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theme/theme2.xml" ContentType="application/vnd.openxmlformats-officedocument.theme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  <p:sldMasterId id="2147483720" r:id="rId5"/>
    <p:sldMasterId id="2147483723" r:id="rId6"/>
  </p:sldMasterIdLst>
  <p:notesMasterIdLst>
    <p:notesMasterId r:id="rId50"/>
  </p:notesMasterIdLst>
  <p:sldIdLst>
    <p:sldId id="256" r:id="rId7"/>
    <p:sldId id="343" r:id="rId8"/>
    <p:sldId id="330" r:id="rId9"/>
    <p:sldId id="296" r:id="rId10"/>
    <p:sldId id="331" r:id="rId11"/>
    <p:sldId id="266" r:id="rId12"/>
    <p:sldId id="297" r:id="rId13"/>
    <p:sldId id="298" r:id="rId14"/>
    <p:sldId id="285" r:id="rId15"/>
    <p:sldId id="307" r:id="rId16"/>
    <p:sldId id="287" r:id="rId17"/>
    <p:sldId id="341" r:id="rId18"/>
    <p:sldId id="288" r:id="rId19"/>
    <p:sldId id="289" r:id="rId20"/>
    <p:sldId id="332" r:id="rId21"/>
    <p:sldId id="333" r:id="rId22"/>
    <p:sldId id="345" r:id="rId23"/>
    <p:sldId id="351" r:id="rId24"/>
    <p:sldId id="302" r:id="rId25"/>
    <p:sldId id="303" r:id="rId26"/>
    <p:sldId id="335" r:id="rId27"/>
    <p:sldId id="290" r:id="rId28"/>
    <p:sldId id="313" r:id="rId29"/>
    <p:sldId id="312" r:id="rId30"/>
    <p:sldId id="323" r:id="rId31"/>
    <p:sldId id="322" r:id="rId32"/>
    <p:sldId id="334" r:id="rId33"/>
    <p:sldId id="294" r:id="rId34"/>
    <p:sldId id="310" r:id="rId35"/>
    <p:sldId id="311" r:id="rId36"/>
    <p:sldId id="316" r:id="rId37"/>
    <p:sldId id="349" r:id="rId38"/>
    <p:sldId id="308" r:id="rId39"/>
    <p:sldId id="319" r:id="rId40"/>
    <p:sldId id="344" r:id="rId41"/>
    <p:sldId id="339" r:id="rId42"/>
    <p:sldId id="350" r:id="rId43"/>
    <p:sldId id="327" r:id="rId44"/>
    <p:sldId id="274" r:id="rId45"/>
    <p:sldId id="329" r:id="rId46"/>
    <p:sldId id="295" r:id="rId47"/>
    <p:sldId id="321" r:id="rId48"/>
    <p:sldId id="281" r:id="rId49"/>
  </p:sldIdLst>
  <p:sldSz cx="12192000" cy="6858000"/>
  <p:notesSz cx="6858000" cy="9144000"/>
  <p:custShowLst>
    <p:custShow name="Level 4" id="0">
      <p:sldLst>
        <p:sld r:id="rId7"/>
        <p:sld r:id="rId8"/>
        <p:sld r:id="rId9"/>
        <p:sld r:id="rId11"/>
        <p:sld r:id="rId12"/>
        <p:sld r:id="rId14"/>
        <p:sld r:id="rId15"/>
        <p:sld r:id="rId16"/>
        <p:sld r:id="rId18"/>
        <p:sld r:id="rId17"/>
        <p:sld r:id="rId19"/>
        <p:sld r:id="rId20"/>
        <p:sld r:id="rId21"/>
        <p:sld r:id="rId22"/>
        <p:sld r:id="rId23"/>
        <p:sld r:id="rId25"/>
        <p:sld r:id="rId26"/>
        <p:sld r:id="rId27"/>
        <p:sld r:id="rId28"/>
        <p:sld r:id="rId29"/>
        <p:sld r:id="rId30"/>
        <p:sld r:id="rId31"/>
        <p:sld r:id="rId32"/>
        <p:sld r:id="rId33"/>
        <p:sld r:id="rId34"/>
        <p:sld r:id="rId35"/>
        <p:sld r:id="rId36"/>
        <p:sld r:id="rId37"/>
        <p:sld r:id="rId40"/>
        <p:sld r:id="rId41"/>
        <p:sld r:id="rId42"/>
        <p:sld r:id="rId43"/>
        <p:sld r:id="rId44"/>
        <p:sld r:id="rId45"/>
        <p:sld r:id="rId47"/>
        <p:sld r:id="rId48"/>
        <p:sld r:id="rId49"/>
      </p:sldLst>
    </p:custShow>
  </p:custShow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 userDrawn="1">
          <p15:clr>
            <a:srgbClr val="A4A3A4"/>
          </p15:clr>
        </p15:guide>
        <p15:guide id="2" pos="2160" userDrawn="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33CCCC"/>
    <a:srgbClr val="F0F0F0"/>
    <a:srgbClr val="F9F9F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–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6E25E649-3F16-4E02-A733-19D2CDBF48F0}" styleName="Medium Style 3 –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CF1AB2-1976-4502-BF36-3FF5EA218861}" styleName="Medium Style 4 –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20"/>
    <p:restoredTop sz="94660"/>
  </p:normalViewPr>
  <p:slideViewPr>
    <p:cSldViewPr snapToGrid="0">
      <p:cViewPr varScale="1">
        <p:scale>
          <a:sx n="102" d="100"/>
          <a:sy n="102" d="100"/>
        </p:scale>
        <p:origin x="834" y="96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>
        <p:scale>
          <a:sx n="1" d="2"/>
          <a:sy n="1" d="2"/>
        </p:scale>
        <p:origin x="0" y="0"/>
      </p:cViewPr>
      <p:guideLst>
        <p:guide orient="horz" pos="2880"/>
        <p:guide pos="2160"/>
      </p:guideLst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7.xml"/><Relationship Id="rId18" Type="http://schemas.openxmlformats.org/officeDocument/2006/relationships/slide" Target="slides/slide12.xml"/><Relationship Id="rId26" Type="http://schemas.openxmlformats.org/officeDocument/2006/relationships/slide" Target="slides/slide20.xml"/><Relationship Id="rId39" Type="http://schemas.openxmlformats.org/officeDocument/2006/relationships/slide" Target="slides/slide33.xml"/><Relationship Id="rId21" Type="http://schemas.openxmlformats.org/officeDocument/2006/relationships/slide" Target="slides/slide15.xml"/><Relationship Id="rId34" Type="http://schemas.openxmlformats.org/officeDocument/2006/relationships/slide" Target="slides/slide28.xml"/><Relationship Id="rId42" Type="http://schemas.openxmlformats.org/officeDocument/2006/relationships/slide" Target="slides/slide36.xml"/><Relationship Id="rId47" Type="http://schemas.openxmlformats.org/officeDocument/2006/relationships/slide" Target="slides/slide41.xml"/><Relationship Id="rId50" Type="http://schemas.openxmlformats.org/officeDocument/2006/relationships/notesMaster" Target="notesMasters/notesMaster1.xml"/><Relationship Id="rId7" Type="http://schemas.openxmlformats.org/officeDocument/2006/relationships/slide" Target="slides/slide1.xml"/><Relationship Id="rId2" Type="http://schemas.openxmlformats.org/officeDocument/2006/relationships/customXml" Target="../customXml/item2.xml"/><Relationship Id="rId16" Type="http://schemas.openxmlformats.org/officeDocument/2006/relationships/slide" Target="slides/slide10.xml"/><Relationship Id="rId29" Type="http://schemas.openxmlformats.org/officeDocument/2006/relationships/slide" Target="slides/slide23.xml"/><Relationship Id="rId11" Type="http://schemas.openxmlformats.org/officeDocument/2006/relationships/slide" Target="slides/slide5.xml"/><Relationship Id="rId24" Type="http://schemas.openxmlformats.org/officeDocument/2006/relationships/slide" Target="slides/slide18.xml"/><Relationship Id="rId32" Type="http://schemas.openxmlformats.org/officeDocument/2006/relationships/slide" Target="slides/slide26.xml"/><Relationship Id="rId37" Type="http://schemas.openxmlformats.org/officeDocument/2006/relationships/slide" Target="slides/slide31.xml"/><Relationship Id="rId40" Type="http://schemas.openxmlformats.org/officeDocument/2006/relationships/slide" Target="slides/slide34.xml"/><Relationship Id="rId45" Type="http://schemas.openxmlformats.org/officeDocument/2006/relationships/slide" Target="slides/slide39.xml"/><Relationship Id="rId53" Type="http://schemas.openxmlformats.org/officeDocument/2006/relationships/theme" Target="theme/theme1.xml"/><Relationship Id="rId5" Type="http://schemas.openxmlformats.org/officeDocument/2006/relationships/slideMaster" Target="slideMasters/slideMaster2.xml"/><Relationship Id="rId10" Type="http://schemas.openxmlformats.org/officeDocument/2006/relationships/slide" Target="slides/slide4.xml"/><Relationship Id="rId19" Type="http://schemas.openxmlformats.org/officeDocument/2006/relationships/slide" Target="slides/slide13.xml"/><Relationship Id="rId31" Type="http://schemas.openxmlformats.org/officeDocument/2006/relationships/slide" Target="slides/slide25.xml"/><Relationship Id="rId44" Type="http://schemas.openxmlformats.org/officeDocument/2006/relationships/slide" Target="slides/slide38.xml"/><Relationship Id="rId52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3.xml"/><Relationship Id="rId14" Type="http://schemas.openxmlformats.org/officeDocument/2006/relationships/slide" Target="slides/slide8.xml"/><Relationship Id="rId22" Type="http://schemas.openxmlformats.org/officeDocument/2006/relationships/slide" Target="slides/slide16.xml"/><Relationship Id="rId27" Type="http://schemas.openxmlformats.org/officeDocument/2006/relationships/slide" Target="slides/slide21.xml"/><Relationship Id="rId30" Type="http://schemas.openxmlformats.org/officeDocument/2006/relationships/slide" Target="slides/slide24.xml"/><Relationship Id="rId35" Type="http://schemas.openxmlformats.org/officeDocument/2006/relationships/slide" Target="slides/slide29.xml"/><Relationship Id="rId43" Type="http://schemas.openxmlformats.org/officeDocument/2006/relationships/slide" Target="slides/slide37.xml"/><Relationship Id="rId48" Type="http://schemas.openxmlformats.org/officeDocument/2006/relationships/slide" Target="slides/slide42.xml"/><Relationship Id="rId8" Type="http://schemas.openxmlformats.org/officeDocument/2006/relationships/slide" Target="slides/slide2.xml"/><Relationship Id="rId51" Type="http://schemas.openxmlformats.org/officeDocument/2006/relationships/presProps" Target="presProps.xml"/><Relationship Id="rId3" Type="http://schemas.openxmlformats.org/officeDocument/2006/relationships/customXml" Target="../customXml/item3.xml"/><Relationship Id="rId12" Type="http://schemas.openxmlformats.org/officeDocument/2006/relationships/slide" Target="slides/slide6.xml"/><Relationship Id="rId17" Type="http://schemas.openxmlformats.org/officeDocument/2006/relationships/slide" Target="slides/slide11.xml"/><Relationship Id="rId25" Type="http://schemas.openxmlformats.org/officeDocument/2006/relationships/slide" Target="slides/slide19.xml"/><Relationship Id="rId33" Type="http://schemas.openxmlformats.org/officeDocument/2006/relationships/slide" Target="slides/slide27.xml"/><Relationship Id="rId38" Type="http://schemas.openxmlformats.org/officeDocument/2006/relationships/slide" Target="slides/slide32.xml"/><Relationship Id="rId46" Type="http://schemas.openxmlformats.org/officeDocument/2006/relationships/slide" Target="slides/slide40.xml"/><Relationship Id="rId20" Type="http://schemas.openxmlformats.org/officeDocument/2006/relationships/slide" Target="slides/slide14.xml"/><Relationship Id="rId41" Type="http://schemas.openxmlformats.org/officeDocument/2006/relationships/slide" Target="slides/slide35.xml"/><Relationship Id="rId54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5" Type="http://schemas.openxmlformats.org/officeDocument/2006/relationships/slide" Target="slides/slide9.xml"/><Relationship Id="rId23" Type="http://schemas.openxmlformats.org/officeDocument/2006/relationships/slide" Target="slides/slide17.xml"/><Relationship Id="rId28" Type="http://schemas.openxmlformats.org/officeDocument/2006/relationships/slide" Target="slides/slide22.xml"/><Relationship Id="rId36" Type="http://schemas.openxmlformats.org/officeDocument/2006/relationships/slide" Target="slides/slide30.xml"/><Relationship Id="rId49" Type="http://schemas.openxmlformats.org/officeDocument/2006/relationships/slide" Target="slides/slide43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image" Target="../media/image30.svg"/><Relationship Id="rId1" Type="http://schemas.openxmlformats.org/officeDocument/2006/relationships/image" Target="../media/image29.png"/><Relationship Id="rId4" Type="http://schemas.openxmlformats.org/officeDocument/2006/relationships/image" Target="../media/image32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image" Target="../media/image30.svg"/><Relationship Id="rId1" Type="http://schemas.openxmlformats.org/officeDocument/2006/relationships/image" Target="../media/image29.png"/><Relationship Id="rId4" Type="http://schemas.openxmlformats.org/officeDocument/2006/relationships/image" Target="../media/image32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139ED4D-B43E-4806-9217-373F039CB17C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FFB19AAA-E6FE-434E-90A5-747579CFE965}">
      <dgm:prSet/>
      <dgm:spPr/>
      <dgm:t>
        <a:bodyPr/>
        <a:lstStyle/>
        <a:p>
          <a:pPr rtl="0">
            <a:lnSpc>
              <a:spcPct val="100000"/>
            </a:lnSpc>
          </a:pPr>
          <a:r>
            <a:rPr lang="en-GB" b="1">
              <a:latin typeface="Corbel" panose="020B0503020204020204"/>
            </a:rPr>
            <a:t>Arrange </a:t>
          </a:r>
          <a:r>
            <a:rPr lang="en-GB" b="0">
              <a:latin typeface="Corbel" panose="020B0503020204020204"/>
            </a:rPr>
            <a:t>alphabetically by author’s surname - or by title if no author </a:t>
          </a:r>
          <a:endParaRPr lang="en-US" b="0"/>
        </a:p>
      </dgm:t>
    </dgm:pt>
    <dgm:pt modelId="{1F7E8F41-EE95-4EF4-B5BD-47D4F029702B}" type="parTrans" cxnId="{53B5918A-CBC4-4DD5-807E-FF6938D32E0F}">
      <dgm:prSet/>
      <dgm:spPr/>
      <dgm:t>
        <a:bodyPr/>
        <a:lstStyle/>
        <a:p>
          <a:endParaRPr lang="en-US"/>
        </a:p>
      </dgm:t>
    </dgm:pt>
    <dgm:pt modelId="{D0B57C1D-1AA5-4165-9C5B-A1E210C70090}" type="sibTrans" cxnId="{53B5918A-CBC4-4DD5-807E-FF6938D32E0F}">
      <dgm:prSet/>
      <dgm:spPr/>
      <dgm:t>
        <a:bodyPr/>
        <a:lstStyle/>
        <a:p>
          <a:endParaRPr lang="en-US"/>
        </a:p>
      </dgm:t>
    </dgm:pt>
    <dgm:pt modelId="{4BEEB0C6-97DE-441A-A5B5-EA84D0A91E80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/>
            <a:t>List </a:t>
          </a:r>
          <a:r>
            <a:rPr lang="en-GB"/>
            <a:t>all sources cited in your writing</a:t>
          </a:r>
        </a:p>
      </dgm:t>
    </dgm:pt>
    <dgm:pt modelId="{B894C344-7CD6-4016-872B-840CBB86EF72}" type="parTrans" cxnId="{022195DB-94D4-4B35-8A93-8FD1C2F41553}">
      <dgm:prSet/>
      <dgm:spPr/>
      <dgm:t>
        <a:bodyPr/>
        <a:lstStyle/>
        <a:p>
          <a:endParaRPr lang="en-GB"/>
        </a:p>
      </dgm:t>
    </dgm:pt>
    <dgm:pt modelId="{590C4C1E-9085-4FBF-901F-B3CB1D1359A6}" type="sibTrans" cxnId="{022195DB-94D4-4B35-8A93-8FD1C2F41553}">
      <dgm:prSet/>
      <dgm:spPr/>
      <dgm:t>
        <a:bodyPr/>
        <a:lstStyle/>
        <a:p>
          <a:endParaRPr lang="en-GB"/>
        </a:p>
      </dgm:t>
    </dgm:pt>
    <dgm:pt modelId="{16E323E5-0F52-4222-8F7A-B0BE27FE7B46}" type="pres">
      <dgm:prSet presAssocID="{9139ED4D-B43E-4806-9217-373F039CB17C}" presName="root" presStyleCnt="0">
        <dgm:presLayoutVars>
          <dgm:dir/>
          <dgm:resizeHandles val="exact"/>
        </dgm:presLayoutVars>
      </dgm:prSet>
      <dgm:spPr/>
    </dgm:pt>
    <dgm:pt modelId="{41C4AE1A-2852-40E9-B139-DE36C4AF0995}" type="pres">
      <dgm:prSet presAssocID="{4BEEB0C6-97DE-441A-A5B5-EA84D0A91E80}" presName="compNode" presStyleCnt="0"/>
      <dgm:spPr/>
    </dgm:pt>
    <dgm:pt modelId="{16180B7C-EFA5-4DBC-83EB-B880DFCB6CD8}" type="pres">
      <dgm:prSet presAssocID="{4BEEB0C6-97DE-441A-A5B5-EA84D0A91E80}" presName="bgRect" presStyleLbl="bgShp" presStyleIdx="0" presStyleCnt="2"/>
      <dgm:spPr/>
    </dgm:pt>
    <dgm:pt modelId="{60C271E2-5A0B-4F3B-AEC4-5A25DF3BA0FA}" type="pres">
      <dgm:prSet presAssocID="{4BEEB0C6-97DE-441A-A5B5-EA84D0A91E80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ypewriter"/>
        </a:ext>
      </dgm:extLst>
    </dgm:pt>
    <dgm:pt modelId="{AAD7C112-A10A-4504-A8E9-3F6A581BC493}" type="pres">
      <dgm:prSet presAssocID="{4BEEB0C6-97DE-441A-A5B5-EA84D0A91E80}" presName="spaceRect" presStyleCnt="0"/>
      <dgm:spPr/>
    </dgm:pt>
    <dgm:pt modelId="{EB7D8719-8209-4617-BE9A-73AB1FFA1127}" type="pres">
      <dgm:prSet presAssocID="{4BEEB0C6-97DE-441A-A5B5-EA84D0A91E80}" presName="parTx" presStyleLbl="revTx" presStyleIdx="0" presStyleCnt="2">
        <dgm:presLayoutVars>
          <dgm:chMax val="0"/>
          <dgm:chPref val="0"/>
        </dgm:presLayoutVars>
      </dgm:prSet>
      <dgm:spPr/>
    </dgm:pt>
    <dgm:pt modelId="{9BD441E9-1985-43B1-AEB1-2995D85D5859}" type="pres">
      <dgm:prSet presAssocID="{590C4C1E-9085-4FBF-901F-B3CB1D1359A6}" presName="sibTrans" presStyleCnt="0"/>
      <dgm:spPr/>
    </dgm:pt>
    <dgm:pt modelId="{5D8EB104-44B8-4E41-A327-3C081375A0C5}" type="pres">
      <dgm:prSet presAssocID="{FFB19AAA-E6FE-434E-90A5-747579CFE965}" presName="compNode" presStyleCnt="0"/>
      <dgm:spPr/>
    </dgm:pt>
    <dgm:pt modelId="{CC7B5051-BC43-49E1-8438-A96E2C3B32DC}" type="pres">
      <dgm:prSet presAssocID="{FFB19AAA-E6FE-434E-90A5-747579CFE965}" presName="bgRect" presStyleLbl="bgShp" presStyleIdx="1" presStyleCnt="2"/>
      <dgm:spPr/>
    </dgm:pt>
    <dgm:pt modelId="{938E5A77-16AC-4653-830F-05CEAE7D5ECF}" type="pres">
      <dgm:prSet presAssocID="{FFB19AAA-E6FE-434E-90A5-747579CFE965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cument"/>
        </a:ext>
      </dgm:extLst>
    </dgm:pt>
    <dgm:pt modelId="{D4C9AAB1-E21C-4DDB-ADDE-01F90C98CD9E}" type="pres">
      <dgm:prSet presAssocID="{FFB19AAA-E6FE-434E-90A5-747579CFE965}" presName="spaceRect" presStyleCnt="0"/>
      <dgm:spPr/>
    </dgm:pt>
    <dgm:pt modelId="{63E3784C-CF75-4CC6-B41E-8DAB42EFEA34}" type="pres">
      <dgm:prSet presAssocID="{FFB19AAA-E6FE-434E-90A5-747579CFE965}" presName="parTx" presStyleLbl="revTx" presStyleIdx="1" presStyleCnt="2">
        <dgm:presLayoutVars>
          <dgm:chMax val="0"/>
          <dgm:chPref val="0"/>
        </dgm:presLayoutVars>
      </dgm:prSet>
      <dgm:spPr/>
    </dgm:pt>
  </dgm:ptLst>
  <dgm:cxnLst>
    <dgm:cxn modelId="{9FF82335-F8F5-4C12-834B-82157A75B260}" type="presOf" srcId="{4BEEB0C6-97DE-441A-A5B5-EA84D0A91E80}" destId="{EB7D8719-8209-4617-BE9A-73AB1FFA1127}" srcOrd="0" destOrd="0" presId="urn:microsoft.com/office/officeart/2018/2/layout/IconVerticalSolidList"/>
    <dgm:cxn modelId="{F1E8CB86-4036-47EC-85F5-DCBF0AB90C27}" type="presOf" srcId="{9139ED4D-B43E-4806-9217-373F039CB17C}" destId="{16E323E5-0F52-4222-8F7A-B0BE27FE7B46}" srcOrd="0" destOrd="0" presId="urn:microsoft.com/office/officeart/2018/2/layout/IconVerticalSolidList"/>
    <dgm:cxn modelId="{53B5918A-CBC4-4DD5-807E-FF6938D32E0F}" srcId="{9139ED4D-B43E-4806-9217-373F039CB17C}" destId="{FFB19AAA-E6FE-434E-90A5-747579CFE965}" srcOrd="1" destOrd="0" parTransId="{1F7E8F41-EE95-4EF4-B5BD-47D4F029702B}" sibTransId="{D0B57C1D-1AA5-4165-9C5B-A1E210C70090}"/>
    <dgm:cxn modelId="{C1F3D8B5-A618-4123-96A7-4BED3FD4EBB8}" type="presOf" srcId="{FFB19AAA-E6FE-434E-90A5-747579CFE965}" destId="{63E3784C-CF75-4CC6-B41E-8DAB42EFEA34}" srcOrd="0" destOrd="0" presId="urn:microsoft.com/office/officeart/2018/2/layout/IconVerticalSolidList"/>
    <dgm:cxn modelId="{022195DB-94D4-4B35-8A93-8FD1C2F41553}" srcId="{9139ED4D-B43E-4806-9217-373F039CB17C}" destId="{4BEEB0C6-97DE-441A-A5B5-EA84D0A91E80}" srcOrd="0" destOrd="0" parTransId="{B894C344-7CD6-4016-872B-840CBB86EF72}" sibTransId="{590C4C1E-9085-4FBF-901F-B3CB1D1359A6}"/>
    <dgm:cxn modelId="{FC5AC3EF-F38E-4B98-B61B-A22F4B5592D7}" type="presParOf" srcId="{16E323E5-0F52-4222-8F7A-B0BE27FE7B46}" destId="{41C4AE1A-2852-40E9-B139-DE36C4AF0995}" srcOrd="0" destOrd="0" presId="urn:microsoft.com/office/officeart/2018/2/layout/IconVerticalSolidList"/>
    <dgm:cxn modelId="{614094AA-4587-4AA3-8643-1BE716F2D435}" type="presParOf" srcId="{41C4AE1A-2852-40E9-B139-DE36C4AF0995}" destId="{16180B7C-EFA5-4DBC-83EB-B880DFCB6CD8}" srcOrd="0" destOrd="0" presId="urn:microsoft.com/office/officeart/2018/2/layout/IconVerticalSolidList"/>
    <dgm:cxn modelId="{9AD0254B-4A93-4CC7-B3DF-38B5CC5769D8}" type="presParOf" srcId="{41C4AE1A-2852-40E9-B139-DE36C4AF0995}" destId="{60C271E2-5A0B-4F3B-AEC4-5A25DF3BA0FA}" srcOrd="1" destOrd="0" presId="urn:microsoft.com/office/officeart/2018/2/layout/IconVerticalSolidList"/>
    <dgm:cxn modelId="{20733468-72CF-466E-909F-9DA5DE7A4FB5}" type="presParOf" srcId="{41C4AE1A-2852-40E9-B139-DE36C4AF0995}" destId="{AAD7C112-A10A-4504-A8E9-3F6A581BC493}" srcOrd="2" destOrd="0" presId="urn:microsoft.com/office/officeart/2018/2/layout/IconVerticalSolidList"/>
    <dgm:cxn modelId="{EDB92F50-4558-4A27-AA8C-44CFA24A0B48}" type="presParOf" srcId="{41C4AE1A-2852-40E9-B139-DE36C4AF0995}" destId="{EB7D8719-8209-4617-BE9A-73AB1FFA1127}" srcOrd="3" destOrd="0" presId="urn:microsoft.com/office/officeart/2018/2/layout/IconVerticalSolidList"/>
    <dgm:cxn modelId="{860AAA3D-BB1B-4E1D-8FAE-35F308E15D04}" type="presParOf" srcId="{16E323E5-0F52-4222-8F7A-B0BE27FE7B46}" destId="{9BD441E9-1985-43B1-AEB1-2995D85D5859}" srcOrd="1" destOrd="0" presId="urn:microsoft.com/office/officeart/2018/2/layout/IconVerticalSolidList"/>
    <dgm:cxn modelId="{199FD999-3301-4985-9F4E-808117B92E48}" type="presParOf" srcId="{16E323E5-0F52-4222-8F7A-B0BE27FE7B46}" destId="{5D8EB104-44B8-4E41-A327-3C081375A0C5}" srcOrd="2" destOrd="0" presId="urn:microsoft.com/office/officeart/2018/2/layout/IconVerticalSolidList"/>
    <dgm:cxn modelId="{F98B00FE-92D0-4D5F-82EE-E0B3F2D77F08}" type="presParOf" srcId="{5D8EB104-44B8-4E41-A327-3C081375A0C5}" destId="{CC7B5051-BC43-49E1-8438-A96E2C3B32DC}" srcOrd="0" destOrd="0" presId="urn:microsoft.com/office/officeart/2018/2/layout/IconVerticalSolidList"/>
    <dgm:cxn modelId="{9B272193-262D-4055-A9DC-DEE1282CC8E5}" type="presParOf" srcId="{5D8EB104-44B8-4E41-A327-3C081375A0C5}" destId="{938E5A77-16AC-4653-830F-05CEAE7D5ECF}" srcOrd="1" destOrd="0" presId="urn:microsoft.com/office/officeart/2018/2/layout/IconVerticalSolidList"/>
    <dgm:cxn modelId="{106511AF-E7C9-46E2-A34E-EC3F0BCF5A65}" type="presParOf" srcId="{5D8EB104-44B8-4E41-A327-3C081375A0C5}" destId="{D4C9AAB1-E21C-4DDB-ADDE-01F90C98CD9E}" srcOrd="2" destOrd="0" presId="urn:microsoft.com/office/officeart/2018/2/layout/IconVerticalSolidList"/>
    <dgm:cxn modelId="{A7A310C1-4D02-41EF-9C56-B6E4DCE1BC35}" type="presParOf" srcId="{5D8EB104-44B8-4E41-A327-3C081375A0C5}" destId="{63E3784C-CF75-4CC6-B41E-8DAB42EFEA34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6180B7C-EFA5-4DBC-83EB-B880DFCB6CD8}">
      <dsp:nvSpPr>
        <dsp:cNvPr id="0" name=""/>
        <dsp:cNvSpPr/>
      </dsp:nvSpPr>
      <dsp:spPr>
        <a:xfrm>
          <a:off x="0" y="708147"/>
          <a:ext cx="4528809" cy="1307349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0C271E2-5A0B-4F3B-AEC4-5A25DF3BA0FA}">
      <dsp:nvSpPr>
        <dsp:cNvPr id="0" name=""/>
        <dsp:cNvSpPr/>
      </dsp:nvSpPr>
      <dsp:spPr>
        <a:xfrm>
          <a:off x="395473" y="1002301"/>
          <a:ext cx="719042" cy="71904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B7D8719-8209-4617-BE9A-73AB1FFA1127}">
      <dsp:nvSpPr>
        <dsp:cNvPr id="0" name=""/>
        <dsp:cNvSpPr/>
      </dsp:nvSpPr>
      <dsp:spPr>
        <a:xfrm>
          <a:off x="1509988" y="708147"/>
          <a:ext cx="3018820" cy="130734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8361" tIns="138361" rIns="138361" bIns="138361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1" kern="1200"/>
            <a:t>List </a:t>
          </a:r>
          <a:r>
            <a:rPr lang="en-GB" sz="2200" kern="1200"/>
            <a:t>all sources cited in your writing</a:t>
          </a:r>
        </a:p>
      </dsp:txBody>
      <dsp:txXfrm>
        <a:off x="1509988" y="708147"/>
        <a:ext cx="3018820" cy="1307349"/>
      </dsp:txXfrm>
    </dsp:sp>
    <dsp:sp modelId="{CC7B5051-BC43-49E1-8438-A96E2C3B32DC}">
      <dsp:nvSpPr>
        <dsp:cNvPr id="0" name=""/>
        <dsp:cNvSpPr/>
      </dsp:nvSpPr>
      <dsp:spPr>
        <a:xfrm>
          <a:off x="0" y="2342334"/>
          <a:ext cx="4528809" cy="1307349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38E5A77-16AC-4653-830F-05CEAE7D5ECF}">
      <dsp:nvSpPr>
        <dsp:cNvPr id="0" name=""/>
        <dsp:cNvSpPr/>
      </dsp:nvSpPr>
      <dsp:spPr>
        <a:xfrm>
          <a:off x="395473" y="2636488"/>
          <a:ext cx="719042" cy="71904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3E3784C-CF75-4CC6-B41E-8DAB42EFEA34}">
      <dsp:nvSpPr>
        <dsp:cNvPr id="0" name=""/>
        <dsp:cNvSpPr/>
      </dsp:nvSpPr>
      <dsp:spPr>
        <a:xfrm>
          <a:off x="1509988" y="2342334"/>
          <a:ext cx="3018820" cy="130734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8361" tIns="138361" rIns="138361" bIns="138361" numCol="1" spcCol="1270" anchor="ctr" anchorCtr="0">
          <a:noAutofit/>
        </a:bodyPr>
        <a:lstStyle/>
        <a:p>
          <a:pPr marL="0" lvl="0" indent="0" algn="l" defTabSz="977900" rtl="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1" kern="1200">
              <a:latin typeface="Corbel" panose="020B0503020204020204"/>
            </a:rPr>
            <a:t>Arrange </a:t>
          </a:r>
          <a:r>
            <a:rPr lang="en-GB" sz="2200" b="0" kern="1200">
              <a:latin typeface="Corbel" panose="020B0503020204020204"/>
            </a:rPr>
            <a:t>alphabetically by author’s surname - or by title if no author </a:t>
          </a:r>
          <a:endParaRPr lang="en-US" sz="2200" b="0" kern="1200"/>
        </a:p>
      </dsp:txBody>
      <dsp:txXfrm>
        <a:off x="1509988" y="2342334"/>
        <a:ext cx="3018820" cy="130734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CC4392C-B303-40FD-BC68-78C142F0970E}" type="datetimeFigureOut">
              <a:rPr lang="en-GB" smtClean="0"/>
              <a:t>20/02/2023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C1845D0-53D4-4312-8F17-71CDCA72431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565486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turnitin.com/resources/plagiarism-spectrum-2-0" TargetMode="External"/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441857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821813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242231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025765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547081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cs typeface="Calibri"/>
              </a:rPr>
              <a:t>Turnitin Plagiarism Instructor guide - </a:t>
            </a:r>
            <a:r>
              <a:rPr lang="en-US" dirty="0">
                <a:hlinkClick r:id="rId3"/>
              </a:rPr>
              <a:t>Plagiarism Spectrum 2.0 | Turnitin</a:t>
            </a:r>
          </a:p>
          <a:p>
            <a:endParaRPr lang="en-US" dirty="0">
              <a:cs typeface="Calibri"/>
            </a:endParaRPr>
          </a:p>
          <a:p>
            <a:endParaRPr lang="en-US" dirty="0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FA13A40-97AA-4A84-B7E5-B46BB067ED7D}" type="slidenum">
              <a:rPr lang="en-GB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130243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A video from a Cardiff University lecturer on why you shouldn’t plagiarise. 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FA13A40-97AA-4A84-B7E5-B46BB067ED7D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290273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FA13A40-97AA-4A84-B7E5-B46BB067ED7D}" type="slidenum">
              <a:rPr lang="en-GB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570478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FA13A40-97AA-4A84-B7E5-B46BB067ED7D}" type="slidenum">
              <a:rPr lang="en-GB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2033637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FA13A40-97AA-4A84-B7E5-B46BB067ED7D}" type="slidenum">
              <a:rPr lang="en-GB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3576607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FA13A40-97AA-4A84-B7E5-B46BB067ED7D}" type="slidenum">
              <a:rPr lang="en-GB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640404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9130607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FA13A40-97AA-4A84-B7E5-B46BB067ED7D}" type="slidenum">
              <a:rPr lang="en-GB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0191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FA13A40-97AA-4A84-B7E5-B46BB067ED7D}" type="slidenum">
              <a:rPr lang="en-GB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44602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236E5D3-2D1D-4335-8033-F314E4E9B495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2970304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77249536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3600448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008671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814B348-030A-4680-A53F-58B231D09CC1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1021628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9822041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2702775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047558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35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92407938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39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6231967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FA13A40-97AA-4A84-B7E5-B46BB067ED7D}" type="slidenum">
              <a:rPr lang="en-GB"/>
              <a:t>41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8458571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43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853919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3.png"/><Relationship Id="rId5" Type="http://schemas.openxmlformats.org/officeDocument/2006/relationships/image" Target="../media/image2.png"/><Relationship Id="rId4" Type="http://schemas.openxmlformats.org/officeDocument/2006/relationships/image" Target="../media/image1.png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3.xml"/><Relationship Id="rId6" Type="http://schemas.openxmlformats.org/officeDocument/2006/relationships/image" Target="../media/image3.png"/><Relationship Id="rId5" Type="http://schemas.openxmlformats.org/officeDocument/2006/relationships/image" Target="../media/image2.png"/><Relationship Id="rId4" Type="http://schemas.openxmlformats.org/officeDocument/2006/relationships/image" Target="../media/image1.png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Slide">
    <p:bg>
      <p:bgPr>
        <a:solidFill>
          <a:srgbClr val="F9F9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/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6102350" cy="6858000"/>
          </a:xfrm>
          <a:ln>
            <a:noFill/>
          </a:ln>
        </p:spPr>
        <p:txBody>
          <a:bodyPr/>
          <a:lstStyle/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7" name="Rectangle 6"/>
          <p:cNvSpPr/>
          <p:nvPr userDrawn="1"/>
        </p:nvSpPr>
        <p:spPr>
          <a:xfrm>
            <a:off x="6096000" y="0"/>
            <a:ext cx="6089780" cy="685722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378926" y="4698064"/>
            <a:ext cx="5435249" cy="1046857"/>
          </a:xfrm>
        </p:spPr>
        <p:txBody>
          <a:bodyPr/>
          <a:lstStyle>
            <a:lvl1pPr marL="0" indent="0" algn="l">
              <a:buNone/>
              <a:defRPr sz="2400" baseline="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pic>
        <p:nvPicPr>
          <p:cNvPr id="9" name="Picture 8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0281" y="777"/>
            <a:ext cx="1372730" cy="1062138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24763" y="447656"/>
            <a:ext cx="1419921" cy="542381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17020" y="6460717"/>
            <a:ext cx="1597155" cy="225552"/>
          </a:xfrm>
          <a:prstGeom prst="rect">
            <a:avLst/>
          </a:prstGeom>
        </p:spPr>
      </p:pic>
      <p:pic>
        <p:nvPicPr>
          <p:cNvPr id="14" name="Picture 13"/>
          <p:cNvPicPr>
            <a:picLocks noChangeAspect="1"/>
          </p:cNvPicPr>
          <p:nvPr userDrawn="1"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00348" y="6472466"/>
            <a:ext cx="1493523" cy="234696"/>
          </a:xfrm>
          <a:prstGeom prst="rect">
            <a:avLst/>
          </a:prstGeom>
        </p:spPr>
      </p:pic>
      <p:pic>
        <p:nvPicPr>
          <p:cNvPr id="15" name="Picture 14"/>
          <p:cNvPicPr>
            <a:picLocks noChangeAspect="1"/>
          </p:cNvPicPr>
          <p:nvPr userDrawn="1"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46997" y="6411949"/>
            <a:ext cx="1859284" cy="323089"/>
          </a:xfrm>
          <a:prstGeom prst="rect">
            <a:avLst/>
          </a:prstGeom>
        </p:spPr>
      </p:pic>
      <p:cxnSp>
        <p:nvCxnSpPr>
          <p:cNvPr id="18" name="Straight Connector 17"/>
          <p:cNvCxnSpPr/>
          <p:nvPr userDrawn="1"/>
        </p:nvCxnSpPr>
        <p:spPr>
          <a:xfrm>
            <a:off x="6367977" y="1143000"/>
            <a:ext cx="5446198" cy="0"/>
          </a:xfrm>
          <a:prstGeom prst="line">
            <a:avLst/>
          </a:prstGeom>
          <a:ln w="2222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itle 1"/>
          <p:cNvSpPr txBox="1">
            <a:spLocks/>
          </p:cNvSpPr>
          <p:nvPr userDrawn="1"/>
        </p:nvSpPr>
        <p:spPr>
          <a:xfrm>
            <a:off x="6367977" y="2109158"/>
            <a:ext cx="5446198" cy="187311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GB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6367977" y="2286001"/>
            <a:ext cx="5446198" cy="22254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969581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Quote">
    <p:bg>
      <p:bgPr>
        <a:solidFill>
          <a:srgbClr val="F9F9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/>
          <p:cNvSpPr>
            <a:spLocks noGrp="1"/>
          </p:cNvSpPr>
          <p:nvPr>
            <p:ph type="pic" sz="quarter" idx="13"/>
          </p:nvPr>
        </p:nvSpPr>
        <p:spPr>
          <a:xfrm>
            <a:off x="4315626" y="0"/>
            <a:ext cx="7876374" cy="6858000"/>
          </a:xfrm>
          <a:ln>
            <a:noFill/>
          </a:ln>
        </p:spPr>
        <p:txBody>
          <a:bodyPr/>
          <a:lstStyle/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7" name="Rectangle 6"/>
          <p:cNvSpPr/>
          <p:nvPr userDrawn="1"/>
        </p:nvSpPr>
        <p:spPr>
          <a:xfrm>
            <a:off x="0" y="0"/>
            <a:ext cx="4315626" cy="685722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86221" y="1263533"/>
            <a:ext cx="3670481" cy="3641841"/>
          </a:xfrm>
        </p:spPr>
        <p:txBody>
          <a:bodyPr>
            <a:normAutofit/>
          </a:bodyPr>
          <a:lstStyle>
            <a:lvl1pPr marL="0" indent="0" algn="l">
              <a:buNone/>
              <a:defRPr sz="4000" i="1" baseline="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7645" y="218254"/>
            <a:ext cx="1023113" cy="10231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8406085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s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2"/>
          </p:nvPr>
        </p:nvSpPr>
        <p:spPr>
          <a:xfrm>
            <a:off x="1580973" y="2007978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2" name="Text Placeholder 31"/>
          <p:cNvSpPr>
            <a:spLocks noGrp="1"/>
          </p:cNvSpPr>
          <p:nvPr>
            <p:ph type="body" sz="quarter" idx="20" hasCustomPrompt="1"/>
          </p:nvPr>
        </p:nvSpPr>
        <p:spPr>
          <a:xfrm>
            <a:off x="698242" y="1999505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1"/>
          </p:nvPr>
        </p:nvSpPr>
        <p:spPr>
          <a:xfrm>
            <a:off x="1580973" y="2958614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8" name="Text Placeholder 31"/>
          <p:cNvSpPr>
            <a:spLocks noGrp="1"/>
          </p:cNvSpPr>
          <p:nvPr>
            <p:ph type="body" sz="quarter" idx="22" hasCustomPrompt="1"/>
          </p:nvPr>
        </p:nvSpPr>
        <p:spPr>
          <a:xfrm>
            <a:off x="698242" y="2950141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  <p:sp>
        <p:nvSpPr>
          <p:cNvPr id="31" name="Text Placeholder 3"/>
          <p:cNvSpPr>
            <a:spLocks noGrp="1"/>
          </p:cNvSpPr>
          <p:nvPr>
            <p:ph type="body" sz="half" idx="23"/>
          </p:nvPr>
        </p:nvSpPr>
        <p:spPr>
          <a:xfrm>
            <a:off x="1580973" y="3896216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3" name="Text Placeholder 31"/>
          <p:cNvSpPr>
            <a:spLocks noGrp="1"/>
          </p:cNvSpPr>
          <p:nvPr>
            <p:ph type="body" sz="quarter" idx="24" hasCustomPrompt="1"/>
          </p:nvPr>
        </p:nvSpPr>
        <p:spPr>
          <a:xfrm>
            <a:off x="698242" y="3887743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  <p:sp>
        <p:nvSpPr>
          <p:cNvPr id="34" name="Text Placeholder 3"/>
          <p:cNvSpPr>
            <a:spLocks noGrp="1"/>
          </p:cNvSpPr>
          <p:nvPr>
            <p:ph type="body" sz="half" idx="25"/>
          </p:nvPr>
        </p:nvSpPr>
        <p:spPr>
          <a:xfrm>
            <a:off x="1580973" y="4846852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5" name="Text Placeholder 31"/>
          <p:cNvSpPr>
            <a:spLocks noGrp="1"/>
          </p:cNvSpPr>
          <p:nvPr>
            <p:ph type="body" sz="quarter" idx="26" hasCustomPrompt="1"/>
          </p:nvPr>
        </p:nvSpPr>
        <p:spPr>
          <a:xfrm>
            <a:off x="698242" y="4838379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  <p:sp>
        <p:nvSpPr>
          <p:cNvPr id="36" name="Text Placeholder 3"/>
          <p:cNvSpPr>
            <a:spLocks noGrp="1"/>
          </p:cNvSpPr>
          <p:nvPr>
            <p:ph type="body" sz="half" idx="27"/>
          </p:nvPr>
        </p:nvSpPr>
        <p:spPr>
          <a:xfrm>
            <a:off x="7263061" y="1999588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7" name="Text Placeholder 31"/>
          <p:cNvSpPr>
            <a:spLocks noGrp="1"/>
          </p:cNvSpPr>
          <p:nvPr>
            <p:ph type="body" sz="quarter" idx="28" hasCustomPrompt="1"/>
          </p:nvPr>
        </p:nvSpPr>
        <p:spPr>
          <a:xfrm>
            <a:off x="6380330" y="1991115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  <p:sp>
        <p:nvSpPr>
          <p:cNvPr id="38" name="Text Placeholder 3"/>
          <p:cNvSpPr>
            <a:spLocks noGrp="1"/>
          </p:cNvSpPr>
          <p:nvPr>
            <p:ph type="body" sz="half" idx="29"/>
          </p:nvPr>
        </p:nvSpPr>
        <p:spPr>
          <a:xfrm>
            <a:off x="7263061" y="2950224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9" name="Text Placeholder 31"/>
          <p:cNvSpPr>
            <a:spLocks noGrp="1"/>
          </p:cNvSpPr>
          <p:nvPr>
            <p:ph type="body" sz="quarter" idx="30" hasCustomPrompt="1"/>
          </p:nvPr>
        </p:nvSpPr>
        <p:spPr>
          <a:xfrm>
            <a:off x="6380330" y="2941751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  <p:sp>
        <p:nvSpPr>
          <p:cNvPr id="40" name="Text Placeholder 3"/>
          <p:cNvSpPr>
            <a:spLocks noGrp="1"/>
          </p:cNvSpPr>
          <p:nvPr>
            <p:ph type="body" sz="half" idx="31"/>
          </p:nvPr>
        </p:nvSpPr>
        <p:spPr>
          <a:xfrm>
            <a:off x="7263061" y="3887826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1" name="Text Placeholder 31"/>
          <p:cNvSpPr>
            <a:spLocks noGrp="1"/>
          </p:cNvSpPr>
          <p:nvPr>
            <p:ph type="body" sz="quarter" idx="32" hasCustomPrompt="1"/>
          </p:nvPr>
        </p:nvSpPr>
        <p:spPr>
          <a:xfrm>
            <a:off x="6380330" y="3879353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  <p:sp>
        <p:nvSpPr>
          <p:cNvPr id="42" name="Text Placeholder 3"/>
          <p:cNvSpPr>
            <a:spLocks noGrp="1"/>
          </p:cNvSpPr>
          <p:nvPr>
            <p:ph type="body" sz="half" idx="33"/>
          </p:nvPr>
        </p:nvSpPr>
        <p:spPr>
          <a:xfrm>
            <a:off x="7263061" y="4838462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3" name="Text Placeholder 31"/>
          <p:cNvSpPr>
            <a:spLocks noGrp="1"/>
          </p:cNvSpPr>
          <p:nvPr>
            <p:ph type="body" sz="quarter" idx="34" hasCustomPrompt="1"/>
          </p:nvPr>
        </p:nvSpPr>
        <p:spPr>
          <a:xfrm>
            <a:off x="6380330" y="4829989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</p:spTree>
    <p:extLst>
      <p:ext uri="{BB962C8B-B14F-4D97-AF65-F5344CB8AC3E}">
        <p14:creationId xmlns:p14="http://schemas.microsoft.com/office/powerpoint/2010/main" val="209247728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and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18457" y="1600201"/>
            <a:ext cx="5233081" cy="456565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718456" y="262866"/>
            <a:ext cx="10795518" cy="1003916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8" name="Picture Placeholder 7"/>
          <p:cNvSpPr>
            <a:spLocks noGrp="1"/>
          </p:cNvSpPr>
          <p:nvPr>
            <p:ph type="pic" sz="quarter" idx="13"/>
          </p:nvPr>
        </p:nvSpPr>
        <p:spPr>
          <a:xfrm>
            <a:off x="6254749" y="1600201"/>
            <a:ext cx="5239011" cy="4565650"/>
          </a:xfrm>
        </p:spPr>
        <p:txBody>
          <a:bodyPr/>
          <a:lstStyle/>
          <a:p>
            <a:r>
              <a:rPr lang="en-US"/>
              <a:t>Click icon to add picture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441506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</p15:sldGuideLst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quarter" idx="10"/>
          </p:nvPr>
        </p:nvSpPr>
        <p:spPr>
          <a:xfrm>
            <a:off x="698500" y="1592263"/>
            <a:ext cx="5253038" cy="457358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1"/>
          </p:nvPr>
        </p:nvSpPr>
        <p:spPr>
          <a:xfrm>
            <a:off x="6254750" y="1592263"/>
            <a:ext cx="5238750" cy="457358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821542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8242" y="1592263"/>
            <a:ext cx="5253297" cy="49472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98243" y="2105367"/>
            <a:ext cx="5253296" cy="406048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54750" y="1592262"/>
            <a:ext cx="5275260" cy="513104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54750" y="2105366"/>
            <a:ext cx="5275262" cy="406048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11" name="Title 1"/>
          <p:cNvSpPr>
            <a:spLocks noGrp="1"/>
          </p:cNvSpPr>
          <p:nvPr>
            <p:ph type="title"/>
          </p:nvPr>
        </p:nvSpPr>
        <p:spPr>
          <a:xfrm>
            <a:off x="698242" y="265291"/>
            <a:ext cx="10795518" cy="1003916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112024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7" name="Content Placeholder 6"/>
          <p:cNvSpPr>
            <a:spLocks noGrp="1"/>
          </p:cNvSpPr>
          <p:nvPr>
            <p:ph sz="quarter" idx="10"/>
          </p:nvPr>
        </p:nvSpPr>
        <p:spPr>
          <a:xfrm>
            <a:off x="698242" y="1592263"/>
            <a:ext cx="10795518" cy="457404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005744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5" name="Picture Placeholder 4"/>
          <p:cNvSpPr>
            <a:spLocks noGrp="1"/>
          </p:cNvSpPr>
          <p:nvPr>
            <p:ph type="pic" sz="quarter" idx="10"/>
          </p:nvPr>
        </p:nvSpPr>
        <p:spPr>
          <a:xfrm>
            <a:off x="698242" y="1592263"/>
            <a:ext cx="10795518" cy="4574040"/>
          </a:xfrm>
        </p:spPr>
        <p:txBody>
          <a:bodyPr/>
          <a:lstStyle/>
          <a:p>
            <a:r>
              <a:rPr lang="en-US"/>
              <a:t>Click icon to add picture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43872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 userDrawn="1"/>
        </p:nvSpPr>
        <p:spPr>
          <a:xfrm>
            <a:off x="0" y="1709738"/>
            <a:ext cx="12192000" cy="437991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63688" y="1709738"/>
            <a:ext cx="10283761" cy="2852737"/>
          </a:xfrm>
        </p:spPr>
        <p:txBody>
          <a:bodyPr anchor="b"/>
          <a:lstStyle>
            <a:lvl1pPr>
              <a:defRPr sz="600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3688" y="4589463"/>
            <a:ext cx="10283761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bg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70729063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255384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03100569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Empty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52717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2/20/2023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7158682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2/20/2023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192902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2/20/2023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3518964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2/20/2023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3210889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2/20/2023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96256443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2/20/2023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49338096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2/20/2023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08978275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2/20/2023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5350393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2/20/2023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669398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2/20/2023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93710792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2/20/2023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62822142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/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6102350" cy="6858000"/>
          </a:xfrm>
          <a:ln>
            <a:noFill/>
          </a:ln>
        </p:spPr>
        <p:txBody>
          <a:bodyPr/>
          <a:lstStyle/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7" name="Rectangle 6"/>
          <p:cNvSpPr/>
          <p:nvPr userDrawn="1"/>
        </p:nvSpPr>
        <p:spPr>
          <a:xfrm>
            <a:off x="6096000" y="0"/>
            <a:ext cx="6089780" cy="685722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378926" y="4698064"/>
            <a:ext cx="5435249" cy="1046857"/>
          </a:xfrm>
        </p:spPr>
        <p:txBody>
          <a:bodyPr/>
          <a:lstStyle>
            <a:lvl1pPr marL="0" indent="0" algn="l">
              <a:buNone/>
              <a:defRPr sz="2400" baseline="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pic>
        <p:nvPicPr>
          <p:cNvPr id="9" name="Picture 8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0281" y="777"/>
            <a:ext cx="1372730" cy="1062138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24763" y="447656"/>
            <a:ext cx="1419921" cy="542381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17020" y="6460717"/>
            <a:ext cx="1597155" cy="225552"/>
          </a:xfrm>
          <a:prstGeom prst="rect">
            <a:avLst/>
          </a:prstGeom>
        </p:spPr>
      </p:pic>
      <p:pic>
        <p:nvPicPr>
          <p:cNvPr id="14" name="Picture 13"/>
          <p:cNvPicPr>
            <a:picLocks noChangeAspect="1"/>
          </p:cNvPicPr>
          <p:nvPr userDrawn="1"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00348" y="6472466"/>
            <a:ext cx="1493523" cy="234696"/>
          </a:xfrm>
          <a:prstGeom prst="rect">
            <a:avLst/>
          </a:prstGeom>
        </p:spPr>
      </p:pic>
      <p:pic>
        <p:nvPicPr>
          <p:cNvPr id="15" name="Picture 14"/>
          <p:cNvPicPr>
            <a:picLocks noChangeAspect="1"/>
          </p:cNvPicPr>
          <p:nvPr userDrawn="1"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46997" y="6411949"/>
            <a:ext cx="1859284" cy="323089"/>
          </a:xfrm>
          <a:prstGeom prst="rect">
            <a:avLst/>
          </a:prstGeom>
        </p:spPr>
      </p:pic>
      <p:cxnSp>
        <p:nvCxnSpPr>
          <p:cNvPr id="18" name="Straight Connector 17"/>
          <p:cNvCxnSpPr/>
          <p:nvPr userDrawn="1"/>
        </p:nvCxnSpPr>
        <p:spPr>
          <a:xfrm>
            <a:off x="6367977" y="1143000"/>
            <a:ext cx="5446198" cy="0"/>
          </a:xfrm>
          <a:prstGeom prst="line">
            <a:avLst/>
          </a:prstGeom>
          <a:ln w="2222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itle 1"/>
          <p:cNvSpPr txBox="1">
            <a:spLocks/>
          </p:cNvSpPr>
          <p:nvPr userDrawn="1"/>
        </p:nvSpPr>
        <p:spPr>
          <a:xfrm>
            <a:off x="6367977" y="2109158"/>
            <a:ext cx="5446198" cy="187311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GB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6367977" y="2286001"/>
            <a:ext cx="5446198" cy="22254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9695812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/>
          <p:cNvSpPr>
            <a:spLocks noGrp="1"/>
          </p:cNvSpPr>
          <p:nvPr>
            <p:ph type="pic" sz="quarter" idx="13"/>
          </p:nvPr>
        </p:nvSpPr>
        <p:spPr>
          <a:xfrm>
            <a:off x="4315626" y="0"/>
            <a:ext cx="7876374" cy="6858000"/>
          </a:xfrm>
          <a:ln>
            <a:noFill/>
          </a:ln>
        </p:spPr>
        <p:txBody>
          <a:bodyPr/>
          <a:lstStyle/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7" name="Rectangle 6"/>
          <p:cNvSpPr/>
          <p:nvPr userDrawn="1"/>
        </p:nvSpPr>
        <p:spPr>
          <a:xfrm>
            <a:off x="0" y="0"/>
            <a:ext cx="4315626" cy="685722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86221" y="1263533"/>
            <a:ext cx="3670481" cy="3641841"/>
          </a:xfrm>
        </p:spPr>
        <p:txBody>
          <a:bodyPr>
            <a:normAutofit/>
          </a:bodyPr>
          <a:lstStyle>
            <a:lvl1pPr marL="0" indent="0" algn="l">
              <a:buNone/>
              <a:defRPr sz="4000" i="1" baseline="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7645" y="218254"/>
            <a:ext cx="1023113" cy="10231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84060857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s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2"/>
          </p:nvPr>
        </p:nvSpPr>
        <p:spPr>
          <a:xfrm>
            <a:off x="1580973" y="2007978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2" name="Text Placeholder 31"/>
          <p:cNvSpPr>
            <a:spLocks noGrp="1"/>
          </p:cNvSpPr>
          <p:nvPr>
            <p:ph type="body" sz="quarter" idx="20" hasCustomPrompt="1"/>
          </p:nvPr>
        </p:nvSpPr>
        <p:spPr>
          <a:xfrm>
            <a:off x="698242" y="1999505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1"/>
          </p:nvPr>
        </p:nvSpPr>
        <p:spPr>
          <a:xfrm>
            <a:off x="1580973" y="2958614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8" name="Text Placeholder 31"/>
          <p:cNvSpPr>
            <a:spLocks noGrp="1"/>
          </p:cNvSpPr>
          <p:nvPr>
            <p:ph type="body" sz="quarter" idx="22" hasCustomPrompt="1"/>
          </p:nvPr>
        </p:nvSpPr>
        <p:spPr>
          <a:xfrm>
            <a:off x="698242" y="2950141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  <p:sp>
        <p:nvSpPr>
          <p:cNvPr id="31" name="Text Placeholder 3"/>
          <p:cNvSpPr>
            <a:spLocks noGrp="1"/>
          </p:cNvSpPr>
          <p:nvPr>
            <p:ph type="body" sz="half" idx="23"/>
          </p:nvPr>
        </p:nvSpPr>
        <p:spPr>
          <a:xfrm>
            <a:off x="1580973" y="3896216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3" name="Text Placeholder 31"/>
          <p:cNvSpPr>
            <a:spLocks noGrp="1"/>
          </p:cNvSpPr>
          <p:nvPr>
            <p:ph type="body" sz="quarter" idx="24" hasCustomPrompt="1"/>
          </p:nvPr>
        </p:nvSpPr>
        <p:spPr>
          <a:xfrm>
            <a:off x="698242" y="3887743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  <p:sp>
        <p:nvSpPr>
          <p:cNvPr id="34" name="Text Placeholder 3"/>
          <p:cNvSpPr>
            <a:spLocks noGrp="1"/>
          </p:cNvSpPr>
          <p:nvPr>
            <p:ph type="body" sz="half" idx="25"/>
          </p:nvPr>
        </p:nvSpPr>
        <p:spPr>
          <a:xfrm>
            <a:off x="1580973" y="4846852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5" name="Text Placeholder 31"/>
          <p:cNvSpPr>
            <a:spLocks noGrp="1"/>
          </p:cNvSpPr>
          <p:nvPr>
            <p:ph type="body" sz="quarter" idx="26" hasCustomPrompt="1"/>
          </p:nvPr>
        </p:nvSpPr>
        <p:spPr>
          <a:xfrm>
            <a:off x="698242" y="4838379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  <p:sp>
        <p:nvSpPr>
          <p:cNvPr id="36" name="Text Placeholder 3"/>
          <p:cNvSpPr>
            <a:spLocks noGrp="1"/>
          </p:cNvSpPr>
          <p:nvPr>
            <p:ph type="body" sz="half" idx="27"/>
          </p:nvPr>
        </p:nvSpPr>
        <p:spPr>
          <a:xfrm>
            <a:off x="7263061" y="1999588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7" name="Text Placeholder 31"/>
          <p:cNvSpPr>
            <a:spLocks noGrp="1"/>
          </p:cNvSpPr>
          <p:nvPr>
            <p:ph type="body" sz="quarter" idx="28" hasCustomPrompt="1"/>
          </p:nvPr>
        </p:nvSpPr>
        <p:spPr>
          <a:xfrm>
            <a:off x="6380330" y="1991115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  <p:sp>
        <p:nvSpPr>
          <p:cNvPr id="38" name="Text Placeholder 3"/>
          <p:cNvSpPr>
            <a:spLocks noGrp="1"/>
          </p:cNvSpPr>
          <p:nvPr>
            <p:ph type="body" sz="half" idx="29"/>
          </p:nvPr>
        </p:nvSpPr>
        <p:spPr>
          <a:xfrm>
            <a:off x="7263061" y="2950224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9" name="Text Placeholder 31"/>
          <p:cNvSpPr>
            <a:spLocks noGrp="1"/>
          </p:cNvSpPr>
          <p:nvPr>
            <p:ph type="body" sz="quarter" idx="30" hasCustomPrompt="1"/>
          </p:nvPr>
        </p:nvSpPr>
        <p:spPr>
          <a:xfrm>
            <a:off x="6380330" y="2941751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  <p:sp>
        <p:nvSpPr>
          <p:cNvPr id="40" name="Text Placeholder 3"/>
          <p:cNvSpPr>
            <a:spLocks noGrp="1"/>
          </p:cNvSpPr>
          <p:nvPr>
            <p:ph type="body" sz="half" idx="31"/>
          </p:nvPr>
        </p:nvSpPr>
        <p:spPr>
          <a:xfrm>
            <a:off x="7263061" y="3887826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1" name="Text Placeholder 31"/>
          <p:cNvSpPr>
            <a:spLocks noGrp="1"/>
          </p:cNvSpPr>
          <p:nvPr>
            <p:ph type="body" sz="quarter" idx="32" hasCustomPrompt="1"/>
          </p:nvPr>
        </p:nvSpPr>
        <p:spPr>
          <a:xfrm>
            <a:off x="6380330" y="3879353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  <p:sp>
        <p:nvSpPr>
          <p:cNvPr id="42" name="Text Placeholder 3"/>
          <p:cNvSpPr>
            <a:spLocks noGrp="1"/>
          </p:cNvSpPr>
          <p:nvPr>
            <p:ph type="body" sz="half" idx="33"/>
          </p:nvPr>
        </p:nvSpPr>
        <p:spPr>
          <a:xfrm>
            <a:off x="7263061" y="4838462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3" name="Text Placeholder 31"/>
          <p:cNvSpPr>
            <a:spLocks noGrp="1"/>
          </p:cNvSpPr>
          <p:nvPr>
            <p:ph type="body" sz="quarter" idx="34" hasCustomPrompt="1"/>
          </p:nvPr>
        </p:nvSpPr>
        <p:spPr>
          <a:xfrm>
            <a:off x="6380330" y="4829989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</p:spTree>
    <p:extLst>
      <p:ext uri="{BB962C8B-B14F-4D97-AF65-F5344CB8AC3E}">
        <p14:creationId xmlns:p14="http://schemas.microsoft.com/office/powerpoint/2010/main" val="209247728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and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18457" y="1600201"/>
            <a:ext cx="5233081" cy="456565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718456" y="262866"/>
            <a:ext cx="10795518" cy="1003916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8" name="Picture Placeholder 7"/>
          <p:cNvSpPr>
            <a:spLocks noGrp="1"/>
          </p:cNvSpPr>
          <p:nvPr>
            <p:ph type="pic" sz="quarter" idx="13"/>
          </p:nvPr>
        </p:nvSpPr>
        <p:spPr>
          <a:xfrm>
            <a:off x="6254749" y="1600201"/>
            <a:ext cx="5239011" cy="4565650"/>
          </a:xfrm>
        </p:spPr>
        <p:txBody>
          <a:bodyPr/>
          <a:lstStyle/>
          <a:p>
            <a:r>
              <a:rPr lang="en-US"/>
              <a:t>Click icon to add picture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441506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</p15:sldGuideLst>
    </p:ext>
  </p:extLst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quarter" idx="10"/>
          </p:nvPr>
        </p:nvSpPr>
        <p:spPr>
          <a:xfrm>
            <a:off x="698500" y="1592263"/>
            <a:ext cx="5253038" cy="457358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1"/>
          </p:nvPr>
        </p:nvSpPr>
        <p:spPr>
          <a:xfrm>
            <a:off x="6254750" y="1592263"/>
            <a:ext cx="5238750" cy="457358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8215429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8242" y="1592263"/>
            <a:ext cx="5253297" cy="49472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98243" y="2105367"/>
            <a:ext cx="5253296" cy="406048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54750" y="1592262"/>
            <a:ext cx="5275260" cy="513104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54750" y="2105366"/>
            <a:ext cx="5275262" cy="406048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11" name="Title 1"/>
          <p:cNvSpPr>
            <a:spLocks noGrp="1"/>
          </p:cNvSpPr>
          <p:nvPr>
            <p:ph type="title"/>
          </p:nvPr>
        </p:nvSpPr>
        <p:spPr>
          <a:xfrm>
            <a:off x="698242" y="265291"/>
            <a:ext cx="10795518" cy="1003916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1120248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7" name="Content Placeholder 6"/>
          <p:cNvSpPr>
            <a:spLocks noGrp="1"/>
          </p:cNvSpPr>
          <p:nvPr>
            <p:ph sz="quarter" idx="10"/>
          </p:nvPr>
        </p:nvSpPr>
        <p:spPr>
          <a:xfrm>
            <a:off x="698242" y="1592263"/>
            <a:ext cx="10795518" cy="457404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0057443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5" name="Picture Placeholder 4"/>
          <p:cNvSpPr>
            <a:spLocks noGrp="1"/>
          </p:cNvSpPr>
          <p:nvPr>
            <p:ph type="pic" sz="quarter" idx="10"/>
          </p:nvPr>
        </p:nvSpPr>
        <p:spPr>
          <a:xfrm>
            <a:off x="698242" y="1592263"/>
            <a:ext cx="10795518" cy="4574040"/>
          </a:xfrm>
        </p:spPr>
        <p:txBody>
          <a:bodyPr/>
          <a:lstStyle/>
          <a:p>
            <a:r>
              <a:rPr lang="en-US"/>
              <a:t>Click icon to add picture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438726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 userDrawn="1"/>
        </p:nvSpPr>
        <p:spPr>
          <a:xfrm>
            <a:off x="0" y="1709738"/>
            <a:ext cx="12192000" cy="437991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63688" y="1709738"/>
            <a:ext cx="10283761" cy="2852737"/>
          </a:xfrm>
        </p:spPr>
        <p:txBody>
          <a:bodyPr anchor="b"/>
          <a:lstStyle>
            <a:lvl1pPr>
              <a:defRPr sz="600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3688" y="4589463"/>
            <a:ext cx="10283761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bg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707290634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2553841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031005696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Empty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5271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2.pn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0.xml"/><Relationship Id="rId3" Type="http://schemas.openxmlformats.org/officeDocument/2006/relationships/slideLayout" Target="../slideLayouts/slideLayout15.xml"/><Relationship Id="rId7" Type="http://schemas.openxmlformats.org/officeDocument/2006/relationships/slideLayout" Target="../slideLayouts/slideLayout19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4.xml"/><Relationship Id="rId1" Type="http://schemas.openxmlformats.org/officeDocument/2006/relationships/slideLayout" Target="../slideLayouts/slideLayout13.xml"/><Relationship Id="rId6" Type="http://schemas.openxmlformats.org/officeDocument/2006/relationships/slideLayout" Target="../slideLayouts/slideLayout18.xml"/><Relationship Id="rId11" Type="http://schemas.openxmlformats.org/officeDocument/2006/relationships/slideLayout" Target="../slideLayouts/slideLayout23.xml"/><Relationship Id="rId5" Type="http://schemas.openxmlformats.org/officeDocument/2006/relationships/slideLayout" Target="../slideLayouts/slideLayout17.xml"/><Relationship Id="rId10" Type="http://schemas.openxmlformats.org/officeDocument/2006/relationships/slideLayout" Target="../slideLayouts/slideLayout22.xml"/><Relationship Id="rId4" Type="http://schemas.openxmlformats.org/officeDocument/2006/relationships/slideLayout" Target="../slideLayouts/slideLayout16.xml"/><Relationship Id="rId9" Type="http://schemas.openxmlformats.org/officeDocument/2006/relationships/slideLayout" Target="../slideLayouts/slideLayout21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1.xml"/><Relationship Id="rId13" Type="http://schemas.openxmlformats.org/officeDocument/2006/relationships/theme" Target="../theme/theme3.xml"/><Relationship Id="rId3" Type="http://schemas.openxmlformats.org/officeDocument/2006/relationships/slideLayout" Target="../slideLayouts/slideLayout26.xml"/><Relationship Id="rId7" Type="http://schemas.openxmlformats.org/officeDocument/2006/relationships/slideLayout" Target="../slideLayouts/slideLayout30.xml"/><Relationship Id="rId12" Type="http://schemas.openxmlformats.org/officeDocument/2006/relationships/slideLayout" Target="../slideLayouts/slideLayout35.xml"/><Relationship Id="rId2" Type="http://schemas.openxmlformats.org/officeDocument/2006/relationships/slideLayout" Target="../slideLayouts/slideLayout25.xml"/><Relationship Id="rId16" Type="http://schemas.openxmlformats.org/officeDocument/2006/relationships/image" Target="../media/image3.png"/><Relationship Id="rId1" Type="http://schemas.openxmlformats.org/officeDocument/2006/relationships/slideLayout" Target="../slideLayouts/slideLayout24.xml"/><Relationship Id="rId6" Type="http://schemas.openxmlformats.org/officeDocument/2006/relationships/slideLayout" Target="../slideLayouts/slideLayout29.xml"/><Relationship Id="rId11" Type="http://schemas.openxmlformats.org/officeDocument/2006/relationships/slideLayout" Target="../slideLayouts/slideLayout34.xml"/><Relationship Id="rId5" Type="http://schemas.openxmlformats.org/officeDocument/2006/relationships/slideLayout" Target="../slideLayouts/slideLayout28.xml"/><Relationship Id="rId15" Type="http://schemas.openxmlformats.org/officeDocument/2006/relationships/image" Target="../media/image2.png"/><Relationship Id="rId10" Type="http://schemas.openxmlformats.org/officeDocument/2006/relationships/slideLayout" Target="../slideLayouts/slideLayout33.xml"/><Relationship Id="rId4" Type="http://schemas.openxmlformats.org/officeDocument/2006/relationships/slideLayout" Target="../slideLayouts/slideLayout27.xml"/><Relationship Id="rId9" Type="http://schemas.openxmlformats.org/officeDocument/2006/relationships/slideLayout" Target="../slideLayouts/slideLayout32.xml"/><Relationship Id="rId14" Type="http://schemas.openxmlformats.org/officeDocument/2006/relationships/image" Target="../media/image1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9F9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/>
          <p:cNvSpPr/>
          <p:nvPr userDrawn="1"/>
        </p:nvSpPr>
        <p:spPr>
          <a:xfrm>
            <a:off x="0" y="713"/>
            <a:ext cx="12192000" cy="6867071"/>
          </a:xfrm>
          <a:prstGeom prst="rect">
            <a:avLst/>
          </a:prstGeom>
          <a:solidFill>
            <a:srgbClr val="F9F9F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6" name="Rectangle 25"/>
          <p:cNvSpPr/>
          <p:nvPr userDrawn="1"/>
        </p:nvSpPr>
        <p:spPr>
          <a:xfrm>
            <a:off x="0" y="713"/>
            <a:ext cx="12192000" cy="12761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Rectangle 17"/>
          <p:cNvSpPr/>
          <p:nvPr userDrawn="1"/>
        </p:nvSpPr>
        <p:spPr>
          <a:xfrm>
            <a:off x="0" y="6311899"/>
            <a:ext cx="12192000" cy="555173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98242" y="252284"/>
            <a:ext cx="10795518" cy="100391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8240" y="1592263"/>
            <a:ext cx="10795520" cy="457404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pic>
        <p:nvPicPr>
          <p:cNvPr id="10" name="Picture 9"/>
          <p:cNvPicPr>
            <a:picLocks noChangeAspect="1"/>
          </p:cNvPicPr>
          <p:nvPr userDrawn="1"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896605" y="6468047"/>
            <a:ext cx="1597155" cy="225552"/>
          </a:xfrm>
          <a:prstGeom prst="rect">
            <a:avLst/>
          </a:prstGeom>
        </p:spPr>
      </p:pic>
      <p:pic>
        <p:nvPicPr>
          <p:cNvPr id="11" name="Picture 10"/>
          <p:cNvPicPr>
            <a:picLocks noChangeAspect="1"/>
          </p:cNvPicPr>
          <p:nvPr userDrawn="1"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49239" y="6452997"/>
            <a:ext cx="1493523" cy="234696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 userDrawn="1"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8242" y="6419278"/>
            <a:ext cx="1859284" cy="3230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029758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60" r:id="rId2"/>
    <p:sldLayoutId id="2147483658" r:id="rId3"/>
    <p:sldLayoutId id="2147483652" r:id="rId4"/>
    <p:sldLayoutId id="2147483661" r:id="rId5"/>
    <p:sldLayoutId id="2147483653" r:id="rId6"/>
    <p:sldLayoutId id="2147483650" r:id="rId7"/>
    <p:sldLayoutId id="2147483662" r:id="rId8"/>
    <p:sldLayoutId id="2147483651" r:id="rId9"/>
    <p:sldLayoutId id="2147483654" r:id="rId10"/>
    <p:sldLayoutId id="2147483655" r:id="rId11"/>
    <p:sldLayoutId id="2147483663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bg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Wingdings" panose="05000000000000000000" pitchFamily="2" charset="2"/>
        <a:buChar char="§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1003" userDrawn="1">
          <p15:clr>
            <a:srgbClr val="F26B43"/>
          </p15:clr>
        </p15:guide>
        <p15:guide id="2" pos="3840" userDrawn="1">
          <p15:clr>
            <a:srgbClr val="F26B43"/>
          </p15:clr>
        </p15:guide>
        <p15:guide id="3" orient="horz" pos="3884" userDrawn="1">
          <p15:clr>
            <a:srgbClr val="F26B43"/>
          </p15:clr>
        </p15:guide>
        <p15:guide id="4" pos="3940" userDrawn="1">
          <p15:clr>
            <a:srgbClr val="F26B43"/>
          </p15:clr>
        </p15:guide>
        <p15:guide id="5" pos="3749" userDrawn="1">
          <p15:clr>
            <a:srgbClr val="F26B43"/>
          </p15:clr>
        </p15:guide>
      </p15:sldGuideLst>
    </p:ext>
  </p:extLst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64DE79-268F-4C1A-8933-263129D2AF90}" type="datetimeFigureOut">
              <a:rPr lang="en-US" dirty="0"/>
              <a:t>2/20/2023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65328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/>
          <p:cNvSpPr/>
          <p:nvPr userDrawn="1"/>
        </p:nvSpPr>
        <p:spPr>
          <a:xfrm>
            <a:off x="0" y="713"/>
            <a:ext cx="12192000" cy="6867071"/>
          </a:xfrm>
          <a:prstGeom prst="rect">
            <a:avLst/>
          </a:prstGeom>
          <a:solidFill>
            <a:srgbClr val="F9F9F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6" name="Rectangle 25"/>
          <p:cNvSpPr/>
          <p:nvPr userDrawn="1"/>
        </p:nvSpPr>
        <p:spPr>
          <a:xfrm>
            <a:off x="0" y="713"/>
            <a:ext cx="12192000" cy="12761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Rectangle 17"/>
          <p:cNvSpPr/>
          <p:nvPr userDrawn="1"/>
        </p:nvSpPr>
        <p:spPr>
          <a:xfrm>
            <a:off x="0" y="6311899"/>
            <a:ext cx="12192000" cy="555173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98242" y="252284"/>
            <a:ext cx="10795518" cy="100391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8240" y="1592263"/>
            <a:ext cx="10795520" cy="457404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pic>
        <p:nvPicPr>
          <p:cNvPr id="10" name="Picture 9"/>
          <p:cNvPicPr>
            <a:picLocks noChangeAspect="1"/>
          </p:cNvPicPr>
          <p:nvPr userDrawn="1"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896605" y="6468047"/>
            <a:ext cx="1597155" cy="225552"/>
          </a:xfrm>
          <a:prstGeom prst="rect">
            <a:avLst/>
          </a:prstGeom>
        </p:spPr>
      </p:pic>
      <p:pic>
        <p:nvPicPr>
          <p:cNvPr id="11" name="Picture 10"/>
          <p:cNvPicPr>
            <a:picLocks noChangeAspect="1"/>
          </p:cNvPicPr>
          <p:nvPr userDrawn="1"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49239" y="6452997"/>
            <a:ext cx="1493523" cy="234696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 userDrawn="1"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8242" y="6419278"/>
            <a:ext cx="1859284" cy="3230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029758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4" r:id="rId1"/>
    <p:sldLayoutId id="2147483725" r:id="rId2"/>
    <p:sldLayoutId id="2147483726" r:id="rId3"/>
    <p:sldLayoutId id="2147483727" r:id="rId4"/>
    <p:sldLayoutId id="2147483728" r:id="rId5"/>
    <p:sldLayoutId id="2147483729" r:id="rId6"/>
    <p:sldLayoutId id="2147483730" r:id="rId7"/>
    <p:sldLayoutId id="2147483731" r:id="rId8"/>
    <p:sldLayoutId id="2147483732" r:id="rId9"/>
    <p:sldLayoutId id="2147483733" r:id="rId10"/>
    <p:sldLayoutId id="2147483734" r:id="rId11"/>
    <p:sldLayoutId id="2147483735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bg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Wingdings" panose="05000000000000000000" pitchFamily="2" charset="2"/>
        <a:buChar char="§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1003" userDrawn="1">
          <p15:clr>
            <a:srgbClr val="F26B43"/>
          </p15:clr>
        </p15:guide>
        <p15:guide id="2" pos="3840" userDrawn="1">
          <p15:clr>
            <a:srgbClr val="F26B43"/>
          </p15:clr>
        </p15:guide>
        <p15:guide id="3" orient="horz" pos="3884" userDrawn="1">
          <p15:clr>
            <a:srgbClr val="F26B43"/>
          </p15:clr>
        </p15:guide>
        <p15:guide id="4" pos="3940" userDrawn="1">
          <p15:clr>
            <a:srgbClr val="F26B43"/>
          </p15:clr>
        </p15:guide>
        <p15:guide id="5" pos="3749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0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7.xml"/><Relationship Id="rId2" Type="http://schemas.openxmlformats.org/officeDocument/2006/relationships/slideLayout" Target="../slideLayouts/slideLayout30.xml"/><Relationship Id="rId1" Type="http://schemas.openxmlformats.org/officeDocument/2006/relationships/video" Target="https://www.youtube.com/embed/NJkt739uEF4?feature=oembed" TargetMode="External"/><Relationship Id="rId4" Type="http://schemas.openxmlformats.org/officeDocument/2006/relationships/image" Target="../media/image12.jpe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svg"/><Relationship Id="rId13" Type="http://schemas.openxmlformats.org/officeDocument/2006/relationships/image" Target="../media/image23.png"/><Relationship Id="rId3" Type="http://schemas.openxmlformats.org/officeDocument/2006/relationships/image" Target="../media/image13.png"/><Relationship Id="rId7" Type="http://schemas.openxmlformats.org/officeDocument/2006/relationships/image" Target="../media/image17.png"/><Relationship Id="rId12" Type="http://schemas.openxmlformats.org/officeDocument/2006/relationships/image" Target="../media/image22.sv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30.xml"/><Relationship Id="rId6" Type="http://schemas.openxmlformats.org/officeDocument/2006/relationships/image" Target="../media/image16.svg"/><Relationship Id="rId11" Type="http://schemas.openxmlformats.org/officeDocument/2006/relationships/image" Target="../media/image21.png"/><Relationship Id="rId5" Type="http://schemas.openxmlformats.org/officeDocument/2006/relationships/image" Target="../media/image15.png"/><Relationship Id="rId10" Type="http://schemas.openxmlformats.org/officeDocument/2006/relationships/image" Target="../media/image20.svg"/><Relationship Id="rId4" Type="http://schemas.openxmlformats.org/officeDocument/2006/relationships/image" Target="../media/image14.svg"/><Relationship Id="rId9" Type="http://schemas.openxmlformats.org/officeDocument/2006/relationships/image" Target="../media/image19.png"/><Relationship Id="rId14" Type="http://schemas.openxmlformats.org/officeDocument/2006/relationships/image" Target="../media/image24.sv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librarysearch.uwtsd.ac.uk/permalink/44WHELF_UWTSD/11c0l68/alma99100442902002421" TargetMode="Externa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librarysearch.uwtsd.ac.uk/permalink/44WHELF_UWTSD/11c0l68/alma99100436002502421" TargetMode="Externa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30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8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30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svg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10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7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30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30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hyperlink" Target="https://theconversation.com/student-loans-would-a-graduate-tax-be-a-better-option-179253" TargetMode="External"/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30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hyperlink" Target="https://theconversation.com/student-loans-would-a-graduate-tax-be-a-better-option-179253" TargetMode="External"/><Relationship Id="rId1" Type="http://schemas.openxmlformats.org/officeDocument/2006/relationships/slideLayout" Target="../slideLayouts/slideLayout30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30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30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30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30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30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netflix.com/gb/title/80057281" TargetMode="External"/><Relationship Id="rId1" Type="http://schemas.openxmlformats.org/officeDocument/2006/relationships/slideLayout" Target="../slideLayouts/slideLayout7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0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33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hyperlink" Target="http://Ahttps:/libguides.ucd.ie/harvardstyle/sameauthosameyear" TargetMode="External"/><Relationship Id="rId1" Type="http://schemas.openxmlformats.org/officeDocument/2006/relationships/slideLayout" Target="../slideLayouts/slideLayout30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netflix.com/gb/title/80057281" TargetMode="External"/><Relationship Id="rId2" Type="http://schemas.openxmlformats.org/officeDocument/2006/relationships/hyperlink" Target="https://theconversation.com/student-loans-would-a-graduate-tax-be-a-better-option-179253" TargetMode="External"/><Relationship Id="rId1" Type="http://schemas.openxmlformats.org/officeDocument/2006/relationships/slideLayout" Target="../slideLayouts/slideLayout30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hyperlink" Target="https://librarysearch.uwtsd.ac.uk/permalink/44WHELF_UWTSD/11c0l68/alma99100436002502421" TargetMode="External"/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7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jpe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27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jpeg"/><Relationship Id="rId1" Type="http://schemas.openxmlformats.org/officeDocument/2006/relationships/slideLayout" Target="../slideLayouts/slideLayout4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png"/><Relationship Id="rId7" Type="http://schemas.openxmlformats.org/officeDocument/2006/relationships/hyperlink" Target="https://whel-primo.hosted.exlibrisgroup.com/permalink/f/8jmhd5/44UWTSD_ALMA51220939680002421" TargetMode="External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30.xml"/><Relationship Id="rId6" Type="http://schemas.openxmlformats.org/officeDocument/2006/relationships/hyperlink" Target="https://librarysearch.uwtsd.ac.uk/permalink/44WHELF_UWTSD/11c0l68/alma99100442902002421" TargetMode="External"/><Relationship Id="rId5" Type="http://schemas.openxmlformats.org/officeDocument/2006/relationships/hyperlink" Target="https://whel-primo.hosted.exlibrisgroup.com/permalink/f/8jmhd5/44UWTSD_ALMA51199408680002421" TargetMode="External"/><Relationship Id="rId4" Type="http://schemas.openxmlformats.org/officeDocument/2006/relationships/hyperlink" Target="https://librarysearch.uwtsd.ac.uk/permalink/44WHELF_UWTSD/1pbrh66/alma99100341060102421" TargetMode="Externa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png"/><Relationship Id="rId2" Type="http://schemas.openxmlformats.org/officeDocument/2006/relationships/hyperlink" Target="https://whelf-uwtsd.alma.exlibrisgroup.com/leganto/public/44WHELF_UWTSD/lists/7517844970002421?auth=SAML" TargetMode="External"/><Relationship Id="rId1" Type="http://schemas.openxmlformats.org/officeDocument/2006/relationships/slideLayout" Target="../slideLayouts/slideLayout27.xm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jpe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6.xml"/><Relationship Id="rId4" Type="http://schemas.openxmlformats.org/officeDocument/2006/relationships/hyperlink" Target="mailto:l.ellis@uwtsd.ac.uk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9" descr="Studious high school students">
            <a:extLst>
              <a:ext uri="{FF2B5EF4-FFF2-40B4-BE49-F238E27FC236}">
                <a16:creationId xmlns:a16="http://schemas.microsoft.com/office/drawing/2014/main" id="{0E5E5563-5BAE-4E00-B940-D11ED17525F5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3"/>
          <a:srcRect l="20347" r="20347"/>
          <a:stretch/>
        </p:blipFill>
        <p:spPr/>
      </p:pic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>
                <a:cs typeface="Calibri Light"/>
              </a:rPr>
              <a:t>Lisa Ellis</a:t>
            </a:r>
          </a:p>
          <a:p>
            <a:r>
              <a:rPr lang="en-GB">
                <a:cs typeface="Calibri Light"/>
              </a:rPr>
              <a:t>Academic Liaison Librarian</a:t>
            </a:r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/>
              <a:t>Harvard Referencing: </a:t>
            </a:r>
            <a:br>
              <a:rPr lang="en-GB"/>
            </a:br>
            <a:br>
              <a:rPr lang="en-GB"/>
            </a:br>
            <a:r>
              <a:rPr lang="en-GB" sz="3200"/>
              <a:t>The why, when and how</a:t>
            </a:r>
          </a:p>
        </p:txBody>
      </p:sp>
    </p:spTree>
    <p:extLst>
      <p:ext uri="{BB962C8B-B14F-4D97-AF65-F5344CB8AC3E}">
        <p14:creationId xmlns:p14="http://schemas.microsoft.com/office/powerpoint/2010/main" val="415385250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9D8A3F-830B-8883-11BC-BD3AFC3B936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Aims...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E152F15-9081-EF08-432A-385A75CB752E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>
            <a:normAutofit/>
          </a:bodyPr>
          <a:lstStyle/>
          <a:p>
            <a:r>
              <a:rPr lang="en-GB">
                <a:cs typeface="Calibri Light"/>
              </a:rPr>
              <a:t>What is referencing?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71A5CD3-198A-3410-D15D-DDCA64C8CE04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solidFill>
            <a:srgbClr val="FFC000"/>
          </a:solidFill>
        </p:spPr>
        <p:txBody>
          <a:bodyPr/>
          <a:lstStyle/>
          <a:p>
            <a:r>
              <a:rPr lang="en-GB">
                <a:cs typeface="Calibri Light"/>
              </a:rPr>
              <a:t>1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76B214D-4F99-9A3D-4981-79914AC6788A}"/>
              </a:ext>
            </a:extLst>
          </p:cNvPr>
          <p:cNvSpPr>
            <a:spLocks noGrp="1"/>
          </p:cNvSpPr>
          <p:nvPr>
            <p:ph type="body" sz="half" idx="21"/>
          </p:nvPr>
        </p:nvSpPr>
        <p:spPr/>
        <p:txBody>
          <a:bodyPr/>
          <a:lstStyle/>
          <a:p>
            <a:r>
              <a:rPr lang="en-GB">
                <a:cs typeface="Calibri Light"/>
              </a:rPr>
              <a:t>Plagiarism</a:t>
            </a:r>
            <a:endParaRPr lang="en-GB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12E662BB-6AC4-6C64-E4EB-BE21A8256BC7}"/>
              </a:ext>
            </a:extLst>
          </p:cNvPr>
          <p:cNvSpPr>
            <a:spLocks noGrp="1"/>
          </p:cNvSpPr>
          <p:nvPr>
            <p:ph type="body" sz="quarter" idx="22"/>
          </p:nvPr>
        </p:nvSpPr>
        <p:spPr>
          <a:solidFill>
            <a:srgbClr val="FFC000"/>
          </a:solidFill>
        </p:spPr>
        <p:txBody>
          <a:bodyPr/>
          <a:lstStyle/>
          <a:p>
            <a:r>
              <a:rPr lang="en-GB">
                <a:cs typeface="Calibri Light"/>
              </a:rPr>
              <a:t>2</a:t>
            </a:r>
            <a:endParaRPr lang="en-GB"/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365FBDAC-4861-FCB6-5386-A056901FC80E}"/>
              </a:ext>
            </a:extLst>
          </p:cNvPr>
          <p:cNvSpPr>
            <a:spLocks noGrp="1"/>
          </p:cNvSpPr>
          <p:nvPr>
            <p:ph type="body" sz="half" idx="23"/>
          </p:nvPr>
        </p:nvSpPr>
        <p:spPr/>
        <p:txBody>
          <a:bodyPr/>
          <a:lstStyle/>
          <a:p>
            <a:r>
              <a:rPr lang="en-GB">
                <a:cs typeface="Calibri Light"/>
              </a:rPr>
              <a:t>Creating in-text citations</a:t>
            </a:r>
            <a:endParaRPr lang="en-GB" err="1"/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C6574394-EEE6-6541-0E83-27D242B820BF}"/>
              </a:ext>
            </a:extLst>
          </p:cNvPr>
          <p:cNvSpPr>
            <a:spLocks noGrp="1"/>
          </p:cNvSpPr>
          <p:nvPr>
            <p:ph type="body" sz="quarter" idx="24"/>
          </p:nvPr>
        </p:nvSpPr>
        <p:spPr>
          <a:solidFill>
            <a:srgbClr val="FFC000"/>
          </a:solidFill>
        </p:spPr>
        <p:txBody>
          <a:bodyPr/>
          <a:lstStyle/>
          <a:p>
            <a:r>
              <a:rPr lang="en-GB">
                <a:cs typeface="Calibri Light"/>
              </a:rPr>
              <a:t>3</a:t>
            </a:r>
            <a:endParaRPr lang="en-GB"/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23191375-6C28-9985-1D8E-5313C957BF84}"/>
              </a:ext>
            </a:extLst>
          </p:cNvPr>
          <p:cNvSpPr>
            <a:spLocks noGrp="1"/>
          </p:cNvSpPr>
          <p:nvPr>
            <p:ph type="body" sz="half" idx="25"/>
          </p:nvPr>
        </p:nvSpPr>
        <p:spPr/>
        <p:txBody>
          <a:bodyPr/>
          <a:lstStyle/>
          <a:p>
            <a:r>
              <a:rPr lang="en-GB">
                <a:cs typeface="Calibri Light"/>
              </a:rPr>
              <a:t>Creating your reference list</a:t>
            </a:r>
            <a:endParaRPr lang="en-GB"/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D8C84E08-BF77-AC83-0CD5-40676C3E79F9}"/>
              </a:ext>
            </a:extLst>
          </p:cNvPr>
          <p:cNvSpPr>
            <a:spLocks noGrp="1"/>
          </p:cNvSpPr>
          <p:nvPr>
            <p:ph type="body" sz="quarter" idx="26"/>
          </p:nvPr>
        </p:nvSpPr>
        <p:spPr>
          <a:xfrm>
            <a:off x="698242" y="4780652"/>
            <a:ext cx="707845" cy="685800"/>
          </a:xfrm>
          <a:solidFill>
            <a:srgbClr val="FFC000"/>
          </a:solidFill>
        </p:spPr>
        <p:txBody>
          <a:bodyPr/>
          <a:lstStyle/>
          <a:p>
            <a:r>
              <a:rPr lang="en-GB">
                <a:cs typeface="Calibri Light"/>
              </a:rPr>
              <a:t>4</a:t>
            </a:r>
            <a:endParaRPr lang="en-GB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080378FC-664D-4804-8FFD-F415CE328E46}"/>
              </a:ext>
            </a:extLst>
          </p:cNvPr>
          <p:cNvSpPr>
            <a:spLocks noGrp="1"/>
          </p:cNvSpPr>
          <p:nvPr>
            <p:ph type="body" sz="half" idx="27"/>
          </p:nvPr>
        </p:nvSpPr>
        <p:spPr/>
        <p:txBody>
          <a:bodyPr/>
          <a:lstStyle/>
          <a:p>
            <a:r>
              <a:rPr lang="en-GB">
                <a:cs typeface="Calibri Light"/>
              </a:rPr>
              <a:t>Hints and Tips</a:t>
            </a:r>
          </a:p>
        </p:txBody>
      </p:sp>
      <p:sp>
        <p:nvSpPr>
          <p:cNvPr id="12" name="Text Placeholder 11">
            <a:extLst>
              <a:ext uri="{FF2B5EF4-FFF2-40B4-BE49-F238E27FC236}">
                <a16:creationId xmlns:a16="http://schemas.microsoft.com/office/drawing/2014/main" id="{59557551-F298-2B84-219D-A2A81B853067}"/>
              </a:ext>
            </a:extLst>
          </p:cNvPr>
          <p:cNvSpPr>
            <a:spLocks noGrp="1"/>
          </p:cNvSpPr>
          <p:nvPr>
            <p:ph type="body" sz="quarter" idx="28"/>
          </p:nvPr>
        </p:nvSpPr>
        <p:spPr>
          <a:solidFill>
            <a:srgbClr val="FFC000"/>
          </a:solidFill>
        </p:spPr>
        <p:txBody>
          <a:bodyPr/>
          <a:lstStyle/>
          <a:p>
            <a:r>
              <a:rPr lang="en-GB">
                <a:cs typeface="Calibri Light"/>
              </a:rPr>
              <a:t>5</a:t>
            </a:r>
            <a:endParaRPr lang="en-GB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0DAC80F4-95E6-0654-6A1E-45FE9F7A9B0E}"/>
              </a:ext>
            </a:extLst>
          </p:cNvPr>
          <p:cNvSpPr>
            <a:spLocks noGrp="1"/>
          </p:cNvSpPr>
          <p:nvPr>
            <p:ph type="body" sz="half" idx="29"/>
          </p:nvPr>
        </p:nvSpPr>
        <p:spPr/>
        <p:txBody>
          <a:bodyPr/>
          <a:lstStyle/>
          <a:p>
            <a:r>
              <a:rPr lang="en-GB">
                <a:cs typeface="Calibri Light"/>
              </a:rPr>
              <a:t>Cite Them Right</a:t>
            </a:r>
            <a:endParaRPr lang="en-GB"/>
          </a:p>
        </p:txBody>
      </p:sp>
      <p:sp>
        <p:nvSpPr>
          <p:cNvPr id="14" name="Text Placeholder 13">
            <a:extLst>
              <a:ext uri="{FF2B5EF4-FFF2-40B4-BE49-F238E27FC236}">
                <a16:creationId xmlns:a16="http://schemas.microsoft.com/office/drawing/2014/main" id="{D6597F5A-BA75-2FB7-A268-83C6F7EF4D0D}"/>
              </a:ext>
            </a:extLst>
          </p:cNvPr>
          <p:cNvSpPr>
            <a:spLocks noGrp="1"/>
          </p:cNvSpPr>
          <p:nvPr>
            <p:ph type="body" sz="quarter" idx="30"/>
          </p:nvPr>
        </p:nvSpPr>
        <p:spPr>
          <a:solidFill>
            <a:srgbClr val="FFC000"/>
          </a:solidFill>
        </p:spPr>
        <p:txBody>
          <a:bodyPr/>
          <a:lstStyle/>
          <a:p>
            <a:r>
              <a:rPr lang="en-GB">
                <a:cs typeface="Calibri Light"/>
              </a:rPr>
              <a:t>6</a:t>
            </a:r>
            <a:endParaRPr lang="en-GB"/>
          </a:p>
        </p:txBody>
      </p:sp>
      <p:sp>
        <p:nvSpPr>
          <p:cNvPr id="15" name="Text Placeholder 14">
            <a:extLst>
              <a:ext uri="{FF2B5EF4-FFF2-40B4-BE49-F238E27FC236}">
                <a16:creationId xmlns:a16="http://schemas.microsoft.com/office/drawing/2014/main" id="{AEA9CC8C-8976-3C56-965D-5D95CE4CC238}"/>
              </a:ext>
            </a:extLst>
          </p:cNvPr>
          <p:cNvSpPr>
            <a:spLocks noGrp="1"/>
          </p:cNvSpPr>
          <p:nvPr>
            <p:ph type="body" sz="half" idx="31"/>
          </p:nvPr>
        </p:nvSpPr>
        <p:spPr/>
        <p:txBody>
          <a:bodyPr>
            <a:normAutofit/>
          </a:bodyPr>
          <a:lstStyle/>
          <a:p>
            <a:r>
              <a:rPr lang="en-GB">
                <a:cs typeface="Calibri Light"/>
              </a:rPr>
              <a:t>Further resources and help</a:t>
            </a:r>
            <a:endParaRPr lang="en-GB"/>
          </a:p>
        </p:txBody>
      </p:sp>
      <p:sp>
        <p:nvSpPr>
          <p:cNvPr id="16" name="Text Placeholder 15">
            <a:extLst>
              <a:ext uri="{FF2B5EF4-FFF2-40B4-BE49-F238E27FC236}">
                <a16:creationId xmlns:a16="http://schemas.microsoft.com/office/drawing/2014/main" id="{F4F05832-28DD-7254-9F01-F20E7E9C7E6E}"/>
              </a:ext>
            </a:extLst>
          </p:cNvPr>
          <p:cNvSpPr>
            <a:spLocks noGrp="1"/>
          </p:cNvSpPr>
          <p:nvPr>
            <p:ph type="body" sz="quarter" idx="32"/>
          </p:nvPr>
        </p:nvSpPr>
        <p:spPr>
          <a:solidFill>
            <a:srgbClr val="FFC000"/>
          </a:solidFill>
        </p:spPr>
        <p:txBody>
          <a:bodyPr/>
          <a:lstStyle/>
          <a:p>
            <a:r>
              <a:rPr lang="en-GB">
                <a:cs typeface="Calibri Light"/>
              </a:rPr>
              <a:t>7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2412560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117605-D255-48A1-A567-2D65AA5D1C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1955" y="2112"/>
            <a:ext cx="5530790" cy="1003916"/>
          </a:xfrm>
        </p:spPr>
        <p:txBody>
          <a:bodyPr>
            <a:noAutofit/>
          </a:bodyPr>
          <a:lstStyle/>
          <a:p>
            <a:pPr algn="ctr"/>
            <a:r>
              <a:rPr lang="en-GB">
                <a:latin typeface="Calibri"/>
                <a:cs typeface="Calibri"/>
              </a:rPr>
              <a:t>What is referencing?</a:t>
            </a:r>
            <a:endParaRPr lang="en-US"/>
          </a:p>
        </p:txBody>
      </p:sp>
      <p:pic>
        <p:nvPicPr>
          <p:cNvPr id="5" name="Picture 5" descr="A chain on a table&#10;&#10;Description generated with high confidence">
            <a:extLst>
              <a:ext uri="{FF2B5EF4-FFF2-40B4-BE49-F238E27FC236}">
                <a16:creationId xmlns:a16="http://schemas.microsoft.com/office/drawing/2014/main" id="{DC39569A-1B0C-41D1-8B0B-4973EEFAD38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31280" y="1518814"/>
            <a:ext cx="6438767" cy="4445654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65000" dist="50800" dir="12900000" kx="195000" ky="145000" algn="tl" rotWithShape="0">
              <a:srgbClr val="000000">
                <a:alpha val="30000"/>
              </a:srgbClr>
            </a:outerShdw>
          </a:effectLst>
          <a:scene3d>
            <a:camera prst="orthographicFront">
              <a:rot lat="0" lon="0" rev="360000"/>
            </a:camera>
            <a:lightRig rig="twoPt" dir="t">
              <a:rot lat="0" lon="0" rev="7200000"/>
            </a:lightRig>
          </a:scene3d>
          <a:sp3d contourW="12700">
            <a:bevelT w="25400" h="19050"/>
            <a:contourClr>
              <a:srgbClr val="969696"/>
            </a:contourClr>
          </a:sp3d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01AD149D-8F20-44E0-B3B7-4D3A23E075B8}"/>
              </a:ext>
            </a:extLst>
          </p:cNvPr>
          <p:cNvSpPr txBox="1"/>
          <p:nvPr/>
        </p:nvSpPr>
        <p:spPr>
          <a:xfrm>
            <a:off x="7760854" y="2230582"/>
            <a:ext cx="4324926" cy="283154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3200" dirty="0">
                <a:latin typeface="Calibri"/>
                <a:ea typeface="+mn-lt"/>
                <a:cs typeface="Calibri"/>
              </a:rPr>
              <a:t>Why is it important to </a:t>
            </a:r>
            <a:endParaRPr lang="en-US" dirty="0">
              <a:latin typeface="Calibri Light"/>
              <a:ea typeface="+mn-lt"/>
              <a:cs typeface="Calibri Light"/>
            </a:endParaRPr>
          </a:p>
          <a:p>
            <a:pPr algn="ctr"/>
            <a:r>
              <a:rPr lang="en-GB" sz="3200" dirty="0">
                <a:latin typeface="Calibri"/>
                <a:ea typeface="+mn-lt"/>
                <a:cs typeface="Calibri"/>
              </a:rPr>
              <a:t>acknowledge the sources you use in your </a:t>
            </a:r>
            <a:endParaRPr lang="en-US" dirty="0">
              <a:latin typeface="Calibri Light"/>
              <a:ea typeface="+mn-lt"/>
              <a:cs typeface="Calibri Light"/>
            </a:endParaRPr>
          </a:p>
          <a:p>
            <a:pPr algn="ctr"/>
            <a:r>
              <a:rPr lang="en-GB" sz="3200" dirty="0">
                <a:latin typeface="Calibri"/>
                <a:ea typeface="+mn-lt"/>
                <a:cs typeface="Calibri"/>
              </a:rPr>
              <a:t>assignments?</a:t>
            </a:r>
            <a:endParaRPr lang="en-US" dirty="0">
              <a:cs typeface="Calibri Light"/>
            </a:endParaRPr>
          </a:p>
          <a:p>
            <a:pPr algn="l"/>
            <a:endParaRPr lang="en-GB">
              <a:cs typeface="Calibri Light"/>
            </a:endParaRPr>
          </a:p>
        </p:txBody>
      </p:sp>
    </p:spTree>
    <p:extLst>
      <p:ext uri="{BB962C8B-B14F-4D97-AF65-F5344CB8AC3E}">
        <p14:creationId xmlns:p14="http://schemas.microsoft.com/office/powerpoint/2010/main" val="156872262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802C49-0AC9-4778-8866-3B87108C0A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Why we use referencing …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531A87BD-F6C5-4F20-AB1A-90A73115FA4E}"/>
              </a:ext>
            </a:extLst>
          </p:cNvPr>
          <p:cNvSpPr txBox="1"/>
          <p:nvPr/>
        </p:nvSpPr>
        <p:spPr>
          <a:xfrm>
            <a:off x="698241" y="4642338"/>
            <a:ext cx="1543401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>
                <a:latin typeface="Arial" panose="020B0604020202020204" pitchFamily="34" charset="0"/>
                <a:cs typeface="Arial" panose="020B0604020202020204" pitchFamily="34" charset="0"/>
              </a:rPr>
              <a:t>And lend credibility to our arguments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3C617435-4F38-42FE-922B-91CD491FAB3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2176" y="2215662"/>
            <a:ext cx="11105411" cy="2069429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0BD84858-598D-41A4-9DF2-9A21A9A63715}"/>
              </a:ext>
            </a:extLst>
          </p:cNvPr>
          <p:cNvSpPr txBox="1"/>
          <p:nvPr/>
        </p:nvSpPr>
        <p:spPr>
          <a:xfrm>
            <a:off x="5478118" y="4642338"/>
            <a:ext cx="1679313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>
                <a:latin typeface="Arial" panose="020B0604020202020204" pitchFamily="34" charset="0"/>
                <a:cs typeface="Arial" panose="020B0604020202020204" pitchFamily="34" charset="0"/>
              </a:rPr>
              <a:t>Which ideas belong to others by attribution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8E99CC24-5485-4590-8FB6-839F682D3F8D}"/>
              </a:ext>
            </a:extLst>
          </p:cNvPr>
          <p:cNvSpPr txBox="1"/>
          <p:nvPr/>
        </p:nvSpPr>
        <p:spPr>
          <a:xfrm>
            <a:off x="2816186" y="4628270"/>
            <a:ext cx="178482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>
                <a:latin typeface="Arial" panose="020B0604020202020204" pitchFamily="34" charset="0"/>
                <a:cs typeface="Arial" panose="020B0604020202020204" pitchFamily="34" charset="0"/>
              </a:rPr>
              <a:t>The intellectual work of others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30271DAB-B189-4D37-B901-FBB720DE3213}"/>
              </a:ext>
            </a:extLst>
          </p:cNvPr>
          <p:cNvSpPr txBox="1"/>
          <p:nvPr/>
        </p:nvSpPr>
        <p:spPr>
          <a:xfrm>
            <a:off x="7826725" y="4642338"/>
            <a:ext cx="148225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>
                <a:latin typeface="Arial" panose="020B0604020202020204" pitchFamily="34" charset="0"/>
                <a:cs typeface="Arial" panose="020B0604020202020204" pitchFamily="34" charset="0"/>
              </a:rPr>
              <a:t>Plagiarism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7C49633E-4A6A-4256-93C8-9D6508EBC7E0}"/>
              </a:ext>
            </a:extLst>
          </p:cNvPr>
          <p:cNvSpPr txBox="1"/>
          <p:nvPr/>
        </p:nvSpPr>
        <p:spPr>
          <a:xfrm>
            <a:off x="10393906" y="4642338"/>
            <a:ext cx="148225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>
                <a:latin typeface="Arial" panose="020B0604020202020204" pitchFamily="34" charset="0"/>
                <a:cs typeface="Arial" panose="020B0604020202020204" pitchFamily="34" charset="0"/>
              </a:rPr>
              <a:t>Breadth of reading</a:t>
            </a:r>
          </a:p>
        </p:txBody>
      </p:sp>
    </p:spTree>
    <p:extLst>
      <p:ext uri="{BB962C8B-B14F-4D97-AF65-F5344CB8AC3E}">
        <p14:creationId xmlns:p14="http://schemas.microsoft.com/office/powerpoint/2010/main" val="323236925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423B43E6-C17F-4066-9DBC-DFB43E93B94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73734" y="1327333"/>
            <a:ext cx="1408480" cy="613040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2600" b="1">
                <a:solidFill>
                  <a:schemeClr val="accent1"/>
                </a:solidFill>
                <a:latin typeface="Calibri"/>
                <a:cs typeface="Calibri Light"/>
              </a:rPr>
              <a:t>Authors</a:t>
            </a:r>
            <a:endParaRPr lang="en-GB" sz="2600" b="1">
              <a:solidFill>
                <a:schemeClr val="accent1"/>
              </a:solidFill>
              <a:latin typeface="Calibri Light"/>
              <a:cs typeface="Calibri Light"/>
            </a:endParaRP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A65D5D2F-6DFA-4DA8-A48E-371B1A1FB1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5973" y="-2373"/>
            <a:ext cx="6713705" cy="1003916"/>
          </a:xfrm>
        </p:spPr>
        <p:txBody>
          <a:bodyPr>
            <a:normAutofit/>
          </a:bodyPr>
          <a:lstStyle/>
          <a:p>
            <a:r>
              <a:rPr lang="en-GB">
                <a:latin typeface="Calibri"/>
                <a:cs typeface="Calibri"/>
              </a:rPr>
              <a:t>Why should you reference?</a:t>
            </a:r>
          </a:p>
        </p:txBody>
      </p:sp>
      <p:pic>
        <p:nvPicPr>
          <p:cNvPr id="5" name="Picture 5" descr="A group of people sitting at a table&#10;&#10;Description generated with very high confidence">
            <a:extLst>
              <a:ext uri="{FF2B5EF4-FFF2-40B4-BE49-F238E27FC236}">
                <a16:creationId xmlns:a16="http://schemas.microsoft.com/office/drawing/2014/main" id="{F5173735-468F-441D-AD0F-81C6639DE39F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3"/>
          <a:srcRect l="11752" r="11752"/>
          <a:stretch/>
        </p:blipFill>
        <p:spPr>
          <a:xfrm>
            <a:off x="6479645" y="1765576"/>
            <a:ext cx="5410460" cy="4183529"/>
          </a:xfr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DE0EBF9A-9FCB-418D-9F1E-70A6CE4F8F1D}"/>
              </a:ext>
            </a:extLst>
          </p:cNvPr>
          <p:cNvSpPr txBox="1"/>
          <p:nvPr/>
        </p:nvSpPr>
        <p:spPr>
          <a:xfrm>
            <a:off x="124768" y="3483579"/>
            <a:ext cx="3772928" cy="49244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600" b="1">
                <a:solidFill>
                  <a:schemeClr val="accent1"/>
                </a:solidFill>
                <a:latin typeface="Calibri"/>
                <a:cs typeface="Calibri"/>
              </a:rPr>
              <a:t>Academic community</a:t>
            </a:r>
            <a:endParaRPr lang="en-US" sz="2600" b="1">
              <a:solidFill>
                <a:schemeClr val="accent1"/>
              </a:solidFill>
              <a:cs typeface="Calibri Light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D551D93-D708-4156-9165-42753D1F2EC5}"/>
              </a:ext>
            </a:extLst>
          </p:cNvPr>
          <p:cNvSpPr txBox="1"/>
          <p:nvPr/>
        </p:nvSpPr>
        <p:spPr>
          <a:xfrm>
            <a:off x="125476" y="1712919"/>
            <a:ext cx="6137766" cy="15696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457200" indent="-457200">
              <a:buFont typeface="Arial"/>
              <a:buChar char="•"/>
            </a:pPr>
            <a:r>
              <a:rPr lang="en-GB" sz="2400">
                <a:latin typeface="Calibri"/>
                <a:ea typeface="+mn-lt"/>
                <a:cs typeface="+mn-lt"/>
              </a:rPr>
              <a:t>To see their work acknowledged.</a:t>
            </a:r>
            <a:endParaRPr lang="en-US" sz="2400">
              <a:latin typeface="Calibri"/>
              <a:ea typeface="+mn-lt"/>
              <a:cs typeface="Calibri"/>
            </a:endParaRPr>
          </a:p>
          <a:p>
            <a:pPr marL="457200" indent="-457200">
              <a:buFont typeface="Arial"/>
              <a:buChar char="•"/>
            </a:pPr>
            <a:r>
              <a:rPr lang="en-GB" sz="2400">
                <a:latin typeface="Calibri"/>
                <a:ea typeface="+mn-lt"/>
                <a:cs typeface="+mn-lt"/>
              </a:rPr>
              <a:t>To increase their academic reputation and possible funding for further research in the subject area. This could be you! </a:t>
            </a:r>
            <a:endParaRPr lang="en-US" sz="2400">
              <a:latin typeface="Calibri"/>
              <a:cs typeface="Calibri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B15726F3-B83A-4555-93A1-55F948257434}"/>
              </a:ext>
            </a:extLst>
          </p:cNvPr>
          <p:cNvSpPr txBox="1"/>
          <p:nvPr/>
        </p:nvSpPr>
        <p:spPr>
          <a:xfrm>
            <a:off x="107950" y="4121368"/>
            <a:ext cx="6758709" cy="218521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457200" indent="-457200">
              <a:buFont typeface="Arial"/>
              <a:buChar char="•"/>
            </a:pPr>
            <a:r>
              <a:rPr lang="en-GB" sz="2400">
                <a:latin typeface="Calibri"/>
                <a:ea typeface="+mn-lt"/>
                <a:cs typeface="+mn-lt"/>
              </a:rPr>
              <a:t>To standardise references, making it easier to find resources and conduct peer review.</a:t>
            </a:r>
            <a:endParaRPr lang="en-GB" sz="2400">
              <a:latin typeface="Calibri Light"/>
              <a:ea typeface="+mn-lt"/>
              <a:cs typeface="+mn-lt"/>
            </a:endParaRPr>
          </a:p>
          <a:p>
            <a:endParaRPr lang="en-GB" sz="2400">
              <a:latin typeface="Calibri"/>
              <a:ea typeface="+mn-lt"/>
              <a:cs typeface="+mn-lt"/>
            </a:endParaRPr>
          </a:p>
          <a:p>
            <a:endParaRPr lang="en-GB" sz="2400">
              <a:latin typeface="Calibri"/>
              <a:ea typeface="+mn-lt"/>
              <a:cs typeface="+mn-lt"/>
            </a:endParaRPr>
          </a:p>
          <a:p>
            <a:r>
              <a:rPr lang="en-GB" sz="2000">
                <a:latin typeface="Calibri"/>
                <a:ea typeface="+mn-lt"/>
                <a:cs typeface="+mn-lt"/>
              </a:rPr>
              <a:t>Correct referencing is an accepted characteristic of the academic community worldwide, the basis of trusted research.</a:t>
            </a:r>
            <a:endParaRPr lang="en-GB" sz="2000">
              <a:ea typeface="Calibri Light"/>
              <a:cs typeface="Calibri Light"/>
            </a:endParaRPr>
          </a:p>
        </p:txBody>
      </p:sp>
    </p:spTree>
    <p:extLst>
      <p:ext uri="{BB962C8B-B14F-4D97-AF65-F5344CB8AC3E}">
        <p14:creationId xmlns:p14="http://schemas.microsoft.com/office/powerpoint/2010/main" val="228634834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E03AB6-907A-41EE-BF8A-7CC6996EB8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Plagiarism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DEBCC0-7FBC-4743-8A6E-2A77D1FBDDE7}"/>
              </a:ext>
            </a:extLst>
          </p:cNvPr>
          <p:cNvSpPr>
            <a:spLocks noGrp="1"/>
          </p:cNvSpPr>
          <p:nvPr>
            <p:ph sz="quarter" idx="10"/>
          </p:nvPr>
        </p:nvSpPr>
        <p:spPr/>
        <p:txBody>
          <a:bodyPr vert="horz" lIns="91440" tIns="45720" rIns="91440" bIns="45720" rtlCol="0" anchor="t">
            <a:normAutofit fontScale="92500" lnSpcReduction="10000"/>
          </a:bodyPr>
          <a:lstStyle/>
          <a:p>
            <a:pPr marL="571500" indent="-571500">
              <a:spcBef>
                <a:spcPct val="0"/>
              </a:spcBef>
              <a:spcAft>
                <a:spcPts val="600"/>
              </a:spcAft>
              <a:buFont typeface="Arial,Sans-Serif" panose="05000000000000000000" pitchFamily="2" charset="2"/>
              <a:buChar char="•"/>
            </a:pPr>
            <a:r>
              <a:rPr lang="en-US">
                <a:latin typeface="Arial"/>
                <a:cs typeface="Arial"/>
              </a:rPr>
              <a:t>Different types of plagiarism</a:t>
            </a:r>
            <a:endParaRPr lang="en-US">
              <a:latin typeface="Arial"/>
              <a:ea typeface="+mn-lt"/>
              <a:cs typeface="Arial"/>
            </a:endParaRPr>
          </a:p>
          <a:p>
            <a:pPr marL="571500" indent="-571500">
              <a:spcBef>
                <a:spcPct val="0"/>
              </a:spcBef>
              <a:spcAft>
                <a:spcPts val="600"/>
              </a:spcAft>
              <a:buFont typeface="Arial,Sans-Serif" panose="05000000000000000000" pitchFamily="2" charset="2"/>
              <a:buChar char="•"/>
            </a:pPr>
            <a:endParaRPr lang="en-US">
              <a:latin typeface="Arial"/>
              <a:ea typeface="+mn-lt"/>
              <a:cs typeface="+mn-lt"/>
            </a:endParaRPr>
          </a:p>
          <a:p>
            <a:pPr marL="571500" indent="-571500">
              <a:spcBef>
                <a:spcPct val="0"/>
              </a:spcBef>
              <a:spcAft>
                <a:spcPts val="600"/>
              </a:spcAft>
              <a:buFont typeface="Arial,Sans-Serif" panose="05000000000000000000" pitchFamily="2" charset="2"/>
              <a:buChar char="•"/>
            </a:pPr>
            <a:r>
              <a:rPr lang="en-US">
                <a:latin typeface="Arial"/>
                <a:cs typeface="Arial"/>
              </a:rPr>
              <a:t>Can be deliberate or accidental </a:t>
            </a:r>
            <a:endParaRPr lang="en-US">
              <a:latin typeface="Arial"/>
              <a:ea typeface="+mn-lt"/>
              <a:cs typeface="Arial"/>
            </a:endParaRPr>
          </a:p>
          <a:p>
            <a:pPr marL="571500" indent="-571500">
              <a:spcBef>
                <a:spcPct val="0"/>
              </a:spcBef>
              <a:spcAft>
                <a:spcPts val="600"/>
              </a:spcAft>
              <a:buFont typeface="Arial,Sans-Serif" panose="05000000000000000000" pitchFamily="2" charset="2"/>
              <a:buChar char="•"/>
            </a:pPr>
            <a:endParaRPr lang="en-US">
              <a:latin typeface="Arial"/>
              <a:ea typeface="+mn-lt"/>
              <a:cs typeface="+mn-lt"/>
            </a:endParaRPr>
          </a:p>
          <a:p>
            <a:pPr marL="571500" indent="-571500">
              <a:spcBef>
                <a:spcPct val="0"/>
              </a:spcBef>
              <a:spcAft>
                <a:spcPts val="600"/>
              </a:spcAft>
              <a:buFont typeface="Arial,Sans-Serif" panose="05000000000000000000" pitchFamily="2" charset="2"/>
              <a:buChar char="•"/>
            </a:pPr>
            <a:r>
              <a:rPr lang="en-US">
                <a:latin typeface="Arial"/>
                <a:cs typeface="Arial"/>
              </a:rPr>
              <a:t>Presenting someone else’s work as your own</a:t>
            </a:r>
            <a:endParaRPr lang="en-US">
              <a:latin typeface="Arial"/>
              <a:ea typeface="+mn-lt"/>
              <a:cs typeface="Arial"/>
            </a:endParaRPr>
          </a:p>
          <a:p>
            <a:pPr marL="571500" indent="-571500">
              <a:spcBef>
                <a:spcPct val="0"/>
              </a:spcBef>
              <a:spcAft>
                <a:spcPts val="600"/>
              </a:spcAft>
              <a:buFont typeface="Arial,Sans-Serif" panose="05000000000000000000" pitchFamily="2" charset="2"/>
              <a:buChar char="•"/>
            </a:pPr>
            <a:endParaRPr lang="en-US">
              <a:latin typeface="Arial"/>
              <a:ea typeface="+mn-lt"/>
              <a:cs typeface="+mn-lt"/>
            </a:endParaRPr>
          </a:p>
          <a:p>
            <a:pPr marL="571500" indent="-571500">
              <a:spcBef>
                <a:spcPct val="0"/>
              </a:spcBef>
              <a:spcAft>
                <a:spcPts val="600"/>
              </a:spcAft>
              <a:buFont typeface="Arial,Sans-Serif" panose="05000000000000000000" pitchFamily="2" charset="2"/>
              <a:buChar char="•"/>
            </a:pPr>
            <a:r>
              <a:rPr lang="en-US">
                <a:latin typeface="Arial"/>
                <a:cs typeface="Arial"/>
              </a:rPr>
              <a:t>Forgetting to reference correctly, poor resource management.</a:t>
            </a:r>
            <a:endParaRPr lang="en-US">
              <a:latin typeface="Arial"/>
              <a:ea typeface="+mn-lt"/>
              <a:cs typeface="Arial"/>
            </a:endParaRPr>
          </a:p>
          <a:p>
            <a:pPr marL="571500" indent="-571500">
              <a:spcBef>
                <a:spcPct val="0"/>
              </a:spcBef>
              <a:spcAft>
                <a:spcPts val="600"/>
              </a:spcAft>
              <a:buFont typeface="Arial,Sans-Serif" panose="05000000000000000000" pitchFamily="2" charset="2"/>
              <a:buChar char="•"/>
            </a:pPr>
            <a:endParaRPr lang="en-US">
              <a:latin typeface="Arial"/>
              <a:ea typeface="+mn-lt"/>
              <a:cs typeface="+mn-lt"/>
            </a:endParaRPr>
          </a:p>
          <a:p>
            <a:pPr marL="571500" indent="-571500">
              <a:spcBef>
                <a:spcPct val="0"/>
              </a:spcBef>
              <a:spcAft>
                <a:spcPts val="600"/>
              </a:spcAft>
              <a:buFont typeface="Arial,Sans-Serif" panose="05000000000000000000" pitchFamily="2" charset="2"/>
              <a:buChar char="•"/>
            </a:pPr>
            <a:r>
              <a:rPr lang="en-US">
                <a:latin typeface="Arial"/>
                <a:cs typeface="Arial"/>
              </a:rPr>
              <a:t>Self - plagiarism</a:t>
            </a:r>
            <a:endParaRPr lang="en-US">
              <a:latin typeface="Arial"/>
              <a:ea typeface="+mn-lt"/>
              <a:cs typeface="Arial"/>
            </a:endParaRPr>
          </a:p>
          <a:p>
            <a:pPr marL="571500" indent="-571500">
              <a:spcBef>
                <a:spcPct val="0"/>
              </a:spcBef>
              <a:spcAft>
                <a:spcPts val="600"/>
              </a:spcAft>
              <a:buFont typeface="Arial,Sans-Serif" panose="05000000000000000000" pitchFamily="2" charset="2"/>
              <a:buChar char="•"/>
            </a:pPr>
            <a:endParaRPr lang="en-US">
              <a:latin typeface="Arial"/>
              <a:ea typeface="+mn-lt"/>
              <a:cs typeface="+mn-lt"/>
            </a:endParaRPr>
          </a:p>
          <a:p>
            <a:pPr marL="571500" indent="-571500">
              <a:spcBef>
                <a:spcPct val="0"/>
              </a:spcBef>
              <a:spcAft>
                <a:spcPts val="600"/>
              </a:spcAft>
              <a:buFont typeface="Arial,Sans-Serif" panose="05000000000000000000" pitchFamily="2" charset="2"/>
              <a:buChar char="•"/>
            </a:pPr>
            <a:r>
              <a:rPr lang="en-US">
                <a:latin typeface="Arial"/>
                <a:cs typeface="Arial"/>
              </a:rPr>
              <a:t>Essay Mills</a:t>
            </a:r>
            <a:endParaRPr lang="en-US">
              <a:latin typeface="Arial"/>
              <a:ea typeface="+mn-lt"/>
              <a:cs typeface="Arial"/>
            </a:endParaRPr>
          </a:p>
          <a:p>
            <a:pPr marL="571500" indent="-571500">
              <a:spcBef>
                <a:spcPct val="0"/>
              </a:spcBef>
              <a:spcAft>
                <a:spcPts val="600"/>
              </a:spcAft>
              <a:buFont typeface="Arial,Sans-Serif" panose="05000000000000000000" pitchFamily="2" charset="2"/>
              <a:buChar char="•"/>
            </a:pPr>
            <a:endParaRPr lang="en-US">
              <a:latin typeface="Arial"/>
              <a:ea typeface="+mn-lt"/>
              <a:cs typeface="+mn-lt"/>
            </a:endParaRPr>
          </a:p>
          <a:p>
            <a:endParaRPr lang="en-GB">
              <a:cs typeface="Calibri Light"/>
            </a:endParaRPr>
          </a:p>
        </p:txBody>
      </p:sp>
    </p:spTree>
    <p:extLst>
      <p:ext uri="{BB962C8B-B14F-4D97-AF65-F5344CB8AC3E}">
        <p14:creationId xmlns:p14="http://schemas.microsoft.com/office/powerpoint/2010/main" val="32324618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4" name="Picture 4" descr="Timeline&#10;&#10;Description automatically generated">
            <a:extLst>
              <a:ext uri="{FF2B5EF4-FFF2-40B4-BE49-F238E27FC236}">
                <a16:creationId xmlns:a16="http://schemas.microsoft.com/office/drawing/2014/main" id="{A3AAC7A7-0D21-4C18-9FA9-DD9E086305E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/>
          <a:srcRect t="2096" b="2985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912919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7B0DD3-D4B7-493B-82DE-7C4211BF7B1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Video</a:t>
            </a:r>
          </a:p>
        </p:txBody>
      </p:sp>
      <p:pic>
        <p:nvPicPr>
          <p:cNvPr id="4" name="Picture 4">
            <a:hlinkClick r:id="" action="ppaction://media"/>
            <a:extLst>
              <a:ext uri="{FF2B5EF4-FFF2-40B4-BE49-F238E27FC236}">
                <a16:creationId xmlns:a16="http://schemas.microsoft.com/office/drawing/2014/main" id="{C80DE36C-076D-461F-9111-5770AFB2724B}"/>
              </a:ext>
            </a:extLst>
          </p:cNvPr>
          <p:cNvPicPr>
            <a:picLocks noGrp="1" noRot="1" noChangeAspect="1"/>
          </p:cNvPicPr>
          <p:nvPr>
            <p:ph sz="quarter" idx="10"/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2071687" y="1338263"/>
            <a:ext cx="8048625" cy="4857750"/>
          </a:xfrm>
        </p:spPr>
      </p:pic>
    </p:spTree>
    <p:extLst>
      <p:ext uri="{BB962C8B-B14F-4D97-AF65-F5344CB8AC3E}">
        <p14:creationId xmlns:p14="http://schemas.microsoft.com/office/powerpoint/2010/main" val="36878427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3C609E-2DFB-400D-9C18-B78A5A7821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cs typeface="Calibri Light"/>
              </a:rPr>
              <a:t>Research Process</a:t>
            </a:r>
          </a:p>
        </p:txBody>
      </p:sp>
      <p:pic>
        <p:nvPicPr>
          <p:cNvPr id="6" name="Graphic 6" descr="Head with gears with solid fill">
            <a:extLst>
              <a:ext uri="{FF2B5EF4-FFF2-40B4-BE49-F238E27FC236}">
                <a16:creationId xmlns:a16="http://schemas.microsoft.com/office/drawing/2014/main" id="{4B2D26CF-9F24-47D4-8F01-57BA1404BD5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7797801" y="3564948"/>
            <a:ext cx="1526309" cy="1532082"/>
          </a:xfrm>
          <a:prstGeom prst="rect">
            <a:avLst/>
          </a:prstGeom>
        </p:spPr>
      </p:pic>
      <p:pic>
        <p:nvPicPr>
          <p:cNvPr id="8" name="Graphic 8" descr="Thought bubble outline">
            <a:extLst>
              <a:ext uri="{FF2B5EF4-FFF2-40B4-BE49-F238E27FC236}">
                <a16:creationId xmlns:a16="http://schemas.microsoft.com/office/drawing/2014/main" id="{E2A95DD0-6516-45D3-87AC-57042D5433D0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 flipH="1">
            <a:off x="2818608" y="814591"/>
            <a:ext cx="5921049" cy="3992755"/>
          </a:xfrm>
          <a:prstGeom prst="rect">
            <a:avLst/>
          </a:prstGeom>
        </p:spPr>
      </p:pic>
      <p:pic>
        <p:nvPicPr>
          <p:cNvPr id="9" name="Graphic 9" descr="Lecturer with solid fill">
            <a:extLst>
              <a:ext uri="{FF2B5EF4-FFF2-40B4-BE49-F238E27FC236}">
                <a16:creationId xmlns:a16="http://schemas.microsoft.com/office/drawing/2014/main" id="{486BE341-32D6-48D9-AE2B-4F6CF817C09D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-201757" y="3514436"/>
            <a:ext cx="1630218" cy="1630218"/>
          </a:xfrm>
          <a:prstGeom prst="rect">
            <a:avLst/>
          </a:prstGeom>
        </p:spPr>
      </p:pic>
      <p:pic>
        <p:nvPicPr>
          <p:cNvPr id="10" name="Graphic 10" descr="Internet with solid fill">
            <a:extLst>
              <a:ext uri="{FF2B5EF4-FFF2-40B4-BE49-F238E27FC236}">
                <a16:creationId xmlns:a16="http://schemas.microsoft.com/office/drawing/2014/main" id="{78533B40-97ED-4C03-90CC-94E1434A6BAD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p:blipFill>
        <p:spPr>
          <a:xfrm>
            <a:off x="2131868" y="3515880"/>
            <a:ext cx="1480127" cy="1480127"/>
          </a:xfrm>
          <a:prstGeom prst="rect">
            <a:avLst/>
          </a:prstGeom>
        </p:spPr>
      </p:pic>
      <p:pic>
        <p:nvPicPr>
          <p:cNvPr id="11" name="Graphic 11" descr="Books with solid fill">
            <a:extLst>
              <a:ext uri="{FF2B5EF4-FFF2-40B4-BE49-F238E27FC236}">
                <a16:creationId xmlns:a16="http://schemas.microsoft.com/office/drawing/2014/main" id="{3F48DC4B-0E97-4C52-93DD-62A0B956206C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p:blipFill>
        <p:spPr>
          <a:xfrm>
            <a:off x="4848958" y="3600224"/>
            <a:ext cx="1526309" cy="1537854"/>
          </a:xfrm>
          <a:prstGeom prst="rect">
            <a:avLst/>
          </a:prstGeom>
        </p:spPr>
      </p:pic>
      <p:pic>
        <p:nvPicPr>
          <p:cNvPr id="12" name="Graphic 12" descr="Graduation cap with solid fill">
            <a:extLst>
              <a:ext uri="{FF2B5EF4-FFF2-40B4-BE49-F238E27FC236}">
                <a16:creationId xmlns:a16="http://schemas.microsoft.com/office/drawing/2014/main" id="{DBA19759-0025-4136-B3FA-94DD9956338D}"/>
              </a:ext>
            </a:extLst>
          </p:cNvPr>
          <p:cNvPicPr>
            <a:picLocks noChangeAspect="1"/>
          </p:cNvPicPr>
          <p:nvPr/>
        </p:nvPicPr>
        <p:blipFill>
          <a:blip r:embed="rId13">
            <a:extLs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p:blipFill>
        <p:spPr>
          <a:xfrm>
            <a:off x="10226964" y="3352937"/>
            <a:ext cx="1965036" cy="1965036"/>
          </a:xfrm>
          <a:prstGeom prst="rect">
            <a:avLst/>
          </a:prstGeom>
        </p:spPr>
      </p:pic>
      <p:sp>
        <p:nvSpPr>
          <p:cNvPr id="16" name="Plus Sign 15">
            <a:extLst>
              <a:ext uri="{FF2B5EF4-FFF2-40B4-BE49-F238E27FC236}">
                <a16:creationId xmlns:a16="http://schemas.microsoft.com/office/drawing/2014/main" id="{4DCE82C7-97E2-445A-9A23-0B8C184BAF38}"/>
              </a:ext>
            </a:extLst>
          </p:cNvPr>
          <p:cNvSpPr/>
          <p:nvPr/>
        </p:nvSpPr>
        <p:spPr>
          <a:xfrm>
            <a:off x="3795856" y="4025322"/>
            <a:ext cx="669636" cy="606136"/>
          </a:xfrm>
          <a:prstGeom prst="mathPlus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Plus Sign 16">
            <a:extLst>
              <a:ext uri="{FF2B5EF4-FFF2-40B4-BE49-F238E27FC236}">
                <a16:creationId xmlns:a16="http://schemas.microsoft.com/office/drawing/2014/main" id="{356277BC-F040-49C3-B1B9-882F4F31BDB3}"/>
              </a:ext>
            </a:extLst>
          </p:cNvPr>
          <p:cNvSpPr/>
          <p:nvPr/>
        </p:nvSpPr>
        <p:spPr>
          <a:xfrm>
            <a:off x="1278947" y="4080884"/>
            <a:ext cx="669636" cy="606136"/>
          </a:xfrm>
          <a:prstGeom prst="mathPlus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Equals 17">
            <a:extLst>
              <a:ext uri="{FF2B5EF4-FFF2-40B4-BE49-F238E27FC236}">
                <a16:creationId xmlns:a16="http://schemas.microsoft.com/office/drawing/2014/main" id="{BDA4E49A-645C-413D-B3D6-C1495C39C2A4}"/>
              </a:ext>
            </a:extLst>
          </p:cNvPr>
          <p:cNvSpPr/>
          <p:nvPr/>
        </p:nvSpPr>
        <p:spPr>
          <a:xfrm>
            <a:off x="9256933" y="4183898"/>
            <a:ext cx="669636" cy="698500"/>
          </a:xfrm>
          <a:prstGeom prst="mathEqual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19" name="Arrow: Right 18">
            <a:extLst>
              <a:ext uri="{FF2B5EF4-FFF2-40B4-BE49-F238E27FC236}">
                <a16:creationId xmlns:a16="http://schemas.microsoft.com/office/drawing/2014/main" id="{876F720D-E557-4E83-B10D-205C3E55ECFF}"/>
              </a:ext>
            </a:extLst>
          </p:cNvPr>
          <p:cNvSpPr/>
          <p:nvPr/>
        </p:nvSpPr>
        <p:spPr>
          <a:xfrm>
            <a:off x="6718046" y="4023728"/>
            <a:ext cx="767772" cy="623454"/>
          </a:xfrm>
          <a:prstGeom prst="rightArrow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754C7BD-7E6E-44BA-8B0C-4FA2ACA66C8C}"/>
              </a:ext>
            </a:extLst>
          </p:cNvPr>
          <p:cNvSpPr txBox="1"/>
          <p:nvPr/>
        </p:nvSpPr>
        <p:spPr>
          <a:xfrm>
            <a:off x="252846" y="5502562"/>
            <a:ext cx="6726379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/>
              <a:t>Exploring ideas, information and research from different sources</a:t>
            </a:r>
            <a:endParaRPr lang="en-US" sz="2000">
              <a:cs typeface="Calibri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2B557807-FD78-4269-9080-AF4548B268D6}"/>
              </a:ext>
            </a:extLst>
          </p:cNvPr>
          <p:cNvSpPr txBox="1"/>
          <p:nvPr/>
        </p:nvSpPr>
        <p:spPr>
          <a:xfrm>
            <a:off x="4461232" y="1758011"/>
            <a:ext cx="3448740" cy="175432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ea typeface="+mn-lt"/>
                <a:cs typeface="+mn-lt"/>
              </a:rPr>
              <a:t>Making notes as you read, linking perspectives, critically analysing viewpoints and writing in your own words.</a:t>
            </a:r>
          </a:p>
          <a:p>
            <a:endParaRPr lang="en-GB" dirty="0">
              <a:ea typeface="+mn-lt"/>
              <a:cs typeface="+mn-lt"/>
            </a:endParaRPr>
          </a:p>
          <a:p>
            <a:endParaRPr lang="en-GB" dirty="0">
              <a:cs typeface="Calibri Light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BE0D3B0-4959-40C8-8717-15CE6A44019A}"/>
              </a:ext>
            </a:extLst>
          </p:cNvPr>
          <p:cNvSpPr txBox="1"/>
          <p:nvPr/>
        </p:nvSpPr>
        <p:spPr>
          <a:xfrm>
            <a:off x="8099576" y="5095371"/>
            <a:ext cx="3964186" cy="120628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ea typeface="+mn-lt"/>
                <a:cs typeface="+mn-lt"/>
              </a:rPr>
              <a:t>Recording as you read, produces original written work with ideas built on correctly referenced sources.</a:t>
            </a:r>
          </a:p>
          <a:p>
            <a:endParaRPr lang="en-GB" dirty="0">
              <a:cs typeface="Calibri Light"/>
            </a:endParaRPr>
          </a:p>
        </p:txBody>
      </p:sp>
    </p:spTree>
    <p:extLst>
      <p:ext uri="{BB962C8B-B14F-4D97-AF65-F5344CB8AC3E}">
        <p14:creationId xmlns:p14="http://schemas.microsoft.com/office/powerpoint/2010/main" val="7469985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D6AF236A-9847-44A0-9842-6E3040D93A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Harvard Referencing Style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95152E7C-B9D6-4817-8E4D-28BC1A7D07AC}"/>
              </a:ext>
            </a:extLst>
          </p:cNvPr>
          <p:cNvSpPr txBox="1"/>
          <p:nvPr/>
        </p:nvSpPr>
        <p:spPr>
          <a:xfrm>
            <a:off x="312898" y="1330651"/>
            <a:ext cx="11566204" cy="44627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GB" sz="2600">
                <a:latin typeface="Arial"/>
                <a:cs typeface="Arial"/>
              </a:rPr>
              <a:t>There are many different styles of referencing. </a:t>
            </a:r>
            <a:endParaRPr lang="en-GB" sz="2600">
              <a:latin typeface="Arial"/>
              <a:ea typeface="+mn-lt"/>
              <a:cs typeface="Arial"/>
            </a:endParaRPr>
          </a:p>
          <a:p>
            <a:pPr marL="342900" indent="-34290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endParaRPr lang="en-GB" sz="2600">
              <a:latin typeface="Arial"/>
              <a:cs typeface="Arial"/>
            </a:endParaRPr>
          </a:p>
          <a:p>
            <a:pPr marL="342900" indent="-34290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r>
              <a:rPr lang="en-GB" sz="2600">
                <a:latin typeface="Arial"/>
                <a:cs typeface="Arial"/>
              </a:rPr>
              <a:t>You must follow UWTSD's version of Harvard Referencing, which currently follows the </a:t>
            </a:r>
            <a:r>
              <a:rPr lang="en-GB" sz="2600" b="1">
                <a:solidFill>
                  <a:schemeClr val="accent1"/>
                </a:solidFill>
                <a:latin typeface="Arial"/>
                <a:cs typeface="Arial"/>
              </a:rPr>
              <a:t>12th edition of Cite Them Right.</a:t>
            </a:r>
          </a:p>
          <a:p>
            <a:pPr marL="342900" indent="-34290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endParaRPr lang="en-GB" sz="2600">
              <a:latin typeface="Arial"/>
              <a:cs typeface="Arial"/>
            </a:endParaRPr>
          </a:p>
          <a:p>
            <a:pPr marL="342900" indent="-34290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r>
              <a:rPr lang="en-GB" sz="2600">
                <a:latin typeface="Arial"/>
                <a:cs typeface="Arial"/>
              </a:rPr>
              <a:t>The </a:t>
            </a:r>
            <a:r>
              <a:rPr lang="en-GB" sz="2600">
                <a:latin typeface="Arial"/>
                <a:cs typeface="Arial"/>
                <a:hlinkClick r:id="rId3"/>
              </a:rPr>
              <a:t>Cite Them Right book </a:t>
            </a:r>
            <a:r>
              <a:rPr lang="en-GB" sz="2600">
                <a:latin typeface="Arial"/>
                <a:cs typeface="Arial"/>
              </a:rPr>
              <a:t>and </a:t>
            </a:r>
            <a:r>
              <a:rPr lang="en-GB" sz="2600">
                <a:solidFill>
                  <a:schemeClr val="accent1"/>
                </a:solidFill>
                <a:latin typeface="Arial"/>
                <a:cs typeface="Arial"/>
                <a:hlinkClick r:id="rId4"/>
              </a:rPr>
              <a:t>database</a:t>
            </a:r>
            <a:r>
              <a:rPr lang="en-GB" sz="2600">
                <a:solidFill>
                  <a:schemeClr val="accent1"/>
                </a:solidFill>
                <a:latin typeface="Arial"/>
                <a:cs typeface="Arial"/>
              </a:rPr>
              <a:t> </a:t>
            </a:r>
            <a:r>
              <a:rPr lang="en-GB" sz="2600">
                <a:latin typeface="Arial"/>
                <a:cs typeface="Arial"/>
              </a:rPr>
              <a:t>are available  through the library. </a:t>
            </a:r>
          </a:p>
          <a:p>
            <a:pPr marL="342900" indent="-34290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endParaRPr lang="en-GB" sz="2600">
              <a:latin typeface="Arial"/>
              <a:cs typeface="Arial"/>
            </a:endParaRPr>
          </a:p>
          <a:p>
            <a:pPr marL="342900" indent="-34290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r>
              <a:rPr lang="en-GB" sz="2600">
                <a:latin typeface="Arial"/>
                <a:cs typeface="Arial"/>
              </a:rPr>
              <a:t>It is an excellent resource which will help you reference a huge range of resources, including legal materials, media, art, and government publications.  </a:t>
            </a:r>
          </a:p>
        </p:txBody>
      </p:sp>
    </p:spTree>
    <p:extLst>
      <p:ext uri="{BB962C8B-B14F-4D97-AF65-F5344CB8AC3E}">
        <p14:creationId xmlns:p14="http://schemas.microsoft.com/office/powerpoint/2010/main" val="404970452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5" descr="Icon&#10;&#10;Description automatically generated">
            <a:extLst>
              <a:ext uri="{FF2B5EF4-FFF2-40B4-BE49-F238E27FC236}">
                <a16:creationId xmlns:a16="http://schemas.microsoft.com/office/drawing/2014/main" id="{6D5C8778-7681-4831-B996-194A0C380B8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10401" y="1958754"/>
            <a:ext cx="5180012" cy="4353366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3BDC06B-488C-4A37-9A04-8BFC3296A4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vert="horz" lIns="91440" tIns="45720" rIns="91440" bIns="45720" rtlCol="0" anchor="b">
            <a:normAutofit/>
          </a:bodyPr>
          <a:lstStyle/>
          <a:p>
            <a:r>
              <a:rPr lang="en-US" sz="6000" b="1"/>
              <a:t>Citations</a:t>
            </a:r>
            <a:endParaRPr lang="en-US" sz="6000" b="1" kern="1200">
              <a:latin typeface="+mj-l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39B2E8-48EB-4ADD-9CB8-7D50384A6C70}"/>
              </a:ext>
            </a:extLst>
          </p:cNvPr>
          <p:cNvSpPr>
            <a:spLocks noGrp="1"/>
          </p:cNvSpPr>
          <p:nvPr>
            <p:ph sz="quarter" idx="10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sz="3000" kern="1200">
                <a:latin typeface="Arial"/>
                <a:cs typeface="Arial"/>
              </a:rPr>
              <a:t>Every idea you </a:t>
            </a:r>
            <a:r>
              <a:rPr lang="en-US" sz="3000">
                <a:latin typeface="Arial"/>
                <a:cs typeface="Arial"/>
              </a:rPr>
              <a:t>use</a:t>
            </a:r>
            <a:r>
              <a:rPr lang="en-US" sz="3000" kern="1200">
                <a:latin typeface="Arial"/>
                <a:cs typeface="Arial"/>
              </a:rPr>
              <a:t> from your reading must be acknowledged with </a:t>
            </a:r>
            <a:r>
              <a:rPr lang="en-US" sz="3000">
                <a:latin typeface="Arial"/>
                <a:cs typeface="Arial"/>
              </a:rPr>
              <a:t>a reference.</a:t>
            </a:r>
            <a:endParaRPr lang="en-US" sz="3000" kern="1200">
              <a:latin typeface="Arial"/>
              <a:cs typeface="Arial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9104A9D-42C4-431E-B1C3-DA7388988A0A}"/>
              </a:ext>
            </a:extLst>
          </p:cNvPr>
          <p:cNvSpPr txBox="1"/>
          <p:nvPr/>
        </p:nvSpPr>
        <p:spPr>
          <a:xfrm>
            <a:off x="700087" y="2877849"/>
            <a:ext cx="6315075" cy="355789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GB" sz="2400">
                <a:latin typeface="Arial"/>
                <a:cs typeface="Arial"/>
              </a:rPr>
              <a:t>This includes, but not limited to:</a:t>
            </a:r>
            <a:endParaRPr lang="en-US" sz="2400">
              <a:ea typeface="+mn-lt"/>
              <a:cs typeface="+mn-lt"/>
            </a:endParaRP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r>
              <a:rPr lang="en-GB" sz="2400">
                <a:latin typeface="Arial"/>
                <a:cs typeface="Arial"/>
              </a:rPr>
              <a:t>Direct quotes</a:t>
            </a:r>
            <a:endParaRPr lang="en-US" sz="2400">
              <a:ea typeface="+mn-lt"/>
              <a:cs typeface="+mn-lt"/>
            </a:endParaRP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r>
              <a:rPr lang="en-GB" sz="2400">
                <a:latin typeface="Arial"/>
                <a:cs typeface="Arial"/>
              </a:rPr>
              <a:t>Paraphrased material</a:t>
            </a:r>
            <a:endParaRPr lang="en-US" sz="2400">
              <a:ea typeface="+mn-lt"/>
              <a:cs typeface="+mn-lt"/>
            </a:endParaRP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r>
              <a:rPr lang="en-GB" sz="2400">
                <a:latin typeface="Arial"/>
                <a:ea typeface="+mn-lt"/>
                <a:cs typeface="Arial"/>
              </a:rPr>
              <a:t>Summarising</a:t>
            </a: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r>
              <a:rPr lang="en-GB" sz="2400">
                <a:latin typeface="Arial"/>
                <a:cs typeface="Arial"/>
              </a:rPr>
              <a:t>Images, tables, graphs</a:t>
            </a: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r>
              <a:rPr lang="en-GB" sz="2400">
                <a:latin typeface="Arial"/>
                <a:cs typeface="Arial"/>
              </a:rPr>
              <a:t>Lecture notes / PowerPoints from Moodle</a:t>
            </a:r>
          </a:p>
          <a:p>
            <a:pPr>
              <a:lnSpc>
                <a:spcPct val="90000"/>
              </a:lnSpc>
              <a:spcBef>
                <a:spcPts val="1000"/>
              </a:spcBef>
            </a:pPr>
            <a:endParaRPr lang="en-GB" sz="2400">
              <a:latin typeface="Arial"/>
              <a:cs typeface="Arial"/>
            </a:endParaRPr>
          </a:p>
          <a:p>
            <a:pPr algn="l">
              <a:spcAft>
                <a:spcPts val="600"/>
              </a:spcAft>
            </a:pPr>
            <a:endParaRPr lang="en-GB" sz="240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2790507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4F797D-3F16-849A-A4FA-5241ADD9DA0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What does it look like?</a:t>
            </a:r>
          </a:p>
        </p:txBody>
      </p:sp>
      <p:pic>
        <p:nvPicPr>
          <p:cNvPr id="7" name="Picture 7" descr="Timeline&#10;&#10;Description automatically generated">
            <a:extLst>
              <a:ext uri="{FF2B5EF4-FFF2-40B4-BE49-F238E27FC236}">
                <a16:creationId xmlns:a16="http://schemas.microsoft.com/office/drawing/2014/main" id="{E8DC33DE-0791-16D9-991F-1BA8525081D4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 rotWithShape="1">
          <a:blip r:embed="rId2"/>
          <a:srcRect l="737" r="737"/>
          <a:stretch/>
        </p:blipFill>
        <p:spPr>
          <a:xfrm>
            <a:off x="190500" y="1422864"/>
            <a:ext cx="11644830" cy="4863597"/>
          </a:xfr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6A48D866-770F-A1AE-F112-5CA60EA77EC3}"/>
              </a:ext>
            </a:extLst>
          </p:cNvPr>
          <p:cNvSpPr/>
          <p:nvPr/>
        </p:nvSpPr>
        <p:spPr>
          <a:xfrm>
            <a:off x="8454092" y="1752144"/>
            <a:ext cx="2075195" cy="36138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b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Reference List</a:t>
            </a:r>
          </a:p>
        </p:txBody>
      </p:sp>
    </p:spTree>
    <p:extLst>
      <p:ext uri="{BB962C8B-B14F-4D97-AF65-F5344CB8AC3E}">
        <p14:creationId xmlns:p14="http://schemas.microsoft.com/office/powerpoint/2010/main" val="266843935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5FF292-9EB9-41A8-8FEB-FB095EA848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ctr">
            <a:normAutofit/>
          </a:bodyPr>
          <a:lstStyle/>
          <a:p>
            <a:r>
              <a:rPr lang="en-GB">
                <a:cs typeface="Calibri Light"/>
              </a:rPr>
              <a:t>1. In-text citation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02C818-8E7F-47DB-9908-134F01B7FE1B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87055" y="1485323"/>
            <a:ext cx="8072956" cy="2339417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spcBef>
                <a:spcPts val="1200"/>
              </a:spcBef>
              <a:buNone/>
            </a:pPr>
            <a:r>
              <a:rPr lang="en-US" sz="2800">
                <a:latin typeface="Arial"/>
                <a:ea typeface="+mn-lt"/>
                <a:cs typeface="+mn-lt"/>
              </a:rPr>
              <a:t>Goes</a:t>
            </a:r>
            <a:r>
              <a:rPr lang="en-US" sz="2800">
                <a:latin typeface="Arial"/>
                <a:cs typeface="Calibri Light"/>
              </a:rPr>
              <a:t> into the body of your </a:t>
            </a:r>
            <a:r>
              <a:rPr lang="en-US">
                <a:latin typeface="Arial"/>
                <a:cs typeface="Calibri Light"/>
              </a:rPr>
              <a:t>writing and includes:</a:t>
            </a:r>
            <a:endParaRPr lang="en-GB">
              <a:cs typeface="Calibri Light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89E48C4-D610-4268-8570-5CC15A6E9161}"/>
              </a:ext>
            </a:extLst>
          </p:cNvPr>
          <p:cNvSpPr txBox="1"/>
          <p:nvPr/>
        </p:nvSpPr>
        <p:spPr>
          <a:xfrm>
            <a:off x="946150" y="2692400"/>
            <a:ext cx="10823574" cy="2862322"/>
          </a:xfrm>
          <a:prstGeom prst="rect">
            <a:avLst/>
          </a:prstGeom>
          <a:solidFill>
            <a:schemeClr val="accent1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742950" indent="-742950">
              <a:buAutoNum type="arabicPeriod"/>
            </a:pPr>
            <a:r>
              <a:rPr lang="en-GB" sz="3600" b="1">
                <a:solidFill>
                  <a:srgbClr val="FFFFFF"/>
                </a:solidFill>
                <a:latin typeface="Arial"/>
                <a:cs typeface="Segoe UI"/>
              </a:rPr>
              <a:t>Author(s) or editor(s) surname</a:t>
            </a:r>
            <a:endParaRPr lang="en-US">
              <a:solidFill>
                <a:srgbClr val="000000"/>
              </a:solidFill>
              <a:latin typeface="Calibri Light"/>
              <a:cs typeface="Calibri Light"/>
            </a:endParaRPr>
          </a:p>
          <a:p>
            <a:pPr marL="742950" indent="-742950">
              <a:buAutoNum type="arabicPeriod"/>
            </a:pPr>
            <a:endParaRPr lang="en-GB" sz="3600" b="1">
              <a:solidFill>
                <a:srgbClr val="FFFFFF"/>
              </a:solidFill>
              <a:latin typeface="Arial"/>
              <a:cs typeface="Segoe UI"/>
            </a:endParaRPr>
          </a:p>
          <a:p>
            <a:pPr marL="742950" indent="-742950">
              <a:buAutoNum type="arabicPeriod"/>
            </a:pPr>
            <a:r>
              <a:rPr lang="en-GB" sz="3600" b="1">
                <a:solidFill>
                  <a:srgbClr val="FFFFFF"/>
                </a:solidFill>
                <a:latin typeface="Arial"/>
                <a:cs typeface="Segoe UI"/>
              </a:rPr>
              <a:t>Year of publication</a:t>
            </a:r>
            <a:endParaRPr lang="en-US" sz="3600">
              <a:solidFill>
                <a:srgbClr val="000000"/>
              </a:solidFill>
              <a:latin typeface="Calibri Light"/>
              <a:cs typeface="Calibri Light"/>
            </a:endParaRPr>
          </a:p>
          <a:p>
            <a:pPr marL="742950" indent="-742950">
              <a:buAutoNum type="arabicPeriod"/>
            </a:pPr>
            <a:endParaRPr lang="en-GB" sz="3600" b="1">
              <a:solidFill>
                <a:srgbClr val="FFFFFF"/>
              </a:solidFill>
              <a:latin typeface="Arial"/>
              <a:cs typeface="Segoe UI"/>
            </a:endParaRPr>
          </a:p>
          <a:p>
            <a:pPr marL="742950" indent="-742950">
              <a:buAutoNum type="arabicPeriod"/>
            </a:pPr>
            <a:r>
              <a:rPr lang="en-GB" sz="3600" b="1">
                <a:solidFill>
                  <a:srgbClr val="FFFFFF"/>
                </a:solidFill>
                <a:latin typeface="Arial"/>
                <a:cs typeface="Segoe UI"/>
              </a:rPr>
              <a:t>Page number(s) if required</a:t>
            </a:r>
            <a:r>
              <a:rPr lang="en-US" sz="3600">
                <a:latin typeface="Arial"/>
                <a:cs typeface="Segoe UI"/>
              </a:rPr>
              <a:t>​</a:t>
            </a:r>
            <a:endParaRPr lang="en-US" sz="3600">
              <a:cs typeface="Calibri Light"/>
            </a:endParaRPr>
          </a:p>
        </p:txBody>
      </p:sp>
    </p:spTree>
    <p:extLst>
      <p:ext uri="{BB962C8B-B14F-4D97-AF65-F5344CB8AC3E}">
        <p14:creationId xmlns:p14="http://schemas.microsoft.com/office/powerpoint/2010/main" val="42578077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AF37AD-1C16-4620-8A0E-91E5B7D9B7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8242" y="265291"/>
            <a:ext cx="10795518" cy="1003916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GB"/>
              <a:t>Examples</a:t>
            </a:r>
          </a:p>
        </p:txBody>
      </p:sp>
      <p:sp>
        <p:nvSpPr>
          <p:cNvPr id="6" name="TextBox 1">
            <a:extLst>
              <a:ext uri="{FF2B5EF4-FFF2-40B4-BE49-F238E27FC236}">
                <a16:creationId xmlns:a16="http://schemas.microsoft.com/office/drawing/2014/main" id="{E900882C-FFED-4511-B1D3-3F5872FD7148}"/>
              </a:ext>
            </a:extLst>
          </p:cNvPr>
          <p:cNvSpPr txBox="1"/>
          <p:nvPr/>
        </p:nvSpPr>
        <p:spPr>
          <a:xfrm>
            <a:off x="345373" y="1787214"/>
            <a:ext cx="4732316" cy="954107"/>
          </a:xfrm>
          <a:prstGeom prst="rect">
            <a:avLst/>
          </a:prstGeom>
          <a:noFill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800" b="1">
                <a:solidFill>
                  <a:srgbClr val="37858C"/>
                </a:solidFill>
                <a:latin typeface="Arial"/>
                <a:cs typeface="Arial"/>
              </a:rPr>
              <a:t>1 author</a:t>
            </a:r>
          </a:p>
          <a:p>
            <a:r>
              <a:rPr lang="en-US" sz="2800">
                <a:latin typeface="Arial"/>
                <a:cs typeface="Calibri Light"/>
              </a:rPr>
              <a:t>(Stark, 2016, p.5)</a:t>
            </a:r>
          </a:p>
        </p:txBody>
      </p:sp>
      <p:sp>
        <p:nvSpPr>
          <p:cNvPr id="8" name="TextBox 1">
            <a:extLst>
              <a:ext uri="{FF2B5EF4-FFF2-40B4-BE49-F238E27FC236}">
                <a16:creationId xmlns:a16="http://schemas.microsoft.com/office/drawing/2014/main" id="{6EEEF4B9-C561-46A0-9A1F-E8D36703F630}"/>
              </a:ext>
            </a:extLst>
          </p:cNvPr>
          <p:cNvSpPr txBox="1"/>
          <p:nvPr/>
        </p:nvSpPr>
        <p:spPr>
          <a:xfrm>
            <a:off x="343313" y="3277197"/>
            <a:ext cx="7431825" cy="954107"/>
          </a:xfrm>
          <a:prstGeom prst="rect">
            <a:avLst/>
          </a:prstGeom>
          <a:noFill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800" b="1">
                <a:solidFill>
                  <a:srgbClr val="37858C"/>
                </a:solidFill>
                <a:latin typeface="Arial"/>
                <a:cs typeface="Arial"/>
              </a:rPr>
              <a:t>2 or 3 authors</a:t>
            </a:r>
          </a:p>
          <a:p>
            <a:r>
              <a:rPr lang="en-US" sz="2800">
                <a:latin typeface="Arial"/>
                <a:cs typeface="Calibri Light"/>
              </a:rPr>
              <a:t>(Wayne, Banner, and Kent, 2012, p.54)</a:t>
            </a:r>
          </a:p>
        </p:txBody>
      </p:sp>
      <p:sp>
        <p:nvSpPr>
          <p:cNvPr id="10" name="TextBox 1">
            <a:extLst>
              <a:ext uri="{FF2B5EF4-FFF2-40B4-BE49-F238E27FC236}">
                <a16:creationId xmlns:a16="http://schemas.microsoft.com/office/drawing/2014/main" id="{7AEDA4F7-E863-41C3-8D2A-AB1F22FCCADF}"/>
              </a:ext>
            </a:extLst>
          </p:cNvPr>
          <p:cNvSpPr txBox="1"/>
          <p:nvPr/>
        </p:nvSpPr>
        <p:spPr>
          <a:xfrm>
            <a:off x="377121" y="4850780"/>
            <a:ext cx="5504212" cy="954107"/>
          </a:xfrm>
          <a:prstGeom prst="rect">
            <a:avLst/>
          </a:prstGeom>
          <a:noFill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400" dirty="0">
                <a:latin typeface="Arial"/>
                <a:cs typeface="Arial"/>
              </a:rPr>
              <a:t> </a:t>
            </a:r>
            <a:r>
              <a:rPr lang="en-US" sz="2800" b="1" dirty="0">
                <a:solidFill>
                  <a:srgbClr val="37858C"/>
                </a:solidFill>
                <a:latin typeface="Arial"/>
                <a:cs typeface="Arial"/>
              </a:rPr>
              <a:t>4 or more authors</a:t>
            </a:r>
          </a:p>
          <a:p>
            <a:r>
              <a:rPr lang="en-US" sz="2800" dirty="0">
                <a:latin typeface="Arial"/>
                <a:cs typeface="Calibri Light"/>
              </a:rPr>
              <a:t>(Rogers </a:t>
            </a:r>
            <a:r>
              <a:rPr lang="en-US" sz="2800" i="1" dirty="0">
                <a:latin typeface="Arial"/>
                <a:cs typeface="Calibri Light"/>
              </a:rPr>
              <a:t>et al</a:t>
            </a:r>
            <a:r>
              <a:rPr lang="en-US" sz="2800" dirty="0">
                <a:latin typeface="Arial"/>
                <a:cs typeface="Calibri Light"/>
              </a:rPr>
              <a:t>., 2014, p.37)</a:t>
            </a:r>
          </a:p>
        </p:txBody>
      </p:sp>
    </p:spTree>
    <p:extLst>
      <p:ext uri="{BB962C8B-B14F-4D97-AF65-F5344CB8AC3E}">
        <p14:creationId xmlns:p14="http://schemas.microsoft.com/office/powerpoint/2010/main" val="31614254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5FF292-9EB9-41A8-8FEB-FB095EA848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ctr">
            <a:normAutofit/>
          </a:bodyPr>
          <a:lstStyle/>
          <a:p>
            <a:r>
              <a:rPr lang="en-GB">
                <a:cs typeface="Calibri Light"/>
              </a:rPr>
              <a:t>In-text citation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02C818-8E7F-47DB-9908-134F01B7FE1B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220843" y="2433520"/>
            <a:ext cx="11750313" cy="1326335"/>
          </a:xfrm>
          <a:ln w="38100">
            <a:solidFill>
              <a:schemeClr val="accent1"/>
            </a:solidFill>
          </a:ln>
        </p:spPr>
        <p:txBody>
          <a:bodyPr vert="horz" lIns="91440" tIns="45720" rIns="91440" bIns="45720" rtlCol="0" anchor="t">
            <a:noAutofit/>
          </a:bodyPr>
          <a:lstStyle/>
          <a:p>
            <a:pPr marL="457200" lvl="1" indent="0">
              <a:spcBef>
                <a:spcPts val="250"/>
              </a:spcBef>
              <a:spcAft>
                <a:spcPts val="250"/>
              </a:spcAft>
              <a:buNone/>
            </a:pPr>
            <a:r>
              <a:rPr lang="en-US" sz="2800" b="1">
                <a:latin typeface="Arial"/>
                <a:ea typeface="+mn-lt"/>
                <a:cs typeface="+mn-lt"/>
              </a:rPr>
              <a:t>Scotland is taking a radical approach to tackling knife crime by treating it as a public health issue </a:t>
            </a:r>
            <a:r>
              <a:rPr lang="en-US" sz="2800" b="1">
                <a:solidFill>
                  <a:srgbClr val="FF0000"/>
                </a:solidFill>
                <a:latin typeface="Arial"/>
                <a:ea typeface="+mn-lt"/>
                <a:cs typeface="+mn-lt"/>
              </a:rPr>
              <a:t>(Roberts, 2019). </a:t>
            </a:r>
          </a:p>
          <a:p>
            <a:pPr marL="457200" lvl="1" indent="0">
              <a:spcBef>
                <a:spcPts val="250"/>
              </a:spcBef>
              <a:spcAft>
                <a:spcPts val="250"/>
              </a:spcAft>
              <a:buNone/>
            </a:pPr>
            <a:endParaRPr lang="en-US" sz="2800" b="1">
              <a:latin typeface="Arial"/>
              <a:ea typeface="+mn-lt"/>
              <a:cs typeface="Calibri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BBA26C0-CAE7-4889-999B-1CBA42587303}"/>
              </a:ext>
            </a:extLst>
          </p:cNvPr>
          <p:cNvSpPr txBox="1"/>
          <p:nvPr/>
        </p:nvSpPr>
        <p:spPr>
          <a:xfrm>
            <a:off x="541316" y="1538021"/>
            <a:ext cx="11485419" cy="46166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>
              <a:spcBef>
                <a:spcPts val="1200"/>
              </a:spcBef>
            </a:pPr>
            <a:r>
              <a:rPr lang="en-GB" sz="2400">
                <a:latin typeface="Arial"/>
                <a:ea typeface="+mn-lt"/>
                <a:cs typeface="+mn-lt"/>
              </a:rPr>
              <a:t>Author's </a:t>
            </a:r>
            <a:r>
              <a:rPr lang="en-GB" sz="2400" b="1">
                <a:solidFill>
                  <a:srgbClr val="37858C"/>
                </a:solidFill>
                <a:latin typeface="Arial"/>
                <a:ea typeface="+mn-lt"/>
                <a:cs typeface="+mn-lt"/>
              </a:rPr>
              <a:t>Surname</a:t>
            </a:r>
            <a:r>
              <a:rPr lang="en-GB" sz="2400">
                <a:solidFill>
                  <a:srgbClr val="37858C"/>
                </a:solidFill>
                <a:latin typeface="Arial"/>
                <a:ea typeface="+mn-lt"/>
                <a:cs typeface="+mn-lt"/>
              </a:rPr>
              <a:t>,</a:t>
            </a:r>
            <a:r>
              <a:rPr lang="en-GB" sz="2400">
                <a:solidFill>
                  <a:srgbClr val="0070C0"/>
                </a:solidFill>
                <a:latin typeface="Arial"/>
                <a:ea typeface="+mn-lt"/>
                <a:cs typeface="+mn-lt"/>
              </a:rPr>
              <a:t> </a:t>
            </a:r>
            <a:r>
              <a:rPr lang="en-GB" sz="2400" b="1">
                <a:solidFill>
                  <a:srgbClr val="37858C"/>
                </a:solidFill>
                <a:latin typeface="Arial"/>
                <a:ea typeface="+mn-lt"/>
                <a:cs typeface="+mn-lt"/>
              </a:rPr>
              <a:t>Year</a:t>
            </a:r>
            <a:r>
              <a:rPr lang="en-GB" sz="2400">
                <a:latin typeface="Arial"/>
                <a:ea typeface="+mn-lt"/>
                <a:cs typeface="+mn-lt"/>
              </a:rPr>
              <a:t> </a:t>
            </a:r>
            <a:r>
              <a:rPr lang="en-GB" sz="2400" i="1">
                <a:latin typeface="Arial"/>
                <a:ea typeface="+mn-lt"/>
                <a:cs typeface="+mn-lt"/>
              </a:rPr>
              <a:t>&amp; </a:t>
            </a:r>
            <a:r>
              <a:rPr lang="en-GB" sz="2400" b="1" i="1">
                <a:solidFill>
                  <a:srgbClr val="37858C"/>
                </a:solidFill>
                <a:latin typeface="Arial"/>
                <a:ea typeface="+mn-lt"/>
                <a:cs typeface="+mn-lt"/>
              </a:rPr>
              <a:t>page number</a:t>
            </a:r>
            <a:r>
              <a:rPr lang="en-GB" sz="2400" i="1">
                <a:solidFill>
                  <a:srgbClr val="37858C"/>
                </a:solidFill>
                <a:latin typeface="Arial"/>
                <a:ea typeface="+mn-lt"/>
                <a:cs typeface="+mn-lt"/>
              </a:rPr>
              <a:t> (</a:t>
            </a:r>
            <a:r>
              <a:rPr lang="en-GB" sz="2400" i="1">
                <a:latin typeface="Arial"/>
                <a:ea typeface="+mn-lt"/>
                <a:cs typeface="+mn-lt"/>
              </a:rPr>
              <a:t>if required</a:t>
            </a:r>
            <a:r>
              <a:rPr lang="en-GB" sz="2400">
                <a:latin typeface="Arial"/>
                <a:ea typeface="+mn-lt"/>
                <a:cs typeface="+mn-lt"/>
              </a:rPr>
              <a:t>) in brackets</a:t>
            </a:r>
            <a:endParaRPr lang="en-GB" sz="240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E5C5682-D7A2-A77F-F6C3-ECA39D0A6DF8}"/>
              </a:ext>
            </a:extLst>
          </p:cNvPr>
          <p:cNvSpPr txBox="1"/>
          <p:nvPr/>
        </p:nvSpPr>
        <p:spPr>
          <a:xfrm>
            <a:off x="175214" y="4045852"/>
            <a:ext cx="11750313" cy="20467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Bef>
                <a:spcPts val="250"/>
              </a:spcBef>
              <a:spcAft>
                <a:spcPts val="250"/>
              </a:spcAft>
              <a:buFont typeface="Arial" panose="020B0604020202020204" pitchFamily="34" charset="0"/>
              <a:buChar char="•"/>
            </a:pPr>
            <a:r>
              <a:rPr lang="en-US" sz="2800">
                <a:latin typeface="Arial"/>
                <a:ea typeface="+mn-lt"/>
                <a:cs typeface="+mn-lt"/>
              </a:rPr>
              <a:t> The sentence is focusing on the information. The author is not relevant. </a:t>
            </a:r>
          </a:p>
          <a:p>
            <a:pPr>
              <a:spcBef>
                <a:spcPts val="250"/>
              </a:spcBef>
              <a:spcAft>
                <a:spcPts val="250"/>
              </a:spcAft>
              <a:buFont typeface="Arial" panose="020B0604020202020204" pitchFamily="34" charset="0"/>
              <a:buChar char="•"/>
            </a:pPr>
            <a:r>
              <a:rPr lang="en-US" sz="2800">
                <a:latin typeface="Arial"/>
                <a:ea typeface="+mn-lt"/>
                <a:cs typeface="+mn-lt"/>
              </a:rPr>
              <a:t> Easy to include multiple sources.</a:t>
            </a:r>
          </a:p>
          <a:p>
            <a:pPr marL="0" indent="0">
              <a:spcBef>
                <a:spcPts val="250"/>
              </a:spcBef>
              <a:spcAft>
                <a:spcPts val="250"/>
              </a:spcAft>
              <a:buNone/>
            </a:pPr>
            <a:endParaRPr lang="en-US" sz="2800">
              <a:latin typeface="Arial"/>
              <a:ea typeface="+mn-lt"/>
              <a:cs typeface="+mn-lt"/>
            </a:endParaRPr>
          </a:p>
          <a:p>
            <a:pPr marL="0" indent="0">
              <a:spcBef>
                <a:spcPts val="250"/>
              </a:spcBef>
              <a:spcAft>
                <a:spcPts val="250"/>
              </a:spcAft>
              <a:buNone/>
            </a:pPr>
            <a:r>
              <a:rPr lang="en-US" sz="2800" b="1">
                <a:solidFill>
                  <a:schemeClr val="accent1"/>
                </a:solidFill>
                <a:latin typeface="Arial"/>
                <a:ea typeface="+mn-lt"/>
                <a:cs typeface="+mn-lt"/>
              </a:rPr>
              <a:t>Example: </a:t>
            </a:r>
            <a:r>
              <a:rPr lang="en-US" sz="2800">
                <a:latin typeface="Arial"/>
                <a:ea typeface="+mn-lt"/>
                <a:cs typeface="+mn-lt"/>
              </a:rPr>
              <a:t>(Roberts, 2019; Blake, 2020; Cornish, 2020)</a:t>
            </a:r>
          </a:p>
        </p:txBody>
      </p:sp>
    </p:spTree>
    <p:extLst>
      <p:ext uri="{BB962C8B-B14F-4D97-AF65-F5344CB8AC3E}">
        <p14:creationId xmlns:p14="http://schemas.microsoft.com/office/powerpoint/2010/main" val="24483312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5FF292-9EB9-41A8-8FEB-FB095EA848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ctr">
            <a:normAutofit/>
          </a:bodyPr>
          <a:lstStyle/>
          <a:p>
            <a:r>
              <a:rPr lang="en-GB">
                <a:cs typeface="Calibri Light"/>
              </a:rPr>
              <a:t>In-text citation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02C818-8E7F-47DB-9908-134F01B7FE1B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118803" y="2392772"/>
            <a:ext cx="11954393" cy="1637160"/>
          </a:xfrm>
          <a:ln w="57150">
            <a:solidFill>
              <a:schemeClr val="accent1"/>
            </a:solidFill>
          </a:ln>
        </p:spPr>
        <p:txBody>
          <a:bodyPr vert="horz" lIns="91440" tIns="45720" rIns="91440" bIns="45720" rtlCol="0" anchor="t">
            <a:noAutofit/>
          </a:bodyPr>
          <a:lstStyle/>
          <a:p>
            <a:pPr marL="457200" lvl="1" indent="0">
              <a:spcBef>
                <a:spcPts val="250"/>
              </a:spcBef>
              <a:spcAft>
                <a:spcPts val="250"/>
              </a:spcAft>
              <a:buNone/>
            </a:pPr>
            <a:endParaRPr lang="en-US" sz="2800" b="1">
              <a:latin typeface="Arial"/>
              <a:cs typeface="Calibri"/>
            </a:endParaRPr>
          </a:p>
          <a:p>
            <a:pPr marL="457200" lvl="1" indent="0">
              <a:spcBef>
                <a:spcPts val="250"/>
              </a:spcBef>
              <a:spcAft>
                <a:spcPts val="250"/>
              </a:spcAft>
              <a:buNone/>
            </a:pPr>
            <a:r>
              <a:rPr lang="en-US" sz="2800" b="1">
                <a:latin typeface="Arial"/>
                <a:cs typeface="Calibri"/>
              </a:rPr>
              <a:t>According to </a:t>
            </a:r>
            <a:r>
              <a:rPr lang="en-US" sz="2800" b="1">
                <a:solidFill>
                  <a:srgbClr val="FF0000"/>
                </a:solidFill>
                <a:latin typeface="Arial"/>
                <a:cs typeface="Calibri"/>
              </a:rPr>
              <a:t>Roberts (2019) </a:t>
            </a:r>
            <a:r>
              <a:rPr lang="en-US" sz="2800" b="1">
                <a:latin typeface="Arial"/>
                <a:cs typeface="Arial"/>
              </a:rPr>
              <a:t>Scotland is taking a radical approach to tackling knife crime by treating it as a public health issue.</a:t>
            </a:r>
          </a:p>
          <a:p>
            <a:pPr marL="0" indent="0">
              <a:spcBef>
                <a:spcPts val="250"/>
              </a:spcBef>
              <a:spcAft>
                <a:spcPts val="250"/>
              </a:spcAft>
              <a:buNone/>
            </a:pPr>
            <a:endParaRPr lang="en-US" sz="3200" b="1">
              <a:latin typeface="Arial"/>
              <a:cs typeface="Arial"/>
            </a:endParaRPr>
          </a:p>
          <a:p>
            <a:pPr marL="0" indent="0">
              <a:spcBef>
                <a:spcPts val="250"/>
              </a:spcBef>
              <a:spcAft>
                <a:spcPts val="250"/>
              </a:spcAft>
              <a:buNone/>
            </a:pPr>
            <a:endParaRPr lang="en-GB">
              <a:latin typeface="Arial"/>
              <a:cs typeface="Calibri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F43295B-8E1A-CED9-CDC9-8F1E7CC700F4}"/>
              </a:ext>
            </a:extLst>
          </p:cNvPr>
          <p:cNvSpPr txBox="1"/>
          <p:nvPr/>
        </p:nvSpPr>
        <p:spPr>
          <a:xfrm>
            <a:off x="643341" y="1727304"/>
            <a:ext cx="11485419" cy="46166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>
              <a:spcBef>
                <a:spcPts val="1200"/>
              </a:spcBef>
            </a:pPr>
            <a:r>
              <a:rPr lang="en-GB" sz="2400">
                <a:latin typeface="Arial"/>
                <a:ea typeface="+mn-lt"/>
                <a:cs typeface="+mn-lt"/>
              </a:rPr>
              <a:t>Author's </a:t>
            </a:r>
            <a:r>
              <a:rPr lang="en-GB" sz="2400" b="1">
                <a:solidFill>
                  <a:srgbClr val="37858C"/>
                </a:solidFill>
                <a:latin typeface="Arial"/>
                <a:ea typeface="+mn-lt"/>
                <a:cs typeface="+mn-lt"/>
              </a:rPr>
              <a:t>Surname</a:t>
            </a:r>
            <a:r>
              <a:rPr lang="en-GB" sz="2400">
                <a:solidFill>
                  <a:srgbClr val="37858C"/>
                </a:solidFill>
                <a:latin typeface="Arial"/>
                <a:ea typeface="+mn-lt"/>
                <a:cs typeface="+mn-lt"/>
              </a:rPr>
              <a:t>,</a:t>
            </a:r>
            <a:r>
              <a:rPr lang="en-GB" sz="2400">
                <a:solidFill>
                  <a:srgbClr val="0070C0"/>
                </a:solidFill>
                <a:latin typeface="Arial"/>
                <a:ea typeface="+mn-lt"/>
                <a:cs typeface="+mn-lt"/>
              </a:rPr>
              <a:t> </a:t>
            </a:r>
            <a:r>
              <a:rPr lang="en-GB" sz="2400" b="1">
                <a:solidFill>
                  <a:srgbClr val="37858C"/>
                </a:solidFill>
                <a:latin typeface="Arial"/>
                <a:ea typeface="+mn-lt"/>
                <a:cs typeface="+mn-lt"/>
              </a:rPr>
              <a:t>Year</a:t>
            </a:r>
            <a:r>
              <a:rPr lang="en-GB" sz="2400">
                <a:latin typeface="Arial"/>
                <a:ea typeface="+mn-lt"/>
                <a:cs typeface="+mn-lt"/>
              </a:rPr>
              <a:t> </a:t>
            </a:r>
            <a:r>
              <a:rPr lang="en-GB" sz="2400" i="1">
                <a:latin typeface="Arial"/>
                <a:ea typeface="+mn-lt"/>
                <a:cs typeface="+mn-lt"/>
              </a:rPr>
              <a:t>&amp; </a:t>
            </a:r>
            <a:r>
              <a:rPr lang="en-GB" sz="2400" b="1" i="1">
                <a:solidFill>
                  <a:srgbClr val="37858C"/>
                </a:solidFill>
                <a:latin typeface="Arial"/>
                <a:ea typeface="+mn-lt"/>
                <a:cs typeface="+mn-lt"/>
              </a:rPr>
              <a:t>page number</a:t>
            </a:r>
            <a:r>
              <a:rPr lang="en-GB" sz="2400" i="1">
                <a:solidFill>
                  <a:srgbClr val="37858C"/>
                </a:solidFill>
                <a:latin typeface="Arial"/>
                <a:ea typeface="+mn-lt"/>
                <a:cs typeface="+mn-lt"/>
              </a:rPr>
              <a:t> (</a:t>
            </a:r>
            <a:r>
              <a:rPr lang="en-GB" sz="2400" i="1">
                <a:latin typeface="Arial"/>
                <a:ea typeface="+mn-lt"/>
                <a:cs typeface="+mn-lt"/>
              </a:rPr>
              <a:t>if required</a:t>
            </a:r>
            <a:r>
              <a:rPr lang="en-GB" sz="2400">
                <a:latin typeface="Arial"/>
                <a:ea typeface="+mn-lt"/>
                <a:cs typeface="+mn-lt"/>
              </a:rPr>
              <a:t>) in brackets</a:t>
            </a:r>
            <a:endParaRPr lang="en-GB" sz="240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B88B43E-A6CB-A614-80E2-7CCE822F6621}"/>
              </a:ext>
            </a:extLst>
          </p:cNvPr>
          <p:cNvSpPr txBox="1"/>
          <p:nvPr/>
        </p:nvSpPr>
        <p:spPr>
          <a:xfrm>
            <a:off x="410658" y="4233735"/>
            <a:ext cx="11235622" cy="13542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Bef>
                <a:spcPts val="250"/>
              </a:spcBef>
              <a:spcAft>
                <a:spcPts val="250"/>
              </a:spcAft>
              <a:buFont typeface="Arial" panose="020B0604020202020204" pitchFamily="34" charset="0"/>
              <a:buChar char="•"/>
            </a:pPr>
            <a:r>
              <a:rPr lang="en-US">
                <a:latin typeface="Arial"/>
                <a:cs typeface="Arial"/>
              </a:rPr>
              <a:t> </a:t>
            </a:r>
            <a:r>
              <a:rPr lang="en-US" sz="2400">
                <a:latin typeface="Arial"/>
                <a:cs typeface="Arial"/>
              </a:rPr>
              <a:t>Used when describing views or opinions, as focus is on author.</a:t>
            </a:r>
          </a:p>
          <a:p>
            <a:pPr>
              <a:spcBef>
                <a:spcPts val="250"/>
              </a:spcBef>
              <a:spcAft>
                <a:spcPts val="250"/>
              </a:spcAft>
              <a:buFont typeface="Arial" panose="020B0604020202020204" pitchFamily="34" charset="0"/>
              <a:buChar char="•"/>
            </a:pPr>
            <a:r>
              <a:rPr lang="en-US" sz="2400">
                <a:latin typeface="Arial"/>
                <a:cs typeface="Arial"/>
              </a:rPr>
              <a:t> Difficult to include multiple opinions and sources.</a:t>
            </a:r>
          </a:p>
          <a:p>
            <a:pPr>
              <a:spcBef>
                <a:spcPts val="250"/>
              </a:spcBef>
              <a:spcAft>
                <a:spcPts val="250"/>
              </a:spcAft>
              <a:buFont typeface="Arial" panose="020B0604020202020204" pitchFamily="34" charset="0"/>
              <a:buChar char="•"/>
            </a:pPr>
            <a:r>
              <a:rPr lang="en-US" sz="2400">
                <a:latin typeface="Arial"/>
                <a:cs typeface="Arial"/>
              </a:rPr>
              <a:t> Overuse can disrupt the flow of your writing.</a:t>
            </a:r>
            <a:endParaRPr lang="en-GB" sz="2400"/>
          </a:p>
        </p:txBody>
      </p:sp>
    </p:spTree>
    <p:extLst>
      <p:ext uri="{BB962C8B-B14F-4D97-AF65-F5344CB8AC3E}">
        <p14:creationId xmlns:p14="http://schemas.microsoft.com/office/powerpoint/2010/main" val="2064924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DFE972-A904-315B-2DBA-8B3A2EA881F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Quotations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6D9E92-73B6-F72A-9C3E-AF34AD1DB6F3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698242" y="1592263"/>
            <a:ext cx="6551253" cy="4574040"/>
          </a:xfrm>
        </p:spPr>
        <p:txBody>
          <a:bodyPr/>
          <a:lstStyle/>
          <a:p>
            <a:pPr marL="0" indent="0">
              <a:buNone/>
            </a:pPr>
            <a:r>
              <a:rPr lang="en-GB" b="1">
                <a:latin typeface="Arial" panose="020B0604020202020204" pitchFamily="34" charset="0"/>
                <a:cs typeface="Arial" panose="020B0604020202020204" pitchFamily="34" charset="0"/>
              </a:rPr>
              <a:t>Avoid excessive quotations:</a:t>
            </a:r>
          </a:p>
          <a:p>
            <a:pPr marL="0" indent="0">
              <a:buNone/>
            </a:pP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They can disrupt the style and flow of your writing</a:t>
            </a:r>
          </a:p>
          <a:p>
            <a:pPr>
              <a:buFont typeface="Arial" panose="020B0604020202020204" pitchFamily="34" charset="0"/>
              <a:buChar char="•"/>
            </a:pPr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They form part of your word count</a:t>
            </a:r>
          </a:p>
          <a:p>
            <a:pPr>
              <a:buFont typeface="Arial" panose="020B0604020202020204" pitchFamily="34" charset="0"/>
              <a:buChar char="•"/>
            </a:pPr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They do not show your understanding of your reading</a:t>
            </a:r>
          </a:p>
          <a:p>
            <a:pPr>
              <a:buFont typeface="Arial" panose="020B0604020202020204" pitchFamily="34" charset="0"/>
              <a:buChar char="•"/>
            </a:pPr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/>
          </a:p>
        </p:txBody>
      </p:sp>
      <p:pic>
        <p:nvPicPr>
          <p:cNvPr id="5" name="Graphic 4" descr="Quotes with solid fill">
            <a:extLst>
              <a:ext uri="{FF2B5EF4-FFF2-40B4-BE49-F238E27FC236}">
                <a16:creationId xmlns:a16="http://schemas.microsoft.com/office/drawing/2014/main" id="{36A0B1BE-6C8A-9852-167D-BBBFA922EDE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080850" y="1914333"/>
            <a:ext cx="3570905" cy="35709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6904524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041D2C-3E68-4F1D-ADF6-A47FE126DF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/>
              <a:t>Direct (short) Quotes</a:t>
            </a:r>
            <a:endParaRPr lang="en-US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7ED5A81D-2155-41F3-922A-3BC8C263C6F3}"/>
              </a:ext>
            </a:extLst>
          </p:cNvPr>
          <p:cNvSpPr txBox="1"/>
          <p:nvPr/>
        </p:nvSpPr>
        <p:spPr>
          <a:xfrm>
            <a:off x="529901" y="2275979"/>
            <a:ext cx="8219960" cy="1653744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/>
          </a:bodyPr>
          <a:lstStyle/>
          <a:p>
            <a:pPr marL="571500" indent="-5715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Arial" panose="020B0604020202020204" pitchFamily="34" charset="0"/>
              <a:buChar char="•"/>
            </a:pPr>
            <a:r>
              <a:rPr lang="en-US" sz="2800" dirty="0">
                <a:latin typeface="Arial"/>
                <a:cs typeface="Arial"/>
              </a:rPr>
              <a:t>Use </a:t>
            </a:r>
            <a:r>
              <a:rPr lang="en-US" sz="2800" dirty="0">
                <a:solidFill>
                  <a:schemeClr val="accent1"/>
                </a:solidFill>
                <a:latin typeface="Arial"/>
                <a:cs typeface="Arial"/>
              </a:rPr>
              <a:t>"</a:t>
            </a:r>
            <a:r>
              <a:rPr lang="en-US" sz="2800" dirty="0">
                <a:latin typeface="Arial"/>
                <a:cs typeface="Arial"/>
              </a:rPr>
              <a:t>quotation marks</a:t>
            </a:r>
            <a:r>
              <a:rPr lang="en-US" sz="2800" dirty="0">
                <a:solidFill>
                  <a:schemeClr val="accent1"/>
                </a:solidFill>
                <a:latin typeface="Arial"/>
                <a:cs typeface="Arial"/>
              </a:rPr>
              <a:t>"</a:t>
            </a:r>
          </a:p>
          <a:p>
            <a:pPr marL="571500" indent="-5715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Arial" panose="020B0604020202020204" pitchFamily="34" charset="0"/>
              <a:buChar char="•"/>
            </a:pPr>
            <a:r>
              <a:rPr lang="en-US" sz="2800" dirty="0">
                <a:latin typeface="Arial"/>
                <a:cs typeface="Arial"/>
              </a:rPr>
              <a:t>Integrate into your writing</a:t>
            </a:r>
          </a:p>
          <a:p>
            <a:pPr marL="571500" indent="-5715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Arial" panose="020B0604020202020204" pitchFamily="34" charset="0"/>
              <a:buChar char="•"/>
            </a:pPr>
            <a:r>
              <a:rPr lang="en-US" sz="2800" dirty="0">
                <a:latin typeface="Arial"/>
                <a:cs typeface="Arial"/>
              </a:rPr>
              <a:t>Show page number if available </a:t>
            </a:r>
          </a:p>
          <a:p>
            <a:pPr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</a:pPr>
            <a:endParaRPr lang="en-US" sz="2800" dirty="0">
              <a:latin typeface="Arial"/>
              <a:cs typeface="Arial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34334CDA-7FB7-4AF2-926A-CA6DE703DA54}"/>
              </a:ext>
            </a:extLst>
          </p:cNvPr>
          <p:cNvSpPr txBox="1"/>
          <p:nvPr/>
        </p:nvSpPr>
        <p:spPr>
          <a:xfrm>
            <a:off x="85155" y="4487531"/>
            <a:ext cx="12036091" cy="1373547"/>
          </a:xfrm>
          <a:prstGeom prst="rect">
            <a:avLst/>
          </a:prstGeom>
          <a:ln w="38100">
            <a:solidFill>
              <a:schemeClr val="accent1"/>
            </a:solidFill>
          </a:ln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</a:pPr>
            <a:r>
              <a:rPr lang="en-US" sz="4000" b="1" dirty="0">
                <a:solidFill>
                  <a:schemeClr val="accent1"/>
                </a:solidFill>
                <a:latin typeface="Arial"/>
                <a:cs typeface="Arial"/>
              </a:rPr>
              <a:t>Example:</a:t>
            </a:r>
            <a:r>
              <a:rPr lang="en-US" sz="4000" b="1" dirty="0">
                <a:solidFill>
                  <a:srgbClr val="FFC000"/>
                </a:solidFill>
                <a:latin typeface="Arial"/>
                <a:cs typeface="Arial"/>
              </a:rPr>
              <a:t> </a:t>
            </a:r>
            <a:r>
              <a:rPr lang="en-US" sz="2800" dirty="0">
                <a:latin typeface="Arial"/>
                <a:cs typeface="Arial"/>
              </a:rPr>
              <a:t>When writing assignments, the </a:t>
            </a:r>
            <a:r>
              <a:rPr lang="en-US" sz="2800" b="1" dirty="0">
                <a:solidFill>
                  <a:schemeClr val="accent1"/>
                </a:solidFill>
                <a:latin typeface="Arial"/>
                <a:cs typeface="Arial"/>
              </a:rPr>
              <a:t>“</a:t>
            </a:r>
            <a:r>
              <a:rPr lang="en-US" sz="2800" dirty="0">
                <a:latin typeface="Arial"/>
                <a:cs typeface="Arial"/>
              </a:rPr>
              <a:t>aim should always be to reference reliable sources of information</a:t>
            </a:r>
            <a:r>
              <a:rPr lang="en-US" sz="2800" b="1" dirty="0">
                <a:solidFill>
                  <a:schemeClr val="accent1"/>
                </a:solidFill>
                <a:latin typeface="Arial"/>
                <a:cs typeface="Arial"/>
              </a:rPr>
              <a:t>”</a:t>
            </a:r>
            <a:r>
              <a:rPr lang="en-US" sz="2800" dirty="0">
                <a:latin typeface="Arial"/>
                <a:cs typeface="Arial"/>
              </a:rPr>
              <a:t> </a:t>
            </a:r>
            <a:r>
              <a:rPr lang="en-US" sz="2800" b="1" dirty="0">
                <a:solidFill>
                  <a:srgbClr val="FF0000"/>
                </a:solidFill>
                <a:latin typeface="Arial"/>
                <a:cs typeface="Arial"/>
              </a:rPr>
              <a:t>(Pears and Shields, 2016, p.2)</a:t>
            </a:r>
            <a:r>
              <a:rPr lang="en-US" sz="2800" dirty="0">
                <a:solidFill>
                  <a:srgbClr val="FF0000"/>
                </a:solidFill>
                <a:latin typeface="Arial"/>
                <a:cs typeface="Arial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2747214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0DB794-AA5A-4266-BFEF-C3348E0142E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Long Quotations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FE4BC25-A532-4F0B-B165-9814215FA830}"/>
              </a:ext>
            </a:extLst>
          </p:cNvPr>
          <p:cNvSpPr txBox="1"/>
          <p:nvPr/>
        </p:nvSpPr>
        <p:spPr>
          <a:xfrm>
            <a:off x="2240796" y="1502434"/>
            <a:ext cx="9882505" cy="2660903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</a:pPr>
            <a:endParaRPr lang="en-GB" sz="4000">
              <a:latin typeface="Arial"/>
              <a:cs typeface="Arial"/>
            </a:endParaRPr>
          </a:p>
          <a:p>
            <a:pPr marL="571500" indent="-5715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Arial" panose="020B0604020202020204" pitchFamily="34" charset="0"/>
              <a:buChar char="•"/>
            </a:pPr>
            <a:endParaRPr lang="en-US" sz="440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0CC0666-DDF3-BB18-DAB5-F3100D25A904}"/>
              </a:ext>
            </a:extLst>
          </p:cNvPr>
          <p:cNvSpPr txBox="1"/>
          <p:nvPr/>
        </p:nvSpPr>
        <p:spPr>
          <a:xfrm>
            <a:off x="1433946" y="3200400"/>
            <a:ext cx="6033654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US">
              <a:cs typeface="Calibri Light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38182F3-4A0F-8212-750B-23C452906413}"/>
              </a:ext>
            </a:extLst>
          </p:cNvPr>
          <p:cNvSpPr txBox="1"/>
          <p:nvPr/>
        </p:nvSpPr>
        <p:spPr>
          <a:xfrm>
            <a:off x="658089" y="1876136"/>
            <a:ext cx="10433338" cy="35394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457200" indent="-457200">
              <a:buFont typeface="Arial"/>
              <a:buChar char="•"/>
            </a:pPr>
            <a:r>
              <a:rPr lang="en-GB" sz="2800" dirty="0">
                <a:latin typeface="Arial"/>
                <a:ea typeface="+mn-lt"/>
                <a:cs typeface="+mn-lt"/>
              </a:rPr>
              <a:t>Longer quotations are generally classed as a quote longer than 3 lines.</a:t>
            </a:r>
            <a:endParaRPr lang="en-US" sz="2800" dirty="0">
              <a:latin typeface="Arial"/>
              <a:ea typeface="+mn-lt"/>
              <a:cs typeface="+mn-lt"/>
            </a:endParaRPr>
          </a:p>
          <a:p>
            <a:pPr marL="457200" indent="-457200">
              <a:buFont typeface="Arial"/>
              <a:buChar char="•"/>
            </a:pPr>
            <a:endParaRPr lang="en-GB" sz="2800" dirty="0">
              <a:latin typeface="Arial"/>
              <a:ea typeface="+mn-lt"/>
              <a:cs typeface="+mn-lt"/>
            </a:endParaRPr>
          </a:p>
          <a:p>
            <a:pPr marL="457200" indent="-457200">
              <a:buFont typeface="Arial"/>
              <a:buChar char="•"/>
            </a:pPr>
            <a:r>
              <a:rPr lang="en-GB" sz="2800" dirty="0">
                <a:latin typeface="Arial"/>
                <a:ea typeface="+mn-lt"/>
                <a:cs typeface="+mn-lt"/>
              </a:rPr>
              <a:t>They are  written as a </a:t>
            </a:r>
            <a:r>
              <a:rPr lang="en-GB" sz="2800" b="1" dirty="0">
                <a:latin typeface="Arial"/>
                <a:ea typeface="+mn-lt"/>
                <a:cs typeface="+mn-lt"/>
              </a:rPr>
              <a:t>separate paragraph</a:t>
            </a:r>
            <a:r>
              <a:rPr lang="en-GB" sz="2800" dirty="0">
                <a:latin typeface="Arial"/>
                <a:ea typeface="+mn-lt"/>
                <a:cs typeface="+mn-lt"/>
              </a:rPr>
              <a:t> and </a:t>
            </a:r>
            <a:r>
              <a:rPr lang="en-GB" sz="2800" b="1" dirty="0">
                <a:latin typeface="Arial"/>
                <a:ea typeface="+mn-lt"/>
                <a:cs typeface="+mn-lt"/>
              </a:rPr>
              <a:t>indented</a:t>
            </a:r>
            <a:r>
              <a:rPr lang="en-GB" sz="2800" dirty="0">
                <a:latin typeface="Arial"/>
                <a:ea typeface="+mn-lt"/>
                <a:cs typeface="+mn-lt"/>
              </a:rPr>
              <a:t> from the main text</a:t>
            </a:r>
            <a:endParaRPr lang="en-US" sz="2800" dirty="0">
              <a:latin typeface="Arial"/>
              <a:ea typeface="+mn-lt"/>
              <a:cs typeface="+mn-lt"/>
            </a:endParaRPr>
          </a:p>
          <a:p>
            <a:endParaRPr lang="en-GB" sz="2800" dirty="0">
              <a:latin typeface="Arial"/>
              <a:ea typeface="+mn-lt"/>
              <a:cs typeface="+mn-lt"/>
            </a:endParaRPr>
          </a:p>
          <a:p>
            <a:pPr marL="457200" indent="-457200">
              <a:buFont typeface="Arial"/>
              <a:buChar char="•"/>
            </a:pPr>
            <a:r>
              <a:rPr lang="en-GB" sz="2800" b="1" dirty="0">
                <a:solidFill>
                  <a:srgbClr val="FF0000"/>
                </a:solidFill>
                <a:latin typeface="Arial"/>
                <a:ea typeface="+mn-lt"/>
                <a:cs typeface="+mn-lt"/>
              </a:rPr>
              <a:t>Quotation marks are not required </a:t>
            </a:r>
            <a:r>
              <a:rPr lang="en-GB" sz="2800" dirty="0">
                <a:latin typeface="Arial"/>
                <a:ea typeface="+mn-lt"/>
                <a:cs typeface="+mn-lt"/>
              </a:rPr>
              <a:t>however, the in-text citation </a:t>
            </a:r>
            <a:r>
              <a:rPr lang="en-GB" sz="2800" b="1" dirty="0">
                <a:latin typeface="Arial"/>
                <a:ea typeface="+mn-lt"/>
                <a:cs typeface="+mn-lt"/>
              </a:rPr>
              <a:t>must</a:t>
            </a:r>
            <a:r>
              <a:rPr lang="en-GB" sz="2800" dirty="0">
                <a:latin typeface="Arial"/>
                <a:ea typeface="+mn-lt"/>
                <a:cs typeface="+mn-lt"/>
              </a:rPr>
              <a:t> be included.</a:t>
            </a:r>
            <a:endParaRPr lang="en-US" sz="2800" dirty="0">
              <a:latin typeface="Arial"/>
              <a:cs typeface="Calibri Light"/>
            </a:endParaRPr>
          </a:p>
        </p:txBody>
      </p:sp>
    </p:spTree>
    <p:extLst>
      <p:ext uri="{BB962C8B-B14F-4D97-AF65-F5344CB8AC3E}">
        <p14:creationId xmlns:p14="http://schemas.microsoft.com/office/powerpoint/2010/main" val="320562149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63540B-0B09-4D86-9F5B-5BDCC0B28F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8242" y="252284"/>
            <a:ext cx="10795518" cy="1003916"/>
          </a:xfrm>
        </p:spPr>
        <p:txBody>
          <a:bodyPr anchor="b">
            <a:normAutofit/>
          </a:bodyPr>
          <a:lstStyle/>
          <a:p>
            <a:r>
              <a:rPr lang="en-GB"/>
              <a:t>Paraphrasing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1C1B9B6-2B3B-4344-9F38-3FC1B1F39B94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698242" y="1444274"/>
            <a:ext cx="10301660" cy="1298926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endParaRPr lang="en-GB"/>
          </a:p>
          <a:p>
            <a:pPr marL="0" indent="0">
              <a:buNone/>
            </a:pPr>
            <a:r>
              <a:rPr lang="en-GB" sz="3600" b="1">
                <a:solidFill>
                  <a:schemeClr val="accent1"/>
                </a:solidFill>
                <a:latin typeface="Arial"/>
                <a:cs typeface="Calibri Light"/>
              </a:rPr>
              <a:t>Your interpretation of someone else's ideas. 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07E2DA21-6FF1-4336-BCEB-34787F2FC29F}"/>
              </a:ext>
            </a:extLst>
          </p:cNvPr>
          <p:cNvSpPr txBox="1"/>
          <p:nvPr/>
        </p:nvSpPr>
        <p:spPr>
          <a:xfrm>
            <a:off x="6411751" y="5610608"/>
            <a:ext cx="5575003" cy="58477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600" dirty="0">
                <a:latin typeface="Arial"/>
                <a:cs typeface="Arial"/>
              </a:rPr>
              <a:t>Godfrey, J. (2018) </a:t>
            </a:r>
            <a:r>
              <a:rPr lang="en-GB" sz="1600" i="1" dirty="0">
                <a:latin typeface="Arial"/>
                <a:cs typeface="Arial"/>
              </a:rPr>
              <a:t>How to use your reading in your essays.</a:t>
            </a:r>
            <a:r>
              <a:rPr lang="en-GB" sz="1600" dirty="0">
                <a:latin typeface="Arial"/>
                <a:cs typeface="Arial"/>
              </a:rPr>
              <a:t> 3rd edn. London: Palgrave.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9C2BF14-06D5-D762-6C07-B0A68484EAFE}"/>
              </a:ext>
            </a:extLst>
          </p:cNvPr>
          <p:cNvSpPr txBox="1"/>
          <p:nvPr/>
        </p:nvSpPr>
        <p:spPr>
          <a:xfrm>
            <a:off x="698241" y="2953176"/>
            <a:ext cx="10795517" cy="2677656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latin typeface="Arial"/>
                <a:cs typeface="Arial"/>
              </a:rPr>
              <a:t>Should be a re-statement of the original text in </a:t>
            </a:r>
            <a:r>
              <a:rPr lang="en-GB" sz="2400" b="1" dirty="0">
                <a:latin typeface="Arial"/>
                <a:cs typeface="Arial"/>
              </a:rPr>
              <a:t>your own words</a:t>
            </a:r>
            <a:r>
              <a:rPr lang="en-GB" sz="2400" dirty="0">
                <a:latin typeface="Arial"/>
                <a:cs typeface="Arial"/>
              </a:rPr>
              <a:t>. 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latin typeface="Arial"/>
                <a:cs typeface="Arial"/>
              </a:rPr>
              <a:t>It is </a:t>
            </a:r>
            <a:r>
              <a:rPr lang="en-GB" sz="2400" b="1" dirty="0">
                <a:solidFill>
                  <a:srgbClr val="FF0000"/>
                </a:solidFill>
                <a:latin typeface="Arial"/>
                <a:cs typeface="Arial"/>
              </a:rPr>
              <a:t>NOT</a:t>
            </a:r>
            <a:r>
              <a:rPr lang="en-GB" sz="2400" dirty="0">
                <a:solidFill>
                  <a:srgbClr val="FF0000"/>
                </a:solidFill>
                <a:latin typeface="Arial"/>
                <a:cs typeface="Arial"/>
              </a:rPr>
              <a:t> </a:t>
            </a:r>
            <a:r>
              <a:rPr lang="en-GB" sz="2400" dirty="0">
                <a:latin typeface="Arial"/>
                <a:cs typeface="Arial"/>
              </a:rPr>
              <a:t>simply changing some words or sentences around. 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latin typeface="Arial"/>
                <a:cs typeface="Arial"/>
              </a:rPr>
              <a:t>Organising and writing the ideas you have read in your own words shows your understanding of the original material and strongly supports your argument.</a:t>
            </a:r>
          </a:p>
        </p:txBody>
      </p:sp>
    </p:spTree>
    <p:extLst>
      <p:ext uri="{BB962C8B-B14F-4D97-AF65-F5344CB8AC3E}">
        <p14:creationId xmlns:p14="http://schemas.microsoft.com/office/powerpoint/2010/main" val="3912547562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117605-D255-48A1-A567-2D65AA5D1C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1955" y="2112"/>
            <a:ext cx="4295427" cy="1003916"/>
          </a:xfrm>
        </p:spPr>
        <p:txBody>
          <a:bodyPr>
            <a:noAutofit/>
          </a:bodyPr>
          <a:lstStyle/>
          <a:p>
            <a:pPr algn="ctr"/>
            <a:r>
              <a:rPr lang="en-GB">
                <a:latin typeface="Calibri"/>
                <a:cs typeface="Calibri"/>
              </a:rPr>
              <a:t>Stop and think ...</a:t>
            </a:r>
          </a:p>
        </p:txBody>
      </p:sp>
      <p:pic>
        <p:nvPicPr>
          <p:cNvPr id="5" name="Picture 5" descr="A chain on a table&#10;&#10;Description generated with high confidence">
            <a:extLst>
              <a:ext uri="{FF2B5EF4-FFF2-40B4-BE49-F238E27FC236}">
                <a16:creationId xmlns:a16="http://schemas.microsoft.com/office/drawing/2014/main" id="{DC39569A-1B0C-41D1-8B0B-4973EEFAD38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31280" y="1518814"/>
            <a:ext cx="6438767" cy="4445654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65000" dist="50800" dir="12900000" kx="195000" ky="145000" algn="tl" rotWithShape="0">
              <a:srgbClr val="000000">
                <a:alpha val="30000"/>
              </a:srgbClr>
            </a:outerShdw>
          </a:effectLst>
          <a:scene3d>
            <a:camera prst="orthographicFront">
              <a:rot lat="0" lon="0" rev="360000"/>
            </a:camera>
            <a:lightRig rig="twoPt" dir="t">
              <a:rot lat="0" lon="0" rev="7200000"/>
            </a:lightRig>
          </a:scene3d>
          <a:sp3d contourW="12700">
            <a:bevelT w="25400" h="19050"/>
            <a:contourClr>
              <a:srgbClr val="969696"/>
            </a:contourClr>
          </a:sp3d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01AD149D-8F20-44E0-B3B7-4D3A23E075B8}"/>
              </a:ext>
            </a:extLst>
          </p:cNvPr>
          <p:cNvSpPr txBox="1"/>
          <p:nvPr/>
        </p:nvSpPr>
        <p:spPr>
          <a:xfrm>
            <a:off x="8696036" y="2253673"/>
            <a:ext cx="2743200" cy="332398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3200">
                <a:latin typeface="Calibri"/>
                <a:ea typeface="+mn-lt"/>
                <a:cs typeface="Calibri"/>
              </a:rPr>
              <a:t>What details do you think we need to include in our full reference list?</a:t>
            </a:r>
            <a:endParaRPr lang="en-US">
              <a:cs typeface="Calibri Light"/>
            </a:endParaRPr>
          </a:p>
          <a:p>
            <a:pPr algn="l"/>
            <a:endParaRPr lang="en-GB">
              <a:cs typeface="Calibri Light"/>
            </a:endParaRPr>
          </a:p>
        </p:txBody>
      </p:sp>
    </p:spTree>
    <p:extLst>
      <p:ext uri="{BB962C8B-B14F-4D97-AF65-F5344CB8AC3E}">
        <p14:creationId xmlns:p14="http://schemas.microsoft.com/office/powerpoint/2010/main" val="4163787419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F54EC4-7DF9-4A85-ADC7-9C6EEC5738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8456" y="262866"/>
            <a:ext cx="10795518" cy="1003916"/>
          </a:xfrm>
        </p:spPr>
        <p:txBody>
          <a:bodyPr anchor="b">
            <a:normAutofit/>
          </a:bodyPr>
          <a:lstStyle/>
          <a:p>
            <a:r>
              <a:rPr lang="en-GB"/>
              <a:t>2. Creating a reference list</a:t>
            </a:r>
          </a:p>
          <a:p>
            <a:endParaRPr lang="en-GB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7B27FB6-8EF2-4FCA-BCBF-13BC1B4C8C1C}"/>
              </a:ext>
            </a:extLst>
          </p:cNvPr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2209873910"/>
              </p:ext>
            </p:extLst>
          </p:nvPr>
        </p:nvGraphicFramePr>
        <p:xfrm>
          <a:off x="781957" y="1507838"/>
          <a:ext cx="4528809" cy="43578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225" name="TextBox 224">
            <a:extLst>
              <a:ext uri="{FF2B5EF4-FFF2-40B4-BE49-F238E27FC236}">
                <a16:creationId xmlns:a16="http://schemas.microsoft.com/office/drawing/2014/main" id="{837835CC-2CB3-4337-A7BB-1F81EAA12146}"/>
              </a:ext>
            </a:extLst>
          </p:cNvPr>
          <p:cNvSpPr txBox="1"/>
          <p:nvPr/>
        </p:nvSpPr>
        <p:spPr>
          <a:xfrm>
            <a:off x="6290252" y="1881332"/>
            <a:ext cx="5446280" cy="440120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>
                <a:latin typeface="Arial"/>
                <a:cs typeface="Arial"/>
              </a:rPr>
              <a:t>Format each reference according to the type of resource cited. </a:t>
            </a:r>
          </a:p>
          <a:p>
            <a:endParaRPr lang="en-GB" sz="2800">
              <a:latin typeface="Arial"/>
              <a:cs typeface="Arial"/>
            </a:endParaRPr>
          </a:p>
          <a:p>
            <a:r>
              <a:rPr lang="en-GB" sz="2800">
                <a:latin typeface="Arial"/>
                <a:cs typeface="Arial"/>
              </a:rPr>
              <a:t>Include the following:</a:t>
            </a:r>
            <a:endParaRPr lang="en-US" sz="2800">
              <a:latin typeface="Arial"/>
              <a:cs typeface="Arial"/>
            </a:endParaRPr>
          </a:p>
          <a:p>
            <a:pPr marL="342900" indent="-342900">
              <a:buFont typeface="Arial"/>
              <a:buChar char="•"/>
            </a:pPr>
            <a:endParaRPr lang="en-GB" sz="2800">
              <a:solidFill>
                <a:srgbClr val="FF0000"/>
              </a:solidFill>
              <a:latin typeface="Arial"/>
              <a:cs typeface="Arial"/>
            </a:endParaRPr>
          </a:p>
          <a:p>
            <a:pPr marL="342900" indent="-342900">
              <a:buFont typeface="Arial"/>
              <a:buChar char="•"/>
            </a:pPr>
            <a:r>
              <a:rPr lang="en-GB" sz="2800" b="1">
                <a:solidFill>
                  <a:srgbClr val="FF0000"/>
                </a:solidFill>
                <a:latin typeface="Arial"/>
                <a:cs typeface="Calibri Light"/>
              </a:rPr>
              <a:t>Who</a:t>
            </a:r>
            <a:r>
              <a:rPr lang="en-GB" sz="2800" b="1">
                <a:solidFill>
                  <a:schemeClr val="tx1">
                    <a:lumMod val="95000"/>
                    <a:lumOff val="5000"/>
                  </a:schemeClr>
                </a:solidFill>
                <a:latin typeface="Arial"/>
                <a:cs typeface="Calibri Light"/>
              </a:rPr>
              <a:t> </a:t>
            </a:r>
            <a:r>
              <a:rPr lang="en-GB" sz="2800">
                <a:solidFill>
                  <a:schemeClr val="tx1">
                    <a:lumMod val="95000"/>
                    <a:lumOff val="5000"/>
                  </a:schemeClr>
                </a:solidFill>
                <a:latin typeface="Arial"/>
                <a:cs typeface="Calibri Light"/>
              </a:rPr>
              <a:t>(author)</a:t>
            </a:r>
          </a:p>
          <a:p>
            <a:pPr marL="342900" indent="-342900">
              <a:buFont typeface="Arial"/>
              <a:buChar char="•"/>
            </a:pPr>
            <a:r>
              <a:rPr lang="en-GB" sz="2800" b="1">
                <a:solidFill>
                  <a:srgbClr val="FF0000"/>
                </a:solidFill>
                <a:latin typeface="Arial"/>
                <a:cs typeface="Calibri Light"/>
              </a:rPr>
              <a:t>When</a:t>
            </a:r>
            <a:r>
              <a:rPr lang="en-GB" sz="2800" b="1">
                <a:solidFill>
                  <a:schemeClr val="tx1">
                    <a:lumMod val="95000"/>
                    <a:lumOff val="5000"/>
                  </a:schemeClr>
                </a:solidFill>
                <a:latin typeface="Arial"/>
                <a:cs typeface="Calibri Light"/>
              </a:rPr>
              <a:t> </a:t>
            </a:r>
            <a:r>
              <a:rPr lang="en-GB" sz="2800">
                <a:solidFill>
                  <a:schemeClr val="tx1">
                    <a:lumMod val="95000"/>
                    <a:lumOff val="5000"/>
                  </a:schemeClr>
                </a:solidFill>
                <a:latin typeface="Arial"/>
                <a:cs typeface="Calibri Light"/>
              </a:rPr>
              <a:t>(date)</a:t>
            </a:r>
          </a:p>
          <a:p>
            <a:pPr marL="342900" indent="-342900">
              <a:buFont typeface="Arial"/>
              <a:buChar char="•"/>
            </a:pPr>
            <a:r>
              <a:rPr lang="en-GB" sz="2800" b="1">
                <a:solidFill>
                  <a:srgbClr val="FF0000"/>
                </a:solidFill>
                <a:latin typeface="Arial"/>
                <a:cs typeface="Calibri Light"/>
              </a:rPr>
              <a:t>What</a:t>
            </a:r>
            <a:r>
              <a:rPr lang="en-GB" sz="2800" b="1">
                <a:solidFill>
                  <a:schemeClr val="tx1">
                    <a:lumMod val="95000"/>
                    <a:lumOff val="5000"/>
                  </a:schemeClr>
                </a:solidFill>
                <a:latin typeface="Arial"/>
                <a:cs typeface="Calibri Light"/>
              </a:rPr>
              <a:t> </a:t>
            </a:r>
            <a:r>
              <a:rPr lang="en-GB" sz="2800">
                <a:solidFill>
                  <a:schemeClr val="tx1">
                    <a:lumMod val="95000"/>
                    <a:lumOff val="5000"/>
                  </a:schemeClr>
                </a:solidFill>
                <a:latin typeface="Arial"/>
                <a:cs typeface="Calibri Light"/>
              </a:rPr>
              <a:t>(title)</a:t>
            </a:r>
          </a:p>
          <a:p>
            <a:pPr marL="342900" indent="-342900">
              <a:buFont typeface="Arial"/>
              <a:buChar char="•"/>
            </a:pPr>
            <a:r>
              <a:rPr lang="en-GB" sz="2800" b="1">
                <a:solidFill>
                  <a:srgbClr val="FF0000"/>
                </a:solidFill>
                <a:latin typeface="Arial"/>
                <a:cs typeface="Calibri Light"/>
              </a:rPr>
              <a:t>Where</a:t>
            </a:r>
            <a:r>
              <a:rPr lang="en-GB" sz="2800" b="1">
                <a:solidFill>
                  <a:schemeClr val="tx1">
                    <a:lumMod val="95000"/>
                    <a:lumOff val="5000"/>
                  </a:schemeClr>
                </a:solidFill>
                <a:latin typeface="Arial"/>
                <a:cs typeface="Calibri Light"/>
              </a:rPr>
              <a:t> </a:t>
            </a:r>
            <a:r>
              <a:rPr lang="en-GB" sz="2800">
                <a:solidFill>
                  <a:schemeClr val="tx1">
                    <a:lumMod val="95000"/>
                    <a:lumOff val="5000"/>
                  </a:schemeClr>
                </a:solidFill>
                <a:latin typeface="Arial"/>
                <a:cs typeface="Calibri Light"/>
              </a:rPr>
              <a:t>(location)</a:t>
            </a:r>
          </a:p>
          <a:p>
            <a:pPr marL="342900" indent="-342900">
              <a:buFont typeface="Arial"/>
              <a:buChar char="•"/>
            </a:pPr>
            <a:endParaRPr lang="en-GB" sz="2800">
              <a:latin typeface="Arial"/>
              <a:cs typeface="Calibri Light"/>
            </a:endParaRPr>
          </a:p>
        </p:txBody>
      </p:sp>
    </p:spTree>
    <p:extLst>
      <p:ext uri="{BB962C8B-B14F-4D97-AF65-F5344CB8AC3E}">
        <p14:creationId xmlns:p14="http://schemas.microsoft.com/office/powerpoint/2010/main" val="3200754266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E0B9D1-0374-41CE-A273-DC509B4741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Reference List: book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1E275A9-DBAC-482D-9D3A-EB48BD75A55B}"/>
              </a:ext>
            </a:extLst>
          </p:cNvPr>
          <p:cNvSpPr txBox="1"/>
          <p:nvPr/>
        </p:nvSpPr>
        <p:spPr>
          <a:xfrm>
            <a:off x="8067675" y="4305300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>
              <a:cs typeface="Calibri Light"/>
            </a:endParaRPr>
          </a:p>
        </p:txBody>
      </p:sp>
      <p:pic>
        <p:nvPicPr>
          <p:cNvPr id="6" name="Picture 9" descr="Graphical user interface, text, application, chat or text message&#10;&#10;Description automatically generated">
            <a:extLst>
              <a:ext uri="{FF2B5EF4-FFF2-40B4-BE49-F238E27FC236}">
                <a16:creationId xmlns:a16="http://schemas.microsoft.com/office/drawing/2014/main" id="{581633B1-F967-436E-8978-26567F1C30D2}"/>
              </a:ext>
            </a:extLst>
          </p:cNvPr>
          <p:cNvPicPr>
            <a:picLocks noGrp="1" noChangeAspect="1"/>
          </p:cNvPicPr>
          <p:nvPr>
            <p:ph sz="quarter" idx="10"/>
          </p:nvPr>
        </p:nvPicPr>
        <p:blipFill>
          <a:blip r:embed="rId3"/>
          <a:stretch>
            <a:fillRect/>
          </a:stretch>
        </p:blipFill>
        <p:spPr>
          <a:xfrm>
            <a:off x="322461" y="1780970"/>
            <a:ext cx="11557518" cy="3935668"/>
          </a:xfrm>
        </p:spPr>
      </p:pic>
    </p:spTree>
    <p:extLst>
      <p:ext uri="{BB962C8B-B14F-4D97-AF65-F5344CB8AC3E}">
        <p14:creationId xmlns:p14="http://schemas.microsoft.com/office/powerpoint/2010/main" val="3239775845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DE2FC5-E49F-4AB3-AD3D-65E9BD5B16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Where to find the information...</a:t>
            </a:r>
          </a:p>
        </p:txBody>
      </p:sp>
      <p:pic>
        <p:nvPicPr>
          <p:cNvPr id="7" name="Picture 7">
            <a:extLst>
              <a:ext uri="{FF2B5EF4-FFF2-40B4-BE49-F238E27FC236}">
                <a16:creationId xmlns:a16="http://schemas.microsoft.com/office/drawing/2014/main" id="{612B8696-0587-4C60-BA23-63B10625C85B}"/>
              </a:ext>
            </a:extLst>
          </p:cNvPr>
          <p:cNvPicPr>
            <a:picLocks noGrp="1" noChangeAspect="1"/>
          </p:cNvPicPr>
          <p:nvPr>
            <p:ph sz="quarter" idx="10"/>
          </p:nvPr>
        </p:nvPicPr>
        <p:blipFill>
          <a:blip r:embed="rId2"/>
          <a:stretch>
            <a:fillRect/>
          </a:stretch>
        </p:blipFill>
        <p:spPr>
          <a:xfrm>
            <a:off x="7505238" y="1456564"/>
            <a:ext cx="3987333" cy="4574040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8" name="Picture 8" descr="Graphical user interface, text, application&#10;&#10;Description automatically generated">
            <a:extLst>
              <a:ext uri="{FF2B5EF4-FFF2-40B4-BE49-F238E27FC236}">
                <a16:creationId xmlns:a16="http://schemas.microsoft.com/office/drawing/2014/main" id="{F3ECEFFD-9FD9-4022-9B41-A961387E252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53853" y="1598537"/>
            <a:ext cx="3359063" cy="4276787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54C9D804-7097-4F26-954D-BA279E8FDB44}"/>
              </a:ext>
            </a:extLst>
          </p:cNvPr>
          <p:cNvSpPr txBox="1"/>
          <p:nvPr/>
        </p:nvSpPr>
        <p:spPr>
          <a:xfrm>
            <a:off x="68892" y="1791223"/>
            <a:ext cx="853857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2400" b="1"/>
              <a:t>Title</a:t>
            </a:r>
            <a:endParaRPr lang="en-US" sz="2400" b="1">
              <a:cs typeface="Calibri Light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1484CE71-F604-4A5C-8CEA-B3ED3F96860B}"/>
              </a:ext>
            </a:extLst>
          </p:cNvPr>
          <p:cNvSpPr txBox="1"/>
          <p:nvPr/>
        </p:nvSpPr>
        <p:spPr>
          <a:xfrm>
            <a:off x="68896" y="3325660"/>
            <a:ext cx="1062624" cy="83099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b="1"/>
              <a:t>Author</a:t>
            </a:r>
            <a:r>
              <a:rPr lang="en-GB" sz="2400">
                <a:cs typeface="Calibri Light"/>
              </a:rPr>
              <a:t> ​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EA002D84-1B63-4F82-AD52-73E02CDA128C}"/>
              </a:ext>
            </a:extLst>
          </p:cNvPr>
          <p:cNvSpPr txBox="1"/>
          <p:nvPr/>
        </p:nvSpPr>
        <p:spPr>
          <a:xfrm>
            <a:off x="68893" y="2626291"/>
            <a:ext cx="1062625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b="1"/>
              <a:t>Edition</a:t>
            </a:r>
            <a:endParaRPr lang="en-US" sz="2400" b="1">
              <a:cs typeface="Calibri Light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A962E073-F12B-47BE-AD99-249F4067BA99}"/>
              </a:ext>
            </a:extLst>
          </p:cNvPr>
          <p:cNvSpPr txBox="1"/>
          <p:nvPr/>
        </p:nvSpPr>
        <p:spPr>
          <a:xfrm>
            <a:off x="68893" y="5423770"/>
            <a:ext cx="1323583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b="1"/>
              <a:t>Publisher</a:t>
            </a:r>
            <a:endParaRPr lang="en-US" sz="2400" b="1">
              <a:cs typeface="Calibri Light"/>
            </a:endParaRPr>
          </a:p>
        </p:txBody>
      </p:sp>
      <p:sp>
        <p:nvSpPr>
          <p:cNvPr id="13" name="Arrow: Right 12">
            <a:extLst>
              <a:ext uri="{FF2B5EF4-FFF2-40B4-BE49-F238E27FC236}">
                <a16:creationId xmlns:a16="http://schemas.microsoft.com/office/drawing/2014/main" id="{CF11FEDB-2453-4D01-B926-CE9D5F38D95E}"/>
              </a:ext>
            </a:extLst>
          </p:cNvPr>
          <p:cNvSpPr/>
          <p:nvPr/>
        </p:nvSpPr>
        <p:spPr>
          <a:xfrm>
            <a:off x="1125478" y="1795120"/>
            <a:ext cx="991643" cy="260960"/>
          </a:xfrm>
          <a:prstGeom prst="righ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Arrow: Right 13">
            <a:extLst>
              <a:ext uri="{FF2B5EF4-FFF2-40B4-BE49-F238E27FC236}">
                <a16:creationId xmlns:a16="http://schemas.microsoft.com/office/drawing/2014/main" id="{7BAE2E7B-6F53-4B04-86D6-324EF39C00E3}"/>
              </a:ext>
            </a:extLst>
          </p:cNvPr>
          <p:cNvSpPr/>
          <p:nvPr/>
        </p:nvSpPr>
        <p:spPr>
          <a:xfrm>
            <a:off x="1125479" y="2745011"/>
            <a:ext cx="1534437" cy="219207"/>
          </a:xfrm>
          <a:prstGeom prst="righ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Arrow: Right 14">
            <a:extLst>
              <a:ext uri="{FF2B5EF4-FFF2-40B4-BE49-F238E27FC236}">
                <a16:creationId xmlns:a16="http://schemas.microsoft.com/office/drawing/2014/main" id="{7FB0F04F-59BB-4946-99C9-C3E3C79F07E9}"/>
              </a:ext>
            </a:extLst>
          </p:cNvPr>
          <p:cNvSpPr/>
          <p:nvPr/>
        </p:nvSpPr>
        <p:spPr>
          <a:xfrm>
            <a:off x="1125477" y="3454819"/>
            <a:ext cx="1534437" cy="219207"/>
          </a:xfrm>
          <a:prstGeom prst="righ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" name="Arrow: Right 15">
            <a:extLst>
              <a:ext uri="{FF2B5EF4-FFF2-40B4-BE49-F238E27FC236}">
                <a16:creationId xmlns:a16="http://schemas.microsoft.com/office/drawing/2014/main" id="{BDDE8928-5648-4111-98BB-170C2C7F6DA2}"/>
              </a:ext>
            </a:extLst>
          </p:cNvPr>
          <p:cNvSpPr/>
          <p:nvPr/>
        </p:nvSpPr>
        <p:spPr>
          <a:xfrm>
            <a:off x="1386436" y="5563366"/>
            <a:ext cx="1273479" cy="260960"/>
          </a:xfrm>
          <a:prstGeom prst="righ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55CC43A1-7EF2-48C7-BB56-E07D2AE1ACB0}"/>
              </a:ext>
            </a:extLst>
          </p:cNvPr>
          <p:cNvSpPr txBox="1"/>
          <p:nvPr/>
        </p:nvSpPr>
        <p:spPr>
          <a:xfrm>
            <a:off x="5841302" y="2615852"/>
            <a:ext cx="853857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2400" b="1"/>
              <a:t>Date</a:t>
            </a:r>
            <a:endParaRPr lang="en-US" b="1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18A73561-B016-4899-B4B1-899841BF79C9}"/>
              </a:ext>
            </a:extLst>
          </p:cNvPr>
          <p:cNvSpPr txBox="1"/>
          <p:nvPr/>
        </p:nvSpPr>
        <p:spPr>
          <a:xfrm>
            <a:off x="5434207" y="3920647"/>
            <a:ext cx="1908130" cy="144655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b="1"/>
              <a:t>Place of Publication</a:t>
            </a:r>
            <a:r>
              <a:rPr lang="en-GB" sz="2400"/>
              <a:t> </a:t>
            </a:r>
            <a:r>
              <a:rPr lang="en-GB" sz="2000"/>
              <a:t>(publisher's address).</a:t>
            </a:r>
            <a:endParaRPr lang="en-US" sz="2000">
              <a:cs typeface="Calibri Light"/>
            </a:endParaRPr>
          </a:p>
        </p:txBody>
      </p:sp>
      <p:sp>
        <p:nvSpPr>
          <p:cNvPr id="19" name="Arrow: Right 18">
            <a:extLst>
              <a:ext uri="{FF2B5EF4-FFF2-40B4-BE49-F238E27FC236}">
                <a16:creationId xmlns:a16="http://schemas.microsoft.com/office/drawing/2014/main" id="{6F3EF0F3-B5D9-495D-B448-F60FE2316BF8}"/>
              </a:ext>
            </a:extLst>
          </p:cNvPr>
          <p:cNvSpPr/>
          <p:nvPr/>
        </p:nvSpPr>
        <p:spPr>
          <a:xfrm rot="2400000">
            <a:off x="6506965" y="3123039"/>
            <a:ext cx="1210848" cy="260960"/>
          </a:xfrm>
          <a:prstGeom prst="righ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0" name="Arrow: Right 19">
            <a:extLst>
              <a:ext uri="{FF2B5EF4-FFF2-40B4-BE49-F238E27FC236}">
                <a16:creationId xmlns:a16="http://schemas.microsoft.com/office/drawing/2014/main" id="{537DB127-69ED-4171-9F42-A2F49E2AC5A2}"/>
              </a:ext>
            </a:extLst>
          </p:cNvPr>
          <p:cNvSpPr/>
          <p:nvPr/>
        </p:nvSpPr>
        <p:spPr>
          <a:xfrm rot="18840000">
            <a:off x="6449040" y="2243969"/>
            <a:ext cx="1534437" cy="219207"/>
          </a:xfrm>
          <a:prstGeom prst="righ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1" name="Arrow: Right 20">
            <a:extLst>
              <a:ext uri="{FF2B5EF4-FFF2-40B4-BE49-F238E27FC236}">
                <a16:creationId xmlns:a16="http://schemas.microsoft.com/office/drawing/2014/main" id="{486CD2DC-73EC-4D7C-8438-95435CA16B33}"/>
              </a:ext>
            </a:extLst>
          </p:cNvPr>
          <p:cNvSpPr/>
          <p:nvPr/>
        </p:nvSpPr>
        <p:spPr>
          <a:xfrm>
            <a:off x="6616053" y="4154188"/>
            <a:ext cx="835068" cy="271398"/>
          </a:xfrm>
          <a:prstGeom prst="righ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3716589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B6F7C23C-E0B1-9059-6DCD-C307EBA35C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8242" y="252284"/>
            <a:ext cx="10795518" cy="1003916"/>
          </a:xfrm>
        </p:spPr>
        <p:txBody>
          <a:bodyPr/>
          <a:lstStyle/>
          <a:p>
            <a:r>
              <a:rPr lang="en-US"/>
              <a:t>Webpage</a:t>
            </a:r>
          </a:p>
        </p:txBody>
      </p:sp>
      <p:pic>
        <p:nvPicPr>
          <p:cNvPr id="11" name="Picture 11" descr="Graphical user interface&#10;&#10;Description automatically generated">
            <a:extLst>
              <a:ext uri="{FF2B5EF4-FFF2-40B4-BE49-F238E27FC236}">
                <a16:creationId xmlns:a16="http://schemas.microsoft.com/office/drawing/2014/main" id="{5E90E57B-655F-84D7-E848-3E92D0699B57}"/>
              </a:ext>
            </a:extLst>
          </p:cNvPr>
          <p:cNvPicPr>
            <a:picLocks noGrp="1" noChangeAspect="1"/>
          </p:cNvPicPr>
          <p:nvPr>
            <p:ph sz="quarter" idx="10"/>
          </p:nvPr>
        </p:nvPicPr>
        <p:blipFill>
          <a:blip r:embed="rId2"/>
          <a:stretch>
            <a:fillRect/>
          </a:stretch>
        </p:blipFill>
        <p:spPr>
          <a:xfrm>
            <a:off x="745124" y="1434288"/>
            <a:ext cx="8824631" cy="4797064"/>
          </a:xfr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923EF4EA-B433-34AC-4209-8CB308A7CE2C}"/>
              </a:ext>
            </a:extLst>
          </p:cNvPr>
          <p:cNvSpPr txBox="1"/>
          <p:nvPr/>
        </p:nvSpPr>
        <p:spPr>
          <a:xfrm>
            <a:off x="10188497" y="5820937"/>
            <a:ext cx="2092713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hlinkClick r:id="rId3"/>
              </a:rPr>
              <a:t>The Conversation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04705913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CD204228-3E14-21E7-2EDD-A9D2C8030A8B}"/>
              </a:ext>
            </a:extLst>
          </p:cNvPr>
          <p:cNvSpPr/>
          <p:nvPr/>
        </p:nvSpPr>
        <p:spPr>
          <a:xfrm>
            <a:off x="767440" y="4250869"/>
            <a:ext cx="8291286" cy="399143"/>
          </a:xfrm>
          <a:prstGeom prst="rect">
            <a:avLst/>
          </a:prstGeom>
          <a:solidFill>
            <a:srgbClr val="DCF2F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C02E7A51-EAFE-DA32-26D1-719A1DB54ED3}"/>
              </a:ext>
            </a:extLst>
          </p:cNvPr>
          <p:cNvSpPr/>
          <p:nvPr/>
        </p:nvSpPr>
        <p:spPr>
          <a:xfrm>
            <a:off x="767441" y="3878941"/>
            <a:ext cx="10722427" cy="399143"/>
          </a:xfrm>
          <a:prstGeom prst="rect">
            <a:avLst/>
          </a:prstGeom>
          <a:solidFill>
            <a:srgbClr val="DCF2F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A13B9137-1224-4811-2AF8-16524C220DBA}"/>
              </a:ext>
            </a:extLst>
          </p:cNvPr>
          <p:cNvSpPr/>
          <p:nvPr/>
        </p:nvSpPr>
        <p:spPr>
          <a:xfrm>
            <a:off x="3253013" y="3534228"/>
            <a:ext cx="8155213" cy="344715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0B59C903-7BDE-EB99-E9FE-5E3C4ED7F202}"/>
              </a:ext>
            </a:extLst>
          </p:cNvPr>
          <p:cNvSpPr/>
          <p:nvPr/>
        </p:nvSpPr>
        <p:spPr>
          <a:xfrm>
            <a:off x="2354942" y="3534228"/>
            <a:ext cx="898072" cy="344715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7A84A869-5B57-25C5-A405-2E8C9CDEBA37}"/>
              </a:ext>
            </a:extLst>
          </p:cNvPr>
          <p:cNvSpPr/>
          <p:nvPr/>
        </p:nvSpPr>
        <p:spPr>
          <a:xfrm>
            <a:off x="767441" y="3534228"/>
            <a:ext cx="1587500" cy="344715"/>
          </a:xfrm>
          <a:prstGeom prst="rect">
            <a:avLst/>
          </a:prstGeom>
          <a:solidFill>
            <a:srgbClr val="F8D7F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9DE6CA4-1538-AF09-2876-E0C8086004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Web page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4C9E40-02D8-FDD8-E644-1AD1283BB744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770815" y="3007407"/>
            <a:ext cx="10795518" cy="1870755"/>
          </a:xfrm>
          <a:ln>
            <a:noFill/>
          </a:ln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endParaRPr lang="en-GB">
              <a:cs typeface="Calibri Light"/>
            </a:endParaRPr>
          </a:p>
          <a:p>
            <a:pPr marL="0" indent="0">
              <a:buNone/>
            </a:pPr>
            <a:r>
              <a:rPr lang="en-GB" sz="2600">
                <a:latin typeface="Calibri"/>
                <a:cs typeface="Calibri Light"/>
              </a:rPr>
              <a:t>Holford, A. (2022) </a:t>
            </a:r>
            <a:r>
              <a:rPr lang="en-GB" sz="2600" i="1">
                <a:latin typeface="Calibri"/>
                <a:cs typeface="Calibri Light"/>
              </a:rPr>
              <a:t>Student loans: would a graduate tax be a better option? </a:t>
            </a:r>
            <a:r>
              <a:rPr lang="en-GB" sz="2600">
                <a:latin typeface="Calibri"/>
                <a:cs typeface="Calibri Light"/>
              </a:rPr>
              <a:t>Available at: </a:t>
            </a:r>
            <a:r>
              <a:rPr lang="en-GB" sz="2600">
                <a:latin typeface="Calibri"/>
                <a:ea typeface="+mn-lt"/>
                <a:cs typeface="+mn-lt"/>
                <a:hlinkClick r:id="rId2"/>
              </a:rPr>
              <a:t>https://theconversation.com/student-loans-would-a-graduate-tax-be-a-better-option-179253</a:t>
            </a:r>
            <a:r>
              <a:rPr lang="en-GB" sz="2600">
                <a:latin typeface="Calibri"/>
                <a:ea typeface="+mn-lt"/>
                <a:cs typeface="+mn-lt"/>
              </a:rPr>
              <a:t> (Accessed: 26 May 2022).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432FD479-9928-E956-9BB4-6628F733F16F}"/>
              </a:ext>
            </a:extLst>
          </p:cNvPr>
          <p:cNvSpPr txBox="1"/>
          <p:nvPr/>
        </p:nvSpPr>
        <p:spPr>
          <a:xfrm>
            <a:off x="605971" y="1939471"/>
            <a:ext cx="2743199" cy="646331"/>
          </a:xfrm>
          <a:prstGeom prst="rect">
            <a:avLst/>
          </a:prstGeom>
          <a:noFill/>
          <a:ln w="57150">
            <a:solidFill>
              <a:srgbClr val="F8D7FA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latin typeface="Calibri"/>
                <a:cs typeface="Calibri Light"/>
              </a:rPr>
              <a:t>Who?</a:t>
            </a:r>
            <a:r>
              <a:rPr lang="en-GB">
                <a:latin typeface="Calibri"/>
                <a:cs typeface="Calibri Light"/>
              </a:rPr>
              <a:t> Author's surname and initials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F36EC130-0ACC-6942-C410-51E48373421C}"/>
              </a:ext>
            </a:extLst>
          </p:cNvPr>
          <p:cNvSpPr txBox="1"/>
          <p:nvPr/>
        </p:nvSpPr>
        <p:spPr>
          <a:xfrm>
            <a:off x="4651828" y="2021112"/>
            <a:ext cx="2743199" cy="646331"/>
          </a:xfrm>
          <a:prstGeom prst="rect">
            <a:avLst/>
          </a:prstGeom>
          <a:noFill/>
          <a:ln w="57150">
            <a:solidFill>
              <a:srgbClr val="92D050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latin typeface="Calibri"/>
                <a:cs typeface="Calibri Light"/>
              </a:rPr>
              <a:t>When?</a:t>
            </a:r>
            <a:r>
              <a:rPr lang="en-GB">
                <a:latin typeface="Calibri"/>
                <a:cs typeface="Calibri Light"/>
              </a:rPr>
              <a:t> Date in round brackets</a:t>
            </a:r>
            <a:endParaRPr lang="en-US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D5897E68-0932-4E62-C145-6E962C9980C1}"/>
              </a:ext>
            </a:extLst>
          </p:cNvPr>
          <p:cNvSpPr txBox="1"/>
          <p:nvPr/>
        </p:nvSpPr>
        <p:spPr>
          <a:xfrm>
            <a:off x="8616042" y="2111827"/>
            <a:ext cx="2743199" cy="646331"/>
          </a:xfrm>
          <a:prstGeom prst="rect">
            <a:avLst/>
          </a:prstGeom>
          <a:noFill/>
          <a:ln w="57150">
            <a:solidFill>
              <a:schemeClr val="accent3">
                <a:lumMod val="20000"/>
                <a:lumOff val="80000"/>
              </a:schemeClr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 i="1">
                <a:latin typeface="Calibri"/>
                <a:cs typeface="Calibri Light"/>
              </a:rPr>
              <a:t>What? </a:t>
            </a:r>
            <a:r>
              <a:rPr lang="en-GB" i="1">
                <a:latin typeface="Calibri"/>
                <a:cs typeface="Calibri Light"/>
              </a:rPr>
              <a:t>Title of webpage in italics</a:t>
            </a:r>
            <a:endParaRPr lang="en-US" i="1">
              <a:cs typeface="Calibri Light"/>
            </a:endParaRP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C8F17E3A-D641-A919-9603-2F5C71F7DAA8}"/>
              </a:ext>
            </a:extLst>
          </p:cNvPr>
          <p:cNvSpPr txBox="1"/>
          <p:nvPr/>
        </p:nvSpPr>
        <p:spPr>
          <a:xfrm>
            <a:off x="2637971" y="5350327"/>
            <a:ext cx="5047341" cy="369332"/>
          </a:xfrm>
          <a:prstGeom prst="rect">
            <a:avLst/>
          </a:prstGeom>
          <a:noFill/>
          <a:ln w="57150">
            <a:solidFill>
              <a:srgbClr val="DCF2F7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latin typeface="Calibri"/>
                <a:cs typeface="Calibri Light"/>
              </a:rPr>
              <a:t>Where?</a:t>
            </a:r>
            <a:r>
              <a:rPr lang="en-GB">
                <a:latin typeface="Calibri"/>
                <a:cs typeface="Calibri Light"/>
              </a:rPr>
              <a:t> URL and date accessed (in round brackets).</a:t>
            </a:r>
          </a:p>
        </p:txBody>
      </p:sp>
      <p:cxnSp>
        <p:nvCxnSpPr>
          <p:cNvPr id="19" name="Straight Arrow Connector 18">
            <a:extLst>
              <a:ext uri="{FF2B5EF4-FFF2-40B4-BE49-F238E27FC236}">
                <a16:creationId xmlns:a16="http://schemas.microsoft.com/office/drawing/2014/main" id="{0742C311-27A8-415F-619A-06219389815F}"/>
              </a:ext>
            </a:extLst>
          </p:cNvPr>
          <p:cNvCxnSpPr/>
          <p:nvPr/>
        </p:nvCxnSpPr>
        <p:spPr>
          <a:xfrm flipH="1">
            <a:off x="1475014" y="2627085"/>
            <a:ext cx="127000" cy="898071"/>
          </a:xfrm>
          <a:prstGeom prst="straightConnector1">
            <a:avLst/>
          </a:prstGeom>
          <a:ln w="28575">
            <a:solidFill>
              <a:srgbClr val="F8D7FA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Arrow Connector 19">
            <a:extLst>
              <a:ext uri="{FF2B5EF4-FFF2-40B4-BE49-F238E27FC236}">
                <a16:creationId xmlns:a16="http://schemas.microsoft.com/office/drawing/2014/main" id="{720DE006-68DC-C0EE-C30D-8829FAD1CB0A}"/>
              </a:ext>
            </a:extLst>
          </p:cNvPr>
          <p:cNvCxnSpPr>
            <a:cxnSpLocks/>
          </p:cNvCxnSpPr>
          <p:nvPr/>
        </p:nvCxnSpPr>
        <p:spPr>
          <a:xfrm flipH="1">
            <a:off x="2989943" y="2663370"/>
            <a:ext cx="1651000" cy="843643"/>
          </a:xfrm>
          <a:prstGeom prst="straightConnector1">
            <a:avLst/>
          </a:prstGeom>
          <a:ln w="28575">
            <a:solidFill>
              <a:srgbClr val="92D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Straight Arrow Connector 20">
            <a:extLst>
              <a:ext uri="{FF2B5EF4-FFF2-40B4-BE49-F238E27FC236}">
                <a16:creationId xmlns:a16="http://schemas.microsoft.com/office/drawing/2014/main" id="{739C1362-71B2-FBCD-04FE-FEC3C9AE814A}"/>
              </a:ext>
            </a:extLst>
          </p:cNvPr>
          <p:cNvCxnSpPr>
            <a:cxnSpLocks/>
          </p:cNvCxnSpPr>
          <p:nvPr/>
        </p:nvCxnSpPr>
        <p:spPr>
          <a:xfrm flipH="1">
            <a:off x="8187871" y="2772226"/>
            <a:ext cx="961570" cy="789215"/>
          </a:xfrm>
          <a:prstGeom prst="straightConnector1">
            <a:avLst/>
          </a:prstGeom>
          <a:ln w="28575">
            <a:solidFill>
              <a:srgbClr val="F0F0BD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Arrow Connector 21">
            <a:extLst>
              <a:ext uri="{FF2B5EF4-FFF2-40B4-BE49-F238E27FC236}">
                <a16:creationId xmlns:a16="http://schemas.microsoft.com/office/drawing/2014/main" id="{4FEC5DF7-A327-31DB-932B-9D7504DC2357}"/>
              </a:ext>
            </a:extLst>
          </p:cNvPr>
          <p:cNvCxnSpPr>
            <a:cxnSpLocks/>
          </p:cNvCxnSpPr>
          <p:nvPr/>
        </p:nvCxnSpPr>
        <p:spPr>
          <a:xfrm>
            <a:off x="4341585" y="4659084"/>
            <a:ext cx="63500" cy="680357"/>
          </a:xfrm>
          <a:prstGeom prst="straightConnector1">
            <a:avLst/>
          </a:prstGeom>
          <a:ln w="28575">
            <a:solidFill>
              <a:srgbClr val="DCF2F7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TextBox 22">
            <a:extLst>
              <a:ext uri="{FF2B5EF4-FFF2-40B4-BE49-F238E27FC236}">
                <a16:creationId xmlns:a16="http://schemas.microsoft.com/office/drawing/2014/main" id="{0EAE9777-CB8D-B1A8-F64D-404703A1C077}"/>
              </a:ext>
            </a:extLst>
          </p:cNvPr>
          <p:cNvSpPr txBox="1"/>
          <p:nvPr/>
        </p:nvSpPr>
        <p:spPr>
          <a:xfrm>
            <a:off x="8822418" y="5484130"/>
            <a:ext cx="3369127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latin typeface="Calibri"/>
                <a:cs typeface="Calibri"/>
              </a:rPr>
              <a:t>N.B.</a:t>
            </a:r>
            <a:r>
              <a:rPr lang="en-GB">
                <a:latin typeface="Calibri"/>
                <a:cs typeface="Calibri"/>
              </a:rPr>
              <a:t> It is the title of the </a:t>
            </a:r>
            <a:r>
              <a:rPr lang="en-GB" b="1" i="1">
                <a:latin typeface="Calibri"/>
                <a:cs typeface="Calibri"/>
              </a:rPr>
              <a:t>webpage</a:t>
            </a:r>
            <a:r>
              <a:rPr lang="en-GB" i="1">
                <a:latin typeface="Calibri"/>
                <a:cs typeface="Calibri"/>
              </a:rPr>
              <a:t>,</a:t>
            </a:r>
            <a:r>
              <a:rPr lang="en-GB">
                <a:latin typeface="Calibri"/>
                <a:cs typeface="Calibri"/>
              </a:rPr>
              <a:t> not the name of the website</a:t>
            </a:r>
            <a:endParaRPr lang="en-US">
              <a:latin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226267903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E0B9D1-0374-41CE-A273-DC509B4741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Reference List: journal article</a:t>
            </a:r>
          </a:p>
        </p:txBody>
      </p:sp>
      <p:pic>
        <p:nvPicPr>
          <p:cNvPr id="6" name="Picture 6" descr="Graphical user interface, text, application, chat or text message&#10;&#10;Description automatically generated">
            <a:extLst>
              <a:ext uri="{FF2B5EF4-FFF2-40B4-BE49-F238E27FC236}">
                <a16:creationId xmlns:a16="http://schemas.microsoft.com/office/drawing/2014/main" id="{AE731644-643E-4607-A22D-EFDA193A6FC5}"/>
              </a:ext>
            </a:extLst>
          </p:cNvPr>
          <p:cNvPicPr>
            <a:picLocks noGrp="1" noChangeAspect="1"/>
          </p:cNvPicPr>
          <p:nvPr>
            <p:ph sz="quarter" idx="10"/>
          </p:nvPr>
        </p:nvPicPr>
        <p:blipFill rotWithShape="1">
          <a:blip r:embed="rId3"/>
          <a:srcRect b="41001"/>
          <a:stretch/>
        </p:blipFill>
        <p:spPr>
          <a:xfrm>
            <a:off x="317242" y="2025243"/>
            <a:ext cx="11557518" cy="2262672"/>
          </a:xfrm>
        </p:spPr>
      </p:pic>
      <p:pic>
        <p:nvPicPr>
          <p:cNvPr id="3" name="Picture 6" descr="Graphical user interface, text, application, chat or text message&#10;&#10;Description automatically generated">
            <a:extLst>
              <a:ext uri="{FF2B5EF4-FFF2-40B4-BE49-F238E27FC236}">
                <a16:creationId xmlns:a16="http://schemas.microsoft.com/office/drawing/2014/main" id="{399736DA-FF13-4BC1-5EB0-58549F2C7FE4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59694"/>
          <a:stretch/>
        </p:blipFill>
        <p:spPr>
          <a:xfrm>
            <a:off x="317240" y="4287915"/>
            <a:ext cx="11557518" cy="1545775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30E33303-1C11-B097-D61B-6D3707696337}"/>
              </a:ext>
            </a:extLst>
          </p:cNvPr>
          <p:cNvSpPr/>
          <p:nvPr/>
        </p:nvSpPr>
        <p:spPr>
          <a:xfrm>
            <a:off x="8788892" y="3870664"/>
            <a:ext cx="1100831" cy="417251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/>
              <a:t>Available at:</a:t>
            </a:r>
          </a:p>
        </p:txBody>
      </p:sp>
      <p:pic>
        <p:nvPicPr>
          <p:cNvPr id="8" name="Picture 7" descr="Graphical user interface, text, application, chat or text message&#10;&#10;Description automatically generated">
            <a:extLst>
              <a:ext uri="{FF2B5EF4-FFF2-40B4-BE49-F238E27FC236}">
                <a16:creationId xmlns:a16="http://schemas.microsoft.com/office/drawing/2014/main" id="{2B7E5603-A09F-909D-05DA-CEA1EA0E33C5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78753" t="47882" r="20937" b="40312"/>
          <a:stretch/>
        </p:blipFill>
        <p:spPr>
          <a:xfrm>
            <a:off x="8788892" y="3876041"/>
            <a:ext cx="2662652" cy="411479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53D7AA73-F5C7-4068-38F1-270817263C4E}"/>
              </a:ext>
            </a:extLst>
          </p:cNvPr>
          <p:cNvSpPr txBox="1"/>
          <p:nvPr/>
        </p:nvSpPr>
        <p:spPr>
          <a:xfrm>
            <a:off x="8754253" y="3871625"/>
            <a:ext cx="2997469" cy="46166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2400">
                <a:latin typeface="Arial"/>
                <a:cs typeface="Arial"/>
              </a:rPr>
              <a:t>Available at: doi.org/</a:t>
            </a:r>
            <a:endParaRPr lang="en-GB" sz="2400" err="1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92835256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F188BB-FF68-4812-822B-14908427B0D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Reference List: journal article</a:t>
            </a:r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3831B4E-1ADF-472A-AA75-833593B7786E}"/>
              </a:ext>
            </a:extLst>
          </p:cNvPr>
          <p:cNvSpPr txBox="1"/>
          <p:nvPr/>
        </p:nvSpPr>
        <p:spPr>
          <a:xfrm>
            <a:off x="248712" y="3137171"/>
            <a:ext cx="11715583" cy="2355709"/>
          </a:xfrm>
          <a:prstGeom prst="rect">
            <a:avLst/>
          </a:prstGeom>
          <a:solidFill>
            <a:schemeClr val="accent1"/>
          </a:solidFill>
        </p:spPr>
        <p:txBody>
          <a:bodyPr wrap="square" lIns="91440" tIns="45720" rIns="91440" bIns="45720" rtlCol="0" anchor="t">
            <a:spAutoFit/>
          </a:bodyPr>
          <a:lstStyle/>
          <a:p>
            <a:pPr>
              <a:lnSpc>
                <a:spcPct val="120000"/>
              </a:lnSpc>
              <a:spcBef>
                <a:spcPts val="600"/>
              </a:spcBef>
            </a:pPr>
            <a:r>
              <a:rPr lang="en-GB" sz="2400" dirty="0">
                <a:solidFill>
                  <a:schemeClr val="bg1"/>
                </a:solidFill>
                <a:latin typeface="Arial"/>
                <a:ea typeface="+mn-lt"/>
                <a:cs typeface="+mn-lt"/>
              </a:rPr>
              <a:t>Pascoe, K.M., Waterhouse-Bradley, B. and McGinn, T. (2021) 'Systematic literature searching in social work: a practical guide with database appraisal'</a:t>
            </a:r>
            <a:r>
              <a:rPr lang="en-GB" sz="2400" i="1" dirty="0">
                <a:solidFill>
                  <a:schemeClr val="bg1"/>
                </a:solidFill>
                <a:latin typeface="Arial"/>
                <a:ea typeface="+mn-lt"/>
                <a:cs typeface="+mn-lt"/>
              </a:rPr>
              <a:t>, Research on Social Work Practice, </a:t>
            </a:r>
            <a:r>
              <a:rPr lang="en-GB" sz="2400" dirty="0">
                <a:solidFill>
                  <a:schemeClr val="bg1"/>
                </a:solidFill>
                <a:latin typeface="Arial"/>
                <a:ea typeface="+mn-lt"/>
                <a:cs typeface="+mn-lt"/>
              </a:rPr>
              <a:t>31(5), pp. 541-551. Available at: https://doi.org/10.1177/1049731520986857</a:t>
            </a:r>
            <a:endParaRPr lang="en-US" dirty="0">
              <a:solidFill>
                <a:schemeClr val="bg1"/>
              </a:solidFill>
              <a:latin typeface="Arial"/>
              <a:ea typeface="+mn-lt"/>
              <a:cs typeface="+mn-lt"/>
            </a:endParaRPr>
          </a:p>
          <a:p>
            <a:pPr>
              <a:lnSpc>
                <a:spcPct val="120000"/>
              </a:lnSpc>
              <a:spcBef>
                <a:spcPts val="600"/>
              </a:spcBef>
            </a:pPr>
            <a:endParaRPr lang="en-GB" sz="2400">
              <a:solidFill>
                <a:schemeClr val="bg1"/>
              </a:solidFill>
              <a:ea typeface="+mn-lt"/>
              <a:cs typeface="+mn-lt"/>
            </a:endParaRPr>
          </a:p>
        </p:txBody>
      </p:sp>
      <p:sp>
        <p:nvSpPr>
          <p:cNvPr id="7" name="Content Placeholder 3">
            <a:extLst>
              <a:ext uri="{FF2B5EF4-FFF2-40B4-BE49-F238E27FC236}">
                <a16:creationId xmlns:a16="http://schemas.microsoft.com/office/drawing/2014/main" id="{2E14705B-AFB3-4DAB-AC5B-B6407DBF4490}"/>
              </a:ext>
            </a:extLst>
          </p:cNvPr>
          <p:cNvSpPr txBox="1">
            <a:spLocks/>
          </p:cNvSpPr>
          <p:nvPr/>
        </p:nvSpPr>
        <p:spPr>
          <a:xfrm>
            <a:off x="293452" y="1516736"/>
            <a:ext cx="11634765" cy="1738776"/>
          </a:xfrm>
          <a:prstGeom prst="rect">
            <a:avLst/>
          </a:prstGeom>
        </p:spPr>
        <p:txBody>
          <a:bodyPr lIns="91440" tIns="45720" rIns="91440" bIns="45720" anchor="t"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>
                <a:latin typeface="Arial"/>
                <a:cs typeface="Arial"/>
              </a:rPr>
              <a:t>Surname, Initial. (Year of publication) 'Title of article', </a:t>
            </a:r>
            <a:r>
              <a:rPr lang="en-GB" i="1">
                <a:latin typeface="Arial"/>
                <a:cs typeface="Arial"/>
              </a:rPr>
              <a:t>Title of Journal</a:t>
            </a:r>
            <a:r>
              <a:rPr lang="en-GB">
                <a:latin typeface="Arial"/>
                <a:cs typeface="Arial"/>
              </a:rPr>
              <a:t>, Issue information, Page reference. Available at: DOI / URL (Accessed date).</a:t>
            </a:r>
            <a:endParaRPr lang="en-GB" sz="2400">
              <a:latin typeface="Arial"/>
              <a:cs typeface="Arial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A6E9E06-9716-4ABF-999A-4EAE675558BF}"/>
              </a:ext>
            </a:extLst>
          </p:cNvPr>
          <p:cNvSpPr txBox="1"/>
          <p:nvPr/>
        </p:nvSpPr>
        <p:spPr>
          <a:xfrm>
            <a:off x="4138468" y="5223741"/>
            <a:ext cx="7892472" cy="830997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>
                <a:latin typeface="Arial"/>
                <a:cs typeface="Arial"/>
              </a:rPr>
              <a:t>In-Text Citation:</a:t>
            </a:r>
          </a:p>
          <a:p>
            <a:r>
              <a:rPr lang="en-GB" sz="2400">
                <a:latin typeface="Arial"/>
                <a:cs typeface="Calibri Light"/>
              </a:rPr>
              <a:t>(Pascoe, Waterhouse-Bradley and McGuinn, 2021)</a:t>
            </a:r>
          </a:p>
        </p:txBody>
      </p:sp>
    </p:spTree>
    <p:extLst>
      <p:ext uri="{BB962C8B-B14F-4D97-AF65-F5344CB8AC3E}">
        <p14:creationId xmlns:p14="http://schemas.microsoft.com/office/powerpoint/2010/main" val="2120530951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9454D4-B7D6-4FE7-B5B3-9FDEDC42A1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Finding the information</a:t>
            </a:r>
          </a:p>
        </p:txBody>
      </p:sp>
      <p:pic>
        <p:nvPicPr>
          <p:cNvPr id="4" name="Picture 4" descr="Graphical user interface, text, application, email&#10;&#10;Description automatically generated">
            <a:extLst>
              <a:ext uri="{FF2B5EF4-FFF2-40B4-BE49-F238E27FC236}">
                <a16:creationId xmlns:a16="http://schemas.microsoft.com/office/drawing/2014/main" id="{AC5F8CB3-63D6-440A-AEBD-0C1373E3AC2A}"/>
              </a:ext>
            </a:extLst>
          </p:cNvPr>
          <p:cNvPicPr>
            <a:picLocks noGrp="1" noChangeAspect="1"/>
          </p:cNvPicPr>
          <p:nvPr>
            <p:ph sz="quarter" idx="10"/>
          </p:nvPr>
        </p:nvPicPr>
        <p:blipFill>
          <a:blip r:embed="rId2"/>
          <a:stretch>
            <a:fillRect/>
          </a:stretch>
        </p:blipFill>
        <p:spPr>
          <a:xfrm>
            <a:off x="757238" y="1764733"/>
            <a:ext cx="10972800" cy="3562350"/>
          </a:xfrm>
        </p:spPr>
      </p:pic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EADA1EA4-E53A-4B55-BABB-756D173D9D15}"/>
              </a:ext>
            </a:extLst>
          </p:cNvPr>
          <p:cNvCxnSpPr/>
          <p:nvPr/>
        </p:nvCxnSpPr>
        <p:spPr>
          <a:xfrm>
            <a:off x="3314700" y="1543050"/>
            <a:ext cx="733425" cy="581025"/>
          </a:xfrm>
          <a:prstGeom prst="straightConnector1">
            <a:avLst/>
          </a:prstGeom>
          <a:ln w="571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C97C8FBC-4A74-41D0-BD1C-E7590F75E906}"/>
              </a:ext>
            </a:extLst>
          </p:cNvPr>
          <p:cNvCxnSpPr>
            <a:cxnSpLocks/>
          </p:cNvCxnSpPr>
          <p:nvPr/>
        </p:nvCxnSpPr>
        <p:spPr>
          <a:xfrm flipV="1">
            <a:off x="844470" y="2820561"/>
            <a:ext cx="1453145" cy="2522731"/>
          </a:xfrm>
          <a:prstGeom prst="straightConnector1">
            <a:avLst/>
          </a:prstGeom>
          <a:ln w="571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Arrow Connector 7">
            <a:extLst>
              <a:ext uri="{FF2B5EF4-FFF2-40B4-BE49-F238E27FC236}">
                <a16:creationId xmlns:a16="http://schemas.microsoft.com/office/drawing/2014/main" id="{61E7D5D2-8902-46BF-A370-D516EEAB48FD}"/>
              </a:ext>
            </a:extLst>
          </p:cNvPr>
          <p:cNvCxnSpPr>
            <a:cxnSpLocks/>
          </p:cNvCxnSpPr>
          <p:nvPr/>
        </p:nvCxnSpPr>
        <p:spPr>
          <a:xfrm flipH="1" flipV="1">
            <a:off x="5988668" y="3408324"/>
            <a:ext cx="1317006" cy="2353836"/>
          </a:xfrm>
          <a:prstGeom prst="straightConnector1">
            <a:avLst/>
          </a:prstGeom>
          <a:ln w="571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177EDDDD-7446-4434-9169-939B5C2DF137}"/>
              </a:ext>
            </a:extLst>
          </p:cNvPr>
          <p:cNvCxnSpPr>
            <a:cxnSpLocks/>
          </p:cNvCxnSpPr>
          <p:nvPr/>
        </p:nvCxnSpPr>
        <p:spPr>
          <a:xfrm flipV="1">
            <a:off x="3076574" y="3400424"/>
            <a:ext cx="828675" cy="2362200"/>
          </a:xfrm>
          <a:prstGeom prst="straightConnector1">
            <a:avLst/>
          </a:prstGeom>
          <a:ln w="571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TextBox 4">
            <a:extLst>
              <a:ext uri="{FF2B5EF4-FFF2-40B4-BE49-F238E27FC236}">
                <a16:creationId xmlns:a16="http://schemas.microsoft.com/office/drawing/2014/main" id="{86ECCFD7-6927-46A8-BEBB-8A15471C27B4}"/>
              </a:ext>
            </a:extLst>
          </p:cNvPr>
          <p:cNvSpPr txBox="1"/>
          <p:nvPr/>
        </p:nvSpPr>
        <p:spPr>
          <a:xfrm>
            <a:off x="2086440" y="1305854"/>
            <a:ext cx="1293542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/>
              <a:t>Article title</a:t>
            </a:r>
            <a:endParaRPr lang="en-US" b="1">
              <a:cs typeface="Calibri Light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63566618-A276-4F54-9237-EDFD65D72B33}"/>
              </a:ext>
            </a:extLst>
          </p:cNvPr>
          <p:cNvSpPr txBox="1"/>
          <p:nvPr/>
        </p:nvSpPr>
        <p:spPr>
          <a:xfrm>
            <a:off x="116391" y="5329585"/>
            <a:ext cx="1293542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/>
              <a:t>Authors</a:t>
            </a:r>
            <a:endParaRPr lang="en-US">
              <a:cs typeface="Calibri Light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FDED6D7F-9720-4B1E-99A0-C13BFC764DB8}"/>
              </a:ext>
            </a:extLst>
          </p:cNvPr>
          <p:cNvSpPr txBox="1"/>
          <p:nvPr/>
        </p:nvSpPr>
        <p:spPr>
          <a:xfrm>
            <a:off x="2486025" y="5766341"/>
            <a:ext cx="1293542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/>
              <a:t>Journal</a:t>
            </a:r>
            <a:r>
              <a:rPr lang="en-GB"/>
              <a:t> </a:t>
            </a:r>
            <a:r>
              <a:rPr lang="en-GB" b="1"/>
              <a:t>title</a:t>
            </a:r>
            <a:endParaRPr lang="en-US" b="1">
              <a:cs typeface="Calibri Light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196D3518-CD5A-4D37-80A6-C1E022F88C58}"/>
              </a:ext>
            </a:extLst>
          </p:cNvPr>
          <p:cNvSpPr txBox="1"/>
          <p:nvPr/>
        </p:nvSpPr>
        <p:spPr>
          <a:xfrm>
            <a:off x="6918634" y="5766341"/>
            <a:ext cx="2789663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/>
              <a:t>Date &amp; issue information</a:t>
            </a:r>
            <a:endParaRPr lang="en-GB" b="1">
              <a:cs typeface="Calibri Light"/>
            </a:endParaRPr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54FB9CC0-FAB4-4649-ACC3-EF5BE0BCF697}"/>
              </a:ext>
            </a:extLst>
          </p:cNvPr>
          <p:cNvSpPr/>
          <p:nvPr/>
        </p:nvSpPr>
        <p:spPr>
          <a:xfrm>
            <a:off x="7277100" y="4476750"/>
            <a:ext cx="914400" cy="914400"/>
          </a:xfrm>
          <a:prstGeom prst="ellipse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99017425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9EB9F6-B260-43B5-8015-D51E959E6F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Citation</a:t>
            </a:r>
          </a:p>
        </p:txBody>
      </p:sp>
      <p:pic>
        <p:nvPicPr>
          <p:cNvPr id="4" name="Picture 4" descr="Graphical user interface, text, application, email&#10;&#10;Description automatically generated">
            <a:extLst>
              <a:ext uri="{FF2B5EF4-FFF2-40B4-BE49-F238E27FC236}">
                <a16:creationId xmlns:a16="http://schemas.microsoft.com/office/drawing/2014/main" id="{5D992F4C-CD80-4889-AE0B-FE48A486F001}"/>
              </a:ext>
            </a:extLst>
          </p:cNvPr>
          <p:cNvPicPr>
            <a:picLocks noGrp="1" noChangeAspect="1"/>
          </p:cNvPicPr>
          <p:nvPr>
            <p:ph sz="quarter" idx="10"/>
          </p:nvPr>
        </p:nvPicPr>
        <p:blipFill>
          <a:blip r:embed="rId2"/>
          <a:stretch>
            <a:fillRect/>
          </a:stretch>
        </p:blipFill>
        <p:spPr>
          <a:xfrm>
            <a:off x="385042" y="1962015"/>
            <a:ext cx="11325225" cy="3743325"/>
          </a:xfrm>
        </p:spPr>
      </p:pic>
      <p:sp>
        <p:nvSpPr>
          <p:cNvPr id="5" name="Oval 4">
            <a:extLst>
              <a:ext uri="{FF2B5EF4-FFF2-40B4-BE49-F238E27FC236}">
                <a16:creationId xmlns:a16="http://schemas.microsoft.com/office/drawing/2014/main" id="{6A911CC0-E72B-4F44-B179-00601A0BB0CD}"/>
              </a:ext>
            </a:extLst>
          </p:cNvPr>
          <p:cNvSpPr/>
          <p:nvPr/>
        </p:nvSpPr>
        <p:spPr>
          <a:xfrm>
            <a:off x="6991350" y="1876425"/>
            <a:ext cx="914400" cy="914400"/>
          </a:xfrm>
          <a:prstGeom prst="ellipse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Oval 5">
            <a:extLst>
              <a:ext uri="{FF2B5EF4-FFF2-40B4-BE49-F238E27FC236}">
                <a16:creationId xmlns:a16="http://schemas.microsoft.com/office/drawing/2014/main" id="{A1E25ACD-BD0D-42F6-8567-37FAAF95B14B}"/>
              </a:ext>
            </a:extLst>
          </p:cNvPr>
          <p:cNvSpPr/>
          <p:nvPr/>
        </p:nvSpPr>
        <p:spPr>
          <a:xfrm>
            <a:off x="609600" y="3371850"/>
            <a:ext cx="2238375" cy="847725"/>
          </a:xfrm>
          <a:prstGeom prst="ellipse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207B3A86-8518-462E-B364-1A5EBBD8C178}"/>
              </a:ext>
            </a:extLst>
          </p:cNvPr>
          <p:cNvSpPr/>
          <p:nvPr/>
        </p:nvSpPr>
        <p:spPr>
          <a:xfrm>
            <a:off x="3770169" y="4814742"/>
            <a:ext cx="7506853" cy="718128"/>
          </a:xfrm>
          <a:prstGeom prst="ellipse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25132560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EF0C41-2CDF-CC8E-6CFA-BEF95749A19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Finding the Information</a:t>
            </a:r>
          </a:p>
        </p:txBody>
      </p:sp>
      <p:pic>
        <p:nvPicPr>
          <p:cNvPr id="4" name="Picture 4" descr="Graphical user interface, text, application, email&#10;&#10;Description automatically generated">
            <a:extLst>
              <a:ext uri="{FF2B5EF4-FFF2-40B4-BE49-F238E27FC236}">
                <a16:creationId xmlns:a16="http://schemas.microsoft.com/office/drawing/2014/main" id="{495C0F9C-353C-F3D2-0DB1-E9795845BCA2}"/>
              </a:ext>
            </a:extLst>
          </p:cNvPr>
          <p:cNvPicPr>
            <a:picLocks noGrp="1" noChangeAspect="1"/>
          </p:cNvPicPr>
          <p:nvPr>
            <p:ph sz="quarter" idx="10"/>
          </p:nvPr>
        </p:nvPicPr>
        <p:blipFill>
          <a:blip r:embed="rId2"/>
          <a:stretch>
            <a:fillRect/>
          </a:stretch>
        </p:blipFill>
        <p:spPr>
          <a:xfrm>
            <a:off x="1464956" y="1346201"/>
            <a:ext cx="9754214" cy="4820102"/>
          </a:xfrm>
        </p:spPr>
      </p:pic>
    </p:spTree>
    <p:extLst>
      <p:ext uri="{BB962C8B-B14F-4D97-AF65-F5344CB8AC3E}">
        <p14:creationId xmlns:p14="http://schemas.microsoft.com/office/powerpoint/2010/main" val="3797874712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FBFA0C-762D-7B50-3C3B-DA663C4EEDA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cs typeface="Calibri Light"/>
              </a:rPr>
              <a:t>Streamed Content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68AB34-1F34-95E4-1434-D4F8C914C5BE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259515" y="1534536"/>
            <a:ext cx="12077064" cy="3038495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>
              <a:buFont typeface="Arial"/>
              <a:buChar char="•"/>
            </a:pPr>
            <a:r>
              <a:rPr lang="en-GB" sz="2400" dirty="0">
                <a:latin typeface="Arial"/>
                <a:ea typeface="+mn-lt"/>
                <a:cs typeface="+mn-lt"/>
              </a:rPr>
              <a:t>Title of episode (in single quotation marks) if known; if not, use series title</a:t>
            </a:r>
            <a:endParaRPr lang="en-US" sz="2400">
              <a:latin typeface="Arial"/>
              <a:cs typeface="Arial"/>
            </a:endParaRPr>
          </a:p>
          <a:p>
            <a:pPr>
              <a:buFont typeface="Arial"/>
              <a:buChar char="•"/>
            </a:pPr>
            <a:r>
              <a:rPr lang="en-GB" sz="2400" dirty="0">
                <a:latin typeface="Arial"/>
                <a:ea typeface="+mn-lt"/>
                <a:cs typeface="+mn-lt"/>
              </a:rPr>
              <a:t>Year of original broadcast (in round brackets)</a:t>
            </a:r>
            <a:endParaRPr lang="en-GB" sz="2400">
              <a:latin typeface="Arial"/>
              <a:cs typeface="Arial"/>
            </a:endParaRPr>
          </a:p>
          <a:p>
            <a:pPr>
              <a:buFont typeface="Arial"/>
              <a:buChar char="•"/>
            </a:pPr>
            <a:r>
              <a:rPr lang="en-GB" sz="2400" dirty="0">
                <a:latin typeface="Arial"/>
                <a:ea typeface="+mn-lt"/>
                <a:cs typeface="+mn-lt"/>
              </a:rPr>
              <a:t>Title of series/season (in italics)</a:t>
            </a:r>
            <a:endParaRPr lang="en-GB" sz="2400">
              <a:latin typeface="Arial"/>
              <a:cs typeface="Arial"/>
            </a:endParaRPr>
          </a:p>
          <a:p>
            <a:pPr>
              <a:buFont typeface="Arial"/>
              <a:buChar char="•"/>
            </a:pPr>
            <a:r>
              <a:rPr lang="en-GB" sz="2400" dirty="0">
                <a:latin typeface="Arial"/>
                <a:ea typeface="+mn-lt"/>
                <a:cs typeface="+mn-lt"/>
              </a:rPr>
              <a:t>Series/season and episode numbers, or day month (if available)</a:t>
            </a:r>
            <a:endParaRPr lang="en-GB" sz="2400">
              <a:latin typeface="Arial"/>
              <a:cs typeface="Arial"/>
            </a:endParaRPr>
          </a:p>
          <a:p>
            <a:pPr>
              <a:buFont typeface="Arial"/>
              <a:buChar char="•"/>
            </a:pPr>
            <a:r>
              <a:rPr lang="en-GB" sz="2400" dirty="0">
                <a:latin typeface="Arial"/>
                <a:ea typeface="+mn-lt"/>
                <a:cs typeface="+mn-lt"/>
              </a:rPr>
              <a:t>Production company</a:t>
            </a:r>
            <a:endParaRPr lang="en-GB" sz="2400">
              <a:latin typeface="Arial"/>
              <a:cs typeface="Arial"/>
            </a:endParaRPr>
          </a:p>
          <a:p>
            <a:pPr>
              <a:buFont typeface="Arial"/>
              <a:buChar char="•"/>
            </a:pPr>
            <a:r>
              <a:rPr lang="en-GB" sz="2400" dirty="0">
                <a:latin typeface="Arial"/>
                <a:ea typeface="+mn-lt"/>
                <a:cs typeface="+mn-lt"/>
              </a:rPr>
              <a:t>Available at: Name of streaming service / link to homepage site (if available)</a:t>
            </a:r>
            <a:endParaRPr lang="en-GB" sz="2400" dirty="0">
              <a:latin typeface="Arial"/>
              <a:cs typeface="Arial"/>
            </a:endParaRPr>
          </a:p>
          <a:p>
            <a:pPr>
              <a:buFont typeface="Arial"/>
              <a:buChar char="•"/>
            </a:pPr>
            <a:r>
              <a:rPr lang="en-GB" sz="2400" dirty="0">
                <a:latin typeface="Arial"/>
                <a:ea typeface="+mn-lt"/>
                <a:cs typeface="+mn-lt"/>
              </a:rPr>
              <a:t>(Accessed: date)</a:t>
            </a:r>
            <a:endParaRPr lang="en-GB" sz="2400">
              <a:latin typeface="Arial"/>
              <a:cs typeface="Arial"/>
            </a:endParaRPr>
          </a:p>
          <a:p>
            <a:pPr marL="0" indent="0">
              <a:buNone/>
            </a:pPr>
            <a:endParaRPr lang="en-GB" dirty="0">
              <a:latin typeface="Arial"/>
              <a:cs typeface="Calibri" panose="020F0502020204030204"/>
            </a:endParaRPr>
          </a:p>
          <a:p>
            <a:pPr marL="0" indent="0">
              <a:buNone/>
            </a:pPr>
            <a:endParaRPr lang="en-GB" dirty="0">
              <a:latin typeface="Arial"/>
              <a:ea typeface="+mn-lt"/>
              <a:cs typeface="+mn-lt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33C9FA0-0C1F-7C98-DFE0-80557696E286}"/>
              </a:ext>
            </a:extLst>
          </p:cNvPr>
          <p:cNvSpPr txBox="1"/>
          <p:nvPr/>
        </p:nvSpPr>
        <p:spPr>
          <a:xfrm>
            <a:off x="438726" y="4675909"/>
            <a:ext cx="11674475" cy="1587101"/>
          </a:xfrm>
          <a:prstGeom prst="rect">
            <a:avLst/>
          </a:prstGeom>
          <a:noFill/>
          <a:ln w="28575">
            <a:solidFill>
              <a:schemeClr val="accent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GB" sz="2400" b="1" dirty="0">
                <a:solidFill>
                  <a:schemeClr val="accent1"/>
                </a:solidFill>
                <a:latin typeface="Arial"/>
                <a:cs typeface="Arial"/>
              </a:rPr>
              <a:t>Example:</a:t>
            </a:r>
            <a:endParaRPr lang="en-US" sz="2400" b="1" dirty="0">
              <a:solidFill>
                <a:schemeClr val="accent1"/>
              </a:solidFill>
              <a:ea typeface="+mn-lt"/>
              <a:cs typeface="+mn-lt"/>
            </a:endParaRPr>
          </a:p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GB" sz="2400" dirty="0">
                <a:latin typeface="Arial"/>
                <a:cs typeface="Arial"/>
              </a:rPr>
              <a:t>'Papa' (2022) </a:t>
            </a:r>
            <a:r>
              <a:rPr lang="en-GB" sz="2400" i="1" dirty="0">
                <a:latin typeface="Arial"/>
                <a:cs typeface="Arial"/>
              </a:rPr>
              <a:t>Stranger Things, </a:t>
            </a:r>
            <a:r>
              <a:rPr lang="en-GB" sz="2400" dirty="0">
                <a:latin typeface="Arial"/>
                <a:cs typeface="Arial"/>
              </a:rPr>
              <a:t>season 4, episode 8. Netflix. Available at: </a:t>
            </a:r>
            <a:r>
              <a:rPr lang="en-GB" sz="2400" dirty="0">
                <a:latin typeface="Arial"/>
                <a:cs typeface="Arial"/>
                <a:hlinkClick r:id="rId2"/>
              </a:rPr>
              <a:t>https://www.netflix.com/gb/title/80057281</a:t>
            </a:r>
            <a:r>
              <a:rPr lang="en-GB" sz="2400" dirty="0">
                <a:latin typeface="Arial"/>
                <a:cs typeface="Arial"/>
              </a:rPr>
              <a:t> (Accessed: 20 Oct 2022).</a:t>
            </a:r>
            <a:endParaRPr lang="en-US" sz="2400">
              <a:ea typeface="+mn-lt"/>
              <a:cs typeface="+mn-lt"/>
            </a:endParaRPr>
          </a:p>
          <a:p>
            <a:pPr algn="l"/>
            <a:endParaRPr lang="en-GB" sz="2400" dirty="0">
              <a:cs typeface="Calibri Light"/>
            </a:endParaRPr>
          </a:p>
        </p:txBody>
      </p:sp>
    </p:spTree>
    <p:extLst>
      <p:ext uri="{BB962C8B-B14F-4D97-AF65-F5344CB8AC3E}">
        <p14:creationId xmlns:p14="http://schemas.microsoft.com/office/powerpoint/2010/main" val="3447547717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49B985-D1E6-4B12-8261-65FAD005FB0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Secondary Referencing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51F5DC-0BC7-461F-8811-F469A1EF01D6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193417" y="1592263"/>
            <a:ext cx="11852793" cy="2749768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2000" b="1">
                <a:latin typeface="Arial"/>
                <a:cs typeface="Arial"/>
              </a:rPr>
              <a:t>Always try to locate, read and cite the original </a:t>
            </a:r>
            <a:r>
              <a:rPr lang="en-GB" sz="2000" b="1">
                <a:solidFill>
                  <a:srgbClr val="FF0000"/>
                </a:solidFill>
                <a:latin typeface="Arial"/>
                <a:cs typeface="Arial"/>
              </a:rPr>
              <a:t>(primary)</a:t>
            </a:r>
            <a:r>
              <a:rPr lang="en-GB" sz="2000" b="1">
                <a:latin typeface="Arial"/>
                <a:cs typeface="Arial"/>
              </a:rPr>
              <a:t> source wherever possible. </a:t>
            </a:r>
            <a:endParaRPr lang="en-GB" sz="2000" b="1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000">
                <a:latin typeface="Arial"/>
                <a:cs typeface="Arial"/>
              </a:rPr>
              <a:t>This will avoid the need to secondary reference. Your interpretation may differ to the </a:t>
            </a:r>
            <a:r>
              <a:rPr lang="en-GB" sz="2000" b="1">
                <a:solidFill>
                  <a:srgbClr val="0070C0"/>
                </a:solidFill>
                <a:latin typeface="Arial"/>
                <a:cs typeface="Arial"/>
              </a:rPr>
              <a:t>(secondary)</a:t>
            </a:r>
            <a:r>
              <a:rPr lang="en-GB" sz="2000">
                <a:latin typeface="Arial"/>
                <a:cs typeface="Arial"/>
              </a:rPr>
              <a:t> author whose article you are reading.</a:t>
            </a:r>
          </a:p>
          <a:p>
            <a:pPr>
              <a:buFont typeface="Arial" panose="020B0604020202020204" pitchFamily="34" charset="0"/>
              <a:buChar char="•"/>
            </a:pPr>
            <a:endParaRPr lang="en-GB" sz="20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2000">
                <a:latin typeface="Arial"/>
                <a:cs typeface="Arial"/>
              </a:rPr>
              <a:t>If this is not possible, you must only include the source you have </a:t>
            </a:r>
            <a:r>
              <a:rPr lang="en-GB" sz="2000" b="1">
                <a:latin typeface="Arial"/>
                <a:cs typeface="Arial"/>
              </a:rPr>
              <a:t>actually read</a:t>
            </a:r>
            <a:r>
              <a:rPr lang="en-GB" sz="2000">
                <a:latin typeface="Arial"/>
                <a:cs typeface="Arial"/>
              </a:rPr>
              <a:t> in your reference list.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000">
                <a:latin typeface="Arial"/>
                <a:cs typeface="Arial"/>
              </a:rPr>
              <a:t>You must however include </a:t>
            </a:r>
            <a:r>
              <a:rPr lang="en-GB" sz="2000" b="1">
                <a:latin typeface="Arial"/>
                <a:cs typeface="Arial"/>
              </a:rPr>
              <a:t>both authors in your in-text citation </a:t>
            </a:r>
            <a:r>
              <a:rPr lang="en-GB" sz="2000">
                <a:latin typeface="Arial"/>
                <a:cs typeface="Arial"/>
              </a:rPr>
              <a:t>and use the words, </a:t>
            </a:r>
            <a:r>
              <a:rPr lang="en-GB" sz="2000" b="1">
                <a:latin typeface="Arial"/>
                <a:cs typeface="Arial"/>
              </a:rPr>
              <a:t>'quoted in'</a:t>
            </a:r>
            <a:r>
              <a:rPr lang="en-GB" sz="2000">
                <a:latin typeface="Arial"/>
                <a:cs typeface="Arial"/>
              </a:rPr>
              <a:t>, or </a:t>
            </a:r>
            <a:r>
              <a:rPr lang="en-GB" sz="2000" b="1">
                <a:latin typeface="Arial"/>
                <a:cs typeface="Arial"/>
              </a:rPr>
              <a:t>'cited in'</a:t>
            </a:r>
            <a:r>
              <a:rPr lang="en-GB" sz="2000">
                <a:latin typeface="Arial"/>
                <a:cs typeface="Arial"/>
              </a:rPr>
              <a:t> depending if the </a:t>
            </a:r>
            <a:r>
              <a:rPr lang="en-GB" sz="2000" b="1">
                <a:solidFill>
                  <a:srgbClr val="0070C0"/>
                </a:solidFill>
                <a:latin typeface="Arial"/>
                <a:cs typeface="Arial"/>
              </a:rPr>
              <a:t>(secondary)</a:t>
            </a:r>
            <a:r>
              <a:rPr lang="en-GB" sz="2000">
                <a:latin typeface="Arial"/>
                <a:cs typeface="Arial"/>
              </a:rPr>
              <a:t> author is directly quoting or summarising.</a:t>
            </a:r>
          </a:p>
          <a:p>
            <a:pPr marL="0" indent="0">
              <a:buNone/>
            </a:pPr>
            <a:endParaRPr lang="en-GB" sz="2000">
              <a:latin typeface="Arial"/>
              <a:cs typeface="Calibri Light"/>
            </a:endParaRPr>
          </a:p>
          <a:p>
            <a:endParaRPr lang="en-GB" sz="2000">
              <a:latin typeface="Arial"/>
              <a:cs typeface="Calibri Light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22692CE-1776-3E9A-A3A1-E261BB4B8718}"/>
              </a:ext>
            </a:extLst>
          </p:cNvPr>
          <p:cNvSpPr txBox="1"/>
          <p:nvPr/>
        </p:nvSpPr>
        <p:spPr>
          <a:xfrm>
            <a:off x="1671837" y="4542462"/>
            <a:ext cx="8848326" cy="1446550"/>
          </a:xfrm>
          <a:prstGeom prst="rect">
            <a:avLst/>
          </a:prstGeom>
          <a:noFill/>
          <a:ln w="5715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marL="0" indent="0">
              <a:buNone/>
            </a:pPr>
            <a:r>
              <a:rPr lang="en-GB" sz="1800" b="1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Examples</a:t>
            </a:r>
          </a:p>
          <a:p>
            <a:pPr marL="0" indent="0">
              <a:buNone/>
            </a:pPr>
            <a:r>
              <a:rPr lang="en-GB" sz="1800" b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Kent</a:t>
            </a:r>
            <a:r>
              <a:rPr lang="en-GB" sz="1800" b="1">
                <a:latin typeface="Arial" panose="020B0604020202020204" pitchFamily="34" charset="0"/>
                <a:cs typeface="Arial" panose="020B0604020202020204" pitchFamily="34" charset="0"/>
              </a:rPr>
              <a:t> (2017, quoted in </a:t>
            </a:r>
            <a:r>
              <a:rPr lang="en-GB" sz="1800" b="1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Banner,</a:t>
            </a:r>
            <a:r>
              <a:rPr lang="en-GB" sz="1800" b="1">
                <a:latin typeface="Arial" panose="020B0604020202020204" pitchFamily="34" charset="0"/>
                <a:cs typeface="Arial" panose="020B0604020202020204" pitchFamily="34" charset="0"/>
              </a:rPr>
              <a:t> 2019, p.86) provides an excellent survey...</a:t>
            </a:r>
          </a:p>
          <a:p>
            <a:pPr marL="0" indent="0">
              <a:buNone/>
            </a:pPr>
            <a:r>
              <a:rPr lang="en-GB" sz="1800" b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Stark's</a:t>
            </a:r>
            <a:r>
              <a:rPr lang="en-GB" sz="1800" b="1">
                <a:latin typeface="Arial" panose="020B0604020202020204" pitchFamily="34" charset="0"/>
                <a:cs typeface="Arial" panose="020B0604020202020204" pitchFamily="34" charset="0"/>
              </a:rPr>
              <a:t> views on genetics (2019, cited in </a:t>
            </a:r>
            <a:r>
              <a:rPr lang="en-GB" sz="1800" b="1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Rogers</a:t>
            </a:r>
            <a:r>
              <a:rPr lang="en-GB" sz="1800" b="1">
                <a:latin typeface="Arial" panose="020B0604020202020204" pitchFamily="34" charset="0"/>
                <a:cs typeface="Arial" panose="020B0604020202020204" pitchFamily="34" charset="0"/>
              </a:rPr>
              <a:t>, 2020) support the idea that...</a:t>
            </a:r>
          </a:p>
          <a:p>
            <a:pPr marL="0" indent="0">
              <a:buNone/>
            </a:pPr>
            <a:endParaRPr lang="en-GB" sz="18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600" b="1">
                <a:latin typeface="Arial" panose="020B0604020202020204" pitchFamily="34" charset="0"/>
                <a:cs typeface="Arial" panose="020B0604020202020204" pitchFamily="34" charset="0"/>
              </a:rPr>
              <a:t>N.B. </a:t>
            </a:r>
            <a:r>
              <a:rPr lang="en-GB" sz="1600">
                <a:latin typeface="Arial" panose="020B0604020202020204" pitchFamily="34" charset="0"/>
                <a:cs typeface="Arial" panose="020B0604020202020204" pitchFamily="34" charset="0"/>
              </a:rPr>
              <a:t>Only </a:t>
            </a:r>
            <a:r>
              <a:rPr lang="en-GB" sz="1600" b="1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Banner</a:t>
            </a:r>
            <a:r>
              <a:rPr lang="en-GB" sz="1600">
                <a:latin typeface="Arial" panose="020B0604020202020204" pitchFamily="34" charset="0"/>
                <a:cs typeface="Arial" panose="020B0604020202020204" pitchFamily="34" charset="0"/>
              </a:rPr>
              <a:t> and </a:t>
            </a:r>
            <a:r>
              <a:rPr lang="en-GB" sz="1600" b="1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Rogers</a:t>
            </a:r>
            <a:r>
              <a:rPr lang="en-GB" sz="1600">
                <a:latin typeface="Arial" panose="020B0604020202020204" pitchFamily="34" charset="0"/>
                <a:cs typeface="Arial" panose="020B0604020202020204" pitchFamily="34" charset="0"/>
              </a:rPr>
              <a:t> will be in your reference list if you secondary reference.</a:t>
            </a:r>
          </a:p>
        </p:txBody>
      </p:sp>
    </p:spTree>
    <p:extLst>
      <p:ext uri="{BB962C8B-B14F-4D97-AF65-F5344CB8AC3E}">
        <p14:creationId xmlns:p14="http://schemas.microsoft.com/office/powerpoint/2010/main" val="917223065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02CCEB-7BAF-D99E-65AD-8CDDEDCA2B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How to cite...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B28660-C14A-D6A8-6987-178D4DA82C46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698242" y="1499900"/>
            <a:ext cx="11037972" cy="4666403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 marL="0" indent="0">
              <a:buNone/>
            </a:pPr>
            <a:r>
              <a:rPr lang="en-GB" b="1">
                <a:solidFill>
                  <a:schemeClr val="accent1"/>
                </a:solidFill>
                <a:latin typeface="Arial"/>
                <a:cs typeface="Arial"/>
              </a:rPr>
              <a:t>No date available:</a:t>
            </a:r>
            <a:endParaRPr lang="en-US" b="1">
              <a:solidFill>
                <a:schemeClr val="accent1"/>
              </a:solidFill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>
                <a:latin typeface="Arial"/>
                <a:cs typeface="Arial"/>
              </a:rPr>
              <a:t>Consider if you really want to include this in your work, (refer back to CRAAP test).If you decide to use it, include</a:t>
            </a:r>
            <a:r>
              <a:rPr lang="en-GB">
                <a:solidFill>
                  <a:srgbClr val="000000"/>
                </a:solidFill>
                <a:latin typeface="Arial"/>
                <a:cs typeface="Arial"/>
              </a:rPr>
              <a:t> </a:t>
            </a:r>
            <a:r>
              <a:rPr lang="en-GB" b="1">
                <a:latin typeface="Arial"/>
                <a:cs typeface="Arial"/>
              </a:rPr>
              <a:t>(no date).</a:t>
            </a:r>
            <a:endParaRPr lang="en-US">
              <a:latin typeface="Arial"/>
              <a:cs typeface="Arial"/>
            </a:endParaRPr>
          </a:p>
          <a:p>
            <a:pPr marL="0" indent="0">
              <a:buNone/>
            </a:pPr>
            <a:endParaRPr lang="en-GB" b="1">
              <a:solidFill>
                <a:schemeClr val="accent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b="1">
                <a:solidFill>
                  <a:schemeClr val="accent1"/>
                </a:solidFill>
                <a:latin typeface="Arial"/>
                <a:cs typeface="Arial"/>
              </a:rPr>
              <a:t>No author:</a:t>
            </a:r>
          </a:p>
          <a:p>
            <a:pPr marL="0" indent="0">
              <a:buNone/>
            </a:pPr>
            <a:r>
              <a:rPr lang="en-GB">
                <a:latin typeface="Arial"/>
                <a:cs typeface="Arial"/>
              </a:rPr>
              <a:t>Use corporate author e.g.</a:t>
            </a:r>
            <a:r>
              <a:rPr lang="en-GB">
                <a:solidFill>
                  <a:srgbClr val="000000"/>
                </a:solidFill>
                <a:latin typeface="Arial"/>
                <a:cs typeface="Arial"/>
              </a:rPr>
              <a:t> </a:t>
            </a:r>
            <a:r>
              <a:rPr lang="en-GB" b="1">
                <a:latin typeface="Arial"/>
                <a:cs typeface="Arial"/>
              </a:rPr>
              <a:t>BBC, NHS, CIPD or title (e.g. </a:t>
            </a:r>
            <a:r>
              <a:rPr lang="en-GB" b="1" i="1">
                <a:latin typeface="Arial"/>
                <a:cs typeface="Arial"/>
              </a:rPr>
              <a:t>Health of the nation</a:t>
            </a:r>
            <a:r>
              <a:rPr lang="en-GB" b="1">
                <a:latin typeface="Arial"/>
                <a:cs typeface="Arial"/>
              </a:rPr>
              <a:t>, 2011).</a:t>
            </a:r>
          </a:p>
          <a:p>
            <a:pPr marL="0" indent="0">
              <a:buNone/>
            </a:pPr>
            <a:endParaRPr lang="en-GB" b="1">
              <a:solidFill>
                <a:schemeClr val="accent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b="1">
                <a:solidFill>
                  <a:schemeClr val="accent1"/>
                </a:solidFill>
                <a:latin typeface="Arial"/>
                <a:cs typeface="Arial"/>
              </a:rPr>
              <a:t>Multiple publications, same author</a:t>
            </a:r>
            <a:r>
              <a:rPr lang="en-GB">
                <a:solidFill>
                  <a:schemeClr val="accent1"/>
                </a:solidFill>
                <a:latin typeface="Arial"/>
                <a:cs typeface="Arial"/>
              </a:rPr>
              <a:t> </a:t>
            </a:r>
            <a:r>
              <a:rPr lang="en-GB" b="1">
                <a:solidFill>
                  <a:schemeClr val="accent1"/>
                </a:solidFill>
                <a:latin typeface="Arial"/>
                <a:cs typeface="Arial"/>
              </a:rPr>
              <a:t>in different years:</a:t>
            </a:r>
          </a:p>
          <a:p>
            <a:pPr marL="0" indent="0">
              <a:buNone/>
            </a:pPr>
            <a:r>
              <a:rPr lang="en-GB">
                <a:latin typeface="Arial"/>
                <a:cs typeface="Arial"/>
              </a:rPr>
              <a:t> List chronologically.</a:t>
            </a:r>
            <a:endParaRPr lang="en-GB" b="1">
              <a:solidFill>
                <a:schemeClr val="accent1"/>
              </a:solidFill>
              <a:latin typeface="Arial"/>
              <a:cs typeface="Arial"/>
            </a:endParaRPr>
          </a:p>
          <a:p>
            <a:pPr marL="0" indent="0">
              <a:buNone/>
            </a:pPr>
            <a:endParaRPr lang="en-GB" b="1">
              <a:solidFill>
                <a:schemeClr val="accent1"/>
              </a:solidFill>
              <a:cs typeface="Calibri Light"/>
            </a:endParaRPr>
          </a:p>
        </p:txBody>
      </p:sp>
    </p:spTree>
    <p:extLst>
      <p:ext uri="{BB962C8B-B14F-4D97-AF65-F5344CB8AC3E}">
        <p14:creationId xmlns:p14="http://schemas.microsoft.com/office/powerpoint/2010/main" val="1102107715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117605-D255-48A1-A567-2D65AA5D1C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1955" y="2112"/>
            <a:ext cx="5530790" cy="1003916"/>
          </a:xfrm>
        </p:spPr>
        <p:txBody>
          <a:bodyPr>
            <a:noAutofit/>
          </a:bodyPr>
          <a:lstStyle/>
          <a:p>
            <a:pPr algn="ctr"/>
            <a:r>
              <a:rPr lang="en-GB">
                <a:latin typeface="Calibri"/>
                <a:cs typeface="Calibri"/>
              </a:rPr>
              <a:t>What is referencing?</a:t>
            </a:r>
            <a:endParaRPr lang="en-US"/>
          </a:p>
        </p:txBody>
      </p:sp>
      <p:pic>
        <p:nvPicPr>
          <p:cNvPr id="5" name="Picture 5" descr="A chain on a table&#10;&#10;Description generated with high confidence">
            <a:extLst>
              <a:ext uri="{FF2B5EF4-FFF2-40B4-BE49-F238E27FC236}">
                <a16:creationId xmlns:a16="http://schemas.microsoft.com/office/drawing/2014/main" id="{DC39569A-1B0C-41D1-8B0B-4973EEFAD38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1825" y="1680450"/>
            <a:ext cx="5769131" cy="3983836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65000" dist="50800" dir="12900000" kx="195000" ky="145000" algn="tl" rotWithShape="0">
              <a:srgbClr val="000000">
                <a:alpha val="30000"/>
              </a:srgbClr>
            </a:outerShdw>
          </a:effectLst>
          <a:scene3d>
            <a:camera prst="orthographicFront">
              <a:rot lat="0" lon="0" rev="360000"/>
            </a:camera>
            <a:lightRig rig="twoPt" dir="t">
              <a:rot lat="0" lon="0" rev="7200000"/>
            </a:lightRig>
          </a:scene3d>
          <a:sp3d contourW="12700">
            <a:bevelT w="25400" h="19050"/>
            <a:contourClr>
              <a:srgbClr val="969696"/>
            </a:contourClr>
          </a:sp3d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01AD149D-8F20-44E0-B3B7-4D3A23E075B8}"/>
              </a:ext>
            </a:extLst>
          </p:cNvPr>
          <p:cNvSpPr txBox="1"/>
          <p:nvPr/>
        </p:nvSpPr>
        <p:spPr>
          <a:xfrm>
            <a:off x="6814127" y="1445491"/>
            <a:ext cx="5271653" cy="38164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3200">
                <a:latin typeface="Arial"/>
                <a:ea typeface="+mn-lt"/>
                <a:cs typeface="Arial"/>
              </a:rPr>
              <a:t>What about the same author, same year?</a:t>
            </a:r>
            <a:endParaRPr lang="en-US">
              <a:latin typeface="Arial"/>
              <a:ea typeface="+mn-lt"/>
              <a:cs typeface="Arial"/>
            </a:endParaRPr>
          </a:p>
          <a:p>
            <a:pPr algn="ctr"/>
            <a:endParaRPr lang="en-GB" sz="32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GB" sz="3200">
              <a:latin typeface="Arial"/>
              <a:cs typeface="Arial"/>
            </a:endParaRPr>
          </a:p>
          <a:p>
            <a:pPr algn="ctr"/>
            <a:r>
              <a:rPr lang="en-GB" sz="3200">
                <a:latin typeface="Arial"/>
                <a:cs typeface="Arial"/>
              </a:rPr>
              <a:t>How would we differentiate between 2 sources in our in-text citation?</a:t>
            </a:r>
          </a:p>
          <a:p>
            <a:endParaRPr lang="en-GB">
              <a:cs typeface="Calibri Light"/>
            </a:endParaRPr>
          </a:p>
        </p:txBody>
      </p:sp>
    </p:spTree>
    <p:extLst>
      <p:ext uri="{BB962C8B-B14F-4D97-AF65-F5344CB8AC3E}">
        <p14:creationId xmlns:p14="http://schemas.microsoft.com/office/powerpoint/2010/main" val="1885055211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CCBA6E8D-1984-0FD8-D896-6AED2CFFE49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Same author, same year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CB67C0-3735-A4A8-5D24-1148E4C3766F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323015" y="1413308"/>
            <a:ext cx="11545972" cy="998144"/>
          </a:xfrm>
        </p:spPr>
        <p:txBody>
          <a:bodyPr>
            <a:normAutofit/>
          </a:bodyPr>
          <a:lstStyle/>
          <a:p>
            <a:pPr marL="0" indent="0" algn="l">
              <a:buNone/>
            </a:pPr>
            <a:r>
              <a:rPr lang="en-GB" sz="2200" b="0" i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To cite multiple works by the same author in the same year, </a:t>
            </a:r>
            <a:r>
              <a:rPr lang="en-GB" sz="2200" b="1" i="0">
                <a:solidFill>
                  <a:schemeClr val="accent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use lower-case letters after the publication date in your in-text citations</a:t>
            </a:r>
            <a:r>
              <a:rPr lang="en-GB" sz="2200" b="0" i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This applies to </a:t>
            </a:r>
            <a:r>
              <a:rPr lang="en-GB" sz="2200" b="0" i="1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any type </a:t>
            </a:r>
            <a:r>
              <a:rPr lang="en-GB" sz="2200" b="0" i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of source including books, journal articles, tweets etc.</a:t>
            </a:r>
          </a:p>
          <a:p>
            <a:pPr marL="0" indent="0" algn="l">
              <a:buNone/>
            </a:pPr>
            <a:endParaRPr lang="en-GB" sz="2200" b="0" i="0">
              <a:solidFill>
                <a:srgbClr val="000000"/>
              </a:solidFill>
              <a:effectLst/>
            </a:endParaRPr>
          </a:p>
          <a:p>
            <a:pPr marL="0" indent="0">
              <a:buNone/>
            </a:pPr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25DEF35-78CA-962A-93FC-CB8DE7789FD7}"/>
              </a:ext>
            </a:extLst>
          </p:cNvPr>
          <p:cNvSpPr txBox="1"/>
          <p:nvPr/>
        </p:nvSpPr>
        <p:spPr>
          <a:xfrm>
            <a:off x="704015" y="2554012"/>
            <a:ext cx="11084399" cy="1754326"/>
          </a:xfrm>
          <a:prstGeom prst="rect">
            <a:avLst/>
          </a:prstGeom>
          <a:noFill/>
          <a:ln w="57150">
            <a:solidFill>
              <a:schemeClr val="accent1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pPr marL="0" indent="0" algn="l">
              <a:buNone/>
            </a:pPr>
            <a:r>
              <a:rPr lang="en-GB" sz="1800" b="1" i="0" dirty="0">
                <a:solidFill>
                  <a:schemeClr val="accent1"/>
                </a:solidFill>
                <a:effectLst/>
                <a:latin typeface="Arial"/>
                <a:cs typeface="Arial"/>
              </a:rPr>
              <a:t>In-text-citation examples: </a:t>
            </a:r>
          </a:p>
          <a:p>
            <a:pPr marL="0" indent="0" algn="l">
              <a:buNone/>
            </a:pPr>
            <a:endParaRPr lang="en-GB" sz="1800" b="1" i="0">
              <a:solidFill>
                <a:schemeClr val="accent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800" b="0" i="0" dirty="0">
                <a:solidFill>
                  <a:srgbClr val="000000"/>
                </a:solidFill>
                <a:effectLst/>
                <a:latin typeface="Arial"/>
                <a:cs typeface="Arial"/>
              </a:rPr>
              <a:t>Research has previously focused on whether high-density housing, in city centres, is one </a:t>
            </a:r>
            <a:r>
              <a:rPr lang="en-GB" dirty="0">
                <a:solidFill>
                  <a:srgbClr val="000000"/>
                </a:solidFill>
                <a:latin typeface="Arial"/>
                <a:cs typeface="Arial"/>
              </a:rPr>
              <a:t>solution</a:t>
            </a:r>
            <a:r>
              <a:rPr lang="en-GB" sz="1800" b="0" i="0" dirty="0">
                <a:solidFill>
                  <a:srgbClr val="000000"/>
                </a:solidFill>
                <a:effectLst/>
                <a:latin typeface="Arial"/>
                <a:cs typeface="Arial"/>
              </a:rPr>
              <a:t> to mitigate against homelessness </a:t>
            </a:r>
            <a:r>
              <a:rPr lang="en-GB" sz="1800" b="0" i="0" dirty="0">
                <a:solidFill>
                  <a:schemeClr val="accent1"/>
                </a:solidFill>
                <a:effectLst/>
                <a:latin typeface="Arial"/>
                <a:cs typeface="Arial"/>
              </a:rPr>
              <a:t>(Wilmot</a:t>
            </a:r>
            <a:r>
              <a:rPr lang="en-GB" dirty="0">
                <a:solidFill>
                  <a:schemeClr val="accent1"/>
                </a:solidFill>
                <a:latin typeface="Arial"/>
                <a:cs typeface="Arial"/>
              </a:rPr>
              <a:t>,</a:t>
            </a:r>
            <a:r>
              <a:rPr lang="en-GB" sz="1800" b="0" i="0" dirty="0">
                <a:solidFill>
                  <a:schemeClr val="accent1"/>
                </a:solidFill>
                <a:effectLst/>
                <a:latin typeface="Arial"/>
                <a:cs typeface="Arial"/>
              </a:rPr>
              <a:t> </a:t>
            </a:r>
            <a:r>
              <a:rPr lang="en-GB" dirty="0">
                <a:solidFill>
                  <a:schemeClr val="accent1"/>
                </a:solidFill>
                <a:latin typeface="Arial"/>
                <a:cs typeface="Arial"/>
              </a:rPr>
              <a:t>2020a</a:t>
            </a:r>
            <a:r>
              <a:rPr lang="en-GB" sz="1800" b="0" i="0" dirty="0">
                <a:solidFill>
                  <a:schemeClr val="accent1"/>
                </a:solidFill>
                <a:effectLst/>
                <a:latin typeface="Arial"/>
                <a:cs typeface="Arial"/>
              </a:rPr>
              <a:t>).</a:t>
            </a:r>
            <a:r>
              <a:rPr lang="en-GB" dirty="0">
                <a:solidFill>
                  <a:schemeClr val="accent1"/>
                </a:solidFill>
                <a:latin typeface="Arial"/>
                <a:cs typeface="Arial"/>
              </a:rPr>
              <a:t> </a:t>
            </a:r>
            <a:r>
              <a:rPr lang="en-GB" dirty="0">
                <a:latin typeface="Arial"/>
                <a:cs typeface="Arial"/>
              </a:rPr>
              <a:t>However, further intense research, </a:t>
            </a:r>
            <a:r>
              <a:rPr lang="en-GB" dirty="0">
                <a:latin typeface="Arial"/>
                <a:ea typeface="+mn-lt"/>
                <a:cs typeface="Arial"/>
              </a:rPr>
              <a:t>concluded that high-densi</a:t>
            </a:r>
            <a:r>
              <a:rPr lang="en-GB" dirty="0">
                <a:solidFill>
                  <a:srgbClr val="000000"/>
                </a:solidFill>
                <a:latin typeface="Arial"/>
                <a:ea typeface="+mn-lt"/>
                <a:cs typeface="Arial"/>
              </a:rPr>
              <a:t>ty, city centre housing is not the answer </a:t>
            </a:r>
            <a:r>
              <a:rPr lang="en-GB">
                <a:solidFill>
                  <a:schemeClr val="accent1"/>
                </a:solidFill>
                <a:latin typeface="Arial"/>
                <a:ea typeface="+mn-lt"/>
                <a:cs typeface="Arial"/>
              </a:rPr>
              <a:t>(Wilmot, 2020b).</a:t>
            </a:r>
            <a:endParaRPr lang="en-GB" sz="1800" b="0" i="0">
              <a:solidFill>
                <a:schemeClr val="accent1"/>
              </a:solidFill>
              <a:effectLst/>
              <a:latin typeface="Arial"/>
              <a:cs typeface="Arial"/>
            </a:endParaRPr>
          </a:p>
          <a:p>
            <a:pPr algn="l"/>
            <a:endParaRPr lang="en-GB" sz="1800" b="0" i="0">
              <a:solidFill>
                <a:schemeClr val="accent1"/>
              </a:solidFill>
              <a:effectLst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2A1FF29-DD67-8E5A-DA70-68D7C4D22790}"/>
              </a:ext>
            </a:extLst>
          </p:cNvPr>
          <p:cNvSpPr txBox="1"/>
          <p:nvPr/>
        </p:nvSpPr>
        <p:spPr>
          <a:xfrm>
            <a:off x="698242" y="4701574"/>
            <a:ext cx="11090171" cy="923330"/>
          </a:xfrm>
          <a:prstGeom prst="rect">
            <a:avLst/>
          </a:prstGeom>
          <a:noFill/>
          <a:ln w="57150">
            <a:solidFill>
              <a:schemeClr val="accent1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pPr marL="0" indent="0" algn="l">
              <a:buNone/>
            </a:pPr>
            <a:r>
              <a:rPr lang="en-GB" sz="1800" b="1" i="0" dirty="0">
                <a:solidFill>
                  <a:schemeClr val="accent1"/>
                </a:solidFill>
                <a:effectLst/>
                <a:latin typeface="Arial"/>
                <a:cs typeface="Arial"/>
              </a:rPr>
              <a:t>Reference list: </a:t>
            </a:r>
          </a:p>
          <a:p>
            <a:pPr algn="l"/>
            <a:r>
              <a:rPr lang="en-GB" sz="1800" b="0" i="0" dirty="0">
                <a:solidFill>
                  <a:srgbClr val="000000"/>
                </a:solidFill>
                <a:effectLst/>
                <a:latin typeface="Arial"/>
                <a:cs typeface="Arial"/>
              </a:rPr>
              <a:t>Wilmot M. </a:t>
            </a:r>
            <a:r>
              <a:rPr lang="en-GB" sz="1800" b="0" i="0" dirty="0">
                <a:solidFill>
                  <a:schemeClr val="accent1"/>
                </a:solidFill>
                <a:effectLst/>
                <a:latin typeface="Arial"/>
                <a:cs typeface="Arial"/>
              </a:rPr>
              <a:t>(</a:t>
            </a:r>
            <a:r>
              <a:rPr lang="en-GB" dirty="0">
                <a:solidFill>
                  <a:schemeClr val="accent1"/>
                </a:solidFill>
                <a:latin typeface="Arial"/>
                <a:cs typeface="Arial"/>
              </a:rPr>
              <a:t>2020a</a:t>
            </a:r>
            <a:r>
              <a:rPr lang="en-GB" sz="1800" b="0" i="0" dirty="0">
                <a:solidFill>
                  <a:schemeClr val="accent1"/>
                </a:solidFill>
                <a:effectLst/>
                <a:latin typeface="Arial"/>
                <a:cs typeface="Arial"/>
              </a:rPr>
              <a:t>) </a:t>
            </a:r>
            <a:r>
              <a:rPr lang="en-GB" sz="1800" b="0" i="1" dirty="0">
                <a:solidFill>
                  <a:srgbClr val="000000"/>
                </a:solidFill>
                <a:effectLst/>
                <a:latin typeface="Arial"/>
                <a:cs typeface="Arial"/>
              </a:rPr>
              <a:t>Inclusion: when will we have a home for life?</a:t>
            </a:r>
            <a:r>
              <a:rPr lang="en-GB" sz="1800" b="0" i="0" dirty="0">
                <a:solidFill>
                  <a:srgbClr val="000000"/>
                </a:solidFill>
                <a:effectLst/>
                <a:latin typeface="Arial"/>
                <a:cs typeface="Arial"/>
              </a:rPr>
              <a:t> Dublin: Pearson.</a:t>
            </a:r>
          </a:p>
          <a:p>
            <a:pPr algn="l"/>
            <a:r>
              <a:rPr lang="en-GB" sz="1800" b="0" i="0" dirty="0">
                <a:solidFill>
                  <a:srgbClr val="000000"/>
                </a:solidFill>
                <a:effectLst/>
                <a:latin typeface="Arial"/>
                <a:cs typeface="Arial"/>
              </a:rPr>
              <a:t>Wilmot M. </a:t>
            </a:r>
            <a:r>
              <a:rPr lang="en-GB" sz="1800" b="0" i="0" dirty="0">
                <a:solidFill>
                  <a:schemeClr val="accent1"/>
                </a:solidFill>
                <a:effectLst/>
                <a:latin typeface="Arial"/>
                <a:cs typeface="Arial"/>
              </a:rPr>
              <a:t>(</a:t>
            </a:r>
            <a:r>
              <a:rPr lang="en-GB" dirty="0">
                <a:solidFill>
                  <a:schemeClr val="accent1"/>
                </a:solidFill>
                <a:latin typeface="Arial"/>
                <a:cs typeface="Arial"/>
              </a:rPr>
              <a:t>2020b</a:t>
            </a:r>
            <a:r>
              <a:rPr lang="en-GB" sz="1800" b="0" i="0" dirty="0">
                <a:solidFill>
                  <a:schemeClr val="accent1"/>
                </a:solidFill>
                <a:effectLst/>
                <a:latin typeface="Arial"/>
                <a:cs typeface="Arial"/>
              </a:rPr>
              <a:t>) </a:t>
            </a:r>
            <a:r>
              <a:rPr lang="en-GB" sz="1800" b="0" i="1" dirty="0">
                <a:solidFill>
                  <a:srgbClr val="000000"/>
                </a:solidFill>
                <a:effectLst/>
                <a:latin typeface="Arial"/>
                <a:cs typeface="Arial"/>
              </a:rPr>
              <a:t>Solutions and barriers to homelessness</a:t>
            </a:r>
            <a:r>
              <a:rPr lang="en-GB" sz="1800" b="0" i="0" dirty="0">
                <a:solidFill>
                  <a:srgbClr val="000000"/>
                </a:solidFill>
                <a:effectLst/>
                <a:latin typeface="Arial"/>
                <a:cs typeface="Arial"/>
              </a:rPr>
              <a:t>. Dublin: Pearson.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8373D9F1-C9F3-154A-4FF5-B00482278E5C}"/>
              </a:ext>
            </a:extLst>
          </p:cNvPr>
          <p:cNvSpPr txBox="1"/>
          <p:nvPr/>
        </p:nvSpPr>
        <p:spPr>
          <a:xfrm>
            <a:off x="5051137" y="5911273"/>
            <a:ext cx="6923519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ea typeface="+mn-lt"/>
                <a:cs typeface="+mn-lt"/>
                <a:hlinkClick r:id="rId2"/>
              </a:rPr>
              <a:t>Adapted from: https://libguides.ucd.ie/harvardstyle/sameauthosameyear</a:t>
            </a:r>
            <a:endParaRPr lang="en-US">
              <a:ea typeface="+mn-lt"/>
              <a:cs typeface="+mn-lt"/>
              <a:hlinkClick r:id="rId2"/>
            </a:endParaRPr>
          </a:p>
          <a:p>
            <a:endParaRPr lang="en-GB">
              <a:cs typeface="Calibri Light"/>
            </a:endParaRPr>
          </a:p>
        </p:txBody>
      </p:sp>
    </p:spTree>
    <p:extLst>
      <p:ext uri="{BB962C8B-B14F-4D97-AF65-F5344CB8AC3E}">
        <p14:creationId xmlns:p14="http://schemas.microsoft.com/office/powerpoint/2010/main" val="688539105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309D84-5FB6-4980-5668-E7F015F134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Reference List Example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F4B45B-5FE1-2F55-3DAF-2552B35B9B12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216306" y="1385646"/>
            <a:ext cx="11869244" cy="4585586"/>
          </a:xfrm>
        </p:spPr>
        <p:txBody>
          <a:bodyPr vert="horz" lIns="91440" tIns="45720" rIns="91440" bIns="45720" rtlCol="0" anchor="t">
            <a:normAutofit fontScale="85000" lnSpcReduction="20000"/>
          </a:bodyPr>
          <a:lstStyle/>
          <a:p>
            <a:pPr marL="0" indent="0">
              <a:buNone/>
            </a:pP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Cottrell, S. (2019) </a:t>
            </a:r>
            <a:r>
              <a:rPr lang="en-GB" sz="2400" i="1" dirty="0">
                <a:latin typeface="Calibri" panose="020F0502020204030204" pitchFamily="34" charset="0"/>
                <a:cs typeface="Calibri" panose="020F0502020204030204" pitchFamily="34" charset="0"/>
              </a:rPr>
              <a:t>The study skills handbook. 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5th edn. London: Red Globe Press</a:t>
            </a:r>
          </a:p>
          <a:p>
            <a:pPr marL="0" indent="0">
              <a:buNone/>
            </a:pPr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Holford, A. (2022) </a:t>
            </a:r>
            <a:r>
              <a:rPr lang="en-GB" sz="2400" i="1" dirty="0">
                <a:latin typeface="Calibri" panose="020F0502020204030204" pitchFamily="34" charset="0"/>
                <a:cs typeface="Calibri" panose="020F0502020204030204" pitchFamily="34" charset="0"/>
              </a:rPr>
              <a:t>Student loans: would a graduate tax be a better option? 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Available at: </a:t>
            </a:r>
            <a:r>
              <a:rPr lang="en-GB" sz="2400" dirty="0">
                <a:latin typeface="Calibri" panose="020F0502020204030204" pitchFamily="34" charset="0"/>
                <a:ea typeface="+mn-lt"/>
                <a:cs typeface="Calibri" panose="020F0502020204030204" pitchFamily="34" charset="0"/>
                <a:hlinkClick r:id="rId2"/>
              </a:rPr>
              <a:t>https://theconversation.com/student-loans-would-a-graduate-tax-be-a-better-option-179253</a:t>
            </a:r>
            <a:r>
              <a:rPr lang="en-GB" sz="2400" dirty="0">
                <a:latin typeface="Calibri" panose="020F0502020204030204" pitchFamily="34" charset="0"/>
                <a:ea typeface="+mn-lt"/>
                <a:cs typeface="Calibri" panose="020F0502020204030204" pitchFamily="34" charset="0"/>
              </a:rPr>
              <a:t> (Accessed: 26 May 2022).</a:t>
            </a:r>
          </a:p>
          <a:p>
            <a:pPr marL="0" indent="0">
              <a:buNone/>
            </a:pPr>
            <a:endParaRPr lang="en-GB" sz="2400" dirty="0">
              <a:latin typeface="Calibri" panose="020F0502020204030204" pitchFamily="34" charset="0"/>
              <a:ea typeface="+mn-lt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‘Papa’(2022) </a:t>
            </a:r>
            <a:r>
              <a:rPr lang="en-GB" sz="2400" i="1" dirty="0">
                <a:latin typeface="Calibri" panose="020F0502020204030204" pitchFamily="34" charset="0"/>
                <a:cs typeface="Calibri" panose="020F0502020204030204" pitchFamily="34" charset="0"/>
              </a:rPr>
              <a:t>Stranger Things, 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season 4, episode 8. Netflix. Available at: 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  <a:hlinkClick r:id="rId3"/>
              </a:rPr>
              <a:t>https://www.netflix.com/gb/title/80057281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 (Accessed: 20 Oct 2022).</a:t>
            </a:r>
            <a:endParaRPr lang="en-US" sz="2400" dirty="0">
              <a:latin typeface="Calibri" panose="020F0502020204030204" pitchFamily="34" charset="0"/>
              <a:ea typeface="+mn-lt"/>
              <a:cs typeface="Calibri" panose="020F0502020204030204" pitchFamily="34" charset="0"/>
            </a:endParaRPr>
          </a:p>
          <a:p>
            <a:pPr marL="0" indent="0">
              <a:buNone/>
            </a:pPr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buNone/>
            </a:pPr>
            <a:r>
              <a:rPr lang="en-GB" sz="2400" dirty="0">
                <a:latin typeface="Calibri"/>
                <a:cs typeface="Calibri"/>
              </a:rPr>
              <a:t>Pascoe, K.M., Waterhouse-Bradley, B., and McGinn, T. (2021). 'Systematic literature searching in social work: a practical guide with database appraisal’, </a:t>
            </a:r>
            <a:r>
              <a:rPr lang="en-GB" sz="2400" i="1" dirty="0">
                <a:latin typeface="Calibri"/>
                <a:cs typeface="Calibri"/>
              </a:rPr>
              <a:t>Research on Social Work Practice</a:t>
            </a:r>
            <a:r>
              <a:rPr lang="en-GB" sz="2400" dirty="0">
                <a:latin typeface="Calibri"/>
                <a:cs typeface="Calibri"/>
              </a:rPr>
              <a:t>, 31(5), pp. 541–551. Available at: doi:10.1177/1049731520986857</a:t>
            </a:r>
            <a:endParaRPr lang="en-GB" sz="2400" dirty="0">
              <a:latin typeface="Calibri"/>
              <a:ea typeface="+mn-lt"/>
              <a:cs typeface="Calibri"/>
            </a:endParaRPr>
          </a:p>
          <a:p>
            <a:pPr marL="0" indent="0">
              <a:buNone/>
            </a:pPr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buNone/>
            </a:pPr>
            <a:r>
              <a:rPr lang="en-GB" sz="2400" dirty="0">
                <a:latin typeface="Calibri"/>
                <a:cs typeface="Calibri"/>
              </a:rPr>
              <a:t>Thompson, P. (2017) 'Communication technology use and study skills', </a:t>
            </a:r>
            <a:r>
              <a:rPr lang="en-GB" sz="2400" i="1" dirty="0">
                <a:latin typeface="Calibri"/>
                <a:cs typeface="Calibri"/>
              </a:rPr>
              <a:t>Active Learning in Higher Education, </a:t>
            </a:r>
            <a:r>
              <a:rPr lang="en-GB" sz="2400" dirty="0">
                <a:latin typeface="Calibri"/>
                <a:cs typeface="Calibri"/>
              </a:rPr>
              <a:t>18(3), pp. 257-270. Available at: </a:t>
            </a:r>
            <a:r>
              <a:rPr lang="en-GB" sz="2400" dirty="0" err="1">
                <a:latin typeface="Calibri"/>
                <a:cs typeface="Calibri"/>
              </a:rPr>
              <a:t>doi</a:t>
            </a:r>
            <a:r>
              <a:rPr lang="en-GB" sz="2400" dirty="0">
                <a:latin typeface="Calibri"/>
                <a:cs typeface="Calibri"/>
              </a:rPr>
              <a:t>: 10.1177/1469787417715204</a:t>
            </a:r>
            <a:endParaRPr lang="en-GB" sz="2400" dirty="0">
              <a:latin typeface="Calibri"/>
              <a:ea typeface="+mn-lt"/>
              <a:cs typeface="Calibri"/>
            </a:endParaRPr>
          </a:p>
          <a:p>
            <a:pPr marL="0" indent="0">
              <a:buNone/>
            </a:pPr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endParaRPr lang="en-GB" sz="2000" dirty="0">
              <a:latin typeface="Arial"/>
              <a:cs typeface="Calibri Light"/>
            </a:endParaRPr>
          </a:p>
          <a:p>
            <a:pPr marL="0" indent="0">
              <a:buNone/>
            </a:pPr>
            <a:endParaRPr lang="en-GB" i="1" dirty="0">
              <a:cs typeface="Calibri Light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BDD453C-9874-A5A9-A47B-83DC6DF07B01}"/>
              </a:ext>
            </a:extLst>
          </p:cNvPr>
          <p:cNvSpPr txBox="1"/>
          <p:nvPr/>
        </p:nvSpPr>
        <p:spPr>
          <a:xfrm>
            <a:off x="9033856" y="5920495"/>
            <a:ext cx="3205018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b="1">
                <a:solidFill>
                  <a:schemeClr val="accent1"/>
                </a:solidFill>
              </a:rPr>
              <a:t>N.B. Alphabetical Order</a:t>
            </a:r>
            <a:endParaRPr lang="en-US" sz="2400" b="1">
              <a:solidFill>
                <a:schemeClr val="accent1"/>
              </a:solidFill>
              <a:cs typeface="Calibri Light"/>
            </a:endParaRPr>
          </a:p>
        </p:txBody>
      </p:sp>
    </p:spTree>
    <p:extLst>
      <p:ext uri="{BB962C8B-B14F-4D97-AF65-F5344CB8AC3E}">
        <p14:creationId xmlns:p14="http://schemas.microsoft.com/office/powerpoint/2010/main" val="3076677410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E033CA52-342F-ABEA-B09F-34625AADE8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8242" y="252284"/>
            <a:ext cx="10795518" cy="1003916"/>
          </a:xfrm>
        </p:spPr>
        <p:txBody>
          <a:bodyPr anchor="b">
            <a:normAutofit/>
          </a:bodyPr>
          <a:lstStyle/>
          <a:p>
            <a:r>
              <a:rPr lang="en-GB"/>
              <a:t>Cite Them Right Database</a:t>
            </a:r>
          </a:p>
        </p:txBody>
      </p:sp>
      <p:pic>
        <p:nvPicPr>
          <p:cNvPr id="7" name="Picture 7" descr="Graphical user interface, website&#10;&#10;Description automatically generated">
            <a:extLst>
              <a:ext uri="{FF2B5EF4-FFF2-40B4-BE49-F238E27FC236}">
                <a16:creationId xmlns:a16="http://schemas.microsoft.com/office/drawing/2014/main" id="{BF0ED813-A883-F68A-6D23-7F6774C4C560}"/>
              </a:ext>
            </a:extLst>
          </p:cNvPr>
          <p:cNvPicPr>
            <a:picLocks noGrp="1" noChangeAspect="1"/>
          </p:cNvPicPr>
          <p:nvPr>
            <p:ph sz="quarter" idx="10"/>
          </p:nvPr>
        </p:nvPicPr>
        <p:blipFill rotWithShape="1">
          <a:blip r:embed="rId2"/>
          <a:srcRect t="1173" r="1" b="18885"/>
          <a:stretch/>
        </p:blipFill>
        <p:spPr>
          <a:xfrm>
            <a:off x="698242" y="1627247"/>
            <a:ext cx="9745401" cy="4127366"/>
          </a:xfrm>
          <a:noFill/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9A6D34E5-DB98-9758-0126-4D41862F68D7}"/>
              </a:ext>
            </a:extLst>
          </p:cNvPr>
          <p:cNvSpPr txBox="1"/>
          <p:nvPr/>
        </p:nvSpPr>
        <p:spPr>
          <a:xfrm>
            <a:off x="10932848" y="5682638"/>
            <a:ext cx="850612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2400" b="1">
                <a:cs typeface="Calibri Light"/>
                <a:hlinkClick r:id="rId3"/>
              </a:rPr>
              <a:t>LINK</a:t>
            </a:r>
            <a:endParaRPr lang="en-GB" sz="2400" b="1">
              <a:cs typeface="Calibri Light"/>
            </a:endParaRPr>
          </a:p>
        </p:txBody>
      </p:sp>
    </p:spTree>
    <p:extLst>
      <p:ext uri="{BB962C8B-B14F-4D97-AF65-F5344CB8AC3E}">
        <p14:creationId xmlns:p14="http://schemas.microsoft.com/office/powerpoint/2010/main" val="1790417429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1C824D40-7E82-4112-BB33-BDF11B4884B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17376" y="1622816"/>
            <a:ext cx="7677388" cy="4565650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lnSpc>
                <a:spcPct val="107000"/>
              </a:lnSpc>
              <a:spcBef>
                <a:spcPts val="0"/>
              </a:spcBef>
              <a:buNone/>
            </a:pPr>
            <a:endParaRPr lang="en-GB" sz="2400">
              <a:latin typeface="Calibri"/>
              <a:cs typeface="Calibri"/>
            </a:endParaRPr>
          </a:p>
          <a:p>
            <a:pPr marL="342900" indent="-342900">
              <a:lnSpc>
                <a:spcPct val="107000"/>
              </a:lnSpc>
              <a:spcBef>
                <a:spcPts val="0"/>
              </a:spcBef>
              <a:buFont typeface="Arial" panose="05000000000000000000" pitchFamily="2" charset="2"/>
              <a:buChar char="•"/>
            </a:pPr>
            <a:r>
              <a:rPr lang="en-GB" sz="2400" b="1" dirty="0">
                <a:solidFill>
                  <a:schemeClr val="accent1"/>
                </a:solidFill>
                <a:latin typeface="Calibri"/>
                <a:cs typeface="Arial"/>
              </a:rPr>
              <a:t>Understand </a:t>
            </a:r>
            <a:r>
              <a:rPr lang="en-GB" sz="2400" dirty="0">
                <a:latin typeface="Calibri"/>
                <a:cs typeface="Arial"/>
              </a:rPr>
              <a:t>the basics before you begin.</a:t>
            </a:r>
            <a:endParaRPr lang="en-GB" sz="2400" dirty="0">
              <a:latin typeface="Calibri"/>
              <a:ea typeface="+mn-lt"/>
              <a:cs typeface="Arial"/>
            </a:endParaRPr>
          </a:p>
          <a:p>
            <a:pPr marL="0" indent="0">
              <a:lnSpc>
                <a:spcPct val="107000"/>
              </a:lnSpc>
              <a:spcBef>
                <a:spcPts val="0"/>
              </a:spcBef>
              <a:buNone/>
            </a:pPr>
            <a:endParaRPr lang="en-GB" sz="2400">
              <a:latin typeface="Calibri"/>
              <a:cs typeface="Arial"/>
            </a:endParaRPr>
          </a:p>
          <a:p>
            <a:pPr marL="342900" indent="-342900">
              <a:lnSpc>
                <a:spcPct val="107000"/>
              </a:lnSpc>
              <a:spcBef>
                <a:spcPts val="0"/>
              </a:spcBef>
              <a:buFont typeface="Arial" panose="05000000000000000000" pitchFamily="2" charset="2"/>
              <a:buChar char="•"/>
            </a:pPr>
            <a:r>
              <a:rPr lang="en-GB" sz="2400" b="1" dirty="0">
                <a:solidFill>
                  <a:schemeClr val="accent1"/>
                </a:solidFill>
                <a:latin typeface="Calibri"/>
                <a:cs typeface="Arial"/>
              </a:rPr>
              <a:t>Keep a record </a:t>
            </a:r>
            <a:r>
              <a:rPr lang="en-GB" sz="2400" dirty="0">
                <a:latin typeface="Calibri"/>
                <a:cs typeface="Arial"/>
              </a:rPr>
              <a:t>of all sources as you use them.</a:t>
            </a:r>
            <a:endParaRPr lang="en-US" sz="2400" dirty="0">
              <a:latin typeface="Calibri"/>
              <a:ea typeface="+mn-lt"/>
              <a:cs typeface="+mn-lt"/>
            </a:endParaRPr>
          </a:p>
          <a:p>
            <a:pPr marL="0" indent="0">
              <a:lnSpc>
                <a:spcPct val="107000"/>
              </a:lnSpc>
              <a:spcBef>
                <a:spcPts val="0"/>
              </a:spcBef>
              <a:buNone/>
            </a:pPr>
            <a:endParaRPr lang="en-GB" sz="2400">
              <a:latin typeface="Calibri"/>
              <a:cs typeface="Arial"/>
            </a:endParaRPr>
          </a:p>
          <a:p>
            <a:pPr marL="342900" indent="-342900">
              <a:lnSpc>
                <a:spcPct val="107000"/>
              </a:lnSpc>
              <a:spcBef>
                <a:spcPts val="0"/>
              </a:spcBef>
              <a:buFont typeface="Arial" panose="05000000000000000000" pitchFamily="2" charset="2"/>
              <a:buChar char="•"/>
            </a:pPr>
            <a:r>
              <a:rPr lang="en-GB" sz="2400" b="1" dirty="0">
                <a:solidFill>
                  <a:schemeClr val="accent1"/>
                </a:solidFill>
                <a:latin typeface="Calibri"/>
                <a:cs typeface="Arial"/>
              </a:rPr>
              <a:t>Be consistent </a:t>
            </a:r>
            <a:r>
              <a:rPr lang="en-GB" sz="2400" dirty="0">
                <a:latin typeface="Calibri"/>
                <a:cs typeface="Arial"/>
              </a:rPr>
              <a:t>in the records you keep and in the way you reference. Use your </a:t>
            </a:r>
            <a:r>
              <a:rPr lang="en-GB" sz="2400" b="1" dirty="0">
                <a:solidFill>
                  <a:schemeClr val="accent1"/>
                </a:solidFill>
                <a:latin typeface="Calibri"/>
                <a:cs typeface="Arial"/>
              </a:rPr>
              <a:t>collections in your online resource lists</a:t>
            </a:r>
            <a:r>
              <a:rPr lang="en-GB" sz="2400" dirty="0">
                <a:latin typeface="Calibri"/>
                <a:cs typeface="Arial"/>
              </a:rPr>
              <a:t>, Word, or MS One Note to help you a record.</a:t>
            </a:r>
            <a:endParaRPr lang="en-US" sz="2400" dirty="0">
              <a:latin typeface="Calibri"/>
              <a:ea typeface="+mn-lt"/>
              <a:cs typeface="+mn-lt"/>
            </a:endParaRPr>
          </a:p>
          <a:p>
            <a:pPr marL="0" indent="0">
              <a:lnSpc>
                <a:spcPct val="107000"/>
              </a:lnSpc>
              <a:spcBef>
                <a:spcPts val="0"/>
              </a:spcBef>
              <a:buNone/>
            </a:pPr>
            <a:endParaRPr lang="en-GB" sz="2400">
              <a:latin typeface="Calibri"/>
              <a:cs typeface="Arial"/>
            </a:endParaRPr>
          </a:p>
          <a:p>
            <a:pPr marL="342900" indent="-342900">
              <a:lnSpc>
                <a:spcPct val="107000"/>
              </a:lnSpc>
              <a:spcBef>
                <a:spcPts val="0"/>
              </a:spcBef>
              <a:buFont typeface="Arial" panose="05000000000000000000" pitchFamily="2" charset="2"/>
              <a:buChar char="•"/>
            </a:pPr>
            <a:r>
              <a:rPr lang="en-GB" sz="2400" b="1" dirty="0">
                <a:solidFill>
                  <a:schemeClr val="accent1"/>
                </a:solidFill>
                <a:latin typeface="Calibri"/>
                <a:cs typeface="Arial"/>
              </a:rPr>
              <a:t>Check your references </a:t>
            </a:r>
            <a:r>
              <a:rPr lang="en-GB" sz="2400" dirty="0">
                <a:latin typeface="Calibri"/>
                <a:cs typeface="Arial"/>
              </a:rPr>
              <a:t>before submitting your assignment.</a:t>
            </a:r>
            <a:endParaRPr lang="en-GB" sz="2400" dirty="0">
              <a:latin typeface="Calibri"/>
              <a:ea typeface="+mn-lt"/>
              <a:cs typeface="Arial"/>
            </a:endParaRPr>
          </a:p>
          <a:p>
            <a:pPr marL="0" indent="0">
              <a:lnSpc>
                <a:spcPct val="107000"/>
              </a:lnSpc>
              <a:spcBef>
                <a:spcPts val="0"/>
              </a:spcBef>
              <a:buNone/>
            </a:pPr>
            <a:endParaRPr lang="en-GB" sz="2400">
              <a:latin typeface="Calibri"/>
              <a:ea typeface="+mn-lt"/>
              <a:cs typeface="Arial"/>
            </a:endParaRPr>
          </a:p>
          <a:p>
            <a:pPr marL="0" indent="0">
              <a:lnSpc>
                <a:spcPct val="107000"/>
              </a:lnSpc>
              <a:spcBef>
                <a:spcPts val="0"/>
              </a:spcBef>
              <a:buNone/>
            </a:pPr>
            <a:endParaRPr lang="en-GB" sz="2400">
              <a:latin typeface="Calibri"/>
              <a:ea typeface="+mn-lt"/>
              <a:cs typeface="Calibri"/>
            </a:endParaRPr>
          </a:p>
          <a:p>
            <a:pPr marL="0" indent="0">
              <a:lnSpc>
                <a:spcPct val="107000"/>
              </a:lnSpc>
              <a:spcBef>
                <a:spcPts val="0"/>
              </a:spcBef>
              <a:buNone/>
            </a:pPr>
            <a:endParaRPr lang="en-GB" sz="1800">
              <a:latin typeface="Calibri"/>
              <a:ea typeface="+mn-lt"/>
              <a:cs typeface="Calibri Light"/>
            </a:endParaRPr>
          </a:p>
          <a:p>
            <a:pPr marL="0" indent="0">
              <a:buNone/>
            </a:pPr>
            <a:endParaRPr lang="en-GB">
              <a:latin typeface="Calibri Light"/>
              <a:ea typeface="+mn-lt"/>
              <a:cs typeface="Calibri Light"/>
            </a:endParaRP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AC9B9251-A1F5-4876-87B0-F016D55907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5957" y="49072"/>
            <a:ext cx="7595118" cy="1003916"/>
          </a:xfrm>
        </p:spPr>
        <p:txBody>
          <a:bodyPr>
            <a:normAutofit/>
          </a:bodyPr>
          <a:lstStyle/>
          <a:p>
            <a:r>
              <a:rPr lang="en-GB">
                <a:latin typeface="Calibri"/>
                <a:cs typeface="Calibri"/>
              </a:rPr>
              <a:t>Tips to improve your referencing</a:t>
            </a:r>
          </a:p>
        </p:txBody>
      </p:sp>
      <p:pic>
        <p:nvPicPr>
          <p:cNvPr id="9" name="Picture 9" descr="A close up of a blackboard&#10;&#10;Description generated with very high confidence">
            <a:extLst>
              <a:ext uri="{FF2B5EF4-FFF2-40B4-BE49-F238E27FC236}">
                <a16:creationId xmlns:a16="http://schemas.microsoft.com/office/drawing/2014/main" id="{8FF082B1-9EBB-4774-A954-F39DF633C109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3"/>
          <a:srcRect t="4328" b="4328"/>
          <a:stretch/>
        </p:blipFill>
        <p:spPr>
          <a:xfrm>
            <a:off x="7897643" y="2475597"/>
            <a:ext cx="4083483" cy="2489923"/>
          </a:xfr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E2C7B4BB-247F-4382-A223-02AE7D472188}"/>
              </a:ext>
            </a:extLst>
          </p:cNvPr>
          <p:cNvSpPr txBox="1"/>
          <p:nvPr/>
        </p:nvSpPr>
        <p:spPr>
          <a:xfrm>
            <a:off x="215900" y="1393537"/>
            <a:ext cx="9162472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>
                <a:latin typeface="Calibri"/>
                <a:cs typeface="Calibri"/>
              </a:rPr>
              <a:t>When used properly, references strengthen and enhance your work. </a:t>
            </a:r>
            <a:endParaRPr lang="en-US" sz="2400"/>
          </a:p>
        </p:txBody>
      </p:sp>
    </p:spTree>
    <p:extLst>
      <p:ext uri="{BB962C8B-B14F-4D97-AF65-F5344CB8AC3E}">
        <p14:creationId xmlns:p14="http://schemas.microsoft.com/office/powerpoint/2010/main" val="29639730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6FE40B-1C79-FD6C-48EB-4C14A916866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18457" y="1600201"/>
            <a:ext cx="6826353" cy="4565650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buFont typeface="Arial" panose="05000000000000000000" pitchFamily="2" charset="2"/>
              <a:buChar char="•"/>
            </a:pPr>
            <a:r>
              <a:rPr lang="en-GB" b="1">
                <a:solidFill>
                  <a:schemeClr val="accent1"/>
                </a:solidFill>
                <a:latin typeface="Calibri"/>
                <a:cs typeface="Calibri"/>
              </a:rPr>
              <a:t>Bring together </a:t>
            </a:r>
            <a:r>
              <a:rPr lang="en-GB">
                <a:latin typeface="Calibri"/>
                <a:cs typeface="Calibri"/>
              </a:rPr>
              <a:t>what you have discovered through your research and form your own opinions on what you have read.</a:t>
            </a:r>
          </a:p>
          <a:p>
            <a:pPr>
              <a:buFont typeface="Arial" panose="05000000000000000000" pitchFamily="2" charset="2"/>
              <a:buChar char="•"/>
            </a:pPr>
            <a:endParaRPr lang="en-GB">
              <a:latin typeface="Calibri"/>
              <a:cs typeface="Calibri"/>
            </a:endParaRPr>
          </a:p>
          <a:p>
            <a:pPr>
              <a:buFont typeface="Arial" panose="05000000000000000000" pitchFamily="2" charset="2"/>
              <a:buChar char="•"/>
            </a:pPr>
            <a:r>
              <a:rPr lang="en-GB" b="1">
                <a:solidFill>
                  <a:schemeClr val="accent1"/>
                </a:solidFill>
                <a:latin typeface="Calibri"/>
                <a:cs typeface="Calibri"/>
              </a:rPr>
              <a:t>Give yourself enough time.</a:t>
            </a:r>
            <a:r>
              <a:rPr lang="en-GB">
                <a:latin typeface="Calibri"/>
                <a:cs typeface="Calibri"/>
              </a:rPr>
              <a:t> Referencing takes longer than you think!</a:t>
            </a:r>
          </a:p>
          <a:p>
            <a:pPr>
              <a:buFont typeface="Arial" panose="05000000000000000000" pitchFamily="2" charset="2"/>
              <a:buChar char="•"/>
            </a:pPr>
            <a:endParaRPr lang="en-GB">
              <a:latin typeface="Calibri"/>
              <a:cs typeface="Calibri"/>
            </a:endParaRPr>
          </a:p>
          <a:p>
            <a:pPr>
              <a:buFont typeface="Arial" panose="05000000000000000000" pitchFamily="2" charset="2"/>
              <a:buChar char="•"/>
            </a:pPr>
            <a:r>
              <a:rPr lang="en-GB" b="1">
                <a:solidFill>
                  <a:schemeClr val="accent1"/>
                </a:solidFill>
                <a:latin typeface="Calibri"/>
                <a:cs typeface="Calibri"/>
              </a:rPr>
              <a:t>Ask for help </a:t>
            </a:r>
            <a:r>
              <a:rPr lang="en-GB">
                <a:latin typeface="Calibri"/>
                <a:cs typeface="Calibri"/>
              </a:rPr>
              <a:t>if you need it. </a:t>
            </a:r>
          </a:p>
          <a:p>
            <a:pPr marL="0" indent="0">
              <a:buNone/>
            </a:pPr>
            <a:endParaRPr lang="en-GB">
              <a:latin typeface="Calibri"/>
              <a:cs typeface="Calibri"/>
            </a:endParaRPr>
          </a:p>
          <a:p>
            <a:pPr marL="0" indent="0">
              <a:buNone/>
            </a:pPr>
            <a:endParaRPr lang="en-GB">
              <a:cs typeface="Calibri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BE63A35-B8D2-229A-50EC-990B537D939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cs typeface="Calibri Light"/>
              </a:rPr>
              <a:t>Top Tips</a:t>
            </a:r>
            <a:endParaRPr lang="en-GB"/>
          </a:p>
        </p:txBody>
      </p:sp>
      <p:pic>
        <p:nvPicPr>
          <p:cNvPr id="6" name="Picture 6" descr="Alarm clocks with mouths">
            <a:extLst>
              <a:ext uri="{FF2B5EF4-FFF2-40B4-BE49-F238E27FC236}">
                <a16:creationId xmlns:a16="http://schemas.microsoft.com/office/drawing/2014/main" id="{5F2963F5-A1CE-CF07-D376-7FBBB2272099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2"/>
          <a:srcRect l="11448" r="11448"/>
          <a:stretch/>
        </p:blipFill>
        <p:spPr>
          <a:xfrm>
            <a:off x="7351567" y="1854201"/>
            <a:ext cx="4442374" cy="3861377"/>
          </a:xfrm>
        </p:spPr>
      </p:pic>
    </p:spTree>
    <p:extLst>
      <p:ext uri="{BB962C8B-B14F-4D97-AF65-F5344CB8AC3E}">
        <p14:creationId xmlns:p14="http://schemas.microsoft.com/office/powerpoint/2010/main" val="3265105470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" name="Title 1">
            <a:extLst>
              <a:ext uri="{FF2B5EF4-FFF2-40B4-BE49-F238E27FC236}">
                <a16:creationId xmlns:a16="http://schemas.microsoft.com/office/drawing/2014/main" id="{B458F686-DC8F-41FD-BC34-B54092E450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8242" y="252284"/>
            <a:ext cx="10795518" cy="1003916"/>
          </a:xfrm>
        </p:spPr>
        <p:txBody>
          <a:bodyPr/>
          <a:lstStyle/>
          <a:p>
            <a:r>
              <a:rPr lang="en-US"/>
              <a:t>Useful Resources</a:t>
            </a:r>
          </a:p>
        </p:txBody>
      </p:sp>
      <p:pic>
        <p:nvPicPr>
          <p:cNvPr id="3" name="Picture 3" descr="A picture containing text, newspaper, accessory&#10;&#10;Description automatically generated">
            <a:extLst>
              <a:ext uri="{FF2B5EF4-FFF2-40B4-BE49-F238E27FC236}">
                <a16:creationId xmlns:a16="http://schemas.microsoft.com/office/drawing/2014/main" id="{793FBF99-69F9-4C0B-B61C-C4F3723CCE32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b="3513"/>
          <a:stretch/>
        </p:blipFill>
        <p:spPr>
          <a:xfrm>
            <a:off x="817143" y="1380023"/>
            <a:ext cx="9636643" cy="3599740"/>
          </a:xfrm>
          <a:prstGeom prst="rect">
            <a:avLst/>
          </a:prstGeom>
          <a:noFill/>
        </p:spPr>
      </p:pic>
      <p:sp>
        <p:nvSpPr>
          <p:cNvPr id="58" name="TextBox 57">
            <a:extLst>
              <a:ext uri="{FF2B5EF4-FFF2-40B4-BE49-F238E27FC236}">
                <a16:creationId xmlns:a16="http://schemas.microsoft.com/office/drawing/2014/main" id="{219A583C-56BB-4658-8812-6ABBAF830F8C}"/>
              </a:ext>
            </a:extLst>
          </p:cNvPr>
          <p:cNvSpPr txBox="1"/>
          <p:nvPr/>
        </p:nvSpPr>
        <p:spPr>
          <a:xfrm>
            <a:off x="1207760" y="5141258"/>
            <a:ext cx="1520825" cy="707886"/>
          </a:xfrm>
          <a:prstGeom prst="rect">
            <a:avLst/>
          </a:prstGeom>
          <a:noFill/>
          <a:ln w="28575">
            <a:solidFill>
              <a:srgbClr val="37858C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>
                <a:latin typeface="Arial"/>
                <a:cs typeface="Arial"/>
                <a:hlinkClick r:id="rId4"/>
              </a:rPr>
              <a:t>Critical Thinking</a:t>
            </a:r>
            <a:endParaRPr lang="en-US" sz="2000">
              <a:latin typeface="Arial"/>
              <a:cs typeface="Arial"/>
            </a:endParaRPr>
          </a:p>
        </p:txBody>
      </p:sp>
      <p:sp>
        <p:nvSpPr>
          <p:cNvPr id="60" name="TextBox 59">
            <a:extLst>
              <a:ext uri="{FF2B5EF4-FFF2-40B4-BE49-F238E27FC236}">
                <a16:creationId xmlns:a16="http://schemas.microsoft.com/office/drawing/2014/main" id="{27E43163-3119-4A61-B9ED-A2308CF8251B}"/>
              </a:ext>
            </a:extLst>
          </p:cNvPr>
          <p:cNvSpPr txBox="1"/>
          <p:nvPr/>
        </p:nvSpPr>
        <p:spPr>
          <a:xfrm>
            <a:off x="3464472" y="5124034"/>
            <a:ext cx="1959785" cy="707886"/>
          </a:xfrm>
          <a:prstGeom prst="rect">
            <a:avLst/>
          </a:prstGeom>
          <a:noFill/>
          <a:ln w="28575">
            <a:solidFill>
              <a:srgbClr val="37858C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>
                <a:latin typeface="Arial"/>
                <a:cs typeface="Arial"/>
                <a:hlinkClick r:id="rId5"/>
              </a:rPr>
              <a:t>Use Reading In Your Essays</a:t>
            </a:r>
            <a:endParaRPr lang="en-US" sz="2000">
              <a:cs typeface="Calibri Light"/>
            </a:endParaRPr>
          </a:p>
        </p:txBody>
      </p:sp>
      <p:sp>
        <p:nvSpPr>
          <p:cNvPr id="61" name="TextBox 60">
            <a:extLst>
              <a:ext uri="{FF2B5EF4-FFF2-40B4-BE49-F238E27FC236}">
                <a16:creationId xmlns:a16="http://schemas.microsoft.com/office/drawing/2014/main" id="{1F6C1DBB-9EC9-4C39-A0B3-290B44ACEE76}"/>
              </a:ext>
            </a:extLst>
          </p:cNvPr>
          <p:cNvSpPr txBox="1"/>
          <p:nvPr/>
        </p:nvSpPr>
        <p:spPr>
          <a:xfrm>
            <a:off x="6074272" y="5141258"/>
            <a:ext cx="1352365" cy="707886"/>
          </a:xfrm>
          <a:prstGeom prst="rect">
            <a:avLst/>
          </a:prstGeom>
          <a:noFill/>
          <a:ln w="28575">
            <a:solidFill>
              <a:srgbClr val="37858C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dirty="0">
                <a:latin typeface="Arial"/>
                <a:cs typeface="Arial"/>
                <a:hlinkClick r:id="rId6"/>
              </a:rPr>
              <a:t>Cite Them Right</a:t>
            </a:r>
            <a:endParaRPr lang="en-US" sz="2000" dirty="0">
              <a:cs typeface="Calibri Light"/>
            </a:endParaRPr>
          </a:p>
        </p:txBody>
      </p:sp>
      <p:sp>
        <p:nvSpPr>
          <p:cNvPr id="63" name="TextBox 62">
            <a:extLst>
              <a:ext uri="{FF2B5EF4-FFF2-40B4-BE49-F238E27FC236}">
                <a16:creationId xmlns:a16="http://schemas.microsoft.com/office/drawing/2014/main" id="{9C795C3E-4C8B-4673-8A2C-3C1F1E925080}"/>
              </a:ext>
            </a:extLst>
          </p:cNvPr>
          <p:cNvSpPr txBox="1"/>
          <p:nvPr/>
        </p:nvSpPr>
        <p:spPr>
          <a:xfrm>
            <a:off x="8254207" y="5142332"/>
            <a:ext cx="1520825" cy="707886"/>
          </a:xfrm>
          <a:prstGeom prst="rect">
            <a:avLst/>
          </a:prstGeom>
          <a:noFill/>
          <a:ln w="28575">
            <a:solidFill>
              <a:srgbClr val="37858C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>
                <a:latin typeface="Arial"/>
                <a:cs typeface="Arial"/>
                <a:hlinkClick r:id="rId7"/>
              </a:rPr>
              <a:t>Write Better Essays</a:t>
            </a:r>
            <a:endParaRPr lang="en-US" sz="2000"/>
          </a:p>
        </p:txBody>
      </p:sp>
    </p:spTree>
    <p:extLst>
      <p:ext uri="{BB962C8B-B14F-4D97-AF65-F5344CB8AC3E}">
        <p14:creationId xmlns:p14="http://schemas.microsoft.com/office/powerpoint/2010/main" val="548689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Content Placeholder 1">
            <a:extLst>
              <a:ext uri="{FF2B5EF4-FFF2-40B4-BE49-F238E27FC236}">
                <a16:creationId xmlns:a16="http://schemas.microsoft.com/office/drawing/2014/main" id="{67DCFC7F-EF2C-11C8-8EE0-6CDA407AFD8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0893" y="2952263"/>
            <a:ext cx="5233081" cy="2300872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dirty="0">
                <a:hlinkClick r:id="rId2"/>
              </a:rPr>
              <a:t>Study skills &amp; Referencing Online Resource List</a:t>
            </a:r>
            <a:endParaRPr lang="en-US" dirty="0"/>
          </a:p>
          <a:p>
            <a:pPr marL="0" indent="0">
              <a:buNone/>
            </a:pPr>
            <a:endParaRPr lang="en-US"/>
          </a:p>
          <a:p>
            <a:pPr marL="0" indent="0">
              <a:buNone/>
            </a:pPr>
            <a:r>
              <a:rPr lang="en-US" sz="2200" dirty="0"/>
              <a:t>A list of useful resources to help you with your studying and referencing</a:t>
            </a:r>
            <a:endParaRPr lang="en-US" sz="2200" dirty="0">
              <a:cs typeface="Calibri Light"/>
            </a:endParaRPr>
          </a:p>
        </p:txBody>
      </p:sp>
      <p:sp>
        <p:nvSpPr>
          <p:cNvPr id="11" name="Title 2">
            <a:extLst>
              <a:ext uri="{FF2B5EF4-FFF2-40B4-BE49-F238E27FC236}">
                <a16:creationId xmlns:a16="http://schemas.microsoft.com/office/drawing/2014/main" id="{11BFD877-B33D-4311-EDE9-84CC41DDB9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8456" y="262866"/>
            <a:ext cx="10795518" cy="1003916"/>
          </a:xfrm>
        </p:spPr>
        <p:txBody>
          <a:bodyPr/>
          <a:lstStyle/>
          <a:p>
            <a:r>
              <a:rPr lang="en-US"/>
              <a:t>Online Resource List</a:t>
            </a:r>
          </a:p>
        </p:txBody>
      </p:sp>
      <p:pic>
        <p:nvPicPr>
          <p:cNvPr id="4" name="Picture Placeholder 3" descr="A picture containing text, newspaper, accessory&#10;&#10;Description automatically generated">
            <a:extLst>
              <a:ext uri="{FF2B5EF4-FFF2-40B4-BE49-F238E27FC236}">
                <a16:creationId xmlns:a16="http://schemas.microsoft.com/office/drawing/2014/main" id="{9542C27B-4EA7-4E48-B352-898778E34A14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3"/>
          <a:srcRect l="27769" r="27769"/>
          <a:stretch/>
        </p:blipFill>
        <p:spPr>
          <a:xfrm>
            <a:off x="0" y="1266782"/>
            <a:ext cx="5794452" cy="5050042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574200787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>
            <a:extLst>
              <a:ext uri="{FF2B5EF4-FFF2-40B4-BE49-F238E27FC236}">
                <a16:creationId xmlns:a16="http://schemas.microsoft.com/office/drawing/2014/main" id="{A9283527-082C-42B8-9F4C-865F66380498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3"/>
          <a:stretch>
            <a:fillRect/>
          </a:stretch>
        </p:blipFill>
        <p:spPr>
          <a:xfrm>
            <a:off x="118806" y="1511650"/>
            <a:ext cx="6277233" cy="4128729"/>
          </a:xfrm>
          <a:noFill/>
        </p:spPr>
      </p:pic>
      <p:sp>
        <p:nvSpPr>
          <p:cNvPr id="15" name="Title 5">
            <a:extLst>
              <a:ext uri="{FF2B5EF4-FFF2-40B4-BE49-F238E27FC236}">
                <a16:creationId xmlns:a16="http://schemas.microsoft.com/office/drawing/2014/main" id="{A7DC3A00-7DF4-496F-A47E-E894D17B60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8242" y="265291"/>
            <a:ext cx="10795518" cy="1003916"/>
          </a:xfrm>
        </p:spPr>
        <p:txBody>
          <a:bodyPr/>
          <a:lstStyle/>
          <a:p>
            <a:r>
              <a:rPr lang="en-US"/>
              <a:t>Contact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BA30FE74-5EA9-4E7D-9892-829A952115D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715125" y="2414928"/>
            <a:ext cx="5358069" cy="2663483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sz="3200" dirty="0">
                <a:latin typeface="Calibri"/>
                <a:cs typeface="Arial"/>
              </a:rPr>
              <a:t>Lisa Ellis</a:t>
            </a:r>
            <a:endParaRPr lang="en-US" sz="3200" dirty="0">
              <a:latin typeface="Calibri"/>
              <a:ea typeface="+mn-lt"/>
              <a:cs typeface="+mn-lt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3200" dirty="0">
                <a:latin typeface="Calibri"/>
                <a:cs typeface="Arial"/>
              </a:rPr>
              <a:t>IMH (Swansea) Academic Liaison Librarian</a:t>
            </a:r>
            <a:endParaRPr lang="en-US" sz="3200" dirty="0">
              <a:latin typeface="Calibri"/>
              <a:ea typeface="+mn-lt"/>
              <a:cs typeface="+mn-lt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3200" dirty="0">
                <a:latin typeface="Calibri"/>
                <a:cs typeface="Arial"/>
              </a:rPr>
              <a:t>Email: </a:t>
            </a:r>
            <a:r>
              <a:rPr lang="en-GB" sz="3200" dirty="0">
                <a:latin typeface="Calibri"/>
                <a:cs typeface="Arial"/>
                <a:hlinkClick r:id="rId4"/>
              </a:rPr>
              <a:t>l.ellis@uwtsd.ac.uk</a:t>
            </a:r>
            <a:endParaRPr lang="en-GB" sz="3200" dirty="0">
              <a:latin typeface="Calibri"/>
              <a:ea typeface="+mn-lt"/>
              <a:cs typeface="+mn-lt"/>
            </a:endParaRPr>
          </a:p>
          <a:p>
            <a:endParaRPr lang="en-GB" sz="3200" dirty="0">
              <a:latin typeface="Calibri"/>
              <a:cs typeface="Calibri Light"/>
            </a:endParaRPr>
          </a:p>
        </p:txBody>
      </p:sp>
    </p:spTree>
    <p:extLst>
      <p:ext uri="{BB962C8B-B14F-4D97-AF65-F5344CB8AC3E}">
        <p14:creationId xmlns:p14="http://schemas.microsoft.com/office/powerpoint/2010/main" val="249613362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Library Colours">
      <a:dk1>
        <a:sysClr val="windowText" lastClr="000000"/>
      </a:dk1>
      <a:lt1>
        <a:sysClr val="window" lastClr="FFFFFF"/>
      </a:lt1>
      <a:dk2>
        <a:srgbClr val="333333"/>
      </a:dk2>
      <a:lt2>
        <a:srgbClr val="E7E6E6"/>
      </a:lt2>
      <a:accent1>
        <a:srgbClr val="007F7C"/>
      </a:accent1>
      <a:accent2>
        <a:srgbClr val="D1428D"/>
      </a:accent2>
      <a:accent3>
        <a:srgbClr val="D8AE47"/>
      </a:accent3>
      <a:accent4>
        <a:srgbClr val="9933FF"/>
      </a:accent4>
      <a:accent5>
        <a:srgbClr val="FF6600"/>
      </a:accent5>
      <a:accent6>
        <a:srgbClr val="37B131"/>
      </a:accent6>
      <a:hlink>
        <a:srgbClr val="034A90"/>
      </a:hlink>
      <a:folHlink>
        <a:srgbClr val="A5286A"/>
      </a:folHlink>
    </a:clrScheme>
    <a:fontScheme name="Library fonts">
      <a:majorFont>
        <a:latin typeface="Lucida Sans"/>
        <a:ea typeface=""/>
        <a:cs typeface=""/>
      </a:majorFont>
      <a:minorFont>
        <a:latin typeface="Calibri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resentation-teal" id="{5F77363E-5AF0-49D2-8CCA-A776A690FE5B}" vid="{EE7B1C84-4E20-4DBA-8043-6856F3EF4AD8}"/>
    </a:ext>
  </a:extLst>
</a:theme>
</file>

<file path=ppt/theme/theme2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Library Colours">
      <a:dk1>
        <a:sysClr val="windowText" lastClr="000000"/>
      </a:dk1>
      <a:lt1>
        <a:sysClr val="window" lastClr="FFFFFF"/>
      </a:lt1>
      <a:dk2>
        <a:srgbClr val="333333"/>
      </a:dk2>
      <a:lt2>
        <a:srgbClr val="E7E6E6"/>
      </a:lt2>
      <a:accent1>
        <a:srgbClr val="007F7C"/>
      </a:accent1>
      <a:accent2>
        <a:srgbClr val="D1428D"/>
      </a:accent2>
      <a:accent3>
        <a:srgbClr val="D8AE47"/>
      </a:accent3>
      <a:accent4>
        <a:srgbClr val="9933FF"/>
      </a:accent4>
      <a:accent5>
        <a:srgbClr val="FF6600"/>
      </a:accent5>
      <a:accent6>
        <a:srgbClr val="37B131"/>
      </a:accent6>
      <a:hlink>
        <a:srgbClr val="034A90"/>
      </a:hlink>
      <a:folHlink>
        <a:srgbClr val="A5286A"/>
      </a:folHlink>
    </a:clrScheme>
    <a:fontScheme name="Library fonts">
      <a:majorFont>
        <a:latin typeface="Lucida Sans"/>
        <a:ea typeface=""/>
        <a:cs typeface=""/>
      </a:majorFont>
      <a:minorFont>
        <a:latin typeface="Calibri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resentation-teal" id="{5F77363E-5AF0-49D2-8CCA-A776A690FE5B}" vid="{EE7B1C84-4E20-4DBA-8043-6856F3EF4AD8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E71865688677B4DA44BFFE6D32FF457" ma:contentTypeVersion="0" ma:contentTypeDescription="Create a new document." ma:contentTypeScope="" ma:versionID="f106b71d7dff1b69d2e18f7a6661f02d">
  <xsd:schema xmlns:xsd="http://www.w3.org/2001/XMLSchema" xmlns:xs="http://www.w3.org/2001/XMLSchema" xmlns:p="http://schemas.microsoft.com/office/2006/metadata/properties" targetNamespace="http://schemas.microsoft.com/office/2006/metadata/properties" ma:root="true" ma:fieldsID="e0f2a42028fbb4b03d9402103800ab09">
    <xsd:element name="properties">
      <xsd:complexType>
        <xsd:sequence>
          <xsd:element name="documentManagement">
            <xsd:complexType>
              <xsd:all/>
            </xsd:complexType>
          </xsd:element>
        </xsd:sequence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5A9E6867-A8B8-4648-82F2-FBA621C8823C}">
  <ds:schemaRefs>
    <ds:schemaRef ds:uri="http://purl.org/dc/elements/1.1/"/>
    <ds:schemaRef ds:uri="http://purl.org/dc/terms/"/>
    <ds:schemaRef ds:uri="http://schemas.microsoft.com/internal/obd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2.xml><?xml version="1.0" encoding="utf-8"?>
<ds:datastoreItem xmlns:ds="http://schemas.openxmlformats.org/officeDocument/2006/customXml" ds:itemID="{949DB88A-4CDB-4A02-BBF8-EAC6701E3581}">
  <ds:schemaRefs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495CDC2D-189F-4C07-8987-F7BE7C44EA2B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Presentation-teal</Template>
  <TotalTime>0</TotalTime>
  <Words>2059</Words>
  <Application>Microsoft Office PowerPoint</Application>
  <PresentationFormat>Widescreen</PresentationFormat>
  <Paragraphs>291</Paragraphs>
  <Slides>43</Slides>
  <Notes>26</Notes>
  <HiddenSlides>0</HiddenSlides>
  <MMClips>1</MMClips>
  <ScaleCrop>false</ScaleCrop>
  <HeadingPairs>
    <vt:vector size="8" baseType="variant">
      <vt:variant>
        <vt:lpstr>Fonts Used</vt:lpstr>
      </vt:variant>
      <vt:variant>
        <vt:i4>7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43</vt:i4>
      </vt:variant>
      <vt:variant>
        <vt:lpstr>Custom Shows</vt:lpstr>
      </vt:variant>
      <vt:variant>
        <vt:i4>1</vt:i4>
      </vt:variant>
    </vt:vector>
  </HeadingPairs>
  <TitlesOfParts>
    <vt:vector size="54" baseType="lpstr">
      <vt:lpstr>Arial,Sans-Serif</vt:lpstr>
      <vt:lpstr>Arial</vt:lpstr>
      <vt:lpstr>Calibri</vt:lpstr>
      <vt:lpstr>Calibri Light</vt:lpstr>
      <vt:lpstr>Corbel</vt:lpstr>
      <vt:lpstr>Lucida Sans</vt:lpstr>
      <vt:lpstr>Wingdings</vt:lpstr>
      <vt:lpstr>Office Theme</vt:lpstr>
      <vt:lpstr>Office Theme</vt:lpstr>
      <vt:lpstr>Office Theme</vt:lpstr>
      <vt:lpstr>Harvard Referencing:   The why, when and how</vt:lpstr>
      <vt:lpstr>Aims...</vt:lpstr>
      <vt:lpstr>What is referencing?</vt:lpstr>
      <vt:lpstr>Why we use referencing …</vt:lpstr>
      <vt:lpstr>Why should you reference?</vt:lpstr>
      <vt:lpstr>Plagiarism</vt:lpstr>
      <vt:lpstr>PowerPoint Presentation</vt:lpstr>
      <vt:lpstr>Video</vt:lpstr>
      <vt:lpstr>Research Process</vt:lpstr>
      <vt:lpstr>Harvard Referencing Style</vt:lpstr>
      <vt:lpstr>Citations</vt:lpstr>
      <vt:lpstr>What does it look like?</vt:lpstr>
      <vt:lpstr>1. In-text citation</vt:lpstr>
      <vt:lpstr>Examples</vt:lpstr>
      <vt:lpstr>In-text citation</vt:lpstr>
      <vt:lpstr>In-text citation</vt:lpstr>
      <vt:lpstr>Quotations</vt:lpstr>
      <vt:lpstr>Direct (short) Quotes</vt:lpstr>
      <vt:lpstr>Long Quotations</vt:lpstr>
      <vt:lpstr>Paraphrasing</vt:lpstr>
      <vt:lpstr>Stop and think ...</vt:lpstr>
      <vt:lpstr>2. Creating a reference list </vt:lpstr>
      <vt:lpstr>Reference List: book</vt:lpstr>
      <vt:lpstr>Where to find the information...</vt:lpstr>
      <vt:lpstr>Webpage</vt:lpstr>
      <vt:lpstr>Web page</vt:lpstr>
      <vt:lpstr>Reference List: journal article</vt:lpstr>
      <vt:lpstr>Reference List: journal article</vt:lpstr>
      <vt:lpstr>Finding the information</vt:lpstr>
      <vt:lpstr>Citation</vt:lpstr>
      <vt:lpstr>Finding the Information</vt:lpstr>
      <vt:lpstr>Streamed Content</vt:lpstr>
      <vt:lpstr>Secondary Referencing</vt:lpstr>
      <vt:lpstr>How to cite...</vt:lpstr>
      <vt:lpstr>What is referencing?</vt:lpstr>
      <vt:lpstr>Same author, same year</vt:lpstr>
      <vt:lpstr>Reference List Example</vt:lpstr>
      <vt:lpstr>Cite Them Right Database</vt:lpstr>
      <vt:lpstr>Tips to improve your referencing</vt:lpstr>
      <vt:lpstr>Top Tips</vt:lpstr>
      <vt:lpstr>Useful Resources</vt:lpstr>
      <vt:lpstr>Online Resource List</vt:lpstr>
      <vt:lpstr>Contact</vt:lpstr>
      <vt:lpstr>Level 4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Lisa Ellis (Lib)</dc:creator>
  <cp:lastModifiedBy>Rhiannon Sandy</cp:lastModifiedBy>
  <cp:revision>244</cp:revision>
  <dcterms:created xsi:type="dcterms:W3CDTF">2019-08-13T10:59:48Z</dcterms:created>
  <dcterms:modified xsi:type="dcterms:W3CDTF">2023-02-20T16:13:59Z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0x010100AE71865688677B4DA44BFFE6D32FF457</vt:lpwstr>
  </property>
  <property fmtid="{D5CDD505-2E9C-101B-9397-08002B2CF9AE}" pid="3" name="Order">
    <vt:r8>2443600</vt:r8>
  </property>
  <property fmtid="{D5CDD505-2E9C-101B-9397-08002B2CF9AE}" pid="4" name="xd_Signature">
    <vt:bool>false</vt:bool>
  </property>
  <property fmtid="{D5CDD505-2E9C-101B-9397-08002B2CF9AE}" pid="5" name="xd_ProgID">
    <vt:lpwstr/>
  </property>
  <property fmtid="{D5CDD505-2E9C-101B-9397-08002B2CF9AE}" pid="6" name="ComplianceAssetId">
    <vt:lpwstr/>
  </property>
  <property fmtid="{D5CDD505-2E9C-101B-9397-08002B2CF9AE}" pid="7" name="TemplateUrl">
    <vt:lpwstr/>
  </property>
</Properties>
</file>