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87"/>
  </p:notesMasterIdLst>
  <p:handoutMasterIdLst>
    <p:handoutMasterId r:id="rId88"/>
  </p:handoutMasterIdLst>
  <p:sldIdLst>
    <p:sldId id="500" r:id="rId3"/>
    <p:sldId id="922" r:id="rId4"/>
    <p:sldId id="932" r:id="rId5"/>
    <p:sldId id="925" r:id="rId6"/>
    <p:sldId id="931" r:id="rId7"/>
    <p:sldId id="926" r:id="rId8"/>
    <p:sldId id="923" r:id="rId9"/>
    <p:sldId id="928" r:id="rId10"/>
    <p:sldId id="929" r:id="rId11"/>
    <p:sldId id="927" r:id="rId12"/>
    <p:sldId id="930" r:id="rId13"/>
    <p:sldId id="935" r:id="rId14"/>
    <p:sldId id="936" r:id="rId15"/>
    <p:sldId id="937" r:id="rId16"/>
    <p:sldId id="944" r:id="rId17"/>
    <p:sldId id="946" r:id="rId18"/>
    <p:sldId id="947" r:id="rId19"/>
    <p:sldId id="950" r:id="rId20"/>
    <p:sldId id="938" r:id="rId21"/>
    <p:sldId id="942" r:id="rId22"/>
    <p:sldId id="943" r:id="rId23"/>
    <p:sldId id="960" r:id="rId24"/>
    <p:sldId id="906" r:id="rId25"/>
    <p:sldId id="908" r:id="rId26"/>
    <p:sldId id="909" r:id="rId27"/>
    <p:sldId id="910" r:id="rId28"/>
    <p:sldId id="971" r:id="rId29"/>
    <p:sldId id="919" r:id="rId30"/>
    <p:sldId id="973" r:id="rId31"/>
    <p:sldId id="975" r:id="rId32"/>
    <p:sldId id="976" r:id="rId33"/>
    <p:sldId id="977" r:id="rId34"/>
    <p:sldId id="990" r:id="rId35"/>
    <p:sldId id="991" r:id="rId36"/>
    <p:sldId id="992" r:id="rId37"/>
    <p:sldId id="994" r:id="rId38"/>
    <p:sldId id="995" r:id="rId39"/>
    <p:sldId id="997" r:id="rId40"/>
    <p:sldId id="998" r:id="rId41"/>
    <p:sldId id="999" r:id="rId42"/>
    <p:sldId id="1000" r:id="rId43"/>
    <p:sldId id="1001" r:id="rId44"/>
    <p:sldId id="1014" r:id="rId45"/>
    <p:sldId id="1017" r:id="rId46"/>
    <p:sldId id="1018" r:id="rId47"/>
    <p:sldId id="1020" r:id="rId48"/>
    <p:sldId id="1022" r:id="rId49"/>
    <p:sldId id="1023" r:id="rId50"/>
    <p:sldId id="1025" r:id="rId51"/>
    <p:sldId id="1026" r:id="rId52"/>
    <p:sldId id="1027" r:id="rId53"/>
    <p:sldId id="1028" r:id="rId54"/>
    <p:sldId id="1030" r:id="rId55"/>
    <p:sldId id="1044" r:id="rId56"/>
    <p:sldId id="1045" r:id="rId57"/>
    <p:sldId id="1046" r:id="rId58"/>
    <p:sldId id="1048" r:id="rId59"/>
    <p:sldId id="1049" r:id="rId60"/>
    <p:sldId id="1050" r:id="rId61"/>
    <p:sldId id="1051" r:id="rId62"/>
    <p:sldId id="1053" r:id="rId63"/>
    <p:sldId id="1054" r:id="rId64"/>
    <p:sldId id="1055" r:id="rId65"/>
    <p:sldId id="1056" r:id="rId66"/>
    <p:sldId id="1057" r:id="rId67"/>
    <p:sldId id="1059" r:id="rId68"/>
    <p:sldId id="1060" r:id="rId69"/>
    <p:sldId id="1061" r:id="rId70"/>
    <p:sldId id="1074" r:id="rId71"/>
    <p:sldId id="1075" r:id="rId72"/>
    <p:sldId id="1077" r:id="rId73"/>
    <p:sldId id="1078" r:id="rId74"/>
    <p:sldId id="1080" r:id="rId75"/>
    <p:sldId id="1081" r:id="rId76"/>
    <p:sldId id="1083" r:id="rId77"/>
    <p:sldId id="1085" r:id="rId78"/>
    <p:sldId id="1086" r:id="rId79"/>
    <p:sldId id="1087" r:id="rId80"/>
    <p:sldId id="1088" r:id="rId81"/>
    <p:sldId id="1089" r:id="rId82"/>
    <p:sldId id="1090" r:id="rId83"/>
    <p:sldId id="1091" r:id="rId84"/>
    <p:sldId id="1092" r:id="rId85"/>
    <p:sldId id="1093" r:id="rId86"/>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7E86"/>
    <a:srgbClr val="C0C0C4"/>
    <a:srgbClr val="678DC5"/>
    <a:srgbClr val="3E67A4"/>
    <a:srgbClr val="3E8DC5"/>
    <a:srgbClr val="5F5F65"/>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9" autoAdjust="0"/>
    <p:restoredTop sz="89277" autoAdjust="0"/>
  </p:normalViewPr>
  <p:slideViewPr>
    <p:cSldViewPr snapToGrid="0">
      <p:cViewPr varScale="1">
        <p:scale>
          <a:sx n="77" d="100"/>
          <a:sy n="77" d="100"/>
        </p:scale>
        <p:origin x="1416" y="67"/>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 r:id="rId59" collapse="1"/>
      <p:sld r:id="rId60" collapse="1"/>
      <p:sld r:id="rId61" collapse="1"/>
      <p:sld r:id="rId62" collapse="1"/>
      <p:sld r:id="rId63" collapse="1"/>
      <p:sld r:id="rId64" collapse="1"/>
      <p:sld r:id="rId65" collapse="1"/>
      <p:sld r:id="rId66" collapse="1"/>
      <p:sld r:id="rId67" collapse="1"/>
      <p:sld r:id="rId68" collapse="1"/>
      <p:sld r:id="rId69" collapse="1"/>
      <p:sld r:id="rId70" collapse="1"/>
      <p:sld r:id="rId71" collapse="1"/>
      <p:sld r:id="rId72" collapse="1"/>
      <p:sld r:id="rId73" collapse="1"/>
      <p:sld r:id="rId74" collapse="1"/>
      <p:sld r:id="rId75" collapse="1"/>
      <p:sld r:id="rId76" collapse="1"/>
      <p:sld r:id="rId77" collapse="1"/>
      <p:sld r:id="rId78" collapse="1"/>
      <p:sld r:id="rId79" collapse="1"/>
      <p:sld r:id="rId80" collapse="1"/>
    </p:sldLst>
  </p:outlineViewPr>
  <p:notesTextViewPr>
    <p:cViewPr>
      <p:scale>
        <a:sx n="100" d="100"/>
        <a:sy n="100" d="100"/>
      </p:scale>
      <p:origin x="0" y="0"/>
    </p:cViewPr>
  </p:notesTextViewPr>
  <p:sorterViewPr>
    <p:cViewPr>
      <p:scale>
        <a:sx n="100" d="100"/>
        <a:sy n="100" d="100"/>
      </p:scale>
      <p:origin x="0" y="1868"/>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slide" Target="slides/slide82.xml"/><Relationship Id="rId89" Type="http://schemas.openxmlformats.org/officeDocument/2006/relationships/commentAuthors" Target="commentAuthor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90"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handoutMaster" Target="handoutMasters/handoutMaster1.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4" Type="http://schemas.openxmlformats.org/officeDocument/2006/relationships/slide" Target="slides/slide2.xml"/><Relationship Id="rId9" Type="http://schemas.openxmlformats.org/officeDocument/2006/relationships/slide" Target="slides/slide7.xml"/></Relationships>
</file>

<file path=ppt/_rels/viewProps.xml.rels><?xml version="1.0" encoding="UTF-8" standalone="yes"?>
<Relationships xmlns="http://schemas.openxmlformats.org/package/2006/relationships"><Relationship Id="rId13" Type="http://schemas.openxmlformats.org/officeDocument/2006/relationships/slide" Target="slides/slide15.xml"/><Relationship Id="rId18" Type="http://schemas.openxmlformats.org/officeDocument/2006/relationships/slide" Target="slides/slide20.xml"/><Relationship Id="rId26" Type="http://schemas.openxmlformats.org/officeDocument/2006/relationships/slide" Target="slides/slide28.xml"/><Relationship Id="rId39" Type="http://schemas.openxmlformats.org/officeDocument/2006/relationships/slide" Target="slides/slide41.xml"/><Relationship Id="rId21" Type="http://schemas.openxmlformats.org/officeDocument/2006/relationships/slide" Target="slides/slide23.xml"/><Relationship Id="rId34" Type="http://schemas.openxmlformats.org/officeDocument/2006/relationships/slide" Target="slides/slide36.xml"/><Relationship Id="rId42" Type="http://schemas.openxmlformats.org/officeDocument/2006/relationships/slide" Target="slides/slide44.xml"/><Relationship Id="rId47" Type="http://schemas.openxmlformats.org/officeDocument/2006/relationships/slide" Target="slides/slide49.xml"/><Relationship Id="rId50" Type="http://schemas.openxmlformats.org/officeDocument/2006/relationships/slide" Target="slides/slide52.xml"/><Relationship Id="rId55" Type="http://schemas.openxmlformats.org/officeDocument/2006/relationships/slide" Target="slides/slide57.xml"/><Relationship Id="rId63" Type="http://schemas.openxmlformats.org/officeDocument/2006/relationships/slide" Target="slides/slide65.xml"/><Relationship Id="rId68" Type="http://schemas.openxmlformats.org/officeDocument/2006/relationships/slide" Target="slides/slide70.xml"/><Relationship Id="rId76" Type="http://schemas.openxmlformats.org/officeDocument/2006/relationships/slide" Target="slides/slide78.xml"/><Relationship Id="rId7" Type="http://schemas.openxmlformats.org/officeDocument/2006/relationships/slide" Target="slides/slide9.xml"/><Relationship Id="rId71" Type="http://schemas.openxmlformats.org/officeDocument/2006/relationships/slide" Target="slides/slide73.xml"/><Relationship Id="rId2" Type="http://schemas.openxmlformats.org/officeDocument/2006/relationships/slide" Target="slides/slide3.xml"/><Relationship Id="rId16" Type="http://schemas.openxmlformats.org/officeDocument/2006/relationships/slide" Target="slides/slide18.xml"/><Relationship Id="rId29" Type="http://schemas.openxmlformats.org/officeDocument/2006/relationships/slide" Target="slides/slide31.xml"/><Relationship Id="rId11" Type="http://schemas.openxmlformats.org/officeDocument/2006/relationships/slide" Target="slides/slide13.xml"/><Relationship Id="rId24" Type="http://schemas.openxmlformats.org/officeDocument/2006/relationships/slide" Target="slides/slide26.xml"/><Relationship Id="rId32" Type="http://schemas.openxmlformats.org/officeDocument/2006/relationships/slide" Target="slides/slide34.xml"/><Relationship Id="rId37" Type="http://schemas.openxmlformats.org/officeDocument/2006/relationships/slide" Target="slides/slide39.xml"/><Relationship Id="rId40" Type="http://schemas.openxmlformats.org/officeDocument/2006/relationships/slide" Target="slides/slide42.xml"/><Relationship Id="rId45" Type="http://schemas.openxmlformats.org/officeDocument/2006/relationships/slide" Target="slides/slide47.xml"/><Relationship Id="rId53" Type="http://schemas.openxmlformats.org/officeDocument/2006/relationships/slide" Target="slides/slide55.xml"/><Relationship Id="rId58" Type="http://schemas.openxmlformats.org/officeDocument/2006/relationships/slide" Target="slides/slide60.xml"/><Relationship Id="rId66" Type="http://schemas.openxmlformats.org/officeDocument/2006/relationships/slide" Target="slides/slide68.xml"/><Relationship Id="rId74" Type="http://schemas.openxmlformats.org/officeDocument/2006/relationships/slide" Target="slides/slide76.xml"/><Relationship Id="rId79" Type="http://schemas.openxmlformats.org/officeDocument/2006/relationships/slide" Target="slides/slide81.xml"/><Relationship Id="rId5" Type="http://schemas.openxmlformats.org/officeDocument/2006/relationships/slide" Target="slides/slide6.xml"/><Relationship Id="rId61" Type="http://schemas.openxmlformats.org/officeDocument/2006/relationships/slide" Target="slides/slide63.xml"/><Relationship Id="rId10" Type="http://schemas.openxmlformats.org/officeDocument/2006/relationships/slide" Target="slides/slide12.xml"/><Relationship Id="rId19" Type="http://schemas.openxmlformats.org/officeDocument/2006/relationships/slide" Target="slides/slide21.xml"/><Relationship Id="rId31" Type="http://schemas.openxmlformats.org/officeDocument/2006/relationships/slide" Target="slides/slide33.xml"/><Relationship Id="rId44" Type="http://schemas.openxmlformats.org/officeDocument/2006/relationships/slide" Target="slides/slide46.xml"/><Relationship Id="rId52" Type="http://schemas.openxmlformats.org/officeDocument/2006/relationships/slide" Target="slides/slide54.xml"/><Relationship Id="rId60" Type="http://schemas.openxmlformats.org/officeDocument/2006/relationships/slide" Target="slides/slide62.xml"/><Relationship Id="rId65" Type="http://schemas.openxmlformats.org/officeDocument/2006/relationships/slide" Target="slides/slide67.xml"/><Relationship Id="rId73" Type="http://schemas.openxmlformats.org/officeDocument/2006/relationships/slide" Target="slides/slide75.xml"/><Relationship Id="rId78" Type="http://schemas.openxmlformats.org/officeDocument/2006/relationships/slide" Target="slides/slide80.xml"/><Relationship Id="rId4" Type="http://schemas.openxmlformats.org/officeDocument/2006/relationships/slide" Target="slides/slide5.xml"/><Relationship Id="rId9" Type="http://schemas.openxmlformats.org/officeDocument/2006/relationships/slide" Target="slides/slide11.xml"/><Relationship Id="rId14" Type="http://schemas.openxmlformats.org/officeDocument/2006/relationships/slide" Target="slides/slide16.xml"/><Relationship Id="rId22" Type="http://schemas.openxmlformats.org/officeDocument/2006/relationships/slide" Target="slides/slide24.xml"/><Relationship Id="rId27" Type="http://schemas.openxmlformats.org/officeDocument/2006/relationships/slide" Target="slides/slide29.xml"/><Relationship Id="rId30" Type="http://schemas.openxmlformats.org/officeDocument/2006/relationships/slide" Target="slides/slide32.xml"/><Relationship Id="rId35" Type="http://schemas.openxmlformats.org/officeDocument/2006/relationships/slide" Target="slides/slide37.xml"/><Relationship Id="rId43" Type="http://schemas.openxmlformats.org/officeDocument/2006/relationships/slide" Target="slides/slide45.xml"/><Relationship Id="rId48" Type="http://schemas.openxmlformats.org/officeDocument/2006/relationships/slide" Target="slides/slide50.xml"/><Relationship Id="rId56" Type="http://schemas.openxmlformats.org/officeDocument/2006/relationships/slide" Target="slides/slide58.xml"/><Relationship Id="rId64" Type="http://schemas.openxmlformats.org/officeDocument/2006/relationships/slide" Target="slides/slide66.xml"/><Relationship Id="rId69" Type="http://schemas.openxmlformats.org/officeDocument/2006/relationships/slide" Target="slides/slide71.xml"/><Relationship Id="rId77" Type="http://schemas.openxmlformats.org/officeDocument/2006/relationships/slide" Target="slides/slide79.xml"/><Relationship Id="rId8" Type="http://schemas.openxmlformats.org/officeDocument/2006/relationships/slide" Target="slides/slide10.xml"/><Relationship Id="rId51" Type="http://schemas.openxmlformats.org/officeDocument/2006/relationships/slide" Target="slides/slide53.xml"/><Relationship Id="rId72" Type="http://schemas.openxmlformats.org/officeDocument/2006/relationships/slide" Target="slides/slide74.xml"/><Relationship Id="rId80" Type="http://schemas.openxmlformats.org/officeDocument/2006/relationships/slide" Target="slides/slide82.xml"/><Relationship Id="rId3" Type="http://schemas.openxmlformats.org/officeDocument/2006/relationships/slide" Target="slides/slide4.xml"/><Relationship Id="rId12" Type="http://schemas.openxmlformats.org/officeDocument/2006/relationships/slide" Target="slides/slide14.xml"/><Relationship Id="rId17" Type="http://schemas.openxmlformats.org/officeDocument/2006/relationships/slide" Target="slides/slide19.xml"/><Relationship Id="rId25" Type="http://schemas.openxmlformats.org/officeDocument/2006/relationships/slide" Target="slides/slide27.xml"/><Relationship Id="rId33" Type="http://schemas.openxmlformats.org/officeDocument/2006/relationships/slide" Target="slides/slide35.xml"/><Relationship Id="rId38" Type="http://schemas.openxmlformats.org/officeDocument/2006/relationships/slide" Target="slides/slide40.xml"/><Relationship Id="rId46" Type="http://schemas.openxmlformats.org/officeDocument/2006/relationships/slide" Target="slides/slide48.xml"/><Relationship Id="rId59" Type="http://schemas.openxmlformats.org/officeDocument/2006/relationships/slide" Target="slides/slide61.xml"/><Relationship Id="rId67" Type="http://schemas.openxmlformats.org/officeDocument/2006/relationships/slide" Target="slides/slide69.xml"/><Relationship Id="rId20" Type="http://schemas.openxmlformats.org/officeDocument/2006/relationships/slide" Target="slides/slide22.xml"/><Relationship Id="rId41" Type="http://schemas.openxmlformats.org/officeDocument/2006/relationships/slide" Target="slides/slide43.xml"/><Relationship Id="rId54" Type="http://schemas.openxmlformats.org/officeDocument/2006/relationships/slide" Target="slides/slide56.xml"/><Relationship Id="rId62" Type="http://schemas.openxmlformats.org/officeDocument/2006/relationships/slide" Target="slides/slide64.xml"/><Relationship Id="rId70" Type="http://schemas.openxmlformats.org/officeDocument/2006/relationships/slide" Target="slides/slide72.xml"/><Relationship Id="rId75" Type="http://schemas.openxmlformats.org/officeDocument/2006/relationships/slide" Target="slides/slide77.xml"/><Relationship Id="rId1" Type="http://schemas.openxmlformats.org/officeDocument/2006/relationships/slide" Target="slides/slide2.xml"/><Relationship Id="rId6" Type="http://schemas.openxmlformats.org/officeDocument/2006/relationships/slide" Target="slides/slide8.xml"/><Relationship Id="rId15" Type="http://schemas.openxmlformats.org/officeDocument/2006/relationships/slide" Target="slides/slide17.xml"/><Relationship Id="rId23" Type="http://schemas.openxmlformats.org/officeDocument/2006/relationships/slide" Target="slides/slide25.xml"/><Relationship Id="rId28" Type="http://schemas.openxmlformats.org/officeDocument/2006/relationships/slide" Target="slides/slide30.xml"/><Relationship Id="rId36" Type="http://schemas.openxmlformats.org/officeDocument/2006/relationships/slide" Target="slides/slide38.xml"/><Relationship Id="rId49" Type="http://schemas.openxmlformats.org/officeDocument/2006/relationships/slide" Target="slides/slide51.xml"/><Relationship Id="rId57" Type="http://schemas.openxmlformats.org/officeDocument/2006/relationships/slide" Target="slides/slide5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1: Ever Wonder How It Works? </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1.1.1 –</a:t>
            </a:r>
            <a:r>
              <a:rPr lang="en-US" baseline="0" dirty="0">
                <a:latin typeface="Arial" charset="0"/>
              </a:rPr>
              <a:t> What is the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1.1.1 –</a:t>
            </a:r>
            <a:r>
              <a:rPr lang="en-US" baseline="0" dirty="0">
                <a:latin typeface="Arial" charset="0"/>
              </a:rPr>
              <a:t> What is the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1.1.2 –</a:t>
            </a:r>
            <a:r>
              <a:rPr lang="en-US" baseline="0" dirty="0">
                <a:latin typeface="Arial" charset="0"/>
              </a:rPr>
              <a:t> Transmitting Data on the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1.1.2 –</a:t>
            </a:r>
            <a:r>
              <a:rPr lang="en-US" baseline="0" dirty="0">
                <a:latin typeface="Arial" charset="0"/>
              </a:rPr>
              <a:t> Transmitting Data on the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1.1.3 –</a:t>
            </a:r>
            <a:r>
              <a:rPr lang="en-US" baseline="0" dirty="0">
                <a:latin typeface="Arial" charset="0"/>
              </a:rPr>
              <a:t> It’s All About the Speed</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1: Ever Wonder How It Works?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Local Network</a:t>
            </a:r>
            <a:endParaRPr lang="en-CA" dirty="0"/>
          </a:p>
          <a:p>
            <a:pPr>
              <a:lnSpc>
                <a:spcPct val="80000"/>
              </a:lnSpc>
              <a:buFontTx/>
              <a:buNone/>
            </a:pPr>
            <a:r>
              <a:rPr lang="en-US" dirty="0">
                <a:latin typeface="Arial" charset="0"/>
              </a:rPr>
              <a:t>1.2.1 – </a:t>
            </a:r>
            <a:r>
              <a:rPr lang="en-US" baseline="0" dirty="0">
                <a:latin typeface="Arial" charset="0"/>
              </a:rPr>
              <a:t>Network Components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Local Network</a:t>
            </a:r>
            <a:endParaRPr lang="en-CA" dirty="0"/>
          </a:p>
          <a:p>
            <a:pPr>
              <a:lnSpc>
                <a:spcPct val="80000"/>
              </a:lnSpc>
              <a:buFontTx/>
              <a:buNone/>
            </a:pPr>
            <a:r>
              <a:rPr lang="en-US" dirty="0">
                <a:latin typeface="Arial" charset="0"/>
              </a:rPr>
              <a:t>1.2.2 – </a:t>
            </a:r>
            <a:r>
              <a:rPr lang="en-US" baseline="0" dirty="0">
                <a:latin typeface="Arial" charset="0"/>
              </a:rPr>
              <a:t>Building Blocks of a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Building a Simple Network </a:t>
            </a:r>
            <a:endParaRPr lang="en-CA" dirty="0"/>
          </a:p>
          <a:p>
            <a:pPr>
              <a:lnSpc>
                <a:spcPct val="80000"/>
              </a:lnSpc>
              <a:buFontTx/>
              <a:buNone/>
            </a:pPr>
            <a:r>
              <a:rPr lang="en-US" dirty="0">
                <a:latin typeface="Arial" charset="0"/>
              </a:rPr>
              <a:t>1.3.1 –</a:t>
            </a:r>
            <a:r>
              <a:rPr lang="en-US" baseline="0" dirty="0">
                <a:latin typeface="Arial" charset="0"/>
              </a:rPr>
              <a:t> Peer-to-Peer Networking</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Building a Simple Network </a:t>
            </a:r>
            <a:endParaRPr lang="en-CA" dirty="0"/>
          </a:p>
          <a:p>
            <a:pPr>
              <a:lnSpc>
                <a:spcPct val="80000"/>
              </a:lnSpc>
              <a:buFontTx/>
              <a:buNone/>
            </a:pPr>
            <a:r>
              <a:rPr lang="en-US" dirty="0">
                <a:latin typeface="Arial" charset="0"/>
              </a:rPr>
              <a:t>1.3.2 – </a:t>
            </a:r>
            <a:r>
              <a:rPr lang="en-US" baseline="0" dirty="0">
                <a:latin typeface="Arial" charset="0"/>
              </a:rPr>
              <a:t>Does It 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3.1.1 –</a:t>
            </a:r>
            <a:r>
              <a:rPr lang="en-US" baseline="0" dirty="0">
                <a:latin typeface="Arial" charset="0"/>
              </a:rPr>
              <a:t> Establishing the Rules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3.1.2 –</a:t>
            </a:r>
            <a:r>
              <a:rPr lang="en-US" baseline="0" dirty="0">
                <a:latin typeface="Arial" charset="0"/>
              </a:rPr>
              <a:t> So Who Makes the Rules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3.1.3 –</a:t>
            </a:r>
            <a:r>
              <a:rPr lang="en-US" baseline="0" dirty="0">
                <a:latin typeface="Arial" charset="0"/>
              </a:rPr>
              <a:t> </a:t>
            </a:r>
            <a:r>
              <a:rPr lang="en-US" dirty="0"/>
              <a:t>Visualizing How Protocols Work</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Principles of Communications</a:t>
            </a:r>
            <a:endParaRPr lang="en-CA" dirty="0"/>
          </a:p>
          <a:p>
            <a:pPr>
              <a:lnSpc>
                <a:spcPct val="80000"/>
              </a:lnSpc>
              <a:buFontTx/>
              <a:buNone/>
            </a:pPr>
            <a:r>
              <a:rPr lang="en-US" dirty="0">
                <a:latin typeface="Arial" charset="0"/>
              </a:rPr>
              <a:t>3.1.3 –</a:t>
            </a:r>
            <a:r>
              <a:rPr lang="en-US" baseline="0" dirty="0">
                <a:latin typeface="Arial" charset="0"/>
              </a:rPr>
              <a:t> </a:t>
            </a:r>
            <a:r>
              <a:rPr lang="en-US" dirty="0"/>
              <a:t>Visualizing How Protocols Work</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Talking the Language of Networking</a:t>
            </a:r>
            <a:endParaRPr lang="en-CA" dirty="0"/>
          </a:p>
          <a:p>
            <a:pPr>
              <a:lnSpc>
                <a:spcPct val="80000"/>
              </a:lnSpc>
              <a:buFontTx/>
              <a:buNone/>
            </a:pPr>
            <a:r>
              <a:rPr lang="en-US" dirty="0">
                <a:latin typeface="Arial" charset="0"/>
              </a:rPr>
              <a:t>3.2.1 –</a:t>
            </a:r>
            <a:r>
              <a:rPr lang="en-US" baseline="0" dirty="0">
                <a:latin typeface="Arial" charset="0"/>
              </a:rPr>
              <a:t> </a:t>
            </a:r>
            <a:r>
              <a:rPr lang="en-US" dirty="0"/>
              <a:t>Working with the OSI Model</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Talking the Language of Networking</a:t>
            </a:r>
            <a:endParaRPr lang="en-CA" dirty="0"/>
          </a:p>
          <a:p>
            <a:pPr>
              <a:lnSpc>
                <a:spcPct val="80000"/>
              </a:lnSpc>
              <a:buFontTx/>
              <a:buNone/>
            </a:pPr>
            <a:r>
              <a:rPr lang="en-US" dirty="0">
                <a:latin typeface="Arial" charset="0"/>
              </a:rPr>
              <a:t>3.2.1 –</a:t>
            </a:r>
            <a:r>
              <a:rPr lang="en-US" baseline="0" dirty="0">
                <a:latin typeface="Arial" charset="0"/>
              </a:rPr>
              <a:t> </a:t>
            </a:r>
            <a:r>
              <a:rPr lang="en-US" dirty="0"/>
              <a:t>Working with the OSI Model</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do Ethernet Networks Work? </a:t>
            </a:r>
            <a:endParaRPr lang="en-CA" dirty="0"/>
          </a:p>
          <a:p>
            <a:pPr>
              <a:lnSpc>
                <a:spcPct val="80000"/>
              </a:lnSpc>
              <a:buFontTx/>
              <a:buNone/>
            </a:pPr>
            <a:r>
              <a:rPr lang="en-US" dirty="0">
                <a:latin typeface="Arial" charset="0"/>
              </a:rPr>
              <a:t>3.3.1 –</a:t>
            </a:r>
            <a:r>
              <a:rPr lang="en-US" baseline="0" dirty="0">
                <a:latin typeface="Arial" charset="0"/>
              </a:rPr>
              <a:t> </a:t>
            </a:r>
            <a:r>
              <a:rPr lang="en-US" dirty="0"/>
              <a:t>Preparing Data for Transmission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How are Networks Built?  </a:t>
            </a:r>
            <a:endParaRPr lang="en-CA" dirty="0"/>
          </a:p>
          <a:p>
            <a:pPr>
              <a:lnSpc>
                <a:spcPct val="80000"/>
              </a:lnSpc>
              <a:buFontTx/>
              <a:buNone/>
            </a:pPr>
            <a:r>
              <a:rPr lang="en-US" dirty="0">
                <a:latin typeface="Arial" charset="0"/>
              </a:rPr>
              <a:t>3.4.1 –</a:t>
            </a:r>
            <a:r>
              <a:rPr lang="en-US" baseline="0" dirty="0">
                <a:latin typeface="Arial" charset="0"/>
              </a:rPr>
              <a:t> </a:t>
            </a:r>
            <a:r>
              <a:rPr lang="en-US" dirty="0"/>
              <a:t>Starting with a Good Design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Routing Across Networks </a:t>
            </a:r>
            <a:endParaRPr lang="en-CA" dirty="0"/>
          </a:p>
          <a:p>
            <a:pPr>
              <a:lnSpc>
                <a:spcPct val="80000"/>
              </a:lnSpc>
              <a:buFontTx/>
              <a:buNone/>
            </a:pPr>
            <a:r>
              <a:rPr lang="en-US" dirty="0">
                <a:latin typeface="Arial" charset="0"/>
              </a:rPr>
              <a:t>3.5.1 –</a:t>
            </a:r>
            <a:r>
              <a:rPr lang="en-US" baseline="0" dirty="0">
                <a:latin typeface="Arial" charset="0"/>
              </a:rPr>
              <a:t> </a:t>
            </a:r>
            <a:r>
              <a:rPr lang="en-US" dirty="0"/>
              <a:t>Keeping a Table</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Routing Across Networks </a:t>
            </a:r>
            <a:endParaRPr lang="en-CA" dirty="0"/>
          </a:p>
          <a:p>
            <a:pPr>
              <a:lnSpc>
                <a:spcPct val="80000"/>
              </a:lnSpc>
              <a:buFontTx/>
              <a:buNone/>
            </a:pPr>
            <a:r>
              <a:rPr lang="en-US" dirty="0">
                <a:latin typeface="Arial" charset="0"/>
              </a:rPr>
              <a:t>3.5.2 –</a:t>
            </a:r>
            <a:r>
              <a:rPr lang="en-US" baseline="0" dirty="0">
                <a:latin typeface="Arial" charset="0"/>
              </a:rPr>
              <a:t> </a:t>
            </a:r>
            <a:r>
              <a:rPr lang="en-US" dirty="0"/>
              <a:t>Creating a LAN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Routing Across Networks </a:t>
            </a:r>
            <a:endParaRPr lang="en-CA" dirty="0"/>
          </a:p>
          <a:p>
            <a:pPr>
              <a:lnSpc>
                <a:spcPct val="80000"/>
              </a:lnSpc>
              <a:buFontTx/>
              <a:buNone/>
            </a:pPr>
            <a:r>
              <a:rPr lang="en-US" dirty="0">
                <a:latin typeface="Arial" charset="0"/>
              </a:rPr>
              <a:t>3.5.2 –</a:t>
            </a:r>
            <a:r>
              <a:rPr lang="en-US" baseline="0" dirty="0">
                <a:latin typeface="Arial" charset="0"/>
              </a:rPr>
              <a:t> </a:t>
            </a:r>
            <a:r>
              <a:rPr lang="en-US" dirty="0"/>
              <a:t>Creating a LAN</a:t>
            </a:r>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4.1.1 –</a:t>
            </a:r>
            <a:r>
              <a:rPr lang="en-US" baseline="0" dirty="0">
                <a:latin typeface="Arial" charset="0"/>
              </a:rPr>
              <a:t> Purpose of the IPv4 Address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4.1.2 –</a:t>
            </a:r>
            <a:r>
              <a:rPr lang="en-US" baseline="0" dirty="0">
                <a:latin typeface="Arial" charset="0"/>
              </a:rPr>
              <a:t> IP Address Structure</a:t>
            </a:r>
            <a:endParaRPr lang="en-US" dirty="0"/>
          </a:p>
          <a:p>
            <a:pPr>
              <a:lnSpc>
                <a:spcPct val="80000"/>
              </a:lnSpc>
              <a:buFontTx/>
              <a:buNone/>
            </a:pPr>
            <a:endParaRPr lang="en-US" dirty="0"/>
          </a:p>
        </p:txBody>
      </p:sp>
    </p:spTree>
    <p:extLst>
      <p:ext uri="{BB962C8B-B14F-4D97-AF65-F5344CB8AC3E}">
        <p14:creationId xmlns:p14="http://schemas.microsoft.com/office/powerpoint/2010/main" val="21652702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4.1.3 –</a:t>
            </a:r>
            <a:r>
              <a:rPr lang="en-US" baseline="0" dirty="0">
                <a:latin typeface="Arial" charset="0"/>
              </a:rPr>
              <a:t> Parts of an IP Address</a:t>
            </a:r>
            <a:endParaRPr lang="en-US" dirty="0"/>
          </a:p>
          <a:p>
            <a:pPr>
              <a:lnSpc>
                <a:spcPct val="80000"/>
              </a:lnSpc>
              <a:buFontTx/>
              <a:buNone/>
            </a:pPr>
            <a:endParaRPr lang="en-US" dirty="0"/>
          </a:p>
        </p:txBody>
      </p:sp>
    </p:spTree>
    <p:extLst>
      <p:ext uri="{BB962C8B-B14F-4D97-AF65-F5344CB8AC3E}">
        <p14:creationId xmlns:p14="http://schemas.microsoft.com/office/powerpoint/2010/main" val="11281093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4.1.4 –</a:t>
            </a:r>
            <a:r>
              <a:rPr lang="en-US" baseline="0" dirty="0">
                <a:latin typeface="Arial" charset="0"/>
              </a:rPr>
              <a:t> How IP Addresses and Subnet Masks Interact</a:t>
            </a:r>
            <a:endParaRPr lang="en-US" dirty="0"/>
          </a:p>
          <a:p>
            <a:pPr>
              <a:lnSpc>
                <a:spcPct val="80000"/>
              </a:lnSpc>
              <a:buFontTx/>
              <a:buNone/>
            </a:pPr>
            <a:endParaRPr lang="en-US" dirty="0"/>
          </a:p>
        </p:txBody>
      </p:sp>
    </p:spTree>
    <p:extLst>
      <p:ext uri="{BB962C8B-B14F-4D97-AF65-F5344CB8AC3E}">
        <p14:creationId xmlns:p14="http://schemas.microsoft.com/office/powerpoint/2010/main" val="31650555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IPv4 Addresses are Obtained</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4.3.1 – Static and Dynamic Address Assignment</a:t>
            </a:r>
            <a:endParaRPr lang="en-US" dirty="0"/>
          </a:p>
          <a:p>
            <a:pPr>
              <a:lnSpc>
                <a:spcPct val="80000"/>
              </a:lnSpc>
              <a:buFontTx/>
              <a:buNone/>
            </a:pPr>
            <a:endParaRPr lang="en-US" dirty="0"/>
          </a:p>
        </p:txBody>
      </p:sp>
    </p:spTree>
    <p:extLst>
      <p:ext uri="{BB962C8B-B14F-4D97-AF65-F5344CB8AC3E}">
        <p14:creationId xmlns:p14="http://schemas.microsoft.com/office/powerpoint/2010/main" val="1971460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IPv4 Addresses are Obtained</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4.3.2 – DHCP Servers</a:t>
            </a:r>
            <a:endParaRPr lang="en-US" dirty="0"/>
          </a:p>
          <a:p>
            <a:pPr>
              <a:lnSpc>
                <a:spcPct val="80000"/>
              </a:lnSpc>
              <a:buFontTx/>
              <a:buNone/>
            </a:pPr>
            <a:endParaRPr lang="en-US" dirty="0"/>
          </a:p>
        </p:txBody>
      </p:sp>
    </p:spTree>
    <p:extLst>
      <p:ext uri="{BB962C8B-B14F-4D97-AF65-F5344CB8AC3E}">
        <p14:creationId xmlns:p14="http://schemas.microsoft.com/office/powerpoint/2010/main" val="36319683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 Management</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4.4.1 – Network</a:t>
            </a:r>
            <a:r>
              <a:rPr lang="en-US" baseline="0" dirty="0">
                <a:latin typeface="Arial" charset="0"/>
              </a:rPr>
              <a:t> Boundaries and Address Space</a:t>
            </a:r>
            <a:endParaRPr lang="en-US" dirty="0"/>
          </a:p>
          <a:p>
            <a:pPr>
              <a:lnSpc>
                <a:spcPct val="80000"/>
              </a:lnSpc>
              <a:buFontTx/>
              <a:buNone/>
            </a:pPr>
            <a:endParaRPr lang="en-US" dirty="0"/>
          </a:p>
        </p:txBody>
      </p:sp>
    </p:spTree>
    <p:extLst>
      <p:ext uri="{BB962C8B-B14F-4D97-AF65-F5344CB8AC3E}">
        <p14:creationId xmlns:p14="http://schemas.microsoft.com/office/powerpoint/2010/main" val="32137064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 Management</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4.4.3 – Network</a:t>
            </a:r>
            <a:r>
              <a:rPr lang="en-US" baseline="0" dirty="0">
                <a:latin typeface="Arial" charset="0"/>
              </a:rPr>
              <a:t> </a:t>
            </a:r>
            <a:r>
              <a:rPr lang="en-US" dirty="0">
                <a:latin typeface="Arial" charset="0"/>
              </a:rPr>
              <a:t>Address Translation</a:t>
            </a:r>
            <a:endParaRPr lang="en-US" dirty="0"/>
          </a:p>
          <a:p>
            <a:pPr>
              <a:lnSpc>
                <a:spcPct val="80000"/>
              </a:lnSpc>
              <a:buFontTx/>
              <a:buNone/>
            </a:pPr>
            <a:endParaRPr lang="en-US" dirty="0"/>
          </a:p>
        </p:txBody>
      </p:sp>
    </p:spTree>
    <p:extLst>
      <p:ext uri="{BB962C8B-B14F-4D97-AF65-F5344CB8AC3E}">
        <p14:creationId xmlns:p14="http://schemas.microsoft.com/office/powerpoint/2010/main" val="8621835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Addressing with IPv6</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4.5.1 – Are You Ready for Change?</a:t>
            </a:r>
            <a:endParaRPr lang="en-US" dirty="0"/>
          </a:p>
          <a:p>
            <a:pPr>
              <a:lnSpc>
                <a:spcPct val="80000"/>
              </a:lnSpc>
              <a:buFontTx/>
              <a:buNone/>
            </a:pPr>
            <a:endParaRPr lang="en-US" dirty="0"/>
          </a:p>
        </p:txBody>
      </p:sp>
    </p:spTree>
    <p:extLst>
      <p:ext uri="{BB962C8B-B14F-4D97-AF65-F5344CB8AC3E}">
        <p14:creationId xmlns:p14="http://schemas.microsoft.com/office/powerpoint/2010/main" val="27263698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Addressing with IPv6</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4.5.2 – How is IPv6 Different?</a:t>
            </a:r>
            <a:endParaRPr lang="en-US" dirty="0"/>
          </a:p>
          <a:p>
            <a:pPr>
              <a:lnSpc>
                <a:spcPct val="80000"/>
              </a:lnSpc>
              <a:buFontTx/>
              <a:buNone/>
            </a:pPr>
            <a:endParaRPr lang="en-US" dirty="0"/>
          </a:p>
        </p:txBody>
      </p:sp>
    </p:spTree>
    <p:extLst>
      <p:ext uri="{BB962C8B-B14F-4D97-AF65-F5344CB8AC3E}">
        <p14:creationId xmlns:p14="http://schemas.microsoft.com/office/powerpoint/2010/main" val="11927479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Clients and Servers Work Together</a:t>
            </a:r>
            <a:r>
              <a:rPr lang="en-US" sz="1200" dirty="0"/>
              <a:t> </a:t>
            </a:r>
            <a:endParaRPr lang="en-CA" dirty="0"/>
          </a:p>
          <a:p>
            <a:pPr>
              <a:lnSpc>
                <a:spcPct val="80000"/>
              </a:lnSpc>
              <a:buFontTx/>
              <a:buNone/>
            </a:pPr>
            <a:r>
              <a:rPr lang="en-US" dirty="0">
                <a:latin typeface="Arial" charset="0"/>
              </a:rPr>
              <a:t>5.1.1 –</a:t>
            </a:r>
            <a:r>
              <a:rPr lang="en-US" baseline="0" dirty="0">
                <a:latin typeface="Arial" charset="0"/>
              </a:rPr>
              <a:t> The Client Server Relationship</a:t>
            </a:r>
            <a:endParaRPr lang="en-US" dirty="0"/>
          </a:p>
          <a:p>
            <a:pPr>
              <a:lnSpc>
                <a:spcPct val="80000"/>
              </a:lnSpc>
              <a:buFontTx/>
              <a:buNone/>
            </a:pPr>
            <a:endParaRPr lang="en-US" dirty="0"/>
          </a:p>
        </p:txBody>
      </p:sp>
    </p:spTree>
    <p:extLst>
      <p:ext uri="{BB962C8B-B14F-4D97-AF65-F5344CB8AC3E}">
        <p14:creationId xmlns:p14="http://schemas.microsoft.com/office/powerpoint/2010/main" val="5165869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Clients and Servers Work Together</a:t>
            </a:r>
            <a:r>
              <a:rPr lang="en-US" sz="1200" dirty="0"/>
              <a:t> </a:t>
            </a:r>
            <a:endParaRPr lang="en-CA" dirty="0"/>
          </a:p>
          <a:p>
            <a:pPr>
              <a:lnSpc>
                <a:spcPct val="80000"/>
              </a:lnSpc>
              <a:buFontTx/>
              <a:buNone/>
            </a:pPr>
            <a:r>
              <a:rPr lang="en-US" dirty="0">
                <a:latin typeface="Arial" charset="0"/>
              </a:rPr>
              <a:t>5.1.1 –</a:t>
            </a:r>
            <a:r>
              <a:rPr lang="en-US" baseline="0" dirty="0">
                <a:latin typeface="Arial" charset="0"/>
              </a:rPr>
              <a:t> The Client Server Relationship</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Clients and Servers Work Together</a:t>
            </a:r>
            <a:r>
              <a:rPr lang="en-US" sz="1200" dirty="0"/>
              <a:t> </a:t>
            </a:r>
            <a:endParaRPr lang="en-CA" dirty="0"/>
          </a:p>
          <a:p>
            <a:pPr>
              <a:lnSpc>
                <a:spcPct val="80000"/>
              </a:lnSpc>
              <a:buFontTx/>
              <a:buNone/>
            </a:pPr>
            <a:r>
              <a:rPr lang="en-US" dirty="0">
                <a:latin typeface="Arial" charset="0"/>
              </a:rPr>
              <a:t>5.1.2 –</a:t>
            </a:r>
            <a:r>
              <a:rPr lang="en-US" baseline="0" dirty="0">
                <a:latin typeface="Arial" charset="0"/>
              </a:rPr>
              <a:t> TCP/IP Protocols for Internet Services</a:t>
            </a:r>
            <a:endParaRPr lang="en-US" dirty="0"/>
          </a:p>
          <a:p>
            <a:pPr>
              <a:lnSpc>
                <a:spcPct val="80000"/>
              </a:lnSpc>
              <a:buFontTx/>
              <a:buNone/>
            </a:pPr>
            <a:endParaRPr lang="en-US" dirty="0"/>
          </a:p>
        </p:txBody>
      </p:sp>
    </p:spTree>
    <p:extLst>
      <p:ext uri="{BB962C8B-B14F-4D97-AF65-F5344CB8AC3E}">
        <p14:creationId xmlns:p14="http://schemas.microsoft.com/office/powerpoint/2010/main" val="6627998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Internet Protocols at Work</a:t>
            </a:r>
            <a:r>
              <a:rPr lang="en-US" sz="1200" dirty="0"/>
              <a:t> </a:t>
            </a:r>
            <a:endParaRPr lang="en-CA" dirty="0"/>
          </a:p>
          <a:p>
            <a:pPr>
              <a:lnSpc>
                <a:spcPct val="80000"/>
              </a:lnSpc>
              <a:buFontTx/>
              <a:buNone/>
            </a:pPr>
            <a:r>
              <a:rPr lang="en-US" dirty="0">
                <a:latin typeface="Arial" charset="0"/>
              </a:rPr>
              <a:t>5.2.1 –</a:t>
            </a:r>
            <a:r>
              <a:rPr lang="en-US" baseline="0" dirty="0">
                <a:latin typeface="Arial" charset="0"/>
              </a:rPr>
              <a:t> The TCP/IP Protocol Suite</a:t>
            </a:r>
            <a:endParaRPr lang="en-US" dirty="0"/>
          </a:p>
          <a:p>
            <a:pPr>
              <a:lnSpc>
                <a:spcPct val="80000"/>
              </a:lnSpc>
              <a:buFontTx/>
              <a:buNone/>
            </a:pPr>
            <a:endParaRPr lang="en-US" dirty="0"/>
          </a:p>
        </p:txBody>
      </p:sp>
    </p:spTree>
    <p:extLst>
      <p:ext uri="{BB962C8B-B14F-4D97-AF65-F5344CB8AC3E}">
        <p14:creationId xmlns:p14="http://schemas.microsoft.com/office/powerpoint/2010/main" val="15605539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Internet Protocols at Work</a:t>
            </a:r>
            <a:r>
              <a:rPr lang="en-US" sz="1200" dirty="0"/>
              <a:t> </a:t>
            </a:r>
            <a:endParaRPr lang="en-CA" dirty="0"/>
          </a:p>
          <a:p>
            <a:pPr>
              <a:lnSpc>
                <a:spcPct val="80000"/>
              </a:lnSpc>
              <a:buFontTx/>
              <a:buNone/>
            </a:pPr>
            <a:r>
              <a:rPr lang="en-US" dirty="0">
                <a:latin typeface="Arial" charset="0"/>
              </a:rPr>
              <a:t>5.2.2 –</a:t>
            </a:r>
            <a:r>
              <a:rPr lang="en-US" baseline="0" dirty="0">
                <a:latin typeface="Arial" charset="0"/>
              </a:rPr>
              <a:t> Keeping Track of the Conversation</a:t>
            </a:r>
            <a:endParaRPr lang="en-US" dirty="0"/>
          </a:p>
          <a:p>
            <a:pPr>
              <a:lnSpc>
                <a:spcPct val="80000"/>
              </a:lnSpc>
              <a:buFontTx/>
              <a:buNone/>
            </a:pPr>
            <a:endParaRPr lang="en-US" dirty="0"/>
          </a:p>
        </p:txBody>
      </p:sp>
    </p:spTree>
    <p:extLst>
      <p:ext uri="{BB962C8B-B14F-4D97-AF65-F5344CB8AC3E}">
        <p14:creationId xmlns:p14="http://schemas.microsoft.com/office/powerpoint/2010/main" val="29440629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5.3.1 –</a:t>
            </a:r>
            <a:r>
              <a:rPr lang="en-US" baseline="0" dirty="0">
                <a:latin typeface="Arial" charset="0"/>
              </a:rPr>
              <a:t> Domain Name System</a:t>
            </a:r>
            <a:endParaRPr lang="en-US" dirty="0"/>
          </a:p>
          <a:p>
            <a:pPr>
              <a:lnSpc>
                <a:spcPct val="80000"/>
              </a:lnSpc>
              <a:buFontTx/>
              <a:buNone/>
            </a:pPr>
            <a:endParaRPr lang="en-US" dirty="0"/>
          </a:p>
        </p:txBody>
      </p:sp>
    </p:spTree>
    <p:extLst>
      <p:ext uri="{BB962C8B-B14F-4D97-AF65-F5344CB8AC3E}">
        <p14:creationId xmlns:p14="http://schemas.microsoft.com/office/powerpoint/2010/main" val="31631919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5.3.2 –</a:t>
            </a:r>
            <a:r>
              <a:rPr lang="en-US" baseline="0" dirty="0">
                <a:latin typeface="Arial" charset="0"/>
              </a:rPr>
              <a:t> Web Clients and Servers</a:t>
            </a:r>
            <a:endParaRPr lang="en-US" dirty="0"/>
          </a:p>
          <a:p>
            <a:pPr>
              <a:lnSpc>
                <a:spcPct val="80000"/>
              </a:lnSpc>
              <a:buFontTx/>
              <a:buNone/>
            </a:pPr>
            <a:endParaRPr lang="en-US" dirty="0"/>
          </a:p>
        </p:txBody>
      </p:sp>
    </p:spTree>
    <p:extLst>
      <p:ext uri="{BB962C8B-B14F-4D97-AF65-F5344CB8AC3E}">
        <p14:creationId xmlns:p14="http://schemas.microsoft.com/office/powerpoint/2010/main" val="356394068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5.3.3 –</a:t>
            </a:r>
            <a:r>
              <a:rPr lang="en-US" baseline="0" dirty="0">
                <a:latin typeface="Arial" charset="0"/>
              </a:rPr>
              <a:t> FTP Clients and Servers</a:t>
            </a:r>
            <a:endParaRPr lang="en-US" dirty="0"/>
          </a:p>
          <a:p>
            <a:pPr>
              <a:lnSpc>
                <a:spcPct val="80000"/>
              </a:lnSpc>
              <a:buFontTx/>
              <a:buNone/>
            </a:pPr>
            <a:endParaRPr lang="en-US" dirty="0"/>
          </a:p>
        </p:txBody>
      </p:sp>
    </p:spTree>
    <p:extLst>
      <p:ext uri="{BB962C8B-B14F-4D97-AF65-F5344CB8AC3E}">
        <p14:creationId xmlns:p14="http://schemas.microsoft.com/office/powerpoint/2010/main" val="32782519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5.3.4 –</a:t>
            </a:r>
            <a:r>
              <a:rPr lang="en-US" baseline="0" dirty="0">
                <a:latin typeface="Arial" charset="0"/>
              </a:rPr>
              <a:t> Virtual Terminals</a:t>
            </a:r>
            <a:endParaRPr lang="en-US" dirty="0"/>
          </a:p>
          <a:p>
            <a:pPr>
              <a:lnSpc>
                <a:spcPct val="80000"/>
              </a:lnSpc>
              <a:buFontTx/>
              <a:buNone/>
            </a:pPr>
            <a:endParaRPr lang="en-US" dirty="0"/>
          </a:p>
        </p:txBody>
      </p:sp>
    </p:spTree>
    <p:extLst>
      <p:ext uri="{BB962C8B-B14F-4D97-AF65-F5344CB8AC3E}">
        <p14:creationId xmlns:p14="http://schemas.microsoft.com/office/powerpoint/2010/main" val="342300198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5.3.5 –</a:t>
            </a:r>
            <a:r>
              <a:rPr lang="en-US" baseline="0" dirty="0">
                <a:latin typeface="Arial" charset="0"/>
              </a:rPr>
              <a:t> Email </a:t>
            </a:r>
            <a:r>
              <a:rPr lang="en-US" baseline="0">
                <a:latin typeface="Arial" charset="0"/>
              </a:rPr>
              <a:t>and Messaging</a:t>
            </a:r>
            <a:endParaRPr lang="en-US" dirty="0"/>
          </a:p>
          <a:p>
            <a:pPr>
              <a:lnSpc>
                <a:spcPct val="80000"/>
              </a:lnSpc>
              <a:buFontTx/>
              <a:buNone/>
            </a:pPr>
            <a:endParaRPr lang="en-US" dirty="0"/>
          </a:p>
        </p:txBody>
      </p:sp>
    </p:spTree>
    <p:extLst>
      <p:ext uri="{BB962C8B-B14F-4D97-AF65-F5344CB8AC3E}">
        <p14:creationId xmlns:p14="http://schemas.microsoft.com/office/powerpoint/2010/main" val="11257600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What Does a Home Network Look Like?</a:t>
            </a:r>
            <a:r>
              <a:rPr lang="en-US" sz="1200" dirty="0"/>
              <a:t> </a:t>
            </a:r>
            <a:endParaRPr lang="en-CA" dirty="0"/>
          </a:p>
          <a:p>
            <a:pPr>
              <a:lnSpc>
                <a:spcPct val="80000"/>
              </a:lnSpc>
              <a:buFontTx/>
              <a:buNone/>
            </a:pPr>
            <a:r>
              <a:rPr lang="en-US" dirty="0">
                <a:latin typeface="Arial" charset="0"/>
              </a:rPr>
              <a:t>6.1.1 –</a:t>
            </a:r>
            <a:r>
              <a:rPr lang="en-US" baseline="0" dirty="0">
                <a:latin typeface="Arial" charset="0"/>
              </a:rPr>
              <a:t> Home Network Basics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Does Wi-Fi Work?</a:t>
            </a:r>
            <a:r>
              <a:rPr lang="en-US" sz="1200" dirty="0"/>
              <a:t> </a:t>
            </a:r>
            <a:endParaRPr lang="en-CA" dirty="0"/>
          </a:p>
          <a:p>
            <a:pPr>
              <a:lnSpc>
                <a:spcPct val="80000"/>
              </a:lnSpc>
              <a:buFontTx/>
              <a:buNone/>
            </a:pPr>
            <a:r>
              <a:rPr lang="en-US" dirty="0">
                <a:latin typeface="Arial" charset="0"/>
              </a:rPr>
              <a:t>6.2.1 –</a:t>
            </a:r>
            <a:r>
              <a:rPr lang="en-US" baseline="0" dirty="0">
                <a:latin typeface="Arial" charset="0"/>
              </a:rPr>
              <a:t> Wireless Standards</a:t>
            </a:r>
            <a:endParaRPr lang="en-US" dirty="0"/>
          </a:p>
          <a:p>
            <a:pPr>
              <a:lnSpc>
                <a:spcPct val="80000"/>
              </a:lnSpc>
              <a:buFontTx/>
              <a:buNone/>
            </a:pPr>
            <a:endParaRPr lang="en-US" dirty="0"/>
          </a:p>
        </p:txBody>
      </p:sp>
    </p:spTree>
    <p:extLst>
      <p:ext uri="{BB962C8B-B14F-4D97-AF65-F5344CB8AC3E}">
        <p14:creationId xmlns:p14="http://schemas.microsoft.com/office/powerpoint/2010/main" val="386944169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Does Wi-Fi Work?</a:t>
            </a:r>
            <a:r>
              <a:rPr lang="en-US" sz="1200" dirty="0"/>
              <a:t> </a:t>
            </a:r>
            <a:endParaRPr lang="en-CA" dirty="0"/>
          </a:p>
          <a:p>
            <a:pPr>
              <a:lnSpc>
                <a:spcPct val="80000"/>
              </a:lnSpc>
              <a:buFontTx/>
              <a:buNone/>
            </a:pPr>
            <a:r>
              <a:rPr lang="en-US" dirty="0">
                <a:latin typeface="Arial" charset="0"/>
              </a:rPr>
              <a:t>6.2.2 –</a:t>
            </a:r>
            <a:r>
              <a:rPr lang="en-US" baseline="0" dirty="0">
                <a:latin typeface="Arial" charset="0"/>
              </a:rPr>
              <a:t> Controlling Wireless Traffic</a:t>
            </a:r>
            <a:endParaRPr lang="en-US" dirty="0"/>
          </a:p>
          <a:p>
            <a:pPr>
              <a:lnSpc>
                <a:spcPct val="80000"/>
              </a:lnSpc>
              <a:buFontTx/>
              <a:buNone/>
            </a:pPr>
            <a:endParaRPr lang="en-US" dirty="0"/>
          </a:p>
        </p:txBody>
      </p:sp>
    </p:spTree>
    <p:extLst>
      <p:ext uri="{BB962C8B-B14F-4D97-AF65-F5344CB8AC3E}">
        <p14:creationId xmlns:p14="http://schemas.microsoft.com/office/powerpoint/2010/main" val="428311356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Setting Up Your Wireless Network</a:t>
            </a:r>
            <a:r>
              <a:rPr lang="en-US" sz="1200" dirty="0"/>
              <a:t> </a:t>
            </a:r>
            <a:endParaRPr lang="en-CA" dirty="0"/>
          </a:p>
          <a:p>
            <a:pPr>
              <a:lnSpc>
                <a:spcPct val="80000"/>
              </a:lnSpc>
              <a:buFontTx/>
              <a:buNone/>
            </a:pPr>
            <a:r>
              <a:rPr lang="en-US" dirty="0">
                <a:latin typeface="Arial" charset="0"/>
              </a:rPr>
              <a:t>6.3.1 –</a:t>
            </a:r>
            <a:r>
              <a:rPr lang="en-US" baseline="0" dirty="0">
                <a:latin typeface="Arial" charset="0"/>
              </a:rPr>
              <a:t> Accessing the Wireless Router</a:t>
            </a:r>
            <a:endParaRPr lang="en-US" dirty="0"/>
          </a:p>
          <a:p>
            <a:pPr>
              <a:lnSpc>
                <a:spcPct val="80000"/>
              </a:lnSpc>
              <a:buFontTx/>
              <a:buNone/>
            </a:pPr>
            <a:endParaRPr lang="en-US" dirty="0"/>
          </a:p>
        </p:txBody>
      </p:sp>
    </p:spTree>
    <p:extLst>
      <p:ext uri="{BB962C8B-B14F-4D97-AF65-F5344CB8AC3E}">
        <p14:creationId xmlns:p14="http://schemas.microsoft.com/office/powerpoint/2010/main" val="157992336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Choosing ISP Services</a:t>
            </a:r>
            <a:endParaRPr lang="en-CA" dirty="0"/>
          </a:p>
          <a:p>
            <a:pPr>
              <a:lnSpc>
                <a:spcPct val="80000"/>
              </a:lnSpc>
              <a:buFontTx/>
              <a:buNone/>
            </a:pPr>
            <a:r>
              <a:rPr lang="en-US" dirty="0">
                <a:latin typeface="Arial" charset="0"/>
              </a:rPr>
              <a:t>6.4.1 –</a:t>
            </a:r>
            <a:r>
              <a:rPr lang="en-US" baseline="0" dirty="0">
                <a:latin typeface="Arial" charset="0"/>
              </a:rPr>
              <a:t> Internet Service Providers</a:t>
            </a:r>
            <a:endParaRPr lang="en-US" dirty="0"/>
          </a:p>
          <a:p>
            <a:pPr>
              <a:lnSpc>
                <a:spcPct val="80000"/>
              </a:lnSpc>
              <a:buFontTx/>
              <a:buNone/>
            </a:pPr>
            <a:endParaRPr lang="en-US" dirty="0"/>
          </a:p>
        </p:txBody>
      </p:sp>
    </p:spTree>
    <p:extLst>
      <p:ext uri="{BB962C8B-B14F-4D97-AF65-F5344CB8AC3E}">
        <p14:creationId xmlns:p14="http://schemas.microsoft.com/office/powerpoint/2010/main" val="64492937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Choosing ISP Services</a:t>
            </a:r>
            <a:endParaRPr lang="en-CA" dirty="0"/>
          </a:p>
          <a:p>
            <a:pPr>
              <a:lnSpc>
                <a:spcPct val="80000"/>
              </a:lnSpc>
              <a:buFontTx/>
              <a:buNone/>
            </a:pPr>
            <a:r>
              <a:rPr lang="en-US" dirty="0">
                <a:latin typeface="Arial" charset="0"/>
              </a:rPr>
              <a:t>6.4.2 –</a:t>
            </a:r>
            <a:r>
              <a:rPr lang="en-US" baseline="0" dirty="0">
                <a:latin typeface="Arial" charset="0"/>
              </a:rPr>
              <a:t> ISP Connectivity Options</a:t>
            </a:r>
            <a:endParaRPr lang="en-US" dirty="0"/>
          </a:p>
          <a:p>
            <a:pPr>
              <a:lnSpc>
                <a:spcPct val="80000"/>
              </a:lnSpc>
              <a:buFontTx/>
              <a:buNone/>
            </a:pPr>
            <a:endParaRPr lang="en-US" dirty="0"/>
          </a:p>
        </p:txBody>
      </p:sp>
    </p:spTree>
    <p:extLst>
      <p:ext uri="{BB962C8B-B14F-4D97-AF65-F5344CB8AC3E}">
        <p14:creationId xmlns:p14="http://schemas.microsoft.com/office/powerpoint/2010/main" val="33344646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Security Considerations in a Home Network</a:t>
            </a:r>
            <a:endParaRPr lang="en-CA" dirty="0"/>
          </a:p>
          <a:p>
            <a:pPr>
              <a:lnSpc>
                <a:spcPct val="80000"/>
              </a:lnSpc>
              <a:buFontTx/>
              <a:buNone/>
            </a:pPr>
            <a:r>
              <a:rPr lang="en-US" dirty="0">
                <a:latin typeface="Arial" charset="0"/>
              </a:rPr>
              <a:t>6.5.1 –</a:t>
            </a:r>
            <a:r>
              <a:rPr lang="en-US" baseline="0" dirty="0">
                <a:latin typeface="Arial" charset="0"/>
              </a:rPr>
              <a:t> Is My Network Safe?</a:t>
            </a:r>
            <a:endParaRPr lang="en-US" dirty="0"/>
          </a:p>
          <a:p>
            <a:pPr>
              <a:lnSpc>
                <a:spcPct val="80000"/>
              </a:lnSpc>
              <a:buFontTx/>
              <a:buNone/>
            </a:pPr>
            <a:endParaRPr lang="en-US" dirty="0"/>
          </a:p>
        </p:txBody>
      </p:sp>
    </p:spTree>
    <p:extLst>
      <p:ext uri="{BB962C8B-B14F-4D97-AF65-F5344CB8AC3E}">
        <p14:creationId xmlns:p14="http://schemas.microsoft.com/office/powerpoint/2010/main" val="74532679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Security Considerations in a Home Network</a:t>
            </a:r>
            <a:endParaRPr lang="en-CA" dirty="0"/>
          </a:p>
          <a:p>
            <a:pPr>
              <a:lnSpc>
                <a:spcPct val="80000"/>
              </a:lnSpc>
              <a:buFontTx/>
              <a:buNone/>
            </a:pPr>
            <a:r>
              <a:rPr lang="en-US" dirty="0">
                <a:latin typeface="Arial" charset="0"/>
              </a:rPr>
              <a:t>6.5.2 –</a:t>
            </a:r>
            <a:r>
              <a:rPr lang="en-US" baseline="0" dirty="0">
                <a:latin typeface="Arial" charset="0"/>
              </a:rPr>
              <a:t> Authenticating Users</a:t>
            </a:r>
            <a:endParaRPr lang="en-US" dirty="0"/>
          </a:p>
          <a:p>
            <a:pPr>
              <a:lnSpc>
                <a:spcPct val="80000"/>
              </a:lnSpc>
              <a:buFontTx/>
              <a:buNone/>
            </a:pPr>
            <a:endParaRPr lang="en-US" dirty="0"/>
          </a:p>
        </p:txBody>
      </p:sp>
    </p:spTree>
    <p:extLst>
      <p:ext uri="{BB962C8B-B14F-4D97-AF65-F5344CB8AC3E}">
        <p14:creationId xmlns:p14="http://schemas.microsoft.com/office/powerpoint/2010/main" val="4099835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Security Considerations in a Home Network</a:t>
            </a:r>
            <a:endParaRPr lang="en-CA" dirty="0"/>
          </a:p>
          <a:p>
            <a:pPr>
              <a:lnSpc>
                <a:spcPct val="80000"/>
              </a:lnSpc>
              <a:buFontTx/>
              <a:buNone/>
            </a:pPr>
            <a:r>
              <a:rPr lang="en-US" dirty="0">
                <a:latin typeface="Arial" charset="0"/>
              </a:rPr>
              <a:t>6.5.3 –</a:t>
            </a:r>
            <a:r>
              <a:rPr lang="en-US" baseline="0" dirty="0">
                <a:latin typeface="Arial" charset="0"/>
              </a:rPr>
              <a:t> Encrypting Data So It Cannot Be Read</a:t>
            </a:r>
            <a:endParaRPr lang="en-US" dirty="0"/>
          </a:p>
          <a:p>
            <a:pPr>
              <a:lnSpc>
                <a:spcPct val="80000"/>
              </a:lnSpc>
              <a:buFontTx/>
              <a:buNone/>
            </a:pPr>
            <a:endParaRPr lang="en-US" dirty="0"/>
          </a:p>
        </p:txBody>
      </p:sp>
    </p:spTree>
    <p:extLst>
      <p:ext uri="{BB962C8B-B14F-4D97-AF65-F5344CB8AC3E}">
        <p14:creationId xmlns:p14="http://schemas.microsoft.com/office/powerpoint/2010/main" val="188856177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Security Considerations in a Home Network</a:t>
            </a:r>
            <a:endParaRPr lang="en-CA" dirty="0"/>
          </a:p>
          <a:p>
            <a:pPr>
              <a:lnSpc>
                <a:spcPct val="80000"/>
              </a:lnSpc>
              <a:buFontTx/>
              <a:buNone/>
            </a:pPr>
            <a:r>
              <a:rPr lang="en-US" dirty="0">
                <a:latin typeface="Arial" charset="0"/>
              </a:rPr>
              <a:t>6.5.4 –</a:t>
            </a:r>
            <a:r>
              <a:rPr lang="en-US" baseline="0" dirty="0">
                <a:latin typeface="Arial" charset="0"/>
              </a:rPr>
              <a:t> Security Planning</a:t>
            </a:r>
            <a:endParaRPr lang="en-US" dirty="0"/>
          </a:p>
          <a:p>
            <a:pPr>
              <a:lnSpc>
                <a:spcPct val="80000"/>
              </a:lnSpc>
              <a:buFontTx/>
              <a:buNone/>
            </a:pPr>
            <a:endParaRPr lang="en-US" dirty="0"/>
          </a:p>
        </p:txBody>
      </p:sp>
    </p:spTree>
    <p:extLst>
      <p:ext uri="{BB962C8B-B14F-4D97-AF65-F5344CB8AC3E}">
        <p14:creationId xmlns:p14="http://schemas.microsoft.com/office/powerpoint/2010/main" val="415034778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6.6</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Mobile Devices in the Network</a:t>
            </a:r>
            <a:endParaRPr lang="en-CA" dirty="0"/>
          </a:p>
          <a:p>
            <a:pPr>
              <a:lnSpc>
                <a:spcPct val="80000"/>
              </a:lnSpc>
              <a:buFontTx/>
              <a:buNone/>
            </a:pPr>
            <a:r>
              <a:rPr lang="en-US" dirty="0">
                <a:latin typeface="Arial" charset="0"/>
              </a:rPr>
              <a:t>6.6.1 –</a:t>
            </a:r>
            <a:r>
              <a:rPr lang="en-US" baseline="0" dirty="0">
                <a:latin typeface="Arial" charset="0"/>
              </a:rPr>
              <a:t> Network Connectivity</a:t>
            </a:r>
            <a:endParaRPr lang="en-US" dirty="0"/>
          </a:p>
          <a:p>
            <a:pPr>
              <a:lnSpc>
                <a:spcPct val="80000"/>
              </a:lnSpc>
              <a:buFontTx/>
              <a:buNone/>
            </a:pPr>
            <a:endParaRPr lang="en-US" dirty="0"/>
          </a:p>
        </p:txBody>
      </p:sp>
    </p:spTree>
    <p:extLst>
      <p:ext uri="{BB962C8B-B14F-4D97-AF65-F5344CB8AC3E}">
        <p14:creationId xmlns:p14="http://schemas.microsoft.com/office/powerpoint/2010/main" val="28647141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7.1.1 –</a:t>
            </a:r>
            <a:r>
              <a:rPr lang="en-US" baseline="0" dirty="0">
                <a:latin typeface="Arial" charset="0"/>
              </a:rPr>
              <a:t> Hackers and Intruders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7.1.2 –</a:t>
            </a:r>
            <a:r>
              <a:rPr lang="en-US" baseline="0" dirty="0">
                <a:latin typeface="Arial" charset="0"/>
              </a:rPr>
              <a:t> Social Engineering Attacks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7.1.3 –</a:t>
            </a:r>
            <a:r>
              <a:rPr lang="en-US" baseline="0" dirty="0">
                <a:latin typeface="Arial" charset="0"/>
              </a:rPr>
              <a:t> Virus, Worms, and Trojan Horses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7.2.1 –</a:t>
            </a:r>
            <a:r>
              <a:rPr lang="en-US" baseline="0" dirty="0">
                <a:latin typeface="Arial" charset="0"/>
              </a:rPr>
              <a:t> Denial of Service and Brute Force Attacks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7.2.1 –</a:t>
            </a:r>
            <a:r>
              <a:rPr lang="en-US" baseline="0" dirty="0">
                <a:latin typeface="Arial" charset="0"/>
              </a:rPr>
              <a:t> Denial of Service and Brute Force Attacks (Cont.)</a:t>
            </a:r>
            <a:endParaRPr lang="en-US" dirty="0"/>
          </a:p>
          <a:p>
            <a:pPr>
              <a:lnSpc>
                <a:spcPct val="80000"/>
              </a:lnSpc>
              <a:buFontTx/>
              <a:buNone/>
            </a:pPr>
            <a:endParaRPr lang="en-US" dirty="0"/>
          </a:p>
        </p:txBody>
      </p:sp>
    </p:spTree>
    <p:extLst>
      <p:ext uri="{BB962C8B-B14F-4D97-AF65-F5344CB8AC3E}">
        <p14:creationId xmlns:p14="http://schemas.microsoft.com/office/powerpoint/2010/main" val="97862022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7.2.2 –</a:t>
            </a:r>
            <a:r>
              <a:rPr lang="en-US" baseline="0" dirty="0">
                <a:latin typeface="Arial" charset="0"/>
              </a:rPr>
              <a:t> Other Types of Malware</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7.2.2 –</a:t>
            </a:r>
            <a:r>
              <a:rPr lang="en-US" baseline="0" dirty="0">
                <a:latin typeface="Arial" charset="0"/>
              </a:rPr>
              <a:t> Other Types of Malware (Cont.)</a:t>
            </a:r>
            <a:endParaRPr lang="en-US" dirty="0"/>
          </a:p>
          <a:p>
            <a:pPr>
              <a:lnSpc>
                <a:spcPct val="80000"/>
              </a:lnSpc>
              <a:buFontTx/>
              <a:buNone/>
            </a:pPr>
            <a:endParaRPr lang="en-US" dirty="0"/>
          </a:p>
        </p:txBody>
      </p:sp>
    </p:spTree>
    <p:extLst>
      <p:ext uri="{BB962C8B-B14F-4D97-AF65-F5344CB8AC3E}">
        <p14:creationId xmlns:p14="http://schemas.microsoft.com/office/powerpoint/2010/main" val="117850092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7.3.1 – Security Tools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7.3.1 – Security Tools (Cont.)</a:t>
            </a:r>
            <a:endParaRPr lang="en-US" dirty="0"/>
          </a:p>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63026481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7.3.2 – Antivirus Software</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7.3.2 – Antivirus Software (Cont.)</a:t>
            </a:r>
            <a:endParaRPr lang="en-US" dirty="0"/>
          </a:p>
          <a:p>
            <a:pPr>
              <a:lnSpc>
                <a:spcPct val="80000"/>
              </a:lnSpc>
              <a:buFontTx/>
              <a:buNone/>
            </a:pPr>
            <a:endParaRPr lang="en-US" dirty="0"/>
          </a:p>
        </p:txBody>
      </p:sp>
    </p:spTree>
    <p:extLst>
      <p:ext uri="{BB962C8B-B14F-4D97-AF65-F5344CB8AC3E}">
        <p14:creationId xmlns:p14="http://schemas.microsoft.com/office/powerpoint/2010/main" val="40447104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7.3.3 – Removing Spyware</a:t>
            </a:r>
            <a:endParaRPr lang="en-US" dirty="0"/>
          </a:p>
          <a:p>
            <a:pPr>
              <a:lnSpc>
                <a:spcPct val="80000"/>
              </a:lnSpc>
              <a:buFontTx/>
              <a:buNone/>
            </a:pPr>
            <a:endParaRPr lang="en-US" dirty="0"/>
          </a:p>
        </p:txBody>
      </p:sp>
    </p:spTree>
    <p:extLst>
      <p:ext uri="{BB962C8B-B14F-4D97-AF65-F5344CB8AC3E}">
        <p14:creationId xmlns:p14="http://schemas.microsoft.com/office/powerpoint/2010/main" val="176029834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7.4 – How Do Firewalls</a:t>
            </a:r>
            <a:r>
              <a:rPr lang="en-US" sz="1200" baseline="0" dirty="0"/>
              <a:t> Protect Networks?</a:t>
            </a:r>
            <a:r>
              <a:rPr lang="en-US" sz="1200" dirty="0"/>
              <a:t> </a:t>
            </a:r>
            <a:endParaRPr lang="en-CA" dirty="0"/>
          </a:p>
          <a:p>
            <a:pPr>
              <a:lnSpc>
                <a:spcPct val="80000"/>
              </a:lnSpc>
              <a:buFontTx/>
              <a:buNone/>
            </a:pPr>
            <a:r>
              <a:rPr lang="en-US" dirty="0">
                <a:latin typeface="Arial" charset="0"/>
              </a:rPr>
              <a:t>7.4.1 –</a:t>
            </a:r>
            <a:r>
              <a:rPr lang="en-US" baseline="0" dirty="0">
                <a:latin typeface="Arial" charset="0"/>
              </a:rPr>
              <a:t> Firewall Basics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7.4 – How Do Firewalls</a:t>
            </a:r>
            <a:r>
              <a:rPr lang="en-US" sz="1200" baseline="0" dirty="0"/>
              <a:t> Protect Networks?</a:t>
            </a:r>
            <a:r>
              <a:rPr lang="en-US" sz="1200" dirty="0"/>
              <a:t> </a:t>
            </a:r>
            <a:endParaRPr lang="en-CA" dirty="0"/>
          </a:p>
          <a:p>
            <a:pPr>
              <a:lnSpc>
                <a:spcPct val="80000"/>
              </a:lnSpc>
              <a:buFontTx/>
              <a:buNone/>
            </a:pPr>
            <a:r>
              <a:rPr lang="en-US" dirty="0">
                <a:latin typeface="Arial" charset="0"/>
              </a:rPr>
              <a:t>7.4.1 –</a:t>
            </a:r>
            <a:r>
              <a:rPr lang="en-US" baseline="0" dirty="0">
                <a:latin typeface="Arial" charset="0"/>
              </a:rPr>
              <a:t> Firewall Basics (Cont.)</a:t>
            </a:r>
            <a:endParaRPr lang="en-US" dirty="0"/>
          </a:p>
          <a:p>
            <a:pPr>
              <a:lnSpc>
                <a:spcPct val="80000"/>
              </a:lnSpc>
              <a:buFontTx/>
              <a:buNone/>
            </a:pPr>
            <a:endParaRPr lang="en-US" dirty="0"/>
          </a:p>
        </p:txBody>
      </p:sp>
    </p:spTree>
    <p:extLst>
      <p:ext uri="{BB962C8B-B14F-4D97-AF65-F5344CB8AC3E}">
        <p14:creationId xmlns:p14="http://schemas.microsoft.com/office/powerpoint/2010/main" val="4908397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7.4 – How Do Firewalls</a:t>
            </a:r>
            <a:r>
              <a:rPr lang="en-US" sz="1200" baseline="0" dirty="0"/>
              <a:t> Protect Networks?</a:t>
            </a:r>
            <a:r>
              <a:rPr lang="en-US" sz="1200" dirty="0"/>
              <a:t> </a:t>
            </a:r>
            <a:endParaRPr lang="en-CA" dirty="0"/>
          </a:p>
          <a:p>
            <a:pPr>
              <a:lnSpc>
                <a:spcPct val="80000"/>
              </a:lnSpc>
              <a:buFontTx/>
              <a:buNone/>
            </a:pPr>
            <a:r>
              <a:rPr lang="en-US" dirty="0">
                <a:latin typeface="Arial" charset="0"/>
              </a:rPr>
              <a:t>7.4.2 –</a:t>
            </a:r>
            <a:r>
              <a:rPr lang="en-US" baseline="0" dirty="0">
                <a:latin typeface="Arial" charset="0"/>
              </a:rPr>
              <a:t> Configuring Firewalls </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Cisco LAN Devices</a:t>
            </a:r>
            <a:r>
              <a:rPr lang="en-US" sz="1200" dirty="0"/>
              <a:t> </a:t>
            </a:r>
            <a:endParaRPr lang="en-CA" dirty="0"/>
          </a:p>
          <a:p>
            <a:pPr>
              <a:lnSpc>
                <a:spcPct val="80000"/>
              </a:lnSpc>
              <a:buFontTx/>
              <a:buNone/>
            </a:pPr>
            <a:r>
              <a:rPr lang="en-US" dirty="0">
                <a:latin typeface="Arial" charset="0"/>
              </a:rPr>
              <a:t>8.1.1 –</a:t>
            </a:r>
            <a:r>
              <a:rPr lang="en-US" baseline="0" dirty="0">
                <a:latin typeface="Arial" charset="0"/>
              </a:rPr>
              <a:t> LAN Switches and Wireless Devices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Cisco LAN Devices</a:t>
            </a:r>
            <a:r>
              <a:rPr lang="en-US" sz="1200" dirty="0"/>
              <a:t> </a:t>
            </a:r>
            <a:endParaRPr lang="en-CA" dirty="0"/>
          </a:p>
          <a:p>
            <a:pPr>
              <a:lnSpc>
                <a:spcPct val="80000"/>
              </a:lnSpc>
              <a:buFontTx/>
              <a:buNone/>
            </a:pPr>
            <a:r>
              <a:rPr lang="en-US" dirty="0">
                <a:latin typeface="Arial" charset="0"/>
              </a:rPr>
              <a:t>8.1.2 –</a:t>
            </a:r>
            <a:r>
              <a:rPr lang="en-US" baseline="0" dirty="0">
                <a:latin typeface="Arial" charset="0"/>
              </a:rPr>
              <a:t> Connecting to the Switch</a:t>
            </a:r>
            <a:endParaRPr lang="en-US" dirty="0"/>
          </a:p>
          <a:p>
            <a:pPr>
              <a:lnSpc>
                <a:spcPct val="80000"/>
              </a:lnSpc>
              <a:buFontTx/>
              <a:buNone/>
            </a:pPr>
            <a:endParaRPr lang="en-US" dirty="0"/>
          </a:p>
        </p:txBody>
      </p:sp>
    </p:spTree>
    <p:extLst>
      <p:ext uri="{BB962C8B-B14F-4D97-AF65-F5344CB8AC3E}">
        <p14:creationId xmlns:p14="http://schemas.microsoft.com/office/powerpoint/2010/main" val="395432751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Internetworking Devices</a:t>
            </a:r>
            <a:r>
              <a:rPr lang="en-US" sz="1200" dirty="0"/>
              <a:t> </a:t>
            </a:r>
            <a:endParaRPr lang="en-CA" dirty="0"/>
          </a:p>
          <a:p>
            <a:pPr>
              <a:lnSpc>
                <a:spcPct val="80000"/>
              </a:lnSpc>
              <a:buFontTx/>
              <a:buNone/>
            </a:pPr>
            <a:r>
              <a:rPr lang="en-US" dirty="0">
                <a:latin typeface="Arial" charset="0"/>
              </a:rPr>
              <a:t>8.2.1 –</a:t>
            </a:r>
            <a:r>
              <a:rPr lang="en-US" baseline="0" dirty="0">
                <a:latin typeface="Arial" charset="0"/>
              </a:rPr>
              <a:t> Cisco Routers</a:t>
            </a:r>
            <a:endParaRPr lang="en-US" dirty="0"/>
          </a:p>
          <a:p>
            <a:pPr>
              <a:lnSpc>
                <a:spcPct val="80000"/>
              </a:lnSpc>
              <a:buFontTx/>
              <a:buNone/>
            </a:pPr>
            <a:endParaRPr lang="en-US" dirty="0"/>
          </a:p>
        </p:txBody>
      </p:sp>
    </p:spTree>
    <p:extLst>
      <p:ext uri="{BB962C8B-B14F-4D97-AF65-F5344CB8AC3E}">
        <p14:creationId xmlns:p14="http://schemas.microsoft.com/office/powerpoint/2010/main" val="38605403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Internetworking Devices</a:t>
            </a:r>
            <a:r>
              <a:rPr lang="en-US" sz="1200" dirty="0"/>
              <a:t> </a:t>
            </a:r>
            <a:endParaRPr lang="en-CA" dirty="0"/>
          </a:p>
          <a:p>
            <a:pPr>
              <a:lnSpc>
                <a:spcPct val="80000"/>
              </a:lnSpc>
              <a:buFontTx/>
              <a:buNone/>
            </a:pPr>
            <a:r>
              <a:rPr lang="en-US" dirty="0">
                <a:latin typeface="Arial" charset="0"/>
              </a:rPr>
              <a:t>8.2.2 –</a:t>
            </a:r>
            <a:r>
              <a:rPr lang="en-US" baseline="0" dirty="0">
                <a:latin typeface="Arial" charset="0"/>
              </a:rPr>
              <a:t> Setting Up the Router</a:t>
            </a:r>
            <a:endParaRPr lang="en-US" dirty="0"/>
          </a:p>
          <a:p>
            <a:pPr>
              <a:lnSpc>
                <a:spcPct val="80000"/>
              </a:lnSpc>
              <a:buFontTx/>
              <a:buNone/>
            </a:pPr>
            <a:endParaRPr lang="en-US" dirty="0"/>
          </a:p>
        </p:txBody>
      </p:sp>
    </p:spTree>
    <p:extLst>
      <p:ext uri="{BB962C8B-B14F-4D97-AF65-F5344CB8AC3E}">
        <p14:creationId xmlns:p14="http://schemas.microsoft.com/office/powerpoint/2010/main" val="187339772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Exploring the Cisco IOS</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8.3.1 –</a:t>
            </a:r>
            <a:r>
              <a:rPr lang="en-US" baseline="0" dirty="0">
                <a:latin typeface="Arial" charset="0"/>
              </a:rPr>
              <a:t> Navigate the IOS</a:t>
            </a:r>
            <a:endParaRPr lang="en-US" dirty="0"/>
          </a:p>
          <a:p>
            <a:pPr>
              <a:lnSpc>
                <a:spcPct val="80000"/>
              </a:lnSpc>
              <a:buFontTx/>
              <a:buNone/>
            </a:pPr>
            <a:endParaRPr lang="en-US" dirty="0"/>
          </a:p>
        </p:txBody>
      </p:sp>
    </p:spTree>
    <p:extLst>
      <p:ext uri="{BB962C8B-B14F-4D97-AF65-F5344CB8AC3E}">
        <p14:creationId xmlns:p14="http://schemas.microsoft.com/office/powerpoint/2010/main" val="4042261443"/>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Exploring the Cisco IOS</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8.3.2 –</a:t>
            </a:r>
            <a:r>
              <a:rPr lang="en-US" baseline="0" dirty="0">
                <a:latin typeface="Arial" charset="0"/>
              </a:rPr>
              <a:t> The Command Structure</a:t>
            </a:r>
            <a:endParaRPr lang="en-US" dirty="0"/>
          </a:p>
          <a:p>
            <a:pPr>
              <a:lnSpc>
                <a:spcPct val="80000"/>
              </a:lnSpc>
              <a:buFontTx/>
              <a:buNone/>
            </a:pPr>
            <a:endParaRPr lang="en-US" dirty="0"/>
          </a:p>
        </p:txBody>
      </p:sp>
    </p:spTree>
    <p:extLst>
      <p:ext uri="{BB962C8B-B14F-4D97-AF65-F5344CB8AC3E}">
        <p14:creationId xmlns:p14="http://schemas.microsoft.com/office/powerpoint/2010/main" val="320889367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Using Show Commands</a:t>
            </a:r>
            <a:r>
              <a:rPr lang="en-US" sz="1200" dirty="0"/>
              <a:t> </a:t>
            </a:r>
            <a:endParaRPr lang="en-CA" dirty="0"/>
          </a:p>
          <a:p>
            <a:pPr>
              <a:lnSpc>
                <a:spcPct val="80000"/>
              </a:lnSpc>
              <a:buFontTx/>
              <a:buNone/>
            </a:pPr>
            <a:r>
              <a:rPr lang="en-US" dirty="0">
                <a:latin typeface="Arial" charset="0"/>
              </a:rPr>
              <a:t>8.4.1 –</a:t>
            </a:r>
            <a:r>
              <a:rPr lang="en-US" baseline="0" dirty="0">
                <a:latin typeface="Arial" charset="0"/>
              </a:rPr>
              <a:t> Viewing Device Information</a:t>
            </a:r>
            <a:endParaRPr lang="en-US" dirty="0"/>
          </a:p>
          <a:p>
            <a:pPr>
              <a:lnSpc>
                <a:spcPct val="80000"/>
              </a:lnSpc>
              <a:buFontTx/>
              <a:buNone/>
            </a:pPr>
            <a:endParaRPr lang="en-US" dirty="0"/>
          </a:p>
        </p:txBody>
      </p:sp>
    </p:spTree>
    <p:extLst>
      <p:ext uri="{BB962C8B-B14F-4D97-AF65-F5344CB8AC3E}">
        <p14:creationId xmlns:p14="http://schemas.microsoft.com/office/powerpoint/2010/main" val="360659684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Configuring a Cisco Network</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8.5.1 –</a:t>
            </a:r>
            <a:r>
              <a:rPr lang="en-US" baseline="0" dirty="0">
                <a:latin typeface="Arial" charset="0"/>
              </a:rPr>
              <a:t> Basic Switch Configuration</a:t>
            </a:r>
            <a:endParaRPr lang="en-US" dirty="0"/>
          </a:p>
          <a:p>
            <a:pPr>
              <a:lnSpc>
                <a:spcPct val="80000"/>
              </a:lnSpc>
              <a:buFontTx/>
              <a:buNone/>
            </a:pPr>
            <a:endParaRPr lang="en-US" dirty="0"/>
          </a:p>
        </p:txBody>
      </p:sp>
    </p:spTree>
    <p:extLst>
      <p:ext uri="{BB962C8B-B14F-4D97-AF65-F5344CB8AC3E}">
        <p14:creationId xmlns:p14="http://schemas.microsoft.com/office/powerpoint/2010/main" val="103573993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Configuring a Cisco Network</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8.5.2 –</a:t>
            </a:r>
            <a:r>
              <a:rPr lang="en-US" baseline="0" dirty="0">
                <a:latin typeface="Arial" charset="0"/>
              </a:rPr>
              <a:t> Basic Router Configuration Steps</a:t>
            </a:r>
            <a:endParaRPr lang="en-US" dirty="0"/>
          </a:p>
          <a:p>
            <a:pPr>
              <a:lnSpc>
                <a:spcPct val="80000"/>
              </a:lnSpc>
              <a:buFontTx/>
              <a:buNone/>
            </a:pPr>
            <a:endParaRPr lang="en-US" dirty="0"/>
          </a:p>
        </p:txBody>
      </p:sp>
    </p:spTree>
    <p:extLst>
      <p:ext uri="{BB962C8B-B14F-4D97-AF65-F5344CB8AC3E}">
        <p14:creationId xmlns:p14="http://schemas.microsoft.com/office/powerpoint/2010/main" val="375469159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Configuring a Cisco Network</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8.5.2 –</a:t>
            </a:r>
            <a:r>
              <a:rPr lang="en-US" baseline="0" dirty="0">
                <a:latin typeface="Arial" charset="0"/>
              </a:rPr>
              <a:t> </a:t>
            </a:r>
            <a:r>
              <a:rPr lang="en-US" baseline="0">
                <a:latin typeface="Arial" charset="0"/>
              </a:rPr>
              <a:t>Basic Router </a:t>
            </a:r>
            <a:r>
              <a:rPr lang="en-US" baseline="0" dirty="0">
                <a:latin typeface="Arial" charset="0"/>
              </a:rPr>
              <a:t>Configuration Steps</a:t>
            </a:r>
            <a:endParaRPr lang="en-US" dirty="0"/>
          </a:p>
          <a:p>
            <a:pPr>
              <a:lnSpc>
                <a:spcPct val="80000"/>
              </a:lnSpc>
              <a:buFontTx/>
              <a:buNone/>
            </a:pPr>
            <a:endParaRPr lang="en-US" dirty="0"/>
          </a:p>
        </p:txBody>
      </p:sp>
    </p:spTree>
    <p:extLst>
      <p:ext uri="{BB962C8B-B14F-4D97-AF65-F5344CB8AC3E}">
        <p14:creationId xmlns:p14="http://schemas.microsoft.com/office/powerpoint/2010/main" val="118626334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Configuring a Cisco Network</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8.5.3 –</a:t>
            </a:r>
            <a:r>
              <a:rPr lang="en-US" baseline="0" dirty="0">
                <a:latin typeface="Arial" charset="0"/>
              </a:rPr>
              <a:t> Securing the Devices</a:t>
            </a:r>
            <a:endParaRPr lang="en-US" dirty="0"/>
          </a:p>
          <a:p>
            <a:pPr>
              <a:lnSpc>
                <a:spcPct val="80000"/>
              </a:lnSpc>
              <a:buFontTx/>
              <a:buNone/>
            </a:pPr>
            <a:endParaRPr lang="en-US" dirty="0"/>
          </a:p>
        </p:txBody>
      </p:sp>
    </p:spTree>
    <p:extLst>
      <p:ext uri="{BB962C8B-B14F-4D97-AF65-F5344CB8AC3E}">
        <p14:creationId xmlns:p14="http://schemas.microsoft.com/office/powerpoint/2010/main" val="67345600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Configuring a Cisco Network</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8.5.3 –</a:t>
            </a:r>
            <a:r>
              <a:rPr lang="en-US" baseline="0" dirty="0">
                <a:latin typeface="Arial" charset="0"/>
              </a:rPr>
              <a:t> Securing </a:t>
            </a:r>
            <a:r>
              <a:rPr lang="en-US" baseline="0">
                <a:latin typeface="Arial" charset="0"/>
              </a:rPr>
              <a:t>the Devices</a:t>
            </a:r>
            <a:endParaRPr lang="en-US" dirty="0"/>
          </a:p>
          <a:p>
            <a:pPr>
              <a:lnSpc>
                <a:spcPct val="80000"/>
              </a:lnSpc>
              <a:buFontTx/>
              <a:buNone/>
            </a:pPr>
            <a:endParaRPr lang="en-US" dirty="0"/>
          </a:p>
        </p:txBody>
      </p:sp>
    </p:spTree>
    <p:extLst>
      <p:ext uri="{BB962C8B-B14F-4D97-AF65-F5344CB8AC3E}">
        <p14:creationId xmlns:p14="http://schemas.microsoft.com/office/powerpoint/2010/main" val="320618021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Configuring a Cisco Network</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8.5.3 –</a:t>
            </a:r>
            <a:r>
              <a:rPr lang="en-US" baseline="0" dirty="0">
                <a:latin typeface="Arial" charset="0"/>
              </a:rPr>
              <a:t> Securing </a:t>
            </a:r>
            <a:r>
              <a:rPr lang="en-US" baseline="0">
                <a:latin typeface="Arial" charset="0"/>
              </a:rPr>
              <a:t>the Devices</a:t>
            </a:r>
            <a:endParaRPr lang="en-US" dirty="0"/>
          </a:p>
          <a:p>
            <a:pPr>
              <a:lnSpc>
                <a:spcPct val="80000"/>
              </a:lnSpc>
              <a:buFontTx/>
              <a:buNone/>
            </a:pPr>
            <a:endParaRPr lang="en-US" dirty="0"/>
          </a:p>
        </p:txBody>
      </p:sp>
    </p:spTree>
    <p:extLst>
      <p:ext uri="{BB962C8B-B14F-4D97-AF65-F5344CB8AC3E}">
        <p14:creationId xmlns:p14="http://schemas.microsoft.com/office/powerpoint/2010/main" val="88982605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Configuring a Cisco Network</a:t>
            </a:r>
            <a:r>
              <a:rPr lang="en-US" sz="1200" kern="1200" baseline="0" dirty="0">
                <a:solidFill>
                  <a:schemeClr val="tx1"/>
                </a:solidFill>
                <a:latin typeface="Arial" charset="0"/>
                <a:ea typeface="ＭＳ Ｐゴシック" charset="0"/>
                <a:cs typeface="ＭＳ Ｐゴシック" charset="0"/>
              </a:rPr>
              <a:t> </a:t>
            </a:r>
          </a:p>
          <a:p>
            <a:pPr>
              <a:lnSpc>
                <a:spcPct val="80000"/>
              </a:lnSpc>
              <a:buFontTx/>
              <a:buNone/>
            </a:pPr>
            <a:r>
              <a:rPr lang="en-US" dirty="0">
                <a:latin typeface="Arial" charset="0"/>
              </a:rPr>
              <a:t>8.5.4 –</a:t>
            </a:r>
            <a:r>
              <a:rPr lang="en-US" baseline="0" dirty="0">
                <a:latin typeface="Arial" charset="0"/>
              </a:rPr>
              <a:t> Connecting the Switch </a:t>
            </a:r>
            <a:r>
              <a:rPr lang="en-US" baseline="0">
                <a:latin typeface="Arial" charset="0"/>
              </a:rPr>
              <a:t>to the Router.\</a:t>
            </a:r>
            <a:endParaRPr lang="en-US" dirty="0"/>
          </a:p>
          <a:p>
            <a:pPr>
              <a:lnSpc>
                <a:spcPct val="80000"/>
              </a:lnSpc>
              <a:buFontTx/>
              <a:buNone/>
            </a:pPr>
            <a:endParaRPr lang="en-US" dirty="0"/>
          </a:p>
        </p:txBody>
      </p:sp>
    </p:spTree>
    <p:extLst>
      <p:ext uri="{BB962C8B-B14F-4D97-AF65-F5344CB8AC3E}">
        <p14:creationId xmlns:p14="http://schemas.microsoft.com/office/powerpoint/2010/main" val="22661594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84</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747713" indent="-290513" algn="l" defTabSz="814388" rtl="0" eaLnBrk="1" fontAlgn="base" hangingPunct="1">
        <a:lnSpc>
          <a:spcPct val="95000"/>
        </a:lnSpc>
        <a:spcBef>
          <a:spcPct val="35000"/>
        </a:spcBef>
        <a:spcAft>
          <a:spcPct val="0"/>
        </a:spcAft>
        <a:buClr>
          <a:srgbClr val="708CA1"/>
        </a:buClr>
        <a:buFont typeface="Wingdings" panose="05000000000000000000" pitchFamily="2" charset="2"/>
        <a:buChar cha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14.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4.xml"/><Relationship Id="rId1" Type="http://schemas.openxmlformats.org/officeDocument/2006/relationships/slideLayout" Target="../slideLayouts/slideLayout14.xml"/><Relationship Id="rId4" Type="http://schemas.openxmlformats.org/officeDocument/2006/relationships/image" Target="../media/image57.png"/></Relationships>
</file>

<file path=ppt/slides/_rels/slide5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5.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6.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7.xml"/><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9.xm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60.xml"/><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61.xm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62.xml"/><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63.xml"/><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4.xml"/><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65.xml"/><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6.xml"/><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68.xml"/><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69.xml"/><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70.xml"/><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71.xml"/><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72.xml"/><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73.xml"/><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74.xml"/><Relationship Id="rId1" Type="http://schemas.openxmlformats.org/officeDocument/2006/relationships/slideLayout" Target="../slideLayouts/slideLayout14.xml"/></Relationships>
</file>

<file path=ppt/slides/_rels/slide7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75.xml"/><Relationship Id="rId1" Type="http://schemas.openxmlformats.org/officeDocument/2006/relationships/slideLayout" Target="../slideLayouts/slideLayout14.xml"/></Relationships>
</file>

<file path=ppt/slides/_rels/slide7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6.xml"/><Relationship Id="rId1" Type="http://schemas.openxmlformats.org/officeDocument/2006/relationships/slideLayout" Target="../slideLayouts/slideLayout14.xml"/></Relationships>
</file>

<file path=ppt/slides/_rels/slide7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77.xml"/><Relationship Id="rId1" Type="http://schemas.openxmlformats.org/officeDocument/2006/relationships/slideLayout" Target="../slideLayouts/slideLayout14.xml"/></Relationships>
</file>

<file path=ppt/slides/_rels/slide7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78.xml"/><Relationship Id="rId1" Type="http://schemas.openxmlformats.org/officeDocument/2006/relationships/slideLayout" Target="../slideLayouts/slideLayout14.xml"/></Relationships>
</file>

<file path=ppt/slides/_rels/slide7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79.xml"/><Relationship Id="rId1" Type="http://schemas.openxmlformats.org/officeDocument/2006/relationships/slideLayout" Target="../slideLayouts/slideLayout14.xml"/></Relationships>
</file>

<file path=ppt/slides/_rels/slide8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80.xml"/><Relationship Id="rId1" Type="http://schemas.openxmlformats.org/officeDocument/2006/relationships/slideLayout" Target="../slideLayouts/slideLayout14.xml"/></Relationships>
</file>

<file path=ppt/slides/_rels/slide8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81.xml"/><Relationship Id="rId1" Type="http://schemas.openxmlformats.org/officeDocument/2006/relationships/slideLayout" Target="../slideLayouts/slideLayout14.xml"/></Relationships>
</file>

<file path=ppt/slides/_rels/slide8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82.xml"/><Relationship Id="rId1" Type="http://schemas.openxmlformats.org/officeDocument/2006/relationships/slideLayout" Target="../slideLayouts/slideLayout14.xml"/></Relationships>
</file>

<file path=ppt/slides/_rels/slide83.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9.xml"/></Relationships>
</file>

<file path=ppt/slides/_rels/slide8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83.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t>Network Basics</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5041900" cy="658812"/>
          </a:xfrm>
        </p:spPr>
        <p:txBody>
          <a:bodyPr/>
          <a:lstStyle/>
          <a:p>
            <a:pPr eaLnBrk="1" hangingPunct="1"/>
            <a:r>
              <a:rPr lang="en-US" dirty="0">
                <a:solidFill>
                  <a:schemeClr val="tx1"/>
                </a:solidFill>
                <a:latin typeface="Arial" charset="0"/>
              </a:rPr>
              <a:t>Networking Essentials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What is the Network?</a:t>
            </a:r>
          </a:p>
        </p:txBody>
      </p:sp>
      <p:sp>
        <p:nvSpPr>
          <p:cNvPr id="2" name="Content Placeholder 1"/>
          <p:cNvSpPr>
            <a:spLocks noGrp="1"/>
          </p:cNvSpPr>
          <p:nvPr>
            <p:ph idx="1"/>
          </p:nvPr>
        </p:nvSpPr>
        <p:spPr>
          <a:xfrm>
            <a:off x="213110" y="1539502"/>
            <a:ext cx="3606800" cy="2168897"/>
          </a:xfrm>
        </p:spPr>
        <p:txBody>
          <a:bodyPr/>
          <a:lstStyle/>
          <a:p>
            <a:r>
              <a:rPr lang="en-US" dirty="0"/>
              <a:t>Are you Online?</a:t>
            </a:r>
          </a:p>
          <a:p>
            <a:pPr lvl="1"/>
            <a:r>
              <a:rPr lang="en-US" dirty="0"/>
              <a:t>For most of us, the Internet has become a large part of everyday life.</a:t>
            </a:r>
          </a:p>
          <a:p>
            <a:pPr lvl="1"/>
            <a:endParaRPr lang="en-US" dirty="0"/>
          </a:p>
        </p:txBody>
      </p:sp>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819909" y="1288982"/>
            <a:ext cx="4991100" cy="31271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15901" y="4705282"/>
            <a:ext cx="8458200" cy="213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Who owns the Internet?</a:t>
            </a:r>
          </a:p>
          <a:p>
            <a:pPr lvl="1"/>
            <a:r>
              <a:rPr lang="en-US" kern="0" dirty="0"/>
              <a:t>No one owns the Internet.</a:t>
            </a:r>
          </a:p>
          <a:p>
            <a:pPr lvl="1"/>
            <a:r>
              <a:rPr lang="en-US" kern="0" dirty="0"/>
              <a:t>It is a worldwide collection of interconnected networks exchanging information using common standards over telephone wires, fiber-optic cables, wireless transmissions, and satellite links.</a:t>
            </a:r>
          </a:p>
        </p:txBody>
      </p:sp>
    </p:spTree>
    <p:extLst>
      <p:ext uri="{BB962C8B-B14F-4D97-AF65-F5344CB8AC3E}">
        <p14:creationId xmlns:p14="http://schemas.microsoft.com/office/powerpoint/2010/main" val="1938225803"/>
      </p:ext>
    </p:extLst>
  </p:cSld>
  <p:clrMapOvr>
    <a:masterClrMapping/>
  </p:clrMapOvr>
  <p:transition spd="med">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What is the Network?</a:t>
            </a:r>
          </a:p>
        </p:txBody>
      </p:sp>
      <p:sp>
        <p:nvSpPr>
          <p:cNvPr id="2" name="Content Placeholder 1"/>
          <p:cNvSpPr>
            <a:spLocks noGrp="1"/>
          </p:cNvSpPr>
          <p:nvPr>
            <p:ph idx="1"/>
          </p:nvPr>
        </p:nvSpPr>
        <p:spPr/>
        <p:txBody>
          <a:bodyPr/>
          <a:lstStyle/>
          <a:p>
            <a:r>
              <a:rPr lang="en-US" dirty="0"/>
              <a:t>Local Networks</a:t>
            </a:r>
          </a:p>
          <a:p>
            <a:pPr lvl="1"/>
            <a:r>
              <a:rPr lang="en-US" dirty="0"/>
              <a:t>Local networks come in all sizes from peer-to-peer (two interconnected device), to home networks, SOHO, and large organization networks.</a:t>
            </a:r>
          </a:p>
          <a:p>
            <a:endParaRPr lang="en-US" dirty="0"/>
          </a:p>
          <a:p>
            <a:r>
              <a:rPr lang="en-US" dirty="0"/>
              <a:t>Making Connections</a:t>
            </a:r>
          </a:p>
          <a:p>
            <a:pPr lvl="1"/>
            <a:r>
              <a:rPr lang="en-US" dirty="0"/>
              <a:t>All types of devices connect to local networks.</a:t>
            </a:r>
          </a:p>
        </p:txBody>
      </p:sp>
      <p:pic>
        <p:nvPicPr>
          <p:cNvPr id="5123"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97522" y="4535394"/>
            <a:ext cx="1656678"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224641" y="4533452"/>
            <a:ext cx="1473797" cy="1818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068879" y="4531508"/>
            <a:ext cx="1796527" cy="18072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6235848" y="4525682"/>
            <a:ext cx="2603351" cy="1775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1398576"/>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Transmitting Data on the Network</a:t>
            </a:r>
          </a:p>
        </p:txBody>
      </p:sp>
      <p:sp>
        <p:nvSpPr>
          <p:cNvPr id="2" name="Content Placeholder 1"/>
          <p:cNvSpPr>
            <a:spLocks noGrp="1"/>
          </p:cNvSpPr>
          <p:nvPr>
            <p:ph idx="1"/>
          </p:nvPr>
        </p:nvSpPr>
        <p:spPr>
          <a:xfrm>
            <a:off x="213109" y="1539503"/>
            <a:ext cx="8733677" cy="2003798"/>
          </a:xfrm>
        </p:spPr>
        <p:txBody>
          <a:bodyPr/>
          <a:lstStyle/>
          <a:p>
            <a:r>
              <a:rPr lang="en-US" dirty="0"/>
              <a:t>What Exactly is Data?</a:t>
            </a:r>
          </a:p>
          <a:p>
            <a:pPr lvl="1"/>
            <a:r>
              <a:rPr lang="en-US" dirty="0"/>
              <a:t>Data is a value that represents something.</a:t>
            </a:r>
          </a:p>
          <a:p>
            <a:pPr lvl="1"/>
            <a:r>
              <a:rPr lang="en-US" dirty="0"/>
              <a:t>Networks to transmit their data in order to share with others or for long-term storage.</a:t>
            </a:r>
          </a:p>
        </p:txBody>
      </p:sp>
      <p:pic>
        <p:nvPicPr>
          <p:cNvPr id="3075"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422400" y="4175125"/>
            <a:ext cx="6299200" cy="2343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2923377"/>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Transmitting Data on the Network</a:t>
            </a:r>
          </a:p>
        </p:txBody>
      </p:sp>
      <p:sp>
        <p:nvSpPr>
          <p:cNvPr id="2" name="Content Placeholder 1"/>
          <p:cNvSpPr>
            <a:spLocks noGrp="1"/>
          </p:cNvSpPr>
          <p:nvPr>
            <p:ph idx="1"/>
          </p:nvPr>
        </p:nvSpPr>
        <p:spPr>
          <a:xfrm>
            <a:off x="213109" y="1539503"/>
            <a:ext cx="8733677" cy="2003798"/>
          </a:xfrm>
        </p:spPr>
        <p:txBody>
          <a:bodyPr/>
          <a:lstStyle/>
          <a:p>
            <a:r>
              <a:rPr lang="en-US" dirty="0"/>
              <a:t>The Mighty Bit</a:t>
            </a:r>
          </a:p>
          <a:p>
            <a:pPr lvl="1"/>
            <a:r>
              <a:rPr lang="en-US" dirty="0"/>
              <a:t>Computers use binary codes to represent and interpret letters, numbers and special characters with bits.</a:t>
            </a:r>
          </a:p>
          <a:p>
            <a:pPr lvl="1"/>
            <a:r>
              <a:rPr lang="en-US" dirty="0"/>
              <a:t>Each group of </a:t>
            </a:r>
            <a:r>
              <a:rPr lang="en-US" dirty="0">
                <a:highlight>
                  <a:srgbClr val="FFFF00"/>
                </a:highlight>
              </a:rPr>
              <a:t>eight bits</a:t>
            </a:r>
            <a:r>
              <a:rPr lang="en-US" dirty="0"/>
              <a:t>, such as the representations of letters and numbers, is known as a </a:t>
            </a:r>
            <a:r>
              <a:rPr lang="en-US" dirty="0">
                <a:highlight>
                  <a:srgbClr val="FFFF00"/>
                </a:highlight>
              </a:rPr>
              <a:t>byte</a:t>
            </a:r>
            <a:r>
              <a:rPr lang="en-US" dirty="0"/>
              <a:t>.</a:t>
            </a:r>
          </a:p>
        </p:txBody>
      </p:sp>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114800" y="3597222"/>
            <a:ext cx="4621213" cy="2851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13109" y="3670301"/>
            <a:ext cx="3761991"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Getting Bits Moving</a:t>
            </a:r>
          </a:p>
          <a:p>
            <a:pPr lvl="1"/>
            <a:r>
              <a:rPr lang="en-US" kern="0" dirty="0"/>
              <a:t>Bits are transmitted as signals over copper wire (</a:t>
            </a:r>
            <a:r>
              <a:rPr lang="en-US" kern="0" dirty="0">
                <a:highlight>
                  <a:srgbClr val="FFFF00"/>
                </a:highlight>
              </a:rPr>
              <a:t>electrical pulses</a:t>
            </a:r>
            <a:r>
              <a:rPr lang="en-US" kern="0" dirty="0"/>
              <a:t>), fiber- optic cable (</a:t>
            </a:r>
            <a:r>
              <a:rPr lang="en-US" kern="0" dirty="0">
                <a:highlight>
                  <a:srgbClr val="FFFF00"/>
                </a:highlight>
              </a:rPr>
              <a:t>light pulses</a:t>
            </a:r>
            <a:r>
              <a:rPr lang="en-US" kern="0" dirty="0"/>
              <a:t>), and wireless (</a:t>
            </a:r>
            <a:r>
              <a:rPr lang="en-US" kern="0" dirty="0">
                <a:highlight>
                  <a:srgbClr val="FFFF00"/>
                </a:highlight>
              </a:rPr>
              <a:t>radio waves</a:t>
            </a:r>
            <a:r>
              <a:rPr lang="en-US" kern="0" dirty="0"/>
              <a:t>).</a:t>
            </a:r>
          </a:p>
        </p:txBody>
      </p:sp>
    </p:spTree>
    <p:extLst>
      <p:ext uri="{BB962C8B-B14F-4D97-AF65-F5344CB8AC3E}">
        <p14:creationId xmlns:p14="http://schemas.microsoft.com/office/powerpoint/2010/main" val="923801768"/>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It’s All About the Speed</a:t>
            </a:r>
          </a:p>
        </p:txBody>
      </p:sp>
      <p:sp>
        <p:nvSpPr>
          <p:cNvPr id="2" name="Content Placeholder 1"/>
          <p:cNvSpPr>
            <a:spLocks noGrp="1"/>
          </p:cNvSpPr>
          <p:nvPr>
            <p:ph idx="1"/>
          </p:nvPr>
        </p:nvSpPr>
        <p:spPr/>
        <p:txBody>
          <a:bodyPr/>
          <a:lstStyle/>
          <a:p>
            <a:r>
              <a:rPr lang="en-US" dirty="0"/>
              <a:t>Measuring </a:t>
            </a:r>
            <a:r>
              <a:rPr lang="en-US" dirty="0">
                <a:highlight>
                  <a:srgbClr val="00FFFF"/>
                </a:highlight>
              </a:rPr>
              <a:t>Bandwidth</a:t>
            </a:r>
          </a:p>
          <a:p>
            <a:pPr lvl="1"/>
            <a:r>
              <a:rPr lang="en-US" dirty="0"/>
              <a:t>Digital bandwidth is the </a:t>
            </a:r>
            <a:r>
              <a:rPr lang="en-US" b="1" dirty="0"/>
              <a:t>amount of data that can flow from one place to another in a given amount of time </a:t>
            </a:r>
            <a:r>
              <a:rPr lang="en-US" dirty="0"/>
              <a:t>measured in the number of bits that (theoretically) can be sent across the media in a second. </a:t>
            </a:r>
          </a:p>
          <a:p>
            <a:pPr lvl="1"/>
            <a:endParaRPr lang="en-US" dirty="0"/>
          </a:p>
          <a:p>
            <a:r>
              <a:rPr lang="en-US" dirty="0"/>
              <a:t>Measuring </a:t>
            </a:r>
            <a:r>
              <a:rPr lang="en-US" dirty="0">
                <a:highlight>
                  <a:srgbClr val="00FFFF"/>
                </a:highlight>
              </a:rPr>
              <a:t>Throughput</a:t>
            </a:r>
          </a:p>
          <a:p>
            <a:pPr lvl="1"/>
            <a:r>
              <a:rPr lang="en-US" dirty="0"/>
              <a:t>Throughput is the </a:t>
            </a:r>
            <a:r>
              <a:rPr lang="en-US" b="1" dirty="0"/>
              <a:t>actual measure of the transfer of bits across the media over a given period of time</a:t>
            </a:r>
            <a:r>
              <a:rPr lang="en-US" dirty="0"/>
              <a:t>. </a:t>
            </a:r>
          </a:p>
          <a:p>
            <a:pPr lvl="1"/>
            <a:r>
              <a:rPr lang="en-US" dirty="0"/>
              <a:t>Many factors influence throughput including the amount of data being sent / received, the types of data being transmitted, and the accumulated latency created by the number of network devices encountered between source and destination.</a:t>
            </a:r>
          </a:p>
          <a:p>
            <a:pPr lvl="1"/>
            <a:endParaRPr lang="en-US" dirty="0"/>
          </a:p>
        </p:txBody>
      </p:sp>
    </p:spTree>
    <p:extLst>
      <p:ext uri="{BB962C8B-B14F-4D97-AF65-F5344CB8AC3E}">
        <p14:creationId xmlns:p14="http://schemas.microsoft.com/office/powerpoint/2010/main" val="1022118072"/>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1.2 </a:t>
            </a:r>
            <a:r>
              <a:rPr lang="en-CA" sz="2400" dirty="0"/>
              <a:t>Local Networks </a:t>
            </a:r>
            <a:endParaRPr lang="en-US" sz="2400" dirty="0">
              <a:solidFill>
                <a:srgbClr val="00B0F0"/>
              </a:solidFill>
            </a:endParaRP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Local Networks</a:t>
            </a:r>
            <a:br>
              <a:rPr lang="en-US" sz="2000" dirty="0"/>
            </a:br>
            <a:r>
              <a:rPr lang="en-US" dirty="0"/>
              <a:t>Network </a:t>
            </a:r>
            <a:r>
              <a:rPr lang="en-US" dirty="0">
                <a:highlight>
                  <a:srgbClr val="00FFFF"/>
                </a:highlight>
              </a:rPr>
              <a:t>Components</a:t>
            </a:r>
          </a:p>
        </p:txBody>
      </p:sp>
      <p:sp>
        <p:nvSpPr>
          <p:cNvPr id="2" name="Content Placeholder 1"/>
          <p:cNvSpPr>
            <a:spLocks noGrp="1"/>
          </p:cNvSpPr>
          <p:nvPr>
            <p:ph idx="1"/>
          </p:nvPr>
        </p:nvSpPr>
        <p:spPr/>
        <p:txBody>
          <a:bodyPr/>
          <a:lstStyle/>
          <a:p>
            <a:r>
              <a:rPr lang="en-US" dirty="0"/>
              <a:t>Clients and Servers</a:t>
            </a:r>
          </a:p>
          <a:p>
            <a:pPr lvl="1"/>
            <a:r>
              <a:rPr lang="en-US" dirty="0">
                <a:highlight>
                  <a:srgbClr val="00FFFF"/>
                </a:highlight>
              </a:rPr>
              <a:t>Servers</a:t>
            </a:r>
            <a:r>
              <a:rPr lang="en-US" dirty="0"/>
              <a:t> are hosts that have software installed that enable them to provide information, like email or web pages, to other hosts on the network. </a:t>
            </a:r>
          </a:p>
          <a:p>
            <a:pPr lvl="1"/>
            <a:r>
              <a:rPr lang="en-US" dirty="0">
                <a:highlight>
                  <a:srgbClr val="00FFFF"/>
                </a:highlight>
              </a:rPr>
              <a:t>Clients</a:t>
            </a:r>
            <a:r>
              <a:rPr lang="en-US" dirty="0"/>
              <a:t> are computer hosts that have software installed that enable them to request and display the information obtained from the server. </a:t>
            </a:r>
          </a:p>
          <a:p>
            <a:endParaRPr lang="en-US" dirty="0"/>
          </a:p>
          <a:p>
            <a:r>
              <a:rPr lang="en-US" dirty="0"/>
              <a:t>Multiple Roles in the Network</a:t>
            </a:r>
          </a:p>
          <a:p>
            <a:pPr lvl="1"/>
            <a:r>
              <a:rPr lang="en-US" dirty="0"/>
              <a:t>Servers can provide multiple services in a network</a:t>
            </a:r>
          </a:p>
          <a:p>
            <a:endParaRPr lang="en-US" dirty="0"/>
          </a:p>
          <a:p>
            <a:endParaRPr lang="en-US" dirty="0"/>
          </a:p>
        </p:txBody>
      </p:sp>
    </p:spTree>
    <p:extLst>
      <p:ext uri="{BB962C8B-B14F-4D97-AF65-F5344CB8AC3E}">
        <p14:creationId xmlns:p14="http://schemas.microsoft.com/office/powerpoint/2010/main" val="410592602"/>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Local Networks</a:t>
            </a:r>
            <a:br>
              <a:rPr lang="en-US" sz="2000" dirty="0"/>
            </a:br>
            <a:r>
              <a:rPr lang="en-US" dirty="0"/>
              <a:t>Building Blocks of a Network</a:t>
            </a:r>
          </a:p>
        </p:txBody>
      </p:sp>
      <p:sp>
        <p:nvSpPr>
          <p:cNvPr id="2" name="Content Placeholder 1"/>
          <p:cNvSpPr>
            <a:spLocks noGrp="1"/>
          </p:cNvSpPr>
          <p:nvPr>
            <p:ph idx="1"/>
          </p:nvPr>
        </p:nvSpPr>
        <p:spPr/>
        <p:txBody>
          <a:bodyPr/>
          <a:lstStyle/>
          <a:p>
            <a:r>
              <a:rPr lang="en-US" dirty="0"/>
              <a:t>Network </a:t>
            </a:r>
            <a:r>
              <a:rPr lang="en-US" dirty="0">
                <a:highlight>
                  <a:srgbClr val="00FFFF"/>
                </a:highlight>
              </a:rPr>
              <a:t>Infrastructure</a:t>
            </a:r>
          </a:p>
          <a:p>
            <a:pPr lvl="1"/>
            <a:r>
              <a:rPr lang="en-US" dirty="0"/>
              <a:t>This is the </a:t>
            </a:r>
            <a:r>
              <a:rPr lang="en-US" dirty="0">
                <a:highlight>
                  <a:srgbClr val="00FFFF"/>
                </a:highlight>
              </a:rPr>
              <a:t>platform</a:t>
            </a:r>
            <a:r>
              <a:rPr lang="en-US" dirty="0"/>
              <a:t> that supports the network containing </a:t>
            </a:r>
            <a:r>
              <a:rPr lang="en-US" b="1" dirty="0"/>
              <a:t>end devices</a:t>
            </a:r>
            <a:r>
              <a:rPr lang="en-US" dirty="0"/>
              <a:t>, </a:t>
            </a:r>
            <a:r>
              <a:rPr lang="en-US" b="1" dirty="0"/>
              <a:t>intermediate devices</a:t>
            </a:r>
            <a:r>
              <a:rPr lang="en-US" dirty="0"/>
              <a:t> (routers, switches, access points, …) interconnected using network media (wired and wireless).</a:t>
            </a:r>
          </a:p>
          <a:p>
            <a:endParaRPr lang="en-US" dirty="0"/>
          </a:p>
          <a:p>
            <a:r>
              <a:rPr lang="en-US" dirty="0"/>
              <a:t>End Devices</a:t>
            </a:r>
          </a:p>
          <a:p>
            <a:pPr lvl="1"/>
            <a:r>
              <a:rPr lang="en-US" dirty="0"/>
              <a:t>Includes computers, laptops, printers, tablets, smart devices, …</a:t>
            </a:r>
          </a:p>
          <a:p>
            <a:pPr lvl="1"/>
            <a:r>
              <a:rPr lang="en-US" dirty="0"/>
              <a:t>Form the interface between users and the underlying communication network. </a:t>
            </a:r>
          </a:p>
        </p:txBody>
      </p:sp>
    </p:spTree>
    <p:extLst>
      <p:ext uri="{BB962C8B-B14F-4D97-AF65-F5344CB8AC3E}">
        <p14:creationId xmlns:p14="http://schemas.microsoft.com/office/powerpoint/2010/main" val="48989493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Building a Simple Network </a:t>
            </a:r>
            <a:br>
              <a:rPr lang="en-US" sz="2000" dirty="0"/>
            </a:br>
            <a:r>
              <a:rPr lang="en-US" dirty="0"/>
              <a:t>Peer-to-Peer Networking</a:t>
            </a:r>
          </a:p>
        </p:txBody>
      </p:sp>
      <p:sp>
        <p:nvSpPr>
          <p:cNvPr id="2" name="Content Placeholder 1"/>
          <p:cNvSpPr>
            <a:spLocks noGrp="1"/>
          </p:cNvSpPr>
          <p:nvPr>
            <p:ph idx="1"/>
          </p:nvPr>
        </p:nvSpPr>
        <p:spPr/>
        <p:txBody>
          <a:bodyPr/>
          <a:lstStyle/>
          <a:p>
            <a:r>
              <a:rPr lang="en-US" dirty="0"/>
              <a:t>What does </a:t>
            </a:r>
            <a:r>
              <a:rPr lang="en-US" dirty="0">
                <a:highlight>
                  <a:srgbClr val="00FFFF"/>
                </a:highlight>
              </a:rPr>
              <a:t>Peer-to-Peer</a:t>
            </a:r>
            <a:r>
              <a:rPr lang="en-US" dirty="0"/>
              <a:t> mean?</a:t>
            </a:r>
          </a:p>
          <a:p>
            <a:pPr lvl="1"/>
            <a:r>
              <a:rPr lang="en-US" dirty="0"/>
              <a:t>Network in which a host can be a client and a server for other hosts.</a:t>
            </a: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941474" y="2527300"/>
            <a:ext cx="5261053" cy="4148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592602"/>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Building a Simple Network </a:t>
            </a:r>
            <a:br>
              <a:rPr lang="en-US" sz="2000" dirty="0"/>
            </a:br>
            <a:r>
              <a:rPr lang="en-US" dirty="0"/>
              <a:t>Does It Work?</a:t>
            </a:r>
          </a:p>
        </p:txBody>
      </p:sp>
      <p:sp>
        <p:nvSpPr>
          <p:cNvPr id="2" name="Content Placeholder 1"/>
          <p:cNvSpPr>
            <a:spLocks noGrp="1"/>
          </p:cNvSpPr>
          <p:nvPr>
            <p:ph idx="1"/>
          </p:nvPr>
        </p:nvSpPr>
        <p:spPr>
          <a:xfrm>
            <a:off x="213110" y="1539502"/>
            <a:ext cx="8460990" cy="4926405"/>
          </a:xfrm>
        </p:spPr>
        <p:txBody>
          <a:bodyPr/>
          <a:lstStyle/>
          <a:p>
            <a:r>
              <a:rPr lang="en-US" dirty="0"/>
              <a:t>Using the Ping Command</a:t>
            </a:r>
          </a:p>
          <a:p>
            <a:pPr lvl="1"/>
            <a:r>
              <a:rPr lang="en-US" dirty="0"/>
              <a:t>Use the </a:t>
            </a:r>
            <a:r>
              <a:rPr lang="en-US" b="1" dirty="0">
                <a:highlight>
                  <a:srgbClr val="00FFFF"/>
                </a:highlight>
              </a:rPr>
              <a:t>ping</a:t>
            </a:r>
            <a:r>
              <a:rPr lang="en-US" b="1" dirty="0"/>
              <a:t> </a:t>
            </a:r>
            <a:r>
              <a:rPr lang="en-US" dirty="0"/>
              <a:t>utility to test end-to-end IP connectivity between a source and destination IP address. </a:t>
            </a:r>
          </a:p>
        </p:txBody>
      </p:sp>
      <p:pic>
        <p:nvPicPr>
          <p:cNvPr id="205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37099" y="3279403"/>
            <a:ext cx="3914775" cy="3237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13110" y="3279403"/>
            <a:ext cx="4230495" cy="3083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Following the Path</a:t>
            </a:r>
          </a:p>
          <a:p>
            <a:pPr lvl="1"/>
            <a:r>
              <a:rPr lang="en-US" kern="0" dirty="0"/>
              <a:t>Use the </a:t>
            </a:r>
            <a:r>
              <a:rPr lang="en-US" b="1" kern="0" dirty="0">
                <a:highlight>
                  <a:srgbClr val="00FFFF"/>
                </a:highlight>
              </a:rPr>
              <a:t>traceroute</a:t>
            </a:r>
            <a:r>
              <a:rPr lang="en-US" b="1" kern="0" dirty="0"/>
              <a:t> </a:t>
            </a:r>
            <a:r>
              <a:rPr lang="en-US" kern="0" dirty="0"/>
              <a:t>utility to display each hop in the path to the destination.</a:t>
            </a:r>
          </a:p>
        </p:txBody>
      </p:sp>
    </p:spTree>
    <p:extLst>
      <p:ext uri="{BB962C8B-B14F-4D97-AF65-F5344CB8AC3E}">
        <p14:creationId xmlns:p14="http://schemas.microsoft.com/office/powerpoint/2010/main" val="3033874152"/>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Establishing the Rules</a:t>
            </a:r>
          </a:p>
        </p:txBody>
      </p:sp>
      <p:sp>
        <p:nvSpPr>
          <p:cNvPr id="2" name="Content Placeholder 1"/>
          <p:cNvSpPr>
            <a:spLocks noGrp="1"/>
          </p:cNvSpPr>
          <p:nvPr>
            <p:ph idx="1"/>
          </p:nvPr>
        </p:nvSpPr>
        <p:spPr/>
        <p:txBody>
          <a:bodyPr/>
          <a:lstStyle/>
          <a:p>
            <a:r>
              <a:rPr lang="en-US" dirty="0"/>
              <a:t>The Three Elements </a:t>
            </a:r>
          </a:p>
          <a:p>
            <a:pPr lvl="1"/>
            <a:r>
              <a:rPr lang="en-US" dirty="0"/>
              <a:t>The source, the destination, and the transmission medium.</a:t>
            </a:r>
          </a:p>
          <a:p>
            <a:endParaRPr 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10200" y="2662918"/>
            <a:ext cx="3467099" cy="39211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1"/>
          <p:cNvSpPr txBox="1">
            <a:spLocks/>
          </p:cNvSpPr>
          <p:nvPr/>
        </p:nvSpPr>
        <p:spPr bwMode="auto">
          <a:xfrm>
            <a:off x="69487" y="2781300"/>
            <a:ext cx="4566013" cy="3492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a:t>Communication Protocols </a:t>
            </a:r>
          </a:p>
          <a:p>
            <a:pPr lvl="1"/>
            <a:r>
              <a:rPr lang="en-US" dirty="0"/>
              <a:t>Before beginning to communicate with each other, we establish rules or agreements to govern the conversation.</a:t>
            </a:r>
          </a:p>
          <a:p>
            <a:endParaRPr lang="en-US" kern="0" dirty="0"/>
          </a:p>
          <a:p>
            <a:r>
              <a:rPr lang="en-US" kern="0" dirty="0"/>
              <a:t>Why Protocols Matter </a:t>
            </a:r>
          </a:p>
          <a:p>
            <a:pPr lvl="1"/>
            <a:r>
              <a:rPr lang="en-US" kern="0" dirty="0"/>
              <a:t>Networking protocols define the rules of communication over the local network.</a:t>
            </a:r>
          </a:p>
        </p:txBody>
      </p:sp>
    </p:spTree>
    <p:extLst>
      <p:ext uri="{BB962C8B-B14F-4D97-AF65-F5344CB8AC3E}">
        <p14:creationId xmlns:p14="http://schemas.microsoft.com/office/powerpoint/2010/main" val="268768598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So Who Makes the Rules</a:t>
            </a:r>
          </a:p>
        </p:txBody>
      </p:sp>
      <p:sp>
        <p:nvSpPr>
          <p:cNvPr id="2" name="Content Placeholder 1"/>
          <p:cNvSpPr>
            <a:spLocks noGrp="1"/>
          </p:cNvSpPr>
          <p:nvPr>
            <p:ph idx="1"/>
          </p:nvPr>
        </p:nvSpPr>
        <p:spPr/>
        <p:txBody>
          <a:bodyPr/>
          <a:lstStyle/>
          <a:p>
            <a:r>
              <a:rPr lang="en-US" dirty="0"/>
              <a:t>The Internet and Standards </a:t>
            </a:r>
          </a:p>
          <a:p>
            <a:pPr lvl="1"/>
            <a:r>
              <a:rPr lang="en-US" dirty="0"/>
              <a:t>A standard is a set of rules that determines how something must be done. </a:t>
            </a:r>
          </a:p>
          <a:p>
            <a:pPr lvl="1"/>
            <a:r>
              <a:rPr lang="en-US" dirty="0"/>
              <a:t>Networking protocols and Internet standards make it possible for different types of devices to communicate over the Internet.</a:t>
            </a:r>
          </a:p>
        </p:txBody>
      </p:sp>
      <p:pic>
        <p:nvPicPr>
          <p:cNvPr id="205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255399" y="3678835"/>
            <a:ext cx="3761601" cy="275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03947" y="3678835"/>
            <a:ext cx="5051452" cy="2399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Network Standards Organizations </a:t>
            </a:r>
          </a:p>
          <a:p>
            <a:pPr lvl="1"/>
            <a:r>
              <a:rPr lang="en-US" kern="0" dirty="0"/>
              <a:t>Standards are developed, published, and maintained by a variety of organizations.</a:t>
            </a:r>
          </a:p>
        </p:txBody>
      </p:sp>
    </p:spTree>
    <p:extLst>
      <p:ext uri="{BB962C8B-B14F-4D97-AF65-F5344CB8AC3E}">
        <p14:creationId xmlns:p14="http://schemas.microsoft.com/office/powerpoint/2010/main" val="4092904728"/>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Visualizing How Protocols Work</a:t>
            </a:r>
          </a:p>
        </p:txBody>
      </p:sp>
      <p:sp>
        <p:nvSpPr>
          <p:cNvPr id="2" name="Content Placeholder 1"/>
          <p:cNvSpPr>
            <a:spLocks noGrp="1"/>
          </p:cNvSpPr>
          <p:nvPr>
            <p:ph idx="1"/>
          </p:nvPr>
        </p:nvSpPr>
        <p:spPr>
          <a:xfrm>
            <a:off x="213109" y="1539503"/>
            <a:ext cx="8733677" cy="1965698"/>
          </a:xfrm>
        </p:spPr>
        <p:txBody>
          <a:bodyPr/>
          <a:lstStyle/>
          <a:p>
            <a:r>
              <a:rPr lang="en-US" dirty="0"/>
              <a:t>Stacking Them Up </a:t>
            </a:r>
          </a:p>
          <a:p>
            <a:pPr lvl="1"/>
            <a:r>
              <a:rPr lang="en-US" dirty="0"/>
              <a:t>Successful communication requires interaction between protocols.</a:t>
            </a:r>
          </a:p>
          <a:p>
            <a:pPr lvl="1"/>
            <a:r>
              <a:rPr lang="en-US" dirty="0"/>
              <a:t>A protocol stack is used to help separate the function of each protocol.</a:t>
            </a:r>
          </a:p>
          <a:p>
            <a:pPr lvl="1"/>
            <a:r>
              <a:rPr lang="en-US" dirty="0"/>
              <a:t>This enables each layer in the stack to operate independently of others.</a:t>
            </a:r>
          </a:p>
        </p:txBody>
      </p:sp>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925710" y="3746500"/>
            <a:ext cx="5002390" cy="2486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05535" y="3746500"/>
            <a:ext cx="3936075" cy="2819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Using a Layered Model</a:t>
            </a:r>
          </a:p>
          <a:p>
            <a:pPr lvl="1"/>
            <a:r>
              <a:rPr lang="en-US" dirty="0"/>
              <a:t>Layered models help us visualize how the various protocols work together to enable network communications</a:t>
            </a:r>
          </a:p>
          <a:p>
            <a:endParaRPr lang="en-US" kern="0" dirty="0"/>
          </a:p>
        </p:txBody>
      </p:sp>
    </p:spTree>
    <p:extLst>
      <p:ext uri="{BB962C8B-B14F-4D97-AF65-F5344CB8AC3E}">
        <p14:creationId xmlns:p14="http://schemas.microsoft.com/office/powerpoint/2010/main" val="405701124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Principles of Communications</a:t>
            </a:r>
            <a:br>
              <a:rPr lang="en-US" sz="2000" dirty="0"/>
            </a:br>
            <a:r>
              <a:rPr lang="en-US" dirty="0"/>
              <a:t>Visualizing How Protocols Work</a:t>
            </a:r>
          </a:p>
        </p:txBody>
      </p:sp>
      <p:sp>
        <p:nvSpPr>
          <p:cNvPr id="2" name="Content Placeholder 1"/>
          <p:cNvSpPr>
            <a:spLocks noGrp="1"/>
          </p:cNvSpPr>
          <p:nvPr>
            <p:ph idx="1"/>
          </p:nvPr>
        </p:nvSpPr>
        <p:spPr/>
        <p:txBody>
          <a:bodyPr/>
          <a:lstStyle/>
          <a:p>
            <a:r>
              <a:rPr lang="en-US" dirty="0"/>
              <a:t>Different types of Network Models</a:t>
            </a:r>
          </a:p>
          <a:p>
            <a:endParaRPr lang="en-US" dirty="0"/>
          </a:p>
          <a:p>
            <a:endParaRPr lang="en-US" dirty="0"/>
          </a:p>
        </p:txBody>
      </p:sp>
      <p:graphicFrame>
        <p:nvGraphicFramePr>
          <p:cNvPr id="3" name="Table 2"/>
          <p:cNvGraphicFramePr>
            <a:graphicFrameLocks noGrp="1"/>
          </p:cNvGraphicFramePr>
          <p:nvPr>
            <p:extLst/>
          </p:nvPr>
        </p:nvGraphicFramePr>
        <p:xfrm>
          <a:off x="393700" y="2044700"/>
          <a:ext cx="8331200" cy="4308667"/>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406400">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44500">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457767">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598782" y="3060700"/>
            <a:ext cx="2047434" cy="3197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523999" y="3060700"/>
            <a:ext cx="1670049" cy="3133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3137018"/>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Talking the Language of Networking</a:t>
            </a:r>
            <a:br>
              <a:rPr lang="en-US" sz="2000" dirty="0"/>
            </a:br>
            <a:r>
              <a:rPr lang="en-US" dirty="0"/>
              <a:t>Working with the OSI Model</a:t>
            </a:r>
          </a:p>
        </p:txBody>
      </p:sp>
      <p:sp>
        <p:nvSpPr>
          <p:cNvPr id="2" name="Content Placeholder 1"/>
          <p:cNvSpPr>
            <a:spLocks noGrp="1"/>
          </p:cNvSpPr>
          <p:nvPr>
            <p:ph idx="1"/>
          </p:nvPr>
        </p:nvSpPr>
        <p:spPr/>
        <p:txBody>
          <a:bodyPr/>
          <a:lstStyle/>
          <a:p>
            <a:r>
              <a:rPr lang="en-US" dirty="0"/>
              <a:t>Dividing the Tasks </a:t>
            </a:r>
          </a:p>
          <a:p>
            <a:pPr lvl="1"/>
            <a:r>
              <a:rPr lang="en-US" dirty="0"/>
              <a:t>The OSI model divides communication into multiple processes. </a:t>
            </a:r>
          </a:p>
          <a:p>
            <a:pPr lvl="2"/>
            <a:r>
              <a:rPr lang="en-US" sz="1800" dirty="0"/>
              <a:t>Each process is a small part of the larger task. </a:t>
            </a:r>
          </a:p>
          <a:p>
            <a:pPr lvl="1"/>
            <a:endParaRPr lang="en-US" dirty="0"/>
          </a:p>
        </p:txBody>
      </p:sp>
      <p:pic>
        <p:nvPicPr>
          <p:cNvPr id="5122"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56516" y="3028950"/>
            <a:ext cx="8030969" cy="31813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071100615"/>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Talking the Language of Networking</a:t>
            </a:r>
            <a:br>
              <a:rPr lang="en-US" sz="2000" dirty="0"/>
            </a:br>
            <a:r>
              <a:rPr lang="en-US" dirty="0"/>
              <a:t>Working with the OSI Model</a:t>
            </a:r>
          </a:p>
        </p:txBody>
      </p:sp>
      <p:sp>
        <p:nvSpPr>
          <p:cNvPr id="2" name="Content Placeholder 1"/>
          <p:cNvSpPr>
            <a:spLocks noGrp="1"/>
          </p:cNvSpPr>
          <p:nvPr>
            <p:ph idx="1"/>
          </p:nvPr>
        </p:nvSpPr>
        <p:spPr/>
        <p:txBody>
          <a:bodyPr/>
          <a:lstStyle/>
          <a:p>
            <a:r>
              <a:rPr lang="en-US" dirty="0"/>
              <a:t>Comparing the OSI and TCP/IP Models</a:t>
            </a:r>
          </a:p>
        </p:txBody>
      </p:sp>
      <p:pic>
        <p:nvPicPr>
          <p:cNvPr id="614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74081" y="2184039"/>
            <a:ext cx="4795838" cy="3750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286000" y="6125911"/>
            <a:ext cx="4572000" cy="480131"/>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lvl="1"/>
            <a:r>
              <a:rPr lang="en-US" sz="1400" dirty="0"/>
              <a:t>Both models are commonly used; therefore, it is wise to become very familiar with them. </a:t>
            </a:r>
          </a:p>
        </p:txBody>
      </p:sp>
    </p:spTree>
    <p:extLst>
      <p:ext uri="{BB962C8B-B14F-4D97-AF65-F5344CB8AC3E}">
        <p14:creationId xmlns:p14="http://schemas.microsoft.com/office/powerpoint/2010/main" val="799917228"/>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Ethernet Networks Work?</a:t>
            </a:r>
            <a:br>
              <a:rPr lang="en-US" sz="2000" dirty="0"/>
            </a:br>
            <a:r>
              <a:rPr lang="en-US" dirty="0"/>
              <a:t>Preparing Data for Transmission</a:t>
            </a:r>
          </a:p>
        </p:txBody>
      </p:sp>
      <p:sp>
        <p:nvSpPr>
          <p:cNvPr id="2" name="Content Placeholder 1"/>
          <p:cNvSpPr>
            <a:spLocks noGrp="1"/>
          </p:cNvSpPr>
          <p:nvPr>
            <p:ph idx="1"/>
          </p:nvPr>
        </p:nvSpPr>
        <p:spPr/>
        <p:txBody>
          <a:bodyPr/>
          <a:lstStyle/>
          <a:p>
            <a:r>
              <a:rPr lang="en-US" dirty="0"/>
              <a:t>Encapsulation </a:t>
            </a:r>
          </a:p>
          <a:p>
            <a:pPr lvl="1"/>
            <a:r>
              <a:rPr lang="en-US" dirty="0"/>
              <a:t>The process of placing one message inside another message format is called encapsulation. </a:t>
            </a:r>
          </a:p>
          <a:p>
            <a:pPr lvl="2"/>
            <a:r>
              <a:rPr lang="en-US" dirty="0"/>
              <a:t>De-encapsulation occurs when the process is reversed.</a:t>
            </a:r>
          </a:p>
          <a:p>
            <a:pPr lvl="1"/>
            <a:r>
              <a:rPr lang="en-US" dirty="0"/>
              <a:t>Before a network message is sent over the network, it is encapsulated in a frame that identifies the destination and source MAC addresses. </a:t>
            </a:r>
          </a:p>
          <a:p>
            <a:endParaRPr lang="en-US" dirty="0"/>
          </a:p>
          <a:p>
            <a:r>
              <a:rPr lang="en-US" dirty="0"/>
              <a:t>Framing the Message </a:t>
            </a:r>
          </a:p>
        </p:txBody>
      </p:sp>
      <p:graphicFrame>
        <p:nvGraphicFramePr>
          <p:cNvPr id="4" name="Table 3"/>
          <p:cNvGraphicFramePr>
            <a:graphicFrameLocks noGrp="1"/>
          </p:cNvGraphicFramePr>
          <p:nvPr>
            <p:extLst/>
          </p:nvPr>
        </p:nvGraphicFramePr>
        <p:xfrm>
          <a:off x="392907" y="4902994"/>
          <a:ext cx="8358187" cy="1566862"/>
        </p:xfrm>
        <a:graphic>
          <a:graphicData uri="http://schemas.openxmlformats.org/drawingml/2006/table">
            <a:tbl>
              <a:tblPr firstRow="1" bandRow="1">
                <a:tableStyleId>{2D5ABB26-0587-4C30-8999-92F81FD0307C}</a:tableStyleId>
              </a:tblPr>
              <a:tblGrid>
                <a:gridCol w="1164504">
                  <a:extLst>
                    <a:ext uri="{9D8B030D-6E8A-4147-A177-3AD203B41FA5}">
                      <a16:colId xmlns:a16="http://schemas.microsoft.com/office/drawing/2014/main" val="20000"/>
                    </a:ext>
                  </a:extLst>
                </a:gridCol>
                <a:gridCol w="957846">
                  <a:extLst>
                    <a:ext uri="{9D8B030D-6E8A-4147-A177-3AD203B41FA5}">
                      <a16:colId xmlns:a16="http://schemas.microsoft.com/office/drawing/2014/main" val="20001"/>
                    </a:ext>
                  </a:extLst>
                </a:gridCol>
                <a:gridCol w="1554859">
                  <a:extLst>
                    <a:ext uri="{9D8B030D-6E8A-4147-A177-3AD203B41FA5}">
                      <a16:colId xmlns:a16="http://schemas.microsoft.com/office/drawing/2014/main" val="20002"/>
                    </a:ext>
                  </a:extLst>
                </a:gridCol>
                <a:gridCol w="1554859">
                  <a:extLst>
                    <a:ext uri="{9D8B030D-6E8A-4147-A177-3AD203B41FA5}">
                      <a16:colId xmlns:a16="http://schemas.microsoft.com/office/drawing/2014/main" val="20003"/>
                    </a:ext>
                  </a:extLst>
                </a:gridCol>
                <a:gridCol w="813513">
                  <a:extLst>
                    <a:ext uri="{9D8B030D-6E8A-4147-A177-3AD203B41FA5}">
                      <a16:colId xmlns:a16="http://schemas.microsoft.com/office/drawing/2014/main" val="20004"/>
                    </a:ext>
                  </a:extLst>
                </a:gridCol>
                <a:gridCol w="1283907">
                  <a:extLst>
                    <a:ext uri="{9D8B030D-6E8A-4147-A177-3AD203B41FA5}">
                      <a16:colId xmlns:a16="http://schemas.microsoft.com/office/drawing/2014/main" val="20005"/>
                    </a:ext>
                  </a:extLst>
                </a:gridCol>
                <a:gridCol w="1028699">
                  <a:extLst>
                    <a:ext uri="{9D8B030D-6E8A-4147-A177-3AD203B41FA5}">
                      <a16:colId xmlns:a16="http://schemas.microsoft.com/office/drawing/2014/main" val="20006"/>
                    </a:ext>
                  </a:extLst>
                </a:gridCol>
              </a:tblGrid>
              <a:tr h="420518">
                <a:tc gridSpan="7">
                  <a:txBody>
                    <a:bodyPr/>
                    <a:lstStyle/>
                    <a:p>
                      <a:r>
                        <a:rPr lang="en-US" dirty="0"/>
                        <a:t>IEEE 802.3 Ethernet Frame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20518">
                <a:tc>
                  <a:txBody>
                    <a:bodyPr/>
                    <a:lstStyle/>
                    <a:p>
                      <a:pPr algn="ctr"/>
                      <a:r>
                        <a:rPr lang="en-US" sz="1200" b="1" dirty="0"/>
                        <a:t>7 bytes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46 to 1500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25826">
                <a:tc>
                  <a:txBody>
                    <a:bodyPr/>
                    <a:lstStyle/>
                    <a:p>
                      <a:pPr algn="ctr"/>
                      <a:r>
                        <a:rPr lang="en-US" sz="1200" b="1" dirty="0"/>
                        <a:t>Preamble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US" sz="1200" b="1" dirty="0"/>
                        <a:t>Start</a:t>
                      </a:r>
                      <a:r>
                        <a:rPr lang="en-US" sz="1200" b="1" baseline="0" dirty="0"/>
                        <a:t> of Frame Delimiter</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a:r>
                        <a:rPr lang="en-US" sz="1200" b="1" dirty="0"/>
                        <a:t>Destination MAC Address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ctr"/>
                      <a:r>
                        <a:rPr lang="en-US" sz="1200" b="1" dirty="0"/>
                        <a:t>Source</a:t>
                      </a:r>
                      <a:r>
                        <a:rPr lang="en-US" sz="1200" b="1" baseline="0" dirty="0"/>
                        <a:t> MAC Address</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1200" b="1" dirty="0"/>
                        <a:t>Type / Length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r>
                        <a:rPr lang="en-US" sz="1200" b="1" dirty="0"/>
                        <a:t>802.2 Header </a:t>
                      </a:r>
                    </a:p>
                    <a:p>
                      <a:pPr algn="ctr"/>
                      <a:r>
                        <a:rPr lang="en-US" sz="1200" b="1" dirty="0"/>
                        <a:t>and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en-US" sz="1200" b="1" dirty="0"/>
                        <a:t>Frame</a:t>
                      </a:r>
                      <a:r>
                        <a:rPr lang="en-US" sz="1200" b="1" baseline="0" dirty="0"/>
                        <a:t> Check Sequence</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340009097"/>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are Networks Built? </a:t>
            </a:r>
            <a:br>
              <a:rPr lang="en-US" sz="2000" dirty="0"/>
            </a:br>
            <a:r>
              <a:rPr lang="en-US" dirty="0"/>
              <a:t>Starting with a Good Design</a:t>
            </a:r>
          </a:p>
        </p:txBody>
      </p:sp>
      <p:sp>
        <p:nvSpPr>
          <p:cNvPr id="2" name="Content Placeholder 1"/>
          <p:cNvSpPr>
            <a:spLocks noGrp="1"/>
          </p:cNvSpPr>
          <p:nvPr>
            <p:ph idx="1"/>
          </p:nvPr>
        </p:nvSpPr>
        <p:spPr/>
        <p:txBody>
          <a:bodyPr/>
          <a:lstStyle/>
          <a:p>
            <a:r>
              <a:rPr lang="en-US" dirty="0"/>
              <a:t>Access, Distribution and Core </a:t>
            </a:r>
          </a:p>
        </p:txBody>
      </p:sp>
      <p:pic>
        <p:nvPicPr>
          <p:cNvPr id="819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018051" y="2187511"/>
            <a:ext cx="5107899" cy="4375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ular Callout 6"/>
          <p:cNvSpPr/>
          <p:nvPr/>
        </p:nvSpPr>
        <p:spPr bwMode="auto">
          <a:xfrm>
            <a:off x="368300" y="3930522"/>
            <a:ext cx="1524000" cy="1136778"/>
          </a:xfrm>
          <a:prstGeom prst="wedgeRectCallout">
            <a:avLst>
              <a:gd name="adj1" fmla="val 93056"/>
              <a:gd name="adj2" fmla="val -9144"/>
            </a:avLst>
          </a:prstGeom>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connections to hosts in a local Ethernet network.</a:t>
            </a:r>
            <a:endParaRPr kumimoji="0" lang="en-US" sz="1400" b="0" i="0" u="none" strike="noStrike" cap="none" normalizeH="0" baseline="0" dirty="0">
              <a:ln>
                <a:noFill/>
              </a:ln>
              <a:solidFill>
                <a:schemeClr val="tx1"/>
              </a:solidFill>
              <a:effectLst/>
              <a:latin typeface="Arial" charset="0"/>
            </a:endParaRPr>
          </a:p>
        </p:txBody>
      </p:sp>
      <p:sp>
        <p:nvSpPr>
          <p:cNvPr id="11" name="Rectangular Callout 10"/>
          <p:cNvSpPr/>
          <p:nvPr/>
        </p:nvSpPr>
        <p:spPr bwMode="auto">
          <a:xfrm>
            <a:off x="5829300" y="1231900"/>
            <a:ext cx="2058650" cy="749300"/>
          </a:xfrm>
          <a:prstGeom prst="wedgeRectCallout">
            <a:avLst>
              <a:gd name="adj1" fmla="val -55539"/>
              <a:gd name="adj2" fmla="val 84084"/>
            </a:avLst>
          </a:prstGeom>
          <a:solidFill>
            <a:schemeClr val="accent5">
              <a:lumMod val="50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Interconnects the smaller local networks.</a:t>
            </a:r>
          </a:p>
        </p:txBody>
      </p:sp>
      <p:sp>
        <p:nvSpPr>
          <p:cNvPr id="12" name="Rectangular Callout 11"/>
          <p:cNvSpPr/>
          <p:nvPr/>
        </p:nvSpPr>
        <p:spPr bwMode="auto">
          <a:xfrm>
            <a:off x="7416800" y="3617138"/>
            <a:ext cx="1587500" cy="1288508"/>
          </a:xfrm>
          <a:prstGeom prst="wedgeRectCallout">
            <a:avLst>
              <a:gd name="adj1" fmla="val -76176"/>
              <a:gd name="adj2" fmla="val -15971"/>
            </a:avLst>
          </a:prstGeom>
          <a:solidFill>
            <a:schemeClr val="tx2">
              <a:lumMod val="75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a high-speed connection between distribution layer devices</a:t>
            </a:r>
          </a:p>
        </p:txBody>
      </p:sp>
    </p:spTree>
    <p:extLst>
      <p:ext uri="{BB962C8B-B14F-4D97-AF65-F5344CB8AC3E}">
        <p14:creationId xmlns:p14="http://schemas.microsoft.com/office/powerpoint/2010/main" val="2758756385"/>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Routing Across Networks  </a:t>
            </a:r>
            <a:br>
              <a:rPr lang="en-US" sz="2000" dirty="0"/>
            </a:br>
            <a:r>
              <a:rPr lang="en-US" dirty="0"/>
              <a:t>Keeping a Table</a:t>
            </a:r>
          </a:p>
        </p:txBody>
      </p:sp>
      <p:sp>
        <p:nvSpPr>
          <p:cNvPr id="2" name="Content Placeholder 1"/>
          <p:cNvSpPr>
            <a:spLocks noGrp="1"/>
          </p:cNvSpPr>
          <p:nvPr>
            <p:ph idx="1"/>
          </p:nvPr>
        </p:nvSpPr>
        <p:spPr>
          <a:xfrm>
            <a:off x="213109" y="1539503"/>
            <a:ext cx="3841851" cy="2257798"/>
          </a:xfrm>
        </p:spPr>
        <p:txBody>
          <a:bodyPr/>
          <a:lstStyle/>
          <a:p>
            <a:r>
              <a:rPr lang="en-US" dirty="0"/>
              <a:t>How Routers Use Tables</a:t>
            </a:r>
          </a:p>
          <a:p>
            <a:pPr lvl="1"/>
            <a:r>
              <a:rPr lang="en-US" dirty="0"/>
              <a:t>The router has added its two directly connected networks to the routing table.</a:t>
            </a:r>
          </a:p>
          <a:p>
            <a:endParaRPr lang="en-US" dirty="0"/>
          </a:p>
        </p:txBody>
      </p:sp>
      <p:pic>
        <p:nvPicPr>
          <p:cNvPr id="1126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156560" y="1727199"/>
            <a:ext cx="4968390" cy="2197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Table 2"/>
          <p:cNvGraphicFramePr>
            <a:graphicFrameLocks noGrp="1"/>
          </p:cNvGraphicFramePr>
          <p:nvPr>
            <p:extLst/>
          </p:nvPr>
        </p:nvGraphicFramePr>
        <p:xfrm>
          <a:off x="4843705" y="800100"/>
          <a:ext cx="3644900" cy="822960"/>
        </p:xfrm>
        <a:graphic>
          <a:graphicData uri="http://schemas.openxmlformats.org/drawingml/2006/table">
            <a:tbl>
              <a:tblPr firstRow="1" bandRow="1">
                <a:tableStyleId>{2D5ABB26-0587-4C30-8999-92F81FD0307C}</a:tableStyleId>
              </a:tblPr>
              <a:tblGrid>
                <a:gridCol w="584200">
                  <a:extLst>
                    <a:ext uri="{9D8B030D-6E8A-4147-A177-3AD203B41FA5}">
                      <a16:colId xmlns:a16="http://schemas.microsoft.com/office/drawing/2014/main" val="20000"/>
                    </a:ext>
                  </a:extLst>
                </a:gridCol>
                <a:gridCol w="1409700">
                  <a:extLst>
                    <a:ext uri="{9D8B030D-6E8A-4147-A177-3AD203B41FA5}">
                      <a16:colId xmlns:a16="http://schemas.microsoft.com/office/drawing/2014/main" val="20001"/>
                    </a:ext>
                  </a:extLst>
                </a:gridCol>
                <a:gridCol w="1651000">
                  <a:extLst>
                    <a:ext uri="{9D8B030D-6E8A-4147-A177-3AD203B41FA5}">
                      <a16:colId xmlns:a16="http://schemas.microsoft.com/office/drawing/2014/main" val="20002"/>
                    </a:ext>
                  </a:extLst>
                </a:gridCol>
              </a:tblGrid>
              <a:tr h="218440">
                <a:tc>
                  <a:txBody>
                    <a:bodyPr/>
                    <a:lstStyle/>
                    <a:p>
                      <a:r>
                        <a:rPr lang="en-US" sz="1200" b="1" dirty="0"/>
                        <a:t>Type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r>
                        <a:rPr lang="en-US" sz="1200" b="1" dirty="0"/>
                        <a:t>Network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r>
                        <a:rPr lang="en-US" sz="1200" b="1" dirty="0"/>
                        <a:t>Outgoing 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10000"/>
                  </a:ext>
                </a:extLst>
              </a:tr>
              <a:tr h="218440">
                <a:tc>
                  <a:txBody>
                    <a:bodyPr/>
                    <a:lstStyle/>
                    <a:p>
                      <a:r>
                        <a:rPr lang="en-US" sz="1200" dirty="0"/>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200" dirty="0"/>
                        <a:t>10.1.21.0/24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200" dirty="0"/>
                        <a:t>FastEthernet</a:t>
                      </a:r>
                      <a:r>
                        <a:rPr lang="en-US" sz="1200" baseline="0" dirty="0"/>
                        <a:t> 0/0</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218440">
                <a:tc>
                  <a:txBody>
                    <a:bodyPr/>
                    <a:lstStyle/>
                    <a:p>
                      <a:r>
                        <a:rPr lang="en-US" sz="1200" dirty="0"/>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200" dirty="0"/>
                        <a:t>172.16.1.0/24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200" dirty="0"/>
                        <a:t>FastEthernet</a:t>
                      </a:r>
                      <a:r>
                        <a:rPr lang="en-US" sz="1200" baseline="0" dirty="0"/>
                        <a:t> 0/1</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p:sp>
        <p:nvSpPr>
          <p:cNvPr id="6" name="Content Placeholder 1"/>
          <p:cNvSpPr txBox="1">
            <a:spLocks/>
          </p:cNvSpPr>
          <p:nvPr/>
        </p:nvSpPr>
        <p:spPr bwMode="auto">
          <a:xfrm>
            <a:off x="200409" y="3924301"/>
            <a:ext cx="8822941"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Sending to Remote Networks</a:t>
            </a:r>
          </a:p>
          <a:p>
            <a:pPr lvl="1"/>
            <a:r>
              <a:rPr lang="en-US" kern="0" dirty="0"/>
              <a:t>If H1 sent a packet to H7, the router would examine its routing table and determine that to reach network 172.16.1.0/24 , it must forward the packet out of its Fa0/1 interface.</a:t>
            </a:r>
          </a:p>
          <a:p>
            <a:pPr lvl="1"/>
            <a:r>
              <a:rPr lang="en-US" kern="0" dirty="0"/>
              <a:t>Because the outgoing network is a directly connected Ethernet network, the router may also have to ARP the IP address.</a:t>
            </a:r>
          </a:p>
        </p:txBody>
      </p:sp>
    </p:spTree>
    <p:extLst>
      <p:ext uri="{BB962C8B-B14F-4D97-AF65-F5344CB8AC3E}">
        <p14:creationId xmlns:p14="http://schemas.microsoft.com/office/powerpoint/2010/main" val="1646991741"/>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Routing Across Networks  </a:t>
            </a:r>
            <a:br>
              <a:rPr lang="en-US" sz="2000" dirty="0"/>
            </a:br>
            <a:r>
              <a:rPr lang="en-US" dirty="0"/>
              <a:t>Creating a LAN</a:t>
            </a:r>
          </a:p>
        </p:txBody>
      </p:sp>
      <p:sp>
        <p:nvSpPr>
          <p:cNvPr id="2" name="Content Placeholder 1"/>
          <p:cNvSpPr>
            <a:spLocks noGrp="1"/>
          </p:cNvSpPr>
          <p:nvPr>
            <p:ph idx="1"/>
          </p:nvPr>
        </p:nvSpPr>
        <p:spPr/>
        <p:txBody>
          <a:bodyPr/>
          <a:lstStyle/>
          <a:p>
            <a:r>
              <a:rPr lang="en-US" dirty="0"/>
              <a:t>Local Area Networks </a:t>
            </a:r>
          </a:p>
          <a:p>
            <a:pPr lvl="1"/>
            <a:r>
              <a:rPr lang="en-US" dirty="0"/>
              <a:t>Local Area Network (LAN) refers to a local network, or a group of interconnected local networks that are under the same administrative control. </a:t>
            </a:r>
          </a:p>
          <a:p>
            <a:pPr lvl="1"/>
            <a:r>
              <a:rPr lang="en-US" dirty="0"/>
              <a:t>The term </a:t>
            </a:r>
            <a:r>
              <a:rPr lang="en-US" b="1" dirty="0"/>
              <a:t>Intranet </a:t>
            </a:r>
            <a:r>
              <a:rPr lang="en-US" dirty="0"/>
              <a:t>refers to a private LAN that belongs to an organization, and is accessible only by the organization's members, employees, or others with authorization.</a:t>
            </a:r>
          </a:p>
          <a:p>
            <a:pPr marL="0" indent="0">
              <a:buNone/>
            </a:pPr>
            <a:endParaRPr lang="en-US" dirty="0"/>
          </a:p>
        </p:txBody>
      </p:sp>
    </p:spTree>
    <p:extLst>
      <p:ext uri="{BB962C8B-B14F-4D97-AF65-F5344CB8AC3E}">
        <p14:creationId xmlns:p14="http://schemas.microsoft.com/office/powerpoint/2010/main" val="4075062447"/>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nvPr>
        </p:nvGraphicFramePr>
        <p:xfrm>
          <a:off x="357235" y="2235200"/>
          <a:ext cx="8474642" cy="4038600"/>
        </p:xfrm>
        <a:graphic>
          <a:graphicData uri="http://schemas.openxmlformats.org/drawingml/2006/table">
            <a:tbl>
              <a:tblPr firstRow="1" bandRow="1">
                <a:tableStyleId>{D113A9D2-9D6B-4929-AA2D-F23B5EE8CBE7}</a:tableStyleId>
              </a:tblPr>
              <a:tblGrid>
                <a:gridCol w="4237321">
                  <a:extLst>
                    <a:ext uri="{9D8B030D-6E8A-4147-A177-3AD203B41FA5}">
                      <a16:colId xmlns:a16="http://schemas.microsoft.com/office/drawing/2014/main" val="20000"/>
                    </a:ext>
                  </a:extLst>
                </a:gridCol>
                <a:gridCol w="4237321">
                  <a:extLst>
                    <a:ext uri="{9D8B030D-6E8A-4147-A177-3AD203B41FA5}">
                      <a16:colId xmlns:a16="http://schemas.microsoft.com/office/drawing/2014/main" val="20001"/>
                    </a:ext>
                  </a:extLst>
                </a:gridCol>
              </a:tblGrid>
              <a:tr h="201930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01930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21505" name="Rectangle 2"/>
          <p:cNvSpPr>
            <a:spLocks noGrp="1" noChangeArrowheads="1"/>
          </p:cNvSpPr>
          <p:nvPr>
            <p:ph type="title"/>
          </p:nvPr>
        </p:nvSpPr>
        <p:spPr/>
        <p:txBody>
          <a:bodyPr/>
          <a:lstStyle/>
          <a:p>
            <a:br>
              <a:rPr lang="en-US" dirty="0"/>
            </a:br>
            <a:r>
              <a:rPr lang="en-US" sz="2000" dirty="0"/>
              <a:t>Routing Across Networks  </a:t>
            </a:r>
            <a:br>
              <a:rPr lang="en-US" sz="2000" dirty="0"/>
            </a:br>
            <a:r>
              <a:rPr lang="en-US" dirty="0"/>
              <a:t>Creating a LAN</a:t>
            </a:r>
          </a:p>
        </p:txBody>
      </p:sp>
      <p:sp>
        <p:nvSpPr>
          <p:cNvPr id="2" name="Content Placeholder 1"/>
          <p:cNvSpPr>
            <a:spLocks noGrp="1"/>
          </p:cNvSpPr>
          <p:nvPr>
            <p:ph idx="1"/>
          </p:nvPr>
        </p:nvSpPr>
        <p:spPr/>
        <p:txBody>
          <a:bodyPr/>
          <a:lstStyle/>
          <a:p>
            <a:r>
              <a:rPr lang="en-US" dirty="0"/>
              <a:t>Assigning Hosts to a LAN </a:t>
            </a:r>
          </a:p>
        </p:txBody>
      </p:sp>
      <p:pic>
        <p:nvPicPr>
          <p:cNvPr id="1229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47307" y="2464917"/>
            <a:ext cx="3757775" cy="1474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34976" y="2494879"/>
            <a:ext cx="4034095" cy="14447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925107" y="4501687"/>
            <a:ext cx="3755539" cy="1494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3" name="Picture 5"/>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34976" y="4460131"/>
            <a:ext cx="3133278" cy="1475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8337372"/>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t>IPv4 Addresses and Subnet Masks</a:t>
            </a:r>
            <a:br>
              <a:rPr lang="en-US" sz="1200" dirty="0"/>
            </a:br>
            <a:r>
              <a:rPr lang="en-US" dirty="0"/>
              <a:t>Purpose of the IPv4 Address</a:t>
            </a:r>
            <a:endParaRPr lang="en-US" dirty="0">
              <a:solidFill>
                <a:srgbClr val="00B0F0"/>
              </a:solidFill>
              <a:latin typeface="Arial" charset="0"/>
            </a:endParaRPr>
          </a:p>
        </p:txBody>
      </p:sp>
      <p:sp>
        <p:nvSpPr>
          <p:cNvPr id="2" name="Content Placeholder 1"/>
          <p:cNvSpPr>
            <a:spLocks noGrp="1"/>
          </p:cNvSpPr>
          <p:nvPr>
            <p:ph idx="1"/>
          </p:nvPr>
        </p:nvSpPr>
        <p:spPr>
          <a:xfrm>
            <a:off x="213111" y="1346869"/>
            <a:ext cx="8752914" cy="1876360"/>
          </a:xfrm>
        </p:spPr>
        <p:txBody>
          <a:bodyPr/>
          <a:lstStyle/>
          <a:p>
            <a:r>
              <a:rPr lang="en-US" sz="2000" dirty="0">
                <a:solidFill>
                  <a:schemeClr val="bg2"/>
                </a:solidFill>
              </a:rPr>
              <a:t>What is an IPv4 Address?</a:t>
            </a:r>
          </a:p>
          <a:p>
            <a:pPr marL="742950" lvl="1" indent="-285750"/>
            <a:r>
              <a:rPr lang="en-US" sz="1600" dirty="0">
                <a:solidFill>
                  <a:schemeClr val="bg2"/>
                </a:solidFill>
              </a:rPr>
              <a:t>Is a logical network address that identifies a particular host</a:t>
            </a:r>
          </a:p>
          <a:p>
            <a:pPr marL="742950" lvl="1" indent="-285750"/>
            <a:r>
              <a:rPr lang="en-US" sz="1600" dirty="0"/>
              <a:t>Configured and is unique on the network for communications</a:t>
            </a:r>
          </a:p>
          <a:p>
            <a:pPr marL="742950" lvl="1" indent="-285750"/>
            <a:r>
              <a:rPr lang="en-US" sz="1600" dirty="0"/>
              <a:t>Is associated with a network interface card</a:t>
            </a:r>
          </a:p>
          <a:p>
            <a:pPr marL="742950" lvl="1" indent="-285750"/>
            <a:endParaRPr lang="en-US" sz="1600" dirty="0"/>
          </a:p>
          <a:p>
            <a:pPr marL="742950" lvl="1" indent="-285750"/>
            <a:endParaRPr lang="en-US" sz="1600" dirty="0">
              <a:solidFill>
                <a:schemeClr val="bg2"/>
              </a:solidFill>
            </a:endParaRPr>
          </a:p>
        </p:txBody>
      </p:sp>
      <p:pic>
        <p:nvPicPr>
          <p:cNvPr id="4" name="Picture 3"/>
          <p:cNvPicPr>
            <a:picLocks noChangeAspect="1"/>
          </p:cNvPicPr>
          <p:nvPr/>
        </p:nvPicPr>
        <p:blipFill>
          <a:blip r:embed="rId3"/>
          <a:stretch>
            <a:fillRect/>
          </a:stretch>
        </p:blipFill>
        <p:spPr>
          <a:xfrm>
            <a:off x="1697659" y="2983833"/>
            <a:ext cx="5945744" cy="3598234"/>
          </a:xfrm>
          <a:prstGeom prst="rect">
            <a:avLst/>
          </a:prstGeom>
        </p:spPr>
      </p:pic>
    </p:spTree>
    <p:extLst>
      <p:ext uri="{BB962C8B-B14F-4D97-AF65-F5344CB8AC3E}">
        <p14:creationId xmlns:p14="http://schemas.microsoft.com/office/powerpoint/2010/main" val="2189958124"/>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Addresses and Subnet Masks</a:t>
            </a:r>
            <a:br>
              <a:rPr lang="en-US" sz="1800" dirty="0"/>
            </a:br>
            <a:r>
              <a:rPr lang="en-US" dirty="0"/>
              <a:t>IP Address Structure</a:t>
            </a:r>
          </a:p>
        </p:txBody>
      </p:sp>
      <p:sp>
        <p:nvSpPr>
          <p:cNvPr id="2" name="Content Placeholder 1"/>
          <p:cNvSpPr>
            <a:spLocks noGrp="1"/>
          </p:cNvSpPr>
          <p:nvPr>
            <p:ph idx="1"/>
          </p:nvPr>
        </p:nvSpPr>
        <p:spPr>
          <a:xfrm>
            <a:off x="193868" y="1232592"/>
            <a:ext cx="8733677" cy="2939901"/>
          </a:xfrm>
        </p:spPr>
        <p:txBody>
          <a:bodyPr/>
          <a:lstStyle/>
          <a:p>
            <a:r>
              <a:rPr lang="en-US" dirty="0"/>
              <a:t>IPv4 Addressing</a:t>
            </a:r>
          </a:p>
          <a:p>
            <a:pPr lvl="1"/>
            <a:r>
              <a:rPr lang="en-US" dirty="0"/>
              <a:t>32 binary bits</a:t>
            </a:r>
          </a:p>
          <a:p>
            <a:pPr lvl="1"/>
            <a:r>
              <a:rPr lang="en-US" dirty="0"/>
              <a:t>For ease of use, the 32 bits are group into four 8-bit bytes called octets.</a:t>
            </a:r>
          </a:p>
          <a:p>
            <a:pPr lvl="1"/>
            <a:r>
              <a:rPr lang="en-US" dirty="0"/>
              <a:t>The octets are represented in dotted-decimal notation.</a:t>
            </a:r>
          </a:p>
          <a:p>
            <a:r>
              <a:rPr lang="en-US" dirty="0"/>
              <a:t>Binary to Decimal</a:t>
            </a:r>
          </a:p>
        </p:txBody>
      </p:sp>
      <p:pic>
        <p:nvPicPr>
          <p:cNvPr id="7" name="Picture 6"/>
          <p:cNvPicPr>
            <a:picLocks noChangeAspect="1"/>
          </p:cNvPicPr>
          <p:nvPr/>
        </p:nvPicPr>
        <p:blipFill>
          <a:blip r:embed="rId3"/>
          <a:stretch>
            <a:fillRect/>
          </a:stretch>
        </p:blipFill>
        <p:spPr>
          <a:xfrm>
            <a:off x="3171464" y="3029203"/>
            <a:ext cx="5794562" cy="3630563"/>
          </a:xfrm>
          <a:prstGeom prst="rect">
            <a:avLst/>
          </a:prstGeom>
        </p:spPr>
      </p:pic>
    </p:spTree>
    <p:extLst>
      <p:ext uri="{BB962C8B-B14F-4D97-AF65-F5344CB8AC3E}">
        <p14:creationId xmlns:p14="http://schemas.microsoft.com/office/powerpoint/2010/main" val="1568187296"/>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Addresses and Subnet Masks</a:t>
            </a:r>
            <a:br>
              <a:rPr lang="en-US" sz="1800" dirty="0"/>
            </a:br>
            <a:r>
              <a:rPr lang="en-US" dirty="0"/>
              <a:t>Parts of an IP Address</a:t>
            </a:r>
          </a:p>
        </p:txBody>
      </p:sp>
      <p:sp>
        <p:nvSpPr>
          <p:cNvPr id="2" name="Content Placeholder 1"/>
          <p:cNvSpPr>
            <a:spLocks noGrp="1"/>
          </p:cNvSpPr>
          <p:nvPr>
            <p:ph idx="1"/>
          </p:nvPr>
        </p:nvSpPr>
        <p:spPr>
          <a:xfrm>
            <a:off x="232348" y="1342733"/>
            <a:ext cx="8733677" cy="1689835"/>
          </a:xfrm>
        </p:spPr>
        <p:txBody>
          <a:bodyPr/>
          <a:lstStyle/>
          <a:p>
            <a:r>
              <a:rPr lang="en-US" dirty="0"/>
              <a:t>Networks and Hosts</a:t>
            </a:r>
          </a:p>
          <a:p>
            <a:pPr lvl="1"/>
            <a:r>
              <a:rPr lang="en-US" dirty="0"/>
              <a:t>Logical 32-bit IPv4 address is hierarchical and is made up of two parts</a:t>
            </a:r>
          </a:p>
          <a:p>
            <a:pPr lvl="2"/>
            <a:r>
              <a:rPr lang="en-US" dirty="0"/>
              <a:t>Network</a:t>
            </a:r>
          </a:p>
          <a:p>
            <a:pPr lvl="2"/>
            <a:r>
              <a:rPr lang="en-US" dirty="0"/>
              <a:t>Host</a:t>
            </a:r>
          </a:p>
          <a:p>
            <a:endParaRPr lang="en-US" dirty="0"/>
          </a:p>
        </p:txBody>
      </p:sp>
      <p:pic>
        <p:nvPicPr>
          <p:cNvPr id="6" name="Picture 5"/>
          <p:cNvPicPr>
            <a:picLocks noChangeAspect="1"/>
          </p:cNvPicPr>
          <p:nvPr/>
        </p:nvPicPr>
        <p:blipFill>
          <a:blip r:embed="rId3"/>
          <a:stretch>
            <a:fillRect/>
          </a:stretch>
        </p:blipFill>
        <p:spPr>
          <a:xfrm>
            <a:off x="1445596" y="3142709"/>
            <a:ext cx="6619197" cy="3371460"/>
          </a:xfrm>
          <a:prstGeom prst="rect">
            <a:avLst/>
          </a:prstGeom>
        </p:spPr>
      </p:pic>
    </p:spTree>
    <p:extLst>
      <p:ext uri="{BB962C8B-B14F-4D97-AF65-F5344CB8AC3E}">
        <p14:creationId xmlns:p14="http://schemas.microsoft.com/office/powerpoint/2010/main" val="627558560"/>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r>
              <a:rPr lang="en-US" sz="1800" dirty="0"/>
              <a:t>IPv4 Addresses and Subnet Masks</a:t>
            </a:r>
            <a:br>
              <a:rPr lang="en-US" dirty="0"/>
            </a:br>
            <a:r>
              <a:rPr lang="en-US" dirty="0"/>
              <a:t>How IP Addresses and Subnet Masks Interact</a:t>
            </a:r>
          </a:p>
        </p:txBody>
      </p:sp>
      <p:sp>
        <p:nvSpPr>
          <p:cNvPr id="2" name="Content Placeholder 1"/>
          <p:cNvSpPr>
            <a:spLocks noGrp="1"/>
          </p:cNvSpPr>
          <p:nvPr>
            <p:ph idx="1"/>
          </p:nvPr>
        </p:nvSpPr>
        <p:spPr>
          <a:xfrm>
            <a:off x="213107" y="1294011"/>
            <a:ext cx="8430150" cy="2642722"/>
          </a:xfrm>
        </p:spPr>
        <p:txBody>
          <a:bodyPr>
            <a:normAutofit lnSpcReduction="10000"/>
          </a:bodyPr>
          <a:lstStyle/>
          <a:p>
            <a:r>
              <a:rPr lang="en-US" dirty="0"/>
              <a:t>Are You on My Network?</a:t>
            </a:r>
          </a:p>
          <a:p>
            <a:pPr lvl="1"/>
            <a:r>
              <a:rPr lang="en-US" dirty="0"/>
              <a:t>When a host sends a packet, it compares its subnet mask to its own IPv4 address and the destination IPv4 address.</a:t>
            </a:r>
          </a:p>
          <a:p>
            <a:r>
              <a:rPr lang="en-US" dirty="0"/>
              <a:t>Subnet Masks</a:t>
            </a:r>
          </a:p>
          <a:p>
            <a:pPr lvl="1"/>
            <a:r>
              <a:rPr lang="en-US" dirty="0"/>
              <a:t>Common subnet masks: 255.0.0.0 (8-bits), 255.255.0.0 (16 bits) and 255.255.255.0 (24 bits).</a:t>
            </a:r>
          </a:p>
          <a:p>
            <a:pPr lvl="1"/>
            <a:r>
              <a:rPr lang="en-US" dirty="0"/>
              <a:t>Number of hosts: 2</a:t>
            </a:r>
            <a:r>
              <a:rPr lang="en-US" baseline="30000" dirty="0"/>
              <a:t>x</a:t>
            </a:r>
            <a:r>
              <a:rPr lang="en-US" dirty="0"/>
              <a:t> - 2</a:t>
            </a:r>
          </a:p>
          <a:p>
            <a:endParaRPr lang="en-US" dirty="0"/>
          </a:p>
        </p:txBody>
      </p:sp>
      <p:pic>
        <p:nvPicPr>
          <p:cNvPr id="6" name="Picture 5"/>
          <p:cNvPicPr>
            <a:picLocks noChangeAspect="1"/>
          </p:cNvPicPr>
          <p:nvPr/>
        </p:nvPicPr>
        <p:blipFill>
          <a:blip r:embed="rId3"/>
          <a:stretch>
            <a:fillRect/>
          </a:stretch>
        </p:blipFill>
        <p:spPr>
          <a:xfrm>
            <a:off x="3637209" y="3429000"/>
            <a:ext cx="5200938" cy="3197113"/>
          </a:xfrm>
          <a:prstGeom prst="rect">
            <a:avLst/>
          </a:prstGeom>
        </p:spPr>
      </p:pic>
    </p:spTree>
    <p:extLst>
      <p:ext uri="{BB962C8B-B14F-4D97-AF65-F5344CB8AC3E}">
        <p14:creationId xmlns:p14="http://schemas.microsoft.com/office/powerpoint/2010/main" val="2319204092"/>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How IPv4 Addresses are Obtained</a:t>
            </a:r>
            <a:br>
              <a:rPr lang="en-US" dirty="0"/>
            </a:br>
            <a:r>
              <a:rPr lang="en-US" dirty="0"/>
              <a:t>Static and Dynamic Address Assignment</a:t>
            </a:r>
          </a:p>
        </p:txBody>
      </p:sp>
      <p:sp>
        <p:nvSpPr>
          <p:cNvPr id="2" name="Content Placeholder 1"/>
          <p:cNvSpPr>
            <a:spLocks noGrp="1"/>
          </p:cNvSpPr>
          <p:nvPr>
            <p:ph idx="1"/>
          </p:nvPr>
        </p:nvSpPr>
        <p:spPr/>
        <p:txBody>
          <a:bodyPr/>
          <a:lstStyle/>
          <a:p>
            <a:r>
              <a:rPr lang="en-US" dirty="0"/>
              <a:t>Assigning Addresses</a:t>
            </a:r>
          </a:p>
          <a:p>
            <a:pPr lvl="1"/>
            <a:r>
              <a:rPr lang="en-US" dirty="0"/>
              <a:t>Can be done statically or dynamically</a:t>
            </a:r>
          </a:p>
          <a:p>
            <a:pPr lvl="1"/>
            <a:r>
              <a:rPr lang="en-US" dirty="0"/>
              <a:t>Assign an IPv4 address, subnet mask, default gateway and other necessary info for network communications</a:t>
            </a:r>
          </a:p>
          <a:p>
            <a:pPr lvl="1"/>
            <a:r>
              <a:rPr lang="en-US" dirty="0"/>
              <a:t>Static IPv4 addresses:</a:t>
            </a:r>
          </a:p>
          <a:p>
            <a:pPr lvl="2"/>
            <a:r>
              <a:rPr lang="en-US" dirty="0"/>
              <a:t>Hosts, such as servers and printers, that need particular addresses</a:t>
            </a:r>
          </a:p>
          <a:p>
            <a:pPr lvl="2"/>
            <a:r>
              <a:rPr lang="en-US" dirty="0"/>
              <a:t>Can be time consuming and error prone </a:t>
            </a:r>
          </a:p>
          <a:p>
            <a:pPr lvl="2"/>
            <a:r>
              <a:rPr lang="en-US" dirty="0"/>
              <a:t>Need to maintain an accurate list of which IPv4 addresses</a:t>
            </a:r>
          </a:p>
          <a:p>
            <a:pPr lvl="1"/>
            <a:r>
              <a:rPr lang="en-US" dirty="0"/>
              <a:t>Dynamic IPv4 Address Assignment</a:t>
            </a:r>
          </a:p>
          <a:p>
            <a:pPr lvl="2"/>
            <a:r>
              <a:rPr lang="en-US" dirty="0"/>
              <a:t>Dynamic Host Configuration Protocol (DHCP) allows for automatic assignment of addressing information</a:t>
            </a:r>
          </a:p>
          <a:p>
            <a:pPr lvl="2"/>
            <a:r>
              <a:rPr lang="en-US" dirty="0"/>
              <a:t>Preferred method of assignment for a large network</a:t>
            </a:r>
          </a:p>
          <a:p>
            <a:pPr lvl="2"/>
            <a:r>
              <a:rPr lang="en-US" dirty="0"/>
              <a:t>IP addresses can be reallocated when they become available</a:t>
            </a:r>
          </a:p>
        </p:txBody>
      </p:sp>
    </p:spTree>
    <p:extLst>
      <p:ext uri="{BB962C8B-B14F-4D97-AF65-F5344CB8AC3E}">
        <p14:creationId xmlns:p14="http://schemas.microsoft.com/office/powerpoint/2010/main" val="3374294226"/>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How IPv4 Addresses are Obtained</a:t>
            </a:r>
            <a:br>
              <a:rPr lang="en-US" dirty="0"/>
            </a:br>
            <a:r>
              <a:rPr lang="en-US" dirty="0"/>
              <a:t>DHCP Servers</a:t>
            </a:r>
          </a:p>
        </p:txBody>
      </p:sp>
      <p:sp>
        <p:nvSpPr>
          <p:cNvPr id="2" name="Content Placeholder 1"/>
          <p:cNvSpPr>
            <a:spLocks noGrp="1"/>
          </p:cNvSpPr>
          <p:nvPr>
            <p:ph idx="1"/>
          </p:nvPr>
        </p:nvSpPr>
        <p:spPr>
          <a:xfrm>
            <a:off x="193868" y="1232593"/>
            <a:ext cx="8733677" cy="3753936"/>
          </a:xfrm>
        </p:spPr>
        <p:txBody>
          <a:bodyPr/>
          <a:lstStyle/>
          <a:p>
            <a:r>
              <a:rPr lang="en-US" dirty="0"/>
              <a:t>Where Do DHCP Addresses Come From?</a:t>
            </a:r>
          </a:p>
          <a:p>
            <a:pPr lvl="1"/>
            <a:r>
              <a:rPr lang="en-US" dirty="0"/>
              <a:t>Medium to large network</a:t>
            </a:r>
          </a:p>
          <a:p>
            <a:pPr lvl="2"/>
            <a:r>
              <a:rPr lang="en-US" dirty="0"/>
              <a:t>Usually a local dedicated PC-based server</a:t>
            </a:r>
          </a:p>
          <a:p>
            <a:pPr lvl="1"/>
            <a:r>
              <a:rPr lang="en-US" dirty="0"/>
              <a:t>Home network</a:t>
            </a:r>
          </a:p>
          <a:p>
            <a:pPr lvl="2"/>
            <a:r>
              <a:rPr lang="en-US" dirty="0"/>
              <a:t>A wireless router can serve as a client to receive IP configuration information from the ISP</a:t>
            </a:r>
          </a:p>
          <a:p>
            <a:pPr lvl="2"/>
            <a:r>
              <a:rPr lang="en-US" dirty="0"/>
              <a:t>A wireless router can </a:t>
            </a:r>
            <a:br>
              <a:rPr lang="en-US" dirty="0"/>
            </a:br>
            <a:r>
              <a:rPr lang="en-US" dirty="0"/>
              <a:t>act as a DHCP server </a:t>
            </a:r>
            <a:br>
              <a:rPr lang="en-US" dirty="0"/>
            </a:br>
            <a:r>
              <a:rPr lang="en-US" dirty="0"/>
              <a:t>for the hosts in the local </a:t>
            </a:r>
            <a:br>
              <a:rPr lang="en-US" dirty="0"/>
            </a:br>
            <a:r>
              <a:rPr lang="en-US" dirty="0"/>
              <a:t>network</a:t>
            </a:r>
          </a:p>
          <a:p>
            <a:pPr lvl="2"/>
            <a:endParaRPr lang="en-US" dirty="0"/>
          </a:p>
          <a:p>
            <a:pPr lvl="1"/>
            <a:endParaRPr lang="en-US" dirty="0"/>
          </a:p>
        </p:txBody>
      </p:sp>
      <p:pic>
        <p:nvPicPr>
          <p:cNvPr id="6" name="Picture 5"/>
          <p:cNvPicPr>
            <a:picLocks noChangeAspect="1"/>
          </p:cNvPicPr>
          <p:nvPr/>
        </p:nvPicPr>
        <p:blipFill>
          <a:blip r:embed="rId3"/>
          <a:stretch>
            <a:fillRect/>
          </a:stretch>
        </p:blipFill>
        <p:spPr>
          <a:xfrm>
            <a:off x="4159349" y="3596640"/>
            <a:ext cx="4806676" cy="3115304"/>
          </a:xfrm>
          <a:prstGeom prst="rect">
            <a:avLst/>
          </a:prstGeom>
        </p:spPr>
      </p:pic>
    </p:spTree>
    <p:extLst>
      <p:ext uri="{BB962C8B-B14F-4D97-AF65-F5344CB8AC3E}">
        <p14:creationId xmlns:p14="http://schemas.microsoft.com/office/powerpoint/2010/main" val="3109292741"/>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 Management</a:t>
            </a:r>
            <a:br>
              <a:rPr lang="en-US" dirty="0"/>
            </a:br>
            <a:r>
              <a:rPr lang="en-US" dirty="0"/>
              <a:t>Network Boundaries and Address Space</a:t>
            </a:r>
          </a:p>
        </p:txBody>
      </p:sp>
      <p:sp>
        <p:nvSpPr>
          <p:cNvPr id="2" name="Content Placeholder 1"/>
          <p:cNvSpPr>
            <a:spLocks noGrp="1"/>
          </p:cNvSpPr>
          <p:nvPr>
            <p:ph idx="1"/>
          </p:nvPr>
        </p:nvSpPr>
        <p:spPr>
          <a:xfrm>
            <a:off x="213107" y="1305002"/>
            <a:ext cx="8733677" cy="4926405"/>
          </a:xfrm>
        </p:spPr>
        <p:txBody>
          <a:bodyPr/>
          <a:lstStyle/>
          <a:p>
            <a:r>
              <a:rPr lang="en-US" dirty="0"/>
              <a:t>Gateways to Other Networks</a:t>
            </a:r>
          </a:p>
          <a:p>
            <a:pPr lvl="1"/>
            <a:r>
              <a:rPr lang="en-US" dirty="0"/>
              <a:t>Each host on a network uses a default gateway to reach other networks.</a:t>
            </a:r>
          </a:p>
          <a:p>
            <a:pPr lvl="1"/>
            <a:r>
              <a:rPr lang="en-US" dirty="0"/>
              <a:t>The default gateway is the IPv4 address of the router interface connected to the network where the host is attached</a:t>
            </a:r>
          </a:p>
        </p:txBody>
      </p:sp>
      <p:pic>
        <p:nvPicPr>
          <p:cNvPr id="6" name="Picture 5"/>
          <p:cNvPicPr>
            <a:picLocks noChangeAspect="1"/>
          </p:cNvPicPr>
          <p:nvPr/>
        </p:nvPicPr>
        <p:blipFill>
          <a:blip r:embed="rId3"/>
          <a:stretch>
            <a:fillRect/>
          </a:stretch>
        </p:blipFill>
        <p:spPr>
          <a:xfrm>
            <a:off x="1796796" y="3036341"/>
            <a:ext cx="5372100" cy="3638550"/>
          </a:xfrm>
          <a:prstGeom prst="rect">
            <a:avLst/>
          </a:prstGeom>
        </p:spPr>
      </p:pic>
    </p:spTree>
    <p:extLst>
      <p:ext uri="{BB962C8B-B14F-4D97-AF65-F5344CB8AC3E}">
        <p14:creationId xmlns:p14="http://schemas.microsoft.com/office/powerpoint/2010/main" val="2987663322"/>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 Management</a:t>
            </a:r>
            <a:br>
              <a:rPr lang="en-US" dirty="0"/>
            </a:br>
            <a:r>
              <a:rPr lang="en-US" dirty="0"/>
              <a:t>Network Address Translation</a:t>
            </a:r>
          </a:p>
        </p:txBody>
      </p:sp>
      <p:sp>
        <p:nvSpPr>
          <p:cNvPr id="2" name="Content Placeholder 1"/>
          <p:cNvSpPr>
            <a:spLocks noGrp="1"/>
          </p:cNvSpPr>
          <p:nvPr>
            <p:ph idx="1"/>
          </p:nvPr>
        </p:nvSpPr>
        <p:spPr>
          <a:xfrm>
            <a:off x="232348" y="1305003"/>
            <a:ext cx="8733677" cy="2352598"/>
          </a:xfrm>
        </p:spPr>
        <p:txBody>
          <a:bodyPr>
            <a:normAutofit fontScale="92500" lnSpcReduction="10000"/>
          </a:bodyPr>
          <a:lstStyle/>
          <a:p>
            <a:r>
              <a:rPr lang="en-US" dirty="0"/>
              <a:t>From IPv4 Private to Public Addresses</a:t>
            </a:r>
          </a:p>
          <a:p>
            <a:pPr lvl="1"/>
            <a:r>
              <a:rPr lang="en-US" dirty="0"/>
              <a:t>Network Address Translation</a:t>
            </a:r>
          </a:p>
          <a:p>
            <a:pPr lvl="2"/>
            <a:r>
              <a:rPr lang="en-US" dirty="0"/>
              <a:t>Translate private addresses into unique Internet-routable public addresses for outgoing packets</a:t>
            </a:r>
          </a:p>
          <a:p>
            <a:pPr lvl="2"/>
            <a:r>
              <a:rPr lang="en-US" dirty="0"/>
              <a:t>The process is reversed for incoming packets</a:t>
            </a:r>
          </a:p>
          <a:p>
            <a:pPr lvl="2"/>
            <a:r>
              <a:rPr lang="en-US" dirty="0"/>
              <a:t>The router can translate many internal IPv4 addresses to the same public address</a:t>
            </a:r>
          </a:p>
          <a:p>
            <a:pPr lvl="2"/>
            <a:endParaRPr lang="en-US" dirty="0"/>
          </a:p>
        </p:txBody>
      </p:sp>
      <p:pic>
        <p:nvPicPr>
          <p:cNvPr id="6" name="Picture 5"/>
          <p:cNvPicPr>
            <a:picLocks noChangeAspect="1"/>
          </p:cNvPicPr>
          <p:nvPr/>
        </p:nvPicPr>
        <p:blipFill>
          <a:blip r:embed="rId3"/>
          <a:stretch>
            <a:fillRect/>
          </a:stretch>
        </p:blipFill>
        <p:spPr>
          <a:xfrm>
            <a:off x="1749976" y="3571516"/>
            <a:ext cx="5698419" cy="3127988"/>
          </a:xfrm>
          <a:prstGeom prst="rect">
            <a:avLst/>
          </a:prstGeom>
        </p:spPr>
      </p:pic>
    </p:spTree>
    <p:extLst>
      <p:ext uri="{BB962C8B-B14F-4D97-AF65-F5344CB8AC3E}">
        <p14:creationId xmlns:p14="http://schemas.microsoft.com/office/powerpoint/2010/main" val="4060311754"/>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Addressing with IPv6</a:t>
            </a:r>
            <a:br>
              <a:rPr lang="en-US" dirty="0"/>
            </a:br>
            <a:r>
              <a:rPr lang="en-US" dirty="0"/>
              <a:t>Are You Ready for Change?</a:t>
            </a:r>
          </a:p>
        </p:txBody>
      </p:sp>
      <p:sp>
        <p:nvSpPr>
          <p:cNvPr id="2" name="Content Placeholder 1"/>
          <p:cNvSpPr>
            <a:spLocks noGrp="1"/>
          </p:cNvSpPr>
          <p:nvPr>
            <p:ph idx="1"/>
          </p:nvPr>
        </p:nvSpPr>
        <p:spPr/>
        <p:txBody>
          <a:bodyPr/>
          <a:lstStyle/>
          <a:p>
            <a:r>
              <a:rPr lang="en-US" dirty="0"/>
              <a:t>Need more IP addresses</a:t>
            </a:r>
          </a:p>
          <a:p>
            <a:pPr lvl="1"/>
            <a:r>
              <a:rPr lang="en-US" dirty="0"/>
              <a:t>An IPv4 address is 32 bits (4 bytes) long. </a:t>
            </a:r>
          </a:p>
          <a:p>
            <a:pPr lvl="1"/>
            <a:r>
              <a:rPr lang="en-US" dirty="0"/>
              <a:t>An IPv6 address is 128 bits (16 bytes) in length. </a:t>
            </a:r>
          </a:p>
          <a:p>
            <a:r>
              <a:rPr lang="en-US" dirty="0"/>
              <a:t>IPv6 benefits</a:t>
            </a:r>
          </a:p>
          <a:p>
            <a:pPr lvl="1"/>
            <a:r>
              <a:rPr lang="en-US" dirty="0"/>
              <a:t>More IP addresses</a:t>
            </a:r>
          </a:p>
          <a:p>
            <a:pPr lvl="1"/>
            <a:r>
              <a:rPr lang="en-US" dirty="0"/>
              <a:t>No need for NAT</a:t>
            </a:r>
          </a:p>
          <a:p>
            <a:pPr lvl="1"/>
            <a:r>
              <a:rPr lang="en-US" dirty="0" err="1"/>
              <a:t>Autoconfiguration</a:t>
            </a:r>
            <a:r>
              <a:rPr lang="en-US" dirty="0"/>
              <a:t> capabilities</a:t>
            </a:r>
          </a:p>
          <a:p>
            <a:r>
              <a:rPr lang="en-US" dirty="0"/>
              <a:t>Change is Coming</a:t>
            </a:r>
          </a:p>
          <a:p>
            <a:pPr lvl="1"/>
            <a:r>
              <a:rPr lang="en-US" dirty="0"/>
              <a:t>NAT has prolonged the life of IPv4</a:t>
            </a:r>
          </a:p>
          <a:p>
            <a:pPr lvl="1"/>
            <a:r>
              <a:rPr lang="en-US" dirty="0"/>
              <a:t>IPv6 adoption rate is increasing</a:t>
            </a:r>
          </a:p>
        </p:txBody>
      </p:sp>
      <p:pic>
        <p:nvPicPr>
          <p:cNvPr id="6" name="Picture 5"/>
          <p:cNvPicPr>
            <a:picLocks noChangeAspect="1"/>
          </p:cNvPicPr>
          <p:nvPr/>
        </p:nvPicPr>
        <p:blipFill>
          <a:blip r:embed="rId3"/>
          <a:stretch>
            <a:fillRect/>
          </a:stretch>
        </p:blipFill>
        <p:spPr>
          <a:xfrm>
            <a:off x="4848353" y="3816707"/>
            <a:ext cx="4117672" cy="2956110"/>
          </a:xfrm>
          <a:prstGeom prst="rect">
            <a:avLst/>
          </a:prstGeom>
        </p:spPr>
      </p:pic>
    </p:spTree>
    <p:extLst>
      <p:ext uri="{BB962C8B-B14F-4D97-AF65-F5344CB8AC3E}">
        <p14:creationId xmlns:p14="http://schemas.microsoft.com/office/powerpoint/2010/main" val="1673798957"/>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Addressing with IPv6</a:t>
            </a:r>
            <a:br>
              <a:rPr lang="en-US" dirty="0"/>
            </a:br>
            <a:r>
              <a:rPr lang="en-US" dirty="0"/>
              <a:t>How is IPv6 Different?</a:t>
            </a:r>
          </a:p>
        </p:txBody>
      </p:sp>
      <p:sp>
        <p:nvSpPr>
          <p:cNvPr id="2" name="Content Placeholder 1"/>
          <p:cNvSpPr>
            <a:spLocks noGrp="1"/>
          </p:cNvSpPr>
          <p:nvPr>
            <p:ph idx="1"/>
          </p:nvPr>
        </p:nvSpPr>
        <p:spPr>
          <a:xfrm>
            <a:off x="232348" y="1319583"/>
            <a:ext cx="8733677" cy="4926405"/>
          </a:xfrm>
        </p:spPr>
        <p:txBody>
          <a:bodyPr/>
          <a:lstStyle/>
          <a:p>
            <a:r>
              <a:rPr lang="en-US" dirty="0"/>
              <a:t>IPv6 Differences</a:t>
            </a:r>
          </a:p>
          <a:p>
            <a:pPr lvl="1"/>
            <a:r>
              <a:rPr lang="en-US" dirty="0"/>
              <a:t>Address </a:t>
            </a:r>
            <a:r>
              <a:rPr lang="en-US" dirty="0" err="1"/>
              <a:t>autoconfiguration</a:t>
            </a:r>
            <a:endParaRPr lang="en-US" dirty="0"/>
          </a:p>
          <a:p>
            <a:pPr lvl="1"/>
            <a:r>
              <a:rPr lang="en-US" dirty="0"/>
              <a:t>Link-local address</a:t>
            </a:r>
          </a:p>
          <a:p>
            <a:pPr lvl="2"/>
            <a:r>
              <a:rPr lang="en-US" dirty="0"/>
              <a:t>Communications within the same network</a:t>
            </a:r>
          </a:p>
          <a:p>
            <a:r>
              <a:rPr lang="en-US" dirty="0"/>
              <a:t>IPv6 Address Formatting</a:t>
            </a:r>
          </a:p>
          <a:p>
            <a:pPr lvl="1"/>
            <a:r>
              <a:rPr lang="en-US" dirty="0"/>
              <a:t>Compressing IPv6 Addresses Rules</a:t>
            </a:r>
          </a:p>
          <a:p>
            <a:pPr lvl="2"/>
            <a:r>
              <a:rPr lang="en-US" dirty="0"/>
              <a:t>Omit Leading Zeros</a:t>
            </a:r>
          </a:p>
          <a:p>
            <a:pPr lvl="2"/>
            <a:r>
              <a:rPr lang="en-US" dirty="0"/>
              <a:t>Omit One “all zero” Segment</a:t>
            </a:r>
          </a:p>
        </p:txBody>
      </p:sp>
      <p:pic>
        <p:nvPicPr>
          <p:cNvPr id="7" name="Picture 6"/>
          <p:cNvPicPr>
            <a:picLocks noChangeAspect="1"/>
          </p:cNvPicPr>
          <p:nvPr/>
        </p:nvPicPr>
        <p:blipFill>
          <a:blip r:embed="rId3"/>
          <a:stretch>
            <a:fillRect/>
          </a:stretch>
        </p:blipFill>
        <p:spPr>
          <a:xfrm>
            <a:off x="1499756" y="5122260"/>
            <a:ext cx="6414136" cy="996619"/>
          </a:xfrm>
          <a:prstGeom prst="rect">
            <a:avLst/>
          </a:prstGeom>
        </p:spPr>
      </p:pic>
    </p:spTree>
    <p:extLst>
      <p:ext uri="{BB962C8B-B14F-4D97-AF65-F5344CB8AC3E}">
        <p14:creationId xmlns:p14="http://schemas.microsoft.com/office/powerpoint/2010/main" val="3844847655"/>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Clients and Servers Work Together</a:t>
            </a:r>
            <a:br>
              <a:rPr lang="en-US" sz="2000" dirty="0"/>
            </a:br>
            <a:r>
              <a:rPr lang="en-US" dirty="0"/>
              <a:t>The Client Server Relationship </a:t>
            </a:r>
          </a:p>
        </p:txBody>
      </p:sp>
      <p:sp>
        <p:nvSpPr>
          <p:cNvPr id="3" name="Content Placeholder 2"/>
          <p:cNvSpPr>
            <a:spLocks noGrp="1"/>
          </p:cNvSpPr>
          <p:nvPr>
            <p:ph idx="1"/>
          </p:nvPr>
        </p:nvSpPr>
        <p:spPr>
          <a:xfrm>
            <a:off x="193868" y="1259382"/>
            <a:ext cx="8733677" cy="1590822"/>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There are millions of servers connected to the Internet, providing services such as</a:t>
            </a:r>
          </a:p>
          <a:p>
            <a:pPr marL="0" indent="0">
              <a:lnSpc>
                <a:spcPct val="50000"/>
              </a:lnSpc>
              <a:spcBef>
                <a:spcPts val="600"/>
              </a:spcBef>
              <a:buNone/>
            </a:pPr>
            <a:r>
              <a:rPr lang="en-US" sz="1800" dirty="0"/>
              <a:t> web sites, email, financial transactions, and music downloads to clients. </a:t>
            </a:r>
          </a:p>
          <a:p>
            <a:pPr>
              <a:lnSpc>
                <a:spcPct val="50000"/>
              </a:lnSpc>
              <a:spcBef>
                <a:spcPts val="600"/>
              </a:spcBef>
            </a:pPr>
            <a:endParaRPr lang="en-US" sz="1800" dirty="0"/>
          </a:p>
          <a:p>
            <a:pPr>
              <a:lnSpc>
                <a:spcPct val="50000"/>
              </a:lnSpc>
              <a:spcBef>
                <a:spcPts val="600"/>
              </a:spcBef>
            </a:pPr>
            <a:r>
              <a:rPr lang="en-US" sz="1800" dirty="0"/>
              <a:t>The primary characteristic of client/server systems is that the client sends a </a:t>
            </a:r>
          </a:p>
          <a:p>
            <a:pPr marL="0" indent="0">
              <a:lnSpc>
                <a:spcPct val="50000"/>
              </a:lnSpc>
              <a:spcBef>
                <a:spcPts val="600"/>
              </a:spcBef>
              <a:buNone/>
            </a:pPr>
            <a:r>
              <a:rPr lang="en-US" sz="1800" dirty="0"/>
              <a:t>request to a server, and the server responds by carrying out a function, such as </a:t>
            </a:r>
          </a:p>
          <a:p>
            <a:pPr marL="0" indent="0">
              <a:lnSpc>
                <a:spcPct val="50000"/>
              </a:lnSpc>
              <a:spcBef>
                <a:spcPts val="600"/>
              </a:spcBef>
              <a:buNone/>
            </a:pPr>
            <a:r>
              <a:rPr lang="en-US" sz="1800" dirty="0"/>
              <a:t>sending the requested document back to the client. </a:t>
            </a:r>
          </a:p>
          <a:p>
            <a:pPr marL="0" indent="0">
              <a:lnSpc>
                <a:spcPct val="50000"/>
              </a:lnSpc>
              <a:spcBef>
                <a:spcPts val="600"/>
              </a:spcBef>
              <a:buNone/>
            </a:pPr>
            <a:endParaRPr lang="en-US" sz="1800" dirty="0"/>
          </a:p>
          <a:p>
            <a:pPr marL="0" indent="0">
              <a:lnSpc>
                <a:spcPct val="50000"/>
              </a:lnSpc>
              <a:spcBef>
                <a:spcPts val="600"/>
              </a:spcBef>
              <a:buNone/>
            </a:pPr>
            <a:endParaRPr lang="en-US" sz="1800" dirty="0"/>
          </a:p>
        </p:txBody>
      </p:sp>
      <p:pic>
        <p:nvPicPr>
          <p:cNvPr id="2" name="Picture 1"/>
          <p:cNvPicPr>
            <a:picLocks noChangeAspect="1"/>
          </p:cNvPicPr>
          <p:nvPr/>
        </p:nvPicPr>
        <p:blipFill>
          <a:blip r:embed="rId3"/>
          <a:stretch>
            <a:fillRect/>
          </a:stretch>
        </p:blipFill>
        <p:spPr>
          <a:xfrm>
            <a:off x="1656056" y="3064213"/>
            <a:ext cx="5847780" cy="3495878"/>
          </a:xfrm>
          <a:prstGeom prst="rect">
            <a:avLst/>
          </a:prstGeom>
        </p:spPr>
      </p:pic>
    </p:spTree>
    <p:extLst>
      <p:ext uri="{BB962C8B-B14F-4D97-AF65-F5344CB8AC3E}">
        <p14:creationId xmlns:p14="http://schemas.microsoft.com/office/powerpoint/2010/main" val="2536801653"/>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Clients and Servers Work Together</a:t>
            </a:r>
            <a:br>
              <a:rPr lang="en-US" sz="2000" dirty="0"/>
            </a:br>
            <a:r>
              <a:rPr lang="en-US" dirty="0"/>
              <a:t>The Client Server Relationship </a:t>
            </a:r>
          </a:p>
        </p:txBody>
      </p:sp>
      <p:sp>
        <p:nvSpPr>
          <p:cNvPr id="4" name="TextBox 3"/>
          <p:cNvSpPr txBox="1"/>
          <p:nvPr/>
        </p:nvSpPr>
        <p:spPr>
          <a:xfrm>
            <a:off x="193868" y="1595629"/>
            <a:ext cx="8294350" cy="1726627"/>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800" dirty="0"/>
              <a:t>A uniform resource locator (URL) is used to locate the server and a specific resource. The URL identifies:</a:t>
            </a:r>
          </a:p>
          <a:p>
            <a:pPr marL="742950" lvl="1" indent="-285750" algn="l">
              <a:buClr>
                <a:schemeClr val="accent5">
                  <a:lumMod val="75000"/>
                </a:schemeClr>
              </a:buClr>
              <a:buFont typeface="Arial" panose="020B0604020202020204" pitchFamily="34" charset="0"/>
              <a:buChar char="•"/>
            </a:pPr>
            <a:r>
              <a:rPr lang="en-US" sz="1600" dirty="0"/>
              <a:t>Protocol being used, usually HTTP (Hypertext Transfer Protocol) for web pages</a:t>
            </a:r>
          </a:p>
          <a:p>
            <a:pPr marL="742950" lvl="1" indent="-285750" algn="l">
              <a:buClr>
                <a:schemeClr val="accent5">
                  <a:lumMod val="75000"/>
                </a:schemeClr>
              </a:buClr>
              <a:buFont typeface="Arial" panose="020B0604020202020204" pitchFamily="34" charset="0"/>
              <a:buChar char="•"/>
            </a:pPr>
            <a:r>
              <a:rPr lang="en-US" sz="1600" dirty="0"/>
              <a:t>Domain name of the server being accessed</a:t>
            </a:r>
          </a:p>
          <a:p>
            <a:pPr marL="742950" lvl="1" indent="-285750" algn="l">
              <a:buClr>
                <a:schemeClr val="accent5">
                  <a:lumMod val="75000"/>
                </a:schemeClr>
              </a:buClr>
              <a:buFont typeface="Arial" panose="020B0604020202020204" pitchFamily="34" charset="0"/>
              <a:buChar char="•"/>
            </a:pPr>
            <a:r>
              <a:rPr lang="en-US" sz="1600" dirty="0"/>
              <a:t>Location of the resource on the server</a:t>
            </a:r>
          </a:p>
          <a:p>
            <a:pPr marL="742950" lvl="1" indent="-285750" algn="l">
              <a:buClr>
                <a:schemeClr val="accent5">
                  <a:lumMod val="75000"/>
                </a:schemeClr>
              </a:buClr>
              <a:buFont typeface="Arial" panose="020B0604020202020204" pitchFamily="34" charset="0"/>
              <a:buChar char="•"/>
            </a:pPr>
            <a:r>
              <a:rPr lang="en-US" sz="1600" dirty="0"/>
              <a:t>Resource</a:t>
            </a:r>
          </a:p>
          <a:p>
            <a:pPr algn="l"/>
            <a:endParaRPr lang="en-US" sz="1800" dirty="0"/>
          </a:p>
        </p:txBody>
      </p:sp>
      <p:pic>
        <p:nvPicPr>
          <p:cNvPr id="6" name="Picture 5"/>
          <p:cNvPicPr>
            <a:picLocks noChangeAspect="1"/>
          </p:cNvPicPr>
          <p:nvPr/>
        </p:nvPicPr>
        <p:blipFill>
          <a:blip r:embed="rId3"/>
          <a:stretch>
            <a:fillRect/>
          </a:stretch>
        </p:blipFill>
        <p:spPr>
          <a:xfrm>
            <a:off x="970054" y="3669887"/>
            <a:ext cx="6963747" cy="1771897"/>
          </a:xfrm>
          <a:prstGeom prst="rect">
            <a:avLst/>
          </a:prstGeom>
        </p:spPr>
      </p:pic>
    </p:spTree>
    <p:extLst>
      <p:ext uri="{BB962C8B-B14F-4D97-AF65-F5344CB8AC3E}">
        <p14:creationId xmlns:p14="http://schemas.microsoft.com/office/powerpoint/2010/main" val="99898024"/>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Clients and Servers Work Together</a:t>
            </a:r>
            <a:br>
              <a:rPr lang="en-US" sz="2000" dirty="0"/>
            </a:br>
            <a:r>
              <a:rPr lang="en-US" dirty="0"/>
              <a:t>TCP/IP Protocols for Internet Services </a:t>
            </a:r>
          </a:p>
        </p:txBody>
      </p:sp>
      <p:sp>
        <p:nvSpPr>
          <p:cNvPr id="3" name="Content Placeholder 2"/>
          <p:cNvSpPr>
            <a:spLocks noGrp="1"/>
          </p:cNvSpPr>
          <p:nvPr>
            <p:ph idx="1"/>
          </p:nvPr>
        </p:nvSpPr>
        <p:spPr>
          <a:xfrm>
            <a:off x="193868" y="1259382"/>
            <a:ext cx="8733677" cy="5413792"/>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 Some of the protocols used for Internet services are:</a:t>
            </a:r>
          </a:p>
          <a:p>
            <a:pPr>
              <a:lnSpc>
                <a:spcPct val="50000"/>
              </a:lnSpc>
              <a:spcBef>
                <a:spcPts val="600"/>
              </a:spcBef>
              <a:buFont typeface="Wingdings" panose="05000000000000000000" pitchFamily="2" charset="2"/>
              <a:buChar char="§"/>
            </a:pPr>
            <a:endParaRPr lang="en-US" sz="1800" dirty="0"/>
          </a:p>
          <a:p>
            <a:pPr lvl="1">
              <a:lnSpc>
                <a:spcPct val="50000"/>
              </a:lnSpc>
              <a:spcBef>
                <a:spcPts val="600"/>
              </a:spcBef>
            </a:pPr>
            <a:r>
              <a:rPr lang="en-US" sz="1400" b="1" dirty="0"/>
              <a:t>Domain Name System (DNS) </a:t>
            </a:r>
            <a:r>
              <a:rPr lang="en-US" sz="1400" dirty="0"/>
              <a:t>- Resolves Internet names to IP addresses.</a:t>
            </a:r>
          </a:p>
          <a:p>
            <a:pPr lvl="1">
              <a:lnSpc>
                <a:spcPct val="50000"/>
              </a:lnSpc>
              <a:spcBef>
                <a:spcPts val="600"/>
              </a:spcBef>
            </a:pPr>
            <a:endParaRPr lang="en-US" sz="1400" dirty="0"/>
          </a:p>
          <a:p>
            <a:pPr lvl="1">
              <a:lnSpc>
                <a:spcPct val="50000"/>
              </a:lnSpc>
              <a:spcBef>
                <a:spcPts val="600"/>
              </a:spcBef>
            </a:pPr>
            <a:r>
              <a:rPr lang="en-US" sz="1400" b="1" dirty="0"/>
              <a:t>Secure Shell (SSH) </a:t>
            </a:r>
            <a:r>
              <a:rPr lang="en-US" sz="1400" dirty="0"/>
              <a:t>- Used to provide remote access to servers and networking devices.</a:t>
            </a:r>
          </a:p>
          <a:p>
            <a:pPr marL="228600" lvl="1" indent="0">
              <a:lnSpc>
                <a:spcPct val="50000"/>
              </a:lnSpc>
              <a:spcBef>
                <a:spcPts val="600"/>
              </a:spcBef>
              <a:buNone/>
            </a:pPr>
            <a:endParaRPr lang="en-US" sz="1400" dirty="0"/>
          </a:p>
          <a:p>
            <a:pPr lvl="1">
              <a:lnSpc>
                <a:spcPct val="50000"/>
              </a:lnSpc>
              <a:spcBef>
                <a:spcPts val="600"/>
              </a:spcBef>
            </a:pPr>
            <a:r>
              <a:rPr lang="en-US" sz="1400" b="1" dirty="0"/>
              <a:t>Simple Mail Transfer Protocol (SMTP) </a:t>
            </a:r>
            <a:r>
              <a:rPr lang="en-US" sz="1400" dirty="0"/>
              <a:t>- Sends email messages and attachments from clients to</a:t>
            </a:r>
          </a:p>
          <a:p>
            <a:pPr marL="685800" lvl="2" indent="0">
              <a:lnSpc>
                <a:spcPct val="50000"/>
              </a:lnSpc>
              <a:spcBef>
                <a:spcPts val="600"/>
              </a:spcBef>
              <a:buNone/>
            </a:pPr>
            <a:r>
              <a:rPr lang="en-US" sz="1400" dirty="0"/>
              <a:t> servers and from servers to other email servers.</a:t>
            </a:r>
          </a:p>
          <a:p>
            <a:pPr marL="685800" lvl="2" indent="0">
              <a:lnSpc>
                <a:spcPct val="50000"/>
              </a:lnSpc>
              <a:spcBef>
                <a:spcPts val="600"/>
              </a:spcBef>
              <a:buNone/>
            </a:pPr>
            <a:endParaRPr lang="en-US" sz="1400" dirty="0"/>
          </a:p>
          <a:p>
            <a:pPr lvl="1">
              <a:lnSpc>
                <a:spcPct val="50000"/>
              </a:lnSpc>
              <a:spcBef>
                <a:spcPts val="600"/>
              </a:spcBef>
            </a:pPr>
            <a:r>
              <a:rPr lang="en-US" sz="1400" b="1" dirty="0"/>
              <a:t>Post Office Protocol (POP) </a:t>
            </a:r>
            <a:r>
              <a:rPr lang="en-US" sz="1400" dirty="0"/>
              <a:t>- Used by email clients to retrieve email and attachments from a remote</a:t>
            </a:r>
          </a:p>
          <a:p>
            <a:pPr marL="685800" lvl="2" indent="0">
              <a:lnSpc>
                <a:spcPct val="50000"/>
              </a:lnSpc>
              <a:spcBef>
                <a:spcPts val="600"/>
              </a:spcBef>
              <a:buNone/>
            </a:pPr>
            <a:r>
              <a:rPr lang="en-US" sz="1400" dirty="0"/>
              <a:t> server.</a:t>
            </a:r>
          </a:p>
          <a:p>
            <a:pPr lvl="1">
              <a:lnSpc>
                <a:spcPct val="50000"/>
              </a:lnSpc>
              <a:spcBef>
                <a:spcPts val="600"/>
              </a:spcBef>
            </a:pPr>
            <a:endParaRPr lang="en-US" sz="1400" dirty="0"/>
          </a:p>
          <a:p>
            <a:pPr lvl="1">
              <a:lnSpc>
                <a:spcPct val="50000"/>
              </a:lnSpc>
              <a:spcBef>
                <a:spcPts val="600"/>
              </a:spcBef>
            </a:pPr>
            <a:r>
              <a:rPr lang="en-US" sz="1400" b="1" dirty="0"/>
              <a:t>Internet Message Access Protocol (IMAP) </a:t>
            </a:r>
            <a:r>
              <a:rPr lang="en-US" sz="1400" dirty="0"/>
              <a:t>- Used by email clients to retrieve email and attachments</a:t>
            </a:r>
          </a:p>
          <a:p>
            <a:pPr marL="685800" lvl="2" indent="0">
              <a:lnSpc>
                <a:spcPct val="50000"/>
              </a:lnSpc>
              <a:spcBef>
                <a:spcPts val="600"/>
              </a:spcBef>
              <a:buNone/>
            </a:pPr>
            <a:r>
              <a:rPr lang="en-US" sz="1400" dirty="0"/>
              <a:t> from a remote server.</a:t>
            </a:r>
          </a:p>
          <a:p>
            <a:pPr marL="685800" lvl="2" indent="0">
              <a:lnSpc>
                <a:spcPct val="50000"/>
              </a:lnSpc>
              <a:spcBef>
                <a:spcPts val="600"/>
              </a:spcBef>
              <a:buNone/>
            </a:pPr>
            <a:endParaRPr lang="en-US" sz="1400" dirty="0"/>
          </a:p>
          <a:p>
            <a:pPr lvl="1">
              <a:lnSpc>
                <a:spcPct val="50000"/>
              </a:lnSpc>
              <a:spcBef>
                <a:spcPts val="600"/>
              </a:spcBef>
            </a:pPr>
            <a:r>
              <a:rPr lang="en-US" sz="1400" b="1" dirty="0"/>
              <a:t>Dynamic Host Configuration Protocol (DHCP) </a:t>
            </a:r>
            <a:r>
              <a:rPr lang="en-US" sz="1400" dirty="0"/>
              <a:t>- Used to automatically configure devices with IP </a:t>
            </a:r>
          </a:p>
          <a:p>
            <a:pPr marL="685800" lvl="2" indent="0">
              <a:lnSpc>
                <a:spcPct val="50000"/>
              </a:lnSpc>
              <a:spcBef>
                <a:spcPts val="600"/>
              </a:spcBef>
              <a:buNone/>
            </a:pPr>
            <a:r>
              <a:rPr lang="en-US" sz="1400" dirty="0"/>
              <a:t>addressing and other necessary information to enable them to communicate over the Internet.</a:t>
            </a:r>
          </a:p>
          <a:p>
            <a:pPr marL="685800" lvl="2" indent="0">
              <a:lnSpc>
                <a:spcPct val="50000"/>
              </a:lnSpc>
              <a:spcBef>
                <a:spcPts val="600"/>
              </a:spcBef>
              <a:buNone/>
            </a:pPr>
            <a:endParaRPr lang="en-US" sz="1400" dirty="0"/>
          </a:p>
          <a:p>
            <a:pPr lvl="1">
              <a:lnSpc>
                <a:spcPct val="50000"/>
              </a:lnSpc>
              <a:spcBef>
                <a:spcPts val="600"/>
              </a:spcBef>
            </a:pPr>
            <a:r>
              <a:rPr lang="en-US" sz="1400" b="1" dirty="0"/>
              <a:t>Web Server </a:t>
            </a:r>
            <a:r>
              <a:rPr lang="en-US" sz="1400" dirty="0"/>
              <a:t>- Transfers the files that make up the web pages of the World Wide Web using Hypertext </a:t>
            </a:r>
          </a:p>
          <a:p>
            <a:pPr marL="685800" lvl="2" indent="0">
              <a:lnSpc>
                <a:spcPct val="50000"/>
              </a:lnSpc>
              <a:spcBef>
                <a:spcPts val="600"/>
              </a:spcBef>
              <a:buNone/>
            </a:pPr>
            <a:r>
              <a:rPr lang="en-US" sz="1400" dirty="0"/>
              <a:t>Transfer Protocol (HTTP).</a:t>
            </a:r>
          </a:p>
          <a:p>
            <a:pPr marL="685800" lvl="2" indent="0">
              <a:lnSpc>
                <a:spcPct val="50000"/>
              </a:lnSpc>
              <a:spcBef>
                <a:spcPts val="600"/>
              </a:spcBef>
              <a:buNone/>
            </a:pPr>
            <a:endParaRPr lang="en-US" sz="1400" dirty="0"/>
          </a:p>
          <a:p>
            <a:pPr lvl="1">
              <a:lnSpc>
                <a:spcPct val="50000"/>
              </a:lnSpc>
              <a:spcBef>
                <a:spcPts val="600"/>
              </a:spcBef>
            </a:pPr>
            <a:r>
              <a:rPr lang="en-US" sz="1400" b="1" dirty="0"/>
              <a:t>File Transfer Protocol (FTP) </a:t>
            </a:r>
            <a:r>
              <a:rPr lang="en-US" sz="1400" dirty="0"/>
              <a:t>- Used for interactive file transfer between systems.</a:t>
            </a:r>
          </a:p>
          <a:p>
            <a:pPr marL="0" indent="0">
              <a:lnSpc>
                <a:spcPct val="50000"/>
              </a:lnSpc>
              <a:spcBef>
                <a:spcPts val="600"/>
              </a:spcBef>
              <a:buNone/>
            </a:pPr>
            <a:endParaRPr lang="en-US" sz="1800" dirty="0"/>
          </a:p>
          <a:p>
            <a:pPr marL="0" indent="0">
              <a:lnSpc>
                <a:spcPct val="50000"/>
              </a:lnSpc>
              <a:spcBef>
                <a:spcPts val="600"/>
              </a:spcBef>
              <a:buNone/>
            </a:pPr>
            <a:endParaRPr lang="en-US" sz="1800" dirty="0"/>
          </a:p>
        </p:txBody>
      </p:sp>
    </p:spTree>
    <p:extLst>
      <p:ext uri="{BB962C8B-B14F-4D97-AF65-F5344CB8AC3E}">
        <p14:creationId xmlns:p14="http://schemas.microsoft.com/office/powerpoint/2010/main" val="379886647"/>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Internet Protocols at Work</a:t>
            </a:r>
            <a:br>
              <a:rPr lang="en-US" sz="2000" dirty="0"/>
            </a:br>
            <a:r>
              <a:rPr lang="en-US" dirty="0"/>
              <a:t>The TCP/IP Protocol Suite </a:t>
            </a:r>
          </a:p>
        </p:txBody>
      </p:sp>
      <p:sp>
        <p:nvSpPr>
          <p:cNvPr id="3" name="Content Placeholder 2"/>
          <p:cNvSpPr>
            <a:spLocks noGrp="1"/>
          </p:cNvSpPr>
          <p:nvPr>
            <p:ph idx="1"/>
          </p:nvPr>
        </p:nvSpPr>
        <p:spPr>
          <a:xfrm>
            <a:off x="193868" y="1259381"/>
            <a:ext cx="8733677" cy="1697827"/>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The various protocols necessary to deliver a web page function at the four </a:t>
            </a:r>
          </a:p>
          <a:p>
            <a:pPr marL="0" indent="0">
              <a:lnSpc>
                <a:spcPct val="50000"/>
              </a:lnSpc>
              <a:spcBef>
                <a:spcPts val="600"/>
              </a:spcBef>
              <a:buNone/>
            </a:pPr>
            <a:r>
              <a:rPr lang="en-US" sz="1800" dirty="0"/>
              <a:t>different levels of the TCP/IP model are: application layer protocol, transport layer </a:t>
            </a:r>
          </a:p>
          <a:p>
            <a:pPr marL="0" indent="0">
              <a:lnSpc>
                <a:spcPct val="50000"/>
              </a:lnSpc>
              <a:spcBef>
                <a:spcPts val="600"/>
              </a:spcBef>
              <a:buNone/>
            </a:pPr>
            <a:r>
              <a:rPr lang="en-US" sz="1800" dirty="0"/>
              <a:t>protocol, Internetwork layer protocol, and network access layer.</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dirty="0"/>
              <a:t>The two most common transport protocols are Transmission Control Protocol </a:t>
            </a:r>
          </a:p>
          <a:p>
            <a:pPr marL="0" indent="0">
              <a:lnSpc>
                <a:spcPct val="50000"/>
              </a:lnSpc>
              <a:spcBef>
                <a:spcPts val="600"/>
              </a:spcBef>
              <a:buNone/>
            </a:pPr>
            <a:r>
              <a:rPr lang="en-US" sz="1800" dirty="0"/>
              <a:t>(TCP) and User Datagram Protocol (UDP). The IP protocol uses these transport</a:t>
            </a:r>
          </a:p>
          <a:p>
            <a:pPr marL="0" indent="0">
              <a:lnSpc>
                <a:spcPct val="50000"/>
              </a:lnSpc>
              <a:spcBef>
                <a:spcPts val="600"/>
              </a:spcBef>
              <a:buNone/>
            </a:pPr>
            <a:r>
              <a:rPr lang="en-US" sz="1800" dirty="0"/>
              <a:t> protocols to enable hosts to communicate and transfer data.</a:t>
            </a:r>
          </a:p>
          <a:p>
            <a:pPr marL="0" indent="0">
              <a:lnSpc>
                <a:spcPct val="50000"/>
              </a:lnSpc>
              <a:spcBef>
                <a:spcPts val="600"/>
              </a:spcBef>
              <a:buNone/>
            </a:pPr>
            <a:endParaRPr lang="en-US" sz="1800" dirty="0"/>
          </a:p>
          <a:p>
            <a:pPr marL="0" indent="0">
              <a:lnSpc>
                <a:spcPct val="50000"/>
              </a:lnSpc>
              <a:spcBef>
                <a:spcPts val="600"/>
              </a:spcBef>
              <a:buNone/>
            </a:pPr>
            <a:endParaRPr lang="en-US" sz="1800" dirty="0"/>
          </a:p>
        </p:txBody>
      </p:sp>
      <p:sp>
        <p:nvSpPr>
          <p:cNvPr id="4" name="TextBox 3"/>
          <p:cNvSpPr txBox="1"/>
          <p:nvPr/>
        </p:nvSpPr>
        <p:spPr>
          <a:xfrm>
            <a:off x="4494180" y="3523155"/>
            <a:ext cx="4433366" cy="2086725"/>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800" dirty="0"/>
              <a:t>When an application requires acknowledgment that a message is delivered, it uses TCP. </a:t>
            </a:r>
          </a:p>
          <a:p>
            <a:pPr marL="285750" indent="-285750" algn="l">
              <a:buClr>
                <a:schemeClr val="accent5">
                  <a:lumMod val="75000"/>
                </a:schemeClr>
              </a:buClr>
              <a:buFont typeface="Wingdings" panose="05000000000000000000" pitchFamily="2" charset="2"/>
              <a:buChar char="§"/>
            </a:pPr>
            <a:endParaRPr lang="en-US" sz="1800" dirty="0"/>
          </a:p>
          <a:p>
            <a:pPr marL="285750" indent="-285750" algn="l">
              <a:buClr>
                <a:schemeClr val="accent5">
                  <a:lumMod val="75000"/>
                </a:schemeClr>
              </a:buClr>
              <a:buFont typeface="Wingdings" panose="05000000000000000000" pitchFamily="2" charset="2"/>
              <a:buChar char="§"/>
            </a:pPr>
            <a:r>
              <a:rPr lang="en-US" sz="1800" dirty="0"/>
              <a:t>UDP is a 'best effort' delivery system that does not require acknowledgment of receipt. </a:t>
            </a:r>
          </a:p>
          <a:p>
            <a:pPr algn="l"/>
            <a:endParaRPr lang="en-US" sz="1800" dirty="0"/>
          </a:p>
        </p:txBody>
      </p:sp>
      <p:pic>
        <p:nvPicPr>
          <p:cNvPr id="5" name="Picture 4"/>
          <p:cNvPicPr>
            <a:picLocks noChangeAspect="1"/>
          </p:cNvPicPr>
          <p:nvPr/>
        </p:nvPicPr>
        <p:blipFill>
          <a:blip r:embed="rId3"/>
          <a:stretch>
            <a:fillRect/>
          </a:stretch>
        </p:blipFill>
        <p:spPr>
          <a:xfrm>
            <a:off x="330740" y="3103920"/>
            <a:ext cx="3871610" cy="3497799"/>
          </a:xfrm>
          <a:prstGeom prst="rect">
            <a:avLst/>
          </a:prstGeom>
        </p:spPr>
      </p:pic>
    </p:spTree>
    <p:extLst>
      <p:ext uri="{BB962C8B-B14F-4D97-AF65-F5344CB8AC3E}">
        <p14:creationId xmlns:p14="http://schemas.microsoft.com/office/powerpoint/2010/main" val="461506485"/>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Internet Protocols at Work</a:t>
            </a:r>
            <a:br>
              <a:rPr lang="en-US" sz="2000" dirty="0"/>
            </a:br>
            <a:r>
              <a:rPr lang="en-US" dirty="0"/>
              <a:t>Keeping Track of the Conversation</a:t>
            </a:r>
          </a:p>
        </p:txBody>
      </p:sp>
      <p:sp>
        <p:nvSpPr>
          <p:cNvPr id="3" name="Content Placeholder 2"/>
          <p:cNvSpPr>
            <a:spLocks noGrp="1"/>
          </p:cNvSpPr>
          <p:nvPr>
            <p:ph idx="1"/>
          </p:nvPr>
        </p:nvSpPr>
        <p:spPr>
          <a:xfrm>
            <a:off x="193866" y="1269107"/>
            <a:ext cx="8733677" cy="1415727"/>
          </a:xfrm>
        </p:spPr>
        <p:txBody>
          <a:bodyPr/>
          <a:lstStyle/>
          <a:p>
            <a:pPr>
              <a:lnSpc>
                <a:spcPct val="50000"/>
              </a:lnSpc>
              <a:spcBef>
                <a:spcPts val="600"/>
              </a:spcBef>
              <a:buFont typeface="Wingdings" panose="05000000000000000000" pitchFamily="2" charset="2"/>
              <a:buChar char="§"/>
            </a:pPr>
            <a:r>
              <a:rPr lang="en-US" sz="1800" dirty="0"/>
              <a:t> A port is a numeric identifier within each segment that is used to keep track of </a:t>
            </a:r>
          </a:p>
          <a:p>
            <a:pPr marL="0" indent="0">
              <a:lnSpc>
                <a:spcPct val="50000"/>
              </a:lnSpc>
              <a:spcBef>
                <a:spcPts val="600"/>
              </a:spcBef>
              <a:buNone/>
            </a:pPr>
            <a:r>
              <a:rPr lang="en-US" sz="1800" dirty="0"/>
              <a:t>specific conversations between a client and server. </a:t>
            </a:r>
          </a:p>
          <a:p>
            <a:pPr marL="0" indent="0">
              <a:lnSpc>
                <a:spcPct val="50000"/>
              </a:lnSpc>
              <a:spcBef>
                <a:spcPts val="600"/>
              </a:spcBef>
              <a:buNone/>
            </a:pPr>
            <a:endParaRPr lang="en-US" sz="1800" dirty="0"/>
          </a:p>
          <a:p>
            <a:pPr>
              <a:lnSpc>
                <a:spcPct val="50000"/>
              </a:lnSpc>
              <a:spcBef>
                <a:spcPts val="600"/>
              </a:spcBef>
            </a:pPr>
            <a:r>
              <a:rPr lang="en-US" sz="1800" dirty="0"/>
              <a:t>Ports are categorized into three groups: Well-known, registered, and private.</a:t>
            </a:r>
          </a:p>
          <a:p>
            <a:pPr>
              <a:lnSpc>
                <a:spcPct val="50000"/>
              </a:lnSpc>
              <a:spcBef>
                <a:spcPts val="600"/>
              </a:spcBef>
            </a:pPr>
            <a:endParaRPr lang="en-US" sz="1800" dirty="0"/>
          </a:p>
          <a:p>
            <a:pPr>
              <a:lnSpc>
                <a:spcPct val="50000"/>
              </a:lnSpc>
              <a:spcBef>
                <a:spcPts val="600"/>
              </a:spcBef>
            </a:pPr>
            <a:r>
              <a:rPr lang="en-US" sz="1800" dirty="0"/>
              <a:t>Every message that a host sends contains both a source and destination port.</a:t>
            </a:r>
          </a:p>
        </p:txBody>
      </p:sp>
      <p:pic>
        <p:nvPicPr>
          <p:cNvPr id="2" name="Picture 1"/>
          <p:cNvPicPr>
            <a:picLocks noChangeAspect="1"/>
          </p:cNvPicPr>
          <p:nvPr/>
        </p:nvPicPr>
        <p:blipFill>
          <a:blip r:embed="rId3"/>
          <a:stretch>
            <a:fillRect/>
          </a:stretch>
        </p:blipFill>
        <p:spPr>
          <a:xfrm>
            <a:off x="2958408" y="2821021"/>
            <a:ext cx="5969135" cy="3819897"/>
          </a:xfrm>
          <a:prstGeom prst="rect">
            <a:avLst/>
          </a:prstGeom>
        </p:spPr>
      </p:pic>
      <p:sp>
        <p:nvSpPr>
          <p:cNvPr id="7" name="TextBox 6"/>
          <p:cNvSpPr txBox="1"/>
          <p:nvPr/>
        </p:nvSpPr>
        <p:spPr>
          <a:xfrm>
            <a:off x="193866" y="2821021"/>
            <a:ext cx="2675794" cy="2973122"/>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600" dirty="0"/>
              <a:t>The source port number is dynamically generated by the sending device to identify a conversation between two devices. </a:t>
            </a:r>
          </a:p>
          <a:p>
            <a:pPr algn="l"/>
            <a:endParaRPr lang="en-US" sz="1600" dirty="0"/>
          </a:p>
          <a:p>
            <a:pPr marL="285750" indent="-285750" algn="l">
              <a:buClr>
                <a:schemeClr val="accent5">
                  <a:lumMod val="75000"/>
                </a:schemeClr>
              </a:buClr>
              <a:buFont typeface="Wingdings" panose="05000000000000000000" pitchFamily="2" charset="2"/>
              <a:buChar char="§"/>
            </a:pPr>
            <a:r>
              <a:rPr lang="en-US" sz="1600" dirty="0"/>
              <a:t>The client places a destination port number in the segment to tell the destination server what service is being requested.</a:t>
            </a:r>
          </a:p>
        </p:txBody>
      </p:sp>
    </p:spTree>
    <p:extLst>
      <p:ext uri="{BB962C8B-B14F-4D97-AF65-F5344CB8AC3E}">
        <p14:creationId xmlns:p14="http://schemas.microsoft.com/office/powerpoint/2010/main" val="2434636572"/>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Domain Name System </a:t>
            </a:r>
          </a:p>
        </p:txBody>
      </p:sp>
      <p:sp>
        <p:nvSpPr>
          <p:cNvPr id="3" name="Content Placeholder 2"/>
          <p:cNvSpPr>
            <a:spLocks noGrp="1"/>
          </p:cNvSpPr>
          <p:nvPr>
            <p:ph idx="1"/>
          </p:nvPr>
        </p:nvSpPr>
        <p:spPr>
          <a:xfrm>
            <a:off x="193868" y="1259381"/>
            <a:ext cx="8733677" cy="1765921"/>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The Domain Name System (DNS) names are registered and </a:t>
            </a:r>
          </a:p>
          <a:p>
            <a:pPr marL="0" indent="0">
              <a:lnSpc>
                <a:spcPct val="50000"/>
              </a:lnSpc>
              <a:spcBef>
                <a:spcPts val="600"/>
              </a:spcBef>
              <a:buNone/>
            </a:pPr>
            <a:r>
              <a:rPr lang="en-US" sz="1800" dirty="0"/>
              <a:t>organized on the Internet within specific high level groups, or domains. Some of the </a:t>
            </a:r>
          </a:p>
          <a:p>
            <a:pPr marL="0" indent="0">
              <a:lnSpc>
                <a:spcPct val="50000"/>
              </a:lnSpc>
              <a:spcBef>
                <a:spcPts val="600"/>
              </a:spcBef>
              <a:buNone/>
            </a:pPr>
            <a:r>
              <a:rPr lang="en-US" sz="1800" dirty="0"/>
              <a:t>most common high level domains on the Internet are .com, .</a:t>
            </a:r>
            <a:r>
              <a:rPr lang="en-US" sz="1800" dirty="0" err="1"/>
              <a:t>edu</a:t>
            </a:r>
            <a:r>
              <a:rPr lang="en-US" sz="1800" dirty="0"/>
              <a:t>, and </a:t>
            </a:r>
            <a:r>
              <a:rPr lang="en-US" sz="1800" dirty="0" err="1"/>
              <a:t>.net</a:t>
            </a:r>
            <a:r>
              <a:rPr lang="en-US" sz="1800" dirty="0"/>
              <a:t>.</a:t>
            </a:r>
          </a:p>
          <a:p>
            <a:pPr marL="0" indent="0">
              <a:lnSpc>
                <a:spcPct val="50000"/>
              </a:lnSpc>
              <a:spcBef>
                <a:spcPts val="600"/>
              </a:spcBef>
              <a:buNone/>
            </a:pPr>
            <a:endParaRPr lang="en-US" sz="1800" dirty="0"/>
          </a:p>
          <a:p>
            <a:pPr>
              <a:lnSpc>
                <a:spcPct val="50000"/>
              </a:lnSpc>
              <a:spcBef>
                <a:spcPts val="600"/>
              </a:spcBef>
            </a:pPr>
            <a:r>
              <a:rPr lang="en-US" sz="1800" dirty="0"/>
              <a:t>A DNS server contains a table that associates hostnames in a domain with </a:t>
            </a:r>
          </a:p>
          <a:p>
            <a:pPr marL="0" indent="0">
              <a:lnSpc>
                <a:spcPct val="50000"/>
              </a:lnSpc>
              <a:spcBef>
                <a:spcPts val="600"/>
              </a:spcBef>
              <a:buNone/>
            </a:pPr>
            <a:r>
              <a:rPr lang="en-US" sz="1800" dirty="0"/>
              <a:t>corresponding IP addresses. When the DNS server receives a request, it checks </a:t>
            </a:r>
          </a:p>
          <a:p>
            <a:pPr marL="0" indent="0">
              <a:lnSpc>
                <a:spcPct val="50000"/>
              </a:lnSpc>
              <a:spcBef>
                <a:spcPts val="600"/>
              </a:spcBef>
              <a:buNone/>
            </a:pPr>
            <a:r>
              <a:rPr lang="en-US" sz="1800" dirty="0"/>
              <a:t>its table to determine the IP address associated with that server. </a:t>
            </a:r>
          </a:p>
          <a:p>
            <a:pPr marL="0" indent="0">
              <a:lnSpc>
                <a:spcPct val="50000"/>
              </a:lnSpc>
              <a:spcBef>
                <a:spcPts val="600"/>
              </a:spcBef>
              <a:buNone/>
            </a:pPr>
            <a:endParaRPr lang="en-US" sz="1800" dirty="0"/>
          </a:p>
        </p:txBody>
      </p:sp>
      <p:pic>
        <p:nvPicPr>
          <p:cNvPr id="2" name="Picture 1"/>
          <p:cNvPicPr>
            <a:picLocks noChangeAspect="1"/>
          </p:cNvPicPr>
          <p:nvPr/>
        </p:nvPicPr>
        <p:blipFill>
          <a:blip r:embed="rId3"/>
          <a:stretch>
            <a:fillRect/>
          </a:stretch>
        </p:blipFill>
        <p:spPr>
          <a:xfrm>
            <a:off x="1874846" y="3025302"/>
            <a:ext cx="5410200" cy="3568329"/>
          </a:xfrm>
          <a:prstGeom prst="rect">
            <a:avLst/>
          </a:prstGeom>
        </p:spPr>
      </p:pic>
    </p:spTree>
    <p:extLst>
      <p:ext uri="{BB962C8B-B14F-4D97-AF65-F5344CB8AC3E}">
        <p14:creationId xmlns:p14="http://schemas.microsoft.com/office/powerpoint/2010/main" val="856637878"/>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Web Clients and Servers</a:t>
            </a:r>
          </a:p>
        </p:txBody>
      </p:sp>
      <p:sp>
        <p:nvSpPr>
          <p:cNvPr id="3" name="Content Placeholder 2"/>
          <p:cNvSpPr>
            <a:spLocks noGrp="1"/>
          </p:cNvSpPr>
          <p:nvPr>
            <p:ph idx="1"/>
          </p:nvPr>
        </p:nvSpPr>
        <p:spPr>
          <a:xfrm>
            <a:off x="193868" y="1259381"/>
            <a:ext cx="8733677" cy="1765921"/>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When a web client receives the IP address of a web server, the client browser </a:t>
            </a:r>
          </a:p>
          <a:p>
            <a:pPr marL="0" indent="0">
              <a:lnSpc>
                <a:spcPct val="50000"/>
              </a:lnSpc>
              <a:spcBef>
                <a:spcPts val="600"/>
              </a:spcBef>
              <a:buNone/>
            </a:pPr>
            <a:r>
              <a:rPr lang="en-US" sz="1800" dirty="0"/>
              <a:t>uses that IP address and port 80 to request web services using the Hypertext </a:t>
            </a:r>
          </a:p>
          <a:p>
            <a:pPr marL="0" indent="0">
              <a:lnSpc>
                <a:spcPct val="50000"/>
              </a:lnSpc>
              <a:spcBef>
                <a:spcPts val="600"/>
              </a:spcBef>
              <a:buNone/>
            </a:pPr>
            <a:r>
              <a:rPr lang="en-US" sz="1800" dirty="0"/>
              <a:t>Transfer Protocol (HTTP). </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dirty="0"/>
              <a:t>The </a:t>
            </a:r>
            <a:r>
              <a:rPr lang="en-US" sz="1800" dirty="0" err="1"/>
              <a:t>HyperText</a:t>
            </a:r>
            <a:r>
              <a:rPr lang="en-US" sz="1800" dirty="0"/>
              <a:t> Markup Language (HTML) coding tells the browser how to format </a:t>
            </a:r>
          </a:p>
          <a:p>
            <a:pPr marL="0" indent="0">
              <a:lnSpc>
                <a:spcPct val="50000"/>
              </a:lnSpc>
              <a:spcBef>
                <a:spcPts val="600"/>
              </a:spcBef>
              <a:buNone/>
            </a:pPr>
            <a:r>
              <a:rPr lang="en-US" sz="1800" dirty="0"/>
              <a:t>the web page and what graphics and fonts to use.</a:t>
            </a:r>
          </a:p>
        </p:txBody>
      </p:sp>
      <p:pic>
        <p:nvPicPr>
          <p:cNvPr id="4" name="Picture 3"/>
          <p:cNvPicPr>
            <a:picLocks noChangeAspect="1"/>
          </p:cNvPicPr>
          <p:nvPr/>
        </p:nvPicPr>
        <p:blipFill>
          <a:blip r:embed="rId3"/>
          <a:stretch>
            <a:fillRect/>
          </a:stretch>
        </p:blipFill>
        <p:spPr>
          <a:xfrm>
            <a:off x="193868" y="3258767"/>
            <a:ext cx="4809045" cy="3129266"/>
          </a:xfrm>
          <a:prstGeom prst="rect">
            <a:avLst/>
          </a:prstGeom>
        </p:spPr>
      </p:pic>
      <p:sp>
        <p:nvSpPr>
          <p:cNvPr id="5" name="TextBox 4"/>
          <p:cNvSpPr txBox="1"/>
          <p:nvPr/>
        </p:nvSpPr>
        <p:spPr>
          <a:xfrm>
            <a:off x="5223323" y="3239312"/>
            <a:ext cx="3742702" cy="2086725"/>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800" dirty="0"/>
              <a:t>There are many different web servers and web clients available on the market. The HTTP protocol and HTML standards make it possible for these servers and clients from many different manufacturers to work together seamlessly.</a:t>
            </a:r>
          </a:p>
        </p:txBody>
      </p:sp>
    </p:spTree>
    <p:extLst>
      <p:ext uri="{BB962C8B-B14F-4D97-AF65-F5344CB8AC3E}">
        <p14:creationId xmlns:p14="http://schemas.microsoft.com/office/powerpoint/2010/main" val="1161070506"/>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FTP Clients and Servers</a:t>
            </a:r>
          </a:p>
        </p:txBody>
      </p:sp>
      <p:sp>
        <p:nvSpPr>
          <p:cNvPr id="3" name="Content Placeholder 2"/>
          <p:cNvSpPr>
            <a:spLocks noGrp="1"/>
          </p:cNvSpPr>
          <p:nvPr>
            <p:ph idx="1"/>
          </p:nvPr>
        </p:nvSpPr>
        <p:spPr>
          <a:xfrm>
            <a:off x="213107" y="5447489"/>
            <a:ext cx="8733677" cy="1196503"/>
          </a:xfrm>
        </p:spPr>
        <p:txBody>
          <a:bodyPr/>
          <a:lstStyle/>
          <a:p>
            <a:pPr>
              <a:lnSpc>
                <a:spcPct val="50000"/>
              </a:lnSpc>
              <a:spcBef>
                <a:spcPts val="600"/>
              </a:spcBef>
            </a:pPr>
            <a:endParaRPr lang="en-US" sz="1800" dirty="0"/>
          </a:p>
          <a:p>
            <a:pPr>
              <a:lnSpc>
                <a:spcPct val="50000"/>
              </a:lnSpc>
              <a:spcBef>
                <a:spcPts val="600"/>
              </a:spcBef>
            </a:pPr>
            <a:r>
              <a:rPr lang="en-US" sz="1800" dirty="0"/>
              <a:t>The File Transfer Protocol (FTP) provides an easy method to transfer files from </a:t>
            </a:r>
          </a:p>
          <a:p>
            <a:pPr marL="0" indent="0">
              <a:lnSpc>
                <a:spcPct val="50000"/>
              </a:lnSpc>
              <a:spcBef>
                <a:spcPts val="600"/>
              </a:spcBef>
              <a:buNone/>
            </a:pPr>
            <a:r>
              <a:rPr lang="en-US" sz="1800" dirty="0"/>
              <a:t>one computer to another.   It also enables clients to manage files remotely by </a:t>
            </a:r>
          </a:p>
          <a:p>
            <a:pPr marL="0" indent="0">
              <a:lnSpc>
                <a:spcPct val="50000"/>
              </a:lnSpc>
              <a:spcBef>
                <a:spcPts val="600"/>
              </a:spcBef>
              <a:buNone/>
            </a:pPr>
            <a:r>
              <a:rPr lang="en-US" sz="1800" dirty="0"/>
              <a:t>sending file management commands such as delete or rename. To accomplish this,</a:t>
            </a:r>
          </a:p>
          <a:p>
            <a:pPr marL="0" indent="0">
              <a:lnSpc>
                <a:spcPct val="50000"/>
              </a:lnSpc>
              <a:spcBef>
                <a:spcPts val="600"/>
              </a:spcBef>
              <a:buNone/>
            </a:pPr>
            <a:r>
              <a:rPr lang="en-US" sz="1800" dirty="0"/>
              <a:t> the FTP service uses two different ports to communicate between client and server.</a:t>
            </a:r>
          </a:p>
          <a:p>
            <a:pPr marL="0" indent="0">
              <a:lnSpc>
                <a:spcPct val="50000"/>
              </a:lnSpc>
              <a:spcBef>
                <a:spcPts val="600"/>
              </a:spcBef>
              <a:buNone/>
            </a:pPr>
            <a:endParaRPr lang="en-US" sz="1800" dirty="0"/>
          </a:p>
        </p:txBody>
      </p:sp>
      <p:pic>
        <p:nvPicPr>
          <p:cNvPr id="2" name="Picture 1"/>
          <p:cNvPicPr>
            <a:picLocks noChangeAspect="1"/>
          </p:cNvPicPr>
          <p:nvPr/>
        </p:nvPicPr>
        <p:blipFill>
          <a:blip r:embed="rId3"/>
          <a:stretch>
            <a:fillRect/>
          </a:stretch>
        </p:blipFill>
        <p:spPr>
          <a:xfrm>
            <a:off x="1142686" y="1258963"/>
            <a:ext cx="6874517" cy="4162154"/>
          </a:xfrm>
          <a:prstGeom prst="rect">
            <a:avLst/>
          </a:prstGeom>
        </p:spPr>
      </p:pic>
    </p:spTree>
    <p:extLst>
      <p:ext uri="{BB962C8B-B14F-4D97-AF65-F5344CB8AC3E}">
        <p14:creationId xmlns:p14="http://schemas.microsoft.com/office/powerpoint/2010/main" val="2885649693"/>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Virtual Terminals</a:t>
            </a:r>
          </a:p>
        </p:txBody>
      </p:sp>
      <p:sp>
        <p:nvSpPr>
          <p:cNvPr id="3" name="Content Placeholder 2"/>
          <p:cNvSpPr>
            <a:spLocks noGrp="1"/>
          </p:cNvSpPr>
          <p:nvPr>
            <p:ph idx="1"/>
          </p:nvPr>
        </p:nvSpPr>
        <p:spPr>
          <a:xfrm>
            <a:off x="232348" y="1145043"/>
            <a:ext cx="8733677" cy="1734344"/>
          </a:xfrm>
        </p:spPr>
        <p:txBody>
          <a:bodyPr/>
          <a:lstStyle/>
          <a:p>
            <a:pPr>
              <a:lnSpc>
                <a:spcPct val="50000"/>
              </a:lnSpc>
              <a:spcBef>
                <a:spcPts val="600"/>
              </a:spcBef>
            </a:pPr>
            <a:endParaRPr lang="en-US" sz="1800" dirty="0"/>
          </a:p>
          <a:p>
            <a:pPr>
              <a:lnSpc>
                <a:spcPct val="50000"/>
              </a:lnSpc>
              <a:spcBef>
                <a:spcPts val="600"/>
              </a:spcBef>
            </a:pPr>
            <a:r>
              <a:rPr lang="en-US" sz="1800" dirty="0"/>
              <a:t>Telnet uses software to create a virtual device that provides the same features of</a:t>
            </a:r>
          </a:p>
          <a:p>
            <a:pPr marL="0" indent="0">
              <a:lnSpc>
                <a:spcPct val="50000"/>
              </a:lnSpc>
              <a:spcBef>
                <a:spcPts val="600"/>
              </a:spcBef>
              <a:buNone/>
            </a:pPr>
            <a:r>
              <a:rPr lang="en-US" sz="1800" dirty="0"/>
              <a:t>a terminal session with access to the server’s command line interface (CLI).</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dirty="0"/>
              <a:t>SSH provides for secure remote login and other secure network services. It also</a:t>
            </a:r>
          </a:p>
          <a:p>
            <a:pPr marL="0" indent="0">
              <a:lnSpc>
                <a:spcPct val="50000"/>
              </a:lnSpc>
              <a:spcBef>
                <a:spcPts val="600"/>
              </a:spcBef>
              <a:buNone/>
            </a:pPr>
            <a:r>
              <a:rPr lang="en-US" sz="1800" dirty="0"/>
              <a:t>provides stronger authentication than Telnet and supports the transport of session </a:t>
            </a:r>
          </a:p>
          <a:p>
            <a:pPr marL="0" indent="0">
              <a:lnSpc>
                <a:spcPct val="50000"/>
              </a:lnSpc>
              <a:spcBef>
                <a:spcPts val="600"/>
              </a:spcBef>
              <a:buNone/>
            </a:pPr>
            <a:r>
              <a:rPr lang="en-US" sz="1800" dirty="0"/>
              <a:t>data using encryption. Network professionals should always use SSH in place of </a:t>
            </a:r>
          </a:p>
          <a:p>
            <a:pPr marL="0" indent="0">
              <a:lnSpc>
                <a:spcPct val="50000"/>
              </a:lnSpc>
              <a:spcBef>
                <a:spcPts val="600"/>
              </a:spcBef>
              <a:buNone/>
            </a:pPr>
            <a:r>
              <a:rPr lang="en-US" sz="1800" dirty="0"/>
              <a:t>Telnet, whenever possible.</a:t>
            </a:r>
          </a:p>
          <a:p>
            <a:pPr marL="0" indent="0">
              <a:lnSpc>
                <a:spcPct val="50000"/>
              </a:lnSpc>
              <a:spcBef>
                <a:spcPts val="600"/>
              </a:spcBef>
              <a:buNone/>
            </a:pPr>
            <a:endParaRPr lang="en-US" sz="1800" dirty="0"/>
          </a:p>
        </p:txBody>
      </p:sp>
      <p:pic>
        <p:nvPicPr>
          <p:cNvPr id="4" name="Picture 3"/>
          <p:cNvPicPr>
            <a:picLocks noChangeAspect="1"/>
          </p:cNvPicPr>
          <p:nvPr/>
        </p:nvPicPr>
        <p:blipFill>
          <a:blip r:embed="rId3"/>
          <a:stretch>
            <a:fillRect/>
          </a:stretch>
        </p:blipFill>
        <p:spPr>
          <a:xfrm>
            <a:off x="860432" y="2966936"/>
            <a:ext cx="7439025" cy="3438728"/>
          </a:xfrm>
          <a:prstGeom prst="rect">
            <a:avLst/>
          </a:prstGeom>
        </p:spPr>
      </p:pic>
    </p:spTree>
    <p:extLst>
      <p:ext uri="{BB962C8B-B14F-4D97-AF65-F5344CB8AC3E}">
        <p14:creationId xmlns:p14="http://schemas.microsoft.com/office/powerpoint/2010/main" val="3329493586"/>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Email and Messaging</a:t>
            </a:r>
          </a:p>
        </p:txBody>
      </p:sp>
      <p:sp>
        <p:nvSpPr>
          <p:cNvPr id="3" name="Content Placeholder 2"/>
          <p:cNvSpPr>
            <a:spLocks noGrp="1"/>
          </p:cNvSpPr>
          <p:nvPr>
            <p:ph idx="1"/>
          </p:nvPr>
        </p:nvSpPr>
        <p:spPr>
          <a:xfrm>
            <a:off x="232348" y="1232592"/>
            <a:ext cx="8733677" cy="3952252"/>
          </a:xfrm>
        </p:spPr>
        <p:txBody>
          <a:bodyPr/>
          <a:lstStyle/>
          <a:p>
            <a:pPr>
              <a:lnSpc>
                <a:spcPct val="50000"/>
              </a:lnSpc>
              <a:spcBef>
                <a:spcPts val="600"/>
              </a:spcBef>
            </a:pPr>
            <a:endParaRPr lang="en-US" sz="1800" dirty="0"/>
          </a:p>
          <a:p>
            <a:pPr>
              <a:lnSpc>
                <a:spcPct val="50000"/>
              </a:lnSpc>
              <a:spcBef>
                <a:spcPts val="600"/>
              </a:spcBef>
            </a:pPr>
            <a:r>
              <a:rPr lang="en-US" sz="1800" b="1" dirty="0"/>
              <a:t>Email Clients and Servers</a:t>
            </a:r>
            <a:r>
              <a:rPr lang="en-US" sz="1800" dirty="0"/>
              <a:t> - Each mail server receives and stores mail for users </a:t>
            </a:r>
          </a:p>
          <a:p>
            <a:pPr marL="0" indent="0">
              <a:lnSpc>
                <a:spcPct val="50000"/>
              </a:lnSpc>
              <a:spcBef>
                <a:spcPts val="600"/>
              </a:spcBef>
              <a:buNone/>
            </a:pPr>
            <a:r>
              <a:rPr lang="en-US" sz="1800" dirty="0"/>
              <a:t>who have mailboxes configured on that mail server. Each user with a mailbox must </a:t>
            </a:r>
          </a:p>
          <a:p>
            <a:pPr marL="0" indent="0">
              <a:lnSpc>
                <a:spcPct val="50000"/>
              </a:lnSpc>
              <a:spcBef>
                <a:spcPts val="600"/>
              </a:spcBef>
              <a:buNone/>
            </a:pPr>
            <a:r>
              <a:rPr lang="en-US" sz="1800" dirty="0"/>
              <a:t>then use an email client to access the mail server and read these messages. </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b="1" dirty="0"/>
              <a:t>Email Protocols </a:t>
            </a:r>
            <a:r>
              <a:rPr lang="en-US" sz="1800" dirty="0"/>
              <a:t>- Various application protocols used in processing email include </a:t>
            </a:r>
          </a:p>
          <a:p>
            <a:pPr marL="0" indent="0">
              <a:lnSpc>
                <a:spcPct val="50000"/>
              </a:lnSpc>
              <a:spcBef>
                <a:spcPts val="600"/>
              </a:spcBef>
              <a:buNone/>
            </a:pPr>
            <a:r>
              <a:rPr lang="en-US" sz="1800" dirty="0"/>
              <a:t>SMTP, POP3, and IMAP4.</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b="1" dirty="0"/>
              <a:t>Instant Messaging (IM) </a:t>
            </a:r>
            <a:r>
              <a:rPr lang="en-US" sz="1800" dirty="0"/>
              <a:t>– IM applications require minimal configuration to </a:t>
            </a:r>
          </a:p>
          <a:p>
            <a:pPr marL="0" indent="0">
              <a:lnSpc>
                <a:spcPct val="50000"/>
              </a:lnSpc>
              <a:spcBef>
                <a:spcPts val="600"/>
              </a:spcBef>
              <a:buNone/>
            </a:pPr>
            <a:r>
              <a:rPr lang="en-US" sz="1800" dirty="0"/>
              <a:t>operate. After the client is downloaded, all that is required is to enter username and</a:t>
            </a:r>
          </a:p>
          <a:p>
            <a:pPr marL="0" indent="0">
              <a:lnSpc>
                <a:spcPct val="50000"/>
              </a:lnSpc>
              <a:spcBef>
                <a:spcPts val="600"/>
              </a:spcBef>
              <a:buNone/>
            </a:pPr>
            <a:r>
              <a:rPr lang="en-US" sz="1800" dirty="0"/>
              <a:t>password information. In addition to text messages, IM can support the transfer of </a:t>
            </a:r>
          </a:p>
          <a:p>
            <a:pPr marL="0" indent="0">
              <a:lnSpc>
                <a:spcPct val="50000"/>
              </a:lnSpc>
              <a:spcBef>
                <a:spcPts val="600"/>
              </a:spcBef>
              <a:buNone/>
            </a:pPr>
            <a:r>
              <a:rPr lang="en-US" sz="1800" dirty="0"/>
              <a:t>documents, video, music, and audio files.</a:t>
            </a:r>
          </a:p>
          <a:p>
            <a:pPr marL="0" indent="0">
              <a:lnSpc>
                <a:spcPct val="50000"/>
              </a:lnSpc>
              <a:spcBef>
                <a:spcPts val="600"/>
              </a:spcBef>
              <a:buNone/>
            </a:pPr>
            <a:endParaRPr lang="en-US" sz="1800" dirty="0"/>
          </a:p>
          <a:p>
            <a:pPr>
              <a:lnSpc>
                <a:spcPct val="50000"/>
              </a:lnSpc>
              <a:spcBef>
                <a:spcPts val="600"/>
              </a:spcBef>
            </a:pPr>
            <a:r>
              <a:rPr lang="en-US" sz="1800" b="1" dirty="0"/>
              <a:t>Internet Phone Calls </a:t>
            </a:r>
            <a:r>
              <a:rPr lang="en-US" sz="1800" dirty="0"/>
              <a:t>- An Internet telephony client uses peer-to-peer technology </a:t>
            </a:r>
          </a:p>
          <a:p>
            <a:pPr marL="0" indent="0">
              <a:lnSpc>
                <a:spcPct val="50000"/>
              </a:lnSpc>
              <a:spcBef>
                <a:spcPts val="600"/>
              </a:spcBef>
              <a:buNone/>
            </a:pPr>
            <a:r>
              <a:rPr lang="en-US" sz="1800" dirty="0"/>
              <a:t>similar to that used by instant messaging. IP telephony makes use of Voice over IP </a:t>
            </a:r>
          </a:p>
          <a:p>
            <a:pPr marL="0" indent="0">
              <a:lnSpc>
                <a:spcPct val="50000"/>
              </a:lnSpc>
              <a:spcBef>
                <a:spcPts val="600"/>
              </a:spcBef>
              <a:buNone/>
            </a:pPr>
            <a:r>
              <a:rPr lang="en-US" sz="1800" dirty="0"/>
              <a:t>(VoIP) technology which converts analog voice signals into digital data. The voice </a:t>
            </a:r>
          </a:p>
          <a:p>
            <a:pPr marL="0" indent="0">
              <a:lnSpc>
                <a:spcPct val="50000"/>
              </a:lnSpc>
              <a:spcBef>
                <a:spcPts val="600"/>
              </a:spcBef>
              <a:buNone/>
            </a:pPr>
            <a:r>
              <a:rPr lang="en-US" sz="1800" dirty="0"/>
              <a:t>data is encapsulated into IP packets which carry the phone call through the network.</a:t>
            </a:r>
          </a:p>
        </p:txBody>
      </p:sp>
    </p:spTree>
    <p:extLst>
      <p:ext uri="{BB962C8B-B14F-4D97-AF65-F5344CB8AC3E}">
        <p14:creationId xmlns:p14="http://schemas.microsoft.com/office/powerpoint/2010/main" val="3178589731"/>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What Does a Home Network Look Like?</a:t>
            </a:r>
            <a:br>
              <a:rPr lang="en-US" sz="1800" dirty="0"/>
            </a:br>
            <a:r>
              <a:rPr lang="en-US" dirty="0"/>
              <a:t>Home Network Basics </a:t>
            </a:r>
          </a:p>
        </p:txBody>
      </p:sp>
      <p:sp>
        <p:nvSpPr>
          <p:cNvPr id="3" name="Content Placeholder 2"/>
          <p:cNvSpPr>
            <a:spLocks noGrp="1"/>
          </p:cNvSpPr>
          <p:nvPr>
            <p:ph idx="1"/>
          </p:nvPr>
        </p:nvSpPr>
        <p:spPr>
          <a:xfrm>
            <a:off x="213109" y="1232592"/>
            <a:ext cx="8733677" cy="5233315"/>
          </a:xfrm>
        </p:spPr>
        <p:txBody>
          <a:bodyPr>
            <a:normAutofit lnSpcReduction="10000"/>
          </a:bodyPr>
          <a:lstStyle/>
          <a:p>
            <a:r>
              <a:rPr lang="en-US" dirty="0"/>
              <a:t>A home network is a small LAN with devices that connect to an integrated router. The router is connected to the Internet. Most likely, the home router is equipped with both wired and wireless capabilities.</a:t>
            </a:r>
          </a:p>
          <a:p>
            <a:r>
              <a:rPr lang="en-US" dirty="0"/>
              <a:t>As new technologies come on the market, more and more household functions will rely on the network to provide </a:t>
            </a:r>
            <a:br>
              <a:rPr lang="en-US" dirty="0"/>
            </a:br>
            <a:r>
              <a:rPr lang="en-US" dirty="0"/>
              <a:t>connectivity and </a:t>
            </a:r>
            <a:br>
              <a:rPr lang="en-US" dirty="0"/>
            </a:br>
            <a:r>
              <a:rPr lang="en-US" dirty="0"/>
              <a:t>control.</a:t>
            </a:r>
          </a:p>
          <a:p>
            <a:r>
              <a:rPr lang="en-US" dirty="0"/>
              <a:t>Small business and </a:t>
            </a:r>
            <a:br>
              <a:rPr lang="en-US" dirty="0"/>
            </a:br>
            <a:r>
              <a:rPr lang="en-US" dirty="0"/>
              <a:t>home routers typically </a:t>
            </a:r>
            <a:br>
              <a:rPr lang="en-US" dirty="0"/>
            </a:br>
            <a:r>
              <a:rPr lang="en-US" dirty="0"/>
              <a:t>have two primary </a:t>
            </a:r>
            <a:br>
              <a:rPr lang="en-US" dirty="0"/>
            </a:br>
            <a:r>
              <a:rPr lang="en-US" dirty="0"/>
              <a:t>types of ports: </a:t>
            </a:r>
            <a:br>
              <a:rPr lang="en-US" dirty="0"/>
            </a:br>
            <a:r>
              <a:rPr lang="en-US" dirty="0"/>
              <a:t>Ethernet ports and </a:t>
            </a:r>
            <a:br>
              <a:rPr lang="en-US" dirty="0"/>
            </a:br>
            <a:r>
              <a:rPr lang="en-US" dirty="0"/>
              <a:t>an Internet port.</a:t>
            </a:r>
          </a:p>
          <a:p>
            <a:endParaRPr lang="en-US" dirty="0"/>
          </a:p>
        </p:txBody>
      </p:sp>
      <p:pic>
        <p:nvPicPr>
          <p:cNvPr id="5" name="Picture 4"/>
          <p:cNvPicPr>
            <a:picLocks noChangeAspect="1"/>
          </p:cNvPicPr>
          <p:nvPr/>
        </p:nvPicPr>
        <p:blipFill>
          <a:blip r:embed="rId3"/>
          <a:stretch>
            <a:fillRect/>
          </a:stretch>
        </p:blipFill>
        <p:spPr>
          <a:xfrm>
            <a:off x="3750197" y="3416911"/>
            <a:ext cx="5215828" cy="3178877"/>
          </a:xfrm>
          <a:prstGeom prst="rect">
            <a:avLst/>
          </a:prstGeom>
        </p:spPr>
      </p:pic>
    </p:spTree>
    <p:extLst>
      <p:ext uri="{BB962C8B-B14F-4D97-AF65-F5344CB8AC3E}">
        <p14:creationId xmlns:p14="http://schemas.microsoft.com/office/powerpoint/2010/main" val="468686410"/>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How Does Wi-Fi Work?</a:t>
            </a:r>
            <a:br>
              <a:rPr lang="en-US" sz="1800" dirty="0"/>
            </a:br>
            <a:r>
              <a:rPr lang="en-US" dirty="0"/>
              <a:t>Wireless Standards </a:t>
            </a:r>
          </a:p>
        </p:txBody>
      </p:sp>
      <p:sp>
        <p:nvSpPr>
          <p:cNvPr id="2" name="Content Placeholder 1"/>
          <p:cNvSpPr>
            <a:spLocks noGrp="1"/>
          </p:cNvSpPr>
          <p:nvPr>
            <p:ph idx="1"/>
          </p:nvPr>
        </p:nvSpPr>
        <p:spPr>
          <a:xfrm>
            <a:off x="213109" y="1527858"/>
            <a:ext cx="3392824" cy="4861367"/>
          </a:xfrm>
        </p:spPr>
        <p:txBody>
          <a:bodyPr>
            <a:normAutofit fontScale="85000" lnSpcReduction="10000"/>
          </a:bodyPr>
          <a:lstStyle/>
          <a:p>
            <a:r>
              <a:rPr lang="en-US" dirty="0"/>
              <a:t>Many standards have been developed to ensure that wireless devices can communicate. The IEEE 802.11 standard governs the WLAN environment. </a:t>
            </a:r>
          </a:p>
          <a:p>
            <a:r>
              <a:rPr lang="en-US" dirty="0"/>
              <a:t>Wireless routers using the 802.11 standards have many settings that have to be configured, including:</a:t>
            </a:r>
          </a:p>
          <a:p>
            <a:pPr lvl="1"/>
            <a:r>
              <a:rPr lang="en-US" dirty="0"/>
              <a:t>Network mode</a:t>
            </a:r>
          </a:p>
          <a:p>
            <a:pPr lvl="1"/>
            <a:r>
              <a:rPr lang="en-US" dirty="0"/>
              <a:t>Network Name (SSID)</a:t>
            </a:r>
          </a:p>
          <a:p>
            <a:pPr lvl="1"/>
            <a:r>
              <a:rPr lang="en-US" dirty="0"/>
              <a:t>Standard Channel</a:t>
            </a:r>
          </a:p>
          <a:p>
            <a:pPr lvl="1"/>
            <a:r>
              <a:rPr lang="en-US" dirty="0"/>
              <a:t>SSID Broadcast</a:t>
            </a:r>
          </a:p>
          <a:p>
            <a:pPr marL="0" indent="0">
              <a:buNone/>
            </a:pPr>
            <a:r>
              <a:rPr lang="en-US" dirty="0"/>
              <a:t>Note: SSID stands for Service Set Identifier.</a:t>
            </a:r>
          </a:p>
        </p:txBody>
      </p:sp>
      <p:pic>
        <p:nvPicPr>
          <p:cNvPr id="8" name="Picture 7"/>
          <p:cNvPicPr>
            <a:picLocks noChangeAspect="1"/>
          </p:cNvPicPr>
          <p:nvPr/>
        </p:nvPicPr>
        <p:blipFill>
          <a:blip r:embed="rId3"/>
          <a:stretch>
            <a:fillRect/>
          </a:stretch>
        </p:blipFill>
        <p:spPr>
          <a:xfrm>
            <a:off x="3605933" y="1678329"/>
            <a:ext cx="5451076" cy="4533627"/>
          </a:xfrm>
          <a:prstGeom prst="rect">
            <a:avLst/>
          </a:prstGeom>
        </p:spPr>
      </p:pic>
    </p:spTree>
    <p:extLst>
      <p:ext uri="{BB962C8B-B14F-4D97-AF65-F5344CB8AC3E}">
        <p14:creationId xmlns:p14="http://schemas.microsoft.com/office/powerpoint/2010/main" val="1001722762"/>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How Does Wi-Fi Work?</a:t>
            </a:r>
            <a:br>
              <a:rPr lang="en-US" sz="1800" dirty="0"/>
            </a:br>
            <a:r>
              <a:rPr lang="en-US" dirty="0"/>
              <a:t>Controlling Wireless Traffic </a:t>
            </a:r>
          </a:p>
        </p:txBody>
      </p:sp>
      <p:sp>
        <p:nvSpPr>
          <p:cNvPr id="3" name="Content Placeholder 2"/>
          <p:cNvSpPr>
            <a:spLocks noGrp="1"/>
          </p:cNvSpPr>
          <p:nvPr>
            <p:ph idx="1"/>
          </p:nvPr>
        </p:nvSpPr>
        <p:spPr>
          <a:xfrm>
            <a:off x="349826" y="4988687"/>
            <a:ext cx="8460239" cy="1766507"/>
          </a:xfrm>
        </p:spPr>
        <p:txBody>
          <a:bodyPr>
            <a:normAutofit fontScale="77500" lnSpcReduction="20000"/>
          </a:bodyPr>
          <a:lstStyle/>
          <a:p>
            <a:pPr>
              <a:spcBef>
                <a:spcPts val="1200"/>
              </a:spcBef>
            </a:pPr>
            <a:r>
              <a:rPr lang="en-US" dirty="0"/>
              <a:t>Wireless devices that transmit over the same frequency range create interference in a Wi-Fi network. Channels are created by dividing up the  available RF spectrum. Each channel is capable of carrying a different conversation.</a:t>
            </a:r>
          </a:p>
          <a:p>
            <a:r>
              <a:rPr lang="en-US" dirty="0"/>
              <a:t>Wireless technology uses an access method called Carrier Sense Multiple Access with Collision Avoidance (CSMA/CA). CSMA/CA creates a reservation on the channel for a specific conversation between devices. </a:t>
            </a:r>
          </a:p>
          <a:p>
            <a:endParaRPr lang="en-US" dirty="0"/>
          </a:p>
          <a:p>
            <a:endParaRPr lang="en-US" dirty="0"/>
          </a:p>
          <a:p>
            <a:endParaRPr lang="en-US" dirty="0"/>
          </a:p>
        </p:txBody>
      </p:sp>
      <p:pic>
        <p:nvPicPr>
          <p:cNvPr id="2" name="Picture 1"/>
          <p:cNvPicPr>
            <a:picLocks noChangeAspect="1"/>
          </p:cNvPicPr>
          <p:nvPr/>
        </p:nvPicPr>
        <p:blipFill>
          <a:blip r:embed="rId3"/>
          <a:stretch>
            <a:fillRect/>
          </a:stretch>
        </p:blipFill>
        <p:spPr>
          <a:xfrm>
            <a:off x="2141316" y="1359918"/>
            <a:ext cx="4817892" cy="3425646"/>
          </a:xfrm>
          <a:prstGeom prst="rect">
            <a:avLst/>
          </a:prstGeom>
        </p:spPr>
      </p:pic>
    </p:spTree>
    <p:extLst>
      <p:ext uri="{BB962C8B-B14F-4D97-AF65-F5344CB8AC3E}">
        <p14:creationId xmlns:p14="http://schemas.microsoft.com/office/powerpoint/2010/main" val="2102629344"/>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Setting Up Your Wireless Network</a:t>
            </a:r>
            <a:br>
              <a:rPr lang="en-US" sz="1800" dirty="0"/>
            </a:br>
            <a:r>
              <a:rPr lang="en-US" dirty="0"/>
              <a:t>Accessing the Wireless Router </a:t>
            </a:r>
          </a:p>
        </p:txBody>
      </p:sp>
      <p:sp>
        <p:nvSpPr>
          <p:cNvPr id="7" name="Content Placeholder 6"/>
          <p:cNvSpPr>
            <a:spLocks noGrp="1"/>
          </p:cNvSpPr>
          <p:nvPr>
            <p:ph idx="1"/>
          </p:nvPr>
        </p:nvSpPr>
        <p:spPr>
          <a:xfrm>
            <a:off x="193868" y="1527858"/>
            <a:ext cx="3172921" cy="5162308"/>
          </a:xfrm>
        </p:spPr>
        <p:txBody>
          <a:bodyPr>
            <a:normAutofit fontScale="85000" lnSpcReduction="20000"/>
          </a:bodyPr>
          <a:lstStyle/>
          <a:p>
            <a:pPr marL="285750" indent="-285750">
              <a:buClr>
                <a:schemeClr val="accent5">
                  <a:lumMod val="75000"/>
                </a:schemeClr>
              </a:buClr>
              <a:buFont typeface="Wingdings" panose="05000000000000000000" pitchFamily="2" charset="2"/>
              <a:buChar char="§"/>
            </a:pPr>
            <a:r>
              <a:rPr lang="en-US" dirty="0"/>
              <a:t>Many wireless routers designed for home use have an automatic setup utility that can be used to configure the basic settings on the router. </a:t>
            </a:r>
          </a:p>
          <a:p>
            <a:pPr marL="285750" indent="-285750">
              <a:buClr>
                <a:schemeClr val="accent5">
                  <a:lumMod val="75000"/>
                </a:schemeClr>
              </a:buClr>
              <a:buFont typeface="Wingdings" panose="05000000000000000000" pitchFamily="2" charset="2"/>
              <a:buChar char="§"/>
            </a:pPr>
            <a:r>
              <a:rPr lang="en-US" dirty="0"/>
              <a:t>If SSID broadcasting is on, the SSID name will be seen by all wireless clients within your signal range. </a:t>
            </a:r>
          </a:p>
          <a:p>
            <a:pPr marL="285750" indent="-285750">
              <a:buClr>
                <a:schemeClr val="accent5">
                  <a:lumMod val="75000"/>
                </a:schemeClr>
              </a:buClr>
              <a:buFont typeface="Wingdings" panose="05000000000000000000" pitchFamily="2" charset="2"/>
              <a:buChar char="§"/>
            </a:pPr>
            <a:r>
              <a:rPr lang="en-US" dirty="0"/>
              <a:t>The decision regarding who can access your home network should be determined by how you plan to use the network. Many routers support MAC address filtering.</a:t>
            </a:r>
          </a:p>
        </p:txBody>
      </p:sp>
      <p:pic>
        <p:nvPicPr>
          <p:cNvPr id="5" name="Picture 4"/>
          <p:cNvPicPr>
            <a:picLocks noChangeAspect="1"/>
          </p:cNvPicPr>
          <p:nvPr/>
        </p:nvPicPr>
        <p:blipFill>
          <a:blip r:embed="rId3"/>
          <a:stretch>
            <a:fillRect/>
          </a:stretch>
        </p:blipFill>
        <p:spPr>
          <a:xfrm>
            <a:off x="3366789" y="1840375"/>
            <a:ext cx="5599237" cy="4000420"/>
          </a:xfrm>
          <a:prstGeom prst="rect">
            <a:avLst/>
          </a:prstGeom>
        </p:spPr>
      </p:pic>
    </p:spTree>
    <p:extLst>
      <p:ext uri="{BB962C8B-B14F-4D97-AF65-F5344CB8AC3E}">
        <p14:creationId xmlns:p14="http://schemas.microsoft.com/office/powerpoint/2010/main" val="657657297"/>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Choosing ISP Services</a:t>
            </a:r>
            <a:br>
              <a:rPr lang="en-US" dirty="0"/>
            </a:br>
            <a:r>
              <a:rPr lang="en-US" dirty="0"/>
              <a:t>Internet Service Providers </a:t>
            </a:r>
          </a:p>
        </p:txBody>
      </p:sp>
      <p:sp>
        <p:nvSpPr>
          <p:cNvPr id="3" name="Content Placeholder 2"/>
          <p:cNvSpPr>
            <a:spLocks noGrp="1"/>
          </p:cNvSpPr>
          <p:nvPr>
            <p:ph idx="1"/>
          </p:nvPr>
        </p:nvSpPr>
        <p:spPr>
          <a:xfrm>
            <a:off x="355915" y="1355390"/>
            <a:ext cx="8463994" cy="5143794"/>
          </a:xfrm>
        </p:spPr>
        <p:txBody>
          <a:bodyPr>
            <a:normAutofit fontScale="85000" lnSpcReduction="10000"/>
          </a:bodyPr>
          <a:lstStyle/>
          <a:p>
            <a:r>
              <a:rPr lang="en-US" dirty="0"/>
              <a:t>An Internet Service Provider (ISP) provides the link between the home network and the global Internet. ISPs are critical to communications across the Internet. Each ISP connects to other ISPs to form a network of links that interconnect users all over the world.</a:t>
            </a:r>
          </a:p>
          <a:p>
            <a:pPr marL="5943600"/>
            <a:r>
              <a:rPr lang="en-US" dirty="0"/>
              <a:t>A router is required to securely connect a computer to an ISP. The router includes a switch to connect wired hosts and a wireless AP to connect wireless hosts. The router also provides client addresses and security for inside hosts.</a:t>
            </a:r>
          </a:p>
          <a:p>
            <a:pPr marL="5486400"/>
            <a:endParaRPr lang="en-US" dirty="0"/>
          </a:p>
          <a:p>
            <a:endParaRPr lang="en-US" dirty="0"/>
          </a:p>
          <a:p>
            <a:endParaRPr lang="en-US" dirty="0"/>
          </a:p>
        </p:txBody>
      </p:sp>
      <p:pic>
        <p:nvPicPr>
          <p:cNvPr id="2" name="Picture 1"/>
          <p:cNvPicPr>
            <a:picLocks noChangeAspect="1"/>
          </p:cNvPicPr>
          <p:nvPr/>
        </p:nvPicPr>
        <p:blipFill>
          <a:blip r:embed="rId3"/>
          <a:stretch>
            <a:fillRect/>
          </a:stretch>
        </p:blipFill>
        <p:spPr>
          <a:xfrm>
            <a:off x="541110" y="2581626"/>
            <a:ext cx="5507481" cy="3820437"/>
          </a:xfrm>
          <a:prstGeom prst="rect">
            <a:avLst/>
          </a:prstGeom>
        </p:spPr>
      </p:pic>
    </p:spTree>
    <p:extLst>
      <p:ext uri="{BB962C8B-B14F-4D97-AF65-F5344CB8AC3E}">
        <p14:creationId xmlns:p14="http://schemas.microsoft.com/office/powerpoint/2010/main" val="3903412483"/>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Choosing ISP Services</a:t>
            </a:r>
            <a:br>
              <a:rPr lang="en-US" sz="1800" dirty="0"/>
            </a:br>
            <a:r>
              <a:rPr lang="en-US" dirty="0"/>
              <a:t>ISP Connectivity Options </a:t>
            </a:r>
          </a:p>
        </p:txBody>
      </p:sp>
      <p:sp>
        <p:nvSpPr>
          <p:cNvPr id="3" name="Content Placeholder 2"/>
          <p:cNvSpPr>
            <a:spLocks noGrp="1"/>
          </p:cNvSpPr>
          <p:nvPr>
            <p:ph idx="1"/>
          </p:nvPr>
        </p:nvSpPr>
        <p:spPr>
          <a:xfrm>
            <a:off x="232348" y="1232593"/>
            <a:ext cx="8733677" cy="1044164"/>
          </a:xfrm>
        </p:spPr>
        <p:txBody>
          <a:bodyPr>
            <a:normAutofit fontScale="77500" lnSpcReduction="20000"/>
          </a:bodyPr>
          <a:lstStyle/>
          <a:p>
            <a:r>
              <a:rPr lang="en-US" dirty="0"/>
              <a:t>The two most common methods to connect to an ISP are Cable and Digital Subscriber Line (DSL). </a:t>
            </a:r>
          </a:p>
          <a:p>
            <a:r>
              <a:rPr lang="en-US" dirty="0"/>
              <a:t>Other ISP connectivity options are Satellite, Cellular, and Dial-up Telephone.</a:t>
            </a:r>
          </a:p>
          <a:p>
            <a:endParaRPr lang="en-US" dirty="0"/>
          </a:p>
          <a:p>
            <a:endParaRPr lang="en-US" dirty="0"/>
          </a:p>
        </p:txBody>
      </p:sp>
      <p:pic>
        <p:nvPicPr>
          <p:cNvPr id="2" name="Picture 1"/>
          <p:cNvPicPr>
            <a:picLocks noChangeAspect="1"/>
          </p:cNvPicPr>
          <p:nvPr/>
        </p:nvPicPr>
        <p:blipFill>
          <a:blip r:embed="rId3"/>
          <a:stretch>
            <a:fillRect/>
          </a:stretch>
        </p:blipFill>
        <p:spPr>
          <a:xfrm>
            <a:off x="1069699" y="2276756"/>
            <a:ext cx="6982013" cy="4169439"/>
          </a:xfrm>
          <a:prstGeom prst="rect">
            <a:avLst/>
          </a:prstGeom>
        </p:spPr>
      </p:pic>
    </p:spTree>
    <p:extLst>
      <p:ext uri="{BB962C8B-B14F-4D97-AF65-F5344CB8AC3E}">
        <p14:creationId xmlns:p14="http://schemas.microsoft.com/office/powerpoint/2010/main" val="4294782421"/>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Security Considerations in a Home Network</a:t>
            </a:r>
            <a:br>
              <a:rPr lang="en-US" sz="1800" dirty="0"/>
            </a:br>
            <a:r>
              <a:rPr lang="en-US" dirty="0"/>
              <a:t>Is My Network Safe? </a:t>
            </a:r>
          </a:p>
        </p:txBody>
      </p:sp>
      <p:sp>
        <p:nvSpPr>
          <p:cNvPr id="3" name="Content Placeholder 2"/>
          <p:cNvSpPr>
            <a:spLocks noGrp="1"/>
          </p:cNvSpPr>
          <p:nvPr>
            <p:ph idx="1"/>
          </p:nvPr>
        </p:nvSpPr>
        <p:spPr>
          <a:xfrm>
            <a:off x="193868" y="1203767"/>
            <a:ext cx="8733677" cy="2367949"/>
          </a:xfrm>
        </p:spPr>
        <p:txBody>
          <a:bodyPr>
            <a:normAutofit fontScale="70000" lnSpcReduction="20000"/>
          </a:bodyPr>
          <a:lstStyle/>
          <a:p>
            <a:r>
              <a:rPr lang="en-US" dirty="0"/>
              <a:t>It is possible for an attacker to tune into signals from your wireless network, much like tuning into a radio station. </a:t>
            </a:r>
          </a:p>
          <a:p>
            <a:r>
              <a:rPr lang="en-US" dirty="0"/>
              <a:t>The SSID broadcast feature can be turned off. Any computer trying to connect to the network must already know the SSID. Turning off SSID broadcast alone does not protect the wireless network from experienced hackers.</a:t>
            </a:r>
          </a:p>
          <a:p>
            <a:r>
              <a:rPr lang="en-US" dirty="0"/>
              <a:t>Changing the default settings on a wireless router will not protect your network by itself. It takes a combination of several methods to protect your WLAN.</a:t>
            </a:r>
          </a:p>
          <a:p>
            <a:r>
              <a:rPr lang="en-US" dirty="0"/>
              <a:t>MAC address filtering uses the MAC address to identify which devices are allowed to connect to the wireless network. </a:t>
            </a:r>
          </a:p>
          <a:p>
            <a:endParaRPr lang="en-US" dirty="0"/>
          </a:p>
          <a:p>
            <a:endParaRPr lang="en-US" dirty="0"/>
          </a:p>
        </p:txBody>
      </p:sp>
      <p:pic>
        <p:nvPicPr>
          <p:cNvPr id="2" name="Picture 1"/>
          <p:cNvPicPr>
            <a:picLocks noChangeAspect="1"/>
          </p:cNvPicPr>
          <p:nvPr/>
        </p:nvPicPr>
        <p:blipFill>
          <a:blip r:embed="rId3"/>
          <a:stretch>
            <a:fillRect/>
          </a:stretch>
        </p:blipFill>
        <p:spPr>
          <a:xfrm>
            <a:off x="1219128" y="3571717"/>
            <a:ext cx="7115175" cy="3105150"/>
          </a:xfrm>
          <a:prstGeom prst="rect">
            <a:avLst/>
          </a:prstGeom>
        </p:spPr>
      </p:pic>
    </p:spTree>
    <p:extLst>
      <p:ext uri="{BB962C8B-B14F-4D97-AF65-F5344CB8AC3E}">
        <p14:creationId xmlns:p14="http://schemas.microsoft.com/office/powerpoint/2010/main" val="2305521010"/>
      </p:ext>
    </p:extLst>
  </p:cSld>
  <p:clrMapOvr>
    <a:masterClrMapping/>
  </p:clrMapOvr>
  <p:transition spd="med">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Security Considerations in a Home Network</a:t>
            </a:r>
            <a:br>
              <a:rPr lang="en-US" sz="1800" dirty="0"/>
            </a:br>
            <a:r>
              <a:rPr lang="en-US" dirty="0"/>
              <a:t>Authenticating Users </a:t>
            </a:r>
          </a:p>
        </p:txBody>
      </p:sp>
      <p:sp>
        <p:nvSpPr>
          <p:cNvPr id="3" name="Content Placeholder 2"/>
          <p:cNvSpPr>
            <a:spLocks noGrp="1"/>
          </p:cNvSpPr>
          <p:nvPr>
            <p:ph idx="1"/>
          </p:nvPr>
        </p:nvSpPr>
        <p:spPr>
          <a:xfrm>
            <a:off x="213109" y="1232593"/>
            <a:ext cx="8595225" cy="1996744"/>
          </a:xfrm>
        </p:spPr>
        <p:txBody>
          <a:bodyPr>
            <a:normAutofit fontScale="77500" lnSpcReduction="20000"/>
          </a:bodyPr>
          <a:lstStyle/>
          <a:p>
            <a:r>
              <a:rPr lang="en-US" dirty="0"/>
              <a:t>Authentication is the process of permitting entry to a network based on a set of credentials. It is used to verify that the device attempting to connect to the network is trusted.</a:t>
            </a:r>
          </a:p>
          <a:p>
            <a:r>
              <a:rPr lang="en-US" dirty="0"/>
              <a:t>After authentication is enabled, the client must successfully pass authentication before it can associate with the AP and join the network. When authentication is successful, the AP will then check the MAC address against the MAC address table. When verified, the AP adds the host MAC address into its host table.</a:t>
            </a:r>
          </a:p>
        </p:txBody>
      </p:sp>
      <p:pic>
        <p:nvPicPr>
          <p:cNvPr id="2" name="Picture 1"/>
          <p:cNvPicPr>
            <a:picLocks noChangeAspect="1"/>
          </p:cNvPicPr>
          <p:nvPr/>
        </p:nvPicPr>
        <p:blipFill>
          <a:blip r:embed="rId3"/>
          <a:stretch>
            <a:fillRect/>
          </a:stretch>
        </p:blipFill>
        <p:spPr>
          <a:xfrm>
            <a:off x="2028010" y="3310793"/>
            <a:ext cx="5103871" cy="3320469"/>
          </a:xfrm>
          <a:prstGeom prst="rect">
            <a:avLst/>
          </a:prstGeom>
        </p:spPr>
      </p:pic>
    </p:spTree>
    <p:extLst>
      <p:ext uri="{BB962C8B-B14F-4D97-AF65-F5344CB8AC3E}">
        <p14:creationId xmlns:p14="http://schemas.microsoft.com/office/powerpoint/2010/main" val="1712692083"/>
      </p:ext>
    </p:extLst>
  </p:cSld>
  <p:clrMapOvr>
    <a:masterClrMapping/>
  </p:clrMapOvr>
  <p:transition spd="med">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Security Considerations in a Home Network</a:t>
            </a:r>
            <a:br>
              <a:rPr lang="en-US" sz="1800" dirty="0"/>
            </a:br>
            <a:r>
              <a:rPr lang="en-US" dirty="0"/>
              <a:t>Encrypting Data So It Cannot Be Read </a:t>
            </a:r>
          </a:p>
        </p:txBody>
      </p:sp>
      <p:sp>
        <p:nvSpPr>
          <p:cNvPr id="3" name="Content Placeholder 2"/>
          <p:cNvSpPr>
            <a:spLocks noGrp="1"/>
          </p:cNvSpPr>
          <p:nvPr>
            <p:ph idx="1"/>
          </p:nvPr>
        </p:nvSpPr>
        <p:spPr>
          <a:xfrm>
            <a:off x="232348" y="1232592"/>
            <a:ext cx="8733677" cy="1255965"/>
          </a:xfrm>
        </p:spPr>
        <p:txBody>
          <a:bodyPr>
            <a:normAutofit fontScale="92500" lnSpcReduction="10000"/>
          </a:bodyPr>
          <a:lstStyle/>
          <a:p>
            <a:r>
              <a:rPr lang="en-US" dirty="0"/>
              <a:t>An advanced and secure form of encryption is Wi-Fi Protected Access (WPA). WPA2 uses encryption keys from 64 bits up to 256 bits. However, WPA2, unlike WEP, generates new, dynamic keys each time a client establishes a connection with the AP. </a:t>
            </a:r>
          </a:p>
          <a:p>
            <a:endParaRPr lang="en-US" dirty="0"/>
          </a:p>
          <a:p>
            <a:endParaRPr lang="en-US" dirty="0"/>
          </a:p>
        </p:txBody>
      </p:sp>
      <p:pic>
        <p:nvPicPr>
          <p:cNvPr id="2" name="Picture 1"/>
          <p:cNvPicPr>
            <a:picLocks noChangeAspect="1"/>
          </p:cNvPicPr>
          <p:nvPr/>
        </p:nvPicPr>
        <p:blipFill>
          <a:blip r:embed="rId3"/>
          <a:stretch>
            <a:fillRect/>
          </a:stretch>
        </p:blipFill>
        <p:spPr>
          <a:xfrm>
            <a:off x="1131896" y="2662177"/>
            <a:ext cx="6896100" cy="4021824"/>
          </a:xfrm>
          <a:prstGeom prst="rect">
            <a:avLst/>
          </a:prstGeom>
        </p:spPr>
      </p:pic>
    </p:spTree>
    <p:extLst>
      <p:ext uri="{BB962C8B-B14F-4D97-AF65-F5344CB8AC3E}">
        <p14:creationId xmlns:p14="http://schemas.microsoft.com/office/powerpoint/2010/main" val="423073948"/>
      </p:ext>
    </p:extLst>
  </p:cSld>
  <p:clrMapOvr>
    <a:masterClrMapping/>
  </p:clrMapOvr>
  <p:transition spd="med">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Security Considerations in a Home Network</a:t>
            </a:r>
            <a:br>
              <a:rPr lang="en-US" sz="1800" dirty="0"/>
            </a:br>
            <a:r>
              <a:rPr lang="en-US" dirty="0"/>
              <a:t>Security Planning </a:t>
            </a:r>
          </a:p>
        </p:txBody>
      </p:sp>
      <p:sp>
        <p:nvSpPr>
          <p:cNvPr id="3" name="Content Placeholder 2"/>
          <p:cNvSpPr>
            <a:spLocks noGrp="1"/>
          </p:cNvSpPr>
          <p:nvPr>
            <p:ph idx="1"/>
          </p:nvPr>
        </p:nvSpPr>
        <p:spPr>
          <a:xfrm>
            <a:off x="232348" y="1232592"/>
            <a:ext cx="8733677" cy="5283955"/>
          </a:xfrm>
        </p:spPr>
        <p:txBody>
          <a:bodyPr>
            <a:normAutofit lnSpcReduction="10000"/>
          </a:bodyPr>
          <a:lstStyle/>
          <a:p>
            <a:r>
              <a:rPr lang="en-US" dirty="0"/>
              <a:t>Security measures should be planned and configured before connecting the AP to the network or ISP.</a:t>
            </a:r>
          </a:p>
          <a:p>
            <a:r>
              <a:rPr lang="en-US" dirty="0"/>
              <a:t>Some of the more basic security measures include:</a:t>
            </a:r>
          </a:p>
          <a:p>
            <a:pPr lvl="1"/>
            <a:r>
              <a:rPr lang="en-US" dirty="0"/>
              <a:t>Change default values for the SSID, usernames and passwords</a:t>
            </a:r>
          </a:p>
          <a:p>
            <a:pPr lvl="1"/>
            <a:r>
              <a:rPr lang="en-US" dirty="0"/>
              <a:t>Disable broadcast SSID</a:t>
            </a:r>
          </a:p>
          <a:p>
            <a:pPr lvl="1"/>
            <a:r>
              <a:rPr lang="en-US" dirty="0"/>
              <a:t>Configure MAC Address Filtering</a:t>
            </a:r>
          </a:p>
          <a:p>
            <a:r>
              <a:rPr lang="en-US" dirty="0"/>
              <a:t>Some of the more advanced security measures include:</a:t>
            </a:r>
          </a:p>
          <a:p>
            <a:pPr lvl="1"/>
            <a:r>
              <a:rPr lang="en-US" dirty="0"/>
              <a:t>Configure encryption using WPA2</a:t>
            </a:r>
          </a:p>
          <a:p>
            <a:pPr lvl="1"/>
            <a:r>
              <a:rPr lang="en-US" dirty="0"/>
              <a:t>Configure authentication</a:t>
            </a:r>
          </a:p>
          <a:p>
            <a:pPr lvl="1"/>
            <a:r>
              <a:rPr lang="en-US" dirty="0"/>
              <a:t>Configure traffic filtering</a:t>
            </a:r>
          </a:p>
          <a:p>
            <a:r>
              <a:rPr lang="en-US" dirty="0"/>
              <a:t>No single security measure will keep your wireless network completely secure. Combining multiple techniques will strengthen the integrity of your security plan. </a:t>
            </a:r>
          </a:p>
          <a:p>
            <a:endParaRPr lang="en-US" dirty="0"/>
          </a:p>
          <a:p>
            <a:endParaRPr lang="en-US" dirty="0"/>
          </a:p>
        </p:txBody>
      </p:sp>
    </p:spTree>
    <p:extLst>
      <p:ext uri="{BB962C8B-B14F-4D97-AF65-F5344CB8AC3E}">
        <p14:creationId xmlns:p14="http://schemas.microsoft.com/office/powerpoint/2010/main" val="192003912"/>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Mobile Devices in the  Network</a:t>
            </a:r>
            <a:br>
              <a:rPr lang="en-US" dirty="0"/>
            </a:br>
            <a:r>
              <a:rPr lang="en-US" dirty="0" err="1"/>
              <a:t>Network</a:t>
            </a:r>
            <a:r>
              <a:rPr lang="en-US" dirty="0"/>
              <a:t> Connectivity </a:t>
            </a:r>
          </a:p>
        </p:txBody>
      </p:sp>
      <p:sp>
        <p:nvSpPr>
          <p:cNvPr id="5" name="Content Placeholder 4"/>
          <p:cNvSpPr>
            <a:spLocks noGrp="1"/>
          </p:cNvSpPr>
          <p:nvPr>
            <p:ph idx="1"/>
          </p:nvPr>
        </p:nvSpPr>
        <p:spPr>
          <a:xfrm>
            <a:off x="213109" y="1377388"/>
            <a:ext cx="4211523" cy="5243331"/>
          </a:xfrm>
        </p:spPr>
        <p:txBody>
          <a:bodyPr>
            <a:normAutofit fontScale="85000" lnSpcReduction="10000"/>
          </a:bodyPr>
          <a:lstStyle/>
          <a:p>
            <a:r>
              <a:rPr lang="en-US" dirty="0"/>
              <a:t>These precautions should be taken to protect Wi-Fi communications on mobile devices:</a:t>
            </a:r>
          </a:p>
          <a:p>
            <a:pPr lvl="1"/>
            <a:r>
              <a:rPr lang="en-US" dirty="0"/>
              <a:t>Never send login or password information using unencrypted text (plaintext).</a:t>
            </a:r>
          </a:p>
          <a:p>
            <a:pPr lvl="1"/>
            <a:r>
              <a:rPr lang="en-US" dirty="0"/>
              <a:t>Use a VPN connection when possible if you are sending sensitive data.</a:t>
            </a:r>
          </a:p>
          <a:p>
            <a:pPr lvl="1"/>
            <a:r>
              <a:rPr lang="en-US" dirty="0"/>
              <a:t>Enable security on home networks.</a:t>
            </a:r>
          </a:p>
          <a:p>
            <a:pPr lvl="1"/>
            <a:r>
              <a:rPr lang="en-US" dirty="0"/>
              <a:t>Use WPA2 encryption for security.</a:t>
            </a:r>
          </a:p>
          <a:p>
            <a:r>
              <a:rPr lang="en-US" dirty="0"/>
              <a:t>When a mobile device is out of the range of the Wi-Fi network, it attempts to connect to another Wi-Fi network in range. If no Wi-Fi networks are in range, the mobile device connects to the cellular data network.</a:t>
            </a:r>
          </a:p>
        </p:txBody>
      </p:sp>
      <p:pic>
        <p:nvPicPr>
          <p:cNvPr id="2" name="Picture 1"/>
          <p:cNvPicPr>
            <a:picLocks noChangeAspect="1"/>
          </p:cNvPicPr>
          <p:nvPr/>
        </p:nvPicPr>
        <p:blipFill>
          <a:blip r:embed="rId3"/>
          <a:stretch>
            <a:fillRect/>
          </a:stretch>
        </p:blipFill>
        <p:spPr>
          <a:xfrm>
            <a:off x="4424632" y="2477724"/>
            <a:ext cx="4541393" cy="3042658"/>
          </a:xfrm>
          <a:prstGeom prst="rect">
            <a:avLst/>
          </a:prstGeom>
        </p:spPr>
      </p:pic>
    </p:spTree>
    <p:extLst>
      <p:ext uri="{BB962C8B-B14F-4D97-AF65-F5344CB8AC3E}">
        <p14:creationId xmlns:p14="http://schemas.microsoft.com/office/powerpoint/2010/main" val="2592633667"/>
      </p:ext>
    </p:extLst>
  </p:cSld>
  <p:clrMapOvr>
    <a:masterClrMapping/>
  </p:clrMapOvr>
  <p:transition spd="med">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Am I at Risk?</a:t>
            </a:r>
            <a:br>
              <a:rPr lang="en-US" sz="2000" dirty="0"/>
            </a:br>
            <a:r>
              <a:rPr lang="en-US" dirty="0"/>
              <a:t>Hackers and Intruders</a:t>
            </a:r>
          </a:p>
        </p:txBody>
      </p:sp>
      <p:sp>
        <p:nvSpPr>
          <p:cNvPr id="2" name="Content Placeholder 1"/>
          <p:cNvSpPr>
            <a:spLocks noGrp="1"/>
          </p:cNvSpPr>
          <p:nvPr>
            <p:ph idx="1"/>
          </p:nvPr>
        </p:nvSpPr>
        <p:spPr>
          <a:xfrm>
            <a:off x="213109" y="1346073"/>
            <a:ext cx="8460991" cy="1441091"/>
          </a:xfrm>
        </p:spPr>
        <p:txBody>
          <a:bodyPr/>
          <a:lstStyle/>
          <a:p>
            <a:r>
              <a:rPr lang="en-US" dirty="0"/>
              <a:t>What Do They Want?</a:t>
            </a:r>
          </a:p>
          <a:p>
            <a:r>
              <a:rPr lang="en-US" sz="1800" dirty="0"/>
              <a:t>When the hacker gains access to the network, four types of threat may arise: Information theft, Identity theft, Data loss / manipulation, and Disruption of service</a:t>
            </a:r>
          </a:p>
          <a:p>
            <a:pPr lvl="1"/>
            <a:endParaRPr lang="en-US" sz="1800" dirty="0"/>
          </a:p>
        </p:txBody>
      </p:sp>
      <p:sp>
        <p:nvSpPr>
          <p:cNvPr id="5" name="Content Placeholder 1"/>
          <p:cNvSpPr txBox="1">
            <a:spLocks/>
          </p:cNvSpPr>
          <p:nvPr/>
        </p:nvSpPr>
        <p:spPr bwMode="auto">
          <a:xfrm>
            <a:off x="2793503" y="2946769"/>
            <a:ext cx="3713564" cy="359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Where Do They Come From?</a:t>
            </a:r>
          </a:p>
          <a:p>
            <a:r>
              <a:rPr lang="en-US" sz="1800" dirty="0"/>
              <a:t>External threats arise from individuals working outside of an organization.</a:t>
            </a:r>
          </a:p>
          <a:p>
            <a:r>
              <a:rPr lang="en-US" sz="1800" dirty="0"/>
              <a:t>Internal threats occur when someone has authorized access to the network through a user account or has physical access to the network equipment.  </a:t>
            </a:r>
          </a:p>
          <a:p>
            <a:endParaRPr lang="en-US" kern="0" dirty="0"/>
          </a:p>
        </p:txBody>
      </p:sp>
      <p:pic>
        <p:nvPicPr>
          <p:cNvPr id="4" name="Picture 3"/>
          <p:cNvPicPr>
            <a:picLocks noChangeAspect="1"/>
          </p:cNvPicPr>
          <p:nvPr/>
        </p:nvPicPr>
        <p:blipFill>
          <a:blip r:embed="rId3"/>
          <a:stretch>
            <a:fillRect/>
          </a:stretch>
        </p:blipFill>
        <p:spPr>
          <a:xfrm>
            <a:off x="6878989" y="3444221"/>
            <a:ext cx="2030266" cy="2758321"/>
          </a:xfrm>
          <a:prstGeom prst="rect">
            <a:avLst/>
          </a:prstGeom>
        </p:spPr>
      </p:pic>
      <p:pic>
        <p:nvPicPr>
          <p:cNvPr id="6" name="Picture 5"/>
          <p:cNvPicPr>
            <a:picLocks noChangeAspect="1"/>
          </p:cNvPicPr>
          <p:nvPr/>
        </p:nvPicPr>
        <p:blipFill>
          <a:blip r:embed="rId4"/>
          <a:stretch>
            <a:fillRect/>
          </a:stretch>
        </p:blipFill>
        <p:spPr>
          <a:xfrm>
            <a:off x="213109" y="3562545"/>
            <a:ext cx="2332554" cy="2639997"/>
          </a:xfrm>
          <a:prstGeom prst="rect">
            <a:avLst/>
          </a:prstGeom>
        </p:spPr>
      </p:pic>
    </p:spTree>
    <p:extLst>
      <p:ext uri="{BB962C8B-B14F-4D97-AF65-F5344CB8AC3E}">
        <p14:creationId xmlns:p14="http://schemas.microsoft.com/office/powerpoint/2010/main" val="2488821333"/>
      </p:ext>
    </p:extLst>
  </p:cSld>
  <p:clrMapOvr>
    <a:masterClrMapping/>
  </p:clrMapOvr>
  <p:transition spd="med">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469166"/>
            <a:ext cx="8733677" cy="1485052"/>
          </a:xfrm>
        </p:spPr>
        <p:txBody>
          <a:bodyPr/>
          <a:lstStyle/>
          <a:p>
            <a:r>
              <a:rPr lang="en-US" dirty="0"/>
              <a:t>Social Engineering</a:t>
            </a:r>
          </a:p>
          <a:p>
            <a:pPr lvl="1"/>
            <a:r>
              <a:rPr lang="en-US" dirty="0"/>
              <a:t>In the context of computer and network security, social engineering refers to a collection of techniques used to deceive internal users into performing specific actions or revealing confidential information.</a:t>
            </a:r>
          </a:p>
        </p:txBody>
      </p:sp>
      <p:sp>
        <p:nvSpPr>
          <p:cNvPr id="9" name="Rectangle 2"/>
          <p:cNvSpPr txBox="1">
            <a:spLocks noChangeArrowheads="1"/>
          </p:cNvSpPr>
          <p:nvPr/>
        </p:nvSpPr>
        <p:spPr bwMode="auto">
          <a:xfrm>
            <a:off x="581063" y="536089"/>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br>
              <a:rPr lang="en-US" kern="0" dirty="0"/>
            </a:br>
            <a:r>
              <a:rPr lang="en-US" sz="2000" dirty="0"/>
              <a:t>Am I at Risk?</a:t>
            </a:r>
            <a:br>
              <a:rPr lang="en-US" sz="2000" kern="0" dirty="0"/>
            </a:br>
            <a:r>
              <a:rPr lang="en-US" dirty="0"/>
              <a:t>Social Engineering Attacks</a:t>
            </a:r>
          </a:p>
        </p:txBody>
      </p:sp>
      <p:sp>
        <p:nvSpPr>
          <p:cNvPr id="5" name="Rectangle 4"/>
          <p:cNvSpPr/>
          <p:nvPr/>
        </p:nvSpPr>
        <p:spPr>
          <a:xfrm>
            <a:off x="5081954" y="126015"/>
            <a:ext cx="4572000" cy="424732"/>
          </a:xfrm>
          <a:prstGeom prst="rect">
            <a:avLst/>
          </a:prstGeom>
        </p:spPr>
        <p:txBody>
          <a:bodyPr>
            <a:spAutoFit/>
          </a:bodyPr>
          <a:lstStyle/>
          <a:p>
            <a:endParaRPr lang="en-US" dirty="0"/>
          </a:p>
        </p:txBody>
      </p:sp>
      <p:sp>
        <p:nvSpPr>
          <p:cNvPr id="12" name="Content Placeholder 1"/>
          <p:cNvSpPr txBox="1">
            <a:spLocks/>
          </p:cNvSpPr>
          <p:nvPr/>
        </p:nvSpPr>
        <p:spPr bwMode="auto">
          <a:xfrm>
            <a:off x="213108" y="5129694"/>
            <a:ext cx="8733677" cy="14850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Types of Social Engineering</a:t>
            </a:r>
          </a:p>
          <a:p>
            <a:r>
              <a:rPr lang="en-US" sz="2000" dirty="0"/>
              <a:t>Three of the most common methods hackers use to obtain information directly from authorized users go by unusual names: pretexting, phishing, and vishing.</a:t>
            </a:r>
          </a:p>
        </p:txBody>
      </p:sp>
      <p:pic>
        <p:nvPicPr>
          <p:cNvPr id="6" name="Picture 5"/>
          <p:cNvPicPr>
            <a:picLocks noChangeAspect="1"/>
          </p:cNvPicPr>
          <p:nvPr/>
        </p:nvPicPr>
        <p:blipFill>
          <a:blip r:embed="rId3"/>
          <a:stretch>
            <a:fillRect/>
          </a:stretch>
        </p:blipFill>
        <p:spPr>
          <a:xfrm>
            <a:off x="2646141" y="2883655"/>
            <a:ext cx="3867610" cy="2202079"/>
          </a:xfrm>
          <a:prstGeom prst="rect">
            <a:avLst/>
          </a:prstGeom>
        </p:spPr>
      </p:pic>
    </p:spTree>
    <p:extLst>
      <p:ext uri="{BB962C8B-B14F-4D97-AF65-F5344CB8AC3E}">
        <p14:creationId xmlns:p14="http://schemas.microsoft.com/office/powerpoint/2010/main" val="1999952742"/>
      </p:ext>
    </p:extLst>
  </p:cSld>
  <p:clrMapOvr>
    <a:masterClrMapping/>
  </p:clrMapOvr>
  <p:transition spd="med">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Am I at Risk?</a:t>
            </a:r>
            <a:br>
              <a:rPr lang="en-US" sz="2000" dirty="0"/>
            </a:br>
            <a:r>
              <a:rPr lang="en-US" dirty="0"/>
              <a:t>Virus, Worms, and Trojan Horses</a:t>
            </a:r>
          </a:p>
        </p:txBody>
      </p:sp>
      <p:sp>
        <p:nvSpPr>
          <p:cNvPr id="2" name="Content Placeholder 1"/>
          <p:cNvSpPr>
            <a:spLocks noGrp="1"/>
          </p:cNvSpPr>
          <p:nvPr>
            <p:ph idx="1"/>
          </p:nvPr>
        </p:nvSpPr>
        <p:spPr>
          <a:xfrm>
            <a:off x="213109" y="1539503"/>
            <a:ext cx="8733677" cy="2003798"/>
          </a:xfrm>
        </p:spPr>
        <p:txBody>
          <a:bodyPr/>
          <a:lstStyle/>
          <a:p>
            <a:r>
              <a:rPr lang="en-US" dirty="0"/>
              <a:t>Other Types of Attacks</a:t>
            </a:r>
          </a:p>
          <a:p>
            <a:pPr lvl="1"/>
            <a:r>
              <a:rPr lang="en-US" dirty="0"/>
              <a:t>Malicious software can damage a system, destroy data, as well as deny access to networks, systems, or services. They can also forward data and personal details from unsuspecting PC users to criminals.</a:t>
            </a:r>
          </a:p>
        </p:txBody>
      </p:sp>
      <p:pic>
        <p:nvPicPr>
          <p:cNvPr id="3" name="Picture 2"/>
          <p:cNvPicPr>
            <a:picLocks noChangeAspect="1"/>
          </p:cNvPicPr>
          <p:nvPr/>
        </p:nvPicPr>
        <p:blipFill>
          <a:blip r:embed="rId3"/>
          <a:stretch>
            <a:fillRect/>
          </a:stretch>
        </p:blipFill>
        <p:spPr>
          <a:xfrm>
            <a:off x="950414" y="3102866"/>
            <a:ext cx="7259063" cy="2000529"/>
          </a:xfrm>
          <a:prstGeom prst="rect">
            <a:avLst/>
          </a:prstGeom>
        </p:spPr>
      </p:pic>
      <p:sp>
        <p:nvSpPr>
          <p:cNvPr id="4" name="TextBox 3"/>
          <p:cNvSpPr txBox="1"/>
          <p:nvPr/>
        </p:nvSpPr>
        <p:spPr>
          <a:xfrm>
            <a:off x="866164" y="5375955"/>
            <a:ext cx="2369406" cy="1089529"/>
          </a:xfrm>
          <a:prstGeom prst="rect">
            <a:avLst/>
          </a:prstGeom>
          <a:noFill/>
        </p:spPr>
        <p:txBody>
          <a:bodyPr wrap="square" rtlCol="0">
            <a:spAutoFit/>
          </a:bodyPr>
          <a:lstStyle/>
          <a:p>
            <a:r>
              <a:rPr lang="en-US" sz="1800" dirty="0"/>
              <a:t>A virus is a program that spreads by modifying other programs or files.</a:t>
            </a:r>
          </a:p>
        </p:txBody>
      </p:sp>
      <p:sp>
        <p:nvSpPr>
          <p:cNvPr id="7" name="TextBox 6"/>
          <p:cNvSpPr txBox="1"/>
          <p:nvPr/>
        </p:nvSpPr>
        <p:spPr>
          <a:xfrm>
            <a:off x="3395242" y="5208899"/>
            <a:ext cx="2369406" cy="1338828"/>
          </a:xfrm>
          <a:prstGeom prst="rect">
            <a:avLst/>
          </a:prstGeom>
          <a:noFill/>
        </p:spPr>
        <p:txBody>
          <a:bodyPr wrap="square" rtlCol="0">
            <a:spAutoFit/>
          </a:bodyPr>
          <a:lstStyle/>
          <a:p>
            <a:r>
              <a:rPr lang="en-US" sz="1800" dirty="0"/>
              <a:t>A worm is similar to a virus, but unlike a virus does not need to attach itself to an existing program. </a:t>
            </a:r>
          </a:p>
        </p:txBody>
      </p:sp>
      <p:sp>
        <p:nvSpPr>
          <p:cNvPr id="8" name="TextBox 7"/>
          <p:cNvSpPr txBox="1"/>
          <p:nvPr/>
        </p:nvSpPr>
        <p:spPr>
          <a:xfrm>
            <a:off x="5924321" y="5103394"/>
            <a:ext cx="2369406" cy="1588127"/>
          </a:xfrm>
          <a:prstGeom prst="rect">
            <a:avLst/>
          </a:prstGeom>
          <a:noFill/>
        </p:spPr>
        <p:txBody>
          <a:bodyPr wrap="square" rtlCol="0">
            <a:spAutoFit/>
          </a:bodyPr>
          <a:lstStyle/>
          <a:p>
            <a:r>
              <a:rPr lang="en-US" sz="1800" dirty="0"/>
              <a:t>A Trojan horse is program that is written to appear like a legitimate program, when in fact it is an attack tool. </a:t>
            </a:r>
          </a:p>
        </p:txBody>
      </p:sp>
    </p:spTree>
    <p:extLst>
      <p:ext uri="{BB962C8B-B14F-4D97-AF65-F5344CB8AC3E}">
        <p14:creationId xmlns:p14="http://schemas.microsoft.com/office/powerpoint/2010/main" val="733794534"/>
      </p:ext>
    </p:extLst>
  </p:cSld>
  <p:clrMapOvr>
    <a:masterClrMapping/>
  </p:clrMapOvr>
  <p:transition spd="med">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Denial of Service and Brute Force Attacks</a:t>
            </a:r>
          </a:p>
        </p:txBody>
      </p:sp>
      <p:sp>
        <p:nvSpPr>
          <p:cNvPr id="2" name="Content Placeholder 1"/>
          <p:cNvSpPr>
            <a:spLocks noGrp="1"/>
          </p:cNvSpPr>
          <p:nvPr>
            <p:ph idx="1"/>
          </p:nvPr>
        </p:nvSpPr>
        <p:spPr>
          <a:xfrm>
            <a:off x="213109" y="1539503"/>
            <a:ext cx="8733677" cy="1256451"/>
          </a:xfrm>
        </p:spPr>
        <p:txBody>
          <a:bodyPr/>
          <a:lstStyle/>
          <a:p>
            <a:r>
              <a:rPr lang="en-US" dirty="0"/>
              <a:t>An attacker uses a DoS attack to perform these functions:</a:t>
            </a:r>
          </a:p>
          <a:p>
            <a:pPr lvl="1"/>
            <a:r>
              <a:rPr lang="en-US" sz="1600" dirty="0"/>
              <a:t>Flood a system or network with traffic to prevent legitimate network traffic from flowing</a:t>
            </a:r>
          </a:p>
          <a:p>
            <a:pPr lvl="1"/>
            <a:r>
              <a:rPr lang="en-US" sz="1600" dirty="0"/>
              <a:t>Disrupt connections between a client and server to prevent access to a service</a:t>
            </a:r>
          </a:p>
        </p:txBody>
      </p:sp>
      <p:pic>
        <p:nvPicPr>
          <p:cNvPr id="3" name="Picture 2"/>
          <p:cNvPicPr>
            <a:picLocks noChangeAspect="1"/>
          </p:cNvPicPr>
          <p:nvPr/>
        </p:nvPicPr>
        <p:blipFill>
          <a:blip r:embed="rId3"/>
          <a:stretch>
            <a:fillRect/>
          </a:stretch>
        </p:blipFill>
        <p:spPr>
          <a:xfrm>
            <a:off x="1117420" y="2795954"/>
            <a:ext cx="6663772" cy="3635511"/>
          </a:xfrm>
          <a:prstGeom prst="rect">
            <a:avLst/>
          </a:prstGeom>
        </p:spPr>
      </p:pic>
    </p:spTree>
    <p:extLst>
      <p:ext uri="{BB962C8B-B14F-4D97-AF65-F5344CB8AC3E}">
        <p14:creationId xmlns:p14="http://schemas.microsoft.com/office/powerpoint/2010/main" val="3976445415"/>
      </p:ext>
    </p:extLst>
  </p:cSld>
  <p:clrMapOvr>
    <a:masterClrMapping/>
  </p:clrMapOvr>
  <p:transition spd="med">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878855"/>
            <a:ext cx="8772157" cy="838200"/>
          </a:xfrm>
        </p:spPr>
        <p:txBody>
          <a:bodyPr/>
          <a:lstStyle/>
          <a:p>
            <a:br>
              <a:rPr lang="en-US" dirty="0"/>
            </a:br>
            <a:r>
              <a:rPr lang="en-US" sz="2000" dirty="0"/>
              <a:t>Methods of Attack</a:t>
            </a:r>
            <a:br>
              <a:rPr lang="en-US" sz="2000" dirty="0"/>
            </a:br>
            <a:r>
              <a:rPr lang="en-US" dirty="0"/>
              <a:t>Denial of Service and Brute Force Attacks (Cont.)</a:t>
            </a:r>
          </a:p>
        </p:txBody>
      </p:sp>
      <p:sp>
        <p:nvSpPr>
          <p:cNvPr id="2" name="Content Placeholder 1"/>
          <p:cNvSpPr>
            <a:spLocks noGrp="1"/>
          </p:cNvSpPr>
          <p:nvPr>
            <p:ph idx="1"/>
          </p:nvPr>
        </p:nvSpPr>
        <p:spPr>
          <a:xfrm>
            <a:off x="213109" y="1811877"/>
            <a:ext cx="8733677" cy="1256451"/>
          </a:xfrm>
        </p:spPr>
        <p:txBody>
          <a:bodyPr/>
          <a:lstStyle/>
          <a:p>
            <a:r>
              <a:rPr lang="en-US" dirty="0"/>
              <a:t>DDoS</a:t>
            </a:r>
          </a:p>
          <a:p>
            <a:pPr lvl="1"/>
            <a:r>
              <a:rPr lang="en-US" dirty="0"/>
              <a:t>DDoS is a more sophisticated and potentially damaging form of the DoS attack. It is designed to saturate and overwhelm network links with useless data. </a:t>
            </a:r>
          </a:p>
        </p:txBody>
      </p:sp>
      <p:sp>
        <p:nvSpPr>
          <p:cNvPr id="5" name="Content Placeholder 1"/>
          <p:cNvSpPr txBox="1">
            <a:spLocks/>
          </p:cNvSpPr>
          <p:nvPr/>
        </p:nvSpPr>
        <p:spPr bwMode="auto">
          <a:xfrm>
            <a:off x="193868" y="3582250"/>
            <a:ext cx="8733677" cy="1256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Brute Force</a:t>
            </a:r>
          </a:p>
          <a:p>
            <a:pPr lvl="1"/>
            <a:r>
              <a:rPr lang="en-US" dirty="0"/>
              <a:t>With brute force attacks, a fast computer is used to try to guess passwords or to decipher an encryption code. The attacker tries a large number of possibilities in rapid succession to gain access or crack the code.</a:t>
            </a:r>
            <a:r>
              <a:rPr lang="en-US" kern="0" dirty="0"/>
              <a:t> </a:t>
            </a:r>
          </a:p>
        </p:txBody>
      </p:sp>
    </p:spTree>
    <p:extLst>
      <p:ext uri="{BB962C8B-B14F-4D97-AF65-F5344CB8AC3E}">
        <p14:creationId xmlns:p14="http://schemas.microsoft.com/office/powerpoint/2010/main" val="1257698692"/>
      </p:ext>
    </p:extLst>
  </p:cSld>
  <p:clrMapOvr>
    <a:masterClrMapping/>
  </p:clrMapOvr>
  <p:transition spd="med">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Other Types of Malware</a:t>
            </a:r>
          </a:p>
        </p:txBody>
      </p:sp>
      <p:sp>
        <p:nvSpPr>
          <p:cNvPr id="2" name="Content Placeholder 1"/>
          <p:cNvSpPr>
            <a:spLocks noGrp="1"/>
          </p:cNvSpPr>
          <p:nvPr>
            <p:ph idx="1"/>
          </p:nvPr>
        </p:nvSpPr>
        <p:spPr>
          <a:xfrm>
            <a:off x="365509" y="3662641"/>
            <a:ext cx="4057022" cy="1863121"/>
          </a:xfrm>
        </p:spPr>
        <p:txBody>
          <a:bodyPr/>
          <a:lstStyle/>
          <a:p>
            <a:r>
              <a:rPr lang="en-US" dirty="0"/>
              <a:t>Adware</a:t>
            </a:r>
          </a:p>
          <a:p>
            <a:pPr lvl="1"/>
            <a:r>
              <a:rPr lang="en-US" dirty="0"/>
              <a:t>Adware is a form of spyware used to collect information about a user based on websites the user visits. That information is then used for targeted advertising. </a:t>
            </a:r>
          </a:p>
        </p:txBody>
      </p:sp>
      <p:sp>
        <p:nvSpPr>
          <p:cNvPr id="6" name="Content Placeholder 1"/>
          <p:cNvSpPr txBox="1">
            <a:spLocks/>
          </p:cNvSpPr>
          <p:nvPr/>
        </p:nvSpPr>
        <p:spPr bwMode="auto">
          <a:xfrm>
            <a:off x="365509" y="1691902"/>
            <a:ext cx="8733677" cy="1863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a:t>Spyware</a:t>
            </a:r>
          </a:p>
          <a:p>
            <a:pPr lvl="1"/>
            <a:r>
              <a:rPr lang="en-US" kern="0"/>
              <a:t>Spyware is any program that gathers personal information from your computer without your permission or knowledge. This information is sent to advertisers or others on the Internet and can include passwords and account numbers.</a:t>
            </a:r>
          </a:p>
          <a:p>
            <a:pPr lvl="1"/>
            <a:endParaRPr lang="en-US" kern="0" dirty="0"/>
          </a:p>
        </p:txBody>
      </p:sp>
      <p:pic>
        <p:nvPicPr>
          <p:cNvPr id="5" name="Picture 4"/>
          <p:cNvPicPr>
            <a:picLocks noChangeAspect="1"/>
          </p:cNvPicPr>
          <p:nvPr/>
        </p:nvPicPr>
        <p:blipFill>
          <a:blip r:embed="rId3"/>
          <a:stretch>
            <a:fillRect/>
          </a:stretch>
        </p:blipFill>
        <p:spPr>
          <a:xfrm>
            <a:off x="5128002" y="3662641"/>
            <a:ext cx="2976718" cy="2427277"/>
          </a:xfrm>
          <a:prstGeom prst="rect">
            <a:avLst/>
          </a:prstGeom>
        </p:spPr>
      </p:pic>
    </p:spTree>
    <p:extLst>
      <p:ext uri="{BB962C8B-B14F-4D97-AF65-F5344CB8AC3E}">
        <p14:creationId xmlns:p14="http://schemas.microsoft.com/office/powerpoint/2010/main" val="120512827"/>
      </p:ext>
    </p:extLst>
  </p:cSld>
  <p:clrMapOvr>
    <a:masterClrMapping/>
  </p:clrMapOvr>
  <p:transition spd="med">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Other Types of Malware (Cont.)</a:t>
            </a:r>
          </a:p>
        </p:txBody>
      </p:sp>
      <p:sp>
        <p:nvSpPr>
          <p:cNvPr id="6" name="Content Placeholder 1"/>
          <p:cNvSpPr txBox="1">
            <a:spLocks/>
          </p:cNvSpPr>
          <p:nvPr/>
        </p:nvSpPr>
        <p:spPr bwMode="auto">
          <a:xfrm>
            <a:off x="366945" y="1371198"/>
            <a:ext cx="8733677" cy="1863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Botnets and Zombies</a:t>
            </a:r>
          </a:p>
          <a:p>
            <a:pPr lvl="1"/>
            <a:r>
              <a:rPr lang="en-US" dirty="0"/>
              <a:t>When infected, the “zombie” computer contacts servers managed by the botnet creator. These servers act as a command and control (C&amp;C) center for an entire network of compromised devices, or "botnet."</a:t>
            </a:r>
            <a:endParaRPr lang="en-US" kern="0" dirty="0"/>
          </a:p>
        </p:txBody>
      </p:sp>
      <p:pic>
        <p:nvPicPr>
          <p:cNvPr id="4" name="Picture 3"/>
          <p:cNvPicPr>
            <a:picLocks noChangeAspect="1"/>
          </p:cNvPicPr>
          <p:nvPr/>
        </p:nvPicPr>
        <p:blipFill>
          <a:blip r:embed="rId3"/>
          <a:stretch>
            <a:fillRect/>
          </a:stretch>
        </p:blipFill>
        <p:spPr>
          <a:xfrm>
            <a:off x="1389184" y="2929619"/>
            <a:ext cx="6365631" cy="3621688"/>
          </a:xfrm>
          <a:prstGeom prst="rect">
            <a:avLst/>
          </a:prstGeom>
        </p:spPr>
      </p:pic>
    </p:spTree>
    <p:extLst>
      <p:ext uri="{BB962C8B-B14F-4D97-AF65-F5344CB8AC3E}">
        <p14:creationId xmlns:p14="http://schemas.microsoft.com/office/powerpoint/2010/main" val="446202686"/>
      </p:ext>
    </p:extLst>
  </p:cSld>
  <p:clrMapOvr>
    <a:masterClrMapping/>
  </p:clrMapOvr>
  <p:transition spd="med">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Security Tools</a:t>
            </a:r>
          </a:p>
        </p:txBody>
      </p:sp>
      <p:sp>
        <p:nvSpPr>
          <p:cNvPr id="2" name="Content Placeholder 1"/>
          <p:cNvSpPr>
            <a:spLocks noGrp="1"/>
          </p:cNvSpPr>
          <p:nvPr>
            <p:ph idx="1"/>
          </p:nvPr>
        </p:nvSpPr>
        <p:spPr>
          <a:xfrm>
            <a:off x="232348" y="1302112"/>
            <a:ext cx="8733677" cy="1590560"/>
          </a:xfrm>
        </p:spPr>
        <p:txBody>
          <a:bodyPr/>
          <a:lstStyle/>
          <a:p>
            <a:r>
              <a:rPr lang="en-US" dirty="0"/>
              <a:t>Security Practices</a:t>
            </a:r>
          </a:p>
          <a:p>
            <a:pPr lvl="1"/>
            <a:r>
              <a:rPr lang="en-US" dirty="0"/>
              <a:t>Security procedures can range from simple, inexpensive tasks such as maintaining up-to-date software releases, to complex implementations of firewalls and intrusion detection systems.</a:t>
            </a:r>
          </a:p>
        </p:txBody>
      </p:sp>
      <p:sp>
        <p:nvSpPr>
          <p:cNvPr id="4" name="Content Placeholder 1"/>
          <p:cNvSpPr txBox="1">
            <a:spLocks/>
          </p:cNvSpPr>
          <p:nvPr/>
        </p:nvSpPr>
        <p:spPr bwMode="auto">
          <a:xfrm>
            <a:off x="193868" y="2743203"/>
            <a:ext cx="8733677" cy="159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Security Tools</a:t>
            </a:r>
          </a:p>
          <a:p>
            <a:pPr lvl="1"/>
            <a:r>
              <a:rPr lang="en-US" dirty="0"/>
              <a:t>Many tools are available to network users to protect the devices from attacks and to help remove malicious software from infected machines.</a:t>
            </a:r>
            <a:endParaRPr lang="en-US" kern="0" dirty="0"/>
          </a:p>
        </p:txBody>
      </p:sp>
      <p:pic>
        <p:nvPicPr>
          <p:cNvPr id="3" name="Picture 2"/>
          <p:cNvPicPr>
            <a:picLocks noChangeAspect="1"/>
          </p:cNvPicPr>
          <p:nvPr/>
        </p:nvPicPr>
        <p:blipFill>
          <a:blip r:embed="rId3"/>
          <a:stretch>
            <a:fillRect/>
          </a:stretch>
        </p:blipFill>
        <p:spPr>
          <a:xfrm>
            <a:off x="2410018" y="3930292"/>
            <a:ext cx="4351267" cy="2727581"/>
          </a:xfrm>
          <a:prstGeom prst="rect">
            <a:avLst/>
          </a:prstGeom>
        </p:spPr>
      </p:pic>
    </p:spTree>
    <p:extLst>
      <p:ext uri="{BB962C8B-B14F-4D97-AF65-F5344CB8AC3E}">
        <p14:creationId xmlns:p14="http://schemas.microsoft.com/office/powerpoint/2010/main" val="4280239867"/>
      </p:ext>
    </p:extLst>
  </p:cSld>
  <p:clrMapOvr>
    <a:masterClrMapping/>
  </p:clrMapOvr>
  <p:transition spd="med">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Security Tools (Cont.)</a:t>
            </a:r>
          </a:p>
        </p:txBody>
      </p:sp>
      <p:sp>
        <p:nvSpPr>
          <p:cNvPr id="2" name="Content Placeholder 1"/>
          <p:cNvSpPr>
            <a:spLocks noGrp="1"/>
          </p:cNvSpPr>
          <p:nvPr>
            <p:ph idx="1"/>
          </p:nvPr>
        </p:nvSpPr>
        <p:spPr>
          <a:xfrm>
            <a:off x="232348" y="1302112"/>
            <a:ext cx="8733677" cy="1590560"/>
          </a:xfrm>
        </p:spPr>
        <p:txBody>
          <a:bodyPr/>
          <a:lstStyle/>
          <a:p>
            <a:r>
              <a:rPr lang="en-US" dirty="0"/>
              <a:t>Patches and Updates</a:t>
            </a:r>
          </a:p>
          <a:p>
            <a:pPr lvl="1"/>
            <a:r>
              <a:rPr lang="en-US" dirty="0"/>
              <a:t>A patch is a small piece of code that fixes a specific problem. An update, on the other hand, may include additional functionality to the software package as well as patches for specific issues.</a:t>
            </a:r>
          </a:p>
        </p:txBody>
      </p:sp>
      <p:pic>
        <p:nvPicPr>
          <p:cNvPr id="5" name="Picture 4"/>
          <p:cNvPicPr>
            <a:picLocks noChangeAspect="1"/>
          </p:cNvPicPr>
          <p:nvPr/>
        </p:nvPicPr>
        <p:blipFill>
          <a:blip r:embed="rId3"/>
          <a:stretch>
            <a:fillRect/>
          </a:stretch>
        </p:blipFill>
        <p:spPr>
          <a:xfrm>
            <a:off x="2193243" y="3185361"/>
            <a:ext cx="4805436" cy="3189062"/>
          </a:xfrm>
          <a:prstGeom prst="rect">
            <a:avLst/>
          </a:prstGeom>
        </p:spPr>
      </p:pic>
    </p:spTree>
    <p:extLst>
      <p:ext uri="{BB962C8B-B14F-4D97-AF65-F5344CB8AC3E}">
        <p14:creationId xmlns:p14="http://schemas.microsoft.com/office/powerpoint/2010/main" val="1707989995"/>
      </p:ext>
    </p:extLst>
  </p:cSld>
  <p:clrMapOvr>
    <a:masterClrMapping/>
  </p:clrMapOvr>
  <p:transition spd="med">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Antivirus Software</a:t>
            </a:r>
          </a:p>
        </p:txBody>
      </p:sp>
      <p:sp>
        <p:nvSpPr>
          <p:cNvPr id="2" name="Content Placeholder 1"/>
          <p:cNvSpPr>
            <a:spLocks noGrp="1"/>
          </p:cNvSpPr>
          <p:nvPr>
            <p:ph idx="1"/>
          </p:nvPr>
        </p:nvSpPr>
        <p:spPr>
          <a:xfrm>
            <a:off x="213109" y="1539502"/>
            <a:ext cx="8733677" cy="1511429"/>
          </a:xfrm>
        </p:spPr>
        <p:txBody>
          <a:bodyPr/>
          <a:lstStyle/>
          <a:p>
            <a:r>
              <a:rPr lang="en-US" dirty="0"/>
              <a:t>Infection Detection</a:t>
            </a:r>
          </a:p>
          <a:p>
            <a:pPr lvl="1"/>
            <a:r>
              <a:rPr lang="en-US" dirty="0"/>
              <a:t>Any device that is connected to a network is susceptible to viruses, worms and Trojan horses. So how do you know if your computer has been infected?</a:t>
            </a:r>
          </a:p>
        </p:txBody>
      </p:sp>
      <p:pic>
        <p:nvPicPr>
          <p:cNvPr id="3" name="Picture 2"/>
          <p:cNvPicPr>
            <a:picLocks noChangeAspect="1"/>
          </p:cNvPicPr>
          <p:nvPr/>
        </p:nvPicPr>
        <p:blipFill>
          <a:blip r:embed="rId3"/>
          <a:stretch>
            <a:fillRect/>
          </a:stretch>
        </p:blipFill>
        <p:spPr>
          <a:xfrm>
            <a:off x="369301" y="3357841"/>
            <a:ext cx="4378546" cy="2754042"/>
          </a:xfrm>
          <a:prstGeom prst="rect">
            <a:avLst/>
          </a:prstGeom>
        </p:spPr>
      </p:pic>
      <p:sp>
        <p:nvSpPr>
          <p:cNvPr id="4" name="TextBox 3"/>
          <p:cNvSpPr txBox="1"/>
          <p:nvPr/>
        </p:nvSpPr>
        <p:spPr>
          <a:xfrm>
            <a:off x="4963386" y="3225956"/>
            <a:ext cx="3983400" cy="3416320"/>
          </a:xfrm>
          <a:prstGeom prst="rect">
            <a:avLst/>
          </a:prstGeom>
          <a:noFill/>
        </p:spPr>
        <p:txBody>
          <a:bodyPr wrap="square" rtlCol="0">
            <a:spAutoFit/>
          </a:bodyPr>
          <a:lstStyle/>
          <a:p>
            <a:pPr marL="285750" indent="-285750" algn="l">
              <a:buFont typeface="Arial" panose="020B0604020202020204" pitchFamily="34" charset="0"/>
              <a:buChar char="•"/>
            </a:pPr>
            <a:r>
              <a:rPr lang="en-US" sz="1800" dirty="0"/>
              <a:t>Computer starts acting abnormally</a:t>
            </a:r>
          </a:p>
          <a:p>
            <a:pPr marL="285750" indent="-285750" algn="l">
              <a:buFont typeface="Arial" panose="020B0604020202020204" pitchFamily="34" charset="0"/>
              <a:buChar char="•"/>
            </a:pPr>
            <a:r>
              <a:rPr lang="en-US" sz="1800" dirty="0"/>
              <a:t>Program does not respond to mouse and keystrokes</a:t>
            </a:r>
          </a:p>
          <a:p>
            <a:pPr marL="285750" indent="-285750" algn="l">
              <a:buFont typeface="Arial" panose="020B0604020202020204" pitchFamily="34" charset="0"/>
              <a:buChar char="•"/>
            </a:pPr>
            <a:r>
              <a:rPr lang="en-US" sz="1800" dirty="0"/>
              <a:t>Programs starting or shutting down on their own</a:t>
            </a:r>
          </a:p>
          <a:p>
            <a:pPr marL="285750" indent="-285750" algn="l">
              <a:buFont typeface="Arial" panose="020B0604020202020204" pitchFamily="34" charset="0"/>
              <a:buChar char="•"/>
            </a:pPr>
            <a:r>
              <a:rPr lang="en-US" sz="1800" dirty="0"/>
              <a:t>Email program begins sending out large quantities of email</a:t>
            </a:r>
          </a:p>
          <a:p>
            <a:pPr marL="285750" indent="-285750" algn="l">
              <a:buFont typeface="Arial" panose="020B0604020202020204" pitchFamily="34" charset="0"/>
              <a:buChar char="•"/>
            </a:pPr>
            <a:r>
              <a:rPr lang="en-US" sz="1800" dirty="0"/>
              <a:t>CPU usage is very high</a:t>
            </a:r>
          </a:p>
          <a:p>
            <a:pPr marL="285750" indent="-285750" algn="l">
              <a:buFont typeface="Arial" panose="020B0604020202020204" pitchFamily="34" charset="0"/>
              <a:buChar char="•"/>
            </a:pPr>
            <a:r>
              <a:rPr lang="en-US" sz="1800" dirty="0"/>
              <a:t>There are unidentifiable, or a large number of processes running</a:t>
            </a:r>
          </a:p>
          <a:p>
            <a:pPr marL="285750" indent="-285750" algn="l">
              <a:buFont typeface="Arial" panose="020B0604020202020204" pitchFamily="34" charset="0"/>
              <a:buChar char="•"/>
            </a:pPr>
            <a:r>
              <a:rPr lang="en-US" sz="1800" dirty="0"/>
              <a:t>Computer slows down significantly or crashes</a:t>
            </a:r>
          </a:p>
          <a:p>
            <a:endParaRPr lang="en-US" dirty="0"/>
          </a:p>
        </p:txBody>
      </p:sp>
    </p:spTree>
    <p:extLst>
      <p:ext uri="{BB962C8B-B14F-4D97-AF65-F5344CB8AC3E}">
        <p14:creationId xmlns:p14="http://schemas.microsoft.com/office/powerpoint/2010/main" val="3086232402"/>
      </p:ext>
    </p:extLst>
  </p:cSld>
  <p:clrMapOvr>
    <a:masterClrMapping/>
  </p:clrMapOvr>
  <p:transition spd="med">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Antivirus Software (Cont.)</a:t>
            </a:r>
          </a:p>
        </p:txBody>
      </p:sp>
      <p:sp>
        <p:nvSpPr>
          <p:cNvPr id="2" name="Content Placeholder 1"/>
          <p:cNvSpPr>
            <a:spLocks noGrp="1"/>
          </p:cNvSpPr>
          <p:nvPr>
            <p:ph idx="1"/>
          </p:nvPr>
        </p:nvSpPr>
        <p:spPr>
          <a:xfrm>
            <a:off x="213109" y="1302110"/>
            <a:ext cx="8733677" cy="1511429"/>
          </a:xfrm>
        </p:spPr>
        <p:txBody>
          <a:bodyPr/>
          <a:lstStyle/>
          <a:p>
            <a:r>
              <a:rPr lang="en-US" dirty="0"/>
              <a:t>Antivirus Software</a:t>
            </a:r>
          </a:p>
          <a:p>
            <a:pPr lvl="1"/>
            <a:r>
              <a:rPr lang="en-US" dirty="0"/>
              <a:t>Antivirus software relies on known “virus signatures” in order to find and prevent new viruses from infecting the computer.</a:t>
            </a:r>
          </a:p>
        </p:txBody>
      </p:sp>
      <p:sp>
        <p:nvSpPr>
          <p:cNvPr id="6" name="Content Placeholder 1"/>
          <p:cNvSpPr txBox="1">
            <a:spLocks/>
          </p:cNvSpPr>
          <p:nvPr/>
        </p:nvSpPr>
        <p:spPr bwMode="auto">
          <a:xfrm>
            <a:off x="213109" y="2663252"/>
            <a:ext cx="4422094" cy="151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Antispam Software</a:t>
            </a:r>
          </a:p>
          <a:p>
            <a:pPr lvl="1"/>
            <a:r>
              <a:rPr lang="en-US" dirty="0"/>
              <a:t>Protects hosts by identifying spam and performing an action, such as placing it into a junk folder or deleting it.</a:t>
            </a:r>
            <a:endParaRPr lang="en-US" kern="0" dirty="0"/>
          </a:p>
        </p:txBody>
      </p:sp>
      <p:pic>
        <p:nvPicPr>
          <p:cNvPr id="5" name="Picture 4"/>
          <p:cNvPicPr>
            <a:picLocks noChangeAspect="1"/>
          </p:cNvPicPr>
          <p:nvPr/>
        </p:nvPicPr>
        <p:blipFill>
          <a:blip r:embed="rId3"/>
          <a:stretch>
            <a:fillRect/>
          </a:stretch>
        </p:blipFill>
        <p:spPr>
          <a:xfrm>
            <a:off x="5099539" y="3152498"/>
            <a:ext cx="3293332" cy="2979682"/>
          </a:xfrm>
          <a:prstGeom prst="rect">
            <a:avLst/>
          </a:prstGeom>
        </p:spPr>
      </p:pic>
      <p:sp>
        <p:nvSpPr>
          <p:cNvPr id="8" name="Content Placeholder 1"/>
          <p:cNvSpPr txBox="1">
            <a:spLocks/>
          </p:cNvSpPr>
          <p:nvPr/>
        </p:nvSpPr>
        <p:spPr bwMode="auto">
          <a:xfrm>
            <a:off x="193868" y="4538945"/>
            <a:ext cx="4422094" cy="151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Additional Safeguards</a:t>
            </a:r>
          </a:p>
          <a:p>
            <a:pPr lvl="1"/>
            <a:r>
              <a:rPr lang="en-US" dirty="0"/>
              <a:t>Before forwarding virus warning emails, check a trusted source to see if the virus is a hoax.</a:t>
            </a:r>
            <a:endParaRPr lang="en-US" kern="0" dirty="0"/>
          </a:p>
        </p:txBody>
      </p:sp>
    </p:spTree>
    <p:extLst>
      <p:ext uri="{BB962C8B-B14F-4D97-AF65-F5344CB8AC3E}">
        <p14:creationId xmlns:p14="http://schemas.microsoft.com/office/powerpoint/2010/main" val="3099232943"/>
      </p:ext>
    </p:extLst>
  </p:cSld>
  <p:clrMapOvr>
    <a:masterClrMapping/>
  </p:clrMapOvr>
  <p:transition spd="med">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Removing Spyware</a:t>
            </a:r>
          </a:p>
        </p:txBody>
      </p:sp>
      <p:sp>
        <p:nvSpPr>
          <p:cNvPr id="2" name="Content Placeholder 1"/>
          <p:cNvSpPr>
            <a:spLocks noGrp="1"/>
          </p:cNvSpPr>
          <p:nvPr>
            <p:ph idx="1"/>
          </p:nvPr>
        </p:nvSpPr>
        <p:spPr>
          <a:xfrm>
            <a:off x="213109" y="1407618"/>
            <a:ext cx="8733677" cy="1537806"/>
          </a:xfrm>
        </p:spPr>
        <p:txBody>
          <a:bodyPr/>
          <a:lstStyle/>
          <a:p>
            <a:r>
              <a:rPr lang="en-US" dirty="0"/>
              <a:t>Antispyware, Adware, and Popup Blockers</a:t>
            </a:r>
          </a:p>
          <a:p>
            <a:pPr lvl="1"/>
            <a:r>
              <a:rPr lang="en-US" dirty="0"/>
              <a:t>Antispyware detects and deletes spyware applications. Many antispyware applications also include detection and deletion of cookies and adware. Popup blocking software can be installed to prevent popups and pop-</a:t>
            </a:r>
            <a:r>
              <a:rPr lang="en-US" dirty="0" err="1"/>
              <a:t>unders</a:t>
            </a:r>
            <a:r>
              <a:rPr lang="en-US" dirty="0"/>
              <a:t>.</a:t>
            </a:r>
          </a:p>
        </p:txBody>
      </p:sp>
      <p:pic>
        <p:nvPicPr>
          <p:cNvPr id="3" name="Picture 2"/>
          <p:cNvPicPr>
            <a:picLocks noChangeAspect="1"/>
          </p:cNvPicPr>
          <p:nvPr/>
        </p:nvPicPr>
        <p:blipFill>
          <a:blip r:embed="rId3"/>
          <a:stretch>
            <a:fillRect/>
          </a:stretch>
        </p:blipFill>
        <p:spPr>
          <a:xfrm>
            <a:off x="2197733" y="3218810"/>
            <a:ext cx="4764425" cy="3449389"/>
          </a:xfrm>
          <a:prstGeom prst="rect">
            <a:avLst/>
          </a:prstGeom>
        </p:spPr>
      </p:pic>
    </p:spTree>
    <p:extLst>
      <p:ext uri="{BB962C8B-B14F-4D97-AF65-F5344CB8AC3E}">
        <p14:creationId xmlns:p14="http://schemas.microsoft.com/office/powerpoint/2010/main" val="766245074"/>
      </p:ext>
    </p:extLst>
  </p:cSld>
  <p:clrMapOvr>
    <a:masterClrMapping/>
  </p:clrMapOvr>
  <p:transition spd="med">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Firewalls Protect Networks?</a:t>
            </a:r>
            <a:br>
              <a:rPr lang="en-US" sz="2000" dirty="0"/>
            </a:br>
            <a:r>
              <a:rPr lang="en-US" dirty="0"/>
              <a:t>Firewall Basics</a:t>
            </a:r>
          </a:p>
        </p:txBody>
      </p:sp>
      <p:sp>
        <p:nvSpPr>
          <p:cNvPr id="2" name="Content Placeholder 1"/>
          <p:cNvSpPr>
            <a:spLocks noGrp="1"/>
          </p:cNvSpPr>
          <p:nvPr>
            <p:ph idx="1"/>
          </p:nvPr>
        </p:nvSpPr>
        <p:spPr>
          <a:xfrm>
            <a:off x="213109" y="1732931"/>
            <a:ext cx="8733677" cy="1827952"/>
          </a:xfrm>
        </p:spPr>
        <p:txBody>
          <a:bodyPr/>
          <a:lstStyle/>
          <a:p>
            <a:r>
              <a:rPr lang="en-US" dirty="0"/>
              <a:t>What is a Firewall?</a:t>
            </a:r>
          </a:p>
          <a:p>
            <a:pPr lvl="1"/>
            <a:r>
              <a:rPr lang="en-US" dirty="0"/>
              <a:t>A firewall prevents undesirable traffic from entering protected areas of the network. A firewall is usually installed between two or more networks and controls the traffic between them as well as helps prevent unauthorized access. </a:t>
            </a:r>
          </a:p>
        </p:txBody>
      </p:sp>
      <p:pic>
        <p:nvPicPr>
          <p:cNvPr id="3" name="Picture 2"/>
          <p:cNvPicPr>
            <a:picLocks noChangeAspect="1"/>
          </p:cNvPicPr>
          <p:nvPr/>
        </p:nvPicPr>
        <p:blipFill>
          <a:blip r:embed="rId3"/>
          <a:stretch>
            <a:fillRect/>
          </a:stretch>
        </p:blipFill>
        <p:spPr>
          <a:xfrm>
            <a:off x="4718087" y="3668123"/>
            <a:ext cx="4188121" cy="2368692"/>
          </a:xfrm>
          <a:prstGeom prst="rect">
            <a:avLst/>
          </a:prstGeom>
        </p:spPr>
      </p:pic>
      <p:sp>
        <p:nvSpPr>
          <p:cNvPr id="6" name="Content Placeholder 1"/>
          <p:cNvSpPr txBox="1">
            <a:spLocks/>
          </p:cNvSpPr>
          <p:nvPr/>
        </p:nvSpPr>
        <p:spPr bwMode="auto">
          <a:xfrm>
            <a:off x="193869" y="3453606"/>
            <a:ext cx="4131946" cy="3184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lvl="1"/>
            <a:r>
              <a:rPr lang="en-US" dirty="0"/>
              <a:t>Firewalls can be implemented in software. Firewalls may also be hardware devices. </a:t>
            </a:r>
          </a:p>
          <a:p>
            <a:pPr lvl="1"/>
            <a:r>
              <a:rPr lang="en-US" dirty="0"/>
              <a:t>A hardware firewall is a freestanding unit.</a:t>
            </a:r>
          </a:p>
          <a:p>
            <a:pPr lvl="1"/>
            <a:r>
              <a:rPr lang="en-US" dirty="0"/>
              <a:t>Firewalls often perform Network Address Translation.</a:t>
            </a:r>
          </a:p>
          <a:p>
            <a:pPr lvl="1"/>
            <a:endParaRPr lang="en-US" kern="0" dirty="0"/>
          </a:p>
        </p:txBody>
      </p:sp>
    </p:spTree>
    <p:extLst>
      <p:ext uri="{BB962C8B-B14F-4D97-AF65-F5344CB8AC3E}">
        <p14:creationId xmlns:p14="http://schemas.microsoft.com/office/powerpoint/2010/main" val="1711917800"/>
      </p:ext>
    </p:extLst>
  </p:cSld>
  <p:clrMapOvr>
    <a:masterClrMapping/>
  </p:clrMapOvr>
  <p:transition spd="med">
    <p:wipe dir="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Firewalls Protect Networks?</a:t>
            </a:r>
            <a:br>
              <a:rPr lang="en-US" sz="2000" dirty="0"/>
            </a:br>
            <a:r>
              <a:rPr lang="en-US" dirty="0"/>
              <a:t>Firewall Basics (Cont.)</a:t>
            </a:r>
          </a:p>
        </p:txBody>
      </p:sp>
      <p:sp>
        <p:nvSpPr>
          <p:cNvPr id="2" name="Content Placeholder 1"/>
          <p:cNvSpPr>
            <a:spLocks noGrp="1"/>
          </p:cNvSpPr>
          <p:nvPr>
            <p:ph idx="1"/>
          </p:nvPr>
        </p:nvSpPr>
        <p:spPr>
          <a:xfrm>
            <a:off x="213109" y="1732931"/>
            <a:ext cx="8733677" cy="4975600"/>
          </a:xfrm>
        </p:spPr>
        <p:txBody>
          <a:bodyPr/>
          <a:lstStyle/>
          <a:p>
            <a:r>
              <a:rPr lang="en-US" dirty="0"/>
              <a:t>DMZ</a:t>
            </a:r>
          </a:p>
          <a:p>
            <a:pPr lvl="1"/>
            <a:r>
              <a:rPr lang="en-US" dirty="0"/>
              <a:t>In computer networking, a DMZ refers to an area of the network that is accessible to both internal and external users. </a:t>
            </a:r>
          </a:p>
          <a:p>
            <a:pPr lvl="1"/>
            <a:r>
              <a:rPr lang="en-US" dirty="0"/>
              <a:t>With the wireless router, a simple DMZ can be set up that allows an internal server to be accessible by outside hosts.</a:t>
            </a:r>
          </a:p>
          <a:p>
            <a:pPr lvl="1"/>
            <a:r>
              <a:rPr lang="en-US" dirty="0"/>
              <a:t>The wireless router isolates traffic destined to the IP address specified. This traffic is then forwarded only to the switch port where the server is connected.</a:t>
            </a:r>
          </a:p>
        </p:txBody>
      </p:sp>
    </p:spTree>
    <p:extLst>
      <p:ext uri="{BB962C8B-B14F-4D97-AF65-F5344CB8AC3E}">
        <p14:creationId xmlns:p14="http://schemas.microsoft.com/office/powerpoint/2010/main" val="3988388933"/>
      </p:ext>
    </p:extLst>
  </p:cSld>
  <p:clrMapOvr>
    <a:masterClrMapping/>
  </p:clrMapOvr>
  <p:transition spd="med">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Firewalls Protect Networks?</a:t>
            </a:r>
            <a:br>
              <a:rPr lang="en-US" sz="2000" dirty="0"/>
            </a:br>
            <a:r>
              <a:rPr lang="en-US" dirty="0"/>
              <a:t>Configuring Firewalls</a:t>
            </a:r>
          </a:p>
        </p:txBody>
      </p:sp>
      <p:sp>
        <p:nvSpPr>
          <p:cNvPr id="2" name="Content Placeholder 1"/>
          <p:cNvSpPr>
            <a:spLocks noGrp="1"/>
          </p:cNvSpPr>
          <p:nvPr>
            <p:ph idx="1"/>
          </p:nvPr>
        </p:nvSpPr>
        <p:spPr>
          <a:xfrm>
            <a:off x="90018" y="1354862"/>
            <a:ext cx="5035897" cy="5344876"/>
          </a:xfrm>
        </p:spPr>
        <p:txBody>
          <a:bodyPr/>
          <a:lstStyle/>
          <a:p>
            <a:r>
              <a:rPr lang="en-US" dirty="0"/>
              <a:t>Port Forwarding</a:t>
            </a:r>
          </a:p>
          <a:p>
            <a:pPr lvl="1"/>
            <a:r>
              <a:rPr lang="en-US" sz="1800" dirty="0"/>
              <a:t>Port forwarding is a rule-based method of directing traffic between devices on separate networks. This method of exposing your devices to the Internet is much safer than using a DMZ.</a:t>
            </a:r>
          </a:p>
          <a:p>
            <a:pPr lvl="1"/>
            <a:r>
              <a:rPr lang="en-US" sz="1800" dirty="0"/>
              <a:t>The rules that you configure in the firewall settings determine which traffic is permitted on to the LAN.</a:t>
            </a:r>
          </a:p>
          <a:p>
            <a:r>
              <a:rPr lang="en-US" dirty="0"/>
              <a:t>Port Triggering</a:t>
            </a:r>
          </a:p>
          <a:p>
            <a:pPr lvl="1"/>
            <a:r>
              <a:rPr lang="en-US" sz="1800" dirty="0"/>
              <a:t>Port triggering allows the router to temporarily forward data through inbound TCP or UDP ports to a specific device. You can use port triggering to forward data to a computer only when a designated port range is used to make an outbound request.</a:t>
            </a:r>
          </a:p>
        </p:txBody>
      </p:sp>
      <p:pic>
        <p:nvPicPr>
          <p:cNvPr id="3" name="Picture 2"/>
          <p:cNvPicPr>
            <a:picLocks noChangeAspect="1"/>
          </p:cNvPicPr>
          <p:nvPr/>
        </p:nvPicPr>
        <p:blipFill>
          <a:blip r:embed="rId3"/>
          <a:stretch>
            <a:fillRect/>
          </a:stretch>
        </p:blipFill>
        <p:spPr>
          <a:xfrm>
            <a:off x="5312073" y="1845365"/>
            <a:ext cx="3653951" cy="3632244"/>
          </a:xfrm>
          <a:prstGeom prst="rect">
            <a:avLst/>
          </a:prstGeom>
        </p:spPr>
      </p:pic>
    </p:spTree>
    <p:extLst>
      <p:ext uri="{BB962C8B-B14F-4D97-AF65-F5344CB8AC3E}">
        <p14:creationId xmlns:p14="http://schemas.microsoft.com/office/powerpoint/2010/main" val="1071458613"/>
      </p:ext>
    </p:extLst>
  </p:cSld>
  <p:clrMapOvr>
    <a:masterClrMapping/>
  </p:clrMapOvr>
  <p:transition spd="med">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Cisco LAN Devices</a:t>
            </a:r>
            <a:br>
              <a:rPr lang="en-US" sz="1800" dirty="0"/>
            </a:br>
            <a:r>
              <a:rPr lang="en-US" dirty="0"/>
              <a:t>LAN Switches and Wireless Devices </a:t>
            </a:r>
          </a:p>
        </p:txBody>
      </p:sp>
      <p:sp>
        <p:nvSpPr>
          <p:cNvPr id="3" name="Content Placeholder 2"/>
          <p:cNvSpPr>
            <a:spLocks noGrp="1"/>
          </p:cNvSpPr>
          <p:nvPr>
            <p:ph idx="1"/>
          </p:nvPr>
        </p:nvSpPr>
        <p:spPr>
          <a:xfrm>
            <a:off x="213109" y="1232593"/>
            <a:ext cx="8733677" cy="1977536"/>
          </a:xfrm>
        </p:spPr>
        <p:txBody>
          <a:bodyPr>
            <a:normAutofit lnSpcReduction="10000"/>
          </a:bodyPr>
          <a:lstStyle/>
          <a:p>
            <a:r>
              <a:rPr lang="en-US" dirty="0"/>
              <a:t>A switch is used to connect devices on the same network. A router is used to connect multiple networks to each other.</a:t>
            </a:r>
          </a:p>
          <a:p>
            <a:r>
              <a:rPr lang="en-US" dirty="0"/>
              <a:t>When choosing a switch for a particular LAN, there are a number of factors to consider: types and number of ports, the speed required, expandability and manageability.</a:t>
            </a:r>
          </a:p>
          <a:p>
            <a:pPr marL="0" indent="0">
              <a:buNone/>
            </a:pPr>
            <a:endParaRPr lang="en-US" dirty="0"/>
          </a:p>
        </p:txBody>
      </p:sp>
      <p:pic>
        <p:nvPicPr>
          <p:cNvPr id="2" name="Picture 1"/>
          <p:cNvPicPr>
            <a:picLocks noChangeAspect="1"/>
          </p:cNvPicPr>
          <p:nvPr/>
        </p:nvPicPr>
        <p:blipFill>
          <a:blip r:embed="rId3"/>
          <a:stretch>
            <a:fillRect/>
          </a:stretch>
        </p:blipFill>
        <p:spPr>
          <a:xfrm>
            <a:off x="4579946" y="3337189"/>
            <a:ext cx="4349531" cy="3128718"/>
          </a:xfrm>
          <a:prstGeom prst="rect">
            <a:avLst/>
          </a:prstGeom>
        </p:spPr>
      </p:pic>
      <p:sp>
        <p:nvSpPr>
          <p:cNvPr id="4" name="TextBox 3"/>
          <p:cNvSpPr txBox="1"/>
          <p:nvPr/>
        </p:nvSpPr>
        <p:spPr>
          <a:xfrm>
            <a:off x="291830" y="3210129"/>
            <a:ext cx="3852154" cy="3083921"/>
          </a:xfrm>
          <a:prstGeom prst="rect">
            <a:avLst/>
          </a:prstGeom>
          <a:noFill/>
        </p:spPr>
        <p:txBody>
          <a:bodyPr wrap="square" rtlCol="0">
            <a:spAutoFit/>
          </a:bodyPr>
          <a:lstStyle/>
          <a:p>
            <a:pPr marL="342900" indent="-342900" algn="l">
              <a:buClr>
                <a:srgbClr val="678DC5"/>
              </a:buClr>
              <a:buFont typeface="Wingdings" panose="05000000000000000000" pitchFamily="2" charset="2"/>
              <a:buChar char="§"/>
            </a:pPr>
            <a:r>
              <a:rPr lang="en-US" dirty="0"/>
              <a:t>Cisco Catalyst 2960 Series Ethernet switches are suitable for small and medium sized networks. They provide 10/100 Fast Ethernet and 10/100/1000 Gigabit Ethernet LAN connectivity.</a:t>
            </a:r>
          </a:p>
        </p:txBody>
      </p:sp>
    </p:spTree>
    <p:extLst>
      <p:ext uri="{BB962C8B-B14F-4D97-AF65-F5344CB8AC3E}">
        <p14:creationId xmlns:p14="http://schemas.microsoft.com/office/powerpoint/2010/main" val="3810079001"/>
      </p:ext>
    </p:extLst>
  </p:cSld>
  <p:clrMapOvr>
    <a:masterClrMapping/>
  </p:clrMapOvr>
  <p:transition spd="med">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Cisco LAN Devices</a:t>
            </a:r>
            <a:br>
              <a:rPr lang="en-US" sz="1800" dirty="0"/>
            </a:br>
            <a:r>
              <a:rPr lang="en-US" dirty="0"/>
              <a:t>Connecting to the Switch </a:t>
            </a:r>
          </a:p>
        </p:txBody>
      </p:sp>
      <p:sp>
        <p:nvSpPr>
          <p:cNvPr id="3" name="Content Placeholder 2"/>
          <p:cNvSpPr>
            <a:spLocks noGrp="1"/>
          </p:cNvSpPr>
          <p:nvPr>
            <p:ph idx="1"/>
          </p:nvPr>
        </p:nvSpPr>
        <p:spPr>
          <a:xfrm>
            <a:off x="213109" y="1232593"/>
            <a:ext cx="8733677" cy="1977536"/>
          </a:xfrm>
        </p:spPr>
        <p:txBody>
          <a:bodyPr>
            <a:normAutofit fontScale="77500" lnSpcReduction="20000"/>
          </a:bodyPr>
          <a:lstStyle/>
          <a:p>
            <a:r>
              <a:rPr lang="en-US" dirty="0"/>
              <a:t>When the switch is on, the power-on self-test (POST) begins. During POST, the LEDs blink while a series of tests determine that the switch is functioning properly. POST is completed when the SYST LED rapidly blinks green. If the switch fails POST, the SYST LED turns amber.</a:t>
            </a:r>
          </a:p>
          <a:p>
            <a:r>
              <a:rPr lang="en-US" dirty="0"/>
              <a:t>Out-of-band management requires a computer to be directly connected to the console port of the network device that is being configured. Use in-band management to monitor and make configuration changes to a network device over a network connection.</a:t>
            </a:r>
          </a:p>
          <a:p>
            <a:pPr marL="0" indent="0">
              <a:buNone/>
            </a:pPr>
            <a:endParaRPr lang="en-US" dirty="0"/>
          </a:p>
        </p:txBody>
      </p:sp>
      <p:sp>
        <p:nvSpPr>
          <p:cNvPr id="4" name="TextBox 3"/>
          <p:cNvSpPr txBox="1"/>
          <p:nvPr/>
        </p:nvSpPr>
        <p:spPr>
          <a:xfrm>
            <a:off x="4854102" y="3210129"/>
            <a:ext cx="3852154" cy="1408078"/>
          </a:xfrm>
          <a:prstGeom prst="rect">
            <a:avLst/>
          </a:prstGeom>
          <a:noFill/>
        </p:spPr>
        <p:txBody>
          <a:bodyPr wrap="square" rtlCol="0">
            <a:spAutoFit/>
          </a:bodyPr>
          <a:lstStyle/>
          <a:p>
            <a:pPr marL="342900" indent="-342900" algn="l">
              <a:buClr>
                <a:srgbClr val="678DC5"/>
              </a:buClr>
              <a:buFont typeface="Wingdings" panose="05000000000000000000" pitchFamily="2" charset="2"/>
              <a:buChar char="§"/>
            </a:pPr>
            <a:r>
              <a:rPr lang="en-US" sz="1900" dirty="0"/>
              <a:t>A Cisco device loads the following two files into RAM when it is booted: </a:t>
            </a:r>
          </a:p>
          <a:p>
            <a:pPr marL="800100" lvl="1" indent="-342900" algn="l">
              <a:buClr>
                <a:srgbClr val="678DC5"/>
              </a:buClr>
              <a:buFont typeface="Arial" panose="020B0604020202020204" pitchFamily="34" charset="0"/>
              <a:buChar char="•"/>
            </a:pPr>
            <a:r>
              <a:rPr lang="en-US" sz="1900" dirty="0"/>
              <a:t>IOS Image file</a:t>
            </a:r>
          </a:p>
          <a:p>
            <a:pPr marL="800100" lvl="1" indent="-342900" algn="l">
              <a:buClr>
                <a:srgbClr val="678DC5"/>
              </a:buClr>
              <a:buFont typeface="Arial" panose="020B0604020202020204" pitchFamily="34" charset="0"/>
              <a:buChar char="•"/>
            </a:pPr>
            <a:r>
              <a:rPr lang="en-US" sz="1900" dirty="0"/>
              <a:t>Startup configuration file</a:t>
            </a:r>
          </a:p>
        </p:txBody>
      </p:sp>
      <p:pic>
        <p:nvPicPr>
          <p:cNvPr id="5" name="Picture 4"/>
          <p:cNvPicPr>
            <a:picLocks noChangeAspect="1"/>
          </p:cNvPicPr>
          <p:nvPr/>
        </p:nvPicPr>
        <p:blipFill>
          <a:blip r:embed="rId3"/>
          <a:stretch>
            <a:fillRect/>
          </a:stretch>
        </p:blipFill>
        <p:spPr>
          <a:xfrm>
            <a:off x="187579" y="3210128"/>
            <a:ext cx="4692053" cy="3153180"/>
          </a:xfrm>
          <a:prstGeom prst="rect">
            <a:avLst/>
          </a:prstGeom>
        </p:spPr>
      </p:pic>
    </p:spTree>
    <p:extLst>
      <p:ext uri="{BB962C8B-B14F-4D97-AF65-F5344CB8AC3E}">
        <p14:creationId xmlns:p14="http://schemas.microsoft.com/office/powerpoint/2010/main" val="61562811"/>
      </p:ext>
    </p:extLst>
  </p:cSld>
  <p:clrMapOvr>
    <a:masterClrMapping/>
  </p:clrMapOvr>
  <p:transition spd="med">
    <p:wipe dir="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Internetworking Devices</a:t>
            </a:r>
            <a:br>
              <a:rPr lang="en-US" sz="1800" dirty="0"/>
            </a:br>
            <a:r>
              <a:rPr lang="en-US" dirty="0"/>
              <a:t>Cisco Routers </a:t>
            </a:r>
          </a:p>
        </p:txBody>
      </p:sp>
      <p:sp>
        <p:nvSpPr>
          <p:cNvPr id="3" name="Content Placeholder 2"/>
          <p:cNvSpPr>
            <a:spLocks noGrp="1"/>
          </p:cNvSpPr>
          <p:nvPr>
            <p:ph idx="1"/>
          </p:nvPr>
        </p:nvSpPr>
        <p:spPr>
          <a:xfrm>
            <a:off x="213109" y="1232593"/>
            <a:ext cx="8733677" cy="1977536"/>
          </a:xfrm>
        </p:spPr>
        <p:txBody>
          <a:bodyPr>
            <a:normAutofit fontScale="92500" lnSpcReduction="10000"/>
          </a:bodyPr>
          <a:lstStyle/>
          <a:p>
            <a:r>
              <a:rPr lang="en-US" sz="2000" dirty="0"/>
              <a:t>All routers are essentially computers. Just like computers, routers require: operating systems (OS), central processing units (CPU), random-access memory (RAM), read-only memory (ROM), and nonvolatile random-access memory (NVRAM).</a:t>
            </a:r>
          </a:p>
          <a:p>
            <a:r>
              <a:rPr lang="en-US" sz="2000" dirty="0"/>
              <a:t>Every Cisco router has the same general hardware components, and these connections: console ports, 2 LAN interfaces, and enhanced high-speed WAN interface card (EHWIC) slots.</a:t>
            </a:r>
          </a:p>
          <a:p>
            <a:pPr marL="0" indent="0">
              <a:buNone/>
            </a:pPr>
            <a:endParaRPr lang="en-US" dirty="0"/>
          </a:p>
        </p:txBody>
      </p:sp>
      <p:pic>
        <p:nvPicPr>
          <p:cNvPr id="2" name="Picture 1"/>
          <p:cNvPicPr>
            <a:picLocks noChangeAspect="1"/>
          </p:cNvPicPr>
          <p:nvPr/>
        </p:nvPicPr>
        <p:blipFill>
          <a:blip r:embed="rId3"/>
          <a:stretch>
            <a:fillRect/>
          </a:stretch>
        </p:blipFill>
        <p:spPr>
          <a:xfrm>
            <a:off x="1967217" y="3210129"/>
            <a:ext cx="5260435" cy="3473988"/>
          </a:xfrm>
          <a:prstGeom prst="rect">
            <a:avLst/>
          </a:prstGeom>
        </p:spPr>
      </p:pic>
    </p:spTree>
    <p:extLst>
      <p:ext uri="{BB962C8B-B14F-4D97-AF65-F5344CB8AC3E}">
        <p14:creationId xmlns:p14="http://schemas.microsoft.com/office/powerpoint/2010/main" val="367674898"/>
      </p:ext>
    </p:extLst>
  </p:cSld>
  <p:clrMapOvr>
    <a:masterClrMapping/>
  </p:clrMapOvr>
  <p:transition spd="med">
    <p:wipe dir="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Internetworking Devices</a:t>
            </a:r>
            <a:br>
              <a:rPr lang="en-US" sz="1800" dirty="0"/>
            </a:br>
            <a:r>
              <a:rPr lang="en-US" dirty="0"/>
              <a:t>Setting Up the Router </a:t>
            </a:r>
          </a:p>
        </p:txBody>
      </p:sp>
      <p:sp>
        <p:nvSpPr>
          <p:cNvPr id="3" name="Content Placeholder 2"/>
          <p:cNvSpPr>
            <a:spLocks noGrp="1"/>
          </p:cNvSpPr>
          <p:nvPr>
            <p:ph idx="1"/>
          </p:nvPr>
        </p:nvSpPr>
        <p:spPr>
          <a:xfrm>
            <a:off x="213109" y="1232592"/>
            <a:ext cx="8733677" cy="2152633"/>
          </a:xfrm>
        </p:spPr>
        <p:txBody>
          <a:bodyPr>
            <a:normAutofit fontScale="92500"/>
          </a:bodyPr>
          <a:lstStyle/>
          <a:p>
            <a:r>
              <a:rPr lang="en-US" sz="2000" dirty="0"/>
              <a:t>Follow these steps to power up a Cisco router:</a:t>
            </a:r>
          </a:p>
          <a:p>
            <a:pPr marL="571500" lvl="1" indent="-342900">
              <a:buFont typeface="+mj-lt"/>
              <a:buAutoNum type="arabicPeriod"/>
            </a:pPr>
            <a:r>
              <a:rPr lang="en-US" sz="1600" dirty="0"/>
              <a:t>Mount and ground the device chassis.</a:t>
            </a:r>
          </a:p>
          <a:p>
            <a:pPr marL="571500" lvl="1" indent="-342900">
              <a:buFont typeface="+mj-lt"/>
              <a:buAutoNum type="arabicPeriod"/>
            </a:pPr>
            <a:r>
              <a:rPr lang="en-US" sz="1600" dirty="0"/>
              <a:t>Seat the external compact flash card.</a:t>
            </a:r>
          </a:p>
          <a:p>
            <a:pPr marL="571500" lvl="1" indent="-342900">
              <a:buFont typeface="+mj-lt"/>
              <a:buAutoNum type="arabicPeriod"/>
            </a:pPr>
            <a:r>
              <a:rPr lang="en-US" sz="1600" dirty="0"/>
              <a:t>Connect the power cable.</a:t>
            </a:r>
          </a:p>
          <a:p>
            <a:pPr marL="571500" lvl="1" indent="-342900">
              <a:buFont typeface="+mj-lt"/>
              <a:buAutoNum type="arabicPeriod"/>
            </a:pPr>
            <a:r>
              <a:rPr lang="en-US" sz="1600" dirty="0"/>
              <a:t>Configure the terminal emulation software on the PC and connect the PC to the console port.</a:t>
            </a:r>
          </a:p>
          <a:p>
            <a:pPr marL="571500" lvl="1" indent="-342900">
              <a:buFont typeface="+mj-lt"/>
              <a:buAutoNum type="arabicPeriod"/>
            </a:pPr>
            <a:r>
              <a:rPr lang="en-US" sz="1600" dirty="0"/>
              <a:t>Turn on the router.</a:t>
            </a:r>
          </a:p>
          <a:p>
            <a:pPr marL="571500" lvl="1" indent="-342900">
              <a:buFont typeface="+mj-lt"/>
              <a:buAutoNum type="arabicPeriod"/>
            </a:pPr>
            <a:r>
              <a:rPr lang="en-US" sz="1600" dirty="0"/>
              <a:t>Observe the startup messages on the PC as the router boots up.</a:t>
            </a:r>
          </a:p>
          <a:p>
            <a:pPr marL="0" indent="0">
              <a:buNone/>
            </a:pPr>
            <a:endParaRPr lang="en-US" dirty="0"/>
          </a:p>
        </p:txBody>
      </p:sp>
      <p:pic>
        <p:nvPicPr>
          <p:cNvPr id="4" name="Picture 3"/>
          <p:cNvPicPr>
            <a:picLocks noChangeAspect="1"/>
          </p:cNvPicPr>
          <p:nvPr/>
        </p:nvPicPr>
        <p:blipFill>
          <a:blip r:embed="rId3"/>
          <a:stretch>
            <a:fillRect/>
          </a:stretch>
        </p:blipFill>
        <p:spPr>
          <a:xfrm>
            <a:off x="2908125" y="3599234"/>
            <a:ext cx="6057900" cy="2894080"/>
          </a:xfrm>
          <a:prstGeom prst="rect">
            <a:avLst/>
          </a:prstGeom>
        </p:spPr>
      </p:pic>
      <p:sp>
        <p:nvSpPr>
          <p:cNvPr id="5" name="TextBox 4"/>
          <p:cNvSpPr txBox="1"/>
          <p:nvPr/>
        </p:nvSpPr>
        <p:spPr>
          <a:xfrm>
            <a:off x="193868" y="3510581"/>
            <a:ext cx="2636881" cy="1477328"/>
          </a:xfrm>
          <a:prstGeom prst="rect">
            <a:avLst/>
          </a:prstGeom>
          <a:noFill/>
        </p:spPr>
        <p:txBody>
          <a:bodyPr wrap="square" rtlCol="0">
            <a:spAutoFit/>
          </a:bodyPr>
          <a:lstStyle/>
          <a:p>
            <a:pPr marL="342900" indent="-342900" algn="l">
              <a:buClr>
                <a:srgbClr val="678DC5"/>
              </a:buClr>
              <a:buFont typeface="Wingdings" panose="05000000000000000000" pitchFamily="2" charset="2"/>
              <a:buChar char="§"/>
            </a:pPr>
            <a:r>
              <a:rPr lang="en-US" sz="2000" dirty="0"/>
              <a:t>The two most</a:t>
            </a:r>
          </a:p>
          <a:p>
            <a:pPr algn="l"/>
            <a:r>
              <a:rPr lang="en-US" sz="2000" dirty="0"/>
              <a:t>common methods to access the command line interface are</a:t>
            </a:r>
          </a:p>
          <a:p>
            <a:pPr algn="l"/>
            <a:r>
              <a:rPr lang="en-US" sz="2000" dirty="0"/>
              <a:t>console and SSH.</a:t>
            </a:r>
          </a:p>
        </p:txBody>
      </p:sp>
    </p:spTree>
    <p:extLst>
      <p:ext uri="{BB962C8B-B14F-4D97-AF65-F5344CB8AC3E}">
        <p14:creationId xmlns:p14="http://schemas.microsoft.com/office/powerpoint/2010/main" val="891585072"/>
      </p:ext>
    </p:extLst>
  </p:cSld>
  <p:clrMapOvr>
    <a:masterClrMapping/>
  </p:clrMapOvr>
  <p:transition spd="med">
    <p:wipe dir="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Exploring the Cisco IOS</a:t>
            </a:r>
            <a:br>
              <a:rPr lang="en-US" sz="1800" dirty="0"/>
            </a:br>
            <a:r>
              <a:rPr lang="en-US" dirty="0"/>
              <a:t>Navigate the IOS </a:t>
            </a:r>
          </a:p>
        </p:txBody>
      </p:sp>
      <p:sp>
        <p:nvSpPr>
          <p:cNvPr id="3" name="Content Placeholder 2"/>
          <p:cNvSpPr>
            <a:spLocks noGrp="1"/>
          </p:cNvSpPr>
          <p:nvPr>
            <p:ph idx="1"/>
          </p:nvPr>
        </p:nvSpPr>
        <p:spPr>
          <a:xfrm>
            <a:off x="213109" y="1232592"/>
            <a:ext cx="8733677" cy="2152633"/>
          </a:xfrm>
        </p:spPr>
        <p:txBody>
          <a:bodyPr>
            <a:normAutofit/>
          </a:bodyPr>
          <a:lstStyle/>
          <a:p>
            <a:r>
              <a:rPr lang="en-US" sz="1600" dirty="0"/>
              <a:t>The Cisco IOS command line interface (CLI) is a text-based program that enables entering and executing Cisco IOS commands to configure, monitor, and maintain Cisco devices.</a:t>
            </a:r>
          </a:p>
          <a:p>
            <a:r>
              <a:rPr lang="en-US" sz="1600" dirty="0"/>
              <a:t>To initially configure a Cisco device, a console connection must be established. </a:t>
            </a:r>
          </a:p>
          <a:p>
            <a:r>
              <a:rPr lang="en-US" sz="1600" dirty="0"/>
              <a:t>As a security feature, the Cisco IOS software separates management access into the following two command modes: user EXEC mode and privileged EXEC mode.</a:t>
            </a:r>
          </a:p>
          <a:p>
            <a:r>
              <a:rPr lang="en-US" sz="1600" dirty="0"/>
              <a:t>Global configuration mode is identified by a prompt that ends with (config)# after the device name, such as </a:t>
            </a:r>
            <a:r>
              <a:rPr lang="en-US" sz="1600" b="1" dirty="0"/>
              <a:t>Switch(</a:t>
            </a:r>
            <a:r>
              <a:rPr lang="en-US" sz="1600" b="1" dirty="0" err="1"/>
              <a:t>config</a:t>
            </a:r>
            <a:r>
              <a:rPr lang="en-US" sz="1600" b="1" dirty="0"/>
              <a:t>)#</a:t>
            </a:r>
            <a:r>
              <a:rPr lang="en-US" sz="1600" dirty="0"/>
              <a:t>.</a:t>
            </a:r>
          </a:p>
          <a:p>
            <a:pPr marL="0" indent="0">
              <a:buNone/>
            </a:pPr>
            <a:endParaRPr lang="en-US" dirty="0"/>
          </a:p>
        </p:txBody>
      </p:sp>
      <p:pic>
        <p:nvPicPr>
          <p:cNvPr id="2" name="Picture 1"/>
          <p:cNvPicPr>
            <a:picLocks noChangeAspect="1"/>
          </p:cNvPicPr>
          <p:nvPr/>
        </p:nvPicPr>
        <p:blipFill>
          <a:blip r:embed="rId3"/>
          <a:stretch>
            <a:fillRect/>
          </a:stretch>
        </p:blipFill>
        <p:spPr>
          <a:xfrm>
            <a:off x="1022358" y="3724844"/>
            <a:ext cx="7115175" cy="2076450"/>
          </a:xfrm>
          <a:prstGeom prst="rect">
            <a:avLst/>
          </a:prstGeom>
        </p:spPr>
      </p:pic>
    </p:spTree>
    <p:extLst>
      <p:ext uri="{BB962C8B-B14F-4D97-AF65-F5344CB8AC3E}">
        <p14:creationId xmlns:p14="http://schemas.microsoft.com/office/powerpoint/2010/main" val="1691190250"/>
      </p:ext>
    </p:extLst>
  </p:cSld>
  <p:clrMapOvr>
    <a:masterClrMapping/>
  </p:clrMapOvr>
  <p:transition spd="med">
    <p:wipe dir="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Exploring the Cisco IOS</a:t>
            </a:r>
            <a:br>
              <a:rPr lang="en-US" sz="1800" dirty="0"/>
            </a:br>
            <a:r>
              <a:rPr lang="en-US" dirty="0"/>
              <a:t>The Command Structure </a:t>
            </a:r>
          </a:p>
        </p:txBody>
      </p:sp>
      <p:sp>
        <p:nvSpPr>
          <p:cNvPr id="3" name="Content Placeholder 2"/>
          <p:cNvSpPr>
            <a:spLocks noGrp="1"/>
          </p:cNvSpPr>
          <p:nvPr>
            <p:ph idx="1"/>
          </p:nvPr>
        </p:nvSpPr>
        <p:spPr>
          <a:xfrm>
            <a:off x="125344" y="1310414"/>
            <a:ext cx="8733677" cy="1195138"/>
          </a:xfrm>
        </p:spPr>
        <p:txBody>
          <a:bodyPr>
            <a:noAutofit/>
          </a:bodyPr>
          <a:lstStyle/>
          <a:p>
            <a:r>
              <a:rPr lang="en-US" sz="1600" dirty="0"/>
              <a:t>The general syntax for a command is the command followed by any appropriate keywords and arguments:</a:t>
            </a:r>
          </a:p>
          <a:p>
            <a:pPr lvl="1"/>
            <a:r>
              <a:rPr lang="en-US" sz="1600" b="1" dirty="0"/>
              <a:t>Keyword </a:t>
            </a:r>
            <a:r>
              <a:rPr lang="en-US" sz="1600" dirty="0"/>
              <a:t>- a specific parameter defined in the operating system (in the figure, ip protocols)</a:t>
            </a:r>
          </a:p>
          <a:p>
            <a:pPr lvl="1"/>
            <a:r>
              <a:rPr lang="en-US" sz="1600" b="1" dirty="0"/>
              <a:t>Argument </a:t>
            </a:r>
            <a:r>
              <a:rPr lang="en-US" sz="1600" dirty="0"/>
              <a:t>- not predefined; a value or variable defined by the user (in the figure, 192.168.10.5)</a:t>
            </a:r>
          </a:p>
        </p:txBody>
      </p:sp>
      <p:pic>
        <p:nvPicPr>
          <p:cNvPr id="4" name="Picture 3"/>
          <p:cNvPicPr>
            <a:picLocks noChangeAspect="1"/>
          </p:cNvPicPr>
          <p:nvPr/>
        </p:nvPicPr>
        <p:blipFill>
          <a:blip r:embed="rId3"/>
          <a:stretch>
            <a:fillRect/>
          </a:stretch>
        </p:blipFill>
        <p:spPr>
          <a:xfrm>
            <a:off x="2145181" y="2748279"/>
            <a:ext cx="5238750" cy="1933575"/>
          </a:xfrm>
          <a:prstGeom prst="rect">
            <a:avLst/>
          </a:prstGeom>
        </p:spPr>
      </p:pic>
      <p:sp>
        <p:nvSpPr>
          <p:cNvPr id="5" name="TextBox 4"/>
          <p:cNvSpPr txBox="1"/>
          <p:nvPr/>
        </p:nvSpPr>
        <p:spPr>
          <a:xfrm>
            <a:off x="280530" y="4759675"/>
            <a:ext cx="8423304" cy="1671227"/>
          </a:xfrm>
          <a:prstGeom prst="rect">
            <a:avLst/>
          </a:prstGeom>
          <a:noFill/>
        </p:spPr>
        <p:txBody>
          <a:bodyPr wrap="square" rtlCol="0">
            <a:spAutoFit/>
          </a:bodyPr>
          <a:lstStyle/>
          <a:p>
            <a:pPr marL="285750" indent="-285750" algn="l">
              <a:buClr>
                <a:srgbClr val="678DC5"/>
              </a:buClr>
              <a:buFont typeface="Wingdings" panose="05000000000000000000" pitchFamily="2" charset="2"/>
              <a:buChar char="§"/>
            </a:pPr>
            <a:r>
              <a:rPr lang="en-US" sz="1600" b="1" dirty="0"/>
              <a:t>ping </a:t>
            </a:r>
            <a:r>
              <a:rPr lang="en-US" sz="1600" i="1" dirty="0"/>
              <a:t>ip-address</a:t>
            </a:r>
            <a:r>
              <a:rPr lang="en-US" sz="1600" b="1" dirty="0"/>
              <a:t> </a:t>
            </a:r>
            <a:r>
              <a:rPr lang="en-US" sz="1600" dirty="0"/>
              <a:t>- The command is ping and the user-defined argument is the ip-address of the destination device. </a:t>
            </a:r>
          </a:p>
          <a:p>
            <a:pPr marL="285750" indent="-285750" algn="l">
              <a:buClr>
                <a:srgbClr val="678DC5"/>
              </a:buClr>
              <a:buFont typeface="Wingdings" panose="05000000000000000000" pitchFamily="2" charset="2"/>
              <a:buChar char="§"/>
            </a:pPr>
            <a:r>
              <a:rPr lang="en-US" sz="1600" b="1" dirty="0"/>
              <a:t>traceroute </a:t>
            </a:r>
            <a:r>
              <a:rPr lang="en-US" sz="1600" i="1" dirty="0"/>
              <a:t>ip-address</a:t>
            </a:r>
            <a:r>
              <a:rPr lang="en-US" sz="1600" b="1" dirty="0"/>
              <a:t> </a:t>
            </a:r>
            <a:r>
              <a:rPr lang="en-US" sz="1600" dirty="0"/>
              <a:t>- The command is traceroute and the user-defined argument is the ip-address of the destination device.</a:t>
            </a:r>
            <a:r>
              <a:rPr lang="en-US" sz="1800" dirty="0"/>
              <a:t> </a:t>
            </a:r>
          </a:p>
          <a:p>
            <a:pPr marL="285750" indent="-285750" algn="l">
              <a:buClr>
                <a:srgbClr val="678DC5"/>
              </a:buClr>
              <a:buFont typeface="Wingdings" panose="05000000000000000000" pitchFamily="2" charset="2"/>
              <a:buChar char="§"/>
            </a:pPr>
            <a:r>
              <a:rPr lang="en-US" sz="1600" dirty="0"/>
              <a:t>The Cisco IOS has both context sensitive help and command syntax check.</a:t>
            </a:r>
          </a:p>
          <a:p>
            <a:pPr marL="285750" indent="-285750" algn="l">
              <a:buClr>
                <a:srgbClr val="678DC5"/>
              </a:buClr>
              <a:buFont typeface="Wingdings" panose="05000000000000000000" pitchFamily="2" charset="2"/>
              <a:buChar char="§"/>
            </a:pPr>
            <a:r>
              <a:rPr lang="en-US" sz="1600" dirty="0"/>
              <a:t>Commands and keywords can be shortened to the minimum number of characters that identify a unique selection. </a:t>
            </a:r>
          </a:p>
        </p:txBody>
      </p:sp>
    </p:spTree>
    <p:extLst>
      <p:ext uri="{BB962C8B-B14F-4D97-AF65-F5344CB8AC3E}">
        <p14:creationId xmlns:p14="http://schemas.microsoft.com/office/powerpoint/2010/main" val="4029603263"/>
      </p:ext>
    </p:extLst>
  </p:cSld>
  <p:clrMapOvr>
    <a:masterClrMapping/>
  </p:clrMapOvr>
  <p:transition spd="med">
    <p:wipe dir="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Using Show Commands</a:t>
            </a:r>
            <a:br>
              <a:rPr lang="en-US" sz="1800" dirty="0"/>
            </a:br>
            <a:r>
              <a:rPr lang="en-US" dirty="0"/>
              <a:t>Viewing Device Information </a:t>
            </a:r>
          </a:p>
        </p:txBody>
      </p:sp>
      <p:sp>
        <p:nvSpPr>
          <p:cNvPr id="3" name="Content Placeholder 2"/>
          <p:cNvSpPr>
            <a:spLocks noGrp="1"/>
          </p:cNvSpPr>
          <p:nvPr>
            <p:ph idx="1"/>
          </p:nvPr>
        </p:nvSpPr>
        <p:spPr>
          <a:xfrm>
            <a:off x="141794" y="1370823"/>
            <a:ext cx="8733677" cy="2707109"/>
          </a:xfrm>
        </p:spPr>
        <p:txBody>
          <a:bodyPr>
            <a:normAutofit fontScale="92500" lnSpcReduction="20000"/>
          </a:bodyPr>
          <a:lstStyle/>
          <a:p>
            <a:r>
              <a:rPr lang="en-US" dirty="0"/>
              <a:t>To verify and troubleshoot network operation, examine the operation of the devices using the </a:t>
            </a:r>
            <a:r>
              <a:rPr lang="en-US" b="1" dirty="0"/>
              <a:t>show </a:t>
            </a:r>
            <a:r>
              <a:rPr lang="en-US" dirty="0"/>
              <a:t>command: </a:t>
            </a:r>
          </a:p>
          <a:p>
            <a:pPr lvl="1"/>
            <a:r>
              <a:rPr lang="en-US" b="1" dirty="0"/>
              <a:t>show running-config</a:t>
            </a:r>
          </a:p>
          <a:p>
            <a:pPr lvl="1"/>
            <a:r>
              <a:rPr lang="en-US" b="1" dirty="0"/>
              <a:t>show interfaces</a:t>
            </a:r>
          </a:p>
          <a:p>
            <a:pPr lvl="1"/>
            <a:r>
              <a:rPr lang="en-US" b="1" dirty="0"/>
              <a:t>show arp</a:t>
            </a:r>
          </a:p>
          <a:p>
            <a:pPr lvl="1"/>
            <a:r>
              <a:rPr lang="en-US" b="1" dirty="0"/>
              <a:t>show ip route</a:t>
            </a:r>
          </a:p>
          <a:p>
            <a:pPr lvl="1"/>
            <a:r>
              <a:rPr lang="en-US" b="1" dirty="0"/>
              <a:t>show protocols</a:t>
            </a:r>
          </a:p>
          <a:p>
            <a:pPr lvl="1"/>
            <a:r>
              <a:rPr lang="en-US" b="1" dirty="0"/>
              <a:t>show version</a:t>
            </a:r>
          </a:p>
          <a:p>
            <a:endParaRPr lang="en-US" dirty="0"/>
          </a:p>
          <a:p>
            <a:pPr marL="0" indent="0">
              <a:buNone/>
            </a:pPr>
            <a:endParaRPr lang="en-US" dirty="0"/>
          </a:p>
        </p:txBody>
      </p:sp>
      <p:pic>
        <p:nvPicPr>
          <p:cNvPr id="2" name="Picture 1"/>
          <p:cNvPicPr>
            <a:picLocks noChangeAspect="1"/>
          </p:cNvPicPr>
          <p:nvPr/>
        </p:nvPicPr>
        <p:blipFill>
          <a:blip r:embed="rId3"/>
          <a:stretch>
            <a:fillRect/>
          </a:stretch>
        </p:blipFill>
        <p:spPr>
          <a:xfrm>
            <a:off x="4286462" y="2586146"/>
            <a:ext cx="4290673" cy="2323188"/>
          </a:xfrm>
          <a:prstGeom prst="rect">
            <a:avLst/>
          </a:prstGeom>
        </p:spPr>
      </p:pic>
      <p:sp>
        <p:nvSpPr>
          <p:cNvPr id="6" name="TextBox 5"/>
          <p:cNvSpPr txBox="1"/>
          <p:nvPr/>
        </p:nvSpPr>
        <p:spPr>
          <a:xfrm>
            <a:off x="193868" y="4924328"/>
            <a:ext cx="8400951" cy="1200329"/>
          </a:xfrm>
          <a:prstGeom prst="rect">
            <a:avLst/>
          </a:prstGeom>
          <a:noFill/>
        </p:spPr>
        <p:txBody>
          <a:bodyPr wrap="square" rtlCol="0">
            <a:spAutoFit/>
          </a:bodyPr>
          <a:lstStyle/>
          <a:p>
            <a:pPr marL="342900" indent="-342900" algn="l">
              <a:buClr>
                <a:srgbClr val="678DC5"/>
              </a:buClr>
              <a:buFont typeface="Wingdings" panose="05000000000000000000" pitchFamily="2" charset="2"/>
              <a:buChar char="§"/>
            </a:pPr>
            <a:r>
              <a:rPr lang="en-US" sz="2000" dirty="0"/>
              <a:t>If you are logged into a router </a:t>
            </a:r>
          </a:p>
          <a:p>
            <a:pPr algn="l">
              <a:buClr>
                <a:srgbClr val="678DC5"/>
              </a:buClr>
            </a:pPr>
            <a:r>
              <a:rPr lang="en-US" sz="2000" dirty="0"/>
              <a:t>or switch remotely, the </a:t>
            </a:r>
            <a:r>
              <a:rPr lang="en-US" sz="2000" b="1" dirty="0"/>
              <a:t>show version </a:t>
            </a:r>
            <a:r>
              <a:rPr lang="en-US" sz="2000" dirty="0"/>
              <a:t>command is an excellent means of quickly finding useful summary information about the particular device to which you are connected. </a:t>
            </a:r>
          </a:p>
        </p:txBody>
      </p:sp>
    </p:spTree>
    <p:extLst>
      <p:ext uri="{BB962C8B-B14F-4D97-AF65-F5344CB8AC3E}">
        <p14:creationId xmlns:p14="http://schemas.microsoft.com/office/powerpoint/2010/main" val="3242212453"/>
      </p:ext>
    </p:extLst>
  </p:cSld>
  <p:clrMapOvr>
    <a:masterClrMapping/>
  </p:clrMapOvr>
  <p:transition spd="med">
    <p:wipe dir="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Configuring a Cisco Network</a:t>
            </a:r>
            <a:br>
              <a:rPr lang="en-US" sz="1800" dirty="0"/>
            </a:br>
            <a:r>
              <a:rPr lang="en-US" dirty="0"/>
              <a:t>Basic Switch Configuration </a:t>
            </a:r>
          </a:p>
        </p:txBody>
      </p:sp>
      <p:sp>
        <p:nvSpPr>
          <p:cNvPr id="3" name="Content Placeholder 2"/>
          <p:cNvSpPr>
            <a:spLocks noGrp="1"/>
          </p:cNvSpPr>
          <p:nvPr>
            <p:ph idx="1"/>
          </p:nvPr>
        </p:nvSpPr>
        <p:spPr>
          <a:xfrm>
            <a:off x="213109" y="1232592"/>
            <a:ext cx="8733677" cy="2804387"/>
          </a:xfrm>
        </p:spPr>
        <p:txBody>
          <a:bodyPr>
            <a:normAutofit fontScale="92500" lnSpcReduction="10000"/>
          </a:bodyPr>
          <a:lstStyle/>
          <a:p>
            <a:pPr marL="342900" indent="-342900">
              <a:buFont typeface="+mj-lt"/>
              <a:buAutoNum type="arabicPeriod"/>
            </a:pPr>
            <a:r>
              <a:rPr lang="en-US" sz="1800" dirty="0"/>
              <a:t>Configure the device name.</a:t>
            </a:r>
          </a:p>
          <a:p>
            <a:pPr marL="342900" indent="-342900">
              <a:buFont typeface="+mj-lt"/>
              <a:buAutoNum type="arabicPeriod"/>
            </a:pPr>
            <a:r>
              <a:rPr lang="en-US" sz="1800" dirty="0"/>
              <a:t>Secure the user EXEC mode.</a:t>
            </a:r>
          </a:p>
          <a:p>
            <a:pPr marL="342900" indent="-342900">
              <a:buFont typeface="+mj-lt"/>
              <a:buAutoNum type="arabicPeriod"/>
            </a:pPr>
            <a:r>
              <a:rPr lang="en-US" sz="1800" dirty="0"/>
              <a:t>Secure remote Telnet/SSH access.</a:t>
            </a:r>
          </a:p>
          <a:p>
            <a:pPr marL="342900" indent="-342900">
              <a:buFont typeface="+mj-lt"/>
              <a:buAutoNum type="arabicPeriod"/>
            </a:pPr>
            <a:r>
              <a:rPr lang="en-US" sz="1800" dirty="0"/>
              <a:t>Secure privileged EXEC mode.</a:t>
            </a:r>
          </a:p>
          <a:p>
            <a:pPr marL="342900" indent="-342900">
              <a:buFont typeface="+mj-lt"/>
              <a:buAutoNum type="arabicPeriod"/>
            </a:pPr>
            <a:r>
              <a:rPr lang="en-US" sz="1800" dirty="0"/>
              <a:t>Secure all passwords in the config file.</a:t>
            </a:r>
          </a:p>
          <a:p>
            <a:pPr marL="342900" indent="-342900">
              <a:buFont typeface="+mj-lt"/>
              <a:buAutoNum type="arabicPeriod"/>
            </a:pPr>
            <a:r>
              <a:rPr lang="en-US" sz="1800" dirty="0"/>
              <a:t>Provide legal notification.</a:t>
            </a:r>
          </a:p>
          <a:p>
            <a:pPr marL="342900" indent="-342900">
              <a:buFont typeface="+mj-lt"/>
              <a:buAutoNum type="arabicPeriod"/>
            </a:pPr>
            <a:r>
              <a:rPr lang="en-US" sz="1800" dirty="0"/>
              <a:t>Configure the management SVI.</a:t>
            </a:r>
          </a:p>
          <a:p>
            <a:pPr marL="342900" indent="-342900">
              <a:buFont typeface="+mj-lt"/>
              <a:buAutoNum type="arabicPeriod"/>
            </a:pPr>
            <a:r>
              <a:rPr lang="en-US" sz="1800" dirty="0"/>
              <a:t>Save the configuration.</a:t>
            </a:r>
          </a:p>
          <a:p>
            <a:pPr marL="342900" indent="-342900">
              <a:buFont typeface="+mj-lt"/>
              <a:buAutoNum type="arabicPeriod"/>
            </a:pPr>
            <a:endParaRPr lang="en-US" sz="1800" dirty="0"/>
          </a:p>
        </p:txBody>
      </p:sp>
      <p:pic>
        <p:nvPicPr>
          <p:cNvPr id="4" name="Picture 3"/>
          <p:cNvPicPr>
            <a:picLocks noChangeAspect="1"/>
          </p:cNvPicPr>
          <p:nvPr/>
        </p:nvPicPr>
        <p:blipFill>
          <a:blip r:embed="rId3"/>
          <a:stretch>
            <a:fillRect/>
          </a:stretch>
        </p:blipFill>
        <p:spPr>
          <a:xfrm>
            <a:off x="979496" y="4223425"/>
            <a:ext cx="7200900" cy="2257425"/>
          </a:xfrm>
          <a:prstGeom prst="rect">
            <a:avLst/>
          </a:prstGeom>
        </p:spPr>
      </p:pic>
    </p:spTree>
    <p:extLst>
      <p:ext uri="{BB962C8B-B14F-4D97-AF65-F5344CB8AC3E}">
        <p14:creationId xmlns:p14="http://schemas.microsoft.com/office/powerpoint/2010/main" val="2220755507"/>
      </p:ext>
    </p:extLst>
  </p:cSld>
  <p:clrMapOvr>
    <a:masterClrMapping/>
  </p:clrMapOvr>
  <p:transition spd="med">
    <p:wipe dir="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Configuring a Cisco Network</a:t>
            </a:r>
            <a:br>
              <a:rPr lang="en-US" sz="1800" dirty="0"/>
            </a:br>
            <a:r>
              <a:rPr lang="en-US" dirty="0"/>
              <a:t>Basic Router Configuration </a:t>
            </a:r>
          </a:p>
        </p:txBody>
      </p:sp>
      <p:sp>
        <p:nvSpPr>
          <p:cNvPr id="3" name="Content Placeholder 2"/>
          <p:cNvSpPr>
            <a:spLocks noGrp="1"/>
          </p:cNvSpPr>
          <p:nvPr>
            <p:ph idx="1"/>
          </p:nvPr>
        </p:nvSpPr>
        <p:spPr>
          <a:xfrm>
            <a:off x="213109" y="1232592"/>
            <a:ext cx="8733677" cy="2804387"/>
          </a:xfrm>
        </p:spPr>
        <p:txBody>
          <a:bodyPr>
            <a:normAutofit/>
          </a:bodyPr>
          <a:lstStyle/>
          <a:p>
            <a:pPr marL="342900" indent="-342900">
              <a:buFont typeface="+mj-lt"/>
              <a:buAutoNum type="arabicPeriod"/>
            </a:pPr>
            <a:r>
              <a:rPr lang="en-US" sz="1800" dirty="0"/>
              <a:t>Configure the device name.</a:t>
            </a:r>
          </a:p>
          <a:p>
            <a:pPr marL="342900" indent="-342900">
              <a:buFont typeface="+mj-lt"/>
              <a:buAutoNum type="arabicPeriod"/>
            </a:pPr>
            <a:r>
              <a:rPr lang="en-US" sz="1800" dirty="0"/>
              <a:t>Secure the user EXEC mode.</a:t>
            </a:r>
          </a:p>
          <a:p>
            <a:pPr marL="342900" indent="-342900">
              <a:buFont typeface="+mj-lt"/>
              <a:buAutoNum type="arabicPeriod"/>
            </a:pPr>
            <a:r>
              <a:rPr lang="en-US" sz="1800" dirty="0"/>
              <a:t>Secure remote Telnet/SSH access.</a:t>
            </a:r>
          </a:p>
          <a:p>
            <a:pPr marL="342900" indent="-342900">
              <a:buFont typeface="+mj-lt"/>
              <a:buAutoNum type="arabicPeriod"/>
            </a:pPr>
            <a:r>
              <a:rPr lang="en-US" sz="1800" dirty="0"/>
              <a:t>Secure privileged EXEC mode.</a:t>
            </a:r>
          </a:p>
          <a:p>
            <a:pPr marL="342900" indent="-342900">
              <a:buFont typeface="+mj-lt"/>
              <a:buAutoNum type="arabicPeriod"/>
            </a:pPr>
            <a:r>
              <a:rPr lang="en-US" sz="1800" dirty="0"/>
              <a:t>Secure all passwords in the config file.</a:t>
            </a:r>
          </a:p>
          <a:p>
            <a:pPr marL="342900" indent="-342900">
              <a:buFont typeface="+mj-lt"/>
              <a:buAutoNum type="arabicPeriod"/>
            </a:pPr>
            <a:r>
              <a:rPr lang="en-US" sz="1800" dirty="0"/>
              <a:t>Provide legal notification.</a:t>
            </a:r>
          </a:p>
          <a:p>
            <a:pPr marL="342900" indent="-342900">
              <a:buFont typeface="+mj-lt"/>
              <a:buAutoNum type="arabicPeriod"/>
            </a:pPr>
            <a:r>
              <a:rPr lang="en-US" sz="1800" dirty="0"/>
              <a:t>Save the configuration.</a:t>
            </a:r>
          </a:p>
          <a:p>
            <a:pPr marL="342900" indent="-342900">
              <a:buFont typeface="+mj-lt"/>
              <a:buAutoNum type="arabicPeriod"/>
            </a:pPr>
            <a:endParaRPr lang="en-US" sz="1800" dirty="0"/>
          </a:p>
        </p:txBody>
      </p:sp>
      <p:pic>
        <p:nvPicPr>
          <p:cNvPr id="5" name="Picture 4"/>
          <p:cNvPicPr>
            <a:picLocks noChangeAspect="1"/>
          </p:cNvPicPr>
          <p:nvPr/>
        </p:nvPicPr>
        <p:blipFill>
          <a:blip r:embed="rId3"/>
          <a:stretch>
            <a:fillRect/>
          </a:stretch>
        </p:blipFill>
        <p:spPr>
          <a:xfrm>
            <a:off x="1017596" y="4162627"/>
            <a:ext cx="7124700" cy="2209800"/>
          </a:xfrm>
          <a:prstGeom prst="rect">
            <a:avLst/>
          </a:prstGeom>
        </p:spPr>
      </p:pic>
    </p:spTree>
    <p:extLst>
      <p:ext uri="{BB962C8B-B14F-4D97-AF65-F5344CB8AC3E}">
        <p14:creationId xmlns:p14="http://schemas.microsoft.com/office/powerpoint/2010/main" val="3606784480"/>
      </p:ext>
    </p:extLst>
  </p:cSld>
  <p:clrMapOvr>
    <a:masterClrMapping/>
  </p:clrMapOvr>
  <p:transition spd="med">
    <p:wipe dir="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Configuring a Cisco Network</a:t>
            </a:r>
            <a:br>
              <a:rPr lang="en-US" sz="1800" dirty="0"/>
            </a:br>
            <a:r>
              <a:rPr lang="en-US" dirty="0"/>
              <a:t>Basic Router Configuration (Cont.)</a:t>
            </a:r>
          </a:p>
        </p:txBody>
      </p:sp>
      <p:sp>
        <p:nvSpPr>
          <p:cNvPr id="3" name="Content Placeholder 2"/>
          <p:cNvSpPr>
            <a:spLocks noGrp="1"/>
          </p:cNvSpPr>
          <p:nvPr>
            <p:ph idx="1"/>
          </p:nvPr>
        </p:nvSpPr>
        <p:spPr>
          <a:xfrm>
            <a:off x="213109" y="1232592"/>
            <a:ext cx="8733677" cy="2570923"/>
          </a:xfrm>
        </p:spPr>
        <p:txBody>
          <a:bodyPr>
            <a:normAutofit/>
          </a:bodyPr>
          <a:lstStyle/>
          <a:p>
            <a:pPr>
              <a:buFont typeface="Wingdings" panose="05000000000000000000" pitchFamily="2" charset="2"/>
              <a:buChar char="§"/>
            </a:pPr>
            <a:r>
              <a:rPr lang="en-US" sz="1800" dirty="0"/>
              <a:t>Configure the interface:</a:t>
            </a:r>
          </a:p>
          <a:p>
            <a:pPr marL="506412" lvl="1" indent="-285750"/>
            <a:r>
              <a:rPr lang="en-US" sz="1400" b="1" dirty="0"/>
              <a:t>interface </a:t>
            </a:r>
            <a:r>
              <a:rPr lang="en-US" sz="1400" i="1" dirty="0"/>
              <a:t>type-and-number</a:t>
            </a:r>
          </a:p>
          <a:p>
            <a:pPr marL="506412" lvl="1" indent="-285750"/>
            <a:r>
              <a:rPr lang="en-US" sz="1400" b="1" dirty="0"/>
              <a:t>description </a:t>
            </a:r>
            <a:r>
              <a:rPr lang="en-US" sz="1400" i="1" dirty="0"/>
              <a:t>description-text</a:t>
            </a:r>
          </a:p>
          <a:p>
            <a:pPr marL="506412" lvl="1" indent="-285750"/>
            <a:r>
              <a:rPr lang="en-US" sz="1400" b="1" dirty="0" err="1"/>
              <a:t>ip</a:t>
            </a:r>
            <a:r>
              <a:rPr lang="en-US" sz="1400" b="1" dirty="0"/>
              <a:t> address </a:t>
            </a:r>
            <a:r>
              <a:rPr lang="en-US" sz="1400" i="1" dirty="0"/>
              <a:t>ipv4-address subnet-mask</a:t>
            </a:r>
          </a:p>
          <a:p>
            <a:pPr marL="506412" lvl="1" indent="-285750"/>
            <a:r>
              <a:rPr lang="en-US" sz="1400" b="1" dirty="0"/>
              <a:t>no shutdown</a:t>
            </a:r>
          </a:p>
          <a:p>
            <a:pPr>
              <a:buFont typeface="Wingdings" panose="05000000000000000000" pitchFamily="2" charset="2"/>
              <a:buChar char="§"/>
            </a:pPr>
            <a:r>
              <a:rPr lang="en-US" sz="1600" dirty="0"/>
              <a:t>One of the most useful commands for verifying interface configuration is the </a:t>
            </a:r>
            <a:r>
              <a:rPr lang="en-US" sz="1600" b="1" dirty="0"/>
              <a:t>show ip interface brief</a:t>
            </a:r>
            <a:r>
              <a:rPr lang="en-US" sz="1600" dirty="0"/>
              <a:t> command. The output displays all interfaces, their IPv4 address, and their current status. The configured and connected interfaces should display a Status of “up” and Protocol of “up”. </a:t>
            </a:r>
          </a:p>
          <a:p>
            <a:pPr marL="0" indent="0">
              <a:buNone/>
            </a:pPr>
            <a:endParaRPr lang="en-US" sz="1800" dirty="0"/>
          </a:p>
        </p:txBody>
      </p:sp>
      <p:pic>
        <p:nvPicPr>
          <p:cNvPr id="2" name="Picture 1"/>
          <p:cNvPicPr>
            <a:picLocks noChangeAspect="1"/>
          </p:cNvPicPr>
          <p:nvPr/>
        </p:nvPicPr>
        <p:blipFill>
          <a:blip r:embed="rId3"/>
          <a:stretch>
            <a:fillRect/>
          </a:stretch>
        </p:blipFill>
        <p:spPr>
          <a:xfrm>
            <a:off x="3478166" y="3895294"/>
            <a:ext cx="5577421" cy="2114550"/>
          </a:xfrm>
          <a:prstGeom prst="rect">
            <a:avLst/>
          </a:prstGeom>
        </p:spPr>
      </p:pic>
      <p:sp>
        <p:nvSpPr>
          <p:cNvPr id="4" name="TextBox 3"/>
          <p:cNvSpPr txBox="1"/>
          <p:nvPr/>
        </p:nvSpPr>
        <p:spPr>
          <a:xfrm>
            <a:off x="213109" y="3895294"/>
            <a:ext cx="3156256" cy="2862322"/>
          </a:xfrm>
          <a:prstGeom prst="rect">
            <a:avLst/>
          </a:prstGeom>
          <a:noFill/>
        </p:spPr>
        <p:txBody>
          <a:bodyPr wrap="square" rtlCol="0">
            <a:spAutoFit/>
          </a:bodyPr>
          <a:lstStyle/>
          <a:p>
            <a:pPr marL="285750" indent="-285750" algn="l">
              <a:buClr>
                <a:srgbClr val="678DC5"/>
              </a:buClr>
              <a:buFont typeface="Wingdings" panose="05000000000000000000" pitchFamily="2" charset="2"/>
              <a:buChar char="§"/>
            </a:pPr>
            <a:r>
              <a:rPr lang="en-US" sz="1600" dirty="0"/>
              <a:t>Other interface verification commands include: </a:t>
            </a:r>
          </a:p>
          <a:p>
            <a:pPr marL="285750" indent="-285750" algn="l">
              <a:buClr>
                <a:srgbClr val="678DC5"/>
              </a:buClr>
              <a:buFont typeface="Arial" panose="020B0604020202020204" pitchFamily="34" charset="0"/>
              <a:buChar char="•"/>
            </a:pPr>
            <a:r>
              <a:rPr lang="en-US" sz="1600" b="1" dirty="0"/>
              <a:t>show ip route</a:t>
            </a:r>
            <a:r>
              <a:rPr lang="en-US" sz="1600" dirty="0"/>
              <a:t> - Displays the contents of the IPv4 routing table stored in RAM.</a:t>
            </a:r>
          </a:p>
          <a:p>
            <a:pPr marL="285750" indent="-285750" algn="l">
              <a:buClr>
                <a:srgbClr val="678DC5"/>
              </a:buClr>
              <a:buFont typeface="Arial" panose="020B0604020202020204" pitchFamily="34" charset="0"/>
              <a:buChar char="•"/>
            </a:pPr>
            <a:r>
              <a:rPr lang="en-US" sz="1600" b="1" dirty="0"/>
              <a:t>show interfaces</a:t>
            </a:r>
            <a:r>
              <a:rPr lang="en-US" sz="1600" dirty="0"/>
              <a:t> - Displays statistics for all interfaces on the device.</a:t>
            </a:r>
          </a:p>
          <a:p>
            <a:pPr marL="285750" indent="-285750" algn="l">
              <a:buClr>
                <a:srgbClr val="678DC5"/>
              </a:buClr>
              <a:buFont typeface="Arial" panose="020B0604020202020204" pitchFamily="34" charset="0"/>
              <a:buChar char="•"/>
            </a:pPr>
            <a:r>
              <a:rPr lang="en-US" sz="1600" b="1" dirty="0"/>
              <a:t>show ip interface</a:t>
            </a:r>
            <a:r>
              <a:rPr lang="en-US" sz="1600" dirty="0"/>
              <a:t> - Displays the IPv4 statistics for all interfaces on a router.</a:t>
            </a:r>
          </a:p>
          <a:p>
            <a:pPr>
              <a:buClr>
                <a:srgbClr val="678DC5"/>
              </a:buClr>
            </a:pPr>
            <a:endParaRPr lang="en-US" dirty="0"/>
          </a:p>
        </p:txBody>
      </p:sp>
    </p:spTree>
    <p:extLst>
      <p:ext uri="{BB962C8B-B14F-4D97-AF65-F5344CB8AC3E}">
        <p14:creationId xmlns:p14="http://schemas.microsoft.com/office/powerpoint/2010/main" val="2255029333"/>
      </p:ext>
    </p:extLst>
  </p:cSld>
  <p:clrMapOvr>
    <a:masterClrMapping/>
  </p:clrMapOvr>
  <p:transition spd="med">
    <p:wipe dir="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Configuring a Cisco Network</a:t>
            </a:r>
            <a:br>
              <a:rPr lang="en-US" sz="1800" dirty="0"/>
            </a:br>
            <a:r>
              <a:rPr lang="en-US" dirty="0"/>
              <a:t>Securing the Devices </a:t>
            </a:r>
          </a:p>
        </p:txBody>
      </p:sp>
      <p:sp>
        <p:nvSpPr>
          <p:cNvPr id="3" name="Content Placeholder 2"/>
          <p:cNvSpPr>
            <a:spLocks noGrp="1"/>
          </p:cNvSpPr>
          <p:nvPr>
            <p:ph idx="1"/>
          </p:nvPr>
        </p:nvSpPr>
        <p:spPr>
          <a:xfrm>
            <a:off x="213109" y="1232593"/>
            <a:ext cx="8733677" cy="2463918"/>
          </a:xfrm>
        </p:spPr>
        <p:txBody>
          <a:bodyPr>
            <a:normAutofit/>
          </a:bodyPr>
          <a:lstStyle/>
          <a:p>
            <a:pPr>
              <a:buFont typeface="Wingdings" panose="05000000000000000000" pitchFamily="2" charset="2"/>
              <a:buChar char="§"/>
            </a:pPr>
            <a:r>
              <a:rPr lang="en-US" sz="1600" dirty="0"/>
              <a:t>As good practice, use different authentication passwords for each of these levels of access.</a:t>
            </a:r>
          </a:p>
          <a:p>
            <a:r>
              <a:rPr lang="en-US" sz="1600" dirty="0"/>
              <a:t>Setting a password for console connection access is done in global configuration mode. These commands prevent unauthorized users from accessing user mode from the console port.</a:t>
            </a:r>
          </a:p>
          <a:p>
            <a:pPr lvl="1"/>
            <a:r>
              <a:rPr lang="en-US" sz="1600" b="1" dirty="0"/>
              <a:t>Switch(config)# line console 0</a:t>
            </a:r>
            <a:endParaRPr lang="en-US" sz="1600" dirty="0"/>
          </a:p>
          <a:p>
            <a:pPr lvl="1"/>
            <a:r>
              <a:rPr lang="en-US" sz="1600" b="1" dirty="0"/>
              <a:t>Switch(config)# password [password]</a:t>
            </a:r>
            <a:endParaRPr lang="en-US" sz="1600" dirty="0"/>
          </a:p>
          <a:p>
            <a:pPr lvl="1"/>
            <a:r>
              <a:rPr lang="en-US" sz="1600" b="1" dirty="0"/>
              <a:t>Switch(config)# login</a:t>
            </a:r>
            <a:endParaRPr lang="en-US" sz="1600" dirty="0"/>
          </a:p>
          <a:p>
            <a:pPr>
              <a:buFont typeface="Wingdings" panose="05000000000000000000" pitchFamily="2" charset="2"/>
              <a:buChar char="§"/>
            </a:pPr>
            <a:endParaRPr lang="en-US" sz="1600" dirty="0"/>
          </a:p>
          <a:p>
            <a:pPr>
              <a:buFont typeface="Wingdings" panose="05000000000000000000" pitchFamily="2" charset="2"/>
              <a:buChar char="§"/>
            </a:pPr>
            <a:endParaRPr lang="en-US" sz="1600" dirty="0"/>
          </a:p>
          <a:p>
            <a:pPr marL="0" indent="0">
              <a:buNone/>
            </a:pPr>
            <a:endParaRPr lang="en-US" sz="1800" dirty="0"/>
          </a:p>
        </p:txBody>
      </p:sp>
      <p:pic>
        <p:nvPicPr>
          <p:cNvPr id="6" name="Picture 5"/>
          <p:cNvPicPr>
            <a:picLocks noChangeAspect="1"/>
          </p:cNvPicPr>
          <p:nvPr/>
        </p:nvPicPr>
        <p:blipFill>
          <a:blip r:embed="rId3"/>
          <a:stretch>
            <a:fillRect/>
          </a:stretch>
        </p:blipFill>
        <p:spPr>
          <a:xfrm>
            <a:off x="1208096" y="3871811"/>
            <a:ext cx="6743700" cy="2305050"/>
          </a:xfrm>
          <a:prstGeom prst="rect">
            <a:avLst/>
          </a:prstGeom>
        </p:spPr>
      </p:pic>
    </p:spTree>
    <p:extLst>
      <p:ext uri="{BB962C8B-B14F-4D97-AF65-F5344CB8AC3E}">
        <p14:creationId xmlns:p14="http://schemas.microsoft.com/office/powerpoint/2010/main" val="408317506"/>
      </p:ext>
    </p:extLst>
  </p:cSld>
  <p:clrMapOvr>
    <a:masterClrMapping/>
  </p:clrMapOvr>
  <p:transition spd="med">
    <p:wipe dir="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Configuring a Cisco Network</a:t>
            </a:r>
            <a:br>
              <a:rPr lang="en-US" sz="1800" dirty="0"/>
            </a:br>
            <a:r>
              <a:rPr lang="en-US" dirty="0"/>
              <a:t>Securing the Devices (Cont.)</a:t>
            </a:r>
          </a:p>
        </p:txBody>
      </p:sp>
      <p:sp>
        <p:nvSpPr>
          <p:cNvPr id="3" name="Content Placeholder 2"/>
          <p:cNvSpPr>
            <a:spLocks noGrp="1"/>
          </p:cNvSpPr>
          <p:nvPr>
            <p:ph idx="1"/>
          </p:nvPr>
        </p:nvSpPr>
        <p:spPr>
          <a:xfrm>
            <a:off x="213109" y="1232593"/>
            <a:ext cx="8733677" cy="1675976"/>
          </a:xfrm>
        </p:spPr>
        <p:txBody>
          <a:bodyPr>
            <a:normAutofit fontScale="85000" lnSpcReduction="20000"/>
          </a:bodyPr>
          <a:lstStyle/>
          <a:p>
            <a:pPr marL="342900" indent="-342900">
              <a:buFont typeface="+mj-lt"/>
              <a:buAutoNum type="arabicPeriod"/>
            </a:pPr>
            <a:r>
              <a:rPr lang="en-US" sz="1600" dirty="0"/>
              <a:t>Verify SSH support.</a:t>
            </a:r>
          </a:p>
          <a:p>
            <a:pPr marL="342900" indent="-342900">
              <a:buFont typeface="+mj-lt"/>
              <a:buAutoNum type="arabicPeriod"/>
            </a:pPr>
            <a:r>
              <a:rPr lang="en-US" sz="1600" dirty="0"/>
              <a:t>Configure the IP domain.</a:t>
            </a:r>
          </a:p>
          <a:p>
            <a:pPr marL="342900" indent="-342900">
              <a:buFont typeface="+mj-lt"/>
              <a:buAutoNum type="arabicPeriod"/>
            </a:pPr>
            <a:r>
              <a:rPr lang="en-US" sz="1600" dirty="0"/>
              <a:t>Generate RSA key pairs.</a:t>
            </a:r>
          </a:p>
          <a:p>
            <a:pPr marL="342900" indent="-342900">
              <a:buFont typeface="+mj-lt"/>
              <a:buAutoNum type="arabicPeriod"/>
            </a:pPr>
            <a:r>
              <a:rPr lang="en-US" sz="1600" dirty="0"/>
              <a:t>Configure user authentication.</a:t>
            </a:r>
          </a:p>
          <a:p>
            <a:pPr marL="342900" indent="-342900">
              <a:buFont typeface="+mj-lt"/>
              <a:buAutoNum type="arabicPeriod"/>
            </a:pPr>
            <a:r>
              <a:rPr lang="en-US" sz="1600" dirty="0"/>
              <a:t>Configure the vty lines.</a:t>
            </a:r>
          </a:p>
          <a:p>
            <a:pPr marL="342900" indent="-342900">
              <a:buFont typeface="+mj-lt"/>
              <a:buAutoNum type="arabicPeriod"/>
            </a:pPr>
            <a:r>
              <a:rPr lang="en-US" sz="1600" dirty="0"/>
              <a:t>Enable SSH version 2. </a:t>
            </a:r>
          </a:p>
          <a:p>
            <a:pPr>
              <a:buFont typeface="Wingdings" panose="05000000000000000000" pitchFamily="2" charset="2"/>
              <a:buChar char="§"/>
            </a:pPr>
            <a:endParaRPr lang="en-US" sz="1600" dirty="0"/>
          </a:p>
          <a:p>
            <a:pPr marL="0" indent="0">
              <a:buNone/>
            </a:pPr>
            <a:endParaRPr lang="en-US" sz="1800" dirty="0"/>
          </a:p>
        </p:txBody>
      </p:sp>
      <p:pic>
        <p:nvPicPr>
          <p:cNvPr id="5" name="Picture 4"/>
          <p:cNvPicPr>
            <a:picLocks noChangeAspect="1"/>
          </p:cNvPicPr>
          <p:nvPr/>
        </p:nvPicPr>
        <p:blipFill>
          <a:blip r:embed="rId3"/>
          <a:stretch>
            <a:fillRect/>
          </a:stretch>
        </p:blipFill>
        <p:spPr>
          <a:xfrm>
            <a:off x="1008071" y="2908569"/>
            <a:ext cx="7143750" cy="3681007"/>
          </a:xfrm>
          <a:prstGeom prst="rect">
            <a:avLst/>
          </a:prstGeom>
        </p:spPr>
      </p:pic>
    </p:spTree>
    <p:extLst>
      <p:ext uri="{BB962C8B-B14F-4D97-AF65-F5344CB8AC3E}">
        <p14:creationId xmlns:p14="http://schemas.microsoft.com/office/powerpoint/2010/main" val="1899316712"/>
      </p:ext>
    </p:extLst>
  </p:cSld>
  <p:clrMapOvr>
    <a:masterClrMapping/>
  </p:clrMapOvr>
  <p:transition spd="med">
    <p:wipe dir="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Configuring a Cisco Network</a:t>
            </a:r>
            <a:br>
              <a:rPr lang="en-US" sz="1800" dirty="0"/>
            </a:br>
            <a:r>
              <a:rPr lang="en-US" dirty="0"/>
              <a:t>Securing the Devices (Cont.)</a:t>
            </a:r>
          </a:p>
        </p:txBody>
      </p:sp>
      <p:sp>
        <p:nvSpPr>
          <p:cNvPr id="3" name="Content Placeholder 2"/>
          <p:cNvSpPr>
            <a:spLocks noGrp="1"/>
          </p:cNvSpPr>
          <p:nvPr>
            <p:ph idx="1"/>
          </p:nvPr>
        </p:nvSpPr>
        <p:spPr>
          <a:xfrm>
            <a:off x="213109" y="1232593"/>
            <a:ext cx="8733677" cy="888037"/>
          </a:xfrm>
        </p:spPr>
        <p:txBody>
          <a:bodyPr>
            <a:normAutofit/>
          </a:bodyPr>
          <a:lstStyle/>
          <a:p>
            <a:pPr>
              <a:buFont typeface="Wingdings" panose="05000000000000000000" pitchFamily="2" charset="2"/>
              <a:buChar char="§"/>
            </a:pPr>
            <a:r>
              <a:rPr lang="en-US" sz="1600" dirty="0"/>
              <a:t>To display the version and configuration data for SSH on the device that you configured as an SSH server, use the</a:t>
            </a:r>
            <a:r>
              <a:rPr lang="en-US" sz="1600" b="1" dirty="0"/>
              <a:t> show ip ssh </a:t>
            </a:r>
            <a:r>
              <a:rPr lang="en-US" sz="1600" dirty="0"/>
              <a:t>command.  </a:t>
            </a:r>
          </a:p>
          <a:p>
            <a:pPr>
              <a:buFont typeface="Wingdings" panose="05000000000000000000" pitchFamily="2" charset="2"/>
              <a:buChar char="§"/>
            </a:pPr>
            <a:endParaRPr lang="en-US" sz="1600" dirty="0"/>
          </a:p>
          <a:p>
            <a:pPr marL="0" indent="0">
              <a:buNone/>
            </a:pPr>
            <a:endParaRPr lang="en-US" sz="1800" dirty="0"/>
          </a:p>
        </p:txBody>
      </p:sp>
      <p:pic>
        <p:nvPicPr>
          <p:cNvPr id="2" name="Picture 1"/>
          <p:cNvPicPr>
            <a:picLocks noChangeAspect="1"/>
          </p:cNvPicPr>
          <p:nvPr/>
        </p:nvPicPr>
        <p:blipFill>
          <a:blip r:embed="rId3"/>
          <a:stretch>
            <a:fillRect/>
          </a:stretch>
        </p:blipFill>
        <p:spPr>
          <a:xfrm>
            <a:off x="1074746" y="2120630"/>
            <a:ext cx="7010400" cy="3770989"/>
          </a:xfrm>
          <a:prstGeom prst="rect">
            <a:avLst/>
          </a:prstGeom>
        </p:spPr>
      </p:pic>
    </p:spTree>
    <p:extLst>
      <p:ext uri="{BB962C8B-B14F-4D97-AF65-F5344CB8AC3E}">
        <p14:creationId xmlns:p14="http://schemas.microsoft.com/office/powerpoint/2010/main" val="3792615891"/>
      </p:ext>
    </p:extLst>
  </p:cSld>
  <p:clrMapOvr>
    <a:masterClrMapping/>
  </p:clrMapOvr>
  <p:transition spd="med">
    <p:wipe dir="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Configuring a Cisco Network</a:t>
            </a:r>
            <a:br>
              <a:rPr lang="en-US" sz="1800" dirty="0"/>
            </a:br>
            <a:r>
              <a:rPr lang="en-US" dirty="0"/>
              <a:t>Connecting the Switch to the Router</a:t>
            </a:r>
          </a:p>
        </p:txBody>
      </p:sp>
      <p:sp>
        <p:nvSpPr>
          <p:cNvPr id="3" name="Content Placeholder 2"/>
          <p:cNvSpPr>
            <a:spLocks noGrp="1"/>
          </p:cNvSpPr>
          <p:nvPr>
            <p:ph idx="1"/>
          </p:nvPr>
        </p:nvSpPr>
        <p:spPr>
          <a:xfrm>
            <a:off x="213109" y="1232593"/>
            <a:ext cx="8733677" cy="1364692"/>
          </a:xfrm>
        </p:spPr>
        <p:txBody>
          <a:bodyPr>
            <a:normAutofit/>
          </a:bodyPr>
          <a:lstStyle/>
          <a:p>
            <a:pPr>
              <a:buFont typeface="Wingdings" panose="05000000000000000000" pitchFamily="2" charset="2"/>
              <a:buChar char="§"/>
            </a:pPr>
            <a:r>
              <a:rPr lang="en-US" sz="1600" dirty="0"/>
              <a:t>The default gateway address is generally the router interface address attached to the local network of the host. The IP address of the host device and the router interface address must be in the same network.</a:t>
            </a:r>
          </a:p>
          <a:p>
            <a:pPr>
              <a:buFont typeface="Wingdings" panose="05000000000000000000" pitchFamily="2" charset="2"/>
              <a:buChar char="§"/>
            </a:pPr>
            <a:r>
              <a:rPr lang="en-US" sz="1600" dirty="0"/>
              <a:t>To configure a default gateway on a switch, use the </a:t>
            </a:r>
            <a:r>
              <a:rPr lang="en-US" sz="1600" b="1" dirty="0"/>
              <a:t>ip default-gateway</a:t>
            </a:r>
            <a:r>
              <a:rPr lang="en-US" sz="1600" dirty="0"/>
              <a:t> global configuration command. The IP address configured is that of the router interface of the connected switch.</a:t>
            </a:r>
          </a:p>
          <a:p>
            <a:pPr>
              <a:buFont typeface="Wingdings" panose="05000000000000000000" pitchFamily="2" charset="2"/>
              <a:buChar char="§"/>
            </a:pPr>
            <a:endParaRPr lang="en-US" sz="1600" dirty="0"/>
          </a:p>
          <a:p>
            <a:pPr marL="0" indent="0">
              <a:buNone/>
            </a:pPr>
            <a:endParaRPr lang="en-US" sz="1800" dirty="0"/>
          </a:p>
        </p:txBody>
      </p:sp>
      <p:pic>
        <p:nvPicPr>
          <p:cNvPr id="4" name="Picture 3"/>
          <p:cNvPicPr>
            <a:picLocks noChangeAspect="1"/>
          </p:cNvPicPr>
          <p:nvPr/>
        </p:nvPicPr>
        <p:blipFill>
          <a:blip r:embed="rId3"/>
          <a:stretch>
            <a:fillRect/>
          </a:stretch>
        </p:blipFill>
        <p:spPr>
          <a:xfrm>
            <a:off x="1799387" y="2784746"/>
            <a:ext cx="5561118" cy="3830063"/>
          </a:xfrm>
          <a:prstGeom prst="rect">
            <a:avLst/>
          </a:prstGeom>
        </p:spPr>
      </p:pic>
    </p:spTree>
    <p:extLst>
      <p:ext uri="{BB962C8B-B14F-4D97-AF65-F5344CB8AC3E}">
        <p14:creationId xmlns:p14="http://schemas.microsoft.com/office/powerpoint/2010/main" val="2016949474"/>
      </p:ext>
    </p:extLst>
  </p:cSld>
  <p:clrMapOvr>
    <a:masterClrMapping/>
  </p:clrMapOvr>
  <p:transition spd="med">
    <p:wipe dir="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30195703"/>
      </p:ext>
    </p:extLst>
  </p:cSld>
  <p:clrMapOvr>
    <a:masterClrMapping/>
  </p:clrMapOvr>
  <p:transition spd="med">
    <p:wipe dir="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3814932697"/>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198B02FE-59AF-4313-B2FA-B9A3F3C1E378}"/>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C5585B68-2BDF-41F6-9912-6E7821961829}"/>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Instructor_Supplemental_Material_Template</Template>
  <TotalTime>12788</TotalTime>
  <Pages>28</Pages>
  <Words>5732</Words>
  <Application>Microsoft Office PowerPoint</Application>
  <PresentationFormat>On-screen Show (4:3)</PresentationFormat>
  <Paragraphs>796</Paragraphs>
  <Slides>84</Slides>
  <Notes>83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84</vt:i4>
      </vt:variant>
    </vt:vector>
  </HeadingPairs>
  <TitlesOfParts>
    <vt:vector size="90" baseType="lpstr">
      <vt:lpstr>ＭＳ Ｐゴシック</vt:lpstr>
      <vt:lpstr>Arial</vt:lpstr>
      <vt:lpstr>Courier New</vt:lpstr>
      <vt:lpstr>Wingdings</vt:lpstr>
      <vt:lpstr>PPT-TMPLT-WHT_C</vt:lpstr>
      <vt:lpstr>NetAcad-4F_PPT-WHT_060408</vt:lpstr>
      <vt:lpstr>Network Basics</vt:lpstr>
      <vt:lpstr> Communicating in a Connected World What is the Network?</vt:lpstr>
      <vt:lpstr> Communicating in a Connected World What is the Network?</vt:lpstr>
      <vt:lpstr> Communicating in a Connected World Transmitting Data on the Network</vt:lpstr>
      <vt:lpstr> Communicating in a Connected World Transmitting Data on the Network</vt:lpstr>
      <vt:lpstr> Communicating in a Connected World It’s All About the Speed</vt:lpstr>
      <vt:lpstr>1.2 Local Networks </vt:lpstr>
      <vt:lpstr> Local Networks Network Components</vt:lpstr>
      <vt:lpstr> Local Networks Building Blocks of a Network</vt:lpstr>
      <vt:lpstr> Building a Simple Network  Peer-to-Peer Networking</vt:lpstr>
      <vt:lpstr> Building a Simple Network  Does It Work?</vt:lpstr>
      <vt:lpstr> Principles of Communications Establishing the Rules</vt:lpstr>
      <vt:lpstr> Principles of Communications So Who Makes the Rules</vt:lpstr>
      <vt:lpstr> Principles of Communications Visualizing How Protocols Work</vt:lpstr>
      <vt:lpstr> Principles of Communications Visualizing How Protocols Work</vt:lpstr>
      <vt:lpstr> Talking the Language of Networking Working with the OSI Model</vt:lpstr>
      <vt:lpstr> Talking the Language of Networking Working with the OSI Model</vt:lpstr>
      <vt:lpstr> How do Ethernet Networks Work? Preparing Data for Transmission</vt:lpstr>
      <vt:lpstr> How are Networks Built?  Starting with a Good Design</vt:lpstr>
      <vt:lpstr> Routing Across Networks   Keeping a Table</vt:lpstr>
      <vt:lpstr> Routing Across Networks   Creating a LAN</vt:lpstr>
      <vt:lpstr> Routing Across Networks   Creating a LAN</vt:lpstr>
      <vt:lpstr>IPv4 Addresses and Subnet Masks Purpose of the IPv4 Address</vt:lpstr>
      <vt:lpstr>IPv4 Addresses and Subnet Masks IP Address Structure</vt:lpstr>
      <vt:lpstr>IPv4 Addresses and Subnet Masks Parts of an IP Address</vt:lpstr>
      <vt:lpstr>IPv4 Addresses and Subnet Masks How IP Addresses and Subnet Masks Interact</vt:lpstr>
      <vt:lpstr>How IPv4 Addresses are Obtained Static and Dynamic Address Assignment</vt:lpstr>
      <vt:lpstr>How IPv4 Addresses are Obtained DHCP Servers</vt:lpstr>
      <vt:lpstr>IPv4 Address Management Network Boundaries and Address Space</vt:lpstr>
      <vt:lpstr>IPv4 Address Management Network Address Translation</vt:lpstr>
      <vt:lpstr>Addressing with IPv6 Are You Ready for Change?</vt:lpstr>
      <vt:lpstr>Addressing with IPv6 How is IPv6 Different?</vt:lpstr>
      <vt:lpstr> How Clients and Servers Work Together The Client Server Relationship </vt:lpstr>
      <vt:lpstr> How Clients and Servers Work Together The Client Server Relationship </vt:lpstr>
      <vt:lpstr> How Clients and Servers Work Together TCP/IP Protocols for Internet Services </vt:lpstr>
      <vt:lpstr> Internet Protocols at Work The TCP/IP Protocol Suite </vt:lpstr>
      <vt:lpstr> Internet Protocols at Work Keeping Track of the Conversation</vt:lpstr>
      <vt:lpstr> Application Protocols and Services Domain Name System </vt:lpstr>
      <vt:lpstr> Application Protocols and Services Web Clients and Servers</vt:lpstr>
      <vt:lpstr> Application Protocols and Services FTP Clients and Servers</vt:lpstr>
      <vt:lpstr> Application Protocols and Services Virtual Terminals</vt:lpstr>
      <vt:lpstr> Application Protocols and Services Email and Messaging</vt:lpstr>
      <vt:lpstr> What Does a Home Network Look Like? Home Network Basics </vt:lpstr>
      <vt:lpstr> How Does Wi-Fi Work? Wireless Standards </vt:lpstr>
      <vt:lpstr> How Does Wi-Fi Work? Controlling Wireless Traffic </vt:lpstr>
      <vt:lpstr> Setting Up Your Wireless Network Accessing the Wireless Router </vt:lpstr>
      <vt:lpstr> Choosing ISP Services Internet Service Providers </vt:lpstr>
      <vt:lpstr> Choosing ISP Services ISP Connectivity Options </vt:lpstr>
      <vt:lpstr> Security Considerations in a Home Network Is My Network Safe? </vt:lpstr>
      <vt:lpstr> Security Considerations in a Home Network Authenticating Users </vt:lpstr>
      <vt:lpstr> Security Considerations in a Home Network Encrypting Data So It Cannot Be Read </vt:lpstr>
      <vt:lpstr> Security Considerations in a Home Network Security Planning </vt:lpstr>
      <vt:lpstr> Mobile Devices in the  Network Network Connectivity </vt:lpstr>
      <vt:lpstr> Am I at Risk? Hackers and Intruders</vt:lpstr>
      <vt:lpstr>PowerPoint Presentation</vt:lpstr>
      <vt:lpstr> Am I at Risk? Virus, Worms, and Trojan Horses</vt:lpstr>
      <vt:lpstr> Methods of Attack Denial of Service and Brute Force Attacks</vt:lpstr>
      <vt:lpstr> Methods of Attack Denial of Service and Brute Force Attacks (Cont.)</vt:lpstr>
      <vt:lpstr> Methods of Attack Other Types of Malware</vt:lpstr>
      <vt:lpstr> Methods of Attack Other Types of Malware (Cont.)</vt:lpstr>
      <vt:lpstr> How Can I Protect My Network?  Security Tools</vt:lpstr>
      <vt:lpstr> How Can I Protect My Network?  Security Tools (Cont.)</vt:lpstr>
      <vt:lpstr> How Can I Protect My Network?  Antivirus Software</vt:lpstr>
      <vt:lpstr> How Can I Protect My Network?  Antivirus Software (Cont.)</vt:lpstr>
      <vt:lpstr> How Can I Protect My Network?  Removing Spyware</vt:lpstr>
      <vt:lpstr> How Do Firewalls Protect Networks? Firewall Basics</vt:lpstr>
      <vt:lpstr> How Do Firewalls Protect Networks? Firewall Basics (Cont.)</vt:lpstr>
      <vt:lpstr> How Do Firewalls Protect Networks? Configuring Firewalls</vt:lpstr>
      <vt:lpstr> Cisco LAN Devices LAN Switches and Wireless Devices </vt:lpstr>
      <vt:lpstr> Cisco LAN Devices Connecting to the Switch </vt:lpstr>
      <vt:lpstr> Internetworking Devices Cisco Routers </vt:lpstr>
      <vt:lpstr> Internetworking Devices Setting Up the Router </vt:lpstr>
      <vt:lpstr> Exploring the Cisco IOS Navigate the IOS </vt:lpstr>
      <vt:lpstr> Exploring the Cisco IOS The Command Structure </vt:lpstr>
      <vt:lpstr> Using Show Commands Viewing Device Information </vt:lpstr>
      <vt:lpstr> Configuring a Cisco Network Basic Switch Configuration </vt:lpstr>
      <vt:lpstr> Configuring a Cisco Network Basic Router Configuration </vt:lpstr>
      <vt:lpstr> Configuring a Cisco Network Basic Router Configuration (Cont.)</vt:lpstr>
      <vt:lpstr> Configuring a Cisco Network Securing the Devices </vt:lpstr>
      <vt:lpstr> Configuring a Cisco Network Securing the Devices (Cont.)</vt:lpstr>
      <vt:lpstr> Configuring a Cisco Network Securing the Devices (Cont.)</vt:lpstr>
      <vt:lpstr> Configuring a Cisco Network Connecting the Switch to the Router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Instructor Materials Chapter 1 What is the Internet of Things?</dc:title>
  <dc:creator>Suk-yi Pennock</dc:creator>
  <cp:lastModifiedBy>arya sdgh</cp:lastModifiedBy>
  <cp:revision>103</cp:revision>
  <cp:lastPrinted>1999-01-27T00:54:54Z</cp:lastPrinted>
  <dcterms:created xsi:type="dcterms:W3CDTF">2016-07-19T22:00:40Z</dcterms:created>
  <dcterms:modified xsi:type="dcterms:W3CDTF">2018-10-15T11:30:34Z</dcterms:modified>
</cp:coreProperties>
</file>