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987" autoAdjust="0"/>
  </p:normalViewPr>
  <p:slideViewPr>
    <p:cSldViewPr snapToGrid="0">
      <p:cViewPr>
        <p:scale>
          <a:sx n="80" d="100"/>
          <a:sy n="80" d="100"/>
        </p:scale>
        <p:origin x="78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462008-5785-489E-9CAA-CA8C5747200B}"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80799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462008-5785-489E-9CAA-CA8C5747200B}"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574376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462008-5785-489E-9CAA-CA8C5747200B}"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375880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462008-5785-489E-9CAA-CA8C5747200B}"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1364088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462008-5785-489E-9CAA-CA8C5747200B}" type="datetimeFigureOut">
              <a:rPr lang="en-GB" smtClean="0"/>
              <a:t>22/04/2024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1708376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462008-5785-489E-9CAA-CA8C5747200B}" type="datetimeFigureOut">
              <a:rPr lang="en-GB" smtClean="0"/>
              <a:t>22/04/2024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863387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462008-5785-489E-9CAA-CA8C5747200B}" type="datetimeFigureOut">
              <a:rPr lang="en-GB" smtClean="0"/>
              <a:t>22/04/2024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046975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462008-5785-489E-9CAA-CA8C5747200B}"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851813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462008-5785-489E-9CAA-CA8C5747200B}" type="datetimeFigureOut">
              <a:rPr lang="en-GB" smtClean="0"/>
              <a:t>22/04/2024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840256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462008-5785-489E-9CAA-CA8C5747200B}"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3177648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462008-5785-489E-9CAA-CA8C5747200B}" type="datetimeFigureOut">
              <a:rPr lang="en-GB" smtClean="0"/>
              <a:t>22/04/2024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DC1BB-08FF-48FB-8E5F-3C3A63AFA9B3}" type="slidenum">
              <a:rPr lang="en-GB" smtClean="0"/>
              <a:t>‹#›</a:t>
            </a:fld>
            <a:endParaRPr lang="en-GB"/>
          </a:p>
        </p:txBody>
      </p:sp>
    </p:spTree>
    <p:extLst>
      <p:ext uri="{BB962C8B-B14F-4D97-AF65-F5344CB8AC3E}">
        <p14:creationId xmlns:p14="http://schemas.microsoft.com/office/powerpoint/2010/main" val="2210983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462008-5785-489E-9CAA-CA8C5747200B}" type="datetimeFigureOut">
              <a:rPr lang="en-GB" smtClean="0"/>
              <a:t>22/04/2024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1DC1BB-08FF-48FB-8E5F-3C3A63AFA9B3}" type="slidenum">
              <a:rPr lang="en-GB" smtClean="0"/>
              <a:t>‹#›</a:t>
            </a:fld>
            <a:endParaRPr lang="en-GB"/>
          </a:p>
        </p:txBody>
      </p:sp>
    </p:spTree>
    <p:extLst>
      <p:ext uri="{BB962C8B-B14F-4D97-AF65-F5344CB8AC3E}">
        <p14:creationId xmlns:p14="http://schemas.microsoft.com/office/powerpoint/2010/main" val="6433399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887F-D33A-74E3-0CAA-C17867C5D5F7}"/>
              </a:ext>
            </a:extLst>
          </p:cNvPr>
          <p:cNvSpPr>
            <a:spLocks noGrp="1"/>
          </p:cNvSpPr>
          <p:nvPr>
            <p:ph type="ctrTitle"/>
          </p:nvPr>
        </p:nvSpPr>
        <p:spPr>
          <a:xfrm>
            <a:off x="2466975" y="-484431"/>
            <a:ext cx="10515600" cy="2057043"/>
          </a:xfrm>
        </p:spPr>
        <p:txBody>
          <a:bodyPr vert="horz" lIns="91440" tIns="45720" rIns="91440" bIns="45720" rtlCol="0" anchor="ctr">
            <a:normAutofit/>
          </a:bodyPr>
          <a:lstStyle/>
          <a:p>
            <a:pPr algn="l"/>
            <a:r>
              <a:rPr lang="en-US" sz="5200" b="1" kern="1200" dirty="0">
                <a:solidFill>
                  <a:schemeClr val="tx1"/>
                </a:solidFill>
                <a:latin typeface="+mj-lt"/>
                <a:ea typeface="+mj-ea"/>
                <a:cs typeface="+mj-cs"/>
              </a:rPr>
              <a:t>Oli’s individual reflection</a:t>
            </a:r>
          </a:p>
        </p:txBody>
      </p:sp>
      <p:pic>
        <p:nvPicPr>
          <p:cNvPr id="9" name="Picture 8">
            <a:extLst>
              <a:ext uri="{FF2B5EF4-FFF2-40B4-BE49-F238E27FC236}">
                <a16:creationId xmlns:a16="http://schemas.microsoft.com/office/drawing/2014/main" id="{4E6F32AF-41DC-8877-C616-410D51061FF6}"/>
              </a:ext>
            </a:extLst>
          </p:cNvPr>
          <p:cNvPicPr>
            <a:picLocks noChangeAspect="1"/>
          </p:cNvPicPr>
          <p:nvPr/>
        </p:nvPicPr>
        <p:blipFill>
          <a:blip r:embed="rId4"/>
          <a:stretch>
            <a:fillRect/>
          </a:stretch>
        </p:blipFill>
        <p:spPr>
          <a:xfrm>
            <a:off x="325175" y="1281000"/>
            <a:ext cx="3110646" cy="3514855"/>
          </a:xfrm>
          <a:prstGeom prst="rect">
            <a:avLst/>
          </a:prstGeom>
        </p:spPr>
      </p:pic>
      <p:pic>
        <p:nvPicPr>
          <p:cNvPr id="5" name="Picture 4" descr="A green rectangular card with text and images on it&#10;&#10;Description automatically generated">
            <a:extLst>
              <a:ext uri="{FF2B5EF4-FFF2-40B4-BE49-F238E27FC236}">
                <a16:creationId xmlns:a16="http://schemas.microsoft.com/office/drawing/2014/main" id="{50973D05-5202-29A6-92B3-9DB8591576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73825" y="1281000"/>
            <a:ext cx="3110646" cy="3514855"/>
          </a:xfrm>
          <a:prstGeom prst="rect">
            <a:avLst/>
          </a:prstGeom>
        </p:spPr>
      </p:pic>
      <p:pic>
        <p:nvPicPr>
          <p:cNvPr id="7" name="Picture 6" descr="A group of people posing for a photo&#10;&#10;Description automatically generated">
            <a:extLst>
              <a:ext uri="{FF2B5EF4-FFF2-40B4-BE49-F238E27FC236}">
                <a16:creationId xmlns:a16="http://schemas.microsoft.com/office/drawing/2014/main" id="{55B321EB-8713-9B7C-2DF6-B208E561597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78146" y="1281000"/>
            <a:ext cx="3546629" cy="2057044"/>
          </a:xfrm>
          <a:prstGeom prst="rect">
            <a:avLst/>
          </a:prstGeom>
        </p:spPr>
      </p:pic>
      <p:pic>
        <p:nvPicPr>
          <p:cNvPr id="10" name="WhatsApp Video 2024-04-22 at 09.53.44">
            <a:hlinkClick r:id="" action="ppaction://media"/>
            <a:extLst>
              <a:ext uri="{FF2B5EF4-FFF2-40B4-BE49-F238E27FC236}">
                <a16:creationId xmlns:a16="http://schemas.microsoft.com/office/drawing/2014/main" id="{87D92CC7-8876-F0C4-A7B3-3289FF78420E}"/>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623698" y="3686175"/>
            <a:ext cx="2762250" cy="2620963"/>
          </a:xfrm>
          <a:prstGeom prst="rect">
            <a:avLst/>
          </a:prstGeom>
        </p:spPr>
      </p:pic>
    </p:spTree>
    <p:extLst>
      <p:ext uri="{BB962C8B-B14F-4D97-AF65-F5344CB8AC3E}">
        <p14:creationId xmlns:p14="http://schemas.microsoft.com/office/powerpoint/2010/main" val="404758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86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0AED851-54B9-4765-92D2-F0BE443BE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DCA21-4396-D624-868A-8424DC4D2596}"/>
              </a:ext>
            </a:extLst>
          </p:cNvPr>
          <p:cNvSpPr txBox="1"/>
          <p:nvPr/>
        </p:nvSpPr>
        <p:spPr>
          <a:xfrm>
            <a:off x="7041856" y="2944090"/>
            <a:ext cx="4036334" cy="2387600"/>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5400" b="1" kern="1200">
                <a:solidFill>
                  <a:schemeClr val="tx1"/>
                </a:solidFill>
                <a:latin typeface="+mj-lt"/>
                <a:ea typeface="+mj-ea"/>
                <a:cs typeface="+mj-cs"/>
              </a:rPr>
              <a:t>Analysis of the event </a:t>
            </a:r>
          </a:p>
        </p:txBody>
      </p:sp>
      <p:sp>
        <p:nvSpPr>
          <p:cNvPr id="24" name="Rectangle 2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WhatsApp Video 2024-04-22 at 10.16.13">
            <a:hlinkClick r:id="" action="ppaction://media"/>
            <a:extLst>
              <a:ext uri="{FF2B5EF4-FFF2-40B4-BE49-F238E27FC236}">
                <a16:creationId xmlns:a16="http://schemas.microsoft.com/office/drawing/2014/main" id="{1E5364E4-F4E0-A045-6AA2-8CFEAC6FF54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33507" y="1835704"/>
            <a:ext cx="5536001" cy="3127839"/>
          </a:xfrm>
          <a:prstGeom prst="rect">
            <a:avLst/>
          </a:prstGeom>
        </p:spPr>
      </p:pic>
      <p:grpSp>
        <p:nvGrpSpPr>
          <p:cNvPr id="28" name="Group 2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2984992"/>
            <a:ext cx="731521" cy="673460"/>
            <a:chOff x="3940602" y="308034"/>
            <a:chExt cx="2116791" cy="3428999"/>
          </a:xfrm>
          <a:solidFill>
            <a:schemeClr val="accent4"/>
          </a:solidFill>
        </p:grpSpPr>
        <p:sp>
          <p:nvSpPr>
            <p:cNvPr id="29" name="Rectangle 2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18882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96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ight Triangle 27">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WhatsApp Video 2024-04-15 at 10.56.29" descr="A group of people standing on a stage&#10;&#10;Description automatically generated">
            <a:hlinkClick r:id="" action="ppaction://media"/>
            <a:extLst>
              <a:ext uri="{FF2B5EF4-FFF2-40B4-BE49-F238E27FC236}">
                <a16:creationId xmlns:a16="http://schemas.microsoft.com/office/drawing/2014/main" id="{B50F5521-A345-5C05-CA42-01906D2CB6D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61906" y="937549"/>
            <a:ext cx="2813322" cy="4979334"/>
          </a:xfrm>
          <a:prstGeom prst="rect">
            <a:avLst/>
          </a:prstGeom>
        </p:spPr>
      </p:pic>
      <p:sp>
        <p:nvSpPr>
          <p:cNvPr id="3" name="TextBox 2">
            <a:extLst>
              <a:ext uri="{FF2B5EF4-FFF2-40B4-BE49-F238E27FC236}">
                <a16:creationId xmlns:a16="http://schemas.microsoft.com/office/drawing/2014/main" id="{6E4370BB-9FE8-E1B1-214A-9CB1643D2323}"/>
              </a:ext>
            </a:extLst>
          </p:cNvPr>
          <p:cNvSpPr txBox="1"/>
          <p:nvPr/>
        </p:nvSpPr>
        <p:spPr>
          <a:xfrm>
            <a:off x="5113041" y="3104050"/>
            <a:ext cx="4934364" cy="646331"/>
          </a:xfrm>
          <a:prstGeom prst="rect">
            <a:avLst/>
          </a:prstGeom>
          <a:noFill/>
        </p:spPr>
        <p:txBody>
          <a:bodyPr wrap="none" rtlCol="0">
            <a:spAutoFit/>
          </a:bodyPr>
          <a:lstStyle/>
          <a:p>
            <a:r>
              <a:rPr lang="en-GB" sz="3600" b="1" dirty="0">
                <a:latin typeface="+mj-lt"/>
              </a:rPr>
              <a:t>Medal Monday in action!</a:t>
            </a:r>
          </a:p>
        </p:txBody>
      </p:sp>
    </p:spTree>
    <p:extLst>
      <p:ext uri="{BB962C8B-B14F-4D97-AF65-F5344CB8AC3E}">
        <p14:creationId xmlns:p14="http://schemas.microsoft.com/office/powerpoint/2010/main" val="336077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542EEC-4F7C-4AE2-933E-EAC8EB3FA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66D9C-1D9C-8836-D40F-FE4DFEDCD1AB}"/>
              </a:ext>
            </a:extLst>
          </p:cNvPr>
          <p:cNvSpPr>
            <a:spLocks noGrp="1"/>
          </p:cNvSpPr>
          <p:nvPr>
            <p:ph type="title"/>
          </p:nvPr>
        </p:nvSpPr>
        <p:spPr>
          <a:xfrm>
            <a:off x="7003014" y="666727"/>
            <a:ext cx="4266321" cy="2487589"/>
          </a:xfrm>
        </p:spPr>
        <p:txBody>
          <a:bodyPr vert="horz" lIns="91440" tIns="45720" rIns="91440" bIns="45720" rtlCol="0" anchor="t">
            <a:normAutofit/>
          </a:bodyPr>
          <a:lstStyle/>
          <a:p>
            <a:r>
              <a:rPr lang="en-US" sz="4000" b="1" dirty="0"/>
              <a:t>Overall evaluation and reflection of the event</a:t>
            </a:r>
          </a:p>
        </p:txBody>
      </p:sp>
      <p:sp>
        <p:nvSpPr>
          <p:cNvPr id="11" name="Rectangle 10">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A24A1117-9302-690C-A72A-CD7B70844554}"/>
              </a:ext>
            </a:extLst>
          </p:cNvPr>
          <p:cNvPicPr>
            <a:picLocks noChangeAspect="1"/>
          </p:cNvPicPr>
          <p:nvPr/>
        </p:nvPicPr>
        <p:blipFill rotWithShape="1">
          <a:blip r:embed="rId4">
            <a:extLst>
              <a:ext uri="{28A0092B-C50C-407E-A947-70E740481C1C}">
                <a14:useLocalDpi xmlns:a14="http://schemas.microsoft.com/office/drawing/2010/main" val="0"/>
              </a:ext>
            </a:extLst>
          </a:blip>
          <a:srcRect r="-1" b="2501"/>
          <a:stretch/>
        </p:blipFill>
        <p:spPr>
          <a:xfrm>
            <a:off x="733507" y="666728"/>
            <a:ext cx="5536001" cy="5465791"/>
          </a:xfrm>
          <a:prstGeom prst="rect">
            <a:avLst/>
          </a:prstGeom>
        </p:spPr>
      </p:pic>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315431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WhatsApp Video 2024-04-22 at 10.25.22">
            <a:hlinkClick r:id="" action="ppaction://media"/>
            <a:extLst>
              <a:ext uri="{FF2B5EF4-FFF2-40B4-BE49-F238E27FC236}">
                <a16:creationId xmlns:a16="http://schemas.microsoft.com/office/drawing/2014/main" id="{22EF680A-3693-AF83-C659-C477AD81C85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7130367" y="4010705"/>
            <a:ext cx="3851958" cy="2180568"/>
          </a:xfrm>
          <a:prstGeom prst="rect">
            <a:avLst/>
          </a:prstGeom>
        </p:spPr>
      </p:pic>
      <p:pic>
        <p:nvPicPr>
          <p:cNvPr id="7" name="Picture 6">
            <a:extLst>
              <a:ext uri="{FF2B5EF4-FFF2-40B4-BE49-F238E27FC236}">
                <a16:creationId xmlns:a16="http://schemas.microsoft.com/office/drawing/2014/main" id="{1D920BF1-3317-8920-98DE-11CE6D5A23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31036" y="2776585"/>
            <a:ext cx="4266322" cy="927100"/>
          </a:xfrm>
          <a:prstGeom prst="rect">
            <a:avLst/>
          </a:prstGeom>
        </p:spPr>
      </p:pic>
    </p:spTree>
    <p:extLst>
      <p:ext uri="{BB962C8B-B14F-4D97-AF65-F5344CB8AC3E}">
        <p14:creationId xmlns:p14="http://schemas.microsoft.com/office/powerpoint/2010/main" val="2835099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4FB3D9-E2A7-71B1-DE6E-A855A3B79835}"/>
              </a:ext>
            </a:extLst>
          </p:cNvPr>
          <p:cNvSpPr txBox="1"/>
          <p:nvPr/>
        </p:nvSpPr>
        <p:spPr>
          <a:xfrm>
            <a:off x="4195511" y="0"/>
            <a:ext cx="3800977" cy="892552"/>
          </a:xfrm>
          <a:prstGeom prst="rect">
            <a:avLst/>
          </a:prstGeom>
          <a:noFill/>
        </p:spPr>
        <p:txBody>
          <a:bodyPr wrap="none" rtlCol="0">
            <a:spAutoFit/>
          </a:bodyPr>
          <a:lstStyle/>
          <a:p>
            <a:r>
              <a:rPr lang="en-GB" sz="5200" b="1" dirty="0">
                <a:latin typeface="+mj-lt"/>
              </a:rPr>
              <a:t>Rough Notes</a:t>
            </a:r>
          </a:p>
        </p:txBody>
      </p:sp>
      <p:sp>
        <p:nvSpPr>
          <p:cNvPr id="5" name="TextBox 4">
            <a:extLst>
              <a:ext uri="{FF2B5EF4-FFF2-40B4-BE49-F238E27FC236}">
                <a16:creationId xmlns:a16="http://schemas.microsoft.com/office/drawing/2014/main" id="{DBCB5B08-1751-727A-29D4-2B328C6D5F37}"/>
              </a:ext>
            </a:extLst>
          </p:cNvPr>
          <p:cNvSpPr txBox="1"/>
          <p:nvPr/>
        </p:nvSpPr>
        <p:spPr>
          <a:xfrm>
            <a:off x="390525" y="1476375"/>
            <a:ext cx="11410950" cy="4647426"/>
          </a:xfrm>
          <a:prstGeom prst="rect">
            <a:avLst/>
          </a:prstGeom>
          <a:noFill/>
        </p:spPr>
        <p:txBody>
          <a:bodyPr wrap="square" rtlCol="0">
            <a:spAutoFit/>
          </a:bodyPr>
          <a:lstStyle/>
          <a:p>
            <a:pPr algn="l"/>
            <a:r>
              <a:rPr lang="en-GB" sz="2000" dirty="0">
                <a:solidFill>
                  <a:srgbClr val="000000"/>
                </a:solidFill>
                <a:highlight>
                  <a:srgbClr val="FFFFFF"/>
                </a:highlight>
                <a:latin typeface="UICTFontTextStyleBody"/>
              </a:rPr>
              <a:t>O</a:t>
            </a:r>
            <a:r>
              <a:rPr lang="en-GB" sz="2000" b="0" i="0" u="none" strike="noStrike" dirty="0">
                <a:solidFill>
                  <a:srgbClr val="000000"/>
                </a:solidFill>
                <a:effectLst/>
                <a:highlight>
                  <a:srgbClr val="FFFFFF"/>
                </a:highlight>
                <a:latin typeface="UICTFontTextStyleBody"/>
              </a:rPr>
              <a:t>ur group ran a successful sports event in a popular bar on Wind Street in Swansea. </a:t>
            </a:r>
            <a:r>
              <a:rPr lang="en-GB" sz="2000" b="0" i="0" u="sng" strike="noStrike" dirty="0">
                <a:solidFill>
                  <a:srgbClr val="000000"/>
                </a:solidFill>
                <a:effectLst/>
                <a:highlight>
                  <a:srgbClr val="FFFFFF"/>
                </a:highlight>
                <a:latin typeface="UICTFontTextStyleBody"/>
              </a:rPr>
              <a:t>this night</a:t>
            </a:r>
            <a:r>
              <a:rPr lang="en-GB" sz="2000" b="0" i="0" u="none" strike="noStrike" dirty="0">
                <a:solidFill>
                  <a:srgbClr val="000000"/>
                </a:solidFill>
                <a:effectLst/>
                <a:highlight>
                  <a:srgbClr val="FFFFFF"/>
                </a:highlight>
                <a:latin typeface="UICTFontTextStyleBody"/>
              </a:rPr>
              <a:t> of fun consisted of sports games such as football, egg and spoon races , and other fun games! we hosted this event on a </a:t>
            </a:r>
            <a:r>
              <a:rPr lang="en-GB" sz="2000" b="0" i="0" u="sng" strike="noStrike" dirty="0">
                <a:solidFill>
                  <a:srgbClr val="000000"/>
                </a:solidFill>
                <a:effectLst/>
                <a:highlight>
                  <a:srgbClr val="FFFFFF"/>
                </a:highlight>
                <a:latin typeface="UICTFontTextStyleBody"/>
              </a:rPr>
              <a:t>Monday night at 8 pm</a:t>
            </a:r>
            <a:r>
              <a:rPr lang="en-GB" sz="2000" b="0" i="0" u="none" strike="noStrike" dirty="0">
                <a:solidFill>
                  <a:srgbClr val="000000"/>
                </a:solidFill>
                <a:effectLst/>
                <a:highlight>
                  <a:srgbClr val="FFFFFF"/>
                </a:highlight>
                <a:latin typeface="UICTFontTextStyleBody"/>
              </a:rPr>
              <a:t>. We thought this could possibly had a negative event on the turn out and therefore the overall success of the event. one of the main reasons we thought this is because the main target audience of this event was </a:t>
            </a:r>
            <a:r>
              <a:rPr lang="en-GB" sz="2000" b="0" i="0" u="none" strike="noStrike" dirty="0" err="1">
                <a:solidFill>
                  <a:srgbClr val="000000"/>
                </a:solidFill>
                <a:effectLst/>
                <a:highlight>
                  <a:srgbClr val="FFFFFF"/>
                </a:highlight>
                <a:latin typeface="UICTFontTextStyleBody"/>
              </a:rPr>
              <a:t>uni</a:t>
            </a:r>
            <a:r>
              <a:rPr lang="en-GB" sz="2000" b="0" i="0" u="none" strike="noStrike" dirty="0">
                <a:solidFill>
                  <a:srgbClr val="000000"/>
                </a:solidFill>
                <a:effectLst/>
                <a:highlight>
                  <a:srgbClr val="FFFFFF"/>
                </a:highlight>
                <a:latin typeface="UICTFontTextStyleBody"/>
              </a:rPr>
              <a:t> students. Many students could have lectures and other commitments on a </a:t>
            </a:r>
            <a:r>
              <a:rPr lang="en-GB" sz="2000" b="0" i="0" u="sng" strike="noStrike" dirty="0">
                <a:solidFill>
                  <a:srgbClr val="000000"/>
                </a:solidFill>
                <a:effectLst/>
                <a:highlight>
                  <a:srgbClr val="FFFFFF"/>
                </a:highlight>
                <a:latin typeface="UICTFontTextStyleBody"/>
              </a:rPr>
              <a:t>Tuesday morning</a:t>
            </a:r>
            <a:r>
              <a:rPr lang="en-GB" sz="2000" b="0" i="0" u="none" strike="noStrike" dirty="0">
                <a:solidFill>
                  <a:srgbClr val="000000"/>
                </a:solidFill>
                <a:effectLst/>
                <a:highlight>
                  <a:srgbClr val="FFFFFF"/>
                </a:highlight>
                <a:latin typeface="UICTFontTextStyleBody"/>
              </a:rPr>
              <a:t>. Thankfully this didn’t affect our turnout at medal Monday but it may be something to think about changing next time we run the event. </a:t>
            </a:r>
            <a:br>
              <a:rPr lang="en-GB" sz="2000" b="0" i="0" u="none" strike="noStrike" dirty="0">
                <a:solidFill>
                  <a:srgbClr val="000000"/>
                </a:solidFill>
                <a:effectLst/>
                <a:highlight>
                  <a:srgbClr val="FFFFFF"/>
                </a:highlight>
                <a:latin typeface="Segoe UI" panose="020B0502040204020203" pitchFamily="34" charset="0"/>
              </a:rPr>
            </a:br>
            <a:endParaRPr lang="en-GB" sz="2000" b="0" i="0" u="none" strike="noStrike" dirty="0">
              <a:solidFill>
                <a:srgbClr val="000000"/>
              </a:solidFill>
              <a:effectLst/>
              <a:highlight>
                <a:srgbClr val="FFFFFF"/>
              </a:highlight>
              <a:latin typeface="Segoe UI" panose="020B0502040204020203" pitchFamily="34" charset="0"/>
            </a:endParaRPr>
          </a:p>
          <a:p>
            <a:pPr algn="l"/>
            <a:r>
              <a:rPr lang="en-GB" sz="2000" b="0" i="0" u="none" strike="noStrike" dirty="0">
                <a:solidFill>
                  <a:srgbClr val="000000"/>
                </a:solidFill>
                <a:effectLst/>
                <a:highlight>
                  <a:srgbClr val="FFFFFF"/>
                </a:highlight>
                <a:latin typeface="UICTFontTextStyleBody"/>
              </a:rPr>
              <a:t>one of my roles at the beginning of this event was checking people’s tickets at the door. I went downstairs to start doing this </a:t>
            </a:r>
            <a:r>
              <a:rPr lang="en-GB" sz="2000" b="0" i="0" u="sng" strike="noStrike" dirty="0">
                <a:solidFill>
                  <a:srgbClr val="000000"/>
                </a:solidFill>
                <a:effectLst/>
                <a:highlight>
                  <a:srgbClr val="FFFFFF"/>
                </a:highlight>
                <a:latin typeface="UICTFontTextStyleBody"/>
              </a:rPr>
              <a:t>at around 7:20</a:t>
            </a:r>
            <a:r>
              <a:rPr lang="en-GB" sz="2000" b="0" i="0" u="none" strike="noStrike" dirty="0">
                <a:solidFill>
                  <a:srgbClr val="000000"/>
                </a:solidFill>
                <a:effectLst/>
                <a:highlight>
                  <a:srgbClr val="FFFFFF"/>
                </a:highlight>
                <a:latin typeface="UICTFontTextStyleBody"/>
              </a:rPr>
              <a:t> - 40 minutes before the event was supposed to start. </a:t>
            </a:r>
            <a:r>
              <a:rPr lang="en-GB" sz="2000" dirty="0">
                <a:solidFill>
                  <a:srgbClr val="000000"/>
                </a:solidFill>
                <a:highlight>
                  <a:srgbClr val="FFFFFF"/>
                </a:highlight>
                <a:latin typeface="UICTFontTextStyleBody"/>
              </a:rPr>
              <a:t>Ma</a:t>
            </a:r>
            <a:r>
              <a:rPr lang="en-GB" sz="2000" b="0" i="0" u="none" strike="noStrike" dirty="0">
                <a:solidFill>
                  <a:srgbClr val="000000"/>
                </a:solidFill>
                <a:effectLst/>
                <a:highlight>
                  <a:srgbClr val="FFFFFF"/>
                </a:highlight>
                <a:latin typeface="UICTFontTextStyleBody"/>
              </a:rPr>
              <a:t>jority of people turned up around 8 so we couldn’t get the event to start at this time. This affected my group as we were a person down and I had to stay downstairs for some time. Maybe I should’ve anticipated this before doing my role and changed my time management so that the event ran more smoothly. </a:t>
            </a:r>
            <a:br>
              <a:rPr lang="en-GB" b="0" i="0" u="none" strike="noStrike" dirty="0">
                <a:solidFill>
                  <a:srgbClr val="000000"/>
                </a:solidFill>
                <a:effectLst/>
                <a:highlight>
                  <a:srgbClr val="FFFFFF"/>
                </a:highlight>
                <a:latin typeface="Segoe UI" panose="020B0502040204020203" pitchFamily="34" charset="0"/>
              </a:rPr>
            </a:br>
            <a:endParaRPr lang="en-GB" b="0" i="0" u="none" strike="noStrike" dirty="0">
              <a:solidFill>
                <a:srgbClr val="000000"/>
              </a:solidFill>
              <a:effectLst/>
              <a:highlight>
                <a:srgbClr val="FFFFFF"/>
              </a:highlight>
              <a:latin typeface="Segoe UI" panose="020B0502040204020203" pitchFamily="34" charset="0"/>
            </a:endParaRPr>
          </a:p>
          <a:p>
            <a:pPr algn="l"/>
            <a:endParaRPr lang="en-GB" dirty="0"/>
          </a:p>
        </p:txBody>
      </p:sp>
    </p:spTree>
    <p:extLst>
      <p:ext uri="{BB962C8B-B14F-4D97-AF65-F5344CB8AC3E}">
        <p14:creationId xmlns:p14="http://schemas.microsoft.com/office/powerpoint/2010/main" val="1293437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E35A3F-849E-812F-C45D-7775ACC421F4}"/>
              </a:ext>
            </a:extLst>
          </p:cNvPr>
          <p:cNvSpPr txBox="1"/>
          <p:nvPr/>
        </p:nvSpPr>
        <p:spPr>
          <a:xfrm>
            <a:off x="828675" y="390525"/>
            <a:ext cx="10677525" cy="3970318"/>
          </a:xfrm>
          <a:prstGeom prst="rect">
            <a:avLst/>
          </a:prstGeom>
          <a:noFill/>
        </p:spPr>
        <p:txBody>
          <a:bodyPr wrap="square" rtlCol="0">
            <a:spAutoFit/>
          </a:bodyPr>
          <a:lstStyle/>
          <a:p>
            <a:pPr algn="l"/>
            <a:r>
              <a:rPr lang="en-GB" b="0" i="0" u="none" strike="noStrike" dirty="0" err="1">
                <a:solidFill>
                  <a:srgbClr val="000000"/>
                </a:solidFill>
                <a:effectLst/>
                <a:highlight>
                  <a:srgbClr val="FFFFFF"/>
                </a:highlight>
                <a:latin typeface="UICTFontTextStyleBody"/>
              </a:rPr>
              <a:t>i</a:t>
            </a:r>
            <a:r>
              <a:rPr lang="en-GB" b="0" i="0" u="none" strike="noStrike" dirty="0">
                <a:solidFill>
                  <a:srgbClr val="000000"/>
                </a:solidFill>
                <a:effectLst/>
                <a:highlight>
                  <a:srgbClr val="FFFFFF"/>
                </a:highlight>
                <a:latin typeface="UICTFontTextStyleBody"/>
              </a:rPr>
              <a:t> also completed different other roles throughout the event and also in the planning of the event. One of my main roles was behind the scenes as we knew from our skills audits our best skills, this is why I decided to do the quiz questions and also to run the quiz on the night. The questions were all sports-related revolving around the theme of it being medal Monday, a sports event. However, this is another area where I should've anticipated it to be quite chaotic. the way the quiz was ran is that people had to complete a game before they could come and get their quiz questions from me. For example one of the games was flipping a cup until it landed the right way up.  and then people were to come and receive their questions from me after they had completed their tasks. There were 10 questions in this quiz and this quickly became quite hectic as many groups needed to get different questions which made it more complicated. </a:t>
            </a:r>
            <a:r>
              <a:rPr lang="en-GB" b="0" i="0" u="none" strike="noStrike">
                <a:solidFill>
                  <a:srgbClr val="000000"/>
                </a:solidFill>
                <a:effectLst/>
                <a:highlight>
                  <a:srgbClr val="FFFFFF"/>
                </a:highlight>
                <a:latin typeface="UICTFontTextStyleBody"/>
              </a:rPr>
              <a:t>In </a:t>
            </a:r>
            <a:r>
              <a:rPr lang="en-GB" b="0" i="0" u="none" strike="noStrike" dirty="0">
                <a:solidFill>
                  <a:srgbClr val="000000"/>
                </a:solidFill>
                <a:effectLst/>
                <a:highlight>
                  <a:srgbClr val="FFFFFF"/>
                </a:highlight>
                <a:latin typeface="UICTFontTextStyleBody"/>
              </a:rPr>
              <a:t>the future I would defiantly make sure that I ensure more people were also telling people the questions and answers, this would improve  </a:t>
            </a:r>
            <a:br>
              <a:rPr lang="en-GB" b="0" i="0" u="none" strike="noStrike" dirty="0">
                <a:solidFill>
                  <a:srgbClr val="000000"/>
                </a:solidFill>
                <a:effectLst/>
                <a:highlight>
                  <a:srgbClr val="FFFFFF"/>
                </a:highlight>
                <a:latin typeface="Segoe UI" panose="020B0502040204020203" pitchFamily="34" charset="0"/>
              </a:rPr>
            </a:br>
            <a:endParaRPr lang="en-GB" b="0" i="0" u="none" strike="noStrike" dirty="0">
              <a:solidFill>
                <a:srgbClr val="000000"/>
              </a:solidFill>
              <a:effectLst/>
              <a:highlight>
                <a:srgbClr val="FFFFFF"/>
              </a:highlight>
              <a:latin typeface="Segoe UI" panose="020B0502040204020203" pitchFamily="34" charset="0"/>
            </a:endParaRPr>
          </a:p>
          <a:p>
            <a:pPr algn="l"/>
            <a:r>
              <a:rPr lang="en-GB" dirty="0">
                <a:solidFill>
                  <a:srgbClr val="000000"/>
                </a:solidFill>
                <a:highlight>
                  <a:srgbClr val="FFFFFF"/>
                </a:highlight>
                <a:latin typeface="UICTFontTextStyleBody"/>
              </a:rPr>
              <a:t>O</a:t>
            </a:r>
            <a:r>
              <a:rPr lang="en-GB" b="0" i="0" u="none" strike="noStrike" dirty="0">
                <a:solidFill>
                  <a:srgbClr val="000000"/>
                </a:solidFill>
                <a:effectLst/>
                <a:highlight>
                  <a:srgbClr val="FFFFFF"/>
                </a:highlight>
                <a:latin typeface="UICTFontTextStyleBody"/>
              </a:rPr>
              <a:t>verall this event ran very smoothly and was very successful from the different feedback I’ve had from people after the event.</a:t>
            </a:r>
            <a:br>
              <a:rPr lang="en-GB" b="0" i="0" u="none" strike="noStrike" dirty="0">
                <a:solidFill>
                  <a:srgbClr val="000000"/>
                </a:solidFill>
                <a:effectLst/>
                <a:highlight>
                  <a:srgbClr val="FFFFFF"/>
                </a:highlight>
                <a:latin typeface="Segoe UI" panose="020B0502040204020203" pitchFamily="34" charset="0"/>
              </a:rPr>
            </a:br>
            <a:endParaRPr lang="en-GB" b="0" i="0" u="none" strike="noStrike" dirty="0">
              <a:solidFill>
                <a:srgbClr val="000000"/>
              </a:solidFill>
              <a:effectLst/>
              <a:highlight>
                <a:srgbClr val="FFFFFF"/>
              </a:highlight>
              <a:latin typeface="Segoe UI" panose="020B0502040204020203" pitchFamily="34" charset="0"/>
            </a:endParaRPr>
          </a:p>
        </p:txBody>
      </p:sp>
    </p:spTree>
    <p:extLst>
      <p:ext uri="{BB962C8B-B14F-4D97-AF65-F5344CB8AC3E}">
        <p14:creationId xmlns:p14="http://schemas.microsoft.com/office/powerpoint/2010/main" val="3532125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254</TotalTime>
  <Words>487</Words>
  <Application>Microsoft Office PowerPoint</Application>
  <PresentationFormat>Widescreen</PresentationFormat>
  <Paragraphs>9</Paragraphs>
  <Slides>6</Slides>
  <Notes>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Arial</vt:lpstr>
      <vt:lpstr>Segoe UI</vt:lpstr>
      <vt:lpstr>UICTFontTextStyleBody</vt:lpstr>
      <vt:lpstr>Office Theme</vt:lpstr>
      <vt:lpstr>Oli’s individual reflection</vt:lpstr>
      <vt:lpstr>PowerPoint Presentation</vt:lpstr>
      <vt:lpstr>PowerPoint Presentation</vt:lpstr>
      <vt:lpstr>Overall evaluation and reflection of the event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Oli’s individual reflection</dc:title>
  <dc:creator>Oli Brown (2203280)</dc:creator>
  <cp:lastModifiedBy>Oli Brown (2203280)</cp:lastModifiedBy>
  <cp:revision>4</cp:revision>
  <dcterms:created xsi:type="dcterms:W3CDTF">2024-04-22T05:36:49Z</dcterms:created>
  <dcterms:modified xsi:type="dcterms:W3CDTF">2024-04-22T09:50:57Z</dcterms:modified>
</cp:coreProperties>
</file>