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theme/theme15.xml" ContentType="application/vnd.openxmlformats-officedocument.theme+xml"/>
  <Override PartName="/ppt/slideLayouts/slideLayout18.xml" ContentType="application/vnd.openxmlformats-officedocument.presentationml.slideLayout+xml"/>
  <Override PartName="/ppt/theme/theme16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7.xml" ContentType="application/vnd.openxmlformats-officedocument.theme+xml"/>
  <Override PartName="/ppt/slideLayouts/slideLayout27.xml" ContentType="application/vnd.openxmlformats-officedocument.presentationml.slideLayout+xml"/>
  <Override PartName="/ppt/theme/theme18.xml" ContentType="application/vnd.openxmlformats-officedocument.theme+xml"/>
  <Override PartName="/ppt/slideLayouts/slideLayout28.xml" ContentType="application/vnd.openxmlformats-officedocument.presentationml.slideLayout+xml"/>
  <Override PartName="/ppt/theme/theme19.xml" ContentType="application/vnd.openxmlformats-officedocument.theme+xml"/>
  <Override PartName="/ppt/slideLayouts/slideLayout29.xml" ContentType="application/vnd.openxmlformats-officedocument.presentationml.slideLayout+xml"/>
  <Override PartName="/ppt/theme/theme2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34" r:id="rId24"/>
  </p:sldMasterIdLst>
  <p:notesMasterIdLst>
    <p:notesMasterId r:id="rId95"/>
  </p:notesMasterIdLst>
  <p:sldIdLst>
    <p:sldId id="261" r:id="rId25"/>
    <p:sldId id="273" r:id="rId26"/>
    <p:sldId id="410" r:id="rId27"/>
    <p:sldId id="550" r:id="rId28"/>
    <p:sldId id="551" r:id="rId29"/>
    <p:sldId id="584" r:id="rId30"/>
    <p:sldId id="258" r:id="rId31"/>
    <p:sldId id="552" r:id="rId32"/>
    <p:sldId id="312" r:id="rId33"/>
    <p:sldId id="585" r:id="rId34"/>
    <p:sldId id="281" r:id="rId35"/>
    <p:sldId id="282" r:id="rId36"/>
    <p:sldId id="586" r:id="rId37"/>
    <p:sldId id="554" r:id="rId38"/>
    <p:sldId id="555" r:id="rId39"/>
    <p:sldId id="556" r:id="rId40"/>
    <p:sldId id="587" r:id="rId41"/>
    <p:sldId id="284" r:id="rId42"/>
    <p:sldId id="596" r:id="rId43"/>
    <p:sldId id="595" r:id="rId44"/>
    <p:sldId id="287" r:id="rId45"/>
    <p:sldId id="557" r:id="rId46"/>
    <p:sldId id="288" r:id="rId47"/>
    <p:sldId id="289" r:id="rId48"/>
    <p:sldId id="290" r:id="rId49"/>
    <p:sldId id="291" r:id="rId50"/>
    <p:sldId id="292" r:id="rId51"/>
    <p:sldId id="588" r:id="rId52"/>
    <p:sldId id="293" r:id="rId53"/>
    <p:sldId id="294" r:id="rId54"/>
    <p:sldId id="295" r:id="rId55"/>
    <p:sldId id="296" r:id="rId56"/>
    <p:sldId id="553" r:id="rId57"/>
    <p:sldId id="564" r:id="rId58"/>
    <p:sldId id="558" r:id="rId59"/>
    <p:sldId id="559" r:id="rId60"/>
    <p:sldId id="562" r:id="rId61"/>
    <p:sldId id="563" r:id="rId62"/>
    <p:sldId id="560" r:id="rId63"/>
    <p:sldId id="566" r:id="rId64"/>
    <p:sldId id="589" r:id="rId65"/>
    <p:sldId id="570" r:id="rId66"/>
    <p:sldId id="568" r:id="rId67"/>
    <p:sldId id="569" r:id="rId68"/>
    <p:sldId id="571" r:id="rId69"/>
    <p:sldId id="574" r:id="rId70"/>
    <p:sldId id="576" r:id="rId71"/>
    <p:sldId id="590" r:id="rId72"/>
    <p:sldId id="577" r:id="rId73"/>
    <p:sldId id="591" r:id="rId74"/>
    <p:sldId id="427" r:id="rId75"/>
    <p:sldId id="428" r:id="rId76"/>
    <p:sldId id="429" r:id="rId77"/>
    <p:sldId id="597" r:id="rId78"/>
    <p:sldId id="430" r:id="rId79"/>
    <p:sldId id="431" r:id="rId80"/>
    <p:sldId id="432" r:id="rId81"/>
    <p:sldId id="433" r:id="rId82"/>
    <p:sldId id="434" r:id="rId83"/>
    <p:sldId id="435" r:id="rId84"/>
    <p:sldId id="436" r:id="rId85"/>
    <p:sldId id="437" r:id="rId86"/>
    <p:sldId id="438" r:id="rId87"/>
    <p:sldId id="439" r:id="rId88"/>
    <p:sldId id="440" r:id="rId89"/>
    <p:sldId id="443" r:id="rId90"/>
    <p:sldId id="444" r:id="rId91"/>
    <p:sldId id="445" r:id="rId92"/>
    <p:sldId id="362" r:id="rId93"/>
    <p:sldId id="594" r:id="rId9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765" autoAdjust="0"/>
    <p:restoredTop sz="94364" autoAdjust="0"/>
  </p:normalViewPr>
  <p:slideViewPr>
    <p:cSldViewPr snapToGrid="0">
      <p:cViewPr varScale="1">
        <p:scale>
          <a:sx n="112" d="100"/>
          <a:sy n="112" d="100"/>
        </p:scale>
        <p:origin x="6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63" Type="http://schemas.openxmlformats.org/officeDocument/2006/relationships/slide" Target="slides/slide39.xml"/><Relationship Id="rId68" Type="http://schemas.openxmlformats.org/officeDocument/2006/relationships/slide" Target="slides/slide44.xml"/><Relationship Id="rId84" Type="http://schemas.openxmlformats.org/officeDocument/2006/relationships/slide" Target="slides/slide60.xml"/><Relationship Id="rId89" Type="http://schemas.openxmlformats.org/officeDocument/2006/relationships/slide" Target="slides/slide65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53" Type="http://schemas.openxmlformats.org/officeDocument/2006/relationships/slide" Target="slides/slide29.xml"/><Relationship Id="rId58" Type="http://schemas.openxmlformats.org/officeDocument/2006/relationships/slide" Target="slides/slide34.xml"/><Relationship Id="rId74" Type="http://schemas.openxmlformats.org/officeDocument/2006/relationships/slide" Target="slides/slide50.xml"/><Relationship Id="rId79" Type="http://schemas.openxmlformats.org/officeDocument/2006/relationships/slide" Target="slides/slide55.xml"/><Relationship Id="rId5" Type="http://schemas.openxmlformats.org/officeDocument/2006/relationships/slideMaster" Target="slideMasters/slideMaster2.xml"/><Relationship Id="rId90" Type="http://schemas.openxmlformats.org/officeDocument/2006/relationships/slide" Target="slides/slide66.xml"/><Relationship Id="rId95" Type="http://schemas.openxmlformats.org/officeDocument/2006/relationships/notesMaster" Target="notesMasters/notesMaster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43" Type="http://schemas.openxmlformats.org/officeDocument/2006/relationships/slide" Target="slides/slide19.xml"/><Relationship Id="rId48" Type="http://schemas.openxmlformats.org/officeDocument/2006/relationships/slide" Target="slides/slide24.xml"/><Relationship Id="rId64" Type="http://schemas.openxmlformats.org/officeDocument/2006/relationships/slide" Target="slides/slide40.xml"/><Relationship Id="rId69" Type="http://schemas.openxmlformats.org/officeDocument/2006/relationships/slide" Target="slides/slide45.xml"/><Relationship Id="rId80" Type="http://schemas.openxmlformats.org/officeDocument/2006/relationships/slide" Target="slides/slide56.xml"/><Relationship Id="rId85" Type="http://schemas.openxmlformats.org/officeDocument/2006/relationships/slide" Target="slides/slide6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59" Type="http://schemas.openxmlformats.org/officeDocument/2006/relationships/slide" Target="slides/slide35.xml"/><Relationship Id="rId67" Type="http://schemas.openxmlformats.org/officeDocument/2006/relationships/slide" Target="slides/slide4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openxmlformats.org/officeDocument/2006/relationships/slide" Target="slides/slide30.xml"/><Relationship Id="rId62" Type="http://schemas.openxmlformats.org/officeDocument/2006/relationships/slide" Target="slides/slide38.xml"/><Relationship Id="rId70" Type="http://schemas.openxmlformats.org/officeDocument/2006/relationships/slide" Target="slides/slide46.xml"/><Relationship Id="rId75" Type="http://schemas.openxmlformats.org/officeDocument/2006/relationships/slide" Target="slides/slide51.xml"/><Relationship Id="rId83" Type="http://schemas.openxmlformats.org/officeDocument/2006/relationships/slide" Target="slides/slide59.xml"/><Relationship Id="rId88" Type="http://schemas.openxmlformats.org/officeDocument/2006/relationships/slide" Target="slides/slide64.xml"/><Relationship Id="rId91" Type="http://schemas.openxmlformats.org/officeDocument/2006/relationships/slide" Target="slides/slide67.xml"/><Relationship Id="rId9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slide" Target="slides/slide25.xml"/><Relationship Id="rId57" Type="http://schemas.openxmlformats.org/officeDocument/2006/relationships/slide" Target="slides/slide33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slide" Target="slides/slide28.xml"/><Relationship Id="rId60" Type="http://schemas.openxmlformats.org/officeDocument/2006/relationships/slide" Target="slides/slide36.xml"/><Relationship Id="rId65" Type="http://schemas.openxmlformats.org/officeDocument/2006/relationships/slide" Target="slides/slide41.xml"/><Relationship Id="rId73" Type="http://schemas.openxmlformats.org/officeDocument/2006/relationships/slide" Target="slides/slide49.xml"/><Relationship Id="rId78" Type="http://schemas.openxmlformats.org/officeDocument/2006/relationships/slide" Target="slides/slide54.xml"/><Relationship Id="rId81" Type="http://schemas.openxmlformats.org/officeDocument/2006/relationships/slide" Target="slides/slide57.xml"/><Relationship Id="rId86" Type="http://schemas.openxmlformats.org/officeDocument/2006/relationships/slide" Target="slides/slide62.xml"/><Relationship Id="rId94" Type="http://schemas.openxmlformats.org/officeDocument/2006/relationships/slide" Target="slides/slide70.xml"/><Relationship Id="rId9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5.xml"/><Relationship Id="rId34" Type="http://schemas.openxmlformats.org/officeDocument/2006/relationships/slide" Target="slides/slide10.xml"/><Relationship Id="rId50" Type="http://schemas.openxmlformats.org/officeDocument/2006/relationships/slide" Target="slides/slide26.xml"/><Relationship Id="rId55" Type="http://schemas.openxmlformats.org/officeDocument/2006/relationships/slide" Target="slides/slide31.xml"/><Relationship Id="rId76" Type="http://schemas.openxmlformats.org/officeDocument/2006/relationships/slide" Target="slides/slide52.xml"/><Relationship Id="rId97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7.xml"/><Relationship Id="rId92" Type="http://schemas.openxmlformats.org/officeDocument/2006/relationships/slide" Target="slides/slide68.xml"/><Relationship Id="rId2" Type="http://schemas.openxmlformats.org/officeDocument/2006/relationships/customXml" Target="../customXml/item2.xml"/><Relationship Id="rId29" Type="http://schemas.openxmlformats.org/officeDocument/2006/relationships/slide" Target="slides/slide5.xml"/><Relationship Id="rId24" Type="http://schemas.openxmlformats.org/officeDocument/2006/relationships/slideMaster" Target="slideMasters/slideMaster21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66" Type="http://schemas.openxmlformats.org/officeDocument/2006/relationships/slide" Target="slides/slide42.xml"/><Relationship Id="rId87" Type="http://schemas.openxmlformats.org/officeDocument/2006/relationships/slide" Target="slides/slide63.xml"/><Relationship Id="rId61" Type="http://schemas.openxmlformats.org/officeDocument/2006/relationships/slide" Target="slides/slide37.xml"/><Relationship Id="rId82" Type="http://schemas.openxmlformats.org/officeDocument/2006/relationships/slide" Target="slides/slide5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56" Type="http://schemas.openxmlformats.org/officeDocument/2006/relationships/slide" Target="slides/slide32.xml"/><Relationship Id="rId77" Type="http://schemas.openxmlformats.org/officeDocument/2006/relationships/slide" Target="slides/slide53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7.xml"/><Relationship Id="rId72" Type="http://schemas.openxmlformats.org/officeDocument/2006/relationships/slide" Target="slides/slide48.xml"/><Relationship Id="rId93" Type="http://schemas.openxmlformats.org/officeDocument/2006/relationships/slide" Target="slides/slide69.xml"/><Relationship Id="rId98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536276-77BA-4D36-9F6B-83485C83B36E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FA5BC18-D90C-42C3-B60F-4A95420827E9}">
      <dgm:prSet phldrT="[Text]" custT="1"/>
      <dgm:spPr/>
      <dgm:t>
        <a:bodyPr/>
        <a:lstStyle/>
        <a:p>
          <a:r>
            <a:rPr lang="en-GB" sz="2000" b="1" dirty="0">
              <a:latin typeface="Calibri" pitchFamily="34" charset="0"/>
              <a:cs typeface="Calibri" pitchFamily="34" charset="0"/>
            </a:rPr>
            <a:t>Corporate Strategy:</a:t>
          </a:r>
        </a:p>
        <a:p>
          <a:r>
            <a:rPr lang="en-GB" sz="2000" dirty="0">
              <a:latin typeface="Calibri" pitchFamily="34" charset="0"/>
              <a:cs typeface="Calibri" pitchFamily="34" charset="0"/>
            </a:rPr>
            <a:t>Disney Corporation</a:t>
          </a:r>
        </a:p>
      </dgm:t>
    </dgm:pt>
    <dgm:pt modelId="{CC7525FE-C104-486B-A561-F41429E335F4}" type="parTrans" cxnId="{79AF20E0-96CA-4BAE-98DD-B458F5545E38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6BCDBA23-F9D7-46C4-883B-E6E2696CC206}" type="sibTrans" cxnId="{79AF20E0-96CA-4BAE-98DD-B458F5545E38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2D316167-A806-46C4-857E-7ED3F253EC1B}">
      <dgm:prSet phldrT="[Text]" custT="1"/>
      <dgm:spPr/>
      <dgm:t>
        <a:bodyPr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Disney Films</a:t>
          </a:r>
        </a:p>
      </dgm:t>
    </dgm:pt>
    <dgm:pt modelId="{5CFCBB5C-7461-43CB-B03C-C887836E271F}" type="parTrans" cxnId="{331FFF9C-3C4B-4221-A417-A9539B3D42BD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80B8CA0F-99C5-4A3E-AD96-F13CF0D796BC}" type="sibTrans" cxnId="{331FFF9C-3C4B-4221-A417-A9539B3D42BD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D12BB818-5D91-435A-A54A-DCEF673C636B}">
      <dgm:prSet phldrT="[Text]" custT="1"/>
      <dgm:spPr/>
      <dgm:t>
        <a:bodyPr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Functional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Sales</a:t>
          </a:r>
        </a:p>
      </dgm:t>
    </dgm:pt>
    <dgm:pt modelId="{BC7A1272-97A8-4CC7-B915-EB9D84CE16E2}" type="parTrans" cxnId="{41FED5A0-C84C-4BE9-9FEB-8092CEDA15C3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51270258-C8E8-4221-864C-89353EF9436F}" type="sibTrans" cxnId="{41FED5A0-C84C-4BE9-9FEB-8092CEDA15C3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5E70A129-67B5-4D6E-9279-06188CD15CB5}">
      <dgm:prSet phldrT="[Text]" custT="1"/>
      <dgm:spPr/>
      <dgm:t>
        <a:bodyPr lIns="0" rIns="0"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Functional Strategy</a:t>
          </a:r>
          <a:r>
            <a:rPr lang="en-GB" sz="1800" dirty="0">
              <a:latin typeface="Calibri" pitchFamily="34" charset="0"/>
              <a:cs typeface="Calibri" pitchFamily="34" charset="0"/>
            </a:rPr>
            <a:t>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Human Resources</a:t>
          </a:r>
        </a:p>
      </dgm:t>
    </dgm:pt>
    <dgm:pt modelId="{9A4FA991-7A80-419C-85D6-06E4BE2211B1}" type="parTrans" cxnId="{1EC0AFD4-73CD-4566-A0E6-89BA78F8584A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E6AFCFE4-B80D-40EB-933B-EB1842D1FBA7}" type="sibTrans" cxnId="{1EC0AFD4-73CD-4566-A0E6-89BA78F8584A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B731BDA4-B43E-4B77-B53D-5B71D105A0A4}">
      <dgm:prSet phldrT="[Text]" custT="1"/>
      <dgm:spPr/>
      <dgm:t>
        <a:bodyPr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Theme Parks</a:t>
          </a:r>
        </a:p>
      </dgm:t>
    </dgm:pt>
    <dgm:pt modelId="{F401265E-3AF5-47D1-9F19-8118E2D6ED44}" type="parTrans" cxnId="{4B13CD99-4927-4040-B90E-B2B90584442C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0A1C04F4-537B-47E7-855C-85B6AD5D5ECA}" type="sibTrans" cxnId="{4B13CD99-4927-4040-B90E-B2B90584442C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AE3434B7-C211-4521-93E0-1C3D1BCFEEE9}">
      <dgm:prSet custT="1"/>
      <dgm:spPr/>
      <dgm:t>
        <a:bodyPr lIns="0" tIns="0" rIns="0" bIns="0"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ABC Network</a:t>
          </a:r>
        </a:p>
      </dgm:t>
    </dgm:pt>
    <dgm:pt modelId="{A5FC688A-0995-4BA2-8B04-E41DA6B93379}" type="parTrans" cxnId="{4CCDFC72-E873-455A-ABD3-D4CAA206CB43}">
      <dgm:prSet/>
      <dgm:spPr/>
      <dgm:t>
        <a:bodyPr/>
        <a:lstStyle/>
        <a:p>
          <a:endParaRPr lang="en-GB" sz="2400"/>
        </a:p>
      </dgm:t>
    </dgm:pt>
    <dgm:pt modelId="{7A2471FA-31D9-44C2-B0CF-7989B9592834}" type="sibTrans" cxnId="{4CCDFC72-E873-455A-ABD3-D4CAA206CB43}">
      <dgm:prSet/>
      <dgm:spPr/>
      <dgm:t>
        <a:bodyPr/>
        <a:lstStyle/>
        <a:p>
          <a:endParaRPr lang="en-GB" sz="2400"/>
        </a:p>
      </dgm:t>
    </dgm:pt>
    <dgm:pt modelId="{202AC7D9-B288-4EF0-B21C-F24E9351754E}">
      <dgm:prSet custT="1"/>
      <dgm:spPr/>
      <dgm:t>
        <a:bodyPr/>
        <a:lstStyle/>
        <a:p>
          <a:r>
            <a:rPr lang="en-GB" sz="1800" b="1" dirty="0">
              <a:latin typeface="Calibri" pitchFamily="34" charset="0"/>
              <a:cs typeface="Calibri" pitchFamily="34" charset="0"/>
            </a:rPr>
            <a:t>Functional Strategy:</a:t>
          </a:r>
        </a:p>
        <a:p>
          <a:r>
            <a:rPr lang="en-GB" sz="1800" dirty="0">
              <a:latin typeface="Calibri" pitchFamily="34" charset="0"/>
              <a:cs typeface="Calibri" pitchFamily="34" charset="0"/>
            </a:rPr>
            <a:t>Manufacturing</a:t>
          </a:r>
          <a:endParaRPr lang="en-GB" sz="1800" dirty="0"/>
        </a:p>
      </dgm:t>
    </dgm:pt>
    <dgm:pt modelId="{275BB0B9-D48D-4077-ACF1-E88B7845F626}" type="parTrans" cxnId="{018E30B4-7510-41AD-A135-D1F659387CCD}">
      <dgm:prSet/>
      <dgm:spPr/>
      <dgm:t>
        <a:bodyPr/>
        <a:lstStyle/>
        <a:p>
          <a:endParaRPr lang="en-GB" sz="2000"/>
        </a:p>
      </dgm:t>
    </dgm:pt>
    <dgm:pt modelId="{79A50014-5A6B-42F9-B6BB-B34FC38B031D}" type="sibTrans" cxnId="{018E30B4-7510-41AD-A135-D1F659387CCD}">
      <dgm:prSet/>
      <dgm:spPr/>
      <dgm:t>
        <a:bodyPr/>
        <a:lstStyle/>
        <a:p>
          <a:endParaRPr lang="en-GB" sz="2000"/>
        </a:p>
      </dgm:t>
    </dgm:pt>
    <dgm:pt modelId="{9F420E35-6B30-49C2-8F85-D37AF2A24B3D}">
      <dgm:prSet phldrT="[Text]" custT="1"/>
      <dgm:spPr/>
      <dgm:t>
        <a:bodyPr anchor="t"/>
        <a:lstStyle/>
        <a:p>
          <a:pPr marL="0" algn="l"/>
          <a:r>
            <a:rPr lang="en-GB" sz="2400" dirty="0">
              <a:latin typeface="Calibri" pitchFamily="34" charset="0"/>
              <a:cs typeface="Calibri" pitchFamily="34" charset="0"/>
            </a:rPr>
            <a:t>Corporate Level</a:t>
          </a:r>
        </a:p>
        <a:p>
          <a:pPr marL="0" indent="0" algn="l">
            <a:tabLst/>
          </a:pPr>
          <a:r>
            <a:rPr lang="en-US" sz="1100" dirty="0">
              <a:latin typeface="Calibri" pitchFamily="34" charset="0"/>
              <a:cs typeface="Calibri" pitchFamily="34" charset="0"/>
            </a:rPr>
            <a:t>Specifies actions taken by the firm to gain a competitive advantage by selecting and managing a group of different businesses competing in different product markets.</a:t>
          </a:r>
          <a:endParaRPr lang="en-GB" sz="1100" dirty="0">
            <a:latin typeface="Calibri" pitchFamily="34" charset="0"/>
            <a:cs typeface="Calibri" pitchFamily="34" charset="0"/>
          </a:endParaRPr>
        </a:p>
      </dgm:t>
    </dgm:pt>
    <dgm:pt modelId="{077EB969-4FC1-47BE-8623-1F3504F1915A}" type="sibTrans" cxnId="{F15DECAE-C7D9-41AB-A2E3-2468192AD35C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E60BC04D-1A6A-4464-B954-5037D5431651}" type="parTrans" cxnId="{F15DECAE-C7D9-41AB-A2E3-2468192AD35C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DD33E967-3F02-41A3-A1FD-2F101D4A7587}">
      <dgm:prSet phldrT="[Text]" custT="1"/>
      <dgm:spPr/>
      <dgm:t>
        <a:bodyPr anchor="t"/>
        <a:lstStyle/>
        <a:p>
          <a:pPr algn="l"/>
          <a:r>
            <a:rPr lang="en-GB" sz="2400" dirty="0">
              <a:latin typeface="Calibri" pitchFamily="34" charset="0"/>
              <a:cs typeface="Calibri" pitchFamily="34" charset="0"/>
            </a:rPr>
            <a:t>Operational Level</a:t>
          </a:r>
        </a:p>
        <a:p>
          <a:pPr algn="just"/>
          <a:r>
            <a:rPr lang="en-US" sz="1200" dirty="0">
              <a:latin typeface="Calibri" pitchFamily="34" charset="0"/>
              <a:cs typeface="Calibri" pitchFamily="34" charset="0"/>
            </a:rPr>
            <a:t>Each function chooses a functional strategy that maximises operational efficiency</a:t>
          </a:r>
          <a:endParaRPr lang="en-GB" sz="1200" dirty="0">
            <a:latin typeface="Calibri" pitchFamily="34" charset="0"/>
            <a:cs typeface="Calibri" pitchFamily="34" charset="0"/>
          </a:endParaRPr>
        </a:p>
      </dgm:t>
    </dgm:pt>
    <dgm:pt modelId="{B6925239-1404-4F70-9667-6D943DD4EC8E}" type="sibTrans" cxnId="{FEC2A781-6646-4E1F-BCA0-D0F227B569A2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30899A63-2645-4B44-AB52-D5E0D3501286}" type="parTrans" cxnId="{FEC2A781-6646-4E1F-BCA0-D0F227B569A2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D0D11887-0215-46AB-ADAA-A6851444F8F1}">
      <dgm:prSet phldrT="[Text]" custT="1"/>
      <dgm:spPr/>
      <dgm:t>
        <a:bodyPr anchor="t"/>
        <a:lstStyle/>
        <a:p>
          <a:pPr algn="l"/>
          <a:r>
            <a:rPr lang="en-GB" sz="2400" dirty="0">
              <a:latin typeface="Calibri" pitchFamily="34" charset="0"/>
              <a:cs typeface="Calibri" pitchFamily="34" charset="0"/>
            </a:rPr>
            <a:t>Business Level</a:t>
          </a:r>
        </a:p>
        <a:p>
          <a:pPr algn="l"/>
          <a:r>
            <a:rPr lang="en-US" sz="1100" dirty="0">
              <a:latin typeface="Calibri" pitchFamily="34" charset="0"/>
              <a:cs typeface="Calibri" pitchFamily="34" charset="0"/>
            </a:rPr>
            <a:t>Each business unit chooses a business-level strategy as its </a:t>
          </a:r>
          <a:r>
            <a:rPr lang="en-US" sz="1100" b="1" u="sng" dirty="0">
              <a:latin typeface="Calibri" pitchFamily="34" charset="0"/>
              <a:cs typeface="Calibri" pitchFamily="34" charset="0"/>
            </a:rPr>
            <a:t>means of competing</a:t>
          </a:r>
          <a:r>
            <a:rPr lang="en-US" sz="1100" dirty="0">
              <a:latin typeface="Calibri" pitchFamily="34" charset="0"/>
              <a:cs typeface="Calibri" pitchFamily="34" charset="0"/>
            </a:rPr>
            <a:t> in its individual product markets</a:t>
          </a:r>
          <a:endParaRPr lang="en-GB" sz="1100" dirty="0">
            <a:latin typeface="Calibri" pitchFamily="34" charset="0"/>
            <a:cs typeface="Calibri" pitchFamily="34" charset="0"/>
          </a:endParaRPr>
        </a:p>
      </dgm:t>
    </dgm:pt>
    <dgm:pt modelId="{5D075EA1-761E-462D-945E-B52A3D9AF904}" type="sibTrans" cxnId="{207F4711-C0E3-494C-8DC5-9AA33DF66D23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D1EB03A1-6CD5-44F0-85AE-316CE86BE0DD}" type="parTrans" cxnId="{207F4711-C0E3-494C-8DC5-9AA33DF66D23}">
      <dgm:prSet/>
      <dgm:spPr/>
      <dgm:t>
        <a:bodyPr/>
        <a:lstStyle/>
        <a:p>
          <a:endParaRPr lang="en-GB" sz="2400">
            <a:latin typeface="Calibri" pitchFamily="34" charset="0"/>
            <a:cs typeface="Calibri" pitchFamily="34" charset="0"/>
          </a:endParaRPr>
        </a:p>
      </dgm:t>
    </dgm:pt>
    <dgm:pt modelId="{F76C47BA-63E8-46F0-9E56-C337685912D8}" type="pres">
      <dgm:prSet presAssocID="{3D536276-77BA-4D36-9F6B-83485C83B36E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3C77E28-0692-445F-B3EF-BDFC567B13C4}" type="pres">
      <dgm:prSet presAssocID="{3D536276-77BA-4D36-9F6B-83485C83B36E}" presName="hierFlow" presStyleCnt="0"/>
      <dgm:spPr/>
    </dgm:pt>
    <dgm:pt modelId="{D281492C-6A52-4D60-B850-93DEC9D0E50E}" type="pres">
      <dgm:prSet presAssocID="{3D536276-77BA-4D36-9F6B-83485C83B36E}" presName="firstBuf" presStyleCnt="0"/>
      <dgm:spPr/>
    </dgm:pt>
    <dgm:pt modelId="{11F49B97-5614-4F16-BB8B-A466D959557F}" type="pres">
      <dgm:prSet presAssocID="{3D536276-77BA-4D36-9F6B-83485C83B36E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253DC8A1-EF3D-4454-B53F-616168566420}" type="pres">
      <dgm:prSet presAssocID="{BFA5BC18-D90C-42C3-B60F-4A95420827E9}" presName="Name14" presStyleCnt="0"/>
      <dgm:spPr/>
    </dgm:pt>
    <dgm:pt modelId="{C678C336-8F43-4C1B-B4B9-BC90EA027E8B}" type="pres">
      <dgm:prSet presAssocID="{BFA5BC18-D90C-42C3-B60F-4A95420827E9}" presName="level1Shape" presStyleLbl="node0" presStyleIdx="0" presStyleCnt="1" custScaleX="509275" custScaleY="155513">
        <dgm:presLayoutVars>
          <dgm:chPref val="3"/>
        </dgm:presLayoutVars>
      </dgm:prSet>
      <dgm:spPr/>
    </dgm:pt>
    <dgm:pt modelId="{ACB0132C-8208-4879-98E4-4CD5138F5C9D}" type="pres">
      <dgm:prSet presAssocID="{BFA5BC18-D90C-42C3-B60F-4A95420827E9}" presName="hierChild2" presStyleCnt="0"/>
      <dgm:spPr/>
    </dgm:pt>
    <dgm:pt modelId="{73AD0084-24F8-4B76-B0FB-B60D4258D839}" type="pres">
      <dgm:prSet presAssocID="{5CFCBB5C-7461-43CB-B03C-C887836E271F}" presName="Name19" presStyleLbl="parChTrans1D2" presStyleIdx="0" presStyleCnt="3"/>
      <dgm:spPr/>
    </dgm:pt>
    <dgm:pt modelId="{5A21CD44-924D-45D3-9092-BB221B219711}" type="pres">
      <dgm:prSet presAssocID="{2D316167-A806-46C4-857E-7ED3F253EC1B}" presName="Name21" presStyleCnt="0"/>
      <dgm:spPr/>
    </dgm:pt>
    <dgm:pt modelId="{58C3B9DF-BE6D-44DD-A518-D5741741DE81}" type="pres">
      <dgm:prSet presAssocID="{2D316167-A806-46C4-857E-7ED3F253EC1B}" presName="level2Shape" presStyleLbl="node2" presStyleIdx="0" presStyleCnt="3" custScaleX="194099" custScaleY="158472" custLinFactNeighborY="47200"/>
      <dgm:spPr/>
    </dgm:pt>
    <dgm:pt modelId="{9E8E8046-177C-464D-87CE-324E52E19A6C}" type="pres">
      <dgm:prSet presAssocID="{2D316167-A806-46C4-857E-7ED3F253EC1B}" presName="hierChild3" presStyleCnt="0"/>
      <dgm:spPr/>
    </dgm:pt>
    <dgm:pt modelId="{8C341FAF-2F26-4CA4-B2D5-C1CA7D3DC30F}" type="pres">
      <dgm:prSet presAssocID="{BC7A1272-97A8-4CC7-B915-EB9D84CE16E2}" presName="Name19" presStyleLbl="parChTrans1D3" presStyleIdx="0" presStyleCnt="3"/>
      <dgm:spPr/>
    </dgm:pt>
    <dgm:pt modelId="{59255EEA-A99B-4B6E-80D4-3B7A5114DA1E}" type="pres">
      <dgm:prSet presAssocID="{D12BB818-5D91-435A-A54A-DCEF673C636B}" presName="Name21" presStyleCnt="0"/>
      <dgm:spPr/>
    </dgm:pt>
    <dgm:pt modelId="{50B45E44-C943-4AA0-8352-3F7C181A6CB9}" type="pres">
      <dgm:prSet presAssocID="{D12BB818-5D91-435A-A54A-DCEF673C636B}" presName="level2Shape" presStyleLbl="node3" presStyleIdx="0" presStyleCnt="3" custScaleX="196941" custScaleY="163091" custLinFactX="100000" custLinFactNeighborX="137157" custLinFactNeighborY="86683"/>
      <dgm:spPr/>
    </dgm:pt>
    <dgm:pt modelId="{DD790030-F89C-4033-B52E-E62C0520E73C}" type="pres">
      <dgm:prSet presAssocID="{D12BB818-5D91-435A-A54A-DCEF673C636B}" presName="hierChild3" presStyleCnt="0"/>
      <dgm:spPr/>
    </dgm:pt>
    <dgm:pt modelId="{B70981B8-2981-4334-A18D-6AE13E93C987}" type="pres">
      <dgm:prSet presAssocID="{9A4FA991-7A80-419C-85D6-06E4BE2211B1}" presName="Name19" presStyleLbl="parChTrans1D3" presStyleIdx="1" presStyleCnt="3"/>
      <dgm:spPr/>
    </dgm:pt>
    <dgm:pt modelId="{A73FB844-2FA8-4AEA-A67B-777D03BFE683}" type="pres">
      <dgm:prSet presAssocID="{5E70A129-67B5-4D6E-9279-06188CD15CB5}" presName="Name21" presStyleCnt="0"/>
      <dgm:spPr/>
    </dgm:pt>
    <dgm:pt modelId="{35A05AE2-5713-4A1D-9B53-2D8DCC190496}" type="pres">
      <dgm:prSet presAssocID="{5E70A129-67B5-4D6E-9279-06188CD15CB5}" presName="level2Shape" presStyleLbl="node3" presStyleIdx="1" presStyleCnt="3" custScaleX="196941" custScaleY="163600" custLinFactX="100000" custLinFactNeighborX="129493" custLinFactNeighborY="86683"/>
      <dgm:spPr/>
    </dgm:pt>
    <dgm:pt modelId="{DB2E1F4B-A3BC-44BD-87BE-3E1054AF9654}" type="pres">
      <dgm:prSet presAssocID="{5E70A129-67B5-4D6E-9279-06188CD15CB5}" presName="hierChild3" presStyleCnt="0"/>
      <dgm:spPr/>
    </dgm:pt>
    <dgm:pt modelId="{B113AC55-C12F-41B6-8C07-7212859A916D}" type="pres">
      <dgm:prSet presAssocID="{275BB0B9-D48D-4077-ACF1-E88B7845F626}" presName="Name19" presStyleLbl="parChTrans1D3" presStyleIdx="2" presStyleCnt="3"/>
      <dgm:spPr/>
    </dgm:pt>
    <dgm:pt modelId="{81AE7D66-DACD-47D7-A393-783B46127843}" type="pres">
      <dgm:prSet presAssocID="{202AC7D9-B288-4EF0-B21C-F24E9351754E}" presName="Name21" presStyleCnt="0"/>
      <dgm:spPr/>
    </dgm:pt>
    <dgm:pt modelId="{D3416B31-42BF-42AB-93EB-7C3921EC0EE6}" type="pres">
      <dgm:prSet presAssocID="{202AC7D9-B288-4EF0-B21C-F24E9351754E}" presName="level2Shape" presStyleLbl="node3" presStyleIdx="2" presStyleCnt="3" custAng="0" custScaleX="197554" custScaleY="163600" custLinFactX="100000" custLinFactNeighborX="119500" custLinFactNeighborY="86683"/>
      <dgm:spPr/>
    </dgm:pt>
    <dgm:pt modelId="{45994571-7397-4FD6-BD12-D2A785E4E02D}" type="pres">
      <dgm:prSet presAssocID="{202AC7D9-B288-4EF0-B21C-F24E9351754E}" presName="hierChild3" presStyleCnt="0"/>
      <dgm:spPr/>
    </dgm:pt>
    <dgm:pt modelId="{E9E9D786-009C-4E5C-ABA2-2BF0D1C1785F}" type="pres">
      <dgm:prSet presAssocID="{F401265E-3AF5-47D1-9F19-8118E2D6ED44}" presName="Name19" presStyleLbl="parChTrans1D2" presStyleIdx="1" presStyleCnt="3"/>
      <dgm:spPr/>
    </dgm:pt>
    <dgm:pt modelId="{0AE111DF-3606-4E9B-9B0D-F220263361F9}" type="pres">
      <dgm:prSet presAssocID="{B731BDA4-B43E-4B77-B53D-5B71D105A0A4}" presName="Name21" presStyleCnt="0"/>
      <dgm:spPr/>
    </dgm:pt>
    <dgm:pt modelId="{2330FB10-E6F3-422A-9B40-6E38948CB6CD}" type="pres">
      <dgm:prSet presAssocID="{B731BDA4-B43E-4B77-B53D-5B71D105A0A4}" presName="level2Shape" presStyleLbl="node2" presStyleIdx="1" presStyleCnt="3" custScaleX="186290" custScaleY="159209" custLinFactNeighborY="47200"/>
      <dgm:spPr/>
    </dgm:pt>
    <dgm:pt modelId="{BA8F261A-B14C-4533-998D-4EB4ABA1E1AF}" type="pres">
      <dgm:prSet presAssocID="{B731BDA4-B43E-4B77-B53D-5B71D105A0A4}" presName="hierChild3" presStyleCnt="0"/>
      <dgm:spPr/>
    </dgm:pt>
    <dgm:pt modelId="{485A6076-73F6-4ABB-8551-5E541184F893}" type="pres">
      <dgm:prSet presAssocID="{A5FC688A-0995-4BA2-8B04-E41DA6B93379}" presName="Name19" presStyleLbl="parChTrans1D2" presStyleIdx="2" presStyleCnt="3"/>
      <dgm:spPr/>
    </dgm:pt>
    <dgm:pt modelId="{E3B287E9-95A9-4A7D-A2A9-EA24D11BA1CE}" type="pres">
      <dgm:prSet presAssocID="{AE3434B7-C211-4521-93E0-1C3D1BCFEEE9}" presName="Name21" presStyleCnt="0"/>
      <dgm:spPr/>
    </dgm:pt>
    <dgm:pt modelId="{81C17F1C-500B-4594-8E1B-5FDA1CF50F3C}" type="pres">
      <dgm:prSet presAssocID="{AE3434B7-C211-4521-93E0-1C3D1BCFEEE9}" presName="level2Shape" presStyleLbl="node2" presStyleIdx="2" presStyleCnt="3" custScaleX="194961" custScaleY="158733" custLinFactNeighborY="47200"/>
      <dgm:spPr/>
    </dgm:pt>
    <dgm:pt modelId="{0D1E8B8B-8D42-48BC-A172-67AEFE648769}" type="pres">
      <dgm:prSet presAssocID="{AE3434B7-C211-4521-93E0-1C3D1BCFEEE9}" presName="hierChild3" presStyleCnt="0"/>
      <dgm:spPr/>
    </dgm:pt>
    <dgm:pt modelId="{009FAB4F-2CEF-46A6-B798-B84E868584E6}" type="pres">
      <dgm:prSet presAssocID="{3D536276-77BA-4D36-9F6B-83485C83B36E}" presName="bgShapesFlow" presStyleCnt="0"/>
      <dgm:spPr/>
    </dgm:pt>
    <dgm:pt modelId="{EEDCEB8F-40A5-4B4F-A253-93E5FB1090D3}" type="pres">
      <dgm:prSet presAssocID="{9F420E35-6B30-49C2-8F85-D37AF2A24B3D}" presName="rectComp" presStyleCnt="0"/>
      <dgm:spPr/>
    </dgm:pt>
    <dgm:pt modelId="{319BB24E-B62A-49CD-8F1F-589A572D49C6}" type="pres">
      <dgm:prSet presAssocID="{9F420E35-6B30-49C2-8F85-D37AF2A24B3D}" presName="bgRect" presStyleLbl="bgShp" presStyleIdx="0" presStyleCnt="3" custScaleX="77411" custScaleY="180908" custLinFactNeighborX="11728" custLinFactNeighborY="-17041"/>
      <dgm:spPr/>
    </dgm:pt>
    <dgm:pt modelId="{D25A2568-92A6-43C6-8890-1B852B4C1D82}" type="pres">
      <dgm:prSet presAssocID="{9F420E35-6B30-49C2-8F85-D37AF2A24B3D}" presName="bgRectTx" presStyleLbl="bgShp" presStyleIdx="0" presStyleCnt="3">
        <dgm:presLayoutVars>
          <dgm:bulletEnabled val="1"/>
        </dgm:presLayoutVars>
      </dgm:prSet>
      <dgm:spPr/>
    </dgm:pt>
    <dgm:pt modelId="{671A1F65-23E2-4458-AB46-F360BA91A778}" type="pres">
      <dgm:prSet presAssocID="{9F420E35-6B30-49C2-8F85-D37AF2A24B3D}" presName="spComp" presStyleCnt="0"/>
      <dgm:spPr/>
    </dgm:pt>
    <dgm:pt modelId="{D51B904B-7302-4032-9DAA-54AD6CFD9F02}" type="pres">
      <dgm:prSet presAssocID="{9F420E35-6B30-49C2-8F85-D37AF2A24B3D}" presName="vSp" presStyleCnt="0"/>
      <dgm:spPr/>
    </dgm:pt>
    <dgm:pt modelId="{990B9C5B-992D-4EEE-8369-762168F05A9F}" type="pres">
      <dgm:prSet presAssocID="{D0D11887-0215-46AB-ADAA-A6851444F8F1}" presName="rectComp" presStyleCnt="0"/>
      <dgm:spPr/>
    </dgm:pt>
    <dgm:pt modelId="{4FCD04FC-D1FC-47DE-B972-76874576AFB8}" type="pres">
      <dgm:prSet presAssocID="{D0D11887-0215-46AB-ADAA-A6851444F8F1}" presName="bgRect" presStyleLbl="bgShp" presStyleIdx="1" presStyleCnt="3" custScaleX="77411" custScaleY="180908" custLinFactNeighborX="12056" custLinFactNeighborY="-10947"/>
      <dgm:spPr/>
    </dgm:pt>
    <dgm:pt modelId="{25C3947E-53E5-4D75-8D79-F8A01C8D32D9}" type="pres">
      <dgm:prSet presAssocID="{D0D11887-0215-46AB-ADAA-A6851444F8F1}" presName="bgRectTx" presStyleLbl="bgShp" presStyleIdx="1" presStyleCnt="3">
        <dgm:presLayoutVars>
          <dgm:bulletEnabled val="1"/>
        </dgm:presLayoutVars>
      </dgm:prSet>
      <dgm:spPr/>
    </dgm:pt>
    <dgm:pt modelId="{C22A510C-7F29-4CF7-BD5B-0C3976D922D6}" type="pres">
      <dgm:prSet presAssocID="{D0D11887-0215-46AB-ADAA-A6851444F8F1}" presName="spComp" presStyleCnt="0"/>
      <dgm:spPr/>
    </dgm:pt>
    <dgm:pt modelId="{9BD12283-74D1-4F19-9C66-41912D17BF54}" type="pres">
      <dgm:prSet presAssocID="{D0D11887-0215-46AB-ADAA-A6851444F8F1}" presName="vSp" presStyleCnt="0"/>
      <dgm:spPr/>
    </dgm:pt>
    <dgm:pt modelId="{A3BE284E-19A4-460F-8855-B86FCFAF8493}" type="pres">
      <dgm:prSet presAssocID="{DD33E967-3F02-41A3-A1FD-2F101D4A7587}" presName="rectComp" presStyleCnt="0"/>
      <dgm:spPr/>
    </dgm:pt>
    <dgm:pt modelId="{88A3FC15-F45D-4CBC-AB65-E8FDCDD0E074}" type="pres">
      <dgm:prSet presAssocID="{DD33E967-3F02-41A3-A1FD-2F101D4A7587}" presName="bgRect" presStyleLbl="bgShp" presStyleIdx="2" presStyleCnt="3" custScaleX="77411" custScaleY="180908" custLinFactNeighborX="12693" custLinFactNeighborY="-10081"/>
      <dgm:spPr/>
    </dgm:pt>
    <dgm:pt modelId="{9BB79F8E-D8D5-4E0A-8588-8A73726D25B4}" type="pres">
      <dgm:prSet presAssocID="{DD33E967-3F02-41A3-A1FD-2F101D4A7587}" presName="bgRectTx" presStyleLbl="bgShp" presStyleIdx="2" presStyleCnt="3">
        <dgm:presLayoutVars>
          <dgm:bulletEnabled val="1"/>
        </dgm:presLayoutVars>
      </dgm:prSet>
      <dgm:spPr/>
    </dgm:pt>
  </dgm:ptLst>
  <dgm:cxnLst>
    <dgm:cxn modelId="{F2A8D70E-F3EB-45DC-A533-A392B4F222A3}" type="presOf" srcId="{9F420E35-6B30-49C2-8F85-D37AF2A24B3D}" destId="{319BB24E-B62A-49CD-8F1F-589A572D49C6}" srcOrd="0" destOrd="0" presId="urn:microsoft.com/office/officeart/2005/8/layout/hierarchy6"/>
    <dgm:cxn modelId="{207F4711-C0E3-494C-8DC5-9AA33DF66D23}" srcId="{3D536276-77BA-4D36-9F6B-83485C83B36E}" destId="{D0D11887-0215-46AB-ADAA-A6851444F8F1}" srcOrd="2" destOrd="0" parTransId="{D1EB03A1-6CD5-44F0-85AE-316CE86BE0DD}" sibTransId="{5D075EA1-761E-462D-945E-B52A3D9AF904}"/>
    <dgm:cxn modelId="{867D221E-01E5-4020-BED8-C7B7B3C0EF3A}" type="presOf" srcId="{2D316167-A806-46C4-857E-7ED3F253EC1B}" destId="{58C3B9DF-BE6D-44DD-A518-D5741741DE81}" srcOrd="0" destOrd="0" presId="urn:microsoft.com/office/officeart/2005/8/layout/hierarchy6"/>
    <dgm:cxn modelId="{E0446534-7EBA-4438-AA26-63350E7BEC54}" type="presOf" srcId="{AE3434B7-C211-4521-93E0-1C3D1BCFEEE9}" destId="{81C17F1C-500B-4594-8E1B-5FDA1CF50F3C}" srcOrd="0" destOrd="0" presId="urn:microsoft.com/office/officeart/2005/8/layout/hierarchy6"/>
    <dgm:cxn modelId="{E574F540-D59E-45A5-A54F-9456FEAA9993}" type="presOf" srcId="{F401265E-3AF5-47D1-9F19-8118E2D6ED44}" destId="{E9E9D786-009C-4E5C-ABA2-2BF0D1C1785F}" srcOrd="0" destOrd="0" presId="urn:microsoft.com/office/officeart/2005/8/layout/hierarchy6"/>
    <dgm:cxn modelId="{CB836C65-2C08-404E-8DFF-FE6230509F49}" type="presOf" srcId="{3D536276-77BA-4D36-9F6B-83485C83B36E}" destId="{F76C47BA-63E8-46F0-9E56-C337685912D8}" srcOrd="0" destOrd="0" presId="urn:microsoft.com/office/officeart/2005/8/layout/hierarchy6"/>
    <dgm:cxn modelId="{1A888C6B-851D-4620-9681-796C442C29A6}" type="presOf" srcId="{202AC7D9-B288-4EF0-B21C-F24E9351754E}" destId="{D3416B31-42BF-42AB-93EB-7C3921EC0EE6}" srcOrd="0" destOrd="0" presId="urn:microsoft.com/office/officeart/2005/8/layout/hierarchy6"/>
    <dgm:cxn modelId="{49B9436C-A796-436B-A42B-A8B90F43CE4F}" type="presOf" srcId="{BC7A1272-97A8-4CC7-B915-EB9D84CE16E2}" destId="{8C341FAF-2F26-4CA4-B2D5-C1CA7D3DC30F}" srcOrd="0" destOrd="0" presId="urn:microsoft.com/office/officeart/2005/8/layout/hierarchy6"/>
    <dgm:cxn modelId="{CB46584D-F740-4DEB-80EC-DEA4DDBE148C}" type="presOf" srcId="{DD33E967-3F02-41A3-A1FD-2F101D4A7587}" destId="{9BB79F8E-D8D5-4E0A-8588-8A73726D25B4}" srcOrd="1" destOrd="0" presId="urn:microsoft.com/office/officeart/2005/8/layout/hierarchy6"/>
    <dgm:cxn modelId="{D2A45350-5FBD-4AFC-8802-D634EA00CAAC}" type="presOf" srcId="{9A4FA991-7A80-419C-85D6-06E4BE2211B1}" destId="{B70981B8-2981-4334-A18D-6AE13E93C987}" srcOrd="0" destOrd="0" presId="urn:microsoft.com/office/officeart/2005/8/layout/hierarchy6"/>
    <dgm:cxn modelId="{4CCDFC72-E873-455A-ABD3-D4CAA206CB43}" srcId="{BFA5BC18-D90C-42C3-B60F-4A95420827E9}" destId="{AE3434B7-C211-4521-93E0-1C3D1BCFEEE9}" srcOrd="2" destOrd="0" parTransId="{A5FC688A-0995-4BA2-8B04-E41DA6B93379}" sibTransId="{7A2471FA-31D9-44C2-B0CF-7989B9592834}"/>
    <dgm:cxn modelId="{FEC2A781-6646-4E1F-BCA0-D0F227B569A2}" srcId="{3D536276-77BA-4D36-9F6B-83485C83B36E}" destId="{DD33E967-3F02-41A3-A1FD-2F101D4A7587}" srcOrd="3" destOrd="0" parTransId="{30899A63-2645-4B44-AB52-D5E0D3501286}" sibTransId="{B6925239-1404-4F70-9667-6D943DD4EC8E}"/>
    <dgm:cxn modelId="{39DFE686-BEDC-429C-89B5-3648139C610D}" type="presOf" srcId="{D0D11887-0215-46AB-ADAA-A6851444F8F1}" destId="{4FCD04FC-D1FC-47DE-B972-76874576AFB8}" srcOrd="0" destOrd="0" presId="urn:microsoft.com/office/officeart/2005/8/layout/hierarchy6"/>
    <dgm:cxn modelId="{4B13CD99-4927-4040-B90E-B2B90584442C}" srcId="{BFA5BC18-D90C-42C3-B60F-4A95420827E9}" destId="{B731BDA4-B43E-4B77-B53D-5B71D105A0A4}" srcOrd="1" destOrd="0" parTransId="{F401265E-3AF5-47D1-9F19-8118E2D6ED44}" sibTransId="{0A1C04F4-537B-47E7-855C-85B6AD5D5ECA}"/>
    <dgm:cxn modelId="{331FFF9C-3C4B-4221-A417-A9539B3D42BD}" srcId="{BFA5BC18-D90C-42C3-B60F-4A95420827E9}" destId="{2D316167-A806-46C4-857E-7ED3F253EC1B}" srcOrd="0" destOrd="0" parTransId="{5CFCBB5C-7461-43CB-B03C-C887836E271F}" sibTransId="{80B8CA0F-99C5-4A3E-AD96-F13CF0D796BC}"/>
    <dgm:cxn modelId="{261CDF9F-901C-407F-8A67-797F6CBA3001}" type="presOf" srcId="{DD33E967-3F02-41A3-A1FD-2F101D4A7587}" destId="{88A3FC15-F45D-4CBC-AB65-E8FDCDD0E074}" srcOrd="0" destOrd="0" presId="urn:microsoft.com/office/officeart/2005/8/layout/hierarchy6"/>
    <dgm:cxn modelId="{41FED5A0-C84C-4BE9-9FEB-8092CEDA15C3}" srcId="{2D316167-A806-46C4-857E-7ED3F253EC1B}" destId="{D12BB818-5D91-435A-A54A-DCEF673C636B}" srcOrd="0" destOrd="0" parTransId="{BC7A1272-97A8-4CC7-B915-EB9D84CE16E2}" sibTransId="{51270258-C8E8-4221-864C-89353EF9436F}"/>
    <dgm:cxn modelId="{FE7102A7-83BE-49A9-A0E1-CD7A0955845B}" type="presOf" srcId="{A5FC688A-0995-4BA2-8B04-E41DA6B93379}" destId="{485A6076-73F6-4ABB-8551-5E541184F893}" srcOrd="0" destOrd="0" presId="urn:microsoft.com/office/officeart/2005/8/layout/hierarchy6"/>
    <dgm:cxn modelId="{87BC8DAD-56D1-4503-A53A-43DE2EEC4A80}" type="presOf" srcId="{5E70A129-67B5-4D6E-9279-06188CD15CB5}" destId="{35A05AE2-5713-4A1D-9B53-2D8DCC190496}" srcOrd="0" destOrd="0" presId="urn:microsoft.com/office/officeart/2005/8/layout/hierarchy6"/>
    <dgm:cxn modelId="{F15DECAE-C7D9-41AB-A2E3-2468192AD35C}" srcId="{3D536276-77BA-4D36-9F6B-83485C83B36E}" destId="{9F420E35-6B30-49C2-8F85-D37AF2A24B3D}" srcOrd="1" destOrd="0" parTransId="{E60BC04D-1A6A-4464-B954-5037D5431651}" sibTransId="{077EB969-4FC1-47BE-8623-1F3504F1915A}"/>
    <dgm:cxn modelId="{018E30B4-7510-41AD-A135-D1F659387CCD}" srcId="{2D316167-A806-46C4-857E-7ED3F253EC1B}" destId="{202AC7D9-B288-4EF0-B21C-F24E9351754E}" srcOrd="2" destOrd="0" parTransId="{275BB0B9-D48D-4077-ACF1-E88B7845F626}" sibTransId="{79A50014-5A6B-42F9-B6BB-B34FC38B031D}"/>
    <dgm:cxn modelId="{70C8FEB8-2C0C-41FE-9ACF-6982EDC4A733}" type="presOf" srcId="{BFA5BC18-D90C-42C3-B60F-4A95420827E9}" destId="{C678C336-8F43-4C1B-B4B9-BC90EA027E8B}" srcOrd="0" destOrd="0" presId="urn:microsoft.com/office/officeart/2005/8/layout/hierarchy6"/>
    <dgm:cxn modelId="{A58814C2-DF36-48C1-ACB8-760D97D41719}" type="presOf" srcId="{D0D11887-0215-46AB-ADAA-A6851444F8F1}" destId="{25C3947E-53E5-4D75-8D79-F8A01C8D32D9}" srcOrd="1" destOrd="0" presId="urn:microsoft.com/office/officeart/2005/8/layout/hierarchy6"/>
    <dgm:cxn modelId="{1EC0AFD4-73CD-4566-A0E6-89BA78F8584A}" srcId="{2D316167-A806-46C4-857E-7ED3F253EC1B}" destId="{5E70A129-67B5-4D6E-9279-06188CD15CB5}" srcOrd="1" destOrd="0" parTransId="{9A4FA991-7A80-419C-85D6-06E4BE2211B1}" sibTransId="{E6AFCFE4-B80D-40EB-933B-EB1842D1FBA7}"/>
    <dgm:cxn modelId="{79AF20E0-96CA-4BAE-98DD-B458F5545E38}" srcId="{3D536276-77BA-4D36-9F6B-83485C83B36E}" destId="{BFA5BC18-D90C-42C3-B60F-4A95420827E9}" srcOrd="0" destOrd="0" parTransId="{CC7525FE-C104-486B-A561-F41429E335F4}" sibTransId="{6BCDBA23-F9D7-46C4-883B-E6E2696CC206}"/>
    <dgm:cxn modelId="{888E4AE5-A144-4538-9FE6-EFDE1DEBF1B8}" type="presOf" srcId="{275BB0B9-D48D-4077-ACF1-E88B7845F626}" destId="{B113AC55-C12F-41B6-8C07-7212859A916D}" srcOrd="0" destOrd="0" presId="urn:microsoft.com/office/officeart/2005/8/layout/hierarchy6"/>
    <dgm:cxn modelId="{AD13E4E7-E5CF-4B37-A57E-3302EA0D0FDA}" type="presOf" srcId="{B731BDA4-B43E-4B77-B53D-5B71D105A0A4}" destId="{2330FB10-E6F3-422A-9B40-6E38948CB6CD}" srcOrd="0" destOrd="0" presId="urn:microsoft.com/office/officeart/2005/8/layout/hierarchy6"/>
    <dgm:cxn modelId="{C431D5EB-E932-44F6-8A7F-EA0B754CC6D5}" type="presOf" srcId="{5CFCBB5C-7461-43CB-B03C-C887836E271F}" destId="{73AD0084-24F8-4B76-B0FB-B60D4258D839}" srcOrd="0" destOrd="0" presId="urn:microsoft.com/office/officeart/2005/8/layout/hierarchy6"/>
    <dgm:cxn modelId="{03C275F0-9DF8-4746-B088-D166F3D97459}" type="presOf" srcId="{D12BB818-5D91-435A-A54A-DCEF673C636B}" destId="{50B45E44-C943-4AA0-8352-3F7C181A6CB9}" srcOrd="0" destOrd="0" presId="urn:microsoft.com/office/officeart/2005/8/layout/hierarchy6"/>
    <dgm:cxn modelId="{9F33ABF7-44E6-41F3-B536-DBE3AA132070}" type="presOf" srcId="{9F420E35-6B30-49C2-8F85-D37AF2A24B3D}" destId="{D25A2568-92A6-43C6-8890-1B852B4C1D82}" srcOrd="1" destOrd="0" presId="urn:microsoft.com/office/officeart/2005/8/layout/hierarchy6"/>
    <dgm:cxn modelId="{CDB2C459-9AF2-4AC8-846A-E7E0FB7BE50D}" type="presParOf" srcId="{F76C47BA-63E8-46F0-9E56-C337685912D8}" destId="{23C77E28-0692-445F-B3EF-BDFC567B13C4}" srcOrd="0" destOrd="0" presId="urn:microsoft.com/office/officeart/2005/8/layout/hierarchy6"/>
    <dgm:cxn modelId="{2983266E-82A0-4477-ABA8-7AB74CE64C08}" type="presParOf" srcId="{23C77E28-0692-445F-B3EF-BDFC567B13C4}" destId="{D281492C-6A52-4D60-B850-93DEC9D0E50E}" srcOrd="0" destOrd="0" presId="urn:microsoft.com/office/officeart/2005/8/layout/hierarchy6"/>
    <dgm:cxn modelId="{C192A008-2456-4544-B48E-C009E56F065D}" type="presParOf" srcId="{23C77E28-0692-445F-B3EF-BDFC567B13C4}" destId="{11F49B97-5614-4F16-BB8B-A466D959557F}" srcOrd="1" destOrd="0" presId="urn:microsoft.com/office/officeart/2005/8/layout/hierarchy6"/>
    <dgm:cxn modelId="{4CB339D5-2239-42EE-983C-638AA547D04B}" type="presParOf" srcId="{11F49B97-5614-4F16-BB8B-A466D959557F}" destId="{253DC8A1-EF3D-4454-B53F-616168566420}" srcOrd="0" destOrd="0" presId="urn:microsoft.com/office/officeart/2005/8/layout/hierarchy6"/>
    <dgm:cxn modelId="{4290F190-1684-4255-A7F1-D52E3B4724FC}" type="presParOf" srcId="{253DC8A1-EF3D-4454-B53F-616168566420}" destId="{C678C336-8F43-4C1B-B4B9-BC90EA027E8B}" srcOrd="0" destOrd="0" presId="urn:microsoft.com/office/officeart/2005/8/layout/hierarchy6"/>
    <dgm:cxn modelId="{9D19AECC-F341-4DEE-B8E7-FFDE651F27A2}" type="presParOf" srcId="{253DC8A1-EF3D-4454-B53F-616168566420}" destId="{ACB0132C-8208-4879-98E4-4CD5138F5C9D}" srcOrd="1" destOrd="0" presId="urn:microsoft.com/office/officeart/2005/8/layout/hierarchy6"/>
    <dgm:cxn modelId="{E46BA641-AF8F-49F9-8CE0-BD51D7334FCE}" type="presParOf" srcId="{ACB0132C-8208-4879-98E4-4CD5138F5C9D}" destId="{73AD0084-24F8-4B76-B0FB-B60D4258D839}" srcOrd="0" destOrd="0" presId="urn:microsoft.com/office/officeart/2005/8/layout/hierarchy6"/>
    <dgm:cxn modelId="{AF800C4E-D13A-471B-93DD-2B47EF5BD0D8}" type="presParOf" srcId="{ACB0132C-8208-4879-98E4-4CD5138F5C9D}" destId="{5A21CD44-924D-45D3-9092-BB221B219711}" srcOrd="1" destOrd="0" presId="urn:microsoft.com/office/officeart/2005/8/layout/hierarchy6"/>
    <dgm:cxn modelId="{DC3092EE-A6D1-4149-9642-7142031EA90B}" type="presParOf" srcId="{5A21CD44-924D-45D3-9092-BB221B219711}" destId="{58C3B9DF-BE6D-44DD-A518-D5741741DE81}" srcOrd="0" destOrd="0" presId="urn:microsoft.com/office/officeart/2005/8/layout/hierarchy6"/>
    <dgm:cxn modelId="{0EB7C281-036F-4A0C-9260-0619F700E218}" type="presParOf" srcId="{5A21CD44-924D-45D3-9092-BB221B219711}" destId="{9E8E8046-177C-464D-87CE-324E52E19A6C}" srcOrd="1" destOrd="0" presId="urn:microsoft.com/office/officeart/2005/8/layout/hierarchy6"/>
    <dgm:cxn modelId="{23C48993-07ED-44BB-BEAC-D4C39F72CF92}" type="presParOf" srcId="{9E8E8046-177C-464D-87CE-324E52E19A6C}" destId="{8C341FAF-2F26-4CA4-B2D5-C1CA7D3DC30F}" srcOrd="0" destOrd="0" presId="urn:microsoft.com/office/officeart/2005/8/layout/hierarchy6"/>
    <dgm:cxn modelId="{07868D07-04B5-4867-9B31-53ED210B0C78}" type="presParOf" srcId="{9E8E8046-177C-464D-87CE-324E52E19A6C}" destId="{59255EEA-A99B-4B6E-80D4-3B7A5114DA1E}" srcOrd="1" destOrd="0" presId="urn:microsoft.com/office/officeart/2005/8/layout/hierarchy6"/>
    <dgm:cxn modelId="{89FD9FFE-0974-4AE6-A2D9-BC0905EA9A56}" type="presParOf" srcId="{59255EEA-A99B-4B6E-80D4-3B7A5114DA1E}" destId="{50B45E44-C943-4AA0-8352-3F7C181A6CB9}" srcOrd="0" destOrd="0" presId="urn:microsoft.com/office/officeart/2005/8/layout/hierarchy6"/>
    <dgm:cxn modelId="{F6AF5BED-1C60-4357-A410-141F11D025EE}" type="presParOf" srcId="{59255EEA-A99B-4B6E-80D4-3B7A5114DA1E}" destId="{DD790030-F89C-4033-B52E-E62C0520E73C}" srcOrd="1" destOrd="0" presId="urn:microsoft.com/office/officeart/2005/8/layout/hierarchy6"/>
    <dgm:cxn modelId="{F7140EBC-0FB2-4BE3-989F-847D172ECBB6}" type="presParOf" srcId="{9E8E8046-177C-464D-87CE-324E52E19A6C}" destId="{B70981B8-2981-4334-A18D-6AE13E93C987}" srcOrd="2" destOrd="0" presId="urn:microsoft.com/office/officeart/2005/8/layout/hierarchy6"/>
    <dgm:cxn modelId="{6DC3B42B-44FA-4CF2-83FF-EB5F2B560230}" type="presParOf" srcId="{9E8E8046-177C-464D-87CE-324E52E19A6C}" destId="{A73FB844-2FA8-4AEA-A67B-777D03BFE683}" srcOrd="3" destOrd="0" presId="urn:microsoft.com/office/officeart/2005/8/layout/hierarchy6"/>
    <dgm:cxn modelId="{D5A32339-DCCF-4027-8C9A-3419A7CC4AB6}" type="presParOf" srcId="{A73FB844-2FA8-4AEA-A67B-777D03BFE683}" destId="{35A05AE2-5713-4A1D-9B53-2D8DCC190496}" srcOrd="0" destOrd="0" presId="urn:microsoft.com/office/officeart/2005/8/layout/hierarchy6"/>
    <dgm:cxn modelId="{FBDF08CF-0838-4D15-859E-85088BDB6F38}" type="presParOf" srcId="{A73FB844-2FA8-4AEA-A67B-777D03BFE683}" destId="{DB2E1F4B-A3BC-44BD-87BE-3E1054AF9654}" srcOrd="1" destOrd="0" presId="urn:microsoft.com/office/officeart/2005/8/layout/hierarchy6"/>
    <dgm:cxn modelId="{329984E4-0907-4AE7-ACA7-2E8C2588D3D8}" type="presParOf" srcId="{9E8E8046-177C-464D-87CE-324E52E19A6C}" destId="{B113AC55-C12F-41B6-8C07-7212859A916D}" srcOrd="4" destOrd="0" presId="urn:microsoft.com/office/officeart/2005/8/layout/hierarchy6"/>
    <dgm:cxn modelId="{83268B0E-470D-4AB1-A37E-3AD3D70AD7EE}" type="presParOf" srcId="{9E8E8046-177C-464D-87CE-324E52E19A6C}" destId="{81AE7D66-DACD-47D7-A393-783B46127843}" srcOrd="5" destOrd="0" presId="urn:microsoft.com/office/officeart/2005/8/layout/hierarchy6"/>
    <dgm:cxn modelId="{3836A900-45F4-4E2B-BCF7-686A49E5E74A}" type="presParOf" srcId="{81AE7D66-DACD-47D7-A393-783B46127843}" destId="{D3416B31-42BF-42AB-93EB-7C3921EC0EE6}" srcOrd="0" destOrd="0" presId="urn:microsoft.com/office/officeart/2005/8/layout/hierarchy6"/>
    <dgm:cxn modelId="{6555A523-6D4B-4BFC-BD26-4B557FA4EC1F}" type="presParOf" srcId="{81AE7D66-DACD-47D7-A393-783B46127843}" destId="{45994571-7397-4FD6-BD12-D2A785E4E02D}" srcOrd="1" destOrd="0" presId="urn:microsoft.com/office/officeart/2005/8/layout/hierarchy6"/>
    <dgm:cxn modelId="{43F1A055-4674-4152-9DF6-5664DCBEF1D3}" type="presParOf" srcId="{ACB0132C-8208-4879-98E4-4CD5138F5C9D}" destId="{E9E9D786-009C-4E5C-ABA2-2BF0D1C1785F}" srcOrd="2" destOrd="0" presId="urn:microsoft.com/office/officeart/2005/8/layout/hierarchy6"/>
    <dgm:cxn modelId="{F7DB1E4F-0D27-4768-A34C-71E8F34285ED}" type="presParOf" srcId="{ACB0132C-8208-4879-98E4-4CD5138F5C9D}" destId="{0AE111DF-3606-4E9B-9B0D-F220263361F9}" srcOrd="3" destOrd="0" presId="urn:microsoft.com/office/officeart/2005/8/layout/hierarchy6"/>
    <dgm:cxn modelId="{045B7377-0048-42CC-A34F-E4C15A217569}" type="presParOf" srcId="{0AE111DF-3606-4E9B-9B0D-F220263361F9}" destId="{2330FB10-E6F3-422A-9B40-6E38948CB6CD}" srcOrd="0" destOrd="0" presId="urn:microsoft.com/office/officeart/2005/8/layout/hierarchy6"/>
    <dgm:cxn modelId="{848DACDE-901E-40CD-BD7E-7E84E239D7EF}" type="presParOf" srcId="{0AE111DF-3606-4E9B-9B0D-F220263361F9}" destId="{BA8F261A-B14C-4533-998D-4EB4ABA1E1AF}" srcOrd="1" destOrd="0" presId="urn:microsoft.com/office/officeart/2005/8/layout/hierarchy6"/>
    <dgm:cxn modelId="{9C53348F-8D9A-4114-8835-CBFB324318DD}" type="presParOf" srcId="{ACB0132C-8208-4879-98E4-4CD5138F5C9D}" destId="{485A6076-73F6-4ABB-8551-5E541184F893}" srcOrd="4" destOrd="0" presId="urn:microsoft.com/office/officeart/2005/8/layout/hierarchy6"/>
    <dgm:cxn modelId="{A6B67383-2396-4959-8BE5-6FAB01CF85BE}" type="presParOf" srcId="{ACB0132C-8208-4879-98E4-4CD5138F5C9D}" destId="{E3B287E9-95A9-4A7D-A2A9-EA24D11BA1CE}" srcOrd="5" destOrd="0" presId="urn:microsoft.com/office/officeart/2005/8/layout/hierarchy6"/>
    <dgm:cxn modelId="{98CB6547-A22A-4331-A0A6-FCB0DC06E950}" type="presParOf" srcId="{E3B287E9-95A9-4A7D-A2A9-EA24D11BA1CE}" destId="{81C17F1C-500B-4594-8E1B-5FDA1CF50F3C}" srcOrd="0" destOrd="0" presId="urn:microsoft.com/office/officeart/2005/8/layout/hierarchy6"/>
    <dgm:cxn modelId="{6A3457D7-F67F-4C6A-9C9E-751F8DD4518B}" type="presParOf" srcId="{E3B287E9-95A9-4A7D-A2A9-EA24D11BA1CE}" destId="{0D1E8B8B-8D42-48BC-A172-67AEFE648769}" srcOrd="1" destOrd="0" presId="urn:microsoft.com/office/officeart/2005/8/layout/hierarchy6"/>
    <dgm:cxn modelId="{9DCBE786-7CB9-40D3-9466-9EF0FAA3BE03}" type="presParOf" srcId="{F76C47BA-63E8-46F0-9E56-C337685912D8}" destId="{009FAB4F-2CEF-46A6-B798-B84E868584E6}" srcOrd="1" destOrd="0" presId="urn:microsoft.com/office/officeart/2005/8/layout/hierarchy6"/>
    <dgm:cxn modelId="{BF1CBD3E-29FC-451A-93EC-AF743910458F}" type="presParOf" srcId="{009FAB4F-2CEF-46A6-B798-B84E868584E6}" destId="{EEDCEB8F-40A5-4B4F-A253-93E5FB1090D3}" srcOrd="0" destOrd="0" presId="urn:microsoft.com/office/officeart/2005/8/layout/hierarchy6"/>
    <dgm:cxn modelId="{065F85FA-EC60-436F-B5CA-A90284FB47F1}" type="presParOf" srcId="{EEDCEB8F-40A5-4B4F-A253-93E5FB1090D3}" destId="{319BB24E-B62A-49CD-8F1F-589A572D49C6}" srcOrd="0" destOrd="0" presId="urn:microsoft.com/office/officeart/2005/8/layout/hierarchy6"/>
    <dgm:cxn modelId="{84A5EB8C-910C-4470-82DB-3F4CFF1A8A4C}" type="presParOf" srcId="{EEDCEB8F-40A5-4B4F-A253-93E5FB1090D3}" destId="{D25A2568-92A6-43C6-8890-1B852B4C1D82}" srcOrd="1" destOrd="0" presId="urn:microsoft.com/office/officeart/2005/8/layout/hierarchy6"/>
    <dgm:cxn modelId="{5192E0F4-7281-4F09-A61C-FB022B514702}" type="presParOf" srcId="{009FAB4F-2CEF-46A6-B798-B84E868584E6}" destId="{671A1F65-23E2-4458-AB46-F360BA91A778}" srcOrd="1" destOrd="0" presId="urn:microsoft.com/office/officeart/2005/8/layout/hierarchy6"/>
    <dgm:cxn modelId="{45D108C7-25DC-4D0E-8D56-D15FF720DD0B}" type="presParOf" srcId="{671A1F65-23E2-4458-AB46-F360BA91A778}" destId="{D51B904B-7302-4032-9DAA-54AD6CFD9F02}" srcOrd="0" destOrd="0" presId="urn:microsoft.com/office/officeart/2005/8/layout/hierarchy6"/>
    <dgm:cxn modelId="{698A1C6D-6004-4FB6-96F4-CE97A894472F}" type="presParOf" srcId="{009FAB4F-2CEF-46A6-B798-B84E868584E6}" destId="{990B9C5B-992D-4EEE-8369-762168F05A9F}" srcOrd="2" destOrd="0" presId="urn:microsoft.com/office/officeart/2005/8/layout/hierarchy6"/>
    <dgm:cxn modelId="{08760AC0-C204-4A13-9839-658559CBBFE1}" type="presParOf" srcId="{990B9C5B-992D-4EEE-8369-762168F05A9F}" destId="{4FCD04FC-D1FC-47DE-B972-76874576AFB8}" srcOrd="0" destOrd="0" presId="urn:microsoft.com/office/officeart/2005/8/layout/hierarchy6"/>
    <dgm:cxn modelId="{D21037CF-03EB-4195-AD8C-342E41D72020}" type="presParOf" srcId="{990B9C5B-992D-4EEE-8369-762168F05A9F}" destId="{25C3947E-53E5-4D75-8D79-F8A01C8D32D9}" srcOrd="1" destOrd="0" presId="urn:microsoft.com/office/officeart/2005/8/layout/hierarchy6"/>
    <dgm:cxn modelId="{539CAF8A-91C3-42D3-A387-576288CD83C3}" type="presParOf" srcId="{009FAB4F-2CEF-46A6-B798-B84E868584E6}" destId="{C22A510C-7F29-4CF7-BD5B-0C3976D922D6}" srcOrd="3" destOrd="0" presId="urn:microsoft.com/office/officeart/2005/8/layout/hierarchy6"/>
    <dgm:cxn modelId="{8C8C8766-EC64-41C0-A264-F4D12A01D3F8}" type="presParOf" srcId="{C22A510C-7F29-4CF7-BD5B-0C3976D922D6}" destId="{9BD12283-74D1-4F19-9C66-41912D17BF54}" srcOrd="0" destOrd="0" presId="urn:microsoft.com/office/officeart/2005/8/layout/hierarchy6"/>
    <dgm:cxn modelId="{0103DEA8-7DE9-42A0-A980-4252A8212025}" type="presParOf" srcId="{009FAB4F-2CEF-46A6-B798-B84E868584E6}" destId="{A3BE284E-19A4-460F-8855-B86FCFAF8493}" srcOrd="4" destOrd="0" presId="urn:microsoft.com/office/officeart/2005/8/layout/hierarchy6"/>
    <dgm:cxn modelId="{64C8E421-BBDF-4016-8096-DCE6AA69DC0E}" type="presParOf" srcId="{A3BE284E-19A4-460F-8855-B86FCFAF8493}" destId="{88A3FC15-F45D-4CBC-AB65-E8FDCDD0E074}" srcOrd="0" destOrd="0" presId="urn:microsoft.com/office/officeart/2005/8/layout/hierarchy6"/>
    <dgm:cxn modelId="{F3090D1E-B082-479D-B973-65944C731C60}" type="presParOf" srcId="{A3BE284E-19A4-460F-8855-B86FCFAF8493}" destId="{9BB79F8E-D8D5-4E0A-8588-8A73726D25B4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30EA81-477C-4EA2-B580-C8547E0BBA03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D728173-4E70-4811-A3BF-B5A25BC171D6}">
      <dgm:prSet phldrT="[Text]" custT="1"/>
      <dgm:spPr/>
      <dgm:t>
        <a:bodyPr/>
        <a:lstStyle/>
        <a:p>
          <a:r>
            <a:rPr lang="en-GB" sz="2000" b="1" dirty="0">
              <a:latin typeface="Calibri" pitchFamily="34" charset="0"/>
              <a:cs typeface="Calibri" pitchFamily="34" charset="0"/>
            </a:rPr>
            <a:t>Return on Capital</a:t>
          </a:r>
          <a:br>
            <a:rPr lang="en-GB" sz="2000" b="1" dirty="0">
              <a:latin typeface="Calibri" pitchFamily="34" charset="0"/>
              <a:cs typeface="Calibri" pitchFamily="34" charset="0"/>
            </a:rPr>
          </a:br>
          <a:r>
            <a:rPr lang="en-GB" sz="2000" b="1" dirty="0">
              <a:latin typeface="Calibri" pitchFamily="34" charset="0"/>
              <a:cs typeface="Calibri" pitchFamily="34" charset="0"/>
            </a:rPr>
            <a:t>- Cost of Capital</a:t>
          </a:r>
        </a:p>
      </dgm:t>
    </dgm:pt>
    <dgm:pt modelId="{748A65E0-B9C7-42C3-8C3F-188E989B7CC9}" type="parTrans" cxnId="{CD1FC2DB-5D20-4463-AA5C-B6329AF42A54}">
      <dgm:prSet/>
      <dgm:spPr/>
      <dgm:t>
        <a:bodyPr/>
        <a:lstStyle/>
        <a:p>
          <a:endParaRPr lang="en-GB" sz="1400" b="1">
            <a:latin typeface="Calibri" pitchFamily="34" charset="0"/>
            <a:cs typeface="Calibri" pitchFamily="34" charset="0"/>
          </a:endParaRPr>
        </a:p>
      </dgm:t>
    </dgm:pt>
    <dgm:pt modelId="{7CAC4360-6233-488A-B147-6FAB447A02DF}" type="sibTrans" cxnId="{CD1FC2DB-5D20-4463-AA5C-B6329AF42A54}">
      <dgm:prSet/>
      <dgm:spPr/>
      <dgm:t>
        <a:bodyPr/>
        <a:lstStyle/>
        <a:p>
          <a:endParaRPr lang="en-GB" sz="1400" b="1">
            <a:latin typeface="Calibri" pitchFamily="34" charset="0"/>
            <a:cs typeface="Calibri" pitchFamily="34" charset="0"/>
          </a:endParaRPr>
        </a:p>
      </dgm:t>
    </dgm:pt>
    <dgm:pt modelId="{CFB5FD00-B7AD-4123-AA26-FF0F9C46DA92}">
      <dgm:prSet phldrT="[Text]" custT="1"/>
      <dgm:spPr/>
      <dgm:t>
        <a:bodyPr/>
        <a:lstStyle/>
        <a:p>
          <a:r>
            <a:rPr lang="en-GB" sz="2000" b="1" dirty="0">
              <a:latin typeface="Calibri" pitchFamily="34" charset="0"/>
              <a:cs typeface="Calibri" pitchFamily="34" charset="0"/>
            </a:rPr>
            <a:t>Industry Attractiveness</a:t>
          </a:r>
        </a:p>
      </dgm:t>
    </dgm:pt>
    <dgm:pt modelId="{ACD4941E-AE8A-4703-83A1-0ED994440E28}" type="parTrans" cxnId="{0B609400-61A9-4FC0-90F8-9774D8046274}">
      <dgm:prSet custT="1"/>
      <dgm:spPr>
        <a:ln w="50800">
          <a:solidFill>
            <a:schemeClr val="accent1"/>
          </a:solidFill>
          <a:tailEnd type="triangle"/>
        </a:ln>
      </dgm:spPr>
      <dgm:t>
        <a:bodyPr/>
        <a:lstStyle/>
        <a:p>
          <a:endParaRPr lang="en-GB" sz="300" b="1">
            <a:latin typeface="Calibri" pitchFamily="34" charset="0"/>
            <a:cs typeface="Calibri" pitchFamily="34" charset="0"/>
          </a:endParaRPr>
        </a:p>
      </dgm:t>
    </dgm:pt>
    <dgm:pt modelId="{EA3A4C82-1C36-47D0-8DDB-BF40B5AB10A7}" type="sibTrans" cxnId="{0B609400-61A9-4FC0-90F8-9774D8046274}">
      <dgm:prSet/>
      <dgm:spPr/>
      <dgm:t>
        <a:bodyPr/>
        <a:lstStyle/>
        <a:p>
          <a:endParaRPr lang="en-GB" sz="1400" b="1">
            <a:latin typeface="Calibri" pitchFamily="34" charset="0"/>
            <a:cs typeface="Calibri" pitchFamily="34" charset="0"/>
          </a:endParaRPr>
        </a:p>
      </dgm:t>
    </dgm:pt>
    <dgm:pt modelId="{69407B3F-3B6A-464F-A20D-4BC074D34AA7}">
      <dgm:prSet phldrT="[Text]" custT="1"/>
      <dgm:spPr/>
      <dgm:t>
        <a:bodyPr/>
        <a:lstStyle/>
        <a:p>
          <a:r>
            <a:rPr lang="en-GB" sz="2000" b="1" dirty="0">
              <a:latin typeface="Calibri" pitchFamily="34" charset="0"/>
              <a:cs typeface="Calibri" pitchFamily="34" charset="0"/>
            </a:rPr>
            <a:t>Competitive Advantage</a:t>
          </a:r>
        </a:p>
      </dgm:t>
    </dgm:pt>
    <dgm:pt modelId="{E35502B3-E74A-420C-B0AB-823938557CD3}" type="parTrans" cxnId="{D4A90FF2-7659-4B76-BAE9-64189DAA0742}">
      <dgm:prSet custT="1"/>
      <dgm:spPr>
        <a:ln w="50800">
          <a:solidFill>
            <a:schemeClr val="accent1"/>
          </a:solidFill>
          <a:tailEnd type="triangle"/>
        </a:ln>
      </dgm:spPr>
      <dgm:t>
        <a:bodyPr/>
        <a:lstStyle/>
        <a:p>
          <a:endParaRPr lang="en-GB" sz="300" b="1">
            <a:latin typeface="Calibri" pitchFamily="34" charset="0"/>
            <a:cs typeface="Calibri" pitchFamily="34" charset="0"/>
          </a:endParaRPr>
        </a:p>
      </dgm:t>
    </dgm:pt>
    <dgm:pt modelId="{13666239-030C-4487-BE11-8C6267728529}" type="sibTrans" cxnId="{D4A90FF2-7659-4B76-BAE9-64189DAA0742}">
      <dgm:prSet/>
      <dgm:spPr/>
      <dgm:t>
        <a:bodyPr/>
        <a:lstStyle/>
        <a:p>
          <a:endParaRPr lang="en-GB" sz="1400" b="1">
            <a:latin typeface="Calibri" pitchFamily="34" charset="0"/>
            <a:cs typeface="Calibri" pitchFamily="34" charset="0"/>
          </a:endParaRPr>
        </a:p>
      </dgm:t>
    </dgm:pt>
    <dgm:pt modelId="{16B7F4D4-9BEE-4488-939F-552EEB7A0B22}" type="pres">
      <dgm:prSet presAssocID="{0030EA81-477C-4EA2-B580-C8547E0BBA0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2052E9B3-666B-4A25-98C6-EC4E85A37A81}" type="pres">
      <dgm:prSet presAssocID="{AD728173-4E70-4811-A3BF-B5A25BC171D6}" presName="root1" presStyleCnt="0"/>
      <dgm:spPr/>
    </dgm:pt>
    <dgm:pt modelId="{FCEC5043-8139-45F5-AE90-14679E272967}" type="pres">
      <dgm:prSet presAssocID="{AD728173-4E70-4811-A3BF-B5A25BC171D6}" presName="LevelOneTextNode" presStyleLbl="node0" presStyleIdx="0" presStyleCnt="1" custScaleY="74265">
        <dgm:presLayoutVars>
          <dgm:chPref val="3"/>
        </dgm:presLayoutVars>
      </dgm:prSet>
      <dgm:spPr/>
    </dgm:pt>
    <dgm:pt modelId="{D55C8792-5036-46B9-987C-AD7BEB08190D}" type="pres">
      <dgm:prSet presAssocID="{AD728173-4E70-4811-A3BF-B5A25BC171D6}" presName="level2hierChild" presStyleCnt="0"/>
      <dgm:spPr/>
    </dgm:pt>
    <dgm:pt modelId="{311AE5C9-22B2-482C-856C-AB63391DA81F}" type="pres">
      <dgm:prSet presAssocID="{ACD4941E-AE8A-4703-83A1-0ED994440E28}" presName="conn2-1" presStyleLbl="parChTrans1D2" presStyleIdx="0" presStyleCnt="2"/>
      <dgm:spPr/>
    </dgm:pt>
    <dgm:pt modelId="{A85AF0F9-8624-41A0-869F-2B3572624A1F}" type="pres">
      <dgm:prSet presAssocID="{ACD4941E-AE8A-4703-83A1-0ED994440E28}" presName="connTx" presStyleLbl="parChTrans1D2" presStyleIdx="0" presStyleCnt="2"/>
      <dgm:spPr/>
    </dgm:pt>
    <dgm:pt modelId="{F153D125-503B-4AD1-A146-88794BF1C7CD}" type="pres">
      <dgm:prSet presAssocID="{CFB5FD00-B7AD-4123-AA26-FF0F9C46DA92}" presName="root2" presStyleCnt="0"/>
      <dgm:spPr/>
    </dgm:pt>
    <dgm:pt modelId="{56376646-A1B5-4CD6-93D4-72AC6602D260}" type="pres">
      <dgm:prSet presAssocID="{CFB5FD00-B7AD-4123-AA26-FF0F9C46DA92}" presName="LevelTwoTextNode" presStyleLbl="node2" presStyleIdx="0" presStyleCnt="2" custScaleY="64770">
        <dgm:presLayoutVars>
          <dgm:chPref val="3"/>
        </dgm:presLayoutVars>
      </dgm:prSet>
      <dgm:spPr/>
    </dgm:pt>
    <dgm:pt modelId="{BAC21775-D44C-4863-89A2-BE3C4B06CA6F}" type="pres">
      <dgm:prSet presAssocID="{CFB5FD00-B7AD-4123-AA26-FF0F9C46DA92}" presName="level3hierChild" presStyleCnt="0"/>
      <dgm:spPr/>
    </dgm:pt>
    <dgm:pt modelId="{7F85851F-B86B-4E88-9DF8-4678132D5EF7}" type="pres">
      <dgm:prSet presAssocID="{E35502B3-E74A-420C-B0AB-823938557CD3}" presName="conn2-1" presStyleLbl="parChTrans1D2" presStyleIdx="1" presStyleCnt="2"/>
      <dgm:spPr/>
    </dgm:pt>
    <dgm:pt modelId="{181B333C-E450-445D-8342-1AC8F877E8A1}" type="pres">
      <dgm:prSet presAssocID="{E35502B3-E74A-420C-B0AB-823938557CD3}" presName="connTx" presStyleLbl="parChTrans1D2" presStyleIdx="1" presStyleCnt="2"/>
      <dgm:spPr/>
    </dgm:pt>
    <dgm:pt modelId="{236AFC1F-945C-415E-A634-01A00457C2FE}" type="pres">
      <dgm:prSet presAssocID="{69407B3F-3B6A-464F-A20D-4BC074D34AA7}" presName="root2" presStyleCnt="0"/>
      <dgm:spPr/>
    </dgm:pt>
    <dgm:pt modelId="{7F234277-EE9A-48CF-ADB9-139647EF417D}" type="pres">
      <dgm:prSet presAssocID="{69407B3F-3B6A-464F-A20D-4BC074D34AA7}" presName="LevelTwoTextNode" presStyleLbl="node2" presStyleIdx="1" presStyleCnt="2" custScaleY="64770">
        <dgm:presLayoutVars>
          <dgm:chPref val="3"/>
        </dgm:presLayoutVars>
      </dgm:prSet>
      <dgm:spPr/>
    </dgm:pt>
    <dgm:pt modelId="{B34E646D-4395-4032-94B5-FB7BCD1CFF2E}" type="pres">
      <dgm:prSet presAssocID="{69407B3F-3B6A-464F-A20D-4BC074D34AA7}" presName="level3hierChild" presStyleCnt="0"/>
      <dgm:spPr/>
    </dgm:pt>
  </dgm:ptLst>
  <dgm:cxnLst>
    <dgm:cxn modelId="{0B609400-61A9-4FC0-90F8-9774D8046274}" srcId="{AD728173-4E70-4811-A3BF-B5A25BC171D6}" destId="{CFB5FD00-B7AD-4123-AA26-FF0F9C46DA92}" srcOrd="0" destOrd="0" parTransId="{ACD4941E-AE8A-4703-83A1-0ED994440E28}" sibTransId="{EA3A4C82-1C36-47D0-8DDB-BF40B5AB10A7}"/>
    <dgm:cxn modelId="{DABE0E20-3540-4A09-90AA-43D16B897B79}" type="presOf" srcId="{ACD4941E-AE8A-4703-83A1-0ED994440E28}" destId="{311AE5C9-22B2-482C-856C-AB63391DA81F}" srcOrd="0" destOrd="0" presId="urn:microsoft.com/office/officeart/2005/8/layout/hierarchy2"/>
    <dgm:cxn modelId="{C6125D3B-1D17-48F6-B20A-E1D1962A1755}" type="presOf" srcId="{E35502B3-E74A-420C-B0AB-823938557CD3}" destId="{181B333C-E450-445D-8342-1AC8F877E8A1}" srcOrd="1" destOrd="0" presId="urn:microsoft.com/office/officeart/2005/8/layout/hierarchy2"/>
    <dgm:cxn modelId="{E4BC6E87-F188-458F-8B37-34E7E66F33FE}" type="presOf" srcId="{CFB5FD00-B7AD-4123-AA26-FF0F9C46DA92}" destId="{56376646-A1B5-4CD6-93D4-72AC6602D260}" srcOrd="0" destOrd="0" presId="urn:microsoft.com/office/officeart/2005/8/layout/hierarchy2"/>
    <dgm:cxn modelId="{8BB2889B-AA8F-454C-B3A8-A90F4E4AA032}" type="presOf" srcId="{E35502B3-E74A-420C-B0AB-823938557CD3}" destId="{7F85851F-B86B-4E88-9DF8-4678132D5EF7}" srcOrd="0" destOrd="0" presId="urn:microsoft.com/office/officeart/2005/8/layout/hierarchy2"/>
    <dgm:cxn modelId="{246EB09D-63A6-4C45-AB34-86804111B84E}" type="presOf" srcId="{ACD4941E-AE8A-4703-83A1-0ED994440E28}" destId="{A85AF0F9-8624-41A0-869F-2B3572624A1F}" srcOrd="1" destOrd="0" presId="urn:microsoft.com/office/officeart/2005/8/layout/hierarchy2"/>
    <dgm:cxn modelId="{DF2C13D6-4EB3-4952-A314-FE092DDC7795}" type="presOf" srcId="{0030EA81-477C-4EA2-B580-C8547E0BBA03}" destId="{16B7F4D4-9BEE-4488-939F-552EEB7A0B22}" srcOrd="0" destOrd="0" presId="urn:microsoft.com/office/officeart/2005/8/layout/hierarchy2"/>
    <dgm:cxn modelId="{CD1FC2DB-5D20-4463-AA5C-B6329AF42A54}" srcId="{0030EA81-477C-4EA2-B580-C8547E0BBA03}" destId="{AD728173-4E70-4811-A3BF-B5A25BC171D6}" srcOrd="0" destOrd="0" parTransId="{748A65E0-B9C7-42C3-8C3F-188E989B7CC9}" sibTransId="{7CAC4360-6233-488A-B147-6FAB447A02DF}"/>
    <dgm:cxn modelId="{DAC3ACE9-75E5-4F42-A749-F23CC39FBBE7}" type="presOf" srcId="{AD728173-4E70-4811-A3BF-B5A25BC171D6}" destId="{FCEC5043-8139-45F5-AE90-14679E272967}" srcOrd="0" destOrd="0" presId="urn:microsoft.com/office/officeart/2005/8/layout/hierarchy2"/>
    <dgm:cxn modelId="{D4A90FF2-7659-4B76-BAE9-64189DAA0742}" srcId="{AD728173-4E70-4811-A3BF-B5A25BC171D6}" destId="{69407B3F-3B6A-464F-A20D-4BC074D34AA7}" srcOrd="1" destOrd="0" parTransId="{E35502B3-E74A-420C-B0AB-823938557CD3}" sibTransId="{13666239-030C-4487-BE11-8C6267728529}"/>
    <dgm:cxn modelId="{1304F1F7-4708-4211-B022-1CA8B3182A1B}" type="presOf" srcId="{69407B3F-3B6A-464F-A20D-4BC074D34AA7}" destId="{7F234277-EE9A-48CF-ADB9-139647EF417D}" srcOrd="0" destOrd="0" presId="urn:microsoft.com/office/officeart/2005/8/layout/hierarchy2"/>
    <dgm:cxn modelId="{D68DEA4E-6937-4BCE-A996-28C04890FF20}" type="presParOf" srcId="{16B7F4D4-9BEE-4488-939F-552EEB7A0B22}" destId="{2052E9B3-666B-4A25-98C6-EC4E85A37A81}" srcOrd="0" destOrd="0" presId="urn:microsoft.com/office/officeart/2005/8/layout/hierarchy2"/>
    <dgm:cxn modelId="{C19C8DA5-9B2F-44A0-B931-1F900206159C}" type="presParOf" srcId="{2052E9B3-666B-4A25-98C6-EC4E85A37A81}" destId="{FCEC5043-8139-45F5-AE90-14679E272967}" srcOrd="0" destOrd="0" presId="urn:microsoft.com/office/officeart/2005/8/layout/hierarchy2"/>
    <dgm:cxn modelId="{A600610A-95F3-44E5-9174-C1CC1B296C7F}" type="presParOf" srcId="{2052E9B3-666B-4A25-98C6-EC4E85A37A81}" destId="{D55C8792-5036-46B9-987C-AD7BEB08190D}" srcOrd="1" destOrd="0" presId="urn:microsoft.com/office/officeart/2005/8/layout/hierarchy2"/>
    <dgm:cxn modelId="{1AD93039-9675-4EB5-9190-13E7E78393EF}" type="presParOf" srcId="{D55C8792-5036-46B9-987C-AD7BEB08190D}" destId="{311AE5C9-22B2-482C-856C-AB63391DA81F}" srcOrd="0" destOrd="0" presId="urn:microsoft.com/office/officeart/2005/8/layout/hierarchy2"/>
    <dgm:cxn modelId="{E8836890-0383-4EBB-8BA2-A17901B17260}" type="presParOf" srcId="{311AE5C9-22B2-482C-856C-AB63391DA81F}" destId="{A85AF0F9-8624-41A0-869F-2B3572624A1F}" srcOrd="0" destOrd="0" presId="urn:microsoft.com/office/officeart/2005/8/layout/hierarchy2"/>
    <dgm:cxn modelId="{126BC5C8-803C-48F3-9E40-724EDB77D5DF}" type="presParOf" srcId="{D55C8792-5036-46B9-987C-AD7BEB08190D}" destId="{F153D125-503B-4AD1-A146-88794BF1C7CD}" srcOrd="1" destOrd="0" presId="urn:microsoft.com/office/officeart/2005/8/layout/hierarchy2"/>
    <dgm:cxn modelId="{6A039287-DCDD-440B-98BE-0DC0774A9856}" type="presParOf" srcId="{F153D125-503B-4AD1-A146-88794BF1C7CD}" destId="{56376646-A1B5-4CD6-93D4-72AC6602D260}" srcOrd="0" destOrd="0" presId="urn:microsoft.com/office/officeart/2005/8/layout/hierarchy2"/>
    <dgm:cxn modelId="{6947AA29-26B2-43CD-8092-42A86F974F39}" type="presParOf" srcId="{F153D125-503B-4AD1-A146-88794BF1C7CD}" destId="{BAC21775-D44C-4863-89A2-BE3C4B06CA6F}" srcOrd="1" destOrd="0" presId="urn:microsoft.com/office/officeart/2005/8/layout/hierarchy2"/>
    <dgm:cxn modelId="{2B00AEA2-A24E-4140-AB68-4B63B8DE61D2}" type="presParOf" srcId="{D55C8792-5036-46B9-987C-AD7BEB08190D}" destId="{7F85851F-B86B-4E88-9DF8-4678132D5EF7}" srcOrd="2" destOrd="0" presId="urn:microsoft.com/office/officeart/2005/8/layout/hierarchy2"/>
    <dgm:cxn modelId="{A28C47CC-26BE-40C0-83DB-E50812EC13AF}" type="presParOf" srcId="{7F85851F-B86B-4E88-9DF8-4678132D5EF7}" destId="{181B333C-E450-445D-8342-1AC8F877E8A1}" srcOrd="0" destOrd="0" presId="urn:microsoft.com/office/officeart/2005/8/layout/hierarchy2"/>
    <dgm:cxn modelId="{495D721C-3D87-41FB-8C20-4D580D57AD57}" type="presParOf" srcId="{D55C8792-5036-46B9-987C-AD7BEB08190D}" destId="{236AFC1F-945C-415E-A634-01A00457C2FE}" srcOrd="3" destOrd="0" presId="urn:microsoft.com/office/officeart/2005/8/layout/hierarchy2"/>
    <dgm:cxn modelId="{2A427282-0ED6-4A68-8F61-982C2756B4FF}" type="presParOf" srcId="{236AFC1F-945C-415E-A634-01A00457C2FE}" destId="{7F234277-EE9A-48CF-ADB9-139647EF417D}" srcOrd="0" destOrd="0" presId="urn:microsoft.com/office/officeart/2005/8/layout/hierarchy2"/>
    <dgm:cxn modelId="{FD25CBD3-9B00-4DBB-91AE-220555446783}" type="presParOf" srcId="{236AFC1F-945C-415E-A634-01A00457C2FE}" destId="{B34E646D-4395-4032-94B5-FB7BCD1CFF2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7610DD-3681-4D73-AB17-DC6491DE812C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D060BEF-7694-4C64-85C8-CE6E64C2C9E5}">
      <dgm:prSet phldrT="[Text]" custT="1"/>
      <dgm:spPr/>
      <dgm:t>
        <a:bodyPr/>
        <a:lstStyle/>
        <a:p>
          <a:r>
            <a:rPr lang="en-GB" sz="2800" b="1" dirty="0">
              <a:latin typeface="Calibri" pitchFamily="34" charset="0"/>
              <a:cs typeface="Calibri" pitchFamily="34" charset="0"/>
            </a:rPr>
            <a:t>Attractiveness</a:t>
          </a:r>
          <a:br>
            <a:rPr lang="en-GB" sz="2800" b="1" dirty="0">
              <a:latin typeface="Calibri" pitchFamily="34" charset="0"/>
              <a:cs typeface="Calibri" pitchFamily="34" charset="0"/>
            </a:rPr>
          </a:br>
          <a:r>
            <a:rPr lang="en-GB" sz="2800" b="1" dirty="0">
              <a:latin typeface="Calibri" pitchFamily="34" charset="0"/>
              <a:cs typeface="Calibri" pitchFamily="34" charset="0"/>
            </a:rPr>
            <a:t>Test</a:t>
          </a:r>
        </a:p>
      </dgm:t>
    </dgm:pt>
    <dgm:pt modelId="{4D24772D-B112-4136-8E77-4E851D96B777}" type="parTrans" cxnId="{B9940AC7-4B9B-4469-B896-4BE59CA9D2A1}">
      <dgm:prSet/>
      <dgm:spPr/>
      <dgm:t>
        <a:bodyPr/>
        <a:lstStyle/>
        <a:p>
          <a:endParaRPr lang="en-GB" sz="1600" b="1">
            <a:latin typeface="Calibri" pitchFamily="34" charset="0"/>
            <a:cs typeface="Calibri" pitchFamily="34" charset="0"/>
          </a:endParaRPr>
        </a:p>
      </dgm:t>
    </dgm:pt>
    <dgm:pt modelId="{10155B93-B116-4066-8789-11637158D575}" type="sibTrans" cxnId="{B9940AC7-4B9B-4469-B896-4BE59CA9D2A1}">
      <dgm:prSet/>
      <dgm:spPr/>
      <dgm:t>
        <a:bodyPr/>
        <a:lstStyle/>
        <a:p>
          <a:endParaRPr lang="en-GB" sz="1600" b="1">
            <a:latin typeface="Calibri" pitchFamily="34" charset="0"/>
            <a:cs typeface="Calibri" pitchFamily="34" charset="0"/>
          </a:endParaRPr>
        </a:p>
      </dgm:t>
    </dgm:pt>
    <dgm:pt modelId="{B8D8B0DD-1BBB-4B6A-B6A7-6CDA9EC9034F}">
      <dgm:prSet phldrT="[Text]" custT="1"/>
      <dgm:spPr>
        <a:ln>
          <a:noFill/>
        </a:ln>
      </dgm:spPr>
      <dgm:t>
        <a:bodyPr/>
        <a:lstStyle/>
        <a:p>
          <a:r>
            <a:rPr lang="en-GB" sz="2000" b="1" dirty="0">
              <a:latin typeface="Calibri" pitchFamily="34" charset="0"/>
              <a:cs typeface="Calibri" pitchFamily="34" charset="0"/>
            </a:rPr>
            <a:t>The industry must be attractive or capable of being made attractive</a:t>
          </a:r>
        </a:p>
      </dgm:t>
    </dgm:pt>
    <dgm:pt modelId="{C0AF2283-B1E7-495F-AE9A-2937FE11A70D}" type="parTrans" cxnId="{ACE91D95-C5C0-4B2A-998A-7A046578E6C7}">
      <dgm:prSet/>
      <dgm:spPr/>
      <dgm:t>
        <a:bodyPr/>
        <a:lstStyle/>
        <a:p>
          <a:endParaRPr lang="en-GB" sz="1600" b="1">
            <a:latin typeface="Calibri" pitchFamily="34" charset="0"/>
            <a:cs typeface="Calibri" pitchFamily="34" charset="0"/>
          </a:endParaRPr>
        </a:p>
      </dgm:t>
    </dgm:pt>
    <dgm:pt modelId="{DC81814B-89F8-4128-8AD4-190F3EF8C83A}" type="sibTrans" cxnId="{ACE91D95-C5C0-4B2A-998A-7A046578E6C7}">
      <dgm:prSet/>
      <dgm:spPr/>
      <dgm:t>
        <a:bodyPr/>
        <a:lstStyle/>
        <a:p>
          <a:endParaRPr lang="en-GB" sz="1600" b="1">
            <a:latin typeface="Calibri" pitchFamily="34" charset="0"/>
            <a:cs typeface="Calibri" pitchFamily="34" charset="0"/>
          </a:endParaRPr>
        </a:p>
      </dgm:t>
    </dgm:pt>
    <dgm:pt modelId="{6B620E82-3329-412E-85AB-EFEAC1636178}">
      <dgm:prSet phldrT="[Text]" custT="1"/>
      <dgm:spPr/>
      <dgm:t>
        <a:bodyPr/>
        <a:lstStyle/>
        <a:p>
          <a:r>
            <a:rPr lang="en-GB" sz="2800" b="1" dirty="0">
              <a:latin typeface="Calibri" pitchFamily="34" charset="0"/>
              <a:cs typeface="Calibri" pitchFamily="34" charset="0"/>
            </a:rPr>
            <a:t>Cost-of-Entry</a:t>
          </a:r>
          <a:br>
            <a:rPr lang="en-GB" sz="2800" b="1" dirty="0">
              <a:latin typeface="Calibri" pitchFamily="34" charset="0"/>
              <a:cs typeface="Calibri" pitchFamily="34" charset="0"/>
            </a:rPr>
          </a:br>
          <a:r>
            <a:rPr lang="en-GB" sz="2800" b="1" dirty="0">
              <a:latin typeface="Calibri" pitchFamily="34" charset="0"/>
              <a:cs typeface="Calibri" pitchFamily="34" charset="0"/>
            </a:rPr>
            <a:t>Test</a:t>
          </a:r>
        </a:p>
      </dgm:t>
    </dgm:pt>
    <dgm:pt modelId="{7327B6D5-5026-45B6-B439-71C8C6CF28A1}" type="parTrans" cxnId="{80C6A9B5-03DF-4919-B435-133036EBB541}">
      <dgm:prSet/>
      <dgm:spPr/>
      <dgm:t>
        <a:bodyPr/>
        <a:lstStyle/>
        <a:p>
          <a:endParaRPr lang="en-GB" sz="1600" b="1">
            <a:latin typeface="Calibri" pitchFamily="34" charset="0"/>
            <a:cs typeface="Calibri" pitchFamily="34" charset="0"/>
          </a:endParaRPr>
        </a:p>
      </dgm:t>
    </dgm:pt>
    <dgm:pt modelId="{A8C88BEA-3012-4B68-BEC0-3A9525A5929B}" type="sibTrans" cxnId="{80C6A9B5-03DF-4919-B435-133036EBB541}">
      <dgm:prSet/>
      <dgm:spPr/>
      <dgm:t>
        <a:bodyPr/>
        <a:lstStyle/>
        <a:p>
          <a:endParaRPr lang="en-GB" sz="1600" b="1">
            <a:latin typeface="Calibri" pitchFamily="34" charset="0"/>
            <a:cs typeface="Calibri" pitchFamily="34" charset="0"/>
          </a:endParaRPr>
        </a:p>
      </dgm:t>
    </dgm:pt>
    <dgm:pt modelId="{83A70BB8-34C5-45A9-89FD-080301F14016}">
      <dgm:prSet phldrT="[Text]" custT="1"/>
      <dgm:spPr>
        <a:ln>
          <a:noFill/>
        </a:ln>
      </dgm:spPr>
      <dgm:t>
        <a:bodyPr/>
        <a:lstStyle/>
        <a:p>
          <a:r>
            <a:rPr lang="en-GB" sz="2000" b="1" dirty="0">
              <a:latin typeface="Calibri" pitchFamily="34" charset="0"/>
              <a:cs typeface="Calibri" pitchFamily="34" charset="0"/>
            </a:rPr>
            <a:t>The cost of entry must be less than the profits resulting from the diversification	</a:t>
          </a:r>
        </a:p>
      </dgm:t>
    </dgm:pt>
    <dgm:pt modelId="{1C9731B7-6462-41E2-8B86-9C437D101021}" type="parTrans" cxnId="{7700A820-E52C-48CC-8EE7-1548C81CE4C9}">
      <dgm:prSet/>
      <dgm:spPr/>
      <dgm:t>
        <a:bodyPr/>
        <a:lstStyle/>
        <a:p>
          <a:endParaRPr lang="en-GB" sz="1600" b="1">
            <a:latin typeface="Calibri" pitchFamily="34" charset="0"/>
            <a:cs typeface="Calibri" pitchFamily="34" charset="0"/>
          </a:endParaRPr>
        </a:p>
      </dgm:t>
    </dgm:pt>
    <dgm:pt modelId="{7F3D39CD-D6B1-4EFE-9832-483D390C7636}" type="sibTrans" cxnId="{7700A820-E52C-48CC-8EE7-1548C81CE4C9}">
      <dgm:prSet/>
      <dgm:spPr/>
      <dgm:t>
        <a:bodyPr/>
        <a:lstStyle/>
        <a:p>
          <a:endParaRPr lang="en-GB" sz="1600" b="1">
            <a:latin typeface="Calibri" pitchFamily="34" charset="0"/>
            <a:cs typeface="Calibri" pitchFamily="34" charset="0"/>
          </a:endParaRPr>
        </a:p>
      </dgm:t>
    </dgm:pt>
    <dgm:pt modelId="{3673DD58-0BBA-4C63-8E95-860B4A18A4A2}">
      <dgm:prSet phldrT="[Text]" custT="1"/>
      <dgm:spPr/>
      <dgm:t>
        <a:bodyPr/>
        <a:lstStyle/>
        <a:p>
          <a:r>
            <a:rPr lang="en-GB" sz="2800" b="1" dirty="0">
              <a:latin typeface="Calibri" pitchFamily="34" charset="0"/>
              <a:cs typeface="Calibri" pitchFamily="34" charset="0"/>
            </a:rPr>
            <a:t>Better-Off</a:t>
          </a:r>
          <a:br>
            <a:rPr lang="en-GB" sz="2800" b="1" dirty="0">
              <a:latin typeface="Calibri" pitchFamily="34" charset="0"/>
              <a:cs typeface="Calibri" pitchFamily="34" charset="0"/>
            </a:rPr>
          </a:br>
          <a:r>
            <a:rPr lang="en-GB" sz="2800" b="1" dirty="0">
              <a:latin typeface="Calibri" pitchFamily="34" charset="0"/>
              <a:cs typeface="Calibri" pitchFamily="34" charset="0"/>
            </a:rPr>
            <a:t>Test</a:t>
          </a:r>
        </a:p>
      </dgm:t>
    </dgm:pt>
    <dgm:pt modelId="{E5682EFA-4EC8-49EE-9D17-CD6571A4EEB3}" type="parTrans" cxnId="{1E633C68-84CA-4557-B027-A2F66E1E0339}">
      <dgm:prSet/>
      <dgm:spPr/>
      <dgm:t>
        <a:bodyPr/>
        <a:lstStyle/>
        <a:p>
          <a:endParaRPr lang="en-GB" sz="1600" b="1">
            <a:latin typeface="Calibri" pitchFamily="34" charset="0"/>
            <a:cs typeface="Calibri" pitchFamily="34" charset="0"/>
          </a:endParaRPr>
        </a:p>
      </dgm:t>
    </dgm:pt>
    <dgm:pt modelId="{480A3841-3896-4C1A-9882-134DD768844A}" type="sibTrans" cxnId="{1E633C68-84CA-4557-B027-A2F66E1E0339}">
      <dgm:prSet/>
      <dgm:spPr/>
      <dgm:t>
        <a:bodyPr/>
        <a:lstStyle/>
        <a:p>
          <a:endParaRPr lang="en-GB" sz="1600" b="1">
            <a:latin typeface="Calibri" pitchFamily="34" charset="0"/>
            <a:cs typeface="Calibri" pitchFamily="34" charset="0"/>
          </a:endParaRPr>
        </a:p>
      </dgm:t>
    </dgm:pt>
    <dgm:pt modelId="{32B74A75-B980-42D8-8EC2-EEC131DD584A}">
      <dgm:prSet phldrT="[Text]" custT="1"/>
      <dgm:spPr>
        <a:ln>
          <a:noFill/>
        </a:ln>
      </dgm:spPr>
      <dgm:t>
        <a:bodyPr/>
        <a:lstStyle/>
        <a:p>
          <a:r>
            <a:rPr lang="en-GB" sz="2000" b="1" dirty="0">
              <a:latin typeface="Calibri" pitchFamily="34" charset="0"/>
              <a:cs typeface="Calibri" pitchFamily="34" charset="0"/>
            </a:rPr>
            <a:t>The new SBU ( Strategic Business Unit )  must be better off if part of the organisation or vice versa</a:t>
          </a:r>
        </a:p>
      </dgm:t>
    </dgm:pt>
    <dgm:pt modelId="{E967A8F3-E3C0-4320-ABE4-C3D1276AD50A}" type="parTrans" cxnId="{F567D918-8EAF-4D9B-A2D1-D16A25A642B9}">
      <dgm:prSet/>
      <dgm:spPr/>
      <dgm:t>
        <a:bodyPr/>
        <a:lstStyle/>
        <a:p>
          <a:endParaRPr lang="en-GB" sz="1600" b="1">
            <a:latin typeface="Calibri" pitchFamily="34" charset="0"/>
            <a:cs typeface="Calibri" pitchFamily="34" charset="0"/>
          </a:endParaRPr>
        </a:p>
      </dgm:t>
    </dgm:pt>
    <dgm:pt modelId="{77A94E5E-04D7-474B-9B18-A454D8270ADE}" type="sibTrans" cxnId="{F567D918-8EAF-4D9B-A2D1-D16A25A642B9}">
      <dgm:prSet/>
      <dgm:spPr/>
      <dgm:t>
        <a:bodyPr/>
        <a:lstStyle/>
        <a:p>
          <a:endParaRPr lang="en-GB" sz="1600" b="1">
            <a:latin typeface="Calibri" pitchFamily="34" charset="0"/>
            <a:cs typeface="Calibri" pitchFamily="34" charset="0"/>
          </a:endParaRPr>
        </a:p>
      </dgm:t>
    </dgm:pt>
    <dgm:pt modelId="{0306F03E-3A09-48E7-9D06-6904E615073D}" type="pres">
      <dgm:prSet presAssocID="{E27610DD-3681-4D73-AB17-DC6491DE812C}" presName="Name0" presStyleCnt="0">
        <dgm:presLayoutVars>
          <dgm:dir/>
          <dgm:animLvl val="lvl"/>
          <dgm:resizeHandles val="exact"/>
        </dgm:presLayoutVars>
      </dgm:prSet>
      <dgm:spPr/>
    </dgm:pt>
    <dgm:pt modelId="{523D94AE-CA49-4FA6-88F8-9E30449B2FCA}" type="pres">
      <dgm:prSet presAssocID="{FD060BEF-7694-4C64-85C8-CE6E64C2C9E5}" presName="linNode" presStyleCnt="0"/>
      <dgm:spPr/>
    </dgm:pt>
    <dgm:pt modelId="{044B110D-8485-47A4-A808-C8824D6FFAF1}" type="pres">
      <dgm:prSet presAssocID="{FD060BEF-7694-4C64-85C8-CE6E64C2C9E5}" presName="parentText" presStyleLbl="node1" presStyleIdx="0" presStyleCnt="3" custLinFactNeighborX="-135" custLinFactNeighborY="-2353">
        <dgm:presLayoutVars>
          <dgm:chMax val="1"/>
          <dgm:bulletEnabled val="1"/>
        </dgm:presLayoutVars>
      </dgm:prSet>
      <dgm:spPr/>
    </dgm:pt>
    <dgm:pt modelId="{B009B570-3EDB-4926-BDEF-8FB9D63578C5}" type="pres">
      <dgm:prSet presAssocID="{FD060BEF-7694-4C64-85C8-CE6E64C2C9E5}" presName="descendantText" presStyleLbl="alignAccFollowNode1" presStyleIdx="0" presStyleCnt="3">
        <dgm:presLayoutVars>
          <dgm:bulletEnabled val="1"/>
        </dgm:presLayoutVars>
      </dgm:prSet>
      <dgm:spPr/>
    </dgm:pt>
    <dgm:pt modelId="{AB479075-74FC-40F9-AE9E-DE60BAFAC3D1}" type="pres">
      <dgm:prSet presAssocID="{10155B93-B116-4066-8789-11637158D575}" presName="sp" presStyleCnt="0"/>
      <dgm:spPr/>
    </dgm:pt>
    <dgm:pt modelId="{AF3BC73F-4BA7-4BF1-B05B-C6CEE6A142B9}" type="pres">
      <dgm:prSet presAssocID="{6B620E82-3329-412E-85AB-EFEAC1636178}" presName="linNode" presStyleCnt="0"/>
      <dgm:spPr/>
    </dgm:pt>
    <dgm:pt modelId="{A21965B6-B662-4DB1-BF44-BD893F7D2386}" type="pres">
      <dgm:prSet presAssocID="{6B620E82-3329-412E-85AB-EFEAC1636178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8E73B463-7337-4DA8-9DA1-E2730BE2F688}" type="pres">
      <dgm:prSet presAssocID="{6B620E82-3329-412E-85AB-EFEAC1636178}" presName="descendantText" presStyleLbl="alignAccFollowNode1" presStyleIdx="1" presStyleCnt="3">
        <dgm:presLayoutVars>
          <dgm:bulletEnabled val="1"/>
        </dgm:presLayoutVars>
      </dgm:prSet>
      <dgm:spPr/>
    </dgm:pt>
    <dgm:pt modelId="{640CF023-B1BC-4810-A775-A28326D286F9}" type="pres">
      <dgm:prSet presAssocID="{A8C88BEA-3012-4B68-BEC0-3A9525A5929B}" presName="sp" presStyleCnt="0"/>
      <dgm:spPr/>
    </dgm:pt>
    <dgm:pt modelId="{C1A8DCEA-4D13-4D79-8B39-72DF671E78A0}" type="pres">
      <dgm:prSet presAssocID="{3673DD58-0BBA-4C63-8E95-860B4A18A4A2}" presName="linNode" presStyleCnt="0"/>
      <dgm:spPr/>
    </dgm:pt>
    <dgm:pt modelId="{F681B626-233A-4DB5-9B59-0B206596E6B2}" type="pres">
      <dgm:prSet presAssocID="{3673DD58-0BBA-4C63-8E95-860B4A18A4A2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E820526C-0643-4DC5-955B-4D6BA2227083}" type="pres">
      <dgm:prSet presAssocID="{3673DD58-0BBA-4C63-8E95-860B4A18A4A2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A0629102-9E9C-4544-AAD7-6B6EB5802C55}" type="presOf" srcId="{E27610DD-3681-4D73-AB17-DC6491DE812C}" destId="{0306F03E-3A09-48E7-9D06-6904E615073D}" srcOrd="0" destOrd="0" presId="urn:microsoft.com/office/officeart/2005/8/layout/vList5"/>
    <dgm:cxn modelId="{F567D918-8EAF-4D9B-A2D1-D16A25A642B9}" srcId="{3673DD58-0BBA-4C63-8E95-860B4A18A4A2}" destId="{32B74A75-B980-42D8-8EC2-EEC131DD584A}" srcOrd="0" destOrd="0" parTransId="{E967A8F3-E3C0-4320-ABE4-C3D1276AD50A}" sibTransId="{77A94E5E-04D7-474B-9B18-A454D8270ADE}"/>
    <dgm:cxn modelId="{7700A820-E52C-48CC-8EE7-1548C81CE4C9}" srcId="{6B620E82-3329-412E-85AB-EFEAC1636178}" destId="{83A70BB8-34C5-45A9-89FD-080301F14016}" srcOrd="0" destOrd="0" parTransId="{1C9731B7-6462-41E2-8B86-9C437D101021}" sibTransId="{7F3D39CD-D6B1-4EFE-9832-483D390C7636}"/>
    <dgm:cxn modelId="{88897336-997A-4ADB-A1A0-9A6107B084CB}" type="presOf" srcId="{FD060BEF-7694-4C64-85C8-CE6E64C2C9E5}" destId="{044B110D-8485-47A4-A808-C8824D6FFAF1}" srcOrd="0" destOrd="0" presId="urn:microsoft.com/office/officeart/2005/8/layout/vList5"/>
    <dgm:cxn modelId="{1E633C68-84CA-4557-B027-A2F66E1E0339}" srcId="{E27610DD-3681-4D73-AB17-DC6491DE812C}" destId="{3673DD58-0BBA-4C63-8E95-860B4A18A4A2}" srcOrd="2" destOrd="0" parTransId="{E5682EFA-4EC8-49EE-9D17-CD6571A4EEB3}" sibTransId="{480A3841-3896-4C1A-9882-134DD768844A}"/>
    <dgm:cxn modelId="{707AF06F-9CCD-43CC-B474-8434665B434F}" type="presOf" srcId="{6B620E82-3329-412E-85AB-EFEAC1636178}" destId="{A21965B6-B662-4DB1-BF44-BD893F7D2386}" srcOrd="0" destOrd="0" presId="urn:microsoft.com/office/officeart/2005/8/layout/vList5"/>
    <dgm:cxn modelId="{52A82381-9A76-482F-A732-FACBB0D3BCE1}" type="presOf" srcId="{83A70BB8-34C5-45A9-89FD-080301F14016}" destId="{8E73B463-7337-4DA8-9DA1-E2730BE2F688}" srcOrd="0" destOrd="0" presId="urn:microsoft.com/office/officeart/2005/8/layout/vList5"/>
    <dgm:cxn modelId="{ACE91D95-C5C0-4B2A-998A-7A046578E6C7}" srcId="{FD060BEF-7694-4C64-85C8-CE6E64C2C9E5}" destId="{B8D8B0DD-1BBB-4B6A-B6A7-6CDA9EC9034F}" srcOrd="0" destOrd="0" parTransId="{C0AF2283-B1E7-495F-AE9A-2937FE11A70D}" sibTransId="{DC81814B-89F8-4128-8AD4-190F3EF8C83A}"/>
    <dgm:cxn modelId="{0F934B9A-6A33-49BA-AA79-46E5C2EFBB29}" type="presOf" srcId="{3673DD58-0BBA-4C63-8E95-860B4A18A4A2}" destId="{F681B626-233A-4DB5-9B59-0B206596E6B2}" srcOrd="0" destOrd="0" presId="urn:microsoft.com/office/officeart/2005/8/layout/vList5"/>
    <dgm:cxn modelId="{FFB36BA4-D2A6-4035-9BED-EDE38F931082}" type="presOf" srcId="{32B74A75-B980-42D8-8EC2-EEC131DD584A}" destId="{E820526C-0643-4DC5-955B-4D6BA2227083}" srcOrd="0" destOrd="0" presId="urn:microsoft.com/office/officeart/2005/8/layout/vList5"/>
    <dgm:cxn modelId="{80C6A9B5-03DF-4919-B435-133036EBB541}" srcId="{E27610DD-3681-4D73-AB17-DC6491DE812C}" destId="{6B620E82-3329-412E-85AB-EFEAC1636178}" srcOrd="1" destOrd="0" parTransId="{7327B6D5-5026-45B6-B439-71C8C6CF28A1}" sibTransId="{A8C88BEA-3012-4B68-BEC0-3A9525A5929B}"/>
    <dgm:cxn modelId="{B9940AC7-4B9B-4469-B896-4BE59CA9D2A1}" srcId="{E27610DD-3681-4D73-AB17-DC6491DE812C}" destId="{FD060BEF-7694-4C64-85C8-CE6E64C2C9E5}" srcOrd="0" destOrd="0" parTransId="{4D24772D-B112-4136-8E77-4E851D96B777}" sibTransId="{10155B93-B116-4066-8789-11637158D575}"/>
    <dgm:cxn modelId="{63E70CCC-E6E7-49D3-A09B-5DB1F9D794AF}" type="presOf" srcId="{B8D8B0DD-1BBB-4B6A-B6A7-6CDA9EC9034F}" destId="{B009B570-3EDB-4926-BDEF-8FB9D63578C5}" srcOrd="0" destOrd="0" presId="urn:microsoft.com/office/officeart/2005/8/layout/vList5"/>
    <dgm:cxn modelId="{61064F5C-43A4-40E9-A28B-D1F1DB35C5A0}" type="presParOf" srcId="{0306F03E-3A09-48E7-9D06-6904E615073D}" destId="{523D94AE-CA49-4FA6-88F8-9E30449B2FCA}" srcOrd="0" destOrd="0" presId="urn:microsoft.com/office/officeart/2005/8/layout/vList5"/>
    <dgm:cxn modelId="{F11F9FA8-68DE-4F1F-A49D-CC47577E7A65}" type="presParOf" srcId="{523D94AE-CA49-4FA6-88F8-9E30449B2FCA}" destId="{044B110D-8485-47A4-A808-C8824D6FFAF1}" srcOrd="0" destOrd="0" presId="urn:microsoft.com/office/officeart/2005/8/layout/vList5"/>
    <dgm:cxn modelId="{84822461-1F34-4230-917C-F1D0D09768EF}" type="presParOf" srcId="{523D94AE-CA49-4FA6-88F8-9E30449B2FCA}" destId="{B009B570-3EDB-4926-BDEF-8FB9D63578C5}" srcOrd="1" destOrd="0" presId="urn:microsoft.com/office/officeart/2005/8/layout/vList5"/>
    <dgm:cxn modelId="{3F92BBED-5B00-4EC3-B5EB-81D1C33179DF}" type="presParOf" srcId="{0306F03E-3A09-48E7-9D06-6904E615073D}" destId="{AB479075-74FC-40F9-AE9E-DE60BAFAC3D1}" srcOrd="1" destOrd="0" presId="urn:microsoft.com/office/officeart/2005/8/layout/vList5"/>
    <dgm:cxn modelId="{CB78995C-F2B1-44EA-B03A-9DCAA73D9BCC}" type="presParOf" srcId="{0306F03E-3A09-48E7-9D06-6904E615073D}" destId="{AF3BC73F-4BA7-4BF1-B05B-C6CEE6A142B9}" srcOrd="2" destOrd="0" presId="urn:microsoft.com/office/officeart/2005/8/layout/vList5"/>
    <dgm:cxn modelId="{C6DFC6D9-E6E5-4F57-ADB2-B4FB232396E3}" type="presParOf" srcId="{AF3BC73F-4BA7-4BF1-B05B-C6CEE6A142B9}" destId="{A21965B6-B662-4DB1-BF44-BD893F7D2386}" srcOrd="0" destOrd="0" presId="urn:microsoft.com/office/officeart/2005/8/layout/vList5"/>
    <dgm:cxn modelId="{0D4C6D19-A651-48AD-88CF-F737BE699488}" type="presParOf" srcId="{AF3BC73F-4BA7-4BF1-B05B-C6CEE6A142B9}" destId="{8E73B463-7337-4DA8-9DA1-E2730BE2F688}" srcOrd="1" destOrd="0" presId="urn:microsoft.com/office/officeart/2005/8/layout/vList5"/>
    <dgm:cxn modelId="{A8D4A882-BCFB-49B6-95F6-56F231B36984}" type="presParOf" srcId="{0306F03E-3A09-48E7-9D06-6904E615073D}" destId="{640CF023-B1BC-4810-A775-A28326D286F9}" srcOrd="3" destOrd="0" presId="urn:microsoft.com/office/officeart/2005/8/layout/vList5"/>
    <dgm:cxn modelId="{1A0B1065-DECE-417F-9465-B551221AD663}" type="presParOf" srcId="{0306F03E-3A09-48E7-9D06-6904E615073D}" destId="{C1A8DCEA-4D13-4D79-8B39-72DF671E78A0}" srcOrd="4" destOrd="0" presId="urn:microsoft.com/office/officeart/2005/8/layout/vList5"/>
    <dgm:cxn modelId="{A5BCA075-90AF-4EA4-A994-1CD48569E204}" type="presParOf" srcId="{C1A8DCEA-4D13-4D79-8B39-72DF671E78A0}" destId="{F681B626-233A-4DB5-9B59-0B206596E6B2}" srcOrd="0" destOrd="0" presId="urn:microsoft.com/office/officeart/2005/8/layout/vList5"/>
    <dgm:cxn modelId="{B462F95B-2603-4389-8F64-199BA082D124}" type="presParOf" srcId="{C1A8DCEA-4D13-4D79-8B39-72DF671E78A0}" destId="{E820526C-0643-4DC5-955B-4D6BA222708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A3FC15-F45D-4CBC-AB65-E8FDCDD0E074}">
      <dsp:nvSpPr>
        <dsp:cNvPr id="0" name=""/>
        <dsp:cNvSpPr/>
      </dsp:nvSpPr>
      <dsp:spPr>
        <a:xfrm>
          <a:off x="2266588" y="3240382"/>
          <a:ext cx="9063229" cy="13320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itchFamily="34" charset="0"/>
              <a:cs typeface="Calibri" pitchFamily="34" charset="0"/>
            </a:rPr>
            <a:t>Operational Level</a:t>
          </a:r>
        </a:p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Calibri" pitchFamily="34" charset="0"/>
              <a:cs typeface="Calibri" pitchFamily="34" charset="0"/>
            </a:rPr>
            <a:t>Each function chooses a functional strategy that maximises operational efficiency</a:t>
          </a:r>
          <a:endParaRPr lang="en-GB" sz="1200" kern="1200" dirty="0">
            <a:latin typeface="Calibri" pitchFamily="34" charset="0"/>
            <a:cs typeface="Calibri" pitchFamily="34" charset="0"/>
          </a:endParaRPr>
        </a:p>
      </dsp:txBody>
      <dsp:txXfrm>
        <a:off x="2266588" y="3240382"/>
        <a:ext cx="2718968" cy="1332060"/>
      </dsp:txXfrm>
    </dsp:sp>
    <dsp:sp modelId="{4FCD04FC-D1FC-47DE-B972-76874576AFB8}">
      <dsp:nvSpPr>
        <dsp:cNvPr id="0" name=""/>
        <dsp:cNvSpPr/>
      </dsp:nvSpPr>
      <dsp:spPr>
        <a:xfrm>
          <a:off x="2192008" y="1779225"/>
          <a:ext cx="9063229" cy="13320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itchFamily="34" charset="0"/>
              <a:cs typeface="Calibri" pitchFamily="34" charset="0"/>
            </a:rPr>
            <a:t>Business Level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Calibri" pitchFamily="34" charset="0"/>
              <a:cs typeface="Calibri" pitchFamily="34" charset="0"/>
            </a:rPr>
            <a:t>Each business unit chooses a business-level strategy as its </a:t>
          </a:r>
          <a:r>
            <a:rPr lang="en-US" sz="1100" b="1" u="sng" kern="1200" dirty="0">
              <a:latin typeface="Calibri" pitchFamily="34" charset="0"/>
              <a:cs typeface="Calibri" pitchFamily="34" charset="0"/>
            </a:rPr>
            <a:t>means of competing</a:t>
          </a:r>
          <a:r>
            <a:rPr lang="en-US" sz="1100" kern="1200" dirty="0">
              <a:latin typeface="Calibri" pitchFamily="34" charset="0"/>
              <a:cs typeface="Calibri" pitchFamily="34" charset="0"/>
            </a:rPr>
            <a:t> in its individual product markets</a:t>
          </a:r>
          <a:endParaRPr lang="en-GB" sz="1100" kern="1200" dirty="0">
            <a:latin typeface="Calibri" pitchFamily="34" charset="0"/>
            <a:cs typeface="Calibri" pitchFamily="34" charset="0"/>
          </a:endParaRPr>
        </a:p>
      </dsp:txBody>
      <dsp:txXfrm>
        <a:off x="2192008" y="1779225"/>
        <a:ext cx="2718968" cy="1332060"/>
      </dsp:txXfrm>
    </dsp:sp>
    <dsp:sp modelId="{319BB24E-B62A-49CD-8F1F-589A572D49C6}">
      <dsp:nvSpPr>
        <dsp:cNvPr id="0" name=""/>
        <dsp:cNvSpPr/>
      </dsp:nvSpPr>
      <dsp:spPr>
        <a:xfrm>
          <a:off x="2153606" y="279574"/>
          <a:ext cx="9063229" cy="133206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itchFamily="34" charset="0"/>
              <a:cs typeface="Calibri" pitchFamily="34" charset="0"/>
            </a:rPr>
            <a:t>Corporate Level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tabLst/>
          </a:pPr>
          <a:r>
            <a:rPr lang="en-US" sz="1100" kern="1200" dirty="0">
              <a:latin typeface="Calibri" pitchFamily="34" charset="0"/>
              <a:cs typeface="Calibri" pitchFamily="34" charset="0"/>
            </a:rPr>
            <a:t>Specifies actions taken by the firm to gain a competitive advantage by selecting and managing a group of different businesses competing in different product markets.</a:t>
          </a:r>
          <a:endParaRPr lang="en-GB" sz="1100" kern="1200" dirty="0">
            <a:latin typeface="Calibri" pitchFamily="34" charset="0"/>
            <a:cs typeface="Calibri" pitchFamily="34" charset="0"/>
          </a:endParaRPr>
        </a:p>
      </dsp:txBody>
      <dsp:txXfrm>
        <a:off x="2153606" y="279574"/>
        <a:ext cx="2718968" cy="1332060"/>
      </dsp:txXfrm>
    </dsp:sp>
    <dsp:sp modelId="{C678C336-8F43-4C1B-B4B9-BC90EA027E8B}">
      <dsp:nvSpPr>
        <dsp:cNvPr id="0" name=""/>
        <dsp:cNvSpPr/>
      </dsp:nvSpPr>
      <dsp:spPr>
        <a:xfrm>
          <a:off x="5659875" y="466410"/>
          <a:ext cx="4687362" cy="9542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itchFamily="34" charset="0"/>
              <a:cs typeface="Calibri" pitchFamily="34" charset="0"/>
            </a:rPr>
            <a:t>Corporate Strategy: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 pitchFamily="34" charset="0"/>
              <a:cs typeface="Calibri" pitchFamily="34" charset="0"/>
            </a:rPr>
            <a:t>Disney Corporation</a:t>
          </a:r>
        </a:p>
      </dsp:txBody>
      <dsp:txXfrm>
        <a:off x="5687823" y="494358"/>
        <a:ext cx="4631466" cy="898330"/>
      </dsp:txXfrm>
    </dsp:sp>
    <dsp:sp modelId="{73AD0084-24F8-4B76-B0FB-B60D4258D839}">
      <dsp:nvSpPr>
        <dsp:cNvPr id="0" name=""/>
        <dsp:cNvSpPr/>
      </dsp:nvSpPr>
      <dsp:spPr>
        <a:xfrm>
          <a:off x="5972921" y="1420637"/>
          <a:ext cx="2030635" cy="535058"/>
        </a:xfrm>
        <a:custGeom>
          <a:avLst/>
          <a:gdLst/>
          <a:ahLst/>
          <a:cxnLst/>
          <a:rect l="0" t="0" r="0" b="0"/>
          <a:pathLst>
            <a:path>
              <a:moveTo>
                <a:pt x="2030635" y="0"/>
              </a:moveTo>
              <a:lnTo>
                <a:pt x="2030635" y="267529"/>
              </a:lnTo>
              <a:lnTo>
                <a:pt x="0" y="267529"/>
              </a:lnTo>
              <a:lnTo>
                <a:pt x="0" y="53505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C3B9DF-BE6D-44DD-A518-D5741741DE81}">
      <dsp:nvSpPr>
        <dsp:cNvPr id="0" name=""/>
        <dsp:cNvSpPr/>
      </dsp:nvSpPr>
      <dsp:spPr>
        <a:xfrm>
          <a:off x="5079678" y="1955695"/>
          <a:ext cx="1786485" cy="9723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Disney Films</a:t>
          </a:r>
        </a:p>
      </dsp:txBody>
      <dsp:txXfrm>
        <a:off x="5108158" y="1984175"/>
        <a:ext cx="1729525" cy="915423"/>
      </dsp:txXfrm>
    </dsp:sp>
    <dsp:sp modelId="{8C341FAF-2F26-4CA4-B2D5-C1CA7D3DC30F}">
      <dsp:nvSpPr>
        <dsp:cNvPr id="0" name=""/>
        <dsp:cNvSpPr/>
      </dsp:nvSpPr>
      <dsp:spPr>
        <a:xfrm>
          <a:off x="5927201" y="2928079"/>
          <a:ext cx="91440" cy="48770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43853"/>
              </a:lnTo>
              <a:lnTo>
                <a:pt x="136926" y="243853"/>
              </a:lnTo>
              <a:lnTo>
                <a:pt x="136926" y="48770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B45E44-C943-4AA0-8352-3F7C181A6CB9}">
      <dsp:nvSpPr>
        <dsp:cNvPr id="0" name=""/>
        <dsp:cNvSpPr/>
      </dsp:nvSpPr>
      <dsp:spPr>
        <a:xfrm>
          <a:off x="5157807" y="3415786"/>
          <a:ext cx="1812643" cy="10007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Functional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Sales</a:t>
          </a:r>
        </a:p>
      </dsp:txBody>
      <dsp:txXfrm>
        <a:off x="5187117" y="3445096"/>
        <a:ext cx="1754023" cy="942105"/>
      </dsp:txXfrm>
    </dsp:sp>
    <dsp:sp modelId="{B70981B8-2981-4334-A18D-6AE13E93C987}">
      <dsp:nvSpPr>
        <dsp:cNvPr id="0" name=""/>
        <dsp:cNvSpPr/>
      </dsp:nvSpPr>
      <dsp:spPr>
        <a:xfrm>
          <a:off x="5972921" y="2928079"/>
          <a:ext cx="2109430" cy="4877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3853"/>
              </a:lnTo>
              <a:lnTo>
                <a:pt x="2109430" y="243853"/>
              </a:lnTo>
              <a:lnTo>
                <a:pt x="2109430" y="48770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A05AE2-5713-4A1D-9B53-2D8DCC190496}">
      <dsp:nvSpPr>
        <dsp:cNvPr id="0" name=""/>
        <dsp:cNvSpPr/>
      </dsp:nvSpPr>
      <dsp:spPr>
        <a:xfrm>
          <a:off x="7176030" y="3415786"/>
          <a:ext cx="1812643" cy="10038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68580" rIns="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Functional Strategy</a:t>
          </a:r>
          <a:r>
            <a:rPr lang="en-GB" sz="1800" kern="1200" dirty="0">
              <a:latin typeface="Calibri" pitchFamily="34" charset="0"/>
              <a:cs typeface="Calibri" pitchFamily="34" charset="0"/>
            </a:rPr>
            <a:t>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Human Resources</a:t>
          </a:r>
        </a:p>
      </dsp:txBody>
      <dsp:txXfrm>
        <a:off x="7205432" y="3445188"/>
        <a:ext cx="1753839" cy="945044"/>
      </dsp:txXfrm>
    </dsp:sp>
    <dsp:sp modelId="{B113AC55-C12F-41B6-8C07-7212859A916D}">
      <dsp:nvSpPr>
        <dsp:cNvPr id="0" name=""/>
        <dsp:cNvSpPr/>
      </dsp:nvSpPr>
      <dsp:spPr>
        <a:xfrm>
          <a:off x="5972921" y="2928079"/>
          <a:ext cx="4109039" cy="4877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3853"/>
              </a:lnTo>
              <a:lnTo>
                <a:pt x="4109039" y="243853"/>
              </a:lnTo>
              <a:lnTo>
                <a:pt x="4109039" y="48770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416B31-42BF-42AB-93EB-7C3921EC0EE6}">
      <dsp:nvSpPr>
        <dsp:cNvPr id="0" name=""/>
        <dsp:cNvSpPr/>
      </dsp:nvSpPr>
      <dsp:spPr>
        <a:xfrm>
          <a:off x="9172818" y="3415786"/>
          <a:ext cx="1818285" cy="10038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Functional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Manufacturing</a:t>
          </a:r>
          <a:endParaRPr lang="en-GB" sz="1800" kern="1200" dirty="0"/>
        </a:p>
      </dsp:txBody>
      <dsp:txXfrm>
        <a:off x="9202220" y="3445188"/>
        <a:ext cx="1759481" cy="945044"/>
      </dsp:txXfrm>
    </dsp:sp>
    <dsp:sp modelId="{E9E9D786-009C-4E5C-ABA2-2BF0D1C1785F}">
      <dsp:nvSpPr>
        <dsp:cNvPr id="0" name=""/>
        <dsp:cNvSpPr/>
      </dsp:nvSpPr>
      <dsp:spPr>
        <a:xfrm>
          <a:off x="7953870" y="1420637"/>
          <a:ext cx="91440" cy="535058"/>
        </a:xfrm>
        <a:custGeom>
          <a:avLst/>
          <a:gdLst/>
          <a:ahLst/>
          <a:cxnLst/>
          <a:rect l="0" t="0" r="0" b="0"/>
          <a:pathLst>
            <a:path>
              <a:moveTo>
                <a:pt x="49686" y="0"/>
              </a:moveTo>
              <a:lnTo>
                <a:pt x="49686" y="267529"/>
              </a:lnTo>
              <a:lnTo>
                <a:pt x="45720" y="267529"/>
              </a:lnTo>
              <a:lnTo>
                <a:pt x="45720" y="53505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330FB10-E6F3-422A-9B40-6E38948CB6CD}">
      <dsp:nvSpPr>
        <dsp:cNvPr id="0" name=""/>
        <dsp:cNvSpPr/>
      </dsp:nvSpPr>
      <dsp:spPr>
        <a:xfrm>
          <a:off x="7142284" y="1955695"/>
          <a:ext cx="1714611" cy="9769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Theme Parks</a:t>
          </a:r>
        </a:p>
      </dsp:txBody>
      <dsp:txXfrm>
        <a:off x="7170897" y="1984308"/>
        <a:ext cx="1657385" cy="919679"/>
      </dsp:txXfrm>
    </dsp:sp>
    <dsp:sp modelId="{485A6076-73F6-4ABB-8551-5E541184F893}">
      <dsp:nvSpPr>
        <dsp:cNvPr id="0" name=""/>
        <dsp:cNvSpPr/>
      </dsp:nvSpPr>
      <dsp:spPr>
        <a:xfrm>
          <a:off x="8003557" y="1420637"/>
          <a:ext cx="2026668" cy="5350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7529"/>
              </a:lnTo>
              <a:lnTo>
                <a:pt x="2026668" y="267529"/>
              </a:lnTo>
              <a:lnTo>
                <a:pt x="2026668" y="53505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C17F1C-500B-4594-8E1B-5FDA1CF50F3C}">
      <dsp:nvSpPr>
        <dsp:cNvPr id="0" name=""/>
        <dsp:cNvSpPr/>
      </dsp:nvSpPr>
      <dsp:spPr>
        <a:xfrm>
          <a:off x="9133015" y="1955695"/>
          <a:ext cx="1794419" cy="97398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Calibri" pitchFamily="34" charset="0"/>
              <a:cs typeface="Calibri" pitchFamily="34" charset="0"/>
            </a:rPr>
            <a:t>Competitive Strategy: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" pitchFamily="34" charset="0"/>
              <a:cs typeface="Calibri" pitchFamily="34" charset="0"/>
            </a:rPr>
            <a:t>ABC Network</a:t>
          </a:r>
        </a:p>
      </dsp:txBody>
      <dsp:txXfrm>
        <a:off x="9161542" y="1984222"/>
        <a:ext cx="1737365" cy="9169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EC5043-8139-45F5-AE90-14679E272967}">
      <dsp:nvSpPr>
        <dsp:cNvPr id="0" name=""/>
        <dsp:cNvSpPr/>
      </dsp:nvSpPr>
      <dsp:spPr>
        <a:xfrm>
          <a:off x="255" y="651866"/>
          <a:ext cx="2112703" cy="784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itchFamily="34" charset="0"/>
              <a:cs typeface="Calibri" pitchFamily="34" charset="0"/>
            </a:rPr>
            <a:t>Return on Capital</a:t>
          </a:r>
          <a:br>
            <a:rPr lang="en-GB" sz="2000" b="1" kern="1200" dirty="0">
              <a:latin typeface="Calibri" pitchFamily="34" charset="0"/>
              <a:cs typeface="Calibri" pitchFamily="34" charset="0"/>
            </a:rPr>
          </a:br>
          <a:r>
            <a:rPr lang="en-GB" sz="2000" b="1" kern="1200" dirty="0">
              <a:latin typeface="Calibri" pitchFamily="34" charset="0"/>
              <a:cs typeface="Calibri" pitchFamily="34" charset="0"/>
            </a:rPr>
            <a:t>- Cost of Capital</a:t>
          </a:r>
        </a:p>
      </dsp:txBody>
      <dsp:txXfrm>
        <a:off x="23232" y="674843"/>
        <a:ext cx="2066749" cy="738545"/>
      </dsp:txXfrm>
    </dsp:sp>
    <dsp:sp modelId="{311AE5C9-22B2-482C-856C-AB63391DA81F}">
      <dsp:nvSpPr>
        <dsp:cNvPr id="0" name=""/>
        <dsp:cNvSpPr/>
      </dsp:nvSpPr>
      <dsp:spPr>
        <a:xfrm rot="20010053">
          <a:off x="2063355" y="787925"/>
          <a:ext cx="944287" cy="91054"/>
        </a:xfrm>
        <a:custGeom>
          <a:avLst/>
          <a:gdLst/>
          <a:ahLst/>
          <a:cxnLst/>
          <a:rect l="0" t="0" r="0" b="0"/>
          <a:pathLst>
            <a:path>
              <a:moveTo>
                <a:pt x="0" y="45527"/>
              </a:moveTo>
              <a:lnTo>
                <a:pt x="944287" y="45527"/>
              </a:lnTo>
            </a:path>
          </a:pathLst>
        </a:custGeom>
        <a:noFill/>
        <a:ln w="50800" cap="flat" cmpd="sng" algn="ctr">
          <a:solidFill>
            <a:schemeClr val="accent1"/>
          </a:solidFill>
          <a:prstDash val="solid"/>
          <a:tailEnd type="triangle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33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00" b="1" kern="1200">
            <a:latin typeface="Calibri" pitchFamily="34" charset="0"/>
            <a:cs typeface="Calibri" pitchFamily="34" charset="0"/>
          </a:endParaRPr>
        </a:p>
      </dsp:txBody>
      <dsp:txXfrm>
        <a:off x="2511892" y="809845"/>
        <a:ext cx="47214" cy="47214"/>
      </dsp:txXfrm>
    </dsp:sp>
    <dsp:sp modelId="{56376646-A1B5-4CD6-93D4-72AC6602D260}">
      <dsp:nvSpPr>
        <dsp:cNvPr id="0" name=""/>
        <dsp:cNvSpPr/>
      </dsp:nvSpPr>
      <dsp:spPr>
        <a:xfrm>
          <a:off x="2958040" y="280690"/>
          <a:ext cx="2112703" cy="6841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itchFamily="34" charset="0"/>
              <a:cs typeface="Calibri" pitchFamily="34" charset="0"/>
            </a:rPr>
            <a:t>Industry Attractiveness</a:t>
          </a:r>
        </a:p>
      </dsp:txBody>
      <dsp:txXfrm>
        <a:off x="2978080" y="300730"/>
        <a:ext cx="2072623" cy="644119"/>
      </dsp:txXfrm>
    </dsp:sp>
    <dsp:sp modelId="{7F85851F-B86B-4E88-9DF8-4678132D5EF7}">
      <dsp:nvSpPr>
        <dsp:cNvPr id="0" name=""/>
        <dsp:cNvSpPr/>
      </dsp:nvSpPr>
      <dsp:spPr>
        <a:xfrm rot="1589947">
          <a:off x="2063355" y="1209251"/>
          <a:ext cx="944287" cy="91054"/>
        </a:xfrm>
        <a:custGeom>
          <a:avLst/>
          <a:gdLst/>
          <a:ahLst/>
          <a:cxnLst/>
          <a:rect l="0" t="0" r="0" b="0"/>
          <a:pathLst>
            <a:path>
              <a:moveTo>
                <a:pt x="0" y="45527"/>
              </a:moveTo>
              <a:lnTo>
                <a:pt x="944287" y="45527"/>
              </a:lnTo>
            </a:path>
          </a:pathLst>
        </a:custGeom>
        <a:noFill/>
        <a:ln w="50800" cap="flat" cmpd="sng" algn="ctr">
          <a:solidFill>
            <a:schemeClr val="accent1"/>
          </a:solidFill>
          <a:prstDash val="solid"/>
          <a:tailEnd type="triangle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133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00" b="1" kern="1200">
            <a:latin typeface="Calibri" pitchFamily="34" charset="0"/>
            <a:cs typeface="Calibri" pitchFamily="34" charset="0"/>
          </a:endParaRPr>
        </a:p>
      </dsp:txBody>
      <dsp:txXfrm>
        <a:off x="2511892" y="1231171"/>
        <a:ext cx="47214" cy="47214"/>
      </dsp:txXfrm>
    </dsp:sp>
    <dsp:sp modelId="{7F234277-EE9A-48CF-ADB9-139647EF417D}">
      <dsp:nvSpPr>
        <dsp:cNvPr id="0" name=""/>
        <dsp:cNvSpPr/>
      </dsp:nvSpPr>
      <dsp:spPr>
        <a:xfrm>
          <a:off x="2958040" y="1123342"/>
          <a:ext cx="2112703" cy="6841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itchFamily="34" charset="0"/>
              <a:cs typeface="Calibri" pitchFamily="34" charset="0"/>
            </a:rPr>
            <a:t>Competitive Advantage</a:t>
          </a:r>
        </a:p>
      </dsp:txBody>
      <dsp:txXfrm>
        <a:off x="2978080" y="1143382"/>
        <a:ext cx="2072623" cy="6441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9B570-3EDB-4926-BDEF-8FB9D63578C5}">
      <dsp:nvSpPr>
        <dsp:cNvPr id="0" name=""/>
        <dsp:cNvSpPr/>
      </dsp:nvSpPr>
      <dsp:spPr>
        <a:xfrm rot="5400000">
          <a:off x="4922084" y="-1952781"/>
          <a:ext cx="928228" cy="506936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Calibri" pitchFamily="34" charset="0"/>
              <a:cs typeface="Calibri" pitchFamily="34" charset="0"/>
            </a:rPr>
            <a:t>The industry must be attractive or capable of being made attractive</a:t>
          </a:r>
        </a:p>
      </dsp:txBody>
      <dsp:txXfrm rot="-5400000">
        <a:off x="2851517" y="163098"/>
        <a:ext cx="5024051" cy="837604"/>
      </dsp:txXfrm>
    </dsp:sp>
    <dsp:sp modelId="{044B110D-8485-47A4-A808-C8824D6FFAF1}">
      <dsp:nvSpPr>
        <dsp:cNvPr id="0" name=""/>
        <dsp:cNvSpPr/>
      </dsp:nvSpPr>
      <dsp:spPr>
        <a:xfrm>
          <a:off x="0" y="0"/>
          <a:ext cx="2851516" cy="11602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Calibri" pitchFamily="34" charset="0"/>
              <a:cs typeface="Calibri" pitchFamily="34" charset="0"/>
            </a:rPr>
            <a:t>Attractiveness</a:t>
          </a:r>
          <a:br>
            <a:rPr lang="en-GB" sz="2800" b="1" kern="1200" dirty="0">
              <a:latin typeface="Calibri" pitchFamily="34" charset="0"/>
              <a:cs typeface="Calibri" pitchFamily="34" charset="0"/>
            </a:rPr>
          </a:br>
          <a:r>
            <a:rPr lang="en-GB" sz="2800" b="1" kern="1200" dirty="0">
              <a:latin typeface="Calibri" pitchFamily="34" charset="0"/>
              <a:cs typeface="Calibri" pitchFamily="34" charset="0"/>
            </a:rPr>
            <a:t>Test</a:t>
          </a:r>
        </a:p>
      </dsp:txBody>
      <dsp:txXfrm>
        <a:off x="56640" y="56640"/>
        <a:ext cx="2738236" cy="1047005"/>
      </dsp:txXfrm>
    </dsp:sp>
    <dsp:sp modelId="{8E73B463-7337-4DA8-9DA1-E2730BE2F688}">
      <dsp:nvSpPr>
        <dsp:cNvPr id="0" name=""/>
        <dsp:cNvSpPr/>
      </dsp:nvSpPr>
      <dsp:spPr>
        <a:xfrm rot="5400000">
          <a:off x="4922084" y="-734481"/>
          <a:ext cx="928228" cy="506936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Calibri" pitchFamily="34" charset="0"/>
              <a:cs typeface="Calibri" pitchFamily="34" charset="0"/>
            </a:rPr>
            <a:t>The cost of entry must be less than the profits resulting from the diversification	</a:t>
          </a:r>
        </a:p>
      </dsp:txBody>
      <dsp:txXfrm rot="-5400000">
        <a:off x="2851517" y="1381398"/>
        <a:ext cx="5024051" cy="837604"/>
      </dsp:txXfrm>
    </dsp:sp>
    <dsp:sp modelId="{A21965B6-B662-4DB1-BF44-BD893F7D2386}">
      <dsp:nvSpPr>
        <dsp:cNvPr id="0" name=""/>
        <dsp:cNvSpPr/>
      </dsp:nvSpPr>
      <dsp:spPr>
        <a:xfrm>
          <a:off x="0" y="1220057"/>
          <a:ext cx="2851516" cy="11602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Calibri" pitchFamily="34" charset="0"/>
              <a:cs typeface="Calibri" pitchFamily="34" charset="0"/>
            </a:rPr>
            <a:t>Cost-of-Entry</a:t>
          </a:r>
          <a:br>
            <a:rPr lang="en-GB" sz="2800" b="1" kern="1200" dirty="0">
              <a:latin typeface="Calibri" pitchFamily="34" charset="0"/>
              <a:cs typeface="Calibri" pitchFamily="34" charset="0"/>
            </a:rPr>
          </a:br>
          <a:r>
            <a:rPr lang="en-GB" sz="2800" b="1" kern="1200" dirty="0">
              <a:latin typeface="Calibri" pitchFamily="34" charset="0"/>
              <a:cs typeface="Calibri" pitchFamily="34" charset="0"/>
            </a:rPr>
            <a:t>Test</a:t>
          </a:r>
        </a:p>
      </dsp:txBody>
      <dsp:txXfrm>
        <a:off x="56640" y="1276697"/>
        <a:ext cx="2738236" cy="1047005"/>
      </dsp:txXfrm>
    </dsp:sp>
    <dsp:sp modelId="{E820526C-0643-4DC5-955B-4D6BA2227083}">
      <dsp:nvSpPr>
        <dsp:cNvPr id="0" name=""/>
        <dsp:cNvSpPr/>
      </dsp:nvSpPr>
      <dsp:spPr>
        <a:xfrm rot="5400000">
          <a:off x="4922084" y="483817"/>
          <a:ext cx="928228" cy="5069363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>
              <a:latin typeface="Calibri" pitchFamily="34" charset="0"/>
              <a:cs typeface="Calibri" pitchFamily="34" charset="0"/>
            </a:rPr>
            <a:t>The new SBU ( Strategic Business Unit )  must be better off if part of the organisation or vice versa</a:t>
          </a:r>
        </a:p>
      </dsp:txBody>
      <dsp:txXfrm rot="-5400000">
        <a:off x="2851517" y="2599696"/>
        <a:ext cx="5024051" cy="837604"/>
      </dsp:txXfrm>
    </dsp:sp>
    <dsp:sp modelId="{F681B626-233A-4DB5-9B59-0B206596E6B2}">
      <dsp:nvSpPr>
        <dsp:cNvPr id="0" name=""/>
        <dsp:cNvSpPr/>
      </dsp:nvSpPr>
      <dsp:spPr>
        <a:xfrm>
          <a:off x="0" y="2438356"/>
          <a:ext cx="2851516" cy="11602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Calibri" pitchFamily="34" charset="0"/>
              <a:cs typeface="Calibri" pitchFamily="34" charset="0"/>
            </a:rPr>
            <a:t>Better-Off</a:t>
          </a:r>
          <a:br>
            <a:rPr lang="en-GB" sz="2800" b="1" kern="1200" dirty="0">
              <a:latin typeface="Calibri" pitchFamily="34" charset="0"/>
              <a:cs typeface="Calibri" pitchFamily="34" charset="0"/>
            </a:rPr>
          </a:br>
          <a:r>
            <a:rPr lang="en-GB" sz="2800" b="1" kern="1200" dirty="0">
              <a:latin typeface="Calibri" pitchFamily="34" charset="0"/>
              <a:cs typeface="Calibri" pitchFamily="34" charset="0"/>
            </a:rPr>
            <a:t>Test</a:t>
          </a:r>
        </a:p>
      </dsp:txBody>
      <dsp:txXfrm>
        <a:off x="56640" y="2494996"/>
        <a:ext cx="2738236" cy="10470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11/06/2023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8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8AD540AA-53A6-4DBF-A3C6-1C92FE064B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4231A7F7-9123-4D5E-A384-DB341E457A14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624EC175-14CE-4DC1-ABBA-24657A43CB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0DFCE2E7-8BB2-4C8B-886B-202E35CCA4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g5c4a145ce3_2_1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0" name="Google Shape;150;g5c4a145ce3_2_107:notes"/>
          <p:cNvSpPr txBox="1">
            <a:spLocks noGrp="1"/>
          </p:cNvSpPr>
          <p:nvPr>
            <p:ph type="body" idx="1"/>
          </p:nvPr>
        </p:nvSpPr>
        <p:spPr>
          <a:xfrm>
            <a:off x="685800" y="4343406"/>
            <a:ext cx="5486400" cy="41148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g5c4a145ce3_2_107:notes"/>
          <p:cNvSpPr txBox="1">
            <a:spLocks noGrp="1"/>
          </p:cNvSpPr>
          <p:nvPr>
            <p:ph type="sldNum" idx="12"/>
          </p:nvPr>
        </p:nvSpPr>
        <p:spPr>
          <a:xfrm>
            <a:off x="3884614" y="8685224"/>
            <a:ext cx="2971800" cy="457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939812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25AC7127-F904-48D6-84F5-BDBC58000B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70EABBCE-2289-4A74-AFDC-6598730634A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 eaLnBrk="1" hangingPunct="1">
              <a:spcBef>
                <a:spcPct val="0"/>
              </a:spcBef>
              <a:defRPr/>
            </a:pPr>
            <a:r>
              <a:rPr lang="en-IN" b="1" dirty="0">
                <a:latin typeface="+mj-lt"/>
              </a:rPr>
              <a:t>Figure 8.2  Corporate strategy directions</a:t>
            </a:r>
            <a:endParaRPr lang="en-US" altLang="en-US" b="1" i="1" dirty="0">
              <a:latin typeface="+mj-lt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altLang="en-US" dirty="0"/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3449DE2F-00BC-4990-8B36-98C928561A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2609C9F1-AFD4-46E6-9439-92ED086168F9}" type="slidenum">
              <a:rPr lang="en-GB" altLang="en-US"/>
              <a:pPr/>
              <a:t>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B60F58-2F08-49AE-A791-BB16F845A31B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8671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B77C5C3F-A1B9-4233-A238-F47B770F626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1E2EDE9B-E66A-40A3-9B14-1C5BC6AC833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3918FA4A-E502-40DB-8315-6E215E6391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275D86D4-C809-407E-9E74-DD8A4417283A}" type="slidenum">
              <a:rPr lang="en-GB" altLang="en-US"/>
              <a:pPr/>
              <a:t>14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>
            <a:extLst>
              <a:ext uri="{FF2B5EF4-FFF2-40B4-BE49-F238E27FC236}">
                <a16:creationId xmlns:a16="http://schemas.microsoft.com/office/drawing/2014/main" id="{21059B32-09A9-4760-B853-607E6F87E13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7F7894F-2E4F-435B-8492-24AEAF4B2091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47107" name="Rectangle 2">
            <a:extLst>
              <a:ext uri="{FF2B5EF4-FFF2-40B4-BE49-F238E27FC236}">
                <a16:creationId xmlns:a16="http://schemas.microsoft.com/office/drawing/2014/main" id="{7CAD656D-AD4D-49B5-9783-4248B96705A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8" name="Rectangle 3">
            <a:extLst>
              <a:ext uri="{FF2B5EF4-FFF2-40B4-BE49-F238E27FC236}">
                <a16:creationId xmlns:a16="http://schemas.microsoft.com/office/drawing/2014/main" id="{F032A794-E6BF-4C36-B975-2B8B1DCE6F0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/>
        <p:txBody>
          <a:bodyPr/>
          <a:lstStyle/>
          <a:p>
            <a:pPr eaLnBrk="1" hangingPunct="1">
              <a:spcBef>
                <a:spcPct val="0"/>
              </a:spcBef>
              <a:defRPr/>
            </a:pPr>
            <a:endParaRPr lang="en-GB" altLang="en-US" b="1" dirty="0">
              <a:latin typeface="+mj-lt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C5CFA5CB-5ACF-42BC-9E78-31E251E4767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FBFB3671-C84D-43CB-A09D-3391A997BE2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41276730-37F6-4170-A6D5-3BFD9B1EA6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65B0036C-3704-4133-89A8-504D9F1D5414}" type="slidenum">
              <a:rPr lang="en-GB" altLang="en-US"/>
              <a:pPr/>
              <a:t>16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5c4a145ce3_2_1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7" name="Google Shape;167;g5c4a145ce3_2_122:notes"/>
          <p:cNvSpPr txBox="1">
            <a:spLocks noGrp="1"/>
          </p:cNvSpPr>
          <p:nvPr>
            <p:ph type="body" idx="1"/>
          </p:nvPr>
        </p:nvSpPr>
        <p:spPr>
          <a:xfrm>
            <a:off x="685800" y="4343406"/>
            <a:ext cx="5486400" cy="41148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g5c4a145ce3_2_122:notes"/>
          <p:cNvSpPr txBox="1">
            <a:spLocks noGrp="1"/>
          </p:cNvSpPr>
          <p:nvPr>
            <p:ph type="sldNum" idx="12"/>
          </p:nvPr>
        </p:nvSpPr>
        <p:spPr>
          <a:xfrm>
            <a:off x="3884614" y="8685224"/>
            <a:ext cx="2971800" cy="457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17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882070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g5c4a145ce3_2_1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7" name="Google Shape;167;g5c4a145ce3_2_122:notes"/>
          <p:cNvSpPr txBox="1">
            <a:spLocks noGrp="1"/>
          </p:cNvSpPr>
          <p:nvPr>
            <p:ph type="body" idx="1"/>
          </p:nvPr>
        </p:nvSpPr>
        <p:spPr>
          <a:xfrm>
            <a:off x="685800" y="4343406"/>
            <a:ext cx="5486400" cy="41148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g5c4a145ce3_2_122:notes"/>
          <p:cNvSpPr txBox="1">
            <a:spLocks noGrp="1"/>
          </p:cNvSpPr>
          <p:nvPr>
            <p:ph type="sldNum" idx="12"/>
          </p:nvPr>
        </p:nvSpPr>
        <p:spPr>
          <a:xfrm>
            <a:off x="3884614" y="8685224"/>
            <a:ext cx="2971800" cy="457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7602282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08E38D59-CBBA-4970-96FE-3B4C5983A87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4A7D517B-2A7E-4476-A868-210A3C49F35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8BD36AA2-C0CA-411B-A088-049A152DD7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FE027D3-5278-4F0E-BBB5-25A1AE26C3B8}" type="slidenum">
              <a:rPr lang="en-GB" altLang="en-US"/>
              <a:pPr/>
              <a:t>22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5c4a145ce3_2_1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5" name="Google Shape;175;g5c4a145ce3_2_129:notes"/>
          <p:cNvSpPr txBox="1">
            <a:spLocks noGrp="1"/>
          </p:cNvSpPr>
          <p:nvPr>
            <p:ph type="body" idx="1"/>
          </p:nvPr>
        </p:nvSpPr>
        <p:spPr>
          <a:xfrm>
            <a:off x="685800" y="4343406"/>
            <a:ext cx="5486400" cy="41148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g5c4a145ce3_2_129:notes"/>
          <p:cNvSpPr txBox="1">
            <a:spLocks noGrp="1"/>
          </p:cNvSpPr>
          <p:nvPr>
            <p:ph type="sldNum" idx="12"/>
          </p:nvPr>
        </p:nvSpPr>
        <p:spPr>
          <a:xfrm>
            <a:off x="3884614" y="8685224"/>
            <a:ext cx="2971800" cy="457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28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052539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F768BA82-50D6-4F56-B0E0-586497AC150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641E9BBE-FB22-4532-9BF1-0D1868DB529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B9AFB1ED-7791-40A0-8337-2329A9E704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D5D9EF5F-FA95-4E3B-AA24-1C8CEB8C8068}" type="slidenum">
              <a:rPr lang="en-GB" altLang="en-US"/>
              <a:pPr/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544064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2FBFDB99-49E4-4F80-B082-FC8F375107A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D59DFDAF-9D15-408C-A772-B8CBF6F271D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B3A0550B-53DF-4F97-A8AE-A2EC6202306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3E512C59-B9AC-4761-A0DD-5759633C2C6A}" type="slidenum">
              <a:rPr lang="en-GB" altLang="en-US"/>
              <a:pPr/>
              <a:t>35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1EBB310A-D174-44A3-8792-19310C496B3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8F48AE86-0096-49E4-9AE2-3F1B896D58D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4D183978-46B9-4ED6-A512-6DFB1EE552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735B4407-95D3-47E1-ADCC-A7D4C8DEDFBB}" type="slidenum">
              <a:rPr lang="en-GB" altLang="en-US"/>
              <a:pPr/>
              <a:t>36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>
            <a:extLst>
              <a:ext uri="{FF2B5EF4-FFF2-40B4-BE49-F238E27FC236}">
                <a16:creationId xmlns:a16="http://schemas.microsoft.com/office/drawing/2014/main" id="{E93CED27-7A27-4722-830E-C6716F5300B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3" name="Notes Placeholder 2">
            <a:extLst>
              <a:ext uri="{FF2B5EF4-FFF2-40B4-BE49-F238E27FC236}">
                <a16:creationId xmlns:a16="http://schemas.microsoft.com/office/drawing/2014/main" id="{7EE679BA-1900-469B-8E60-9D0E2D0145A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6324" name="Slide Number Placeholder 3">
            <a:extLst>
              <a:ext uri="{FF2B5EF4-FFF2-40B4-BE49-F238E27FC236}">
                <a16:creationId xmlns:a16="http://schemas.microsoft.com/office/drawing/2014/main" id="{5E16EBB4-B58E-4AF9-A954-6C32ACE9742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E5E5516-A549-4806-A9AD-91FF6E2535BD}" type="slidenum">
              <a:rPr lang="en-GB" altLang="en-US"/>
              <a:pPr/>
              <a:t>37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olidFill>
                <a:srgbClr val="4A7DBB"/>
              </a:solidFill>
              <a:latin typeface="Helvetica"/>
              <a:cs typeface="Helvetica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EBC73-E204-4ABB-9BAD-523B147720D3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5701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A7794964-2414-407B-B801-EE38CF7209B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A792C99E-2E5C-485A-93C7-40A929F5AD0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AD447957-5A94-486B-A979-79220AE7902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BC53B4B6-F7A6-4B7E-9D33-53A87F85B814}" type="slidenum">
              <a:rPr lang="en-GB" altLang="en-US"/>
              <a:pPr/>
              <a:t>39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610CBBA1-3D2B-4946-A0B7-794831646EB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2BD393DA-C971-403F-BD95-F07B5A8E538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77062985-4F8F-4AAE-982E-F8A2B797C9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7A18E44E-8ECB-4E4E-B70D-61A91A41B85E}" type="slidenum">
              <a:rPr lang="en-GB" altLang="en-US"/>
              <a:pPr/>
              <a:t>42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481B0257-4FF0-40E4-BE13-59C1D2378F2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34007480-28D0-4ADB-BD28-396E6352F9C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59396" name="Slide Number Placeholder 3">
            <a:extLst>
              <a:ext uri="{FF2B5EF4-FFF2-40B4-BE49-F238E27FC236}">
                <a16:creationId xmlns:a16="http://schemas.microsoft.com/office/drawing/2014/main" id="{0DF710F1-72BE-4E0F-9A12-47D8C65E82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4EF66F66-8069-43E8-BDFD-DE63DA085D82}" type="slidenum">
              <a:rPr lang="en-GB" altLang="en-US"/>
              <a:pPr/>
              <a:t>45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>
            <a:extLst>
              <a:ext uri="{FF2B5EF4-FFF2-40B4-BE49-F238E27FC236}">
                <a16:creationId xmlns:a16="http://schemas.microsoft.com/office/drawing/2014/main" id="{7321777D-AE8F-4D8E-ABD3-79839E778F0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36475D58-0E8F-4B34-B225-FDFDBCC39BCF}" type="slidenum">
              <a:rPr lang="en-US" altLang="en-US"/>
              <a:pPr/>
              <a:t>46</a:t>
            </a:fld>
            <a:endParaRPr lang="en-US" altLang="en-US"/>
          </a:p>
        </p:txBody>
      </p:sp>
      <p:sp>
        <p:nvSpPr>
          <p:cNvPr id="65539" name="Rectangle 2">
            <a:extLst>
              <a:ext uri="{FF2B5EF4-FFF2-40B4-BE49-F238E27FC236}">
                <a16:creationId xmlns:a16="http://schemas.microsoft.com/office/drawing/2014/main" id="{98B0AAF8-EE5C-45CB-9704-36E0FCB7359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40" name="Rectangle 3">
            <a:extLst>
              <a:ext uri="{FF2B5EF4-FFF2-40B4-BE49-F238E27FC236}">
                <a16:creationId xmlns:a16="http://schemas.microsoft.com/office/drawing/2014/main" id="{FD28BDD3-5F42-45C1-8D4D-2B60C20273D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>
            <a:extLst>
              <a:ext uri="{FF2B5EF4-FFF2-40B4-BE49-F238E27FC236}">
                <a16:creationId xmlns:a16="http://schemas.microsoft.com/office/drawing/2014/main" id="{9E3021AD-8C7C-4F0A-A933-9AB2C9BF66E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>
            <a:extLst>
              <a:ext uri="{FF2B5EF4-FFF2-40B4-BE49-F238E27FC236}">
                <a16:creationId xmlns:a16="http://schemas.microsoft.com/office/drawing/2014/main" id="{245D9B84-43E7-4ED6-B642-8EA229D5F79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 eaLnBrk="1" hangingPunct="1">
              <a:spcBef>
                <a:spcPct val="0"/>
              </a:spcBef>
              <a:defRPr/>
            </a:pPr>
            <a:r>
              <a:rPr lang="en-US" altLang="en-US" b="1" dirty="0">
                <a:latin typeface="+mj-lt"/>
              </a:rPr>
              <a:t>Figure 8.6  The growth share (or BCG) matrix</a:t>
            </a:r>
            <a:endParaRPr lang="en-GB" altLang="en-US" b="1" dirty="0">
              <a:latin typeface="+mj-lt"/>
            </a:endParaRPr>
          </a:p>
        </p:txBody>
      </p:sp>
      <p:sp>
        <p:nvSpPr>
          <p:cNvPr id="66564" name="Slide Number Placeholder 3">
            <a:extLst>
              <a:ext uri="{FF2B5EF4-FFF2-40B4-BE49-F238E27FC236}">
                <a16:creationId xmlns:a16="http://schemas.microsoft.com/office/drawing/2014/main" id="{A902BCA8-841B-437D-8487-C2574FCC6AA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FC891905-31F0-44A2-867B-C0802D2AC5D2}" type="slidenum">
              <a:rPr lang="en-GB" altLang="en-US"/>
              <a:pPr/>
              <a:t>47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>
            <a:extLst>
              <a:ext uri="{FF2B5EF4-FFF2-40B4-BE49-F238E27FC236}">
                <a16:creationId xmlns:a16="http://schemas.microsoft.com/office/drawing/2014/main" id="{6FFF0EFC-0E83-4831-AA43-A17B1FA8690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>
            <a:extLst>
              <a:ext uri="{FF2B5EF4-FFF2-40B4-BE49-F238E27FC236}">
                <a16:creationId xmlns:a16="http://schemas.microsoft.com/office/drawing/2014/main" id="{1826A172-EB3A-4F24-93CD-C4D7C2232DC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67588" name="Slide Number Placeholder 3">
            <a:extLst>
              <a:ext uri="{FF2B5EF4-FFF2-40B4-BE49-F238E27FC236}">
                <a16:creationId xmlns:a16="http://schemas.microsoft.com/office/drawing/2014/main" id="{884A77F2-3EF7-42ED-9D91-B46BFF9E7E5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2F9C8D3-F9EF-4FBE-B8E2-FED65326EDAF}" type="slidenum">
              <a:rPr lang="en-GB" altLang="en-US"/>
              <a:pPr/>
              <a:t>49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2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3680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53126BE-2B11-4C15-9167-0AEA0ED2A25D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905DF63-1FF9-46D5-8FED-1829CDB5D9E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87696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B939ABA-8476-47D9-80A0-5033786BCB72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3087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A80D81D-633B-4627-A562-25F3E6B64B11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F0CEAE2-E49E-4389-B4D7-B5A65611D1B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23643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8156C84-0050-45C6-A153-D430B4C0D6FF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86495F9-B3F5-4DDF-9323-6CEC80C52C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85236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2E9540D-0AA9-4962-9475-E8ADC6DD4930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669F83E-C611-4B90-8FAE-1379528B23C3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57057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418B36E-4321-400C-8E7A-4FCB9118D968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AF5663D-1B9D-48C8-BD8E-835F92F174D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82410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7EBCCEA-FF61-4260-ACFE-7F7C23F62991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A1819AB-B9DA-41D7-8C91-5DE9528F5AA4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402570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D0D050C-C869-4CC5-9D78-7F483CBE7183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F707D33-CDDE-408A-A9D9-8533BBB6956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1612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634482C-3897-478C-BB79-23A31000D5CF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C564236-0921-40F4-A526-D08299A9CEDF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132715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1E1161B-8EB7-4236-A7DB-8E6C420692B9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05FFBAA-7097-4EBF-8EC8-BA13F122F32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05626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D4FE7E7-A98C-4CEB-A79A-5015CF368AA9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F27268F-FCE8-404C-B794-14F77261286D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45895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2" y="484094"/>
            <a:ext cx="10903976" cy="784666"/>
          </a:xfrm>
        </p:spPr>
        <p:txBody>
          <a:bodyPr/>
          <a:lstStyle>
            <a:lvl1pPr>
              <a:defRPr sz="4000" b="1">
                <a:latin typeface="Calibri" pitchFamily="34" charset="0"/>
                <a:cs typeface="Calibri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632" y="1556793"/>
            <a:ext cx="10903976" cy="4569371"/>
          </a:xfrm>
        </p:spPr>
        <p:txBody>
          <a:bodyPr>
            <a:normAutofit/>
          </a:bodyPr>
          <a:lstStyle>
            <a:lvl1pPr marL="306000" indent="-306000">
              <a:defRPr sz="2800">
                <a:latin typeface="Calibri" pitchFamily="34" charset="0"/>
                <a:cs typeface="Calibri" pitchFamily="34" charset="0"/>
              </a:defRPr>
            </a:lvl1pPr>
            <a:lvl2pPr marL="306000" indent="-306000">
              <a:defRPr sz="2400">
                <a:latin typeface="Calibri" pitchFamily="34" charset="0"/>
                <a:cs typeface="Calibri" pitchFamily="34" charset="0"/>
              </a:defRPr>
            </a:lvl2pPr>
            <a:lvl3pPr marL="306000" indent="-306000">
              <a:defRPr sz="2400">
                <a:latin typeface="Calibri" pitchFamily="34" charset="0"/>
                <a:cs typeface="Calibri" pitchFamily="34" charset="0"/>
              </a:defRPr>
            </a:lvl3pPr>
            <a:lvl4pPr marL="306000" indent="-306000">
              <a:defRPr sz="2400">
                <a:latin typeface="Calibri" pitchFamily="34" charset="0"/>
                <a:cs typeface="Calibri" pitchFamily="34" charset="0"/>
              </a:defRPr>
            </a:lvl4pPr>
            <a:lvl5pPr marL="306000" indent="-306000">
              <a:defRPr sz="2400">
                <a:latin typeface="Calibri" pitchFamily="34" charset="0"/>
                <a:cs typeface="Calibri" pitchFamily="34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8941" y="6448252"/>
            <a:ext cx="10435571" cy="365125"/>
          </a:xfrm>
        </p:spPr>
        <p:txBody>
          <a:bodyPr/>
          <a:lstStyle>
            <a:lvl1pPr>
              <a:defRPr sz="1400"/>
            </a:lvl1pPr>
          </a:lstStyle>
          <a:p>
            <a:r>
              <a:rPr lang="en-GB"/>
              <a:t>CORP3501 | Lecture 7 | Corporate Level Strategies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088555" y="6448252"/>
            <a:ext cx="738717" cy="365125"/>
          </a:xfrm>
          <a:prstGeom prst="rect">
            <a:avLst/>
          </a:prstGeom>
        </p:spPr>
        <p:txBody>
          <a:bodyPr anchor="ctr"/>
          <a:lstStyle>
            <a:lvl1pP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162F1D00-BD13-4404-86B0-79703945A0A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622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7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8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9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theme" Target="../theme/theme21.xml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slideLayout" Target="../slideLayouts/slideLayout41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image" Target="../media/image25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2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33D1104-0316-455E-BAFF-BC38C56D81EE}" type="datetime1">
              <a:rPr kumimoji="0" lang="en-GB" altLang="en-US" sz="105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11/06/2023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AD58E4E2-7891-4D91-AF5F-9946CA6D74F2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90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  <p:sldLayoutId id="214748374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m/market-penetration.asp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CR__hevvvs&amp;t=45s&amp;ab_channel=TheBusinessProfessor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Wy4UgbzCBU&amp;t=94s&amp;ab_channel=JasonRichea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41.png"/><Relationship Id="rId7" Type="http://schemas.openxmlformats.org/officeDocument/2006/relationships/image" Target="../media/image45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55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3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3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e/economiesofscope.asp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1.xml"/><Relationship Id="rId5" Type="http://schemas.openxmlformats.org/officeDocument/2006/relationships/hyperlink" Target="https://youtube.com/watch?v=ZDExLnS9IC0&amp;si=EnSIkaIECMiOmarE" TargetMode="External"/><Relationship Id="rId4" Type="http://schemas.openxmlformats.org/officeDocument/2006/relationships/hyperlink" Target="https://www.youtube.com/watch?v=zWgIW5n5sMA&amp;t=33s&amp;ab_channel=tutor2u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v/verticalintegration.asp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fUWnZ3k2tc&amp;t=1s&amp;ab_channel=tutor2u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1.xml"/><Relationship Id="rId4" Type="http://schemas.openxmlformats.org/officeDocument/2006/relationships/hyperlink" Target="https://youtube.com/watch?v=SM3tPVJze0E&amp;si=EnSIkaIECMiOmarE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slideLayout" Target="../slideLayouts/slideLayout41.xml"/><Relationship Id="rId1" Type="http://schemas.openxmlformats.org/officeDocument/2006/relationships/video" Target="https://www.youtube.com/embed/TSdM-7BQA60" TargetMode="External"/><Relationship Id="rId4" Type="http://schemas.openxmlformats.org/officeDocument/2006/relationships/hyperlink" Target="https://youtube.com/watch?v=TSdM-7BQA60&amp;si=EnSIkaIECMiOmarE" TargetMode="Externa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vestopedia.com/terms/o/outsourcing.asp" TargetMode="External"/><Relationship Id="rId1" Type="http://schemas.openxmlformats.org/officeDocument/2006/relationships/slideLayout" Target="../slideLayouts/slideLayout4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4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65.png"/><Relationship Id="rId4" Type="http://schemas.openxmlformats.org/officeDocument/2006/relationships/hyperlink" Target="https://www.youtube.com/watch?v=d3vogXg51BU&amp;t=20s&amp;ab_channel=GreggU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jpe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31.xml"/><Relationship Id="rId6" Type="http://schemas.openxmlformats.org/officeDocument/2006/relationships/image" Target="../media/image70.jpeg"/><Relationship Id="rId5" Type="http://schemas.openxmlformats.org/officeDocument/2006/relationships/image" Target="../media/image69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43ETNYFoNU&amp;t=7s&amp;ab_channel=PartnershipsTED" TargetMode="External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41.xml"/><Relationship Id="rId5" Type="http://schemas.openxmlformats.org/officeDocument/2006/relationships/hyperlink" Target="https://youtube.com/watch?v=sNAUWpk_yvs&amp;si=EnSIkaIECMiOmarE" TargetMode="External"/><Relationship Id="rId4" Type="http://schemas.openxmlformats.org/officeDocument/2006/relationships/hyperlink" Target="https://www.youtube.com/watch?v=gNR49lk5dS0&amp;t=773s&amp;ab_channel=BusinessToYou" TargetMode="Externa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.visual-paradigm.com/diagrams/templates/ge-mckinsey-matrix/ge-mckinsey-matrix/" TargetMode="External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3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slideLayout" Target="../slideLayouts/slideLayout31.xml"/><Relationship Id="rId1" Type="http://schemas.openxmlformats.org/officeDocument/2006/relationships/video" Target="https://www.youtube.com/embed/j54nbyuJuU8" TargetMode="Externa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7" Type="http://schemas.openxmlformats.org/officeDocument/2006/relationships/image" Target="../media/image79.jpeg"/><Relationship Id="rId2" Type="http://schemas.openxmlformats.org/officeDocument/2006/relationships/video" Target="https://www.youtube.com/embed/CUtsYPGydKk?feature=oembed" TargetMode="External"/><Relationship Id="rId1" Type="http://schemas.openxmlformats.org/officeDocument/2006/relationships/video" Target="https://www.youtube.com/embed/XMtU_qJAkAQ?feature=oembed" TargetMode="External"/><Relationship Id="rId6" Type="http://schemas.openxmlformats.org/officeDocument/2006/relationships/image" Target="../media/image78.jpeg"/><Relationship Id="rId5" Type="http://schemas.openxmlformats.org/officeDocument/2006/relationships/hyperlink" Target="https://johnsohn.dk/2019/08/02/lifecycle-industry/" TargetMode="External"/><Relationship Id="rId4" Type="http://schemas.openxmlformats.org/officeDocument/2006/relationships/image" Target="../media/image77.jpe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citizenshipinvestment.org/the-movement-of-the-investment-migration-industry-along-the-lifecycle-curve/" TargetMode="External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31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tgjiu.ro/revista/ec/pdf/2017-02.Volumul_2_Special/21_EcobiciL.pdf" TargetMode="External"/><Relationship Id="rId2" Type="http://schemas.openxmlformats.org/officeDocument/2006/relationships/hyperlink" Target="https://www.business-to-you.com/ansoff-matrix-grow-business/" TargetMode="External"/><Relationship Id="rId1" Type="http://schemas.openxmlformats.org/officeDocument/2006/relationships/slideLayout" Target="../slideLayouts/slideLayout31.xml"/><Relationship Id="rId4" Type="http://schemas.openxmlformats.org/officeDocument/2006/relationships/hyperlink" Target="https://www.bcg.com/en-gb/publications/2013/technology-digital-finance-fucntion-excellence-time-based-competition-fast-data" TargetMode="Externa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lltheone.com/en/consultants/bcg-matrix" TargetMode="External"/><Relationship Id="rId2" Type="http://schemas.openxmlformats.org/officeDocument/2006/relationships/hyperlink" Target="https://strategicmanagementinsight.com/tools/bcg-matrix-growth-share.html" TargetMode="External"/><Relationship Id="rId1" Type="http://schemas.openxmlformats.org/officeDocument/2006/relationships/slideLayout" Target="../slideLayouts/slideLayout31.xml"/><Relationship Id="rId5" Type="http://schemas.openxmlformats.org/officeDocument/2006/relationships/hyperlink" Target="https://www.managementcentre.co.uk/downloads/TheBostonMatrix.pdf" TargetMode="External"/><Relationship Id="rId4" Type="http://schemas.openxmlformats.org/officeDocument/2006/relationships/hyperlink" Target="https://www.business-to-you.com/bcg-matrix/" TargetMode="Externa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1965/11/exploit-the-product-life-cycle" TargetMode="External"/><Relationship Id="rId2" Type="http://schemas.openxmlformats.org/officeDocument/2006/relationships/hyperlink" Target="https://www.inc.com/encyclopedia/industry-life-cycle.html" TargetMode="External"/><Relationship Id="rId1" Type="http://schemas.openxmlformats.org/officeDocument/2006/relationships/slideLayout" Target="../slideLayouts/slideLayout31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36.xml"/><Relationship Id="rId4" Type="http://schemas.openxmlformats.org/officeDocument/2006/relationships/image" Target="../media/image8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65536" y="1510049"/>
            <a:ext cx="92392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BABM LCBB6004 Strategic Mgt. &amp; Sustainability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5: Part 1 </a:t>
            </a:r>
          </a:p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Corporate Level Strategy</a:t>
            </a: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85481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eaLnBrk="1" hangingPunct="1">
              <a:spcAft>
                <a:spcPts val="0"/>
              </a:spcAft>
              <a:buFontTx/>
              <a:buNone/>
              <a:defRPr/>
            </a:pPr>
            <a:r>
              <a:rPr lang="en-US" altLang="en-US" sz="2000" dirty="0"/>
              <a:t>By the end of this session you will be able to…</a:t>
            </a:r>
          </a:p>
          <a:p>
            <a:pPr marL="444088" lvl="2" indent="-25200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B5BE00"/>
              </a:buClr>
              <a:defRPr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ct val="7500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Explain the use of the </a:t>
            </a:r>
            <a:r>
              <a:rPr lang="en-GB" altLang="en-US" sz="2100" b="1" dirty="0">
                <a:solidFill>
                  <a:srgbClr val="C00000"/>
                </a:solidFill>
              </a:rPr>
              <a:t>Ansoff Matrix </a:t>
            </a: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the four market development strategies it leads to. 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ct val="7500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Discuss the.</a:t>
            </a:r>
            <a:r>
              <a:rPr lang="en-GB" altLang="en-US" sz="2100" b="1" dirty="0">
                <a:solidFill>
                  <a:srgbClr val="C00000"/>
                </a:solidFill>
              </a:rPr>
              <a:t> Strategic Clock</a:t>
            </a: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ct val="7500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Explain the use of the </a:t>
            </a:r>
            <a:r>
              <a:rPr lang="en-US" altLang="en-US" sz="2100" b="1" dirty="0">
                <a:solidFill>
                  <a:srgbClr val="C00000"/>
                </a:solidFill>
              </a:rPr>
              <a:t>BCG Growth Share Matrix </a:t>
            </a: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how it can help to decide on which products to focus on. Further explain how the GE-McKinsey Matrix can develop a market-based strategy further.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ct val="7500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Explain other competitive strategies such as </a:t>
            </a:r>
            <a:r>
              <a:rPr lang="en-GB" altLang="en-US" sz="2100" b="1" dirty="0">
                <a:solidFill>
                  <a:srgbClr val="C00000"/>
                </a:solidFill>
              </a:rPr>
              <a:t>Strategic Alliances</a:t>
            </a: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ct val="7500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Determine the position in the </a:t>
            </a:r>
            <a:r>
              <a:rPr lang="en-US" altLang="en-US" sz="2100" b="1" dirty="0">
                <a:solidFill>
                  <a:srgbClr val="C00000"/>
                </a:solidFill>
              </a:rPr>
              <a:t>Industry Lifecycle</a:t>
            </a:r>
            <a:r>
              <a:rPr lang="en-GB" altLang="en-US" sz="2100" b="1" dirty="0">
                <a:solidFill>
                  <a:srgbClr val="C00000"/>
                </a:solidFill>
              </a:rPr>
              <a:t> </a:t>
            </a:r>
            <a:r>
              <a:rPr lang="en-GB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use this to inform how to deal with customers and competitors.</a:t>
            </a: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  <a:defRPr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  <a:defRPr/>
            </a:pPr>
            <a:endParaRPr lang="en-GB" altLang="en-US" sz="2000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9459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7CFC83E2-A73D-49E3-AC59-5DCB8BC5DC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4040" y="195362"/>
            <a:ext cx="7268164" cy="641350"/>
          </a:xfrm>
        </p:spPr>
        <p:txBody>
          <a:bodyPr/>
          <a:lstStyle/>
          <a:p>
            <a:pPr algn="l" eaLnBrk="1" hangingPunct="1"/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outcomes:</a:t>
            </a:r>
          </a:p>
        </p:txBody>
      </p:sp>
      <p:sp>
        <p:nvSpPr>
          <p:cNvPr id="295939" name="Rectangle 3">
            <a:extLst>
              <a:ext uri="{FF2B5EF4-FFF2-40B4-BE49-F238E27FC236}">
                <a16:creationId xmlns:a16="http://schemas.microsoft.com/office/drawing/2014/main" id="{3CB2B174-2D73-48C8-8FF5-516B8E6F52F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4040" y="1340768"/>
            <a:ext cx="11665296" cy="4176464"/>
          </a:xfrm>
        </p:spPr>
        <p:txBody>
          <a:bodyPr/>
          <a:lstStyle/>
          <a:p>
            <a:pPr marL="282575" indent="-282575" eaLnBrk="1" hangingPunct="1">
              <a:lnSpc>
                <a:spcPct val="150000"/>
              </a:lnSpc>
            </a:pPr>
            <a:r>
              <a:rPr lang="en-GB" altLang="en-US" sz="2000" dirty="0"/>
              <a:t>Identify alternative strategy options, including </a:t>
            </a:r>
            <a:r>
              <a:rPr lang="en-GB" altLang="en-US" sz="2000" b="1" dirty="0"/>
              <a:t>market penetration</a:t>
            </a:r>
            <a:r>
              <a:rPr lang="en-GB" altLang="en-US" sz="2000" dirty="0"/>
              <a:t>,</a:t>
            </a:r>
            <a:r>
              <a:rPr lang="en-GB" altLang="en-US" sz="2000" b="1" dirty="0"/>
              <a:t> product development</a:t>
            </a:r>
            <a:r>
              <a:rPr lang="en-GB" altLang="en-US" sz="2000" dirty="0"/>
              <a:t>,</a:t>
            </a:r>
            <a:r>
              <a:rPr lang="en-GB" altLang="en-US" sz="2000" b="1" dirty="0"/>
              <a:t> market development </a:t>
            </a:r>
            <a:r>
              <a:rPr lang="en-GB" altLang="en-US" sz="2000" dirty="0"/>
              <a:t>and </a:t>
            </a:r>
            <a:r>
              <a:rPr lang="en-GB" altLang="en-US" sz="2000" b="1" dirty="0"/>
              <a:t>diversification.</a:t>
            </a:r>
          </a:p>
          <a:p>
            <a:pPr marL="282575" indent="-282575" eaLnBrk="1" hangingPunct="1">
              <a:lnSpc>
                <a:spcPct val="150000"/>
              </a:lnSpc>
            </a:pPr>
            <a:r>
              <a:rPr lang="en-GB" altLang="en-US" sz="2000" dirty="0"/>
              <a:t>Distinguish between different diversification strategies (</a:t>
            </a:r>
            <a:r>
              <a:rPr lang="en-GB" altLang="en-US" sz="2000" b="1" dirty="0"/>
              <a:t>related </a:t>
            </a:r>
            <a:r>
              <a:rPr lang="en-GB" altLang="en-US" sz="2000" dirty="0"/>
              <a:t>and </a:t>
            </a:r>
            <a:r>
              <a:rPr lang="en-GB" altLang="en-US" sz="2000" b="1" dirty="0"/>
              <a:t>conglomerate diversification</a:t>
            </a:r>
            <a:r>
              <a:rPr lang="en-GB" altLang="en-US" sz="2000" dirty="0"/>
              <a:t>)</a:t>
            </a:r>
            <a:r>
              <a:rPr lang="en-GB" altLang="en-US" sz="2000" b="1" dirty="0"/>
              <a:t> </a:t>
            </a:r>
            <a:r>
              <a:rPr lang="en-GB" altLang="en-US" sz="2000" dirty="0"/>
              <a:t>and evaluate </a:t>
            </a:r>
            <a:r>
              <a:rPr lang="en-GB" altLang="en-US" sz="2000" b="1" dirty="0"/>
              <a:t>diversification drivers.</a:t>
            </a:r>
          </a:p>
          <a:p>
            <a:pPr indent="-314325" eaLnBrk="1" hangingPunct="1">
              <a:lnSpc>
                <a:spcPct val="150000"/>
              </a:lnSpc>
            </a:pPr>
            <a:r>
              <a:rPr lang="en-GB" altLang="en-US" sz="2000" dirty="0"/>
              <a:t>Assess the relative benefits of </a:t>
            </a:r>
            <a:r>
              <a:rPr lang="en-GB" altLang="en-US" sz="2000" b="1" dirty="0"/>
              <a:t>vertical integration </a:t>
            </a:r>
            <a:r>
              <a:rPr lang="en-GB" altLang="en-US" sz="2000" dirty="0"/>
              <a:t>and </a:t>
            </a:r>
            <a:r>
              <a:rPr lang="en-GB" altLang="en-US" sz="2000" b="1" dirty="0"/>
              <a:t>outsourcing</a:t>
            </a:r>
            <a:r>
              <a:rPr lang="en-GB" altLang="en-US" sz="2000" dirty="0"/>
              <a:t>.</a:t>
            </a:r>
          </a:p>
          <a:p>
            <a:pPr indent="-314325" eaLnBrk="1" hangingPunct="1">
              <a:lnSpc>
                <a:spcPct val="150000"/>
              </a:lnSpc>
            </a:pPr>
            <a:r>
              <a:rPr lang="en-GB" altLang="en-US" sz="2000" dirty="0"/>
              <a:t>Analyse the ways in which a </a:t>
            </a:r>
            <a:r>
              <a:rPr lang="en-GB" altLang="en-US" sz="2000" b="1" dirty="0"/>
              <a:t>corporate parent </a:t>
            </a:r>
            <a:r>
              <a:rPr lang="en-GB" altLang="en-US" sz="2000" dirty="0"/>
              <a:t>can </a:t>
            </a:r>
            <a:r>
              <a:rPr lang="en-GB" altLang="en-US" sz="2000" b="1" dirty="0"/>
              <a:t>add or destroy value </a:t>
            </a:r>
            <a:r>
              <a:rPr lang="en-GB" altLang="en-US" sz="2000" dirty="0"/>
              <a:t>for its portfolio of business units.</a:t>
            </a:r>
          </a:p>
          <a:p>
            <a:pPr indent="-314325" eaLnBrk="1" hangingPunct="1">
              <a:lnSpc>
                <a:spcPct val="150000"/>
              </a:lnSpc>
            </a:pPr>
            <a:r>
              <a:rPr lang="en-GB" altLang="en-US" sz="2000" dirty="0"/>
              <a:t>Analyse </a:t>
            </a:r>
            <a:r>
              <a:rPr lang="en-GB" altLang="en-US" sz="2000" b="1" dirty="0"/>
              <a:t>portfolios </a:t>
            </a:r>
            <a:r>
              <a:rPr lang="en-GB" altLang="en-US" sz="2000" dirty="0"/>
              <a:t>of business units and judge which to invest in and which to divest.</a:t>
            </a:r>
          </a:p>
          <a:p>
            <a:pPr marL="282575" indent="-282575" eaLnBrk="1" hangingPunct="1">
              <a:lnSpc>
                <a:spcPct val="150000"/>
              </a:lnSpc>
            </a:pPr>
            <a:endParaRPr lang="en-GB" altLang="en-US" sz="2000" b="1" dirty="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5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95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95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95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95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593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7137" y="184185"/>
            <a:ext cx="5904656" cy="784666"/>
          </a:xfrm>
        </p:spPr>
        <p:txBody>
          <a:bodyPr/>
          <a:lstStyle/>
          <a:p>
            <a:r>
              <a:rPr lang="en-GB" sz="480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Strategy Tree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11" name="Diagram 10"/>
          <p:cNvGraphicFramePr/>
          <p:nvPr/>
        </p:nvGraphicFramePr>
        <p:xfrm>
          <a:off x="119337" y="837427"/>
          <a:ext cx="11707935" cy="5051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8640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C7ED7F0-47C3-45AE-9CD9-585CF3B6B7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4304" y="872456"/>
            <a:ext cx="5019538" cy="47299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3AE9F0-F92B-4686-BADD-AAA27958CE8C}"/>
              </a:ext>
            </a:extLst>
          </p:cNvPr>
          <p:cNvSpPr txBox="1"/>
          <p:nvPr/>
        </p:nvSpPr>
        <p:spPr>
          <a:xfrm>
            <a:off x="335360" y="3421882"/>
            <a:ext cx="43924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How to develop Competitive Advantages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681C3B-9F7C-4C95-B9A6-37CA78DF712B}"/>
              </a:ext>
            </a:extLst>
          </p:cNvPr>
          <p:cNvSpPr txBox="1"/>
          <p:nvPr/>
        </p:nvSpPr>
        <p:spPr>
          <a:xfrm>
            <a:off x="7236623" y="3322865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 Forces , VRIO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AB0236-3772-4463-816A-CDE51EE82833}"/>
              </a:ext>
            </a:extLst>
          </p:cNvPr>
          <p:cNvSpPr txBox="1"/>
          <p:nvPr/>
        </p:nvSpPr>
        <p:spPr>
          <a:xfrm flipH="1">
            <a:off x="335360" y="4581128"/>
            <a:ext cx="32403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How do we support Business Strategy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29133F-2498-49B4-B46E-5D2E0EF86F07}"/>
              </a:ext>
            </a:extLst>
          </p:cNvPr>
          <p:cNvSpPr txBox="1"/>
          <p:nvPr/>
        </p:nvSpPr>
        <p:spPr>
          <a:xfrm>
            <a:off x="7980426" y="4565739"/>
            <a:ext cx="34579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Marketing , HR, Production, R&amp;D…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CDACAE4-9570-43DA-94AD-276DB923ADD9}"/>
              </a:ext>
            </a:extLst>
          </p:cNvPr>
          <p:cNvSpPr txBox="1"/>
          <p:nvPr/>
        </p:nvSpPr>
        <p:spPr>
          <a:xfrm>
            <a:off x="1638721" y="1703906"/>
            <a:ext cx="3672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Which business they should be in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2A81B17-AA9D-43FC-B3A1-EEE77A968F64}"/>
              </a:ext>
            </a:extLst>
          </p:cNvPr>
          <p:cNvSpPr txBox="1"/>
          <p:nvPr/>
        </p:nvSpPr>
        <p:spPr>
          <a:xfrm>
            <a:off x="6269847" y="1626962"/>
            <a:ext cx="45752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Samsung : Should we continue Smart Phone Business </a:t>
            </a:r>
          </a:p>
          <a:p>
            <a:r>
              <a:rPr lang="en-GB" sz="1400" dirty="0"/>
              <a:t>OR Should we continue Smart TV </a:t>
            </a:r>
          </a:p>
        </p:txBody>
      </p:sp>
    </p:spTree>
    <p:extLst>
      <p:ext uri="{BB962C8B-B14F-4D97-AF65-F5344CB8AC3E}">
        <p14:creationId xmlns:p14="http://schemas.microsoft.com/office/powerpoint/2010/main" val="165630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7"/>
          <p:cNvSpPr txBox="1">
            <a:spLocks noGrp="1"/>
          </p:cNvSpPr>
          <p:nvPr>
            <p:ph type="title"/>
          </p:nvPr>
        </p:nvSpPr>
        <p:spPr>
          <a:xfrm>
            <a:off x="479376" y="1811009"/>
            <a:ext cx="2752353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spcFirstLastPara="1" vert="horz" lIns="121920" tIns="60960" rIns="121920" bIns="60960" rtlCol="0" anchor="ctr" anchorCtr="0">
            <a:normAutofit/>
          </a:bodyPr>
          <a:lstStyle/>
          <a:p>
            <a:pPr>
              <a:lnSpc>
                <a:spcPct val="90000"/>
              </a:lnSpc>
              <a:spcAft>
                <a:spcPts val="0"/>
              </a:spcAft>
              <a:buClr>
                <a:schemeClr val="dk1"/>
              </a:buClr>
              <a:buSzPts val="3959"/>
            </a:pPr>
            <a:r>
              <a:rPr lang="en-US" sz="2667" b="1" kern="1200" dirty="0">
                <a:solidFill>
                  <a:srgbClr val="FFFFFF"/>
                </a:solidFill>
                <a:ea typeface="+mj-ea"/>
              </a:rPr>
              <a:t>Strategic Directions</a:t>
            </a:r>
            <a:br>
              <a:rPr lang="en-US" sz="2667" b="1" kern="1200" dirty="0">
                <a:solidFill>
                  <a:srgbClr val="FFFFFF"/>
                </a:solidFill>
                <a:ea typeface="+mj-ea"/>
              </a:rPr>
            </a:br>
            <a:r>
              <a:rPr lang="en-US" sz="2667" b="1" kern="1200" dirty="0">
                <a:solidFill>
                  <a:srgbClr val="FFFFFF"/>
                </a:solidFill>
                <a:ea typeface="+mj-ea"/>
              </a:rPr>
              <a:t> </a:t>
            </a:r>
            <a:r>
              <a:rPr lang="en-US" sz="1800" b="1" kern="1200" dirty="0">
                <a:solidFill>
                  <a:srgbClr val="FFFFFF"/>
                </a:solidFill>
                <a:ea typeface="+mj-ea"/>
              </a:rPr>
              <a:t>(Ansoff Matrix)</a:t>
            </a:r>
            <a:endParaRPr lang="en-US" sz="2667" b="1" kern="1200" dirty="0">
              <a:solidFill>
                <a:srgbClr val="FFFFFF"/>
              </a:solidFill>
              <a:ea typeface="+mj-ea"/>
              <a:sym typeface="Arial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5AA71E-0DEC-4DD6-B80F-41ED481359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3712" y="836712"/>
            <a:ext cx="8244023" cy="4657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923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DA4A76B0-26A3-4DA2-A84A-42856EDF0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36" y="1772816"/>
            <a:ext cx="4690864" cy="1152128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Corporate strategy directions</a:t>
            </a:r>
          </a:p>
        </p:txBody>
      </p:sp>
      <p:sp>
        <p:nvSpPr>
          <p:cNvPr id="7171" name="Rectangle 8">
            <a:extLst>
              <a:ext uri="{FF2B5EF4-FFF2-40B4-BE49-F238E27FC236}">
                <a16:creationId xmlns:a16="http://schemas.microsoft.com/office/drawing/2014/main" id="{3ECC48CD-3AFF-481C-9226-BFD2B1437B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5208" y="5084614"/>
            <a:ext cx="2304256" cy="95410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eaLnBrk="1" hangingPunct="1">
              <a:defRPr/>
            </a:pPr>
            <a:r>
              <a:rPr lang="en-US" altLang="en-US" sz="800" i="1" dirty="0">
                <a:latin typeface="+mj-lt"/>
              </a:rPr>
              <a:t>Source</a:t>
            </a:r>
            <a:r>
              <a:rPr lang="en-US" altLang="en-US" sz="800" dirty="0">
                <a:latin typeface="+mj-lt"/>
              </a:rPr>
              <a:t>: Adapted from H.I. Ansoff, </a:t>
            </a:r>
            <a:r>
              <a:rPr lang="en-US" altLang="en-US" sz="800" i="1" dirty="0">
                <a:latin typeface="+mj-lt"/>
              </a:rPr>
              <a:t>Corporate Strategy</a:t>
            </a:r>
            <a:r>
              <a:rPr lang="en-US" altLang="en-US" sz="800" dirty="0">
                <a:latin typeface="+mj-lt"/>
              </a:rPr>
              <a:t>, Penguin, 1988, Chapter 6 . Ansoff originally had a matrix with four separate boxes, but in practice strategic directions involve more continuous axes. The Ansoff matrix itself was later developed – see Reference 2.</a:t>
            </a:r>
          </a:p>
        </p:txBody>
      </p:sp>
      <p:pic>
        <p:nvPicPr>
          <p:cNvPr id="7172" name="Picture 5">
            <a:extLst>
              <a:ext uri="{FF2B5EF4-FFF2-40B4-BE49-F238E27FC236}">
                <a16:creationId xmlns:a16="http://schemas.microsoft.com/office/drawing/2014/main" id="{A3CBEBC0-EAFB-4BD2-BEE0-CBF53C3678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600" y="764704"/>
            <a:ext cx="6610350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4E7DA027-8A21-4346-BC57-511B1776A697}"/>
              </a:ext>
            </a:extLst>
          </p:cNvPr>
          <p:cNvSpPr/>
          <p:nvPr/>
        </p:nvSpPr>
        <p:spPr bwMode="auto">
          <a:xfrm>
            <a:off x="7896200" y="548680"/>
            <a:ext cx="2448272" cy="576064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pitchFamily="1" charset="-128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4A2B0F0-F044-4534-8E29-6C1C3A6EC7FB}"/>
              </a:ext>
            </a:extLst>
          </p:cNvPr>
          <p:cNvSpPr/>
          <p:nvPr/>
        </p:nvSpPr>
        <p:spPr bwMode="auto">
          <a:xfrm>
            <a:off x="4583832" y="2852651"/>
            <a:ext cx="1656184" cy="1152128"/>
          </a:xfrm>
          <a:prstGeom prst="ellipse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pitchFamily="1" charset="-128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DCF9B46C-9DCC-46F2-A80B-7A2978705159}"/>
              </a:ext>
            </a:extLst>
          </p:cNvPr>
          <p:cNvCxnSpPr/>
          <p:nvPr/>
        </p:nvCxnSpPr>
        <p:spPr bwMode="auto">
          <a:xfrm>
            <a:off x="5663952" y="1628800"/>
            <a:ext cx="576064" cy="720080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14B4FC9-FBAD-4A4A-8379-179C5D388F2A}"/>
              </a:ext>
            </a:extLst>
          </p:cNvPr>
          <p:cNvCxnSpPr>
            <a:cxnSpLocks/>
          </p:cNvCxnSpPr>
          <p:nvPr/>
        </p:nvCxnSpPr>
        <p:spPr bwMode="auto">
          <a:xfrm flipV="1">
            <a:off x="5573942" y="4581128"/>
            <a:ext cx="756084" cy="404760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017F07D-E5C8-4195-8CBE-B91AFFBCA014}"/>
              </a:ext>
            </a:extLst>
          </p:cNvPr>
          <p:cNvCxnSpPr>
            <a:cxnSpLocks/>
          </p:cNvCxnSpPr>
          <p:nvPr/>
        </p:nvCxnSpPr>
        <p:spPr bwMode="auto">
          <a:xfrm>
            <a:off x="7152946" y="773424"/>
            <a:ext cx="553870" cy="432048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002060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CF3A5F4-6C80-433C-A51F-CDABB515521F}"/>
              </a:ext>
            </a:extLst>
          </p:cNvPr>
          <p:cNvCxnSpPr>
            <a:cxnSpLocks/>
          </p:cNvCxnSpPr>
          <p:nvPr/>
        </p:nvCxnSpPr>
        <p:spPr bwMode="auto">
          <a:xfrm flipH="1">
            <a:off x="10695791" y="796560"/>
            <a:ext cx="522208" cy="368760"/>
          </a:xfrm>
          <a:prstGeom prst="straightConnector1">
            <a:avLst/>
          </a:prstGeom>
          <a:solidFill>
            <a:schemeClr val="accent1"/>
          </a:solidFill>
          <a:ln w="57150" cap="flat" cmpd="sng" algn="ctr">
            <a:solidFill>
              <a:srgbClr val="002060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442" y="93176"/>
            <a:ext cx="8640960" cy="724863"/>
          </a:xfrm>
          <a:ln w="3175"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  <a:defRPr/>
            </a:pPr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Ansoff Matrix and Risk Assessment</a:t>
            </a:r>
            <a:endParaRPr lang="en-US" sz="40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</a:endParaRPr>
          </a:p>
        </p:txBody>
      </p:sp>
      <p:grpSp>
        <p:nvGrpSpPr>
          <p:cNvPr id="45" name="Group 44"/>
          <p:cNvGrpSpPr/>
          <p:nvPr/>
        </p:nvGrpSpPr>
        <p:grpSpPr>
          <a:xfrm>
            <a:off x="962370" y="744497"/>
            <a:ext cx="10267259" cy="4902691"/>
            <a:chOff x="539552" y="1340768"/>
            <a:chExt cx="10267259" cy="4902691"/>
          </a:xfrm>
        </p:grpSpPr>
        <p:grpSp>
          <p:nvGrpSpPr>
            <p:cNvPr id="7" name="Group 6"/>
            <p:cNvGrpSpPr/>
            <p:nvPr/>
          </p:nvGrpSpPr>
          <p:grpSpPr>
            <a:xfrm>
              <a:off x="539552" y="1340768"/>
              <a:ext cx="7944990" cy="4902691"/>
              <a:chOff x="899592" y="1268760"/>
              <a:chExt cx="7944990" cy="4902691"/>
            </a:xfrm>
          </p:grpSpPr>
          <p:sp>
            <p:nvSpPr>
              <p:cNvPr id="8" name="Rectangle 10"/>
              <p:cNvSpPr>
                <a:spLocks noChangeArrowheads="1"/>
              </p:cNvSpPr>
              <p:nvPr/>
            </p:nvSpPr>
            <p:spPr bwMode="auto">
              <a:xfrm>
                <a:off x="899592" y="1756797"/>
                <a:ext cx="1584176" cy="951543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square" lIns="90488" tIns="44450" rIns="90488" bIns="44450">
                <a:spAutoFit/>
              </a:bodyPr>
              <a:lstStyle/>
              <a:p>
                <a:pPr defTabSz="762000" eaLnBrk="0" hangingPunct="0">
                  <a:buClr>
                    <a:srgbClr val="C00000"/>
                  </a:buClr>
                  <a:buSzPct val="100000"/>
                  <a:buFontTx/>
                  <a:buChar char="•"/>
                </a:pPr>
                <a:r>
                  <a:rPr lang="en-GB" sz="1400" dirty="0"/>
                  <a:t> Engender loyalty</a:t>
                </a:r>
              </a:p>
              <a:p>
                <a:pPr defTabSz="762000" eaLnBrk="0" hangingPunct="0">
                  <a:buClr>
                    <a:srgbClr val="C00000"/>
                  </a:buClr>
                  <a:buSzPct val="100000"/>
                  <a:buFontTx/>
                  <a:buChar char="•"/>
                </a:pPr>
                <a:r>
                  <a:rPr lang="en-GB" sz="1400" dirty="0"/>
                  <a:t> Price cutting</a:t>
                </a:r>
              </a:p>
              <a:p>
                <a:pPr defTabSz="762000" eaLnBrk="0" hangingPunct="0">
                  <a:buClr>
                    <a:srgbClr val="C00000"/>
                  </a:buClr>
                  <a:buSzPct val="100000"/>
                </a:pPr>
                <a:r>
                  <a:rPr lang="en-GB" sz="1400" dirty="0"/>
                  <a:t> </a:t>
                </a:r>
              </a:p>
            </p:txBody>
          </p:sp>
          <p:sp>
            <p:nvSpPr>
              <p:cNvPr id="9" name="Rectangle 23"/>
              <p:cNvSpPr>
                <a:spLocks noChangeArrowheads="1"/>
              </p:cNvSpPr>
              <p:nvPr/>
            </p:nvSpPr>
            <p:spPr bwMode="auto">
              <a:xfrm>
                <a:off x="6732240" y="4721373"/>
                <a:ext cx="1295500" cy="335989"/>
              </a:xfrm>
              <a:prstGeom prst="rect">
                <a:avLst/>
              </a:prstGeom>
              <a:ln w="12700">
                <a:headEnd/>
                <a:tailEnd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square" lIns="90488" tIns="44450" rIns="90488" bIns="44450">
                <a:spAutoFit/>
              </a:bodyPr>
              <a:lstStyle/>
              <a:p>
                <a:pPr defTabSz="762000" eaLnBrk="0" hangingPunct="0"/>
                <a:r>
                  <a:rPr lang="en-GB" sz="1600" dirty="0"/>
                  <a:t>Unrelated</a:t>
                </a:r>
              </a:p>
            </p:txBody>
          </p:sp>
          <p:sp>
            <p:nvSpPr>
              <p:cNvPr id="10" name="Rectangle 24"/>
              <p:cNvSpPr>
                <a:spLocks noChangeArrowheads="1"/>
              </p:cNvSpPr>
              <p:nvPr/>
            </p:nvSpPr>
            <p:spPr bwMode="auto">
              <a:xfrm>
                <a:off x="5148064" y="5445224"/>
                <a:ext cx="968450" cy="335989"/>
              </a:xfrm>
              <a:prstGeom prst="rect">
                <a:avLst/>
              </a:prstGeom>
              <a:ln w="12700">
                <a:headEnd/>
                <a:tailEnd/>
              </a:ln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square" lIns="90488" tIns="44450" rIns="90488" bIns="44450">
                <a:spAutoFit/>
              </a:bodyPr>
              <a:lstStyle/>
              <a:p>
                <a:pPr defTabSz="762000" eaLnBrk="0" hangingPunct="0"/>
                <a:r>
                  <a:rPr lang="en-GB" sz="1600" dirty="0"/>
                  <a:t>Related</a:t>
                </a:r>
              </a:p>
            </p:txBody>
          </p:sp>
          <p:sp>
            <p:nvSpPr>
              <p:cNvPr id="11" name="Rectangle 29"/>
              <p:cNvSpPr>
                <a:spLocks noChangeArrowheads="1"/>
              </p:cNvSpPr>
              <p:nvPr/>
            </p:nvSpPr>
            <p:spPr bwMode="auto">
              <a:xfrm>
                <a:off x="1835696" y="5589240"/>
                <a:ext cx="1806800" cy="582211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square" lIns="90488" tIns="44450" rIns="90488" bIns="44450">
                <a:spAutoFit/>
              </a:bodyPr>
              <a:lstStyle/>
              <a:p>
                <a:pPr defTabSz="762000" eaLnBrk="0" hangingPunct="0"/>
                <a:r>
                  <a:rPr lang="en-GB" sz="1600" dirty="0"/>
                  <a:t>Note: </a:t>
                </a:r>
                <a:r>
                  <a:rPr lang="en-GB" sz="1600" b="1" dirty="0"/>
                  <a:t>R</a:t>
                </a:r>
                <a:r>
                  <a:rPr lang="en-GB" sz="1600" dirty="0"/>
                  <a:t> denotes Level of Risk.</a:t>
                </a:r>
              </a:p>
            </p:txBody>
          </p:sp>
          <p:sp>
            <p:nvSpPr>
              <p:cNvPr id="12" name="Text Box 31"/>
              <p:cNvSpPr txBox="1">
                <a:spLocks noChangeArrowheads="1"/>
              </p:cNvSpPr>
              <p:nvPr/>
            </p:nvSpPr>
            <p:spPr bwMode="auto">
              <a:xfrm>
                <a:off x="6516216" y="1268760"/>
                <a:ext cx="2328366" cy="2523768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eaLnBrk="0" hangingPunct="0">
                  <a:buClr>
                    <a:srgbClr val="C00000"/>
                  </a:buClr>
                  <a:buFont typeface="Arial" pitchFamily="34" charset="0"/>
                  <a:buChar char="•"/>
                </a:pPr>
                <a:r>
                  <a:rPr lang="en-GB" sz="1400" dirty="0"/>
                  <a:t>Utilise excess Production capacity</a:t>
                </a:r>
              </a:p>
              <a:p>
                <a:pPr eaLnBrk="0" hangingPunct="0">
                  <a:buClr>
                    <a:srgbClr val="C00000"/>
                  </a:buClr>
                </a:pPr>
                <a:endParaRPr lang="en-GB" sz="800" dirty="0"/>
              </a:p>
              <a:p>
                <a:pPr eaLnBrk="0" hangingPunct="0">
                  <a:buClr>
                    <a:srgbClr val="C00000"/>
                  </a:buClr>
                  <a:buFont typeface="Arial" pitchFamily="34" charset="0"/>
                  <a:buChar char="•"/>
                </a:pPr>
                <a:r>
                  <a:rPr lang="en-GB" sz="1400" dirty="0"/>
                  <a:t>Counter competitive entry </a:t>
                </a:r>
              </a:p>
              <a:p>
                <a:pPr eaLnBrk="0" hangingPunct="0">
                  <a:buClr>
                    <a:srgbClr val="C00000"/>
                  </a:buClr>
                </a:pPr>
                <a:endParaRPr lang="en-GB" sz="800" dirty="0"/>
              </a:p>
              <a:p>
                <a:pPr eaLnBrk="0" hangingPunct="0">
                  <a:buClr>
                    <a:srgbClr val="C00000"/>
                  </a:buClr>
                  <a:buFont typeface="Arial" pitchFamily="34" charset="0"/>
                  <a:buChar char="•"/>
                </a:pPr>
                <a:r>
                  <a:rPr lang="en-GB" sz="1400" dirty="0"/>
                  <a:t>Exploit new technology</a:t>
                </a:r>
              </a:p>
              <a:p>
                <a:pPr eaLnBrk="0" hangingPunct="0">
                  <a:buClr>
                    <a:srgbClr val="C00000"/>
                  </a:buClr>
                </a:pPr>
                <a:endParaRPr lang="en-GB" sz="800" dirty="0"/>
              </a:p>
              <a:p>
                <a:pPr eaLnBrk="0" hangingPunct="0">
                  <a:buClr>
                    <a:srgbClr val="C00000"/>
                  </a:buClr>
                  <a:buFont typeface="Arial" pitchFamily="34" charset="0"/>
                  <a:buChar char="•"/>
                </a:pPr>
                <a:r>
                  <a:rPr lang="en-GB" sz="1400" dirty="0"/>
                  <a:t>Maintain product innovator status</a:t>
                </a:r>
              </a:p>
              <a:p>
                <a:pPr eaLnBrk="0" hangingPunct="0">
                  <a:buClr>
                    <a:srgbClr val="C00000"/>
                  </a:buClr>
                </a:pPr>
                <a:endParaRPr lang="en-GB" sz="800" dirty="0"/>
              </a:p>
              <a:p>
                <a:pPr eaLnBrk="0" hangingPunct="0">
                  <a:buClr>
                    <a:srgbClr val="C00000"/>
                  </a:buClr>
                  <a:buFont typeface="Arial" pitchFamily="34" charset="0"/>
                  <a:buChar char="•"/>
                </a:pPr>
                <a:r>
                  <a:rPr lang="en-GB" sz="1400" dirty="0"/>
                  <a:t>Protect market share</a:t>
                </a:r>
              </a:p>
              <a:p>
                <a:pPr eaLnBrk="0" hangingPunct="0">
                  <a:buClr>
                    <a:srgbClr val="C00000"/>
                  </a:buClr>
                </a:pPr>
                <a:endParaRPr lang="en-GB" sz="800" dirty="0"/>
              </a:p>
              <a:p>
                <a:pPr eaLnBrk="0" hangingPunct="0">
                  <a:buClr>
                    <a:srgbClr val="C00000"/>
                  </a:buClr>
                  <a:buFont typeface="Arial" pitchFamily="34" charset="0"/>
                  <a:buChar char="•"/>
                </a:pPr>
                <a:r>
                  <a:rPr lang="en-GB" sz="1400" dirty="0"/>
                  <a:t>Issues of cannibalisation?</a:t>
                </a:r>
                <a:endParaRPr lang="en-US" sz="1400" dirty="0"/>
              </a:p>
            </p:txBody>
          </p:sp>
          <p:sp>
            <p:nvSpPr>
              <p:cNvPr id="13" name="Line 32"/>
              <p:cNvSpPr>
                <a:spLocks noChangeShapeType="1"/>
              </p:cNvSpPr>
              <p:nvPr/>
            </p:nvSpPr>
            <p:spPr bwMode="auto">
              <a:xfrm flipV="1">
                <a:off x="6156391" y="2132855"/>
                <a:ext cx="359825" cy="504056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Text Box 34"/>
              <p:cNvSpPr txBox="1">
                <a:spLocks noChangeArrowheads="1"/>
              </p:cNvSpPr>
              <p:nvPr/>
            </p:nvSpPr>
            <p:spPr bwMode="auto">
              <a:xfrm>
                <a:off x="6444208" y="5229200"/>
                <a:ext cx="2343331" cy="830997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square">
                <a:spAutoFit/>
              </a:bodyPr>
              <a:lstStyle/>
              <a:p>
                <a:pPr eaLnBrk="0" hangingPunct="0"/>
                <a:r>
                  <a:rPr lang="en-GB" sz="1600" dirty="0"/>
                  <a:t>Forward integration</a:t>
                </a:r>
              </a:p>
              <a:p>
                <a:pPr eaLnBrk="0" hangingPunct="0"/>
                <a:r>
                  <a:rPr lang="en-GB" sz="1600" dirty="0"/>
                  <a:t>Backward integration</a:t>
                </a:r>
              </a:p>
              <a:p>
                <a:pPr eaLnBrk="0" hangingPunct="0"/>
                <a:r>
                  <a:rPr lang="en-GB" sz="1600" dirty="0"/>
                  <a:t>Horizontal integration</a:t>
                </a:r>
                <a:endParaRPr lang="en-US" sz="1600" dirty="0"/>
              </a:p>
            </p:txBody>
          </p:sp>
          <p:sp>
            <p:nvSpPr>
              <p:cNvPr id="15" name="Line 35"/>
              <p:cNvSpPr>
                <a:spLocks noChangeShapeType="1"/>
              </p:cNvSpPr>
              <p:nvPr/>
            </p:nvSpPr>
            <p:spPr bwMode="auto">
              <a:xfrm>
                <a:off x="6156297" y="5589240"/>
                <a:ext cx="360391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Line 36"/>
              <p:cNvSpPr>
                <a:spLocks noChangeShapeType="1"/>
              </p:cNvSpPr>
              <p:nvPr/>
            </p:nvSpPr>
            <p:spPr bwMode="auto">
              <a:xfrm>
                <a:off x="6156176" y="4365104"/>
                <a:ext cx="576306" cy="360634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17" name="Group 64"/>
              <p:cNvGrpSpPr/>
              <p:nvPr/>
            </p:nvGrpSpPr>
            <p:grpSpPr>
              <a:xfrm>
                <a:off x="1118599" y="1766669"/>
                <a:ext cx="5109585" cy="3318516"/>
                <a:chOff x="1259632" y="1766669"/>
                <a:chExt cx="5109585" cy="3318516"/>
              </a:xfrm>
            </p:grpSpPr>
            <p:sp>
              <p:nvSpPr>
                <p:cNvPr id="21" name="Rectangle 13"/>
                <p:cNvSpPr>
                  <a:spLocks noChangeArrowheads="1"/>
                </p:cNvSpPr>
                <p:nvPr/>
              </p:nvSpPr>
              <p:spPr bwMode="auto">
                <a:xfrm>
                  <a:off x="1259632" y="3372331"/>
                  <a:ext cx="1588870" cy="1074653"/>
                </a:xfrm>
                <a:prstGeom prst="rect">
                  <a:avLst/>
                </a:prstGeom>
                <a:noFill/>
                <a:ln w="12700">
                  <a:noFill/>
                  <a:miter lim="800000"/>
                  <a:headEnd/>
                  <a:tailEnd/>
                </a:ln>
              </p:spPr>
              <p:txBody>
                <a:bodyPr wrap="square" lIns="90488" tIns="44450" rIns="90488" bIns="44450">
                  <a:spAutoFit/>
                </a:bodyPr>
                <a:lstStyle/>
                <a:p>
                  <a:pPr defTabSz="762000" eaLnBrk="0" hangingPunct="0"/>
                  <a:r>
                    <a:rPr lang="en-GB" sz="1600" b="1" dirty="0"/>
                    <a:t>Market:</a:t>
                  </a:r>
                </a:p>
                <a:p>
                  <a:pPr defTabSz="762000" eaLnBrk="0" hangingPunct="0"/>
                  <a:r>
                    <a:rPr lang="en-GB" sz="1600" b="1" dirty="0"/>
                    <a:t>increasing</a:t>
                  </a:r>
                </a:p>
                <a:p>
                  <a:pPr defTabSz="762000" eaLnBrk="0" hangingPunct="0"/>
                  <a:r>
                    <a:rPr lang="en-GB" sz="1600" b="1" dirty="0"/>
                    <a:t>new customers</a:t>
                  </a:r>
                </a:p>
              </p:txBody>
            </p:sp>
            <p:sp>
              <p:nvSpPr>
                <p:cNvPr id="22" name="Rectangle 18"/>
                <p:cNvSpPr>
                  <a:spLocks noChangeArrowheads="1"/>
                </p:cNvSpPr>
                <p:nvPr/>
              </p:nvSpPr>
              <p:spPr bwMode="auto">
                <a:xfrm>
                  <a:off x="3563888" y="1766669"/>
                  <a:ext cx="2805329" cy="582211"/>
                </a:xfrm>
                <a:prstGeom prst="rect">
                  <a:avLst/>
                </a:prstGeom>
                <a:noFill/>
                <a:ln w="12700">
                  <a:noFill/>
                  <a:miter lim="800000"/>
                  <a:headEnd/>
                  <a:tailEnd/>
                </a:ln>
              </p:spPr>
              <p:txBody>
                <a:bodyPr wrap="square" lIns="90488" tIns="44450" rIns="90488" bIns="44450">
                  <a:spAutoFit/>
                </a:bodyPr>
                <a:lstStyle/>
                <a:p>
                  <a:pPr defTabSz="762000" eaLnBrk="0" hangingPunct="0"/>
                  <a:r>
                    <a:rPr lang="en-GB" sz="1600" b="1" dirty="0"/>
                    <a:t>Product or service:</a:t>
                  </a:r>
                </a:p>
                <a:p>
                  <a:pPr defTabSz="762000" eaLnBrk="0" hangingPunct="0"/>
                  <a:r>
                    <a:rPr lang="en-GB" sz="1600" b="1" dirty="0"/>
                    <a:t>increasing innovation</a:t>
                  </a:r>
                </a:p>
              </p:txBody>
            </p:sp>
            <p:grpSp>
              <p:nvGrpSpPr>
                <p:cNvPr id="23" name="Group 63"/>
                <p:cNvGrpSpPr/>
                <p:nvPr/>
              </p:nvGrpSpPr>
              <p:grpSpPr>
                <a:xfrm>
                  <a:off x="2412231" y="2242916"/>
                  <a:ext cx="3902720" cy="2842269"/>
                  <a:chOff x="2412231" y="2242916"/>
                  <a:chExt cx="3902720" cy="2842269"/>
                </a:xfrm>
              </p:grpSpPr>
              <p:sp>
                <p:nvSpPr>
                  <p:cNvPr id="24" name="Rectangle 14"/>
                  <p:cNvSpPr>
                    <a:spLocks noChangeArrowheads="1"/>
                  </p:cNvSpPr>
                  <p:nvPr/>
                </p:nvSpPr>
                <p:spPr bwMode="auto">
                  <a:xfrm rot="5400000">
                    <a:off x="2254775" y="3084861"/>
                    <a:ext cx="1072368" cy="335989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/>
                    <a:tailEnd/>
                  </a:ln>
                </p:spPr>
                <p:txBody>
                  <a:bodyPr wrap="square" lIns="90488" tIns="44450" rIns="90488" bIns="44450">
                    <a:spAutoFit/>
                  </a:bodyPr>
                  <a:lstStyle/>
                  <a:p>
                    <a:pPr defTabSz="762000" eaLnBrk="0" hangingPunct="0"/>
                    <a:r>
                      <a:rPr lang="en-GB" sz="1600" i="1" dirty="0"/>
                      <a:t>Existing</a:t>
                    </a:r>
                  </a:p>
                </p:txBody>
              </p:sp>
              <p:sp>
                <p:nvSpPr>
                  <p:cNvPr id="25" name="Rectangle 15"/>
                  <p:cNvSpPr>
                    <a:spLocks noChangeArrowheads="1"/>
                  </p:cNvSpPr>
                  <p:nvPr/>
                </p:nvSpPr>
                <p:spPr bwMode="auto">
                  <a:xfrm>
                    <a:off x="3244768" y="2242916"/>
                    <a:ext cx="1071646" cy="335989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/>
                    <a:tailEnd/>
                  </a:ln>
                </p:spPr>
                <p:txBody>
                  <a:bodyPr wrap="square" lIns="90488" tIns="44450" rIns="90488" bIns="44450">
                    <a:spAutoFit/>
                  </a:bodyPr>
                  <a:lstStyle/>
                  <a:p>
                    <a:pPr defTabSz="762000" eaLnBrk="0" hangingPunct="0"/>
                    <a:r>
                      <a:rPr lang="en-GB" sz="1600" i="1" dirty="0"/>
                      <a:t>Existing</a:t>
                    </a:r>
                  </a:p>
                </p:txBody>
              </p:sp>
              <p:sp>
                <p:nvSpPr>
                  <p:cNvPr id="26" name="Rectangle 16"/>
                  <p:cNvSpPr>
                    <a:spLocks noChangeArrowheads="1"/>
                  </p:cNvSpPr>
                  <p:nvPr/>
                </p:nvSpPr>
                <p:spPr bwMode="auto">
                  <a:xfrm>
                    <a:off x="5148064" y="2242916"/>
                    <a:ext cx="690616" cy="335989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/>
                    <a:tailEnd/>
                  </a:ln>
                </p:spPr>
                <p:txBody>
                  <a:bodyPr wrap="square" lIns="90488" tIns="44450" rIns="90488" bIns="44450">
                    <a:spAutoFit/>
                  </a:bodyPr>
                  <a:lstStyle/>
                  <a:p>
                    <a:pPr defTabSz="762000" eaLnBrk="0" hangingPunct="0"/>
                    <a:r>
                      <a:rPr lang="en-GB" sz="1600" i="1" dirty="0"/>
                      <a:t>New</a:t>
                    </a:r>
                  </a:p>
                </p:txBody>
              </p:sp>
              <p:sp>
                <p:nvSpPr>
                  <p:cNvPr id="27" name="Rectangle 17"/>
                  <p:cNvSpPr>
                    <a:spLocks noChangeArrowheads="1"/>
                  </p:cNvSpPr>
                  <p:nvPr/>
                </p:nvSpPr>
                <p:spPr bwMode="auto">
                  <a:xfrm rot="5400000">
                    <a:off x="2439417" y="4474026"/>
                    <a:ext cx="691082" cy="335989"/>
                  </a:xfrm>
                  <a:prstGeom prst="rect">
                    <a:avLst/>
                  </a:prstGeom>
                  <a:noFill/>
                  <a:ln w="12700">
                    <a:noFill/>
                    <a:miter lim="800000"/>
                    <a:headEnd/>
                    <a:tailEnd/>
                  </a:ln>
                </p:spPr>
                <p:txBody>
                  <a:bodyPr wrap="square" lIns="90488" tIns="44450" rIns="90488" bIns="44450">
                    <a:spAutoFit/>
                  </a:bodyPr>
                  <a:lstStyle/>
                  <a:p>
                    <a:pPr defTabSz="762000" eaLnBrk="0" hangingPunct="0"/>
                    <a:r>
                      <a:rPr lang="en-GB" sz="1600" i="1" dirty="0"/>
                      <a:t>New</a:t>
                    </a:r>
                  </a:p>
                </p:txBody>
              </p:sp>
              <p:sp>
                <p:nvSpPr>
                  <p:cNvPr id="28" name="Line 3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12231" y="2277145"/>
                    <a:ext cx="575593" cy="359767"/>
                  </a:xfrm>
                  <a:prstGeom prst="line">
                    <a:avLst/>
                  </a:prstGeom>
                  <a:noFill/>
                  <a:ln w="12700">
                    <a:solidFill>
                      <a:schemeClr val="tx1"/>
                    </a:solidFill>
                    <a:round/>
                    <a:headEnd/>
                    <a:tailEnd type="triangle" w="med" len="med"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grpSp>
                <p:nvGrpSpPr>
                  <p:cNvPr id="29" name="Group 56"/>
                  <p:cNvGrpSpPr/>
                  <p:nvPr/>
                </p:nvGrpSpPr>
                <p:grpSpPr>
                  <a:xfrm>
                    <a:off x="2987824" y="2636912"/>
                    <a:ext cx="3327127" cy="2448273"/>
                    <a:chOff x="3203847" y="2708920"/>
                    <a:chExt cx="3327127" cy="2448273"/>
                  </a:xfrm>
                </p:grpSpPr>
                <p:sp>
                  <p:nvSpPr>
                    <p:cNvPr id="30" name="Rectangle 2" descr="Divot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860032" y="2708920"/>
                      <a:ext cx="1656656" cy="1151880"/>
                    </a:xfrm>
                    <a:prstGeom prst="rect">
                      <a:avLst/>
                    </a:prstGeom>
                    <a:gradFill flip="none" rotWithShape="1">
                      <a:gsLst>
                        <a:gs pos="0">
                          <a:schemeClr val="tx2">
                            <a:lumMod val="20000"/>
                            <a:lumOff val="8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1"/>
                      <a:tileRect/>
                    </a:grad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1" name="Rectangle 3" descr="Divot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203848" y="3859449"/>
                      <a:ext cx="3312840" cy="1297744"/>
                    </a:xfrm>
                    <a:prstGeom prst="rect">
                      <a:avLst/>
                    </a:prstGeom>
                    <a:gradFill flip="none" rotWithShape="1">
                      <a:gsLst>
                        <a:gs pos="0">
                          <a:schemeClr val="tx2">
                            <a:lumMod val="20000"/>
                            <a:lumOff val="8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16200000" scaled="1"/>
                      <a:tileRect/>
                    </a:gradFill>
                    <a:ln w="12700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2" name="Line 6"/>
                    <p:cNvSpPr>
                      <a:spLocks noChangeShapeType="1"/>
                    </p:cNvSpPr>
                    <p:nvPr/>
                  </p:nvSpPr>
                  <p:spPr bwMode="auto">
                    <a:xfrm flipV="1">
                      <a:off x="3203847" y="3860800"/>
                      <a:ext cx="3327127" cy="248"/>
                    </a:xfrm>
                    <a:prstGeom prst="line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33" name="Rectangle 19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275856" y="3068960"/>
                      <a:ext cx="1479664" cy="335989"/>
                    </a:xfrm>
                    <a:prstGeom prst="rect">
                      <a:avLst/>
                    </a:prstGeom>
                    <a:noFill/>
                    <a:ln w="12700">
                      <a:noFill/>
                      <a:miter lim="800000"/>
                      <a:headEnd/>
                      <a:tailEnd/>
                    </a:ln>
                  </p:spPr>
                  <p:txBody>
                    <a:bodyPr wrap="square" lIns="90488" tIns="44450" rIns="90488" bIns="44450">
                      <a:spAutoFit/>
                    </a:bodyPr>
                    <a:lstStyle/>
                    <a:p>
                      <a:pPr defTabSz="762000" eaLnBrk="0" hangingPunct="0"/>
                      <a:r>
                        <a:rPr lang="en-GB" sz="1600" b="1" dirty="0"/>
                        <a:t>Penetration</a:t>
                      </a:r>
                    </a:p>
                  </p:txBody>
                </p:sp>
                <p:sp>
                  <p:nvSpPr>
                    <p:cNvPr id="34" name="Rectangle 20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4955691" y="2846789"/>
                      <a:ext cx="1557541" cy="582211"/>
                    </a:xfrm>
                    <a:prstGeom prst="rect">
                      <a:avLst/>
                    </a:prstGeom>
                    <a:noFill/>
                    <a:ln w="12700">
                      <a:noFill/>
                      <a:miter lim="800000"/>
                      <a:headEnd/>
                      <a:tailEnd/>
                    </a:ln>
                  </p:spPr>
                  <p:txBody>
                    <a:bodyPr wrap="square" lIns="90488" tIns="44450" rIns="90488" bIns="44450">
                      <a:spAutoFit/>
                    </a:bodyPr>
                    <a:lstStyle/>
                    <a:p>
                      <a:pPr defTabSz="762000" eaLnBrk="0" hangingPunct="0"/>
                      <a:r>
                        <a:rPr lang="en-GB" sz="1600" b="1" dirty="0"/>
                        <a:t>Product</a:t>
                      </a:r>
                    </a:p>
                    <a:p>
                      <a:pPr defTabSz="762000" eaLnBrk="0" hangingPunct="0"/>
                      <a:r>
                        <a:rPr lang="en-GB" sz="1600" b="1" dirty="0"/>
                        <a:t>Development</a:t>
                      </a:r>
                    </a:p>
                  </p:txBody>
                </p:sp>
                <p:sp>
                  <p:nvSpPr>
                    <p:cNvPr id="35" name="Rectangle 21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232118" y="4076404"/>
                      <a:ext cx="1583704" cy="582211"/>
                    </a:xfrm>
                    <a:prstGeom prst="rect">
                      <a:avLst/>
                    </a:prstGeom>
                    <a:noFill/>
                    <a:ln w="12700">
                      <a:noFill/>
                      <a:miter lim="800000"/>
                      <a:headEnd/>
                      <a:tailEnd/>
                    </a:ln>
                  </p:spPr>
                  <p:txBody>
                    <a:bodyPr wrap="square" lIns="90488" tIns="44450" rIns="90488" bIns="44450">
                      <a:spAutoFit/>
                    </a:bodyPr>
                    <a:lstStyle/>
                    <a:p>
                      <a:pPr defTabSz="762000" eaLnBrk="0" hangingPunct="0"/>
                      <a:r>
                        <a:rPr lang="en-GB" sz="1600" b="1" dirty="0"/>
                        <a:t>Market</a:t>
                      </a:r>
                    </a:p>
                    <a:p>
                      <a:pPr defTabSz="762000" eaLnBrk="0" hangingPunct="0"/>
                      <a:r>
                        <a:rPr lang="en-GB" sz="1600" b="1" dirty="0"/>
                        <a:t>Development</a:t>
                      </a:r>
                    </a:p>
                  </p:txBody>
                </p:sp>
                <p:sp>
                  <p:nvSpPr>
                    <p:cNvPr id="36" name="Rectangle 22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5004048" y="4076404"/>
                      <a:ext cx="1425327" cy="582211"/>
                    </a:xfrm>
                    <a:prstGeom prst="rect">
                      <a:avLst/>
                    </a:prstGeom>
                    <a:noFill/>
                    <a:ln w="12700">
                      <a:noFill/>
                      <a:miter lim="800000"/>
                      <a:headEnd/>
                      <a:tailEnd/>
                    </a:ln>
                  </p:spPr>
                  <p:txBody>
                    <a:bodyPr wrap="square" lIns="90488" tIns="44450" rIns="90488" bIns="44450">
                      <a:spAutoFit/>
                    </a:bodyPr>
                    <a:lstStyle/>
                    <a:p>
                      <a:pPr defTabSz="762000" eaLnBrk="0" hangingPunct="0"/>
                      <a:r>
                        <a:rPr lang="en-GB" sz="1600" b="1" dirty="0"/>
                        <a:t>Diversification</a:t>
                      </a:r>
                    </a:p>
                  </p:txBody>
                </p:sp>
                <p:sp>
                  <p:nvSpPr>
                    <p:cNvPr id="38" name="Rectangle 25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707904" y="3329940"/>
                      <a:ext cx="401668" cy="366767"/>
                    </a:xfrm>
                    <a:prstGeom prst="rect">
                      <a:avLst/>
                    </a:prstGeom>
                    <a:noFill/>
                    <a:ln w="12700">
                      <a:noFill/>
                      <a:miter lim="800000"/>
                      <a:headEnd/>
                      <a:tailEnd/>
                    </a:ln>
                  </p:spPr>
                  <p:txBody>
                    <a:bodyPr wrap="square" lIns="90488" tIns="44450" rIns="90488" bIns="44450">
                      <a:spAutoFit/>
                    </a:bodyPr>
                    <a:lstStyle/>
                    <a:p>
                      <a:pPr defTabSz="762000" eaLnBrk="0" hangingPunct="0"/>
                      <a:r>
                        <a:rPr lang="en-GB" b="1" dirty="0">
                          <a:latin typeface="Times New Roman" pitchFamily="18" charset="0"/>
                        </a:rPr>
                        <a:t>R</a:t>
                      </a:r>
                    </a:p>
                  </p:txBody>
                </p:sp>
                <p:sp>
                  <p:nvSpPr>
                    <p:cNvPr id="39" name="Rectangle 26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5313149" y="3401948"/>
                      <a:ext cx="843027" cy="366767"/>
                    </a:xfrm>
                    <a:prstGeom prst="rect">
                      <a:avLst/>
                    </a:prstGeom>
                    <a:noFill/>
                    <a:ln w="12700">
                      <a:noFill/>
                      <a:miter lim="800000"/>
                      <a:headEnd/>
                      <a:tailEnd/>
                    </a:ln>
                  </p:spPr>
                  <p:txBody>
                    <a:bodyPr wrap="square" lIns="90488" tIns="44450" rIns="90488" bIns="44450">
                      <a:spAutoFit/>
                    </a:bodyPr>
                    <a:lstStyle/>
                    <a:p>
                      <a:pPr defTabSz="762000" eaLnBrk="0" hangingPunct="0"/>
                      <a:r>
                        <a:rPr lang="en-GB" b="1" dirty="0">
                          <a:latin typeface="Times New Roman" pitchFamily="18" charset="0"/>
                        </a:rPr>
                        <a:t>RRR</a:t>
                      </a:r>
                    </a:p>
                  </p:txBody>
                </p:sp>
                <p:sp>
                  <p:nvSpPr>
                    <p:cNvPr id="40" name="Rectangle 27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589612" y="4653136"/>
                      <a:ext cx="622348" cy="366767"/>
                    </a:xfrm>
                    <a:prstGeom prst="rect">
                      <a:avLst/>
                    </a:prstGeom>
                    <a:noFill/>
                    <a:ln w="12700">
                      <a:noFill/>
                      <a:miter lim="800000"/>
                      <a:headEnd/>
                      <a:tailEnd/>
                    </a:ln>
                  </p:spPr>
                  <p:txBody>
                    <a:bodyPr wrap="square" lIns="90488" tIns="44450" rIns="90488" bIns="44450">
                      <a:spAutoFit/>
                    </a:bodyPr>
                    <a:lstStyle/>
                    <a:p>
                      <a:pPr defTabSz="762000" eaLnBrk="0" hangingPunct="0"/>
                      <a:r>
                        <a:rPr lang="en-GB" b="1" dirty="0">
                          <a:latin typeface="Times New Roman" pitchFamily="18" charset="0"/>
                        </a:rPr>
                        <a:t>RR</a:t>
                      </a:r>
                    </a:p>
                  </p:txBody>
                </p:sp>
                <p:sp>
                  <p:nvSpPr>
                    <p:cNvPr id="41" name="Rectangle 28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5092469" y="4581128"/>
                      <a:ext cx="1063707" cy="366767"/>
                    </a:xfrm>
                    <a:prstGeom prst="rect">
                      <a:avLst/>
                    </a:prstGeom>
                    <a:noFill/>
                    <a:ln w="12700">
                      <a:noFill/>
                      <a:miter lim="800000"/>
                      <a:headEnd/>
                      <a:tailEnd/>
                    </a:ln>
                  </p:spPr>
                  <p:txBody>
                    <a:bodyPr wrap="square" lIns="90488" tIns="44450" rIns="90488" bIns="44450">
                      <a:spAutoFit/>
                    </a:bodyPr>
                    <a:lstStyle/>
                    <a:p>
                      <a:pPr defTabSz="762000" eaLnBrk="0" hangingPunct="0"/>
                      <a:r>
                        <a:rPr lang="en-GB" b="1" dirty="0">
                          <a:latin typeface="Times New Roman" pitchFamily="18" charset="0"/>
                        </a:rPr>
                        <a:t>RRRR</a:t>
                      </a:r>
                    </a:p>
                  </p:txBody>
                </p:sp>
                <p:sp>
                  <p:nvSpPr>
                    <p:cNvPr id="42" name="Rectangle 41"/>
                    <p:cNvSpPr/>
                    <p:nvPr/>
                  </p:nvSpPr>
                  <p:spPr>
                    <a:xfrm>
                      <a:off x="3203848" y="2708920"/>
                      <a:ext cx="1656184" cy="1152128"/>
                    </a:xfrm>
                    <a:prstGeom prst="rect">
                      <a:avLst/>
                    </a:prstGeom>
                    <a:noFill/>
                    <a:ln w="12700"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en-GB"/>
                    </a:p>
                  </p:txBody>
                </p:sp>
                <p:cxnSp>
                  <p:nvCxnSpPr>
                    <p:cNvPr id="43" name="Straight Connector 42"/>
                    <p:cNvCxnSpPr>
                      <a:endCxn id="31" idx="2"/>
                    </p:cNvCxnSpPr>
                    <p:nvPr/>
                  </p:nvCxnSpPr>
                  <p:spPr>
                    <a:xfrm>
                      <a:off x="4860032" y="3861048"/>
                      <a:ext cx="236" cy="1296145"/>
                    </a:xfrm>
                    <a:prstGeom prst="line">
                      <a:avLst/>
                    </a:prstGeom>
                    <a:ln w="127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</p:grpSp>
          <p:cxnSp>
            <p:nvCxnSpPr>
              <p:cNvPr id="18" name="Straight Arrow Connector 17"/>
              <p:cNvCxnSpPr/>
              <p:nvPr/>
            </p:nvCxnSpPr>
            <p:spPr>
              <a:xfrm>
                <a:off x="2843808" y="1700808"/>
                <a:ext cx="3240360" cy="0"/>
              </a:xfrm>
              <a:prstGeom prst="straightConnector1">
                <a:avLst/>
              </a:prstGeom>
              <a:ln w="38100">
                <a:tailEnd type="triangle" w="lg" len="lg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/>
              <p:cNvCxnSpPr/>
              <p:nvPr/>
            </p:nvCxnSpPr>
            <p:spPr>
              <a:xfrm>
                <a:off x="971600" y="2564904"/>
                <a:ext cx="0" cy="2664296"/>
              </a:xfrm>
              <a:prstGeom prst="straightConnector1">
                <a:avLst/>
              </a:prstGeom>
              <a:ln w="38100">
                <a:tailEnd type="triangle" w="lg" len="lg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0" name="Line 36"/>
              <p:cNvSpPr>
                <a:spLocks noChangeShapeType="1"/>
              </p:cNvSpPr>
              <p:nvPr/>
            </p:nvSpPr>
            <p:spPr bwMode="auto">
              <a:xfrm>
                <a:off x="5004048" y="5084590"/>
                <a:ext cx="576306" cy="360634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4" name="Rectangle 30"/>
            <p:cNvSpPr>
              <a:spLocks noChangeArrowheads="1"/>
            </p:cNvSpPr>
            <p:nvPr/>
          </p:nvSpPr>
          <p:spPr bwMode="auto">
            <a:xfrm>
              <a:off x="9291353" y="5414221"/>
              <a:ext cx="1515458" cy="73609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square" lIns="90488" tIns="44450" rIns="90488" bIns="44450">
              <a:spAutoFit/>
            </a:bodyPr>
            <a:lstStyle/>
            <a:p>
              <a:pPr defTabSz="762000" eaLnBrk="0" hangingPunct="0"/>
              <a:r>
                <a:rPr lang="en-GB" sz="1050" dirty="0"/>
                <a:t>Source: based on </a:t>
              </a:r>
              <a:r>
                <a:rPr lang="en-GB" sz="1050" dirty="0" err="1"/>
                <a:t>Ansoff</a:t>
              </a:r>
              <a:r>
                <a:rPr lang="en-GB" sz="1050" dirty="0"/>
                <a:t> (1965), Day (1987) and Lynch (2003)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801997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855EE94-BB3B-41B7-ACD4-619228AD19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9818" y="1228437"/>
            <a:ext cx="8926867" cy="43960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5D8C833-94E6-4318-AF11-3D1AE9D1E3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3011" y="281315"/>
            <a:ext cx="7835899" cy="947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643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01E1045-A7F2-44FB-AC83-BAD89F09F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238" y="1839429"/>
            <a:ext cx="8709049" cy="371955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4C19F5D-749D-4568-B6EC-C4722B2B77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539" y="238551"/>
            <a:ext cx="6230119" cy="137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421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3CCAF3-EA83-4CFA-B76F-AE494D17A2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8184" y="273581"/>
            <a:ext cx="7415631" cy="5055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091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4BE589-A9D7-4995-B466-EEE4687A75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802" y="1274385"/>
            <a:ext cx="10467623" cy="43092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6018DE-C5DE-434B-8830-363EE7E34D02}"/>
              </a:ext>
            </a:extLst>
          </p:cNvPr>
          <p:cNvSpPr txBox="1"/>
          <p:nvPr/>
        </p:nvSpPr>
        <p:spPr>
          <a:xfrm>
            <a:off x="1236827" y="343056"/>
            <a:ext cx="7330853" cy="6667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733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Evaluating Market Penetration: </a:t>
            </a:r>
          </a:p>
        </p:txBody>
      </p:sp>
    </p:spTree>
    <p:extLst>
      <p:ext uri="{BB962C8B-B14F-4D97-AF65-F5344CB8AC3E}">
        <p14:creationId xmlns:p14="http://schemas.microsoft.com/office/powerpoint/2010/main" val="14689040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56725089-B120-4C86-B1E6-4955847FA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696" y="260648"/>
            <a:ext cx="6336704" cy="64135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 penetration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F58A29F0-352C-4CA5-8CD1-D8352B9D5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1556792"/>
            <a:ext cx="11665296" cy="4464496"/>
          </a:xfrm>
        </p:spPr>
        <p:txBody>
          <a:bodyPr rtlCol="0">
            <a:normAutofit fontScale="92500"/>
          </a:bodyPr>
          <a:lstStyle/>
          <a:p>
            <a:pPr marL="307975" indent="-307975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000" b="1" i="1" dirty="0"/>
              <a:t>Market penetration </a:t>
            </a:r>
            <a:r>
              <a:rPr lang="en-GB" sz="2000" dirty="0"/>
              <a:t>implies increasing share of current markets with the current product range.</a:t>
            </a:r>
          </a:p>
          <a:p>
            <a:pPr marL="307975" indent="-307975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2000" dirty="0"/>
              <a:t>	</a:t>
            </a:r>
          </a:p>
          <a:p>
            <a:pPr marL="307975" indent="-307975"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sz="3300" b="1" u="sng" dirty="0">
                <a:solidFill>
                  <a:srgbClr val="FF0000"/>
                </a:solidFill>
              </a:rPr>
              <a:t>This strategy:</a:t>
            </a:r>
          </a:p>
          <a:p>
            <a:pPr marL="307975" indent="-307975" eaLnBrk="1" fontAlgn="auto" hangingPunct="1">
              <a:lnSpc>
                <a:spcPct val="160000"/>
              </a:lnSpc>
              <a:spcAft>
                <a:spcPts val="0"/>
              </a:spcAft>
              <a:buNone/>
              <a:defRPr/>
            </a:pPr>
            <a:endParaRPr lang="en-GB" sz="2000" dirty="0"/>
          </a:p>
          <a:p>
            <a:pPr marL="657225" lvl="1" indent="-342900" eaLnBrk="1" fontAlgn="auto" hangingPunct="1">
              <a:lnSpc>
                <a:spcPct val="160000"/>
              </a:lnSpc>
              <a:spcAft>
                <a:spcPts val="0"/>
              </a:spcAft>
              <a:buFont typeface="Arial" charset="0"/>
              <a:buChar char="•"/>
              <a:tabLst>
                <a:tab pos="561975" algn="l"/>
              </a:tabLst>
              <a:defRPr/>
            </a:pPr>
            <a:r>
              <a:rPr lang="en-GB" sz="2400" dirty="0"/>
              <a:t>builds on established </a:t>
            </a:r>
            <a:r>
              <a:rPr lang="en-GB" sz="2400" b="1" i="1" dirty="0"/>
              <a:t>strategic capabilities; </a:t>
            </a:r>
          </a:p>
          <a:p>
            <a:pPr marL="657225" lvl="1" indent="-342900" eaLnBrk="1" fontAlgn="auto" hangingPunct="1">
              <a:lnSpc>
                <a:spcPct val="16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400" dirty="0"/>
              <a:t>means the organisation</a:t>
            </a:r>
            <a:r>
              <a:rPr lang="en-GB" altLang="en-US" sz="2400" dirty="0"/>
              <a:t>’</a:t>
            </a:r>
            <a:r>
              <a:rPr lang="en-GB" sz="2400" dirty="0"/>
              <a:t>s </a:t>
            </a:r>
            <a:r>
              <a:rPr lang="en-GB" sz="2400" b="1" i="1" dirty="0"/>
              <a:t>scope is unchanged;</a:t>
            </a:r>
          </a:p>
          <a:p>
            <a:pPr marL="657225" lvl="1" indent="-342900" eaLnBrk="1" fontAlgn="auto" hangingPunct="1">
              <a:lnSpc>
                <a:spcPct val="16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400" dirty="0"/>
              <a:t>leads to greater market share and </a:t>
            </a:r>
            <a:r>
              <a:rPr lang="en-GB" sz="2400" b="1" i="1" dirty="0"/>
              <a:t>increased power </a:t>
            </a:r>
            <a:r>
              <a:rPr lang="en-GB" sz="2400" dirty="0"/>
              <a:t>vis-à-vis</a:t>
            </a:r>
            <a:r>
              <a:rPr lang="en-GB" sz="2400" i="1" dirty="0"/>
              <a:t> </a:t>
            </a:r>
            <a:r>
              <a:rPr lang="en-GB" sz="2400" dirty="0"/>
              <a:t>buyers and suppliers;</a:t>
            </a:r>
          </a:p>
          <a:p>
            <a:pPr marL="657225" lvl="1" indent="-342900" eaLnBrk="1" fontAlgn="auto" hangingPunct="1">
              <a:lnSpc>
                <a:spcPct val="160000"/>
              </a:lnSpc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400" dirty="0"/>
              <a:t>provides greater </a:t>
            </a:r>
            <a:r>
              <a:rPr lang="en-GB" sz="2400" b="1" i="1" dirty="0"/>
              <a:t>economies of scale </a:t>
            </a:r>
            <a:r>
              <a:rPr lang="en-GB" sz="2400" dirty="0"/>
              <a:t>and experience curve benefits.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319E58B-7D91-49EC-AB08-22AAB80FE3E2}"/>
              </a:ext>
            </a:extLst>
          </p:cNvPr>
          <p:cNvSpPr/>
          <p:nvPr/>
        </p:nvSpPr>
        <p:spPr>
          <a:xfrm>
            <a:off x="7896200" y="5759678"/>
            <a:ext cx="424763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hlinkClick r:id="rId3"/>
              </a:rPr>
              <a:t>https://www.investopedia.com/terms/m/market-penetration.asp</a:t>
            </a:r>
            <a:r>
              <a:rPr lang="en-GB" sz="1100" dirty="0"/>
              <a:t>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3A2C4624-CD2F-46E8-9C66-44B821F2F5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3773" y="215900"/>
            <a:ext cx="11887199" cy="1200150"/>
          </a:xfrm>
        </p:spPr>
        <p:txBody>
          <a:bodyPr/>
          <a:lstStyle/>
          <a:p>
            <a:pPr eaLnBrk="1" hangingPunct="1"/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Constraints on </a:t>
            </a:r>
            <a:b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 penetration</a:t>
            </a:r>
          </a:p>
        </p:txBody>
      </p:sp>
      <p:sp>
        <p:nvSpPr>
          <p:cNvPr id="310275" name="AutoShape 3">
            <a:extLst>
              <a:ext uri="{FF2B5EF4-FFF2-40B4-BE49-F238E27FC236}">
                <a16:creationId xmlns:a16="http://schemas.microsoft.com/office/drawing/2014/main" id="{2236B810-AEF0-495A-9D3D-D2B64CA9E4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55789" y="2276475"/>
            <a:ext cx="2808287" cy="2952750"/>
          </a:xfrm>
          <a:prstGeom prst="octagon">
            <a:avLst>
              <a:gd name="adj" fmla="val 29287"/>
            </a:avLst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1" hangingPunct="1">
              <a:defRPr/>
            </a:pPr>
            <a:r>
              <a:rPr lang="en-US" sz="2400" dirty="0">
                <a:latin typeface="Arial" charset="0"/>
              </a:rPr>
              <a:t>Retaliation </a:t>
            </a:r>
          </a:p>
          <a:p>
            <a:pPr algn="ctr" eaLnBrk="1" hangingPunct="1">
              <a:defRPr/>
            </a:pPr>
            <a:r>
              <a:rPr lang="en-US" sz="2400" dirty="0">
                <a:latin typeface="Arial" charset="0"/>
              </a:rPr>
              <a:t>from</a:t>
            </a:r>
          </a:p>
          <a:p>
            <a:pPr algn="ctr" eaLnBrk="1" hangingPunct="1">
              <a:defRPr/>
            </a:pPr>
            <a:r>
              <a:rPr lang="en-US" sz="2400" dirty="0">
                <a:latin typeface="Arial" charset="0"/>
              </a:rPr>
              <a:t>competitors</a:t>
            </a:r>
          </a:p>
          <a:p>
            <a:pPr algn="ctr" eaLnBrk="1" hangingPunct="1">
              <a:defRPr/>
            </a:pPr>
            <a:r>
              <a:rPr lang="en-US" sz="2400" dirty="0">
                <a:latin typeface="Arial" charset="0"/>
              </a:rPr>
              <a:t>e.g. price wars</a:t>
            </a:r>
          </a:p>
        </p:txBody>
      </p:sp>
      <p:sp>
        <p:nvSpPr>
          <p:cNvPr id="310276" name="AutoShape 4">
            <a:extLst>
              <a:ext uri="{FF2B5EF4-FFF2-40B4-BE49-F238E27FC236}">
                <a16:creationId xmlns:a16="http://schemas.microsoft.com/office/drawing/2014/main" id="{74C8E538-F8E8-438A-B3E0-7EB1EFF880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83138" y="2276475"/>
            <a:ext cx="2743200" cy="2952750"/>
          </a:xfrm>
          <a:prstGeom prst="octagon">
            <a:avLst>
              <a:gd name="adj" fmla="val 29287"/>
            </a:avLst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1" hangingPunct="1">
              <a:defRPr/>
            </a:pPr>
            <a:r>
              <a:rPr lang="en-US" sz="2400" dirty="0">
                <a:latin typeface="Arial" charset="0"/>
              </a:rPr>
              <a:t>Legal</a:t>
            </a:r>
          </a:p>
          <a:p>
            <a:pPr algn="ctr" eaLnBrk="1" hangingPunct="1">
              <a:defRPr/>
            </a:pPr>
            <a:r>
              <a:rPr lang="en-US" sz="2400" dirty="0">
                <a:latin typeface="Arial" charset="0"/>
              </a:rPr>
              <a:t>constraints</a:t>
            </a:r>
          </a:p>
          <a:p>
            <a:pPr algn="ctr" eaLnBrk="1" hangingPunct="1">
              <a:defRPr/>
            </a:pPr>
            <a:r>
              <a:rPr lang="en-US" sz="2400" dirty="0">
                <a:latin typeface="Arial" charset="0"/>
              </a:rPr>
              <a:t>e.g. restrictions </a:t>
            </a:r>
          </a:p>
          <a:p>
            <a:pPr algn="ctr" eaLnBrk="1" hangingPunct="1">
              <a:defRPr/>
            </a:pPr>
            <a:r>
              <a:rPr lang="en-US" sz="2400" dirty="0">
                <a:latin typeface="Arial" charset="0"/>
              </a:rPr>
              <a:t>imposed by </a:t>
            </a:r>
          </a:p>
          <a:p>
            <a:pPr algn="ctr" eaLnBrk="1" hangingPunct="1">
              <a:defRPr/>
            </a:pPr>
            <a:r>
              <a:rPr lang="en-US" sz="2400" dirty="0">
                <a:latin typeface="Arial" charset="0"/>
              </a:rPr>
              <a:t>regulators</a:t>
            </a:r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D62B7525-1E72-44EC-8C07-795EE78208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45400" y="2276475"/>
            <a:ext cx="2743200" cy="2952750"/>
          </a:xfrm>
          <a:prstGeom prst="octagon">
            <a:avLst>
              <a:gd name="adj" fmla="val 29287"/>
            </a:avLst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1" hangingPunct="1">
              <a:defRPr/>
            </a:pPr>
            <a:r>
              <a:rPr lang="en-US" sz="2400" dirty="0">
                <a:latin typeface="Arial" charset="0"/>
              </a:rPr>
              <a:t>‘Economic 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constraints 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e.g. market 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downturn, 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public sector 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funding crisis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90A89F-6C13-4B2C-B7EA-697976B31579}"/>
              </a:ext>
            </a:extLst>
          </p:cNvPr>
          <p:cNvSpPr/>
          <p:nvPr/>
        </p:nvSpPr>
        <p:spPr>
          <a:xfrm>
            <a:off x="6240016" y="5661248"/>
            <a:ext cx="576064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>
                <a:hlinkClick r:id="rId3"/>
              </a:rPr>
              <a:t>https://www.youtube.com/watch?v=zCR__hevvvs&amp;t=45s&amp;ab_channel=TheBusinessProfessor</a:t>
            </a:r>
            <a:r>
              <a:rPr lang="en-GB" sz="1050" dirty="0"/>
              <a:t> 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10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0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0275" grpId="0" animBg="1"/>
      <p:bldP spid="310276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B1FCDC3-CC1A-4394-B314-390A3DDA6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9212" y="808509"/>
            <a:ext cx="8229600" cy="788987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Product development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1EC9193B-0AEC-4EA3-96A8-EF2E4AD5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348" y="1710159"/>
            <a:ext cx="11737304" cy="3437681"/>
          </a:xfrm>
        </p:spPr>
        <p:txBody>
          <a:bodyPr rtlCol="0">
            <a:normAutofit/>
          </a:bodyPr>
          <a:lstStyle/>
          <a:p>
            <a:pPr marL="7938" indent="0" eaLnBrk="1" fontAlgn="auto" hangingPunct="1">
              <a:spcAft>
                <a:spcPts val="0"/>
              </a:spcAft>
              <a:buNone/>
              <a:defRPr/>
            </a:pPr>
            <a:r>
              <a:rPr lang="en-GB" sz="2800" b="1" dirty="0"/>
              <a:t>Product /Service development </a:t>
            </a:r>
            <a:r>
              <a:rPr lang="en-GB" sz="2800" dirty="0"/>
              <a:t>is where an organisation delivers modified or new products (or services) to existing markets.</a:t>
            </a:r>
          </a:p>
          <a:p>
            <a:pPr marL="7938" indent="0" eaLnBrk="1" fontAlgn="auto" hangingPunct="1">
              <a:spcAft>
                <a:spcPts val="0"/>
              </a:spcAft>
              <a:buNone/>
              <a:defRPr/>
            </a:pPr>
            <a:r>
              <a:rPr lang="en-US" sz="1800" dirty="0"/>
              <a:t>This strategy</a:t>
            </a:r>
            <a:r>
              <a:rPr lang="en-US" sz="2800" dirty="0"/>
              <a:t>:</a:t>
            </a:r>
          </a:p>
          <a:p>
            <a:pPr marL="314325" lvl="1" indent="-276225"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r>
              <a:rPr lang="en-US" sz="2400" dirty="0"/>
              <a:t>involves </a:t>
            </a:r>
            <a:r>
              <a:rPr lang="en-GB" sz="2400" dirty="0"/>
              <a:t>varying degrees of </a:t>
            </a:r>
            <a:r>
              <a:rPr lang="en-GB" sz="2400" b="1" dirty="0"/>
              <a:t>related diversification</a:t>
            </a:r>
            <a:r>
              <a:rPr lang="en-GB" sz="2400" dirty="0"/>
              <a:t> (in terms of products);</a:t>
            </a:r>
          </a:p>
          <a:p>
            <a:pPr marL="314325" lvl="1" indent="-276225"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400" dirty="0"/>
              <a:t>can be </a:t>
            </a:r>
            <a:r>
              <a:rPr lang="en-GB" sz="2400" b="1" dirty="0"/>
              <a:t>expensive</a:t>
            </a:r>
            <a:r>
              <a:rPr lang="en-GB" sz="2400" dirty="0"/>
              <a:t> and </a:t>
            </a:r>
            <a:r>
              <a:rPr lang="en-GB" sz="2400" b="1" dirty="0"/>
              <a:t>high risk;</a:t>
            </a:r>
          </a:p>
          <a:p>
            <a:pPr marL="314325" lvl="1" indent="-276225"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400" dirty="0"/>
              <a:t>may require new </a:t>
            </a:r>
            <a:r>
              <a:rPr lang="en-GB" sz="2400" b="1" dirty="0"/>
              <a:t>resources</a:t>
            </a:r>
            <a:r>
              <a:rPr lang="en-GB" sz="2400" dirty="0"/>
              <a:t> and </a:t>
            </a:r>
            <a:r>
              <a:rPr lang="en-GB" sz="2400" b="1" dirty="0"/>
              <a:t>strategic capabilities;</a:t>
            </a:r>
          </a:p>
          <a:p>
            <a:pPr marL="314325" lvl="1" indent="-276225" eaLnBrk="1" fontAlgn="auto" hangingPunct="1"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sz="2400" dirty="0"/>
              <a:t>typically involves </a:t>
            </a:r>
            <a:r>
              <a:rPr lang="en-GB" sz="2400" b="1" dirty="0"/>
              <a:t>project management risks</a:t>
            </a:r>
            <a:r>
              <a:rPr lang="en-GB" sz="2400" dirty="0"/>
              <a:t>.</a:t>
            </a:r>
            <a:endParaRPr lang="en-US" sz="24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9F2E363-36D1-49CA-8C2B-BCB02A79D7EC}"/>
              </a:ext>
            </a:extLst>
          </p:cNvPr>
          <p:cNvSpPr/>
          <p:nvPr/>
        </p:nvSpPr>
        <p:spPr>
          <a:xfrm>
            <a:off x="6515480" y="5733256"/>
            <a:ext cx="567652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hlinkClick r:id="rId3"/>
              </a:rPr>
              <a:t>https://www.youtube.com/watch?v=KWy4UgbzCBU&amp;t=94s&amp;ab_channel=JasonRichea</a:t>
            </a:r>
            <a:r>
              <a:rPr lang="en-GB" sz="1100" dirty="0"/>
              <a:t> 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9"/>
          <p:cNvSpPr txBox="1">
            <a:spLocks noGrp="1"/>
          </p:cNvSpPr>
          <p:nvPr>
            <p:ph type="title"/>
          </p:nvPr>
        </p:nvSpPr>
        <p:spPr>
          <a:xfrm>
            <a:off x="578303" y="1008068"/>
            <a:ext cx="10972800" cy="1143000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</a:pPr>
            <a:r>
              <a:rPr lang="en-GB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Directions (Ansoff Matrix)</a:t>
            </a:r>
            <a:endParaRPr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1" name="Google Shape;171;p29"/>
          <p:cNvSpPr txBox="1">
            <a:spLocks noGrp="1"/>
          </p:cNvSpPr>
          <p:nvPr>
            <p:ph type="body" idx="1"/>
          </p:nvPr>
        </p:nvSpPr>
        <p:spPr>
          <a:xfrm>
            <a:off x="695400" y="2780928"/>
            <a:ext cx="10972800" cy="2500745"/>
          </a:xfrm>
          <a:prstGeom prst="rect">
            <a:avLst/>
          </a:prstGeom>
          <a:noFill/>
          <a:ln w="44450" cap="flat" cmpd="sng">
            <a:solidFill>
              <a:srgbClr val="7F7F7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pPr marL="457189" indent="-457189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</a:pPr>
            <a:r>
              <a:rPr lang="en-GB" sz="3200" b="1" dirty="0"/>
              <a:t>Product development </a:t>
            </a:r>
            <a:r>
              <a:rPr lang="en-GB" sz="3200" dirty="0"/>
              <a:t>refers to a strategy by which an organisation delivers modified or new products (or services) to existing markets.</a:t>
            </a:r>
            <a:endParaRPr dirty="0"/>
          </a:p>
          <a:p>
            <a:pPr marL="990575" lvl="1" indent="-380990">
              <a:lnSpc>
                <a:spcPct val="80000"/>
              </a:lnSpc>
              <a:spcBef>
                <a:spcPts val="533"/>
              </a:spcBef>
              <a:spcAft>
                <a:spcPts val="0"/>
              </a:spcAft>
              <a:buClr>
                <a:srgbClr val="C00000"/>
              </a:buClr>
              <a:buSzPts val="2000"/>
            </a:pPr>
            <a:r>
              <a:rPr lang="en-GB" sz="2667" dirty="0"/>
              <a:t>Can be an expensive and high risk option</a:t>
            </a:r>
            <a:endParaRPr sz="2667" dirty="0"/>
          </a:p>
          <a:p>
            <a:pPr marL="457189" indent="-457189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  <a:buNone/>
            </a:pPr>
            <a:endParaRPr sz="3200" b="1" dirty="0"/>
          </a:p>
          <a:p>
            <a:pPr marL="457189" indent="-457189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  <a:buNone/>
            </a:pPr>
            <a:endParaRPr sz="3200" dirty="0"/>
          </a:p>
        </p:txBody>
      </p:sp>
    </p:spTree>
    <p:extLst>
      <p:ext uri="{BB962C8B-B14F-4D97-AF65-F5344CB8AC3E}">
        <p14:creationId xmlns:p14="http://schemas.microsoft.com/office/powerpoint/2010/main" val="42298912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518A7F6-7EFE-4A38-9C05-AAB96F71B2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5680" y="1313447"/>
            <a:ext cx="8004950" cy="42311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243BC7F-3B43-4C45-B8D2-B099C62CA6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5680" y="188640"/>
            <a:ext cx="7184511" cy="1040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1434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A03E026-E9F6-4444-A8E6-5DD1F440F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05784" y="80887"/>
            <a:ext cx="7773560" cy="5257774"/>
          </a:xfrm>
          <a:prstGeom prst="rect">
            <a:avLst/>
          </a:prstGeom>
        </p:spPr>
      </p:pic>
      <p:pic>
        <p:nvPicPr>
          <p:cNvPr id="1026" name="Picture 2" descr="iPhone 11 Pro">
            <a:extLst>
              <a:ext uri="{FF2B5EF4-FFF2-40B4-BE49-F238E27FC236}">
                <a16:creationId xmlns:a16="http://schemas.microsoft.com/office/drawing/2014/main" id="{FF562C76-9100-4FD3-BF02-876A624560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16" y="1248091"/>
            <a:ext cx="2476500" cy="247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3C98051-1D0D-48BB-9759-9A685EBED6FC}"/>
              </a:ext>
            </a:extLst>
          </p:cNvPr>
          <p:cNvSpPr txBox="1"/>
          <p:nvPr/>
        </p:nvSpPr>
        <p:spPr>
          <a:xfrm>
            <a:off x="376304" y="4189827"/>
            <a:ext cx="24545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Sale iPhone 14 to </a:t>
            </a:r>
          </a:p>
          <a:p>
            <a:r>
              <a:rPr lang="en-GB" dirty="0"/>
              <a:t>apple product  owners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1769B0-5135-4328-A40E-C347EFFE43FF}"/>
              </a:ext>
            </a:extLst>
          </p:cNvPr>
          <p:cNvSpPr txBox="1"/>
          <p:nvPr/>
        </p:nvSpPr>
        <p:spPr>
          <a:xfrm>
            <a:off x="4505518" y="5338661"/>
            <a:ext cx="28071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Expensive and Risky </a:t>
            </a:r>
          </a:p>
        </p:txBody>
      </p:sp>
    </p:spTree>
    <p:extLst>
      <p:ext uri="{BB962C8B-B14F-4D97-AF65-F5344CB8AC3E}">
        <p14:creationId xmlns:p14="http://schemas.microsoft.com/office/powerpoint/2010/main" val="1713766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Business ideas that changed the world: The Walkman - Startups.co.uk">
            <a:extLst>
              <a:ext uri="{FF2B5EF4-FFF2-40B4-BE49-F238E27FC236}">
                <a16:creationId xmlns:a16="http://schemas.microsoft.com/office/drawing/2014/main" id="{06C4CCE2-36B8-4E81-B210-A46B780B2A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5571" y="1053081"/>
            <a:ext cx="3417093" cy="221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E69F8C7-C87C-417F-B800-DAD6E4402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5600" y="1628800"/>
            <a:ext cx="6468793" cy="30963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6CCFFB-B088-4922-9961-4177F35B65B7}"/>
              </a:ext>
            </a:extLst>
          </p:cNvPr>
          <p:cNvSpPr txBox="1"/>
          <p:nvPr/>
        </p:nvSpPr>
        <p:spPr>
          <a:xfrm>
            <a:off x="3107498" y="217459"/>
            <a:ext cx="8928992" cy="748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267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Evaluating Product Development: </a:t>
            </a:r>
          </a:p>
        </p:txBody>
      </p:sp>
      <p:pic>
        <p:nvPicPr>
          <p:cNvPr id="2050" name="Picture 2" descr="Amazon.co.uk: Amazon Logo Squid - Amazon.co.uk eGift Voucher: Gift Cards">
            <a:extLst>
              <a:ext uri="{FF2B5EF4-FFF2-40B4-BE49-F238E27FC236}">
                <a16:creationId xmlns:a16="http://schemas.microsoft.com/office/drawing/2014/main" id="{6682856E-9A26-4A26-989B-C0DD4D059C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10" y="138313"/>
            <a:ext cx="2082747" cy="1281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pple - YouTube">
            <a:extLst>
              <a:ext uri="{FF2B5EF4-FFF2-40B4-BE49-F238E27FC236}">
                <a16:creationId xmlns:a16="http://schemas.microsoft.com/office/drawing/2014/main" id="{4CB39711-25E2-4E4B-B1B6-8AD992FC14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11" y="1536761"/>
            <a:ext cx="2079675" cy="207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Logo | Brand Identity | About Us | Samsung UK">
            <a:extLst>
              <a:ext uri="{FF2B5EF4-FFF2-40B4-BE49-F238E27FC236}">
                <a16:creationId xmlns:a16="http://schemas.microsoft.com/office/drawing/2014/main" id="{F336DD53-2495-4790-BAC0-96AE7B5B2E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66" y="3733194"/>
            <a:ext cx="2146991" cy="120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Sony Walkman D-EJ011 Portable CD Player, Digital Mega Bass, Automatic  Volume Limiter System &amp; CD-R/RW Playback, Silver : Amazon.co.uk:  Electronics &amp; Photo">
            <a:extLst>
              <a:ext uri="{FF2B5EF4-FFF2-40B4-BE49-F238E27FC236}">
                <a16:creationId xmlns:a16="http://schemas.microsoft.com/office/drawing/2014/main" id="{E3E52883-AF5A-46DF-BD4E-021B1438AA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34610" y="3351593"/>
            <a:ext cx="1799641" cy="221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Sony Corporation | Closing Logo Group | Fandom">
            <a:extLst>
              <a:ext uri="{FF2B5EF4-FFF2-40B4-BE49-F238E27FC236}">
                <a16:creationId xmlns:a16="http://schemas.microsoft.com/office/drawing/2014/main" id="{90987859-F5FD-41D7-9345-A0D94492D4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979" y="4806241"/>
            <a:ext cx="1325651" cy="788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Nokia logo | Nokia">
            <a:extLst>
              <a:ext uri="{FF2B5EF4-FFF2-40B4-BE49-F238E27FC236}">
                <a16:creationId xmlns:a16="http://schemas.microsoft.com/office/drawing/2014/main" id="{CE847B2E-1EAA-4E8E-B3BA-356B3CB4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954" y="4864861"/>
            <a:ext cx="1594128" cy="67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BlackBerry Logo, symbol, meaning, history, PNG, brand">
            <a:extLst>
              <a:ext uri="{FF2B5EF4-FFF2-40B4-BE49-F238E27FC236}">
                <a16:creationId xmlns:a16="http://schemas.microsoft.com/office/drawing/2014/main" id="{5547D717-2CFD-44C8-82FC-CF4BD224E6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672" y="4546665"/>
            <a:ext cx="2137449" cy="120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26765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p29"/>
          <p:cNvSpPr txBox="1">
            <a:spLocks noGrp="1"/>
          </p:cNvSpPr>
          <p:nvPr>
            <p:ph type="title"/>
          </p:nvPr>
        </p:nvSpPr>
        <p:spPr>
          <a:xfrm>
            <a:off x="615961" y="692696"/>
            <a:ext cx="10972800" cy="1143000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</a:pPr>
            <a:r>
              <a:rPr lang="en-GB" sz="4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Strategic Directions (Ansoff Matrix)</a:t>
            </a:r>
            <a:endParaRPr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1" name="Google Shape;171;p29"/>
          <p:cNvSpPr txBox="1">
            <a:spLocks noGrp="1"/>
          </p:cNvSpPr>
          <p:nvPr>
            <p:ph type="body" idx="1"/>
          </p:nvPr>
        </p:nvSpPr>
        <p:spPr>
          <a:xfrm>
            <a:off x="642856" y="2179814"/>
            <a:ext cx="10972800" cy="2842491"/>
          </a:xfrm>
          <a:prstGeom prst="rect">
            <a:avLst/>
          </a:prstGeom>
          <a:noFill/>
          <a:ln w="44450" cap="flat" cmpd="sng">
            <a:solidFill>
              <a:srgbClr val="7F7F7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pPr marL="457189" indent="-457189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  <a:buNone/>
            </a:pPr>
            <a:endParaRPr sz="3200" b="1" dirty="0"/>
          </a:p>
          <a:p>
            <a:pPr marL="457189" indent="-457189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</a:pPr>
            <a:r>
              <a:rPr lang="en-GB" sz="3200" b="1" dirty="0"/>
              <a:t>Market development </a:t>
            </a:r>
            <a:r>
              <a:rPr lang="en-GB" sz="3200" dirty="0"/>
              <a:t>refers to a strategy by which an organisation offers existing products to new markets i.e. the development of new market segments in forms of:</a:t>
            </a:r>
            <a:endParaRPr sz="2667" dirty="0"/>
          </a:p>
          <a:p>
            <a:pPr marL="990575" lvl="1" indent="-380990">
              <a:lnSpc>
                <a:spcPct val="80000"/>
              </a:lnSpc>
              <a:spcBef>
                <a:spcPts val="533"/>
              </a:spcBef>
              <a:spcAft>
                <a:spcPts val="0"/>
              </a:spcAft>
              <a:buClr>
                <a:srgbClr val="C00000"/>
              </a:buClr>
              <a:buSzPts val="2000"/>
            </a:pPr>
            <a:r>
              <a:rPr lang="en-GB" sz="2667" dirty="0"/>
              <a:t>new users</a:t>
            </a:r>
            <a:endParaRPr dirty="0"/>
          </a:p>
          <a:p>
            <a:pPr marL="990575" lvl="1" indent="-380990">
              <a:lnSpc>
                <a:spcPct val="80000"/>
              </a:lnSpc>
              <a:spcBef>
                <a:spcPts val="533"/>
              </a:spcBef>
              <a:spcAft>
                <a:spcPts val="0"/>
              </a:spcAft>
              <a:buClr>
                <a:srgbClr val="C00000"/>
              </a:buClr>
              <a:buSzPts val="2000"/>
            </a:pPr>
            <a:r>
              <a:rPr lang="en-GB" sz="2667" dirty="0"/>
              <a:t>new geographies</a:t>
            </a:r>
            <a:endParaRPr dirty="0"/>
          </a:p>
          <a:p>
            <a:pPr marL="457189" indent="-457189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  <a:buNone/>
            </a:pPr>
            <a:endParaRPr sz="3200" dirty="0"/>
          </a:p>
        </p:txBody>
      </p:sp>
    </p:spTree>
    <p:extLst>
      <p:ext uri="{BB962C8B-B14F-4D97-AF65-F5344CB8AC3E}">
        <p14:creationId xmlns:p14="http://schemas.microsoft.com/office/powerpoint/2010/main" val="5518090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713B8BB0-642B-4134-9775-D0ACE552B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7528" y="764704"/>
            <a:ext cx="8229600" cy="64135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 development</a:t>
            </a:r>
            <a:endParaRPr lang="en-GB" altLang="en-US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1C5E6F7F-7654-4ADC-9A8B-1FB21219F3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484784"/>
            <a:ext cx="11377264" cy="4052985"/>
          </a:xfrm>
        </p:spPr>
        <p:txBody>
          <a:bodyPr rtlCol="0">
            <a:normAutofit fontScale="70000" lnSpcReduction="20000"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en-GB" b="1" i="1" dirty="0">
                <a:latin typeface="+mj-lt"/>
                <a:ea typeface="ＭＳ Ｐゴシック" pitchFamily="34" charset="-128"/>
              </a:rPr>
              <a:t>Market development </a:t>
            </a:r>
            <a:r>
              <a:rPr lang="en-GB" dirty="0">
                <a:latin typeface="+mj-lt"/>
                <a:ea typeface="ＭＳ Ｐゴシック" pitchFamily="34" charset="-128"/>
              </a:rPr>
              <a:t>involves offering existing products to new markets.</a:t>
            </a:r>
          </a:p>
          <a:p>
            <a:pPr marL="660400" indent="-36830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endParaRPr lang="en-GB" dirty="0">
              <a:latin typeface="+mj-lt"/>
              <a:ea typeface="ＭＳ Ｐゴシック" pitchFamily="34" charset="-128"/>
            </a:endParaRPr>
          </a:p>
          <a:p>
            <a:pPr marL="660400" indent="-66040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en-GB" dirty="0">
                <a:latin typeface="+mj-lt"/>
                <a:ea typeface="ＭＳ Ｐゴシック" pitchFamily="34" charset="-128"/>
              </a:rPr>
              <a:t>This strategy </a:t>
            </a:r>
            <a:r>
              <a:rPr lang="en-US" dirty="0">
                <a:latin typeface="+mj-lt"/>
                <a:ea typeface="ＭＳ Ｐゴシック" pitchFamily="34" charset="-128"/>
              </a:rPr>
              <a:t>involves:</a:t>
            </a:r>
          </a:p>
          <a:p>
            <a:pPr marL="660400" indent="-66040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endParaRPr lang="en-GB" dirty="0">
              <a:latin typeface="+mj-lt"/>
              <a:ea typeface="ＭＳ Ｐゴシック" pitchFamily="34" charset="-128"/>
            </a:endParaRPr>
          </a:p>
          <a:p>
            <a:pPr marL="295275" lvl="1" indent="-295275" eaLnBrk="1" fontAlgn="auto" hangingPunct="1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b="1" i="1" dirty="0">
                <a:latin typeface="+mj-lt"/>
                <a:ea typeface="ＭＳ Ｐゴシック" pitchFamily="34" charset="-128"/>
              </a:rPr>
              <a:t>new users </a:t>
            </a:r>
            <a:r>
              <a:rPr lang="en-GB" sz="2400" dirty="0">
                <a:latin typeface="+mj-lt"/>
                <a:ea typeface="ＭＳ Ｐゴシック" pitchFamily="34" charset="-128"/>
              </a:rPr>
              <a:t>(e.g. extending the use of aluminium to the automobile industry);</a:t>
            </a:r>
          </a:p>
          <a:p>
            <a:pPr marL="295275" lvl="1" indent="-295275" eaLnBrk="1" fontAlgn="auto" hangingPunct="1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b="1" i="1" dirty="0">
                <a:latin typeface="+mj-lt"/>
                <a:ea typeface="ＭＳ Ｐゴシック" pitchFamily="34" charset="-128"/>
              </a:rPr>
              <a:t>new geographies </a:t>
            </a:r>
            <a:r>
              <a:rPr lang="en-GB" sz="2400" dirty="0">
                <a:latin typeface="+mj-lt"/>
                <a:ea typeface="ＭＳ Ｐゴシック" pitchFamily="34" charset="-128"/>
              </a:rPr>
              <a:t>(e.g. extending the market to new areas – international markets being the most important);</a:t>
            </a:r>
          </a:p>
          <a:p>
            <a:pPr marL="295275" lvl="1" indent="-295275" eaLnBrk="1" fontAlgn="auto" hangingPunct="1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dirty="0">
                <a:latin typeface="+mj-lt"/>
                <a:ea typeface="ＭＳ Ｐゴシック" pitchFamily="34" charset="-128"/>
              </a:rPr>
              <a:t>meeting the </a:t>
            </a:r>
            <a:r>
              <a:rPr lang="en-GB" sz="2400" b="1" i="1" dirty="0">
                <a:latin typeface="+mj-lt"/>
                <a:ea typeface="ＭＳ Ｐゴシック" pitchFamily="34" charset="-128"/>
              </a:rPr>
              <a:t>critical success factors </a:t>
            </a:r>
            <a:r>
              <a:rPr lang="en-GB" sz="2400" dirty="0">
                <a:latin typeface="+mj-lt"/>
                <a:ea typeface="ＭＳ Ｐゴシック" pitchFamily="34" charset="-128"/>
              </a:rPr>
              <a:t>of the market;</a:t>
            </a:r>
          </a:p>
          <a:p>
            <a:pPr marL="295275" lvl="1" indent="-295275" eaLnBrk="1" fontAlgn="auto" hangingPunct="1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en-GB" sz="2400" b="1" i="1" dirty="0">
                <a:latin typeface="+mj-lt"/>
                <a:ea typeface="ＭＳ Ｐゴシック" pitchFamily="34" charset="-128"/>
              </a:rPr>
              <a:t>new strategic capabilities </a:t>
            </a:r>
            <a:r>
              <a:rPr lang="en-GB" sz="2400" dirty="0">
                <a:latin typeface="+mj-lt"/>
                <a:ea typeface="ＭＳ Ｐゴシック" pitchFamily="34" charset="-128"/>
              </a:rPr>
              <a:t>(e.g. in marketing).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AA20A19-BDB2-4C40-A7E5-FD23B8940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3910" y="457200"/>
            <a:ext cx="7260796" cy="4966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79071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830C303-291B-40F0-BFF7-6A132CD8BD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0544" y="792775"/>
            <a:ext cx="6758971" cy="427222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95E833C-CB9A-43F6-987C-C87107994D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599" y="1881881"/>
            <a:ext cx="4633362" cy="2761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6658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39A1EF-02E4-406D-A260-1977E79408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8665" y="49107"/>
            <a:ext cx="8148748" cy="549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2039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38E4EFB-3363-4C1B-96A4-8B2572665D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73" y="665018"/>
            <a:ext cx="6829245" cy="4567392"/>
          </a:xfrm>
          <a:prstGeom prst="rect">
            <a:avLst/>
          </a:prstGeom>
        </p:spPr>
      </p:pic>
      <p:pic>
        <p:nvPicPr>
          <p:cNvPr id="3" name="Picture 2" descr="File:Tesco Logo.svg - Wikipedia">
            <a:extLst>
              <a:ext uri="{FF2B5EF4-FFF2-40B4-BE49-F238E27FC236}">
                <a16:creationId xmlns:a16="http://schemas.microsoft.com/office/drawing/2014/main" id="{438373B2-F4CE-4E4B-BF29-212401C394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336" y="1340768"/>
            <a:ext cx="4007768" cy="11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Well, culture DOESN'T eat strategy for breakfast! | by Ravindra Govindani |  The Startup | Medium">
            <a:extLst>
              <a:ext uri="{FF2B5EF4-FFF2-40B4-BE49-F238E27FC236}">
                <a16:creationId xmlns:a16="http://schemas.microsoft.com/office/drawing/2014/main" id="{493C16A9-08E0-479C-B472-5D50AF0B02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258" y="3942178"/>
            <a:ext cx="2933923" cy="157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06346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8F2F7A-EE67-4DE1-B410-F5E8267B7E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596" y="370923"/>
            <a:ext cx="7795069" cy="520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45241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30"/>
          <p:cNvSpPr txBox="1">
            <a:spLocks noGrp="1"/>
          </p:cNvSpPr>
          <p:nvPr>
            <p:ph type="title"/>
          </p:nvPr>
        </p:nvSpPr>
        <p:spPr>
          <a:xfrm>
            <a:off x="609600" y="88736"/>
            <a:ext cx="10972800" cy="1143000"/>
          </a:xfrm>
          <a:prstGeom prst="rect">
            <a:avLst/>
          </a:prstGeom>
          <a:noFill/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60933" rIns="121900" bIns="60933" anchor="ctr" anchorCtr="0">
            <a:no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959"/>
            </a:pPr>
            <a:r>
              <a:rPr lang="en-GB" sz="4400" b="1" dirty="0">
                <a:solidFill>
                  <a:srgbClr val="FF0000"/>
                </a:solidFill>
              </a:rPr>
              <a:t>Strategic Directions (Ansoff Matrix)</a:t>
            </a:r>
            <a:endParaRPr sz="4400" b="1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9" name="Google Shape;179;p30"/>
          <p:cNvSpPr txBox="1">
            <a:spLocks noGrp="1"/>
          </p:cNvSpPr>
          <p:nvPr>
            <p:ph type="body" idx="1"/>
          </p:nvPr>
        </p:nvSpPr>
        <p:spPr>
          <a:xfrm>
            <a:off x="609600" y="1231736"/>
            <a:ext cx="11175032" cy="4277072"/>
          </a:xfrm>
          <a:prstGeom prst="rect">
            <a:avLst/>
          </a:prstGeom>
          <a:noFill/>
          <a:ln w="44450" cap="flat" cmpd="sng">
            <a:solidFill>
              <a:srgbClr val="7F7F7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pPr marL="457189" indent="-457189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</a:pPr>
            <a:r>
              <a:rPr lang="en-GB" sz="2800" b="1" dirty="0"/>
              <a:t>Diversification </a:t>
            </a:r>
            <a:r>
              <a:rPr lang="en-GB" sz="2800" dirty="0"/>
              <a:t>refers to a strategy by which an organisation pursues new product in new markets; it may be related and unrelated.</a:t>
            </a:r>
            <a:endParaRPr sz="2000" dirty="0"/>
          </a:p>
          <a:p>
            <a:pPr marL="457189" indent="-457189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  <a:buNone/>
            </a:pPr>
            <a:endParaRPr sz="2800" dirty="0"/>
          </a:p>
          <a:p>
            <a:pPr marL="0" indent="0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  <a:buNone/>
            </a:pPr>
            <a:r>
              <a:rPr lang="en-GB" sz="2800" dirty="0"/>
              <a:t>Some reasons for diversification include:</a:t>
            </a:r>
            <a:endParaRPr sz="2000" dirty="0"/>
          </a:p>
          <a:p>
            <a:pPr marL="0" indent="0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  <a:buNone/>
            </a:pPr>
            <a:endParaRPr sz="2800" dirty="0"/>
          </a:p>
          <a:p>
            <a:pPr marL="457189" indent="-457189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</a:pPr>
            <a:r>
              <a:rPr lang="en-GB" sz="2800" dirty="0"/>
              <a:t>Exploiting economies of scope</a:t>
            </a:r>
            <a:endParaRPr sz="2000" dirty="0"/>
          </a:p>
          <a:p>
            <a:pPr marL="457189" indent="-457189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</a:pPr>
            <a:r>
              <a:rPr lang="en-GB" sz="2800" dirty="0"/>
              <a:t>Increasing market power</a:t>
            </a:r>
            <a:endParaRPr sz="2000" dirty="0"/>
          </a:p>
          <a:p>
            <a:pPr marL="457189" indent="-457189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</a:pPr>
            <a:r>
              <a:rPr lang="en-GB" sz="2800" dirty="0"/>
              <a:t>Responding to market decline</a:t>
            </a:r>
            <a:endParaRPr sz="2000" dirty="0"/>
          </a:p>
          <a:p>
            <a:pPr marL="457189" indent="-457189">
              <a:lnSpc>
                <a:spcPct val="80000"/>
              </a:lnSpc>
              <a:spcBef>
                <a:spcPts val="640"/>
              </a:spcBef>
              <a:spcAft>
                <a:spcPts val="0"/>
              </a:spcAft>
              <a:buClr>
                <a:srgbClr val="C00000"/>
              </a:buClr>
              <a:buSzPts val="2400"/>
            </a:pPr>
            <a:r>
              <a:rPr lang="en-GB" sz="2800" dirty="0"/>
              <a:t>Spreading risk</a:t>
            </a:r>
            <a:endParaRPr sz="2000" dirty="0"/>
          </a:p>
        </p:txBody>
      </p:sp>
    </p:spTree>
    <p:extLst>
      <p:ext uri="{BB962C8B-B14F-4D97-AF65-F5344CB8AC3E}">
        <p14:creationId xmlns:p14="http://schemas.microsoft.com/office/powerpoint/2010/main" val="16133368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D36696-E1B9-4B90-A8E3-23C608C0F5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640" y="116632"/>
            <a:ext cx="8001998" cy="5546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7912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7602D8A-DA2F-4612-A4F8-9C6845ECB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71" y="161345"/>
            <a:ext cx="7386118" cy="51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9124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5ACAA56-8615-4BD8-BBE6-830A649ABD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6125" y="209827"/>
            <a:ext cx="7568442" cy="5004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12135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F3ADA68-9B8D-4337-889A-9470F0D16E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8742" y="308415"/>
            <a:ext cx="7318433" cy="4932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1258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750341EE-0063-4063-9252-040EFE9C4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880" y="253627"/>
            <a:ext cx="4574779" cy="64135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Diversification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3B47016F-E784-4CCD-B952-ACC28381E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72" y="1844824"/>
            <a:ext cx="11305256" cy="3302994"/>
          </a:xfrm>
        </p:spPr>
        <p:txBody>
          <a:bodyPr/>
          <a:lstStyle/>
          <a:p>
            <a:pPr marL="314325" indent="-314325" eaLnBrk="1" hangingPunct="1">
              <a:lnSpc>
                <a:spcPct val="200000"/>
              </a:lnSpc>
            </a:pPr>
            <a:r>
              <a:rPr lang="en-GB" altLang="en-US" sz="2000" b="1" dirty="0"/>
              <a:t>Diversification </a:t>
            </a:r>
            <a:r>
              <a:rPr lang="en-GB" altLang="en-US" sz="2000" dirty="0"/>
              <a:t>involves increasing the range of products or markets served by an organisation.</a:t>
            </a:r>
          </a:p>
          <a:p>
            <a:pPr marL="314325" indent="-314325" eaLnBrk="1" hangingPunct="1">
              <a:lnSpc>
                <a:spcPct val="200000"/>
              </a:lnSpc>
            </a:pPr>
            <a:r>
              <a:rPr lang="en-GB" altLang="en-US" sz="2000" b="1" dirty="0"/>
              <a:t>Related diversification </a:t>
            </a:r>
            <a:r>
              <a:rPr lang="en-GB" altLang="en-US" sz="2000" dirty="0"/>
              <a:t>involves expanding into products or services with relationships to the existing business.</a:t>
            </a:r>
          </a:p>
          <a:p>
            <a:pPr marL="314325" indent="-314325" eaLnBrk="1" hangingPunct="1">
              <a:lnSpc>
                <a:spcPct val="200000"/>
              </a:lnSpc>
            </a:pPr>
            <a:r>
              <a:rPr lang="en-GB" altLang="en-US" sz="2000" b="1" dirty="0"/>
              <a:t>Conglomerate (unrelated) diversification </a:t>
            </a:r>
            <a:r>
              <a:rPr lang="en-GB" altLang="en-US" sz="2000" dirty="0"/>
              <a:t>involves diversifying into products or services with no relationships to existing businesses.</a:t>
            </a:r>
          </a:p>
        </p:txBody>
      </p:sp>
    </p:spTree>
    <p:extLst>
      <p:ext uri="{BB962C8B-B14F-4D97-AF65-F5344CB8AC3E}">
        <p14:creationId xmlns:p14="http://schemas.microsoft.com/office/powerpoint/2010/main" val="63222811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528" y="764704"/>
            <a:ext cx="7776864" cy="78466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Types of Diversification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34</a:t>
            </a:fld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1199456" y="1630680"/>
          <a:ext cx="9354576" cy="359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05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740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Calibri" pitchFamily="34" charset="0"/>
                          <a:cs typeface="Calibri" pitchFamily="34" charset="0"/>
                        </a:rPr>
                        <a:t>(Related)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Calibri" pitchFamily="34" charset="0"/>
                          <a:cs typeface="Calibri" pitchFamily="34" charset="0"/>
                        </a:rPr>
                        <a:t>(Unrelated)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indent="0" algn="l">
                        <a:spcBef>
                          <a:spcPts val="1200"/>
                        </a:spcBef>
                        <a:buFont typeface="Arial" pitchFamily="34" charset="0"/>
                        <a:buNone/>
                      </a:pPr>
                      <a:r>
                        <a:rPr lang="en-GB" sz="2400" b="0" baseline="0" dirty="0">
                          <a:latin typeface="Calibri" pitchFamily="34" charset="0"/>
                          <a:cs typeface="Calibri" pitchFamily="34" charset="0"/>
                        </a:rPr>
                        <a:t>Firms implement </a:t>
                      </a:r>
                      <a:r>
                        <a:rPr lang="en-GB" sz="2400" b="1" baseline="0" dirty="0">
                          <a:latin typeface="Calibri" pitchFamily="34" charset="0"/>
                          <a:cs typeface="Calibri" pitchFamily="34" charset="0"/>
                        </a:rPr>
                        <a:t>related diversification </a:t>
                      </a:r>
                      <a:r>
                        <a:rPr lang="en-GB" sz="2400" b="0" baseline="0" dirty="0">
                          <a:latin typeface="Calibri" pitchFamily="34" charset="0"/>
                          <a:cs typeface="Calibri" pitchFamily="34" charset="0"/>
                        </a:rPr>
                        <a:t>strategies in order to achieve and exploit </a:t>
                      </a:r>
                      <a:r>
                        <a:rPr lang="en-GB" sz="2400" b="1" baseline="0" dirty="0">
                          <a:latin typeface="Calibri" pitchFamily="34" charset="0"/>
                          <a:cs typeface="Calibri" pitchFamily="34" charset="0"/>
                        </a:rPr>
                        <a:t>economies of scope and build a competitive advantage by building on existing resources, capabilities, and core competencies.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spcBef>
                          <a:spcPts val="1200"/>
                        </a:spcBef>
                        <a:buFont typeface="Arial" pitchFamily="34" charset="0"/>
                        <a:buNone/>
                      </a:pPr>
                      <a:r>
                        <a:rPr lang="en-GB" sz="2400" b="0" baseline="0" dirty="0">
                          <a:latin typeface="Calibri" pitchFamily="34" charset="0"/>
                          <a:cs typeface="Calibri" pitchFamily="34" charset="0"/>
                        </a:rPr>
                        <a:t>Firms implementing </a:t>
                      </a:r>
                      <a:r>
                        <a:rPr lang="en-GB" sz="2400" b="1" baseline="0" dirty="0">
                          <a:latin typeface="Calibri" pitchFamily="34" charset="0"/>
                          <a:cs typeface="Calibri" pitchFamily="34" charset="0"/>
                        </a:rPr>
                        <a:t>unrelated diversification </a:t>
                      </a:r>
                      <a:r>
                        <a:rPr lang="en-GB" sz="2400" b="0" baseline="0" dirty="0">
                          <a:latin typeface="Calibri" pitchFamily="34" charset="0"/>
                          <a:cs typeface="Calibri" pitchFamily="34" charset="0"/>
                        </a:rPr>
                        <a:t>strategies hope to create value by realising financial economies, which are </a:t>
                      </a:r>
                      <a:r>
                        <a:rPr lang="en-GB" sz="2400" b="1" baseline="0" dirty="0">
                          <a:latin typeface="Calibri" pitchFamily="34" charset="0"/>
                          <a:cs typeface="Calibri" pitchFamily="34" charset="0"/>
                        </a:rPr>
                        <a:t>cost savings realised through improved allocations of financial resources based on investments inside or outside the firm</a:t>
                      </a:r>
                      <a:r>
                        <a:rPr lang="en-GB" sz="2400" b="0" baseline="0" dirty="0">
                          <a:latin typeface="Calibri" pitchFamily="34" charset="0"/>
                          <a:cs typeface="Calibri" pitchFamily="34" charset="0"/>
                        </a:rPr>
                        <a:t>.</a:t>
                      </a:r>
                      <a:endParaRPr lang="en-GB" sz="2800" b="0" baseline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56770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8F1FAF06-B9A9-4840-97C3-11237F222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967" y="404664"/>
            <a:ext cx="11273051" cy="64135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Unrelated diversification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67ABAC24-9F4F-4532-9645-BB424532E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700" y="1735226"/>
            <a:ext cx="11737304" cy="3960440"/>
          </a:xfrm>
        </p:spPr>
        <p:txBody>
          <a:bodyPr/>
          <a:lstStyle/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altLang="en-US" sz="2400" dirty="0"/>
              <a:t>	</a:t>
            </a:r>
            <a:r>
              <a:rPr lang="en-GB" altLang="en-US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Unrelated Diversification </a:t>
            </a:r>
            <a:r>
              <a:rPr lang="en-GB" altLang="en-US" sz="2400" dirty="0"/>
              <a:t>takes the organisation beyond both its existing markets and its existing products and radically increases the organisation’s scope.</a:t>
            </a:r>
          </a:p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altLang="en-US" sz="2400" dirty="0"/>
              <a:t>	Potential benefits to an acquired business is that it gains from the reputation of the group and potentially lowers financing costs.</a:t>
            </a:r>
          </a:p>
          <a:p>
            <a:pPr algn="just" eaLnBrk="1" hangingPunct="1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altLang="en-US" sz="2400" dirty="0"/>
              <a:t>	Potential costs arise because there are no obvious ways to generate additional value.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B2D1DB4E-2C14-4E42-9C09-01C1D32C3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660053"/>
            <a:ext cx="8229600" cy="64135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Diversification drivers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2AF1627D-6C35-47DB-BC2E-F538FD622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286" y="1469279"/>
            <a:ext cx="11809312" cy="3024336"/>
          </a:xfrm>
        </p:spPr>
        <p:txBody>
          <a:bodyPr/>
          <a:lstStyle/>
          <a:p>
            <a:pPr marL="314325" indent="-314325" eaLnBrk="1" hangingPunct="1">
              <a:lnSpc>
                <a:spcPct val="150000"/>
              </a:lnSpc>
            </a:pPr>
            <a:r>
              <a:rPr lang="en-GB" altLang="en-US" sz="2400" b="1" i="1" dirty="0"/>
              <a:t>Exploiting economies of scope </a:t>
            </a:r>
            <a:r>
              <a:rPr lang="en-GB" altLang="en-US" sz="2400" i="1" dirty="0">
                <a:cs typeface="Arial" panose="020B0604020202020204" pitchFamily="34" charset="0"/>
              </a:rPr>
              <a:t>–</a:t>
            </a:r>
            <a:r>
              <a:rPr lang="en-GB" altLang="en-US" sz="2400" i="1" dirty="0"/>
              <a:t> </a:t>
            </a:r>
            <a:r>
              <a:rPr lang="en-GB" altLang="en-US" sz="2400" dirty="0"/>
              <a:t>efficiency gains through applying the organisation’s existing resources or competences to new markets or services.</a:t>
            </a:r>
          </a:p>
          <a:p>
            <a:pPr marL="314325" indent="-314325" eaLnBrk="1" hangingPunct="1">
              <a:lnSpc>
                <a:spcPct val="150000"/>
              </a:lnSpc>
            </a:pPr>
            <a:r>
              <a:rPr lang="en-GB" altLang="en-US" sz="2400" b="1" i="1" dirty="0"/>
              <a:t>Stretching corporate management competences (‘dominant logics’) </a:t>
            </a:r>
            <a:r>
              <a:rPr lang="en-GB" altLang="en-US" sz="2400" dirty="0"/>
              <a:t>i.e. applying these competences across a portfolio of businesses. </a:t>
            </a:r>
            <a:endParaRPr lang="en-GB" altLang="en-US" sz="2400" i="1" dirty="0"/>
          </a:p>
          <a:p>
            <a:pPr marL="314325" indent="-314325" eaLnBrk="1" hangingPunct="1">
              <a:lnSpc>
                <a:spcPct val="150000"/>
              </a:lnSpc>
            </a:pPr>
            <a:r>
              <a:rPr lang="en-GB" altLang="en-US" sz="2400" dirty="0"/>
              <a:t>Increasing </a:t>
            </a:r>
            <a:r>
              <a:rPr lang="en-GB" altLang="en-US" sz="2400" b="1" i="1" dirty="0"/>
              <a:t>market power via mutual forbearance or cross subsidisation.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05EA014-BA49-49D2-886C-C73A894C23B3}"/>
              </a:ext>
            </a:extLst>
          </p:cNvPr>
          <p:cNvSpPr/>
          <p:nvPr/>
        </p:nvSpPr>
        <p:spPr>
          <a:xfrm>
            <a:off x="182264" y="5021451"/>
            <a:ext cx="6192688" cy="4154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hlinkClick r:id="rId3"/>
              </a:rPr>
              <a:t>https://www.investopedia.com/terms/e/economiesofscope.asp</a:t>
            </a:r>
            <a:r>
              <a:rPr lang="en-GB" sz="1100" dirty="0"/>
              <a:t> </a:t>
            </a:r>
            <a:r>
              <a:rPr lang="en-GB" sz="1000" dirty="0"/>
              <a:t>( Economic of Scope )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>
                <a:hlinkClick r:id="rId4"/>
              </a:rPr>
              <a:t>https://www.youtube.com/watch?v=zWgIW5n5sMA&amp;t=33s&amp;ab_channel=tutor2u</a:t>
            </a:r>
            <a:r>
              <a:rPr lang="en-GB" sz="1000" dirty="0"/>
              <a:t> ( Economic of Scope )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3A109F2-BA2B-4FD7-B687-77665782B372}"/>
              </a:ext>
            </a:extLst>
          </p:cNvPr>
          <p:cNvSpPr/>
          <p:nvPr/>
        </p:nvSpPr>
        <p:spPr>
          <a:xfrm>
            <a:off x="182264" y="4853575"/>
            <a:ext cx="6096000" cy="253916"/>
          </a:xfrm>
          <a:prstGeom prst="rect">
            <a:avLst/>
          </a:prstGeom>
        </p:spPr>
        <p:txBody>
          <a:bodyPr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5"/>
              </a:rPr>
              <a:t>https://youtube.com/watch?v=ZDExLnS9IC0&amp;si=EnSIkaIECMiOmarE</a:t>
            </a:r>
            <a:r>
              <a:rPr lang="en-GB" sz="1050" dirty="0"/>
              <a:t> ( Diversification ) 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DAE85437-D812-4306-820C-0DA255F31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8967" y="272887"/>
            <a:ext cx="8229600" cy="64135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Vertical integration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57BB0511-8824-4A8E-8E2F-CCD4AA261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340768"/>
            <a:ext cx="11521280" cy="4176464"/>
          </a:xfrm>
        </p:spPr>
        <p:txBody>
          <a:bodyPr/>
          <a:lstStyle/>
          <a:p>
            <a:pPr marL="304800" indent="-304800" eaLnBrk="1" hangingPunct="1">
              <a:lnSpc>
                <a:spcPct val="150000"/>
              </a:lnSpc>
            </a:pPr>
            <a:r>
              <a:rPr lang="en-GB" altLang="en-US" sz="2800" b="1" dirty="0"/>
              <a:t>Vertical integration </a:t>
            </a:r>
            <a:r>
              <a:rPr lang="en-GB" altLang="en-US" sz="2800" dirty="0"/>
              <a:t>describes entering activities where the organisation is its own supplier or customer.</a:t>
            </a:r>
          </a:p>
          <a:p>
            <a:pPr marL="304800" indent="-304800" eaLnBrk="1" hangingPunct="1">
              <a:lnSpc>
                <a:spcPct val="150000"/>
              </a:lnSpc>
            </a:pPr>
            <a:r>
              <a:rPr lang="en-GB" altLang="en-US" sz="2800" b="1" dirty="0"/>
              <a:t>Backward integration </a:t>
            </a:r>
            <a:r>
              <a:rPr lang="en-GB" altLang="en-US" sz="2800" dirty="0"/>
              <a:t>refers to development into activities concerned with the inputs into the company’s current business.</a:t>
            </a:r>
          </a:p>
          <a:p>
            <a:pPr marL="304800" indent="-304800" eaLnBrk="1" hangingPunct="1">
              <a:lnSpc>
                <a:spcPct val="150000"/>
              </a:lnSpc>
            </a:pPr>
            <a:r>
              <a:rPr lang="en-GB" altLang="en-US" sz="2800" b="1" dirty="0"/>
              <a:t>Forward integration </a:t>
            </a:r>
            <a:r>
              <a:rPr lang="en-GB" altLang="en-US" sz="2800" dirty="0"/>
              <a:t>refers to development into activities concerned with the outputs of a company’s current business.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018598D-8189-4091-AC85-88C0EF68CA33}"/>
              </a:ext>
            </a:extLst>
          </p:cNvPr>
          <p:cNvSpPr/>
          <p:nvPr/>
        </p:nvSpPr>
        <p:spPr>
          <a:xfrm>
            <a:off x="7568200" y="5378732"/>
            <a:ext cx="44161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hlinkClick r:id="rId3"/>
              </a:rPr>
              <a:t>https://www.investopedia.com/terms/v/verticalintegration.asp</a:t>
            </a:r>
            <a:r>
              <a:rPr lang="en-GB" sz="1200" dirty="0"/>
              <a:t> 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35760" y="241642"/>
            <a:ext cx="8053405" cy="78466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Reasons for Diversification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76" y="1026309"/>
            <a:ext cx="8177982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Source of above-average profits: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sz="1100" dirty="0"/>
          </a:p>
          <a:p>
            <a:r>
              <a:rPr lang="en-GB" dirty="0">
                <a:solidFill>
                  <a:schemeClr val="tx1"/>
                </a:solidFill>
              </a:rPr>
              <a:t>Growth and shareholder expectations</a:t>
            </a:r>
          </a:p>
          <a:p>
            <a:r>
              <a:rPr lang="en-GB" dirty="0">
                <a:solidFill>
                  <a:schemeClr val="tx1"/>
                </a:solidFill>
              </a:rPr>
              <a:t>Value creation through:</a:t>
            </a:r>
          </a:p>
          <a:p>
            <a:pPr marL="612000" lvl="1"/>
            <a:r>
              <a:rPr lang="en-GB" dirty="0">
                <a:solidFill>
                  <a:schemeClr val="tx1"/>
                </a:solidFill>
              </a:rPr>
              <a:t>Economies of scope and synergy effects</a:t>
            </a:r>
          </a:p>
          <a:p>
            <a:pPr marL="612000" lvl="1"/>
            <a:r>
              <a:rPr lang="en-GB" dirty="0">
                <a:solidFill>
                  <a:schemeClr val="tx1"/>
                </a:solidFill>
              </a:rPr>
              <a:t>Corporate-level core competences and capabilities</a:t>
            </a:r>
          </a:p>
          <a:p>
            <a:pPr marL="612000" lvl="1"/>
            <a:r>
              <a:rPr lang="en-GB" dirty="0">
                <a:solidFill>
                  <a:schemeClr val="tx1"/>
                </a:solidFill>
              </a:rPr>
              <a:t>Cost of entry, efficiency gains and transaction costs</a:t>
            </a:r>
          </a:p>
          <a:p>
            <a:pPr marL="612000" lvl="1"/>
            <a:r>
              <a:rPr lang="en-GB" dirty="0">
                <a:solidFill>
                  <a:schemeClr val="tx1"/>
                </a:solidFill>
              </a:rPr>
              <a:t>Market power and risk spreading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38</a:t>
            </a:fld>
            <a:endParaRPr lang="en-US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6753201" y="1391142"/>
          <a:ext cx="5070999" cy="2088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/>
          <p:cNvSpPr txBox="1"/>
          <p:nvPr/>
        </p:nvSpPr>
        <p:spPr>
          <a:xfrm rot="1805249">
            <a:off x="8510094" y="3829104"/>
            <a:ext cx="2322397" cy="1015663"/>
          </a:xfrm>
          <a:prstGeom prst="rect">
            <a:avLst/>
          </a:prstGeom>
          <a:noFill/>
          <a:ln w="1016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1"/>
                </a:solidFill>
              </a:rPr>
              <a:t>Creation of Shareholder Value</a:t>
            </a:r>
            <a:endParaRPr lang="en-GB" sz="12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3722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17C372B4-690D-4CC0-B1D2-78B3D16A4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360" y="5252864"/>
            <a:ext cx="5760640" cy="360040"/>
          </a:xfrm>
        </p:spPr>
        <p:txBody>
          <a:bodyPr/>
          <a:lstStyle/>
          <a:p>
            <a:pPr marL="171450" indent="-171450" algn="l" eaLnBrk="1" hangingPunct="1">
              <a:buFont typeface="Wingdings" panose="05000000000000000000" pitchFamily="2" charset="2"/>
              <a:buChar char="q"/>
            </a:pPr>
            <a:r>
              <a:rPr lang="en-GB" altLang="en-US" sz="1100" dirty="0">
                <a:solidFill>
                  <a:schemeClr val="tx1"/>
                </a:solidFill>
                <a:hlinkClick r:id="rId3"/>
              </a:rPr>
              <a:t>https://www.youtube.com/watch?v=9fUWnZ3k2tc&amp;t=1s&amp;ab_channel=tutor2u</a:t>
            </a:r>
            <a:r>
              <a:rPr lang="en-GB" altLang="en-US" sz="11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32B4C412-39BC-4619-99F5-FE270E6F1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463" y="1425116"/>
            <a:ext cx="11521280" cy="2778832"/>
          </a:xfrm>
        </p:spPr>
        <p:txBody>
          <a:bodyPr/>
          <a:lstStyle/>
          <a:p>
            <a:pPr eaLnBrk="1" hangingPunct="1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altLang="en-US" sz="3000" b="1" dirty="0"/>
              <a:t>	</a:t>
            </a:r>
            <a:r>
              <a:rPr lang="en-GB" altLang="en-US" sz="2800" b="1" i="1" dirty="0"/>
              <a:t>Synergy</a:t>
            </a:r>
            <a:r>
              <a:rPr lang="en-GB" altLang="en-US" sz="2800" b="1" dirty="0"/>
              <a:t> </a:t>
            </a:r>
            <a:r>
              <a:rPr lang="en-GB" altLang="en-US" sz="2800" dirty="0"/>
              <a:t>refers to the benefits gained where activities or assets complement each other so that their combined effect is greater than the sum of the parts. (e.g. A film company and a music company can add value by working together).</a:t>
            </a:r>
            <a:endParaRPr lang="en-GB" altLang="en-US" sz="3000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30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870EE1-3276-49FE-95FB-0700D98EEECA}"/>
              </a:ext>
            </a:extLst>
          </p:cNvPr>
          <p:cNvSpPr/>
          <p:nvPr/>
        </p:nvSpPr>
        <p:spPr>
          <a:xfrm>
            <a:off x="6654647" y="5171274"/>
            <a:ext cx="460851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Wingdings" panose="05000000000000000000" pitchFamily="2" charset="2"/>
              <a:buChar char="q"/>
            </a:pPr>
            <a:r>
              <a:rPr lang="en-GB" sz="1050" dirty="0">
                <a:hlinkClick r:id="rId4"/>
              </a:rPr>
              <a:t>https://youtube.com/watch?v=SM3tPVJze0E&amp;si=EnSIkaIECMiOmarE</a:t>
            </a:r>
            <a:r>
              <a:rPr lang="en-GB" sz="1050" dirty="0"/>
              <a:t> 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492" y="124054"/>
            <a:ext cx="7704856" cy="78466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Porter’s Three Essential Tests: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492" y="1311730"/>
            <a:ext cx="11953328" cy="78466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For diversification to create shareholder value it must pass three essential tests: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pPr/>
              <a:t>40</a:t>
            </a:fld>
            <a:endParaRPr lang="en-US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153632648"/>
              </p:ext>
            </p:extLst>
          </p:nvPr>
        </p:nvGraphicFramePr>
        <p:xfrm>
          <a:off x="2664571" y="1945870"/>
          <a:ext cx="7920880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68160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Vertical Integration: Porter&amp;#39;s 3 Tests Using Zara &amp;amp; Ben &amp;amp; Jerry&amp;#39;s">
            <a:hlinkClick r:id="" action="ppaction://media"/>
            <a:extLst>
              <a:ext uri="{FF2B5EF4-FFF2-40B4-BE49-F238E27FC236}">
                <a16:creationId xmlns:a16="http://schemas.microsoft.com/office/drawing/2014/main" id="{CD12725E-0129-47C0-A4B0-6F9DDB396DF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53988" y="264417"/>
            <a:ext cx="8803311" cy="495186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93172A6-DBBF-4C59-9580-7A36340420D2}"/>
              </a:ext>
            </a:extLst>
          </p:cNvPr>
          <p:cNvSpPr/>
          <p:nvPr/>
        </p:nvSpPr>
        <p:spPr>
          <a:xfrm>
            <a:off x="7632481" y="5361599"/>
            <a:ext cx="439248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>
                <a:hlinkClick r:id="rId4"/>
              </a:rPr>
              <a:t>https://youtube.com/watch?v=TSdM-7BQA60&amp;si=EnSIkaIECMiOmarE</a:t>
            </a:r>
            <a:r>
              <a:rPr lang="en-GB" sz="105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CD6973-7172-468B-9C9C-BDA3B44D3841}"/>
              </a:ext>
            </a:extLst>
          </p:cNvPr>
          <p:cNvSpPr txBox="1"/>
          <p:nvPr/>
        </p:nvSpPr>
        <p:spPr>
          <a:xfrm>
            <a:off x="6646314" y="5361599"/>
            <a:ext cx="98616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Minute 8:40</a:t>
            </a:r>
          </a:p>
        </p:txBody>
      </p:sp>
    </p:spTree>
    <p:extLst>
      <p:ext uri="{BB962C8B-B14F-4D97-AF65-F5344CB8AC3E}">
        <p14:creationId xmlns:p14="http://schemas.microsoft.com/office/powerpoint/2010/main" val="369378547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07AB2E84-8A4D-4D7B-84DA-8FEA5CF1E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01377"/>
            <a:ext cx="8229600" cy="64135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Outsourcing</a:t>
            </a:r>
          </a:p>
        </p:txBody>
      </p: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ECD7D574-C667-45AD-B7F1-DE78F866B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403" y="1110899"/>
            <a:ext cx="11881320" cy="4186335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b="1" i="1" dirty="0">
                <a:latin typeface="+mj-lt"/>
                <a:ea typeface="ＭＳ Ｐゴシック" pitchFamily="34" charset="-128"/>
              </a:rPr>
              <a:t>Outsourcing</a:t>
            </a:r>
            <a:r>
              <a:rPr lang="en-GB" b="1" dirty="0">
                <a:latin typeface="+mj-lt"/>
                <a:ea typeface="ＭＳ Ｐゴシック" pitchFamily="34" charset="-128"/>
              </a:rPr>
              <a:t> </a:t>
            </a:r>
            <a:r>
              <a:rPr lang="en-GB" dirty="0">
                <a:latin typeface="+mj-lt"/>
                <a:ea typeface="ＭＳ Ｐゴシック" pitchFamily="34" charset="-128"/>
              </a:rPr>
              <a:t>is the process by which activities previously carried out internally are subcontracted to external suppliers.</a:t>
            </a:r>
            <a:endParaRPr lang="en-GB" sz="3000" dirty="0">
              <a:latin typeface="+mj-lt"/>
              <a:ea typeface="ＭＳ Ｐゴシック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3000" dirty="0">
              <a:latin typeface="+mj-lt"/>
              <a:ea typeface="ＭＳ Ｐゴシック" pitchFamily="34" charset="-128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sz="3000" dirty="0">
                <a:latin typeface="+mj-lt"/>
                <a:ea typeface="ＭＳ Ｐゴシック" pitchFamily="34" charset="-128"/>
              </a:rPr>
              <a:t>Examples include: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3000" dirty="0">
              <a:latin typeface="+mj-lt"/>
              <a:ea typeface="ＭＳ Ｐゴシック" pitchFamily="34" charset="-128"/>
            </a:endParaRPr>
          </a:p>
          <a:p>
            <a:pPr marL="323850" indent="-323850" eaLnBrk="1" fontAlgn="auto" hangingPunct="1">
              <a:spcAft>
                <a:spcPts val="0"/>
              </a:spcAft>
              <a:defRPr/>
            </a:pPr>
            <a:r>
              <a:rPr lang="en-GB" sz="2800" dirty="0">
                <a:latin typeface="+mj-lt"/>
                <a:ea typeface="ＭＳ Ｐゴシック" pitchFamily="34" charset="-128"/>
              </a:rPr>
              <a:t>Subcontracting the manufacture of components to a specialist supplier.</a:t>
            </a:r>
          </a:p>
          <a:p>
            <a:pPr marL="323850" indent="-323850" eaLnBrk="1" fontAlgn="auto" hangingPunct="1">
              <a:spcAft>
                <a:spcPts val="0"/>
              </a:spcAft>
              <a:defRPr/>
            </a:pPr>
            <a:r>
              <a:rPr lang="en-GB" sz="2800" dirty="0">
                <a:latin typeface="+mj-lt"/>
                <a:ea typeface="ＭＳ Ｐゴシック" pitchFamily="34" charset="-128"/>
              </a:rPr>
              <a:t>Outsourcing non-core activities to a cheaper location (e.g. call centres).</a:t>
            </a:r>
          </a:p>
          <a:p>
            <a:pPr marL="323850" indent="-323850" eaLnBrk="1" fontAlgn="auto" hangingPunct="1">
              <a:spcAft>
                <a:spcPts val="0"/>
              </a:spcAft>
              <a:defRPr/>
            </a:pPr>
            <a:r>
              <a:rPr lang="en-GB" sz="2800" dirty="0">
                <a:latin typeface="+mj-lt"/>
                <a:ea typeface="ＭＳ Ｐゴシック" pitchFamily="34" charset="-128"/>
              </a:rPr>
              <a:t>Outsourcing to a specialist supplier (e.g. IT).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074" y="338140"/>
            <a:ext cx="10903976" cy="78466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Vertical Integration Vs Outsourcing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6424" y="2245389"/>
            <a:ext cx="10903976" cy="309634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Outsourcing is the process by which activities previously carried out internally  are subcontracted to external suppliers.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The decision to integrate  or subcontract rests on the balance between two distinct factors:</a:t>
            </a:r>
          </a:p>
          <a:p>
            <a:r>
              <a:rPr lang="en-GB" dirty="0">
                <a:solidFill>
                  <a:schemeClr val="tx1"/>
                </a:solidFill>
              </a:rPr>
              <a:t>Relative strategic capabilities</a:t>
            </a:r>
          </a:p>
          <a:p>
            <a:r>
              <a:rPr lang="en-GB" dirty="0">
                <a:solidFill>
                  <a:schemeClr val="tx1"/>
                </a:solidFill>
              </a:rPr>
              <a:t>Risk of opportunism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C01E3AB-7581-447A-B6A5-B18FF1223EF1}"/>
              </a:ext>
            </a:extLst>
          </p:cNvPr>
          <p:cNvSpPr/>
          <p:nvPr/>
        </p:nvSpPr>
        <p:spPr>
          <a:xfrm>
            <a:off x="8616280" y="5700040"/>
            <a:ext cx="3482043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50" dirty="0">
                <a:hlinkClick r:id="rId2"/>
              </a:rPr>
              <a:t>https://www.investopedia.com/terms/o/outsourcing.asp</a:t>
            </a:r>
            <a:r>
              <a:rPr lang="en-GB" sz="105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0606890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61995" y="91679"/>
            <a:ext cx="5306476" cy="784666"/>
          </a:xfrm>
          <a:solidFill>
            <a:srgbClr val="FFC000"/>
          </a:solidFill>
        </p:spPr>
        <p:txBody>
          <a:bodyPr/>
          <a:lstStyle/>
          <a:p>
            <a:r>
              <a:rPr lang="en-GB" sz="2400" spc="-15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is the Boeing 787 Dreamliner from?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3F6F8"/>
              </a:clrFrom>
              <a:clrTo>
                <a:srgbClr val="F3F6F8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21" t="34557" r="21822" b="26637"/>
          <a:stretch>
            <a:fillRect/>
          </a:stretch>
        </p:blipFill>
        <p:spPr bwMode="auto">
          <a:xfrm>
            <a:off x="807294" y="1259959"/>
            <a:ext cx="7696200" cy="326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Straight Connector 6"/>
          <p:cNvCxnSpPr>
            <a:cxnSpLocks noChangeShapeType="1"/>
          </p:cNvCxnSpPr>
          <p:nvPr/>
        </p:nvCxnSpPr>
        <p:spPr bwMode="auto">
          <a:xfrm flipV="1">
            <a:off x="6816915" y="1764016"/>
            <a:ext cx="864617" cy="1080119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5898190" y="941434"/>
            <a:ext cx="1544638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Escape slides: Air Cruisers (USA)</a:t>
            </a:r>
          </a:p>
        </p:txBody>
      </p:sp>
      <p:cxnSp>
        <p:nvCxnSpPr>
          <p:cNvPr id="10" name="Straight Connector 9"/>
          <p:cNvCxnSpPr>
            <a:cxnSpLocks noChangeShapeType="1"/>
            <a:stCxn id="11" idx="3"/>
          </p:cNvCxnSpPr>
          <p:nvPr/>
        </p:nvCxnSpPr>
        <p:spPr bwMode="auto">
          <a:xfrm flipV="1">
            <a:off x="2032377" y="3250685"/>
            <a:ext cx="822793" cy="230832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1" name="TextBox 11"/>
          <p:cNvSpPr txBox="1">
            <a:spLocks noChangeArrowheads="1"/>
          </p:cNvSpPr>
          <p:nvPr/>
        </p:nvSpPr>
        <p:spPr bwMode="auto">
          <a:xfrm>
            <a:off x="334220" y="3250684"/>
            <a:ext cx="1698157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Horizontal Stabiliser:</a:t>
            </a:r>
          </a:p>
          <a:p>
            <a:pPr eaLnBrk="1" hangingPunct="1"/>
            <a:r>
              <a:rPr lang="en-GB" sz="1200" b="1" dirty="0" err="1">
                <a:solidFill>
                  <a:srgbClr val="000000"/>
                </a:solidFill>
                <a:latin typeface="Arial Narrow" charset="0"/>
              </a:rPr>
              <a:t>Alenia</a:t>
            </a:r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 </a:t>
            </a:r>
            <a:r>
              <a:rPr lang="en-GB" sz="1200" b="1" dirty="0" err="1">
                <a:solidFill>
                  <a:srgbClr val="000000"/>
                </a:solidFill>
                <a:latin typeface="Arial Narrow" charset="0"/>
              </a:rPr>
              <a:t>Aeronautica</a:t>
            </a:r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 (Italy)</a:t>
            </a:r>
          </a:p>
        </p:txBody>
      </p:sp>
      <p:sp>
        <p:nvSpPr>
          <p:cNvPr id="12" name="TextBox 12"/>
          <p:cNvSpPr txBox="1">
            <a:spLocks noChangeArrowheads="1"/>
          </p:cNvSpPr>
          <p:nvPr/>
        </p:nvSpPr>
        <p:spPr bwMode="auto">
          <a:xfrm>
            <a:off x="4006107" y="536059"/>
            <a:ext cx="1728871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Centre fuselage: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 Alenia Aeronautica (Italy)</a:t>
            </a:r>
          </a:p>
        </p:txBody>
      </p:sp>
      <p:cxnSp>
        <p:nvCxnSpPr>
          <p:cNvPr id="13" name="Straight Connector 14"/>
          <p:cNvCxnSpPr>
            <a:cxnSpLocks noChangeShapeType="1"/>
            <a:stCxn id="12" idx="2"/>
          </p:cNvCxnSpPr>
          <p:nvPr/>
        </p:nvCxnSpPr>
        <p:spPr bwMode="auto">
          <a:xfrm>
            <a:off x="4870543" y="997724"/>
            <a:ext cx="648451" cy="1583035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14" name="Straight Connector 17"/>
          <p:cNvCxnSpPr>
            <a:cxnSpLocks noChangeShapeType="1"/>
            <a:stCxn id="15" idx="3"/>
          </p:cNvCxnSpPr>
          <p:nvPr/>
        </p:nvCxnSpPr>
        <p:spPr bwMode="auto">
          <a:xfrm>
            <a:off x="2237562" y="1752729"/>
            <a:ext cx="977970" cy="632766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5" name="TextBox 19"/>
          <p:cNvSpPr txBox="1">
            <a:spLocks noChangeArrowheads="1"/>
          </p:cNvSpPr>
          <p:nvPr/>
        </p:nvSpPr>
        <p:spPr bwMode="auto">
          <a:xfrm>
            <a:off x="334220" y="1521896"/>
            <a:ext cx="1903342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Vertical Stabiliser: Boeing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Commercial Airplanes (USA)</a:t>
            </a:r>
          </a:p>
        </p:txBody>
      </p:sp>
      <p:cxnSp>
        <p:nvCxnSpPr>
          <p:cNvPr id="16" name="Straight Connector 13"/>
          <p:cNvCxnSpPr>
            <a:cxnSpLocks noChangeShapeType="1"/>
          </p:cNvCxnSpPr>
          <p:nvPr/>
        </p:nvCxnSpPr>
        <p:spPr bwMode="auto">
          <a:xfrm flipH="1" flipV="1">
            <a:off x="4368057" y="3492281"/>
            <a:ext cx="80962" cy="936625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7" name="TextBox 18"/>
          <p:cNvSpPr txBox="1">
            <a:spLocks noChangeArrowheads="1"/>
          </p:cNvSpPr>
          <p:nvPr/>
        </p:nvSpPr>
        <p:spPr bwMode="auto">
          <a:xfrm>
            <a:off x="3936594" y="4428609"/>
            <a:ext cx="2172950" cy="1015663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Landing gear: Messier-Dowti (France)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Electric brakes: Messier-Bugatti (France)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Tires: Bridgestone Tires (Japan)</a:t>
            </a:r>
          </a:p>
        </p:txBody>
      </p:sp>
      <p:sp>
        <p:nvSpPr>
          <p:cNvPr id="18" name="TextBox 20"/>
          <p:cNvSpPr txBox="1">
            <a:spLocks noChangeArrowheads="1"/>
          </p:cNvSpPr>
          <p:nvPr/>
        </p:nvSpPr>
        <p:spPr bwMode="auto">
          <a:xfrm>
            <a:off x="5160220" y="1521895"/>
            <a:ext cx="1656479" cy="646331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Doors &amp; windows: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Zodiac Aerospace (USA)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PPG Aerospace (USA)</a:t>
            </a:r>
          </a:p>
        </p:txBody>
      </p:sp>
      <p:cxnSp>
        <p:nvCxnSpPr>
          <p:cNvPr id="19" name="Straight Connector 22"/>
          <p:cNvCxnSpPr>
            <a:cxnSpLocks noChangeShapeType="1"/>
            <a:endCxn id="18" idx="2"/>
          </p:cNvCxnSpPr>
          <p:nvPr/>
        </p:nvCxnSpPr>
        <p:spPr bwMode="auto">
          <a:xfrm flipV="1">
            <a:off x="5807920" y="2168226"/>
            <a:ext cx="180540" cy="577634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0" name="TextBox 23"/>
          <p:cNvSpPr txBox="1">
            <a:spLocks noChangeArrowheads="1"/>
          </p:cNvSpPr>
          <p:nvPr/>
        </p:nvSpPr>
        <p:spPr bwMode="auto">
          <a:xfrm>
            <a:off x="6240851" y="4428310"/>
            <a:ext cx="2904817" cy="830997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Software: </a:t>
            </a:r>
            <a:r>
              <a:rPr lang="en-GB" sz="1200" b="1" dirty="0" err="1">
                <a:solidFill>
                  <a:srgbClr val="000000"/>
                </a:solidFill>
                <a:latin typeface="Arial Narrow" charset="0"/>
              </a:rPr>
              <a:t>Dassault</a:t>
            </a:r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 </a:t>
            </a:r>
            <a:r>
              <a:rPr lang="en-GB" sz="1200" b="1" dirty="0" err="1">
                <a:solidFill>
                  <a:srgbClr val="000000"/>
                </a:solidFill>
                <a:latin typeface="Arial Narrow" charset="0"/>
              </a:rPr>
              <a:t>Systemes</a:t>
            </a:r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 (France)</a:t>
            </a:r>
          </a:p>
          <a:p>
            <a:pPr eaLnBrk="1" hangingPunct="1"/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Navigation: Honeywell (USA)</a:t>
            </a:r>
          </a:p>
          <a:p>
            <a:pPr eaLnBrk="1" hangingPunct="1"/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Pilot control system: Rockwell </a:t>
            </a:r>
            <a:r>
              <a:rPr lang="en-GB" sz="1200" b="1" dirty="0" err="1">
                <a:solidFill>
                  <a:srgbClr val="000000"/>
                </a:solidFill>
                <a:latin typeface="Arial Narrow" charset="0"/>
              </a:rPr>
              <a:t>Colins</a:t>
            </a:r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 (USA)</a:t>
            </a:r>
          </a:p>
          <a:p>
            <a:pPr eaLnBrk="1" hangingPunct="1"/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Wiring: </a:t>
            </a:r>
            <a:r>
              <a:rPr lang="en-GB" sz="1200" b="1" dirty="0" err="1">
                <a:solidFill>
                  <a:srgbClr val="000000"/>
                </a:solidFill>
                <a:latin typeface="Arial Narrow" charset="0"/>
              </a:rPr>
              <a:t>Safran</a:t>
            </a:r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 (France)</a:t>
            </a:r>
          </a:p>
        </p:txBody>
      </p:sp>
      <p:sp>
        <p:nvSpPr>
          <p:cNvPr id="21" name="TextBox 24"/>
          <p:cNvSpPr txBox="1">
            <a:spLocks noChangeArrowheads="1"/>
          </p:cNvSpPr>
          <p:nvPr/>
        </p:nvSpPr>
        <p:spPr bwMode="auto">
          <a:xfrm>
            <a:off x="4656675" y="3564214"/>
            <a:ext cx="1660525" cy="646331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Centre wing box: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Fuji Heavy Industries (Japan)</a:t>
            </a:r>
          </a:p>
        </p:txBody>
      </p:sp>
      <p:cxnSp>
        <p:nvCxnSpPr>
          <p:cNvPr id="22" name="Straight Connector 26"/>
          <p:cNvCxnSpPr>
            <a:cxnSpLocks noChangeShapeType="1"/>
          </p:cNvCxnSpPr>
          <p:nvPr/>
        </p:nvCxnSpPr>
        <p:spPr bwMode="auto">
          <a:xfrm>
            <a:off x="5376119" y="3198296"/>
            <a:ext cx="0" cy="339725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3" name="Straight Connector 28"/>
          <p:cNvCxnSpPr>
            <a:cxnSpLocks noChangeShapeType="1"/>
          </p:cNvCxnSpPr>
          <p:nvPr/>
        </p:nvCxnSpPr>
        <p:spPr bwMode="auto">
          <a:xfrm>
            <a:off x="6455620" y="3512620"/>
            <a:ext cx="206375" cy="608806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4" name="TextBox 29"/>
          <p:cNvSpPr txBox="1">
            <a:spLocks noChangeArrowheads="1"/>
          </p:cNvSpPr>
          <p:nvPr/>
        </p:nvSpPr>
        <p:spPr bwMode="auto">
          <a:xfrm>
            <a:off x="7244528" y="3342759"/>
            <a:ext cx="1908175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Engines: GE Engines (USA), Rolls Royce (UK)</a:t>
            </a:r>
          </a:p>
        </p:txBody>
      </p:sp>
      <p:sp>
        <p:nvSpPr>
          <p:cNvPr id="25" name="TextBox 31"/>
          <p:cNvSpPr txBox="1">
            <a:spLocks noChangeArrowheads="1"/>
          </p:cNvSpPr>
          <p:nvPr/>
        </p:nvSpPr>
        <p:spPr bwMode="auto">
          <a:xfrm>
            <a:off x="459653" y="654452"/>
            <a:ext cx="2985689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Wing box: Mitsubishi Heavy Industries (Japan)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Wing ice protection: GKN Aerospace (UK)</a:t>
            </a:r>
          </a:p>
        </p:txBody>
      </p:sp>
      <p:cxnSp>
        <p:nvCxnSpPr>
          <p:cNvPr id="26" name="Straight Connector 33"/>
          <p:cNvCxnSpPr>
            <a:cxnSpLocks noChangeShapeType="1"/>
            <a:endCxn id="25" idx="2"/>
          </p:cNvCxnSpPr>
          <p:nvPr/>
        </p:nvCxnSpPr>
        <p:spPr bwMode="auto">
          <a:xfrm flipH="1" flipV="1">
            <a:off x="1952498" y="1116117"/>
            <a:ext cx="2104432" cy="2079921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27" name="Straight Connector 35"/>
          <p:cNvCxnSpPr>
            <a:cxnSpLocks noChangeShapeType="1"/>
            <a:endCxn id="24" idx="1"/>
          </p:cNvCxnSpPr>
          <p:nvPr/>
        </p:nvCxnSpPr>
        <p:spPr bwMode="auto">
          <a:xfrm>
            <a:off x="6868289" y="3268145"/>
            <a:ext cx="376239" cy="305447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28" name="TextBox 39"/>
          <p:cNvSpPr txBox="1">
            <a:spLocks noChangeArrowheads="1"/>
          </p:cNvSpPr>
          <p:nvPr/>
        </p:nvSpPr>
        <p:spPr bwMode="auto">
          <a:xfrm>
            <a:off x="6661995" y="3968234"/>
            <a:ext cx="2165978" cy="276999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Engine nacelles: Goodrich (USA)</a:t>
            </a:r>
          </a:p>
        </p:txBody>
      </p:sp>
      <p:sp>
        <p:nvSpPr>
          <p:cNvPr id="29" name="TextBox 40"/>
          <p:cNvSpPr txBox="1">
            <a:spLocks noChangeArrowheads="1"/>
          </p:cNvSpPr>
          <p:nvPr/>
        </p:nvSpPr>
        <p:spPr bwMode="auto">
          <a:xfrm>
            <a:off x="635172" y="3816200"/>
            <a:ext cx="1749197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Aux. power unit: Hamilton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Sundstrand (USA)</a:t>
            </a:r>
          </a:p>
        </p:txBody>
      </p:sp>
      <p:cxnSp>
        <p:nvCxnSpPr>
          <p:cNvPr id="30" name="Straight Connector 42"/>
          <p:cNvCxnSpPr>
            <a:cxnSpLocks noChangeShapeType="1"/>
            <a:endCxn id="29" idx="3"/>
          </p:cNvCxnSpPr>
          <p:nvPr/>
        </p:nvCxnSpPr>
        <p:spPr bwMode="auto">
          <a:xfrm flipH="1">
            <a:off x="2384369" y="3187549"/>
            <a:ext cx="1035280" cy="859484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1" name="Straight Connector 44"/>
          <p:cNvCxnSpPr>
            <a:cxnSpLocks noChangeShapeType="1"/>
            <a:endCxn id="32" idx="1"/>
          </p:cNvCxnSpPr>
          <p:nvPr/>
        </p:nvCxnSpPr>
        <p:spPr bwMode="auto">
          <a:xfrm flipV="1">
            <a:off x="7399806" y="2184529"/>
            <a:ext cx="312737" cy="34543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2" name="TextBox 45"/>
          <p:cNvSpPr txBox="1">
            <a:spLocks noChangeArrowheads="1"/>
          </p:cNvSpPr>
          <p:nvPr/>
        </p:nvSpPr>
        <p:spPr bwMode="auto">
          <a:xfrm>
            <a:off x="7712543" y="1953696"/>
            <a:ext cx="1252266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Flight deck seats: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Ipeco (UK)</a:t>
            </a:r>
          </a:p>
        </p:txBody>
      </p:sp>
      <p:sp>
        <p:nvSpPr>
          <p:cNvPr id="33" name="TextBox 47"/>
          <p:cNvSpPr txBox="1">
            <a:spLocks noChangeArrowheads="1"/>
          </p:cNvSpPr>
          <p:nvPr/>
        </p:nvSpPr>
        <p:spPr bwMode="auto">
          <a:xfrm>
            <a:off x="3902920" y="1907659"/>
            <a:ext cx="1069524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Lavatories: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Jamco (Japan)</a:t>
            </a:r>
          </a:p>
        </p:txBody>
      </p:sp>
      <p:cxnSp>
        <p:nvCxnSpPr>
          <p:cNvPr id="34" name="Straight Connector 50"/>
          <p:cNvCxnSpPr>
            <a:cxnSpLocks noChangeShapeType="1"/>
            <a:stCxn id="33" idx="2"/>
          </p:cNvCxnSpPr>
          <p:nvPr/>
        </p:nvCxnSpPr>
        <p:spPr bwMode="auto">
          <a:xfrm>
            <a:off x="4437682" y="2369324"/>
            <a:ext cx="433612" cy="449559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35" name="Straight Connector 57"/>
          <p:cNvCxnSpPr>
            <a:cxnSpLocks noChangeShapeType="1"/>
          </p:cNvCxnSpPr>
          <p:nvPr/>
        </p:nvCxnSpPr>
        <p:spPr bwMode="auto">
          <a:xfrm flipH="1">
            <a:off x="3264744" y="3307446"/>
            <a:ext cx="1065214" cy="1681237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6" name="TextBox 58"/>
          <p:cNvSpPr txBox="1">
            <a:spLocks noChangeArrowheads="1"/>
          </p:cNvSpPr>
          <p:nvPr/>
        </p:nvSpPr>
        <p:spPr bwMode="auto">
          <a:xfrm>
            <a:off x="1354867" y="5380313"/>
            <a:ext cx="2376265" cy="276999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Cargo doors: Saab (Sweden)</a:t>
            </a:r>
          </a:p>
        </p:txBody>
      </p:sp>
      <p:sp>
        <p:nvSpPr>
          <p:cNvPr id="37" name="TextBox 59"/>
          <p:cNvSpPr txBox="1">
            <a:spLocks noChangeArrowheads="1"/>
          </p:cNvSpPr>
          <p:nvPr/>
        </p:nvSpPr>
        <p:spPr bwMode="auto">
          <a:xfrm>
            <a:off x="7581777" y="1154584"/>
            <a:ext cx="2294218" cy="646331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Forward fuselage: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Kawasaki Heavy Industries (Japan)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Spirit Aerosystems (USA)</a:t>
            </a:r>
          </a:p>
        </p:txBody>
      </p:sp>
      <p:cxnSp>
        <p:nvCxnSpPr>
          <p:cNvPr id="38" name="Straight Connector 63"/>
          <p:cNvCxnSpPr>
            <a:cxnSpLocks noChangeShapeType="1"/>
          </p:cNvCxnSpPr>
          <p:nvPr/>
        </p:nvCxnSpPr>
        <p:spPr bwMode="auto">
          <a:xfrm flipH="1">
            <a:off x="7058870" y="1178327"/>
            <a:ext cx="188912" cy="1227807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9" name="TextBox 64"/>
          <p:cNvSpPr txBox="1">
            <a:spLocks noChangeArrowheads="1"/>
          </p:cNvSpPr>
          <p:nvPr/>
        </p:nvSpPr>
        <p:spPr bwMode="auto">
          <a:xfrm>
            <a:off x="191344" y="2674421"/>
            <a:ext cx="2155014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Raked wing tips: Korean Airlines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Aerospace division (Korea)</a:t>
            </a:r>
          </a:p>
        </p:txBody>
      </p:sp>
      <p:cxnSp>
        <p:nvCxnSpPr>
          <p:cNvPr id="40" name="Straight Connector 66"/>
          <p:cNvCxnSpPr>
            <a:cxnSpLocks noChangeShapeType="1"/>
            <a:endCxn id="39" idx="0"/>
          </p:cNvCxnSpPr>
          <p:nvPr/>
        </p:nvCxnSpPr>
        <p:spPr bwMode="auto">
          <a:xfrm flipH="1">
            <a:off x="1268851" y="2385496"/>
            <a:ext cx="217895" cy="288925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1" name="TextBox 74"/>
          <p:cNvSpPr txBox="1">
            <a:spLocks noChangeArrowheads="1"/>
          </p:cNvSpPr>
          <p:nvPr/>
        </p:nvSpPr>
        <p:spPr bwMode="auto">
          <a:xfrm>
            <a:off x="880979" y="4297136"/>
            <a:ext cx="2143792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Passenger doors: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Latécoère Aéroservices (France)</a:t>
            </a:r>
          </a:p>
        </p:txBody>
      </p:sp>
      <p:cxnSp>
        <p:nvCxnSpPr>
          <p:cNvPr id="42" name="Straight Connector 76"/>
          <p:cNvCxnSpPr>
            <a:cxnSpLocks noChangeShapeType="1"/>
          </p:cNvCxnSpPr>
          <p:nvPr/>
        </p:nvCxnSpPr>
        <p:spPr bwMode="auto">
          <a:xfrm flipH="1">
            <a:off x="2855169" y="3099592"/>
            <a:ext cx="898526" cy="129726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3" name="TextBox 85"/>
          <p:cNvSpPr txBox="1">
            <a:spLocks noChangeArrowheads="1"/>
          </p:cNvSpPr>
          <p:nvPr/>
        </p:nvSpPr>
        <p:spPr bwMode="auto">
          <a:xfrm>
            <a:off x="1861408" y="4913244"/>
            <a:ext cx="1443024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 dirty="0" err="1">
                <a:solidFill>
                  <a:srgbClr val="000000"/>
                </a:solidFill>
                <a:latin typeface="Arial Narrow" charset="0"/>
              </a:rPr>
              <a:t>Prepreg</a:t>
            </a:r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 composites:</a:t>
            </a:r>
          </a:p>
          <a:p>
            <a:pPr eaLnBrk="1" hangingPunct="1"/>
            <a:r>
              <a:rPr lang="en-GB" sz="1200" b="1" dirty="0">
                <a:solidFill>
                  <a:srgbClr val="000000"/>
                </a:solidFill>
                <a:latin typeface="Arial Narrow" charset="0"/>
              </a:rPr>
              <a:t>Toray (Japan)</a:t>
            </a:r>
          </a:p>
        </p:txBody>
      </p:sp>
      <p:cxnSp>
        <p:nvCxnSpPr>
          <p:cNvPr id="44" name="Straight Connector 87"/>
          <p:cNvCxnSpPr>
            <a:cxnSpLocks noChangeShapeType="1"/>
          </p:cNvCxnSpPr>
          <p:nvPr/>
        </p:nvCxnSpPr>
        <p:spPr bwMode="auto">
          <a:xfrm flipH="1">
            <a:off x="3576555" y="3492206"/>
            <a:ext cx="720080" cy="2088306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45" name="TextBox 88"/>
          <p:cNvSpPr txBox="1">
            <a:spLocks noChangeArrowheads="1"/>
          </p:cNvSpPr>
          <p:nvPr/>
        </p:nvSpPr>
        <p:spPr bwMode="auto">
          <a:xfrm>
            <a:off x="2855169" y="1305996"/>
            <a:ext cx="1933543" cy="461665"/>
          </a:xfrm>
          <a:prstGeom prst="rect">
            <a:avLst/>
          </a:prstGeom>
          <a:noFill/>
          <a:ln w="19050">
            <a:solidFill>
              <a:schemeClr val="accent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Rear fuselage:</a:t>
            </a:r>
          </a:p>
          <a:p>
            <a:pPr eaLnBrk="1" hangingPunct="1"/>
            <a:r>
              <a:rPr lang="en-GB" sz="1200" b="1">
                <a:solidFill>
                  <a:srgbClr val="000000"/>
                </a:solidFill>
                <a:latin typeface="Arial Narrow" charset="0"/>
              </a:rPr>
              <a:t>Boeing South Carolina (USA)</a:t>
            </a:r>
          </a:p>
        </p:txBody>
      </p:sp>
      <p:cxnSp>
        <p:nvCxnSpPr>
          <p:cNvPr id="46" name="Straight Connector 92"/>
          <p:cNvCxnSpPr>
            <a:cxnSpLocks noChangeShapeType="1"/>
          </p:cNvCxnSpPr>
          <p:nvPr/>
        </p:nvCxnSpPr>
        <p:spPr bwMode="auto">
          <a:xfrm>
            <a:off x="3431433" y="1810820"/>
            <a:ext cx="719137" cy="107950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1026" name="Picture 2" descr="Image result for Boeing logo">
            <a:extLst>
              <a:ext uri="{FF2B5EF4-FFF2-40B4-BE49-F238E27FC236}">
                <a16:creationId xmlns:a16="http://schemas.microsoft.com/office/drawing/2014/main" id="{25398A74-BA50-4F54-9898-AE6222E36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522760" y="2303211"/>
            <a:ext cx="4960453" cy="187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370932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D19E6A01-EAFF-4BA8-9DE0-B75B652A8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368" y="908720"/>
            <a:ext cx="4798520" cy="641350"/>
          </a:xfrm>
        </p:spPr>
        <p:txBody>
          <a:bodyPr/>
          <a:lstStyle/>
          <a:p>
            <a:pPr algn="l" eaLnBrk="1" hangingPunct="1"/>
            <a:r>
              <a:rPr lang="en-GB" alt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outsource or not?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BDDB9114-73B8-46DE-811C-8CAAE078B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52" y="2060848"/>
            <a:ext cx="11665296" cy="3672408"/>
          </a:xfrm>
        </p:spPr>
        <p:txBody>
          <a:bodyPr rtlCol="0">
            <a:normAutofit fontScale="77500" lnSpcReduction="20000"/>
          </a:bodyPr>
          <a:lstStyle/>
          <a:p>
            <a:pPr marL="0" indent="0" algn="just" eaLnBrk="1" fontAlgn="auto" hangingPunct="1">
              <a:spcAft>
                <a:spcPts val="0"/>
              </a:spcAft>
              <a:buNone/>
              <a:tabLst>
                <a:tab pos="304800" algn="l"/>
              </a:tabLst>
              <a:defRPr/>
            </a:pPr>
            <a:r>
              <a:rPr lang="en-GB" sz="35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decision to integrate or subcontract rests on the balance between two distinct factors:</a:t>
            </a:r>
          </a:p>
          <a:p>
            <a:pPr marL="0" indent="0" eaLnBrk="1" fontAlgn="auto" hangingPunct="1">
              <a:spcAft>
                <a:spcPts val="0"/>
              </a:spcAft>
              <a:buNone/>
              <a:tabLst>
                <a:tab pos="304800" algn="l"/>
              </a:tabLst>
              <a:defRPr/>
            </a:pPr>
            <a:endParaRPr lang="en-GB" sz="3600" dirty="0"/>
          </a:p>
          <a:p>
            <a:pPr marL="295275" indent="-295275" eaLnBrk="1" fontAlgn="auto" hangingPunct="1">
              <a:spcAft>
                <a:spcPts val="0"/>
              </a:spcAft>
              <a:defRPr/>
            </a:pPr>
            <a:r>
              <a:rPr lang="en-GB" b="1" dirty="0"/>
              <a:t>Relative strategic capabilities</a:t>
            </a:r>
            <a:r>
              <a:rPr lang="en-GB" dirty="0"/>
              <a:t>:</a:t>
            </a:r>
          </a:p>
          <a:p>
            <a:pPr marL="295275" indent="-295275" eaLnBrk="1" fontAlgn="auto" hangingPunct="1">
              <a:spcAft>
                <a:spcPts val="0"/>
              </a:spcAft>
              <a:buNone/>
              <a:defRPr/>
            </a:pPr>
            <a:r>
              <a:rPr lang="en-GB" dirty="0"/>
              <a:t>	Does the subcontractor have the potential to do the work significantly better?</a:t>
            </a:r>
          </a:p>
          <a:p>
            <a:pPr marL="295275" indent="-295275" eaLnBrk="1" fontAlgn="auto" hangingPunct="1">
              <a:spcAft>
                <a:spcPts val="0"/>
              </a:spcAft>
              <a:buNone/>
              <a:defRPr/>
            </a:pPr>
            <a:endParaRPr lang="en-GB" b="1" dirty="0"/>
          </a:p>
          <a:p>
            <a:pPr marL="295275" indent="-295275" eaLnBrk="1" fontAlgn="auto" hangingPunct="1">
              <a:spcAft>
                <a:spcPts val="0"/>
              </a:spcAft>
              <a:defRPr/>
            </a:pPr>
            <a:r>
              <a:rPr lang="en-GB" b="1" dirty="0"/>
              <a:t>Risk of opportunism</a:t>
            </a:r>
            <a:r>
              <a:rPr lang="en-GB" dirty="0"/>
              <a:t>:</a:t>
            </a:r>
          </a:p>
          <a:p>
            <a:pPr marL="295275" indent="-295275" eaLnBrk="1" fontAlgn="auto" hangingPunct="1">
              <a:spcAft>
                <a:spcPts val="0"/>
              </a:spcAft>
              <a:buNone/>
              <a:defRPr/>
            </a:pPr>
            <a:r>
              <a:rPr lang="en-GB" dirty="0"/>
              <a:t>	Is the subcontractor likely to take advantage of the relationship over time?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5F66998A-EF88-4729-B6F7-FAC3D4C7EE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43672" y="465503"/>
            <a:ext cx="6336704" cy="641350"/>
          </a:xfrm>
        </p:spPr>
        <p:txBody>
          <a:bodyPr/>
          <a:lstStyle/>
          <a:p>
            <a:pPr eaLnBrk="1" hangingPunct="1"/>
            <a:r>
              <a:rPr lang="en-US" altLang="en-US" sz="4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Portfolio matrices</a:t>
            </a:r>
          </a:p>
        </p:txBody>
      </p:sp>
      <p:sp>
        <p:nvSpPr>
          <p:cNvPr id="347139" name="AutoShape 3">
            <a:extLst>
              <a:ext uri="{FF2B5EF4-FFF2-40B4-BE49-F238E27FC236}">
                <a16:creationId xmlns:a16="http://schemas.microsoft.com/office/drawing/2014/main" id="{D3F6CAAB-6249-45B0-85AC-1F07662660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7543" y="2204864"/>
            <a:ext cx="8208962" cy="1395412"/>
          </a:xfrm>
          <a:prstGeom prst="octagon">
            <a:avLst>
              <a:gd name="adj" fmla="val 29287"/>
            </a:avLst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1" hangingPunct="1">
              <a:defRPr/>
            </a:pPr>
            <a:r>
              <a:rPr lang="en-US" sz="2400" b="1" dirty="0">
                <a:latin typeface="+mj-lt"/>
              </a:rPr>
              <a:t>BCG (or growth/share) matrix </a:t>
            </a:r>
            <a:r>
              <a:rPr lang="en-US" sz="2400" dirty="0">
                <a:latin typeface="+mj-lt"/>
              </a:rPr>
              <a:t>– uses market share and</a:t>
            </a:r>
          </a:p>
          <a:p>
            <a:pPr algn="ctr" eaLnBrk="1" hangingPunct="1">
              <a:defRPr/>
            </a:pPr>
            <a:r>
              <a:rPr lang="en-US" sz="2400" dirty="0">
                <a:latin typeface="+mj-lt"/>
              </a:rPr>
              <a:t> market growth criteria for determining the</a:t>
            </a:r>
          </a:p>
          <a:p>
            <a:pPr algn="ctr" eaLnBrk="1" hangingPunct="1">
              <a:defRPr/>
            </a:pPr>
            <a:r>
              <a:rPr lang="en-US" sz="2400" dirty="0">
                <a:latin typeface="+mj-lt"/>
              </a:rPr>
              <a:t> attractiveness and balance of a business portfolio.</a:t>
            </a:r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7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7139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5" name="Picture 8">
            <a:extLst>
              <a:ext uri="{FF2B5EF4-FFF2-40B4-BE49-F238E27FC236}">
                <a16:creationId xmlns:a16="http://schemas.microsoft.com/office/drawing/2014/main" id="{4F0E609C-0EDF-4335-A99D-257F12D10E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303912" y="476672"/>
            <a:ext cx="6530975" cy="5260975"/>
          </a:xfrm>
          <a:prstGeom prst="rect">
            <a:avLst/>
          </a:prstGeom>
          <a:solidFill>
            <a:srgbClr val="92D050"/>
          </a:solidFill>
          <a:ln>
            <a:noFill/>
            <a:headEnd/>
            <a:tailEnd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0A472B7-836F-45E0-BD2B-CDB8D47DBE87}"/>
              </a:ext>
            </a:extLst>
          </p:cNvPr>
          <p:cNvSpPr/>
          <p:nvPr/>
        </p:nvSpPr>
        <p:spPr>
          <a:xfrm>
            <a:off x="211816" y="5359547"/>
            <a:ext cx="5256584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hlinkClick r:id="rId4"/>
              </a:rPr>
              <a:t>https://www.youtube.com/watch?v=d3vogXg51BU&amp;t=20s&amp;ab_channel=GreggU</a:t>
            </a:r>
            <a:r>
              <a:rPr lang="en-GB" sz="1100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59BEED-1430-4DC0-A2B4-3833C31842D9}"/>
              </a:ext>
            </a:extLst>
          </p:cNvPr>
          <p:cNvSpPr/>
          <p:nvPr/>
        </p:nvSpPr>
        <p:spPr>
          <a:xfrm>
            <a:off x="479376" y="3933056"/>
            <a:ext cx="4248472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BCG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Growth-Share Matrix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Developed by Bruce Henderson of the </a:t>
            </a:r>
            <a:r>
              <a:rPr lang="en-GB" sz="1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oston </a:t>
            </a:r>
            <a:r>
              <a:rPr lang="en-GB" sz="1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onsulting </a:t>
            </a:r>
            <a:r>
              <a:rPr lang="en-GB" sz="1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roup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B93105-47C5-4460-B69B-FE9194209D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1503" y="1124744"/>
            <a:ext cx="4601775" cy="2258984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52B560D-C2E7-4FE7-B02A-CEC170D865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175" y="3691102"/>
            <a:ext cx="3647728" cy="179834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4F2DD9B-5EB2-4CD3-B24B-90212F8F7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445" y="680602"/>
            <a:ext cx="3863752" cy="20619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86635DC-E780-43BE-A5BF-C4A87B28B9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6027" y="364721"/>
            <a:ext cx="4079776" cy="22842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52C2914-B345-4FF0-BE2C-B57FC33E9E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7166" y="3269710"/>
            <a:ext cx="4151784" cy="2247972"/>
          </a:xfrm>
          <a:prstGeom prst="rect">
            <a:avLst/>
          </a:prstGeom>
        </p:spPr>
      </p:pic>
      <p:pic>
        <p:nvPicPr>
          <p:cNvPr id="1026" name="Picture 2" descr="Do We Really Need a GOLD STAR?. How Reward and Recognition Impact Human… |  by Josef Bastian | The Cryptofolk Movement | Medium">
            <a:extLst>
              <a:ext uri="{FF2B5EF4-FFF2-40B4-BE49-F238E27FC236}">
                <a16:creationId xmlns:a16="http://schemas.microsoft.com/office/drawing/2014/main" id="{B215C1EB-2A58-4211-BC93-51AE2590ED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0984" y="315491"/>
            <a:ext cx="898426" cy="89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ash Cow Stockvectorkunst en meer beelden van Geld - Geld, Koe, Runderen -  Gedomesticeerd - iStock">
            <a:extLst>
              <a:ext uri="{FF2B5EF4-FFF2-40B4-BE49-F238E27FC236}">
                <a16:creationId xmlns:a16="http://schemas.microsoft.com/office/drawing/2014/main" id="{BE48B132-E4AA-46BF-B776-DA92F56A21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7119" y="2937821"/>
            <a:ext cx="1184078" cy="1506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Question mark - Free shapes and symbols icons">
            <a:extLst>
              <a:ext uri="{FF2B5EF4-FFF2-40B4-BE49-F238E27FC236}">
                <a16:creationId xmlns:a16="http://schemas.microsoft.com/office/drawing/2014/main" id="{2EF2F0AC-85CC-46DF-9F03-AE98EC2799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8040" y="281273"/>
            <a:ext cx="1430288" cy="1430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Dog - Free animals icons">
            <a:extLst>
              <a:ext uri="{FF2B5EF4-FFF2-40B4-BE49-F238E27FC236}">
                <a16:creationId xmlns:a16="http://schemas.microsoft.com/office/drawing/2014/main" id="{7DC29DE9-A216-4268-910A-3D5F96D65B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22354" y="3186330"/>
            <a:ext cx="1045974" cy="1045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63174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8A181A9-4889-45CF-83FD-90C24D2A23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773" y="476672"/>
            <a:ext cx="11775219" cy="115212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BCG (or growth/share) matrix (2 of 3)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87D10B6F-8D4A-415F-8046-17A63F4A5A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008" y="1857560"/>
            <a:ext cx="11685984" cy="3600399"/>
          </a:xfrm>
        </p:spPr>
        <p:txBody>
          <a:bodyPr/>
          <a:lstStyle/>
          <a:p>
            <a:pPr marL="314325" indent="-314325" eaLnBrk="1" hangingPunct="1">
              <a:lnSpc>
                <a:spcPct val="150000"/>
              </a:lnSpc>
            </a:pPr>
            <a:r>
              <a:rPr lang="en-GB" altLang="en-US" sz="2400" b="1" i="1" dirty="0"/>
              <a:t>A star </a:t>
            </a:r>
            <a:r>
              <a:rPr lang="en-GB" altLang="en-US" sz="2400" dirty="0"/>
              <a:t>is a business unit which has a high market share in a growing market.</a:t>
            </a:r>
          </a:p>
          <a:p>
            <a:pPr marL="314325" indent="-314325" eaLnBrk="1" hangingPunct="1">
              <a:lnSpc>
                <a:spcPct val="150000"/>
              </a:lnSpc>
            </a:pPr>
            <a:r>
              <a:rPr lang="en-GB" altLang="en-US" sz="2400" b="1" i="1" dirty="0"/>
              <a:t>A question mark (or problem) </a:t>
            </a:r>
            <a:r>
              <a:rPr lang="en-GB" altLang="en-US" sz="2400" dirty="0"/>
              <a:t>is a business unit in a growing market, but it does not yet have a high market share.</a:t>
            </a:r>
          </a:p>
          <a:p>
            <a:pPr marL="314325" indent="-314325" eaLnBrk="1" hangingPunct="1">
              <a:lnSpc>
                <a:spcPct val="150000"/>
              </a:lnSpc>
            </a:pPr>
            <a:r>
              <a:rPr lang="en-GB" altLang="en-US" sz="2400" b="1" i="1" dirty="0"/>
              <a:t>A cash cow </a:t>
            </a:r>
            <a:r>
              <a:rPr lang="en-GB" altLang="en-US" sz="2400" dirty="0"/>
              <a:t>is a business unit that has a high market share in a mature market.</a:t>
            </a:r>
          </a:p>
          <a:p>
            <a:pPr marL="314325" indent="-314325" eaLnBrk="1" hangingPunct="1">
              <a:lnSpc>
                <a:spcPct val="150000"/>
              </a:lnSpc>
            </a:pPr>
            <a:r>
              <a:rPr lang="en-GB" altLang="en-US" sz="2400" b="1" i="1" dirty="0"/>
              <a:t>A dog </a:t>
            </a:r>
            <a:r>
              <a:rPr lang="en-GB" altLang="en-US" sz="2400" dirty="0"/>
              <a:t>is a business unit that has a low market share in a static or declining market.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A722F40-FB4D-4ABD-84F4-9685AA8512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9936" y="260648"/>
            <a:ext cx="6210754" cy="537321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82BB015-B3DE-4BE2-A260-98E4903FFC6D}"/>
              </a:ext>
            </a:extLst>
          </p:cNvPr>
          <p:cNvSpPr/>
          <p:nvPr/>
        </p:nvSpPr>
        <p:spPr>
          <a:xfrm>
            <a:off x="767408" y="1949118"/>
            <a:ext cx="4248472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BCG 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Growth-Share Matrix</a:t>
            </a: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Developed by Bruce Henderson of the </a:t>
            </a:r>
            <a:r>
              <a:rPr lang="en-GB" sz="1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oston </a:t>
            </a:r>
            <a:r>
              <a:rPr lang="en-GB" sz="1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onsulting </a:t>
            </a:r>
            <a:r>
              <a:rPr lang="en-GB" sz="16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r>
              <a:rPr lang="en-GB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roup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2674F1B-D375-449D-954C-85669BE35A9F}"/>
              </a:ext>
            </a:extLst>
          </p:cNvPr>
          <p:cNvSpPr/>
          <p:nvPr/>
        </p:nvSpPr>
        <p:spPr>
          <a:xfrm>
            <a:off x="551384" y="1320752"/>
            <a:ext cx="44294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Investment decisions on a corporate level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8E99988-B3E6-4A86-90CF-AAF6AF60625D}"/>
              </a:ext>
            </a:extLst>
          </p:cNvPr>
          <p:cNvSpPr/>
          <p:nvPr/>
        </p:nvSpPr>
        <p:spPr>
          <a:xfrm>
            <a:off x="119336" y="5301208"/>
            <a:ext cx="439248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>
                <a:hlinkClick r:id="rId3"/>
              </a:rPr>
              <a:t>https://www.youtube.com/watch?v=b43ETNYFoNU&amp;t=7s&amp;ab_channel=PartnershipsTED</a:t>
            </a:r>
            <a:r>
              <a:rPr lang="en-GB" sz="800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2DEE050-6728-4B6D-B38C-9E26FCBCDFBF}"/>
              </a:ext>
            </a:extLst>
          </p:cNvPr>
          <p:cNvSpPr/>
          <p:nvPr/>
        </p:nvSpPr>
        <p:spPr>
          <a:xfrm>
            <a:off x="119336" y="5633864"/>
            <a:ext cx="439248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800" dirty="0">
                <a:hlinkClick r:id="rId4"/>
              </a:rPr>
              <a:t>https://www.youtube.com/watch?v=gNR49lk5dS0&amp;t=773s&amp;ab_channel=BusinessToYou</a:t>
            </a:r>
            <a:r>
              <a:rPr lang="en-GB" sz="800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F010D16-1579-4720-8AD4-7D72C75C2255}"/>
              </a:ext>
            </a:extLst>
          </p:cNvPr>
          <p:cNvSpPr/>
          <p:nvPr/>
        </p:nvSpPr>
        <p:spPr>
          <a:xfrm>
            <a:off x="498016" y="3976519"/>
            <a:ext cx="4516385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50" dirty="0">
                <a:hlinkClick r:id="rId5"/>
              </a:rPr>
              <a:t>https://youtube.com/watch?v=sNAUWpk_yvs&amp;si=EnSIkaIECMiOmarE</a:t>
            </a:r>
            <a:r>
              <a:rPr lang="en-GB" sz="1050" dirty="0"/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746830-D0FB-4C54-9252-FB133F60632F}"/>
              </a:ext>
            </a:extLst>
          </p:cNvPr>
          <p:cNvSpPr/>
          <p:nvPr/>
        </p:nvSpPr>
        <p:spPr>
          <a:xfrm>
            <a:off x="1055440" y="3607187"/>
            <a:ext cx="31742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>
                <a:solidFill>
                  <a:srgbClr val="0F0F0F"/>
                </a:solidFill>
                <a:latin typeface="YouTube Sans"/>
              </a:rPr>
              <a:t>How to Invest - The BCG Matrix</a:t>
            </a:r>
            <a:endParaRPr lang="en-US" b="1" i="0" dirty="0">
              <a:solidFill>
                <a:srgbClr val="0F0F0F"/>
              </a:solidFill>
              <a:effectLst/>
              <a:latin typeface="YouTube Sans"/>
            </a:endParaRPr>
          </a:p>
        </p:txBody>
      </p:sp>
    </p:spTree>
    <p:extLst>
      <p:ext uri="{BB962C8B-B14F-4D97-AF65-F5344CB8AC3E}">
        <p14:creationId xmlns:p14="http://schemas.microsoft.com/office/powerpoint/2010/main" val="22923980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CBB7A-2EFC-4E4B-AF2E-B5FB88AAF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36" y="99147"/>
            <a:ext cx="10972800" cy="1143000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GE-McKinsey Matrix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18DA0-BE98-4D2C-9881-31867F487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744" y="1242146"/>
            <a:ext cx="11647055" cy="4345853"/>
          </a:xfrm>
        </p:spPr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BCG Matrix Vs GE-McKinsey Matrix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BCG Matrix tells you which are your least/most profitable products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b="1" dirty="0">
                <a:solidFill>
                  <a:srgbClr val="C00000"/>
                </a:solidFill>
              </a:rPr>
              <a:t>GE-McKinsey Matrix </a:t>
            </a: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tells you where to invest resources</a:t>
            </a:r>
          </a:p>
          <a:p>
            <a:pPr>
              <a:spcAft>
                <a:spcPts val="0"/>
              </a:spcAft>
            </a:pPr>
            <a:endParaRPr lang="en-US" sz="2000" dirty="0"/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GE-McKinsey Matrix compares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 attractiveness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vs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competitive strength 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How </a:t>
            </a:r>
            <a:r>
              <a:rPr lang="en-US" alt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attractive</a:t>
            </a: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is the economic sector (market) where a product is located?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How </a:t>
            </a:r>
            <a:r>
              <a:rPr lang="en-US" alt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strong</a:t>
            </a: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is the company in that sector?</a:t>
            </a:r>
          </a:p>
          <a:p>
            <a:pPr>
              <a:spcAft>
                <a:spcPts val="0"/>
              </a:spcAft>
            </a:pPr>
            <a:endParaRPr lang="en-US" sz="2000" dirty="0"/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possible strategies that arise from the matrix: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Invest/Grow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Selective Investment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Harvest/Divest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95281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CBB7A-2EFC-4E4B-AF2E-B5FB88AAF2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GE-McKinsey Matrix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18DA0-BE98-4D2C-9881-31867F4877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Assessing </a:t>
            </a: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attractiveness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might involve looking at: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Growth – is the sector growing higher/lower than rest of economy?.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Number of competitors – the more, the less attractive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Entry barriers – the higher the better (as long as you are behind the barriers)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Profitability - do any substitute products pose a risk?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Assessing 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might involve looking at: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Market share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Profitability versus market average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size of your </a:t>
            </a:r>
            <a:r>
              <a:rPr lang="en-US" alt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product mix </a:t>
            </a: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(total range of products)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Brand strength &amp; customer perception of brand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28907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F6D5D-920B-48FC-9F51-70FF01C01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35736"/>
          </a:xfrm>
        </p:spPr>
        <p:txBody>
          <a:bodyPr/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GE-McKinsey Matrix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E0F55-324F-4A59-B2D5-953527805E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374" y="1146803"/>
            <a:ext cx="7549497" cy="1383960"/>
          </a:xfrm>
        </p:spPr>
        <p:txBody>
          <a:bodyPr/>
          <a:lstStyle/>
          <a:p>
            <a:pPr marL="228600" marR="0" lvl="1" indent="-342900" algn="l" defTabSz="914400" rtl="0" eaLnBrk="0" fontAlgn="base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>
                  <a:lumMod val="95000"/>
                  <a:lumOff val="5000"/>
                </a:srgbClr>
              </a:buClr>
              <a:buSzTx/>
              <a:buFont typeface="Arial" panose="020B0604020202020204" pitchFamily="34" charset="0"/>
              <a:buChar char="►"/>
              <a:tabLst/>
              <a:defRPr/>
            </a:pP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There are 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three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 possible strategies that arise from the matrix:</a:t>
            </a:r>
          </a:p>
          <a:p>
            <a:pPr marL="534988" marR="0" lvl="2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alt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Invest/Grow</a:t>
            </a:r>
          </a:p>
          <a:p>
            <a:pPr marL="534988" marR="0" lvl="2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alt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Selective Investment</a:t>
            </a:r>
          </a:p>
          <a:p>
            <a:pPr marL="534988" marR="0" lvl="2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US" alt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Harvest/Divest</a:t>
            </a:r>
          </a:p>
        </p:txBody>
      </p:sp>
      <p:pic>
        <p:nvPicPr>
          <p:cNvPr id="2050" name="Picture 2" descr="GE McKinsey Matrix">
            <a:extLst>
              <a:ext uri="{FF2B5EF4-FFF2-40B4-BE49-F238E27FC236}">
                <a16:creationId xmlns:a16="http://schemas.microsoft.com/office/drawing/2014/main" id="{508BEC4E-608A-422E-ADCD-A96A5BE9A7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878" y="1529242"/>
            <a:ext cx="4010298" cy="405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3B9C60-75F3-4CF9-9BDD-F620F1994A3D}"/>
              </a:ext>
            </a:extLst>
          </p:cNvPr>
          <p:cNvSpPr txBox="1"/>
          <p:nvPr/>
        </p:nvSpPr>
        <p:spPr>
          <a:xfrm>
            <a:off x="492381" y="5240234"/>
            <a:ext cx="74345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https://online.visual-paradigm.com/diagrams/templates/ge-mckinsey-matrix/ge-mckinsey-matrix/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503141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4" title="GE McKinsey Matrix | McKinsey Model | GE Matrix">
            <a:hlinkClick r:id="" action="ppaction://media"/>
            <a:extLst>
              <a:ext uri="{FF2B5EF4-FFF2-40B4-BE49-F238E27FC236}">
                <a16:creationId xmlns:a16="http://schemas.microsoft.com/office/drawing/2014/main" id="{ED1B9A7F-F54C-4F76-9BDC-DBBE5AD4187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55739" y="120073"/>
            <a:ext cx="9852119" cy="5541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02880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3203276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Imagine that </a:t>
            </a: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has acquired a company with expertise and a reasonable share in the UK renewable energy market. Use the </a:t>
            </a:r>
            <a:r>
              <a:rPr lang="en-US" sz="20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GE-McKinsey Matrix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recommend what they should do…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Imagine that </a:t>
            </a:r>
            <a:r>
              <a:rPr lang="en-US" sz="2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ASDA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has acquired a large stake in </a:t>
            </a:r>
            <a:r>
              <a:rPr lang="en-US" sz="20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Quorn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(producer of meat substitute products), Use the </a:t>
            </a:r>
            <a:r>
              <a:rPr lang="en-US" sz="20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GE-McKinsey Matrix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recommend what they should do…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88855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8D75-F0FC-4A5D-9484-DA1C0C5F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D567-1A03-4275-8276-8C5BD8591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Introduced by Michael Porter in the 1980s, so associated with competitive advantage, etc.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Explains how an industry changes over time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Different models include or </a:t>
            </a:r>
            <a:r>
              <a:rPr lang="en-US" altLang="en-US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emphasise</a:t>
            </a: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 different stages (e.g. 4 or 5 stages)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Applies mainly to manufacturing industries but can also apply to services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also that the model argues that industries: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Move through the lifecycle at different speeds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May move through stages in different order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May sometimes miss out stages</a:t>
            </a:r>
          </a:p>
          <a:p>
            <a:pPr>
              <a:spcAft>
                <a:spcPts val="0"/>
              </a:spcAft>
            </a:pPr>
            <a:endParaRPr lang="en-US" sz="2000" dirty="0"/>
          </a:p>
          <a:p>
            <a:pPr>
              <a:spcAft>
                <a:spcPts val="0"/>
              </a:spcAft>
            </a:pPr>
            <a:endParaRPr lang="en-US" sz="2000" dirty="0"/>
          </a:p>
          <a:p>
            <a:pPr>
              <a:spcAft>
                <a:spcPts val="0"/>
              </a:spcAft>
            </a:pPr>
            <a:endParaRPr lang="en-US" sz="2000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889667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8D75-F0FC-4A5D-9484-DA1C0C5F1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577" y="63425"/>
            <a:ext cx="10972800" cy="864623"/>
          </a:xfrm>
        </p:spPr>
        <p:txBody>
          <a:bodyPr/>
          <a:lstStyle/>
          <a:p>
            <a:pPr algn="l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Industry Lifecycle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1143A48-93D9-497D-8595-884662B505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7314" y="1181231"/>
            <a:ext cx="7035999" cy="407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FC8942-EB33-4D46-82AD-675D3824CEF9}"/>
              </a:ext>
            </a:extLst>
          </p:cNvPr>
          <p:cNvSpPr txBox="1"/>
          <p:nvPr/>
        </p:nvSpPr>
        <p:spPr>
          <a:xfrm>
            <a:off x="339307" y="5117289"/>
            <a:ext cx="42049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https://johnsohn.dk/2019/08/02/lifecycle-industry/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259265-8784-4204-AE1D-8C498D8891B6}"/>
              </a:ext>
            </a:extLst>
          </p:cNvPr>
          <p:cNvSpPr txBox="1"/>
          <p:nvPr/>
        </p:nvSpPr>
        <p:spPr>
          <a:xfrm>
            <a:off x="5832567" y="1099202"/>
            <a:ext cx="13240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Introduction</a:t>
            </a:r>
          </a:p>
        </p:txBody>
      </p:sp>
      <p:pic>
        <p:nvPicPr>
          <p:cNvPr id="6" name="Online Media 5" title="Industry Life Cycle Explained">
            <a:hlinkClick r:id="" action="ppaction://media"/>
            <a:extLst>
              <a:ext uri="{FF2B5EF4-FFF2-40B4-BE49-F238E27FC236}">
                <a16:creationId xmlns:a16="http://schemas.microsoft.com/office/drawing/2014/main" id="{085EC022-5607-41D6-AB29-A111EB86186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295720" y="1099202"/>
            <a:ext cx="2966726" cy="1676200"/>
          </a:xfrm>
          <a:prstGeom prst="rect">
            <a:avLst/>
          </a:prstGeom>
        </p:spPr>
      </p:pic>
      <p:pic>
        <p:nvPicPr>
          <p:cNvPr id="7" name="Online Media 6" title="Product Life Cycle (With Real World Examples) | Strategic Management | From A Business Professor">
            <a:hlinkClick r:id="" action="ppaction://media"/>
            <a:extLst>
              <a:ext uri="{FF2B5EF4-FFF2-40B4-BE49-F238E27FC236}">
                <a16:creationId xmlns:a16="http://schemas.microsoft.com/office/drawing/2014/main" id="{F4BF8C0D-B670-4253-ABFF-36CAD3BF265A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7"/>
          <a:stretch>
            <a:fillRect/>
          </a:stretch>
        </p:blipFill>
        <p:spPr>
          <a:xfrm>
            <a:off x="339307" y="3218510"/>
            <a:ext cx="2966726" cy="167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560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E60E0-DD83-4AF1-A499-D70B3294E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752" y="73197"/>
            <a:ext cx="10972800" cy="721649"/>
          </a:xfrm>
        </p:spPr>
        <p:txBody>
          <a:bodyPr/>
          <a:lstStyle/>
          <a:p>
            <a:pPr algn="l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Industry Lifecycle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The movement of the investment migration industry along the lifecycle curve  - CBI - Citizenship by Investment">
            <a:extLst>
              <a:ext uri="{FF2B5EF4-FFF2-40B4-BE49-F238E27FC236}">
                <a16:creationId xmlns:a16="http://schemas.microsoft.com/office/drawing/2014/main" id="{7C6AAFF8-27BF-410C-AE8F-3E68F44BD2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90" b="1546"/>
          <a:stretch/>
        </p:blipFill>
        <p:spPr bwMode="auto">
          <a:xfrm>
            <a:off x="3848668" y="977231"/>
            <a:ext cx="7860719" cy="4413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1346A2-241E-454F-B25F-7AE76F3DEE00}"/>
              </a:ext>
            </a:extLst>
          </p:cNvPr>
          <p:cNvSpPr txBox="1"/>
          <p:nvPr/>
        </p:nvSpPr>
        <p:spPr>
          <a:xfrm>
            <a:off x="138752" y="4624413"/>
            <a:ext cx="32504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Source: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https://citizenshipinvestment.org/the-movement-of-the-investment-migration-industry-along-the-lifecycle-curve/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0831300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8D75-F0FC-4A5D-9484-DA1C0C5F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D567-1A03-4275-8276-8C5BD8591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367" y="1417638"/>
            <a:ext cx="10972800" cy="3917032"/>
          </a:xfrm>
        </p:spPr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four basic stages (Introduction, Growth, Maturity, Decline)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Introduction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New product appears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Limited information on product is available so demand is unclear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Customers often described as </a:t>
            </a:r>
            <a:r>
              <a:rPr lang="en-US" altLang="en-US" sz="2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innovators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or </a:t>
            </a:r>
            <a:r>
              <a:rPr lang="en-US" altLang="en-US" sz="2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early adopters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Consumers need to be educated about product (emphasis on marketing)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Product may still be being refined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Profitability may be low because expenses to develop product and market it are high but revenues may be low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Industry is </a:t>
            </a:r>
            <a:r>
              <a:rPr lang="en-US" altLang="en-US" sz="2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fragmented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because lots of companies providing components, accessories, etc. rather than finished product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47575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1650521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you name any specific products that are in 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Introduction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stage of the industry lifecycle?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656027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8D75-F0FC-4A5D-9484-DA1C0C5F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D567-1A03-4275-8276-8C5BD8591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Growth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Demand grows rapidly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Small number of companies become important in market &amp; competition starts to grow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Focus tends to be on R&amp;D and developing market, rather than making profits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Business processes become more refined/efficient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Geographical expansion of market takes place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Larger companies begin to enter market directly or through acquisitions 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endParaRPr lang="en-US" altLang="en-US" sz="21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295372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8D75-F0FC-4A5D-9484-DA1C0C5F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D567-1A03-4275-8276-8C5BD8591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Maturity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Shakeout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takes place (weaker companies forced out)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Market </a:t>
            </a:r>
            <a:r>
              <a:rPr lang="en-US" altLang="en-US" sz="2100">
                <a:solidFill>
                  <a:schemeClr val="tx1">
                    <a:lumMod val="95000"/>
                    <a:lumOff val="5000"/>
                  </a:schemeClr>
                </a:solidFill>
              </a:rPr>
              <a:t>growth slows 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as companies focus on reducing costs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Some companies achieve </a:t>
            </a:r>
            <a:r>
              <a:rPr lang="en-US" altLang="en-US" sz="2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economy of scale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threatening smaller companies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Entry barriers </a:t>
            </a: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are increased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Companies tend to focus on market share, cash flow, and profitability instead of growth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Competition tends of focus on price instead of differentiation</a:t>
            </a: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3260810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48D75-F0FC-4A5D-9484-DA1C0C5F1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3D567-1A03-4275-8276-8C5BD8591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Decline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Growth of market slows down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Demand and revenues decline as products may become obsolete or customer needs change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Focus on profit margins forces smaller/weaker companies out of market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Business model may no longer be viable, forcing companies into related markets</a:t>
            </a:r>
          </a:p>
          <a:p>
            <a:pPr marL="534988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§"/>
              <a:defRPr/>
            </a:pPr>
            <a:r>
              <a:rPr lang="en-US" altLang="en-US" sz="21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Improving the product or changing its purpose/use may slow decline temporarily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92309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C7CCD1E-F6D1-42B2-B8FD-2C3BD6941890}"/>
              </a:ext>
            </a:extLst>
          </p:cNvPr>
          <p:cNvSpPr/>
          <p:nvPr/>
        </p:nvSpPr>
        <p:spPr bwMode="auto">
          <a:xfrm>
            <a:off x="812800" y="1567132"/>
            <a:ext cx="10363200" cy="1650521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Activity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you name any specific products that are in the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Decline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stage of the industry lifecycle?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E4738F-D672-4458-8F7D-9BFD8C9BD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1961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</a:t>
            </a:r>
            <a:r>
              <a:rPr lang="en-GB" altLang="en-US" b="1" dirty="0">
                <a:solidFill>
                  <a:srgbClr val="C00000"/>
                </a:solidFill>
              </a:rPr>
              <a:t>Ansoff Matrix </a:t>
            </a: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helps to choose from four market development strategies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GB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</a:t>
            </a:r>
            <a:r>
              <a:rPr lang="en-US" altLang="en-US" b="1" dirty="0">
                <a:solidFill>
                  <a:srgbClr val="C00000"/>
                </a:solidFill>
              </a:rPr>
              <a:t>BCG Growth Share Matrix </a:t>
            </a: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helps to decide on which products to focus. The </a:t>
            </a:r>
            <a:r>
              <a:rPr lang="en-GB" altLang="en-US" b="1" dirty="0">
                <a:solidFill>
                  <a:srgbClr val="C00000"/>
                </a:solidFill>
              </a:rPr>
              <a:t>GE-McKinsey Matrix </a:t>
            </a: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helps to decide if we should invest or withdraw from markets.</a:t>
            </a: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endParaRPr lang="en-GB" alt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342900" lvl="2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  <a:defRPr/>
            </a:pP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Knowing our position in the </a:t>
            </a:r>
            <a:r>
              <a:rPr lang="en-US" altLang="en-US" b="1" dirty="0">
                <a:solidFill>
                  <a:srgbClr val="C00000"/>
                </a:solidFill>
              </a:rPr>
              <a:t>Industry Lifecycle</a:t>
            </a:r>
            <a:r>
              <a:rPr lang="en-GB" altLang="en-US" b="1" dirty="0">
                <a:solidFill>
                  <a:srgbClr val="C00000"/>
                </a:solidFill>
              </a:rPr>
              <a:t> </a:t>
            </a:r>
            <a:r>
              <a:rPr lang="en-GB" alt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can be used to help deal with competitors/customers and decide whether to stay/leave a given market.</a:t>
            </a: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  <a:defRPr/>
            </a:pPr>
            <a:endParaRPr lang="en-GB" altLang="en-US">
              <a:latin typeface="Arial" panose="020B0604020202020204" pitchFamily="34" charset="0"/>
            </a:endParaRPr>
          </a:p>
          <a:p>
            <a:pPr marL="442913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  <a:defRPr/>
            </a:pPr>
            <a:endParaRPr lang="en-GB" altLang="en-US" sz="1800" dirty="0">
              <a:latin typeface="Arial" panose="020B0604020202020204" pitchFamily="34" charset="0"/>
            </a:endParaRPr>
          </a:p>
          <a:p>
            <a:pPr marL="228600" lvl="1">
              <a:spcBef>
                <a:spcPts val="1000"/>
              </a:spcBef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1105979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4CE86-5CFE-4CD5-BCFF-564157EF9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Ansoff Matrix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D9622-45B1-4B6C-87DE-3B9C1356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Brief article on Ansoff Matrix with examples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https://www.business-to-you.com/ansoff-matrix-grow-business/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Detailed Open Access paper covering Ansoff Matrix with examples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http://www.utgjiu.ro/revista/ec/pdf/2017-02.Volumul_2_Special/21_EcobiciL.pdf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2000" dirty="0"/>
              <a:t>Time–based competition</a:t>
            </a:r>
          </a:p>
          <a:p>
            <a:pPr marL="527050" lvl="3" indent="0">
              <a:spcBef>
                <a:spcPct val="0"/>
              </a:spcBef>
              <a:spcAft>
                <a:spcPts val="0"/>
              </a:spcAft>
              <a:buNone/>
            </a:pPr>
            <a:r>
              <a:rPr lang="en-US" altLang="en-US" dirty="0">
                <a:solidFill>
                  <a:schemeClr val="tx1"/>
                </a:solidFill>
                <a:hlinkClick r:id="rId4"/>
              </a:rPr>
              <a:t>https://www.bcg.com/en-gb/publications/2013/technology-digital-finance-fucntion-excellence-time-based-competition-fast-data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</a:p>
          <a:p>
            <a:pPr marL="527050" lvl="3" indent="0">
              <a:spcBef>
                <a:spcPct val="0"/>
              </a:spcBef>
              <a:spcAft>
                <a:spcPts val="0"/>
              </a:spcAft>
              <a:buNone/>
            </a:pPr>
            <a:endParaRPr lang="en-US" altLang="en-US" dirty="0">
              <a:solidFill>
                <a:schemeClr val="tx1"/>
              </a:solidFill>
              <a:hlinkClick r:id="" action="ppaction://noaction"/>
            </a:endParaRPr>
          </a:p>
          <a:p>
            <a:pPr marL="527050" lvl="3" indent="0">
              <a:spcBef>
                <a:spcPct val="0"/>
              </a:spcBef>
              <a:spcAft>
                <a:spcPts val="0"/>
              </a:spcAft>
              <a:buNone/>
            </a:pPr>
            <a:r>
              <a:rPr lang="en-US" altLang="en-US" dirty="0">
                <a:solidFill>
                  <a:schemeClr val="tx1"/>
                </a:solidFill>
                <a:hlinkClick r:id="" action="ppaction://noaction"/>
              </a:rPr>
              <a:t>https://www.bcg.com/en-gb/publications/2013/technology-digital-finance-fucntion-excellence-time-based-competition-fast-data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343697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741D7-A221-47E7-BEDA-B336DF4AB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BCG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4496A-A886-4009-8ADA-CDF1866C3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Explanation of BCG from financial perspective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https://strategicmanagementinsight.com/tools/bcg-matrix-growth-share.html</a:t>
            </a: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Explanation of BCG with link to video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https://www.calltheone.com/en/consultants/bcg-matrix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Another explanation with link to video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https://www.business-to-you.com/bcg-matrix/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Detailed PDF that provides easy-to-follow description of BCG</a:t>
            </a:r>
          </a:p>
          <a:p>
            <a:pPr marL="503237" lvl="5" indent="-7937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https://www.managementcentre.co.uk/downloads/TheBostonMatrix.pdf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8077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A4BF4-3204-48D2-83E7-9EDDBC5C9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Industry Lifecycle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EE8E8-5B1A-4763-B33B-414AD55293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92405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None/>
            </a:pPr>
            <a:r>
              <a:rPr lang="en-US" altLang="en-US" i="1" dirty="0">
                <a:solidFill>
                  <a:schemeClr val="tx1"/>
                </a:solidFill>
              </a:rPr>
              <a:t>Inc</a:t>
            </a:r>
            <a:r>
              <a:rPr lang="en-US" altLang="en-US" dirty="0">
                <a:solidFill>
                  <a:schemeClr val="tx1"/>
                </a:solidFill>
              </a:rPr>
              <a:t> article on industry lifecycle</a:t>
            </a:r>
          </a:p>
          <a:p>
            <a:pPr marL="527050" lvl="3" indent="0">
              <a:spcBef>
                <a:spcPct val="0"/>
              </a:spcBef>
              <a:spcAft>
                <a:spcPts val="0"/>
              </a:spcAft>
              <a:buNone/>
            </a:pPr>
            <a:r>
              <a:rPr lang="en-GB" altLang="en-US" dirty="0">
                <a:solidFill>
                  <a:schemeClr val="tx1"/>
                </a:solidFill>
                <a:hlinkClick r:id="rId2"/>
              </a:rPr>
              <a:t>https://www.inc.com/encyclopedia/industry-life-cycle.html</a:t>
            </a: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  <a:p>
            <a:pPr>
              <a:spcAft>
                <a:spcPts val="0"/>
              </a:spcAft>
            </a:pPr>
            <a:endParaRPr lang="en-GB" dirty="0"/>
          </a:p>
          <a:p>
            <a:pPr marL="192405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None/>
            </a:pPr>
            <a:r>
              <a:rPr lang="en-US" altLang="en-US" dirty="0">
                <a:solidFill>
                  <a:schemeClr val="tx1"/>
                </a:solidFill>
              </a:rPr>
              <a:t>Levitt, T., 1965. Exploit the product life cycle (Vol. 43). Graduate School of Business Administration, Harvard University</a:t>
            </a:r>
          </a:p>
          <a:p>
            <a:pPr marL="527050" lvl="3" indent="0">
              <a:spcBef>
                <a:spcPct val="0"/>
              </a:spcBef>
              <a:spcAft>
                <a:spcPts val="0"/>
              </a:spcAft>
              <a:buNone/>
            </a:pPr>
            <a:r>
              <a:rPr lang="en-US" altLang="en-US" dirty="0">
                <a:solidFill>
                  <a:schemeClr val="tx1"/>
                </a:solidFill>
                <a:hlinkClick r:id="rId3"/>
              </a:rPr>
              <a:t>https://hbr.org/1965/11/exploit-the-product-life-cycle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GB" dirty="0"/>
          </a:p>
          <a:p>
            <a:pPr>
              <a:spcAft>
                <a:spcPts val="0"/>
              </a:spcAft>
            </a:pPr>
            <a:endParaRPr lang="en-GB" dirty="0"/>
          </a:p>
          <a:p>
            <a:pPr>
              <a:spcAft>
                <a:spcPts val="0"/>
              </a:spcAft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47435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0316" y="288285"/>
            <a:ext cx="3532496" cy="735296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848" y="1586554"/>
            <a:ext cx="11505061" cy="3917032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David, F.R., Ali, A.J. and Al-</a:t>
            </a:r>
            <a:r>
              <a:rPr lang="en-GB" dirty="0" err="1"/>
              <a:t>Aali</a:t>
            </a:r>
            <a:r>
              <a:rPr lang="en-GB" dirty="0"/>
              <a:t>, A.Y., 2009. </a:t>
            </a:r>
            <a:r>
              <a:rPr lang="en-GB" i="1" dirty="0"/>
              <a:t>Strategic management: Concepts and cases</a:t>
            </a:r>
            <a:r>
              <a:rPr lang="en-GB" dirty="0"/>
              <a:t>.</a:t>
            </a:r>
          </a:p>
          <a:p>
            <a:r>
              <a:rPr lang="en-GB" dirty="0"/>
              <a:t>Hunger, J.D. (2020). </a:t>
            </a:r>
            <a:r>
              <a:rPr lang="en-GB" i="1" dirty="0"/>
              <a:t>Essentials of strategic management</a:t>
            </a:r>
            <a:r>
              <a:rPr lang="en-GB" dirty="0"/>
              <a:t>.</a:t>
            </a:r>
          </a:p>
          <a:p>
            <a:r>
              <a:rPr lang="en-GB" dirty="0"/>
              <a:t>Gamble, J.E., Thompson, A.A. and </a:t>
            </a:r>
            <a:r>
              <a:rPr lang="en-GB" dirty="0" err="1"/>
              <a:t>Peteraf</a:t>
            </a:r>
            <a:r>
              <a:rPr lang="en-GB" dirty="0"/>
              <a:t>, M.A., 2013. </a:t>
            </a:r>
            <a:r>
              <a:rPr lang="en-GB" i="1" dirty="0"/>
              <a:t>Essentials of strategic management: The quest for competitive advantage</a:t>
            </a:r>
            <a:r>
              <a:rPr lang="en-GB" dirty="0"/>
              <a:t>. McGraw-Hill/Irwin.</a:t>
            </a:r>
          </a:p>
          <a:p>
            <a:r>
              <a:rPr lang="en-GB" dirty="0"/>
              <a:t>BBC, 2018. SWOT analysis. [Online] Available at: https://www.bbc.com/bitesize/guides/z3csycw/revision/3 [Accessed 12 11 2018].</a:t>
            </a:r>
          </a:p>
          <a:p>
            <a:r>
              <a:rPr lang="en-GB" dirty="0"/>
              <a:t>Barney, J. B. &amp; </a:t>
            </a:r>
            <a:r>
              <a:rPr lang="en-GB" dirty="0" err="1"/>
              <a:t>Hesterly</a:t>
            </a:r>
            <a:r>
              <a:rPr lang="en-GB" dirty="0"/>
              <a:t>, W. S., 2015. Strategic Management and Competitive Advantage: Concepts and Cases. 5 ed. Essex: Pearson Education Limited.</a:t>
            </a:r>
          </a:p>
          <a:p>
            <a:r>
              <a:rPr lang="en-GB" dirty="0"/>
              <a:t>Grant, R. M., 2018. Contemporary Strategy Analysis. 10 ed. NJ : John Wiley &amp; Sons, Inc.</a:t>
            </a:r>
          </a:p>
          <a:p>
            <a:r>
              <a:rPr lang="en-GB" dirty="0"/>
              <a:t>Hill, C. W. L., Schilling, M. A. &amp; Jones, G. R., 2017. Strategic Management, Theory. 12 ed. Boston: Cengage Learning.</a:t>
            </a:r>
          </a:p>
          <a:p>
            <a:r>
              <a:rPr lang="en-GB" dirty="0"/>
              <a:t>Johnson, G. et al., 2017. Exploring Corporate: Text and Cases. 11 ed. Harlow: Pearson Education Limited.</a:t>
            </a:r>
          </a:p>
          <a:p>
            <a:r>
              <a:rPr lang="en-GB" dirty="0"/>
              <a:t>Lynch, R., 2015. Strategic Management. 7 ed. Harlow: Pearson Education Limited.</a:t>
            </a:r>
          </a:p>
          <a:p>
            <a:r>
              <a:rPr lang="en-GB" dirty="0" err="1"/>
              <a:t>Unicef</a:t>
            </a:r>
            <a:r>
              <a:rPr lang="en-GB" dirty="0"/>
              <a:t>, 2015. SWOT and PESTEL: Understanding your external and internal context for better planning. [Online] Available at: https://www.unicef.org/knowledge-exchange/files/SWOT_and_PESTEL_production.pdf [Accessed 18 11 2018].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7668749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rId3" action="ppaction://hlinksldjump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/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</a:t>
                      </a:r>
                      <a:r>
                        <a:rPr lang="en-GB" sz="2800" b="1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74027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www.w3.org/XML/1998/namespace"/>
    <ds:schemaRef ds:uri="http://purl.org/dc/elements/1.1/"/>
    <ds:schemaRef ds:uri="303dbf9b-b85b-46a0-94f1-894078c07ecd"/>
    <ds:schemaRef ds:uri="http://purl.org/dc/dcmitype/"/>
    <ds:schemaRef ds:uri="http://purl.org/dc/terms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2121</TotalTime>
  <Words>3607</Words>
  <Application>Microsoft Office PowerPoint</Application>
  <PresentationFormat>Widescreen</PresentationFormat>
  <Paragraphs>509</Paragraphs>
  <Slides>70</Slides>
  <Notes>24</Notes>
  <HiddenSlides>0</HiddenSlides>
  <MMClips>4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70</vt:i4>
      </vt:variant>
    </vt:vector>
  </HeadingPairs>
  <TitlesOfParts>
    <vt:vector size="101" baseType="lpstr">
      <vt:lpstr>Arial</vt:lpstr>
      <vt:lpstr>Arial Narrow</vt:lpstr>
      <vt:lpstr>Bradley Hand ITC</vt:lpstr>
      <vt:lpstr>Calibri</vt:lpstr>
      <vt:lpstr>Calibri Light</vt:lpstr>
      <vt:lpstr>Helvetica</vt:lpstr>
      <vt:lpstr>Myriad Pro</vt:lpstr>
      <vt:lpstr>Times New Roman</vt:lpstr>
      <vt:lpstr>Wingdings</vt:lpstr>
      <vt:lpstr>YouTube Sans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20140311PresentationUWTSDTemplate</vt:lpstr>
      <vt:lpstr>PowerPoint Presentation</vt:lpstr>
      <vt:lpstr>PowerPoint Presentation</vt:lpstr>
      <vt:lpstr>Learning Objectives</vt:lpstr>
      <vt:lpstr>Learning outcomes:</vt:lpstr>
      <vt:lpstr>The Strategy Tree</vt:lpstr>
      <vt:lpstr>PowerPoint Presentation</vt:lpstr>
      <vt:lpstr>Strategic Directions  (Ansoff Matrix)</vt:lpstr>
      <vt:lpstr>Corporate strategy directions</vt:lpstr>
      <vt:lpstr>Ansoff Matrix and Risk Assessment</vt:lpstr>
      <vt:lpstr>PowerPoint Presentation</vt:lpstr>
      <vt:lpstr>PowerPoint Presentation</vt:lpstr>
      <vt:lpstr>PowerPoint Presentation</vt:lpstr>
      <vt:lpstr>PowerPoint Presentation</vt:lpstr>
      <vt:lpstr>Market penetration</vt:lpstr>
      <vt:lpstr>Constraints on  market penetration</vt:lpstr>
      <vt:lpstr>Product development</vt:lpstr>
      <vt:lpstr>Strategic Directions (Ansoff Matrix)</vt:lpstr>
      <vt:lpstr>PowerPoint Presentation</vt:lpstr>
      <vt:lpstr>PowerPoint Presentation</vt:lpstr>
      <vt:lpstr>PowerPoint Presentation</vt:lpstr>
      <vt:lpstr>Strategic Directions (Ansoff Matrix)</vt:lpstr>
      <vt:lpstr>Market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Strategic Directions (Ansoff Matrix)</vt:lpstr>
      <vt:lpstr>PowerPoint Presentation</vt:lpstr>
      <vt:lpstr>PowerPoint Presentation</vt:lpstr>
      <vt:lpstr>PowerPoint Presentation</vt:lpstr>
      <vt:lpstr>PowerPoint Presentation</vt:lpstr>
      <vt:lpstr>Diversification</vt:lpstr>
      <vt:lpstr>Types of Diversification</vt:lpstr>
      <vt:lpstr>Unrelated diversification</vt:lpstr>
      <vt:lpstr>Diversification drivers</vt:lpstr>
      <vt:lpstr>Vertical integration</vt:lpstr>
      <vt:lpstr>Reasons for Diversification</vt:lpstr>
      <vt:lpstr>https://www.youtube.com/watch?v=9fUWnZ3k2tc&amp;t=1s&amp;ab_channel=tutor2u </vt:lpstr>
      <vt:lpstr>Porter’s Three Essential Tests:</vt:lpstr>
      <vt:lpstr>PowerPoint Presentation</vt:lpstr>
      <vt:lpstr>Outsourcing</vt:lpstr>
      <vt:lpstr>Vertical Integration Vs Outsourcing</vt:lpstr>
      <vt:lpstr>Where is the Boeing 787 Dreamliner from?</vt:lpstr>
      <vt:lpstr>To outsource or not?</vt:lpstr>
      <vt:lpstr>Portfolio matrices</vt:lpstr>
      <vt:lpstr>PowerPoint Presentation</vt:lpstr>
      <vt:lpstr>PowerPoint Presentation</vt:lpstr>
      <vt:lpstr>The BCG (or growth/share) matrix (2 of 3)</vt:lpstr>
      <vt:lpstr>PowerPoint Presentation</vt:lpstr>
      <vt:lpstr>GE-McKinsey Matrix</vt:lpstr>
      <vt:lpstr>GE-McKinsey Matrix</vt:lpstr>
      <vt:lpstr>GE-McKinsey Matrix</vt:lpstr>
      <vt:lpstr>PowerPoint Presentation</vt:lpstr>
      <vt:lpstr>Activity</vt:lpstr>
      <vt:lpstr>Industry Lifecycle</vt:lpstr>
      <vt:lpstr>Industry Lifecycle</vt:lpstr>
      <vt:lpstr>Industry Lifecycle</vt:lpstr>
      <vt:lpstr>Industry Lifecycle</vt:lpstr>
      <vt:lpstr>Activity</vt:lpstr>
      <vt:lpstr>Industry Lifecycle</vt:lpstr>
      <vt:lpstr>Industry Lifecycle</vt:lpstr>
      <vt:lpstr>Industry Lifecycle</vt:lpstr>
      <vt:lpstr>Activity</vt:lpstr>
      <vt:lpstr>Summary</vt:lpstr>
      <vt:lpstr>Ansoff Matrix</vt:lpstr>
      <vt:lpstr>BCG</vt:lpstr>
      <vt:lpstr>Industry Lifecycle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Seyed Navid Nasirpourosgoei</cp:lastModifiedBy>
  <cp:revision>111</cp:revision>
  <dcterms:created xsi:type="dcterms:W3CDTF">2021-03-09T15:35:42Z</dcterms:created>
  <dcterms:modified xsi:type="dcterms:W3CDTF">2023-06-11T19:45:15Z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