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82" r:id="rId5"/>
  </p:sldMasterIdLst>
  <p:notesMasterIdLst>
    <p:notesMasterId r:id="rId18"/>
  </p:notesMasterIdLst>
  <p:sldIdLst>
    <p:sldId id="294" r:id="rId6"/>
    <p:sldId id="293" r:id="rId7"/>
    <p:sldId id="278" r:id="rId8"/>
    <p:sldId id="295" r:id="rId9"/>
    <p:sldId id="288" r:id="rId10"/>
    <p:sldId id="299" r:id="rId11"/>
    <p:sldId id="296" r:id="rId12"/>
    <p:sldId id="297" r:id="rId13"/>
    <p:sldId id="302" r:id="rId14"/>
    <p:sldId id="301" r:id="rId15"/>
    <p:sldId id="303" r:id="rId16"/>
    <p:sldId id="29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4E67605-E097-5407-0CD6-10BA1521DCB1}" name="Zoe Roberts" initials="" userId="S::zoe.r@handhcomms.co.uk::6a44cbb1-be9a-4cb4-9349-3d8a1f1d9fb0"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Holloway, May (She/Her)" initials="HM(" lastIdx="7" clrIdx="0">
    <p:extLst>
      <p:ext uri="{19B8F6BF-5375-455C-9EA6-DF929625EA0E}">
        <p15:presenceInfo xmlns:p15="http://schemas.microsoft.com/office/powerpoint/2012/main" userId="S::may.holloway@btp.police.uk::bc0511c8-c577-4bf9-8b74-13dd1d8bf27a" providerId="AD"/>
      </p:ext>
    </p:extLst>
  </p:cmAuthor>
  <p:cmAuthor id="2" name="Zoe Roberts" initials="" lastIdx="7" clrIdx="1">
    <p:extLst>
      <p:ext uri="{19B8F6BF-5375-455C-9EA6-DF929625EA0E}">
        <p15:presenceInfo xmlns:p15="http://schemas.microsoft.com/office/powerpoint/2012/main" userId="S::zoe.r@handhcomms.co.uk::6a44cbb1-be9a-4cb4-9349-3d8a1f1d9fb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311" autoAdjust="0"/>
  </p:normalViewPr>
  <p:slideViewPr>
    <p:cSldViewPr snapToGrid="0">
      <p:cViewPr varScale="1">
        <p:scale>
          <a:sx n="47" d="100"/>
          <a:sy n="47" d="100"/>
        </p:scale>
        <p:origin x="206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y Kermack [7163]" userId="a39cf4ea-8022-4f7e-a0a5-b9457c73f616" providerId="ADAL" clId="{1E7515ED-4621-447D-9F85-D1962A706424}"/>
    <pc:docChg chg="undo custSel modSld">
      <pc:chgData name="Andy Kermack [7163]" userId="a39cf4ea-8022-4f7e-a0a5-b9457c73f616" providerId="ADAL" clId="{1E7515ED-4621-447D-9F85-D1962A706424}" dt="2026-04-15T11:43:37.493" v="15" actId="478"/>
      <pc:docMkLst>
        <pc:docMk/>
      </pc:docMkLst>
      <pc:sldChg chg="delSp mod delAnim">
        <pc:chgData name="Andy Kermack [7163]" userId="a39cf4ea-8022-4f7e-a0a5-b9457c73f616" providerId="ADAL" clId="{1E7515ED-4621-447D-9F85-D1962A706424}" dt="2026-04-15T11:43:11.162" v="2" actId="478"/>
        <pc:sldMkLst>
          <pc:docMk/>
          <pc:sldMk cId="2257347109" sldId="278"/>
        </pc:sldMkLst>
        <pc:picChg chg="del">
          <ac:chgData name="Andy Kermack [7163]" userId="a39cf4ea-8022-4f7e-a0a5-b9457c73f616" providerId="ADAL" clId="{1E7515ED-4621-447D-9F85-D1962A706424}" dt="2026-04-15T11:43:11.162" v="2" actId="478"/>
          <ac:picMkLst>
            <pc:docMk/>
            <pc:sldMk cId="2257347109" sldId="278"/>
            <ac:picMk id="26" creationId="{38C48F10-EF44-155F-718C-E8273FF31DB2}"/>
          </ac:picMkLst>
        </pc:picChg>
      </pc:sldChg>
      <pc:sldChg chg="delSp modSp mod delAnim">
        <pc:chgData name="Andy Kermack [7163]" userId="a39cf4ea-8022-4f7e-a0a5-b9457c73f616" providerId="ADAL" clId="{1E7515ED-4621-447D-9F85-D1962A706424}" dt="2026-04-15T11:43:15.574" v="5" actId="478"/>
        <pc:sldMkLst>
          <pc:docMk/>
          <pc:sldMk cId="1839596948" sldId="288"/>
        </pc:sldMkLst>
        <pc:spChg chg="mod">
          <ac:chgData name="Andy Kermack [7163]" userId="a39cf4ea-8022-4f7e-a0a5-b9457c73f616" providerId="ADAL" clId="{1E7515ED-4621-447D-9F85-D1962A706424}" dt="2026-04-15T11:43:14.503" v="4" actId="1076"/>
          <ac:spMkLst>
            <pc:docMk/>
            <pc:sldMk cId="1839596948" sldId="288"/>
            <ac:spMk id="6" creationId="{BFDB5590-9DBB-669B-2C20-2904A55F4698}"/>
          </ac:spMkLst>
        </pc:spChg>
        <pc:picChg chg="del">
          <ac:chgData name="Andy Kermack [7163]" userId="a39cf4ea-8022-4f7e-a0a5-b9457c73f616" providerId="ADAL" clId="{1E7515ED-4621-447D-9F85-D1962A706424}" dt="2026-04-15T11:43:15.574" v="5" actId="478"/>
          <ac:picMkLst>
            <pc:docMk/>
            <pc:sldMk cId="1839596948" sldId="288"/>
            <ac:picMk id="1027" creationId="{58C97563-FAED-E583-A749-72FB8490480D}"/>
          </ac:picMkLst>
        </pc:picChg>
      </pc:sldChg>
      <pc:sldChg chg="delSp mod delAnim">
        <pc:chgData name="Andy Kermack [7163]" userId="a39cf4ea-8022-4f7e-a0a5-b9457c73f616" providerId="ADAL" clId="{1E7515ED-4621-447D-9F85-D1962A706424}" dt="2026-04-15T11:43:37.493" v="15" actId="478"/>
        <pc:sldMkLst>
          <pc:docMk/>
          <pc:sldMk cId="3647618805" sldId="292"/>
        </pc:sldMkLst>
        <pc:picChg chg="del">
          <ac:chgData name="Andy Kermack [7163]" userId="a39cf4ea-8022-4f7e-a0a5-b9457c73f616" providerId="ADAL" clId="{1E7515ED-4621-447D-9F85-D1962A706424}" dt="2026-04-15T11:43:37.493" v="15" actId="478"/>
          <ac:picMkLst>
            <pc:docMk/>
            <pc:sldMk cId="3647618805" sldId="292"/>
            <ac:picMk id="9" creationId="{B0E2022F-BE5C-A932-3CDA-A798DC5F7F32}"/>
          </ac:picMkLst>
        </pc:picChg>
      </pc:sldChg>
      <pc:sldChg chg="delSp mod delAnim">
        <pc:chgData name="Andy Kermack [7163]" userId="a39cf4ea-8022-4f7e-a0a5-b9457c73f616" providerId="ADAL" clId="{1E7515ED-4621-447D-9F85-D1962A706424}" dt="2026-04-15T11:43:09.682" v="1" actId="478"/>
        <pc:sldMkLst>
          <pc:docMk/>
          <pc:sldMk cId="208402021" sldId="293"/>
        </pc:sldMkLst>
        <pc:picChg chg="del">
          <ac:chgData name="Andy Kermack [7163]" userId="a39cf4ea-8022-4f7e-a0a5-b9457c73f616" providerId="ADAL" clId="{1E7515ED-4621-447D-9F85-D1962A706424}" dt="2026-04-15T11:43:09.682" v="1" actId="478"/>
          <ac:picMkLst>
            <pc:docMk/>
            <pc:sldMk cId="208402021" sldId="293"/>
            <ac:picMk id="6" creationId="{D52FD979-6C64-A307-AC33-959478957C57}"/>
          </ac:picMkLst>
        </pc:picChg>
      </pc:sldChg>
      <pc:sldChg chg="delSp mod delAnim">
        <pc:chgData name="Andy Kermack [7163]" userId="a39cf4ea-8022-4f7e-a0a5-b9457c73f616" providerId="ADAL" clId="{1E7515ED-4621-447D-9F85-D1962A706424}" dt="2026-04-15T11:43:07.958" v="0" actId="478"/>
        <pc:sldMkLst>
          <pc:docMk/>
          <pc:sldMk cId="476295459" sldId="294"/>
        </pc:sldMkLst>
        <pc:picChg chg="del">
          <ac:chgData name="Andy Kermack [7163]" userId="a39cf4ea-8022-4f7e-a0a5-b9457c73f616" providerId="ADAL" clId="{1E7515ED-4621-447D-9F85-D1962A706424}" dt="2026-04-15T11:43:07.958" v="0" actId="478"/>
          <ac:picMkLst>
            <pc:docMk/>
            <pc:sldMk cId="476295459" sldId="294"/>
            <ac:picMk id="15" creationId="{96825A8E-EAC8-C0E3-0FCE-D4722C9357CC}"/>
          </ac:picMkLst>
        </pc:picChg>
      </pc:sldChg>
      <pc:sldChg chg="delSp mod delAnim">
        <pc:chgData name="Andy Kermack [7163]" userId="a39cf4ea-8022-4f7e-a0a5-b9457c73f616" providerId="ADAL" clId="{1E7515ED-4621-447D-9F85-D1962A706424}" dt="2026-04-15T11:43:12.883" v="3" actId="478"/>
        <pc:sldMkLst>
          <pc:docMk/>
          <pc:sldMk cId="2987354634" sldId="295"/>
        </pc:sldMkLst>
        <pc:picChg chg="del">
          <ac:chgData name="Andy Kermack [7163]" userId="a39cf4ea-8022-4f7e-a0a5-b9457c73f616" providerId="ADAL" clId="{1E7515ED-4621-447D-9F85-D1962A706424}" dt="2026-04-15T11:43:12.883" v="3" actId="478"/>
          <ac:picMkLst>
            <pc:docMk/>
            <pc:sldMk cId="2987354634" sldId="295"/>
            <ac:picMk id="14" creationId="{74F88205-C77A-2D4D-1850-26B42C6CD931}"/>
          </ac:picMkLst>
        </pc:picChg>
      </pc:sldChg>
      <pc:sldChg chg="delSp mod delAnim">
        <pc:chgData name="Andy Kermack [7163]" userId="a39cf4ea-8022-4f7e-a0a5-b9457c73f616" providerId="ADAL" clId="{1E7515ED-4621-447D-9F85-D1962A706424}" dt="2026-04-15T11:43:22.707" v="8" actId="478"/>
        <pc:sldMkLst>
          <pc:docMk/>
          <pc:sldMk cId="3410613290" sldId="296"/>
        </pc:sldMkLst>
        <pc:picChg chg="del">
          <ac:chgData name="Andy Kermack [7163]" userId="a39cf4ea-8022-4f7e-a0a5-b9457c73f616" providerId="ADAL" clId="{1E7515ED-4621-447D-9F85-D1962A706424}" dt="2026-04-15T11:43:22.707" v="8" actId="478"/>
          <ac:picMkLst>
            <pc:docMk/>
            <pc:sldMk cId="3410613290" sldId="296"/>
            <ac:picMk id="21" creationId="{76192272-4CE2-7354-F0D0-66B5A3529F5E}"/>
          </ac:picMkLst>
        </pc:picChg>
      </pc:sldChg>
      <pc:sldChg chg="delSp mod delAnim">
        <pc:chgData name="Andy Kermack [7163]" userId="a39cf4ea-8022-4f7e-a0a5-b9457c73f616" providerId="ADAL" clId="{1E7515ED-4621-447D-9F85-D1962A706424}" dt="2026-04-15T11:43:25.218" v="9" actId="478"/>
        <pc:sldMkLst>
          <pc:docMk/>
          <pc:sldMk cId="4015913531" sldId="297"/>
        </pc:sldMkLst>
        <pc:picChg chg="del">
          <ac:chgData name="Andy Kermack [7163]" userId="a39cf4ea-8022-4f7e-a0a5-b9457c73f616" providerId="ADAL" clId="{1E7515ED-4621-447D-9F85-D1962A706424}" dt="2026-04-15T11:43:25.218" v="9" actId="478"/>
          <ac:picMkLst>
            <pc:docMk/>
            <pc:sldMk cId="4015913531" sldId="297"/>
            <ac:picMk id="18" creationId="{EA3B545D-3FEB-DDEC-12B3-F1FAD07EE8CC}"/>
          </ac:picMkLst>
        </pc:picChg>
      </pc:sldChg>
      <pc:sldChg chg="delSp modSp mod delAnim">
        <pc:chgData name="Andy Kermack [7163]" userId="a39cf4ea-8022-4f7e-a0a5-b9457c73f616" providerId="ADAL" clId="{1E7515ED-4621-447D-9F85-D1962A706424}" dt="2026-04-15T11:43:18.422" v="7" actId="478"/>
        <pc:sldMkLst>
          <pc:docMk/>
          <pc:sldMk cId="1276802420" sldId="299"/>
        </pc:sldMkLst>
        <pc:picChg chg="del mod">
          <ac:chgData name="Andy Kermack [7163]" userId="a39cf4ea-8022-4f7e-a0a5-b9457c73f616" providerId="ADAL" clId="{1E7515ED-4621-447D-9F85-D1962A706424}" dt="2026-04-15T11:43:18.422" v="7" actId="478"/>
          <ac:picMkLst>
            <pc:docMk/>
            <pc:sldMk cId="1276802420" sldId="299"/>
            <ac:picMk id="21" creationId="{EDC87E69-6022-7064-4ADE-2504CF5A8BAA}"/>
          </ac:picMkLst>
        </pc:picChg>
      </pc:sldChg>
      <pc:sldChg chg="delSp mod delAnim">
        <pc:chgData name="Andy Kermack [7163]" userId="a39cf4ea-8022-4f7e-a0a5-b9457c73f616" providerId="ADAL" clId="{1E7515ED-4621-447D-9F85-D1962A706424}" dt="2026-04-15T11:43:29.433" v="11" actId="478"/>
        <pc:sldMkLst>
          <pc:docMk/>
          <pc:sldMk cId="2807951544" sldId="301"/>
        </pc:sldMkLst>
        <pc:picChg chg="del">
          <ac:chgData name="Andy Kermack [7163]" userId="a39cf4ea-8022-4f7e-a0a5-b9457c73f616" providerId="ADAL" clId="{1E7515ED-4621-447D-9F85-D1962A706424}" dt="2026-04-15T11:43:29.433" v="11" actId="478"/>
          <ac:picMkLst>
            <pc:docMk/>
            <pc:sldMk cId="2807951544" sldId="301"/>
            <ac:picMk id="17" creationId="{16872F64-D37B-B2D7-DB15-14248B244F29}"/>
          </ac:picMkLst>
        </pc:picChg>
      </pc:sldChg>
      <pc:sldChg chg="delSp mod delAnim">
        <pc:chgData name="Andy Kermack [7163]" userId="a39cf4ea-8022-4f7e-a0a5-b9457c73f616" providerId="ADAL" clId="{1E7515ED-4621-447D-9F85-D1962A706424}" dt="2026-04-15T11:43:27.493" v="10" actId="478"/>
        <pc:sldMkLst>
          <pc:docMk/>
          <pc:sldMk cId="2032628129" sldId="302"/>
        </pc:sldMkLst>
        <pc:picChg chg="del">
          <ac:chgData name="Andy Kermack [7163]" userId="a39cf4ea-8022-4f7e-a0a5-b9457c73f616" providerId="ADAL" clId="{1E7515ED-4621-447D-9F85-D1962A706424}" dt="2026-04-15T11:43:27.493" v="10" actId="478"/>
          <ac:picMkLst>
            <pc:docMk/>
            <pc:sldMk cId="2032628129" sldId="302"/>
            <ac:picMk id="15" creationId="{B4EA386F-F587-970A-E662-59E99FB8F5F2}"/>
          </ac:picMkLst>
        </pc:picChg>
      </pc:sldChg>
      <pc:sldChg chg="addSp delSp mod delAnim">
        <pc:chgData name="Andy Kermack [7163]" userId="a39cf4ea-8022-4f7e-a0a5-b9457c73f616" providerId="ADAL" clId="{1E7515ED-4621-447D-9F85-D1962A706424}" dt="2026-04-15T11:43:34.751" v="14" actId="478"/>
        <pc:sldMkLst>
          <pc:docMk/>
          <pc:sldMk cId="145169574" sldId="303"/>
        </pc:sldMkLst>
        <pc:graphicFrameChg chg="add del">
          <ac:chgData name="Andy Kermack [7163]" userId="a39cf4ea-8022-4f7e-a0a5-b9457c73f616" providerId="ADAL" clId="{1E7515ED-4621-447D-9F85-D1962A706424}" dt="2026-04-15T11:43:33.339" v="13" actId="478"/>
          <ac:graphicFrameMkLst>
            <pc:docMk/>
            <pc:sldMk cId="145169574" sldId="303"/>
            <ac:graphicFrameMk id="6" creationId="{C4C78633-1B5E-FB38-2451-59A0DEC07F07}"/>
          </ac:graphicFrameMkLst>
        </pc:graphicFrameChg>
        <pc:picChg chg="del">
          <ac:chgData name="Andy Kermack [7163]" userId="a39cf4ea-8022-4f7e-a0a5-b9457c73f616" providerId="ADAL" clId="{1E7515ED-4621-447D-9F85-D1962A706424}" dt="2026-04-15T11:43:34.751" v="14" actId="478"/>
          <ac:picMkLst>
            <pc:docMk/>
            <pc:sldMk cId="145169574" sldId="303"/>
            <ac:picMk id="11" creationId="{DF63836A-30CB-8F8F-2732-C10BCEB9487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image" Target="../media/image3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0.png"/><Relationship Id="rId1"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78E719-241F-4914-9A01-E5A6CD9E1E8B}"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917930A7-2EA9-4346-AABA-548C5D872A20}">
      <dgm:prSet phldrT="[Text]" phldr="0"/>
      <dgm:spPr>
        <a:blipFill rotWithShape="0">
          <a:blip xmlns:r="http://schemas.openxmlformats.org/officeDocument/2006/relationships" r:embed="rId1"/>
          <a:srcRect/>
          <a:stretch>
            <a:fillRect l="-39000" r="-39000"/>
          </a:stretch>
        </a:blipFill>
      </dgm:spPr>
      <dgm:t>
        <a:bodyPr/>
        <a:lstStyle/>
        <a:p>
          <a:endParaRPr lang="en-GB" dirty="0"/>
        </a:p>
      </dgm:t>
    </dgm:pt>
    <dgm:pt modelId="{B4E33C0C-286D-4F87-9B08-741EC0CB9451}" type="parTrans" cxnId="{03A4E47C-5F63-4371-8F1D-9FF4E87E2D9E}">
      <dgm:prSet/>
      <dgm:spPr/>
      <dgm:t>
        <a:bodyPr/>
        <a:lstStyle/>
        <a:p>
          <a:endParaRPr lang="en-GB"/>
        </a:p>
      </dgm:t>
    </dgm:pt>
    <dgm:pt modelId="{32297C97-92BC-4A02-8864-12FBB22AE37A}" type="sibTrans" cxnId="{03A4E47C-5F63-4371-8F1D-9FF4E87E2D9E}">
      <dgm:prSet/>
      <dgm:spPr/>
      <dgm:t>
        <a:bodyPr/>
        <a:lstStyle/>
        <a:p>
          <a:endParaRPr lang="en-GB"/>
        </a:p>
      </dgm:t>
    </dgm:pt>
    <dgm:pt modelId="{40076664-83C4-4E44-BFB5-A8888A769290}">
      <dgm:prSet phldrT="[Text]" phldr="0"/>
      <dgm:spPr>
        <a:blipFill rotWithShape="0">
          <a:blip xmlns:r="http://schemas.openxmlformats.org/officeDocument/2006/relationships" r:embed="rId2"/>
          <a:srcRect/>
          <a:stretch>
            <a:fillRect/>
          </a:stretch>
        </a:blipFill>
      </dgm:spPr>
      <dgm:t>
        <a:bodyPr/>
        <a:lstStyle/>
        <a:p>
          <a:endParaRPr lang="en-GB" dirty="0"/>
        </a:p>
      </dgm:t>
    </dgm:pt>
    <dgm:pt modelId="{6C5E1FA2-792E-45B8-BF37-E01D5005C881}" type="parTrans" cxnId="{A2435845-0C3A-4E4A-8109-EF889383595A}">
      <dgm:prSet/>
      <dgm:spPr/>
      <dgm:t>
        <a:bodyPr/>
        <a:lstStyle/>
        <a:p>
          <a:endParaRPr lang="en-GB"/>
        </a:p>
      </dgm:t>
    </dgm:pt>
    <dgm:pt modelId="{030C36C2-D55E-4A4D-94D1-D3A8236AC0C9}" type="sibTrans" cxnId="{A2435845-0C3A-4E4A-8109-EF889383595A}">
      <dgm:prSet/>
      <dgm:spPr/>
      <dgm:t>
        <a:bodyPr/>
        <a:lstStyle/>
        <a:p>
          <a:endParaRPr lang="en-GB"/>
        </a:p>
      </dgm:t>
    </dgm:pt>
    <dgm:pt modelId="{5AF0BA2A-EA22-4F50-ACE4-A3F4D3CB0680}">
      <dgm:prSet phldrT="[Text]" phldr="0"/>
      <dgm:spPr>
        <a:blipFill rotWithShape="0">
          <a:blip xmlns:r="http://schemas.openxmlformats.org/officeDocument/2006/relationships" r:embed="rId3"/>
          <a:srcRect/>
          <a:stretch>
            <a:fillRect t="-25000" b="-25000"/>
          </a:stretch>
        </a:blipFill>
      </dgm:spPr>
      <dgm:t>
        <a:bodyPr/>
        <a:lstStyle/>
        <a:p>
          <a:endParaRPr lang="en-GB" dirty="0"/>
        </a:p>
      </dgm:t>
    </dgm:pt>
    <dgm:pt modelId="{459EED80-9EE8-4A3C-97BB-92B29BA7735A}" type="parTrans" cxnId="{4046658A-33E7-421F-BEF1-D42631A666D9}">
      <dgm:prSet/>
      <dgm:spPr/>
      <dgm:t>
        <a:bodyPr/>
        <a:lstStyle/>
        <a:p>
          <a:endParaRPr lang="en-GB"/>
        </a:p>
      </dgm:t>
    </dgm:pt>
    <dgm:pt modelId="{621D9C35-CCCD-497C-8F07-57B83DA7E982}" type="sibTrans" cxnId="{4046658A-33E7-421F-BEF1-D42631A666D9}">
      <dgm:prSet/>
      <dgm:spPr/>
      <dgm:t>
        <a:bodyPr/>
        <a:lstStyle/>
        <a:p>
          <a:endParaRPr lang="en-GB"/>
        </a:p>
      </dgm:t>
    </dgm:pt>
    <dgm:pt modelId="{14DAAF50-0D52-4DF1-AEED-54753A325B41}" type="pres">
      <dgm:prSet presAssocID="{2E78E719-241F-4914-9A01-E5A6CD9E1E8B}" presName="compositeShape" presStyleCnt="0">
        <dgm:presLayoutVars>
          <dgm:chMax val="7"/>
          <dgm:dir/>
          <dgm:resizeHandles val="exact"/>
        </dgm:presLayoutVars>
      </dgm:prSet>
      <dgm:spPr/>
    </dgm:pt>
    <dgm:pt modelId="{C3180EA7-E869-421B-AA2E-3FB1B6AD0A9D}" type="pres">
      <dgm:prSet presAssocID="{917930A7-2EA9-4346-AABA-548C5D872A20}" presName="circ1" presStyleLbl="vennNode1" presStyleIdx="0" presStyleCnt="3"/>
      <dgm:spPr/>
    </dgm:pt>
    <dgm:pt modelId="{D07D3943-57FF-439A-973C-9648E33025FD}" type="pres">
      <dgm:prSet presAssocID="{917930A7-2EA9-4346-AABA-548C5D872A20}" presName="circ1Tx" presStyleLbl="revTx" presStyleIdx="0" presStyleCnt="0">
        <dgm:presLayoutVars>
          <dgm:chMax val="0"/>
          <dgm:chPref val="0"/>
          <dgm:bulletEnabled val="1"/>
        </dgm:presLayoutVars>
      </dgm:prSet>
      <dgm:spPr/>
    </dgm:pt>
    <dgm:pt modelId="{D6C52D8A-6C43-497F-BC40-E663DD9A2EE4}" type="pres">
      <dgm:prSet presAssocID="{5AF0BA2A-EA22-4F50-ACE4-A3F4D3CB0680}" presName="circ2" presStyleLbl="vennNode1" presStyleIdx="1" presStyleCnt="3"/>
      <dgm:spPr/>
    </dgm:pt>
    <dgm:pt modelId="{BF8B7C98-5097-4BF1-A655-EC4061785166}" type="pres">
      <dgm:prSet presAssocID="{5AF0BA2A-EA22-4F50-ACE4-A3F4D3CB0680}" presName="circ2Tx" presStyleLbl="revTx" presStyleIdx="0" presStyleCnt="0">
        <dgm:presLayoutVars>
          <dgm:chMax val="0"/>
          <dgm:chPref val="0"/>
          <dgm:bulletEnabled val="1"/>
        </dgm:presLayoutVars>
      </dgm:prSet>
      <dgm:spPr/>
    </dgm:pt>
    <dgm:pt modelId="{5E3DAF9B-BFB3-4749-8978-2CEFDEB7201F}" type="pres">
      <dgm:prSet presAssocID="{40076664-83C4-4E44-BFB5-A8888A769290}" presName="circ3" presStyleLbl="vennNode1" presStyleIdx="2" presStyleCnt="3"/>
      <dgm:spPr/>
    </dgm:pt>
    <dgm:pt modelId="{06A5183C-A2E0-4E74-8E8D-F5AD1CD64E92}" type="pres">
      <dgm:prSet presAssocID="{40076664-83C4-4E44-BFB5-A8888A769290}" presName="circ3Tx" presStyleLbl="revTx" presStyleIdx="0" presStyleCnt="0">
        <dgm:presLayoutVars>
          <dgm:chMax val="0"/>
          <dgm:chPref val="0"/>
          <dgm:bulletEnabled val="1"/>
        </dgm:presLayoutVars>
      </dgm:prSet>
      <dgm:spPr/>
    </dgm:pt>
  </dgm:ptLst>
  <dgm:cxnLst>
    <dgm:cxn modelId="{016B8B1E-E3C7-425E-9574-00F9227DCD15}" type="presOf" srcId="{2E78E719-241F-4914-9A01-E5A6CD9E1E8B}" destId="{14DAAF50-0D52-4DF1-AEED-54753A325B41}" srcOrd="0" destOrd="0" presId="urn:microsoft.com/office/officeart/2005/8/layout/venn1"/>
    <dgm:cxn modelId="{5825E133-5FF4-4E5D-A8D5-6956599BF8CF}" type="presOf" srcId="{5AF0BA2A-EA22-4F50-ACE4-A3F4D3CB0680}" destId="{D6C52D8A-6C43-497F-BC40-E663DD9A2EE4}" srcOrd="0" destOrd="0" presId="urn:microsoft.com/office/officeart/2005/8/layout/venn1"/>
    <dgm:cxn modelId="{A2435845-0C3A-4E4A-8109-EF889383595A}" srcId="{2E78E719-241F-4914-9A01-E5A6CD9E1E8B}" destId="{40076664-83C4-4E44-BFB5-A8888A769290}" srcOrd="2" destOrd="0" parTransId="{6C5E1FA2-792E-45B8-BF37-E01D5005C881}" sibTransId="{030C36C2-D55E-4A4D-94D1-D3A8236AC0C9}"/>
    <dgm:cxn modelId="{15416B6E-F9B0-49A2-AD6A-72F1CE38A880}" type="presOf" srcId="{40076664-83C4-4E44-BFB5-A8888A769290}" destId="{5E3DAF9B-BFB3-4749-8978-2CEFDEB7201F}" srcOrd="0" destOrd="0" presId="urn:microsoft.com/office/officeart/2005/8/layout/venn1"/>
    <dgm:cxn modelId="{4F82DE5A-8888-49BA-BC24-A3DFC90F78BD}" type="presOf" srcId="{5AF0BA2A-EA22-4F50-ACE4-A3F4D3CB0680}" destId="{BF8B7C98-5097-4BF1-A655-EC4061785166}" srcOrd="1" destOrd="0" presId="urn:microsoft.com/office/officeart/2005/8/layout/venn1"/>
    <dgm:cxn modelId="{03A4E47C-5F63-4371-8F1D-9FF4E87E2D9E}" srcId="{2E78E719-241F-4914-9A01-E5A6CD9E1E8B}" destId="{917930A7-2EA9-4346-AABA-548C5D872A20}" srcOrd="0" destOrd="0" parTransId="{B4E33C0C-286D-4F87-9B08-741EC0CB9451}" sibTransId="{32297C97-92BC-4A02-8864-12FBB22AE37A}"/>
    <dgm:cxn modelId="{4046658A-33E7-421F-BEF1-D42631A666D9}" srcId="{2E78E719-241F-4914-9A01-E5A6CD9E1E8B}" destId="{5AF0BA2A-EA22-4F50-ACE4-A3F4D3CB0680}" srcOrd="1" destOrd="0" parTransId="{459EED80-9EE8-4A3C-97BB-92B29BA7735A}" sibTransId="{621D9C35-CCCD-497C-8F07-57B83DA7E982}"/>
    <dgm:cxn modelId="{43D42F8E-4112-4C65-82C2-4662D98624A2}" type="presOf" srcId="{40076664-83C4-4E44-BFB5-A8888A769290}" destId="{06A5183C-A2E0-4E74-8E8D-F5AD1CD64E92}" srcOrd="1" destOrd="0" presId="urn:microsoft.com/office/officeart/2005/8/layout/venn1"/>
    <dgm:cxn modelId="{D93A1BB4-28DB-4372-B716-A25CAD3C55C6}" type="presOf" srcId="{917930A7-2EA9-4346-AABA-548C5D872A20}" destId="{D07D3943-57FF-439A-973C-9648E33025FD}" srcOrd="1" destOrd="0" presId="urn:microsoft.com/office/officeart/2005/8/layout/venn1"/>
    <dgm:cxn modelId="{7BE424E3-4AFF-4F15-9257-4D1DB96ED120}" type="presOf" srcId="{917930A7-2EA9-4346-AABA-548C5D872A20}" destId="{C3180EA7-E869-421B-AA2E-3FB1B6AD0A9D}" srcOrd="0" destOrd="0" presId="urn:microsoft.com/office/officeart/2005/8/layout/venn1"/>
    <dgm:cxn modelId="{E59572D5-E5FF-48FE-A13B-7436009DD951}" type="presParOf" srcId="{14DAAF50-0D52-4DF1-AEED-54753A325B41}" destId="{C3180EA7-E869-421B-AA2E-3FB1B6AD0A9D}" srcOrd="0" destOrd="0" presId="urn:microsoft.com/office/officeart/2005/8/layout/venn1"/>
    <dgm:cxn modelId="{EEA05440-A928-4CEC-A7BB-E616622ED5CB}" type="presParOf" srcId="{14DAAF50-0D52-4DF1-AEED-54753A325B41}" destId="{D07D3943-57FF-439A-973C-9648E33025FD}" srcOrd="1" destOrd="0" presId="urn:microsoft.com/office/officeart/2005/8/layout/venn1"/>
    <dgm:cxn modelId="{7779CC5F-BEEB-42C0-AE63-BE69FF16BB14}" type="presParOf" srcId="{14DAAF50-0D52-4DF1-AEED-54753A325B41}" destId="{D6C52D8A-6C43-497F-BC40-E663DD9A2EE4}" srcOrd="2" destOrd="0" presId="urn:microsoft.com/office/officeart/2005/8/layout/venn1"/>
    <dgm:cxn modelId="{10BD8E6F-8A45-470E-B679-A2C86480BA96}" type="presParOf" srcId="{14DAAF50-0D52-4DF1-AEED-54753A325B41}" destId="{BF8B7C98-5097-4BF1-A655-EC4061785166}" srcOrd="3" destOrd="0" presId="urn:microsoft.com/office/officeart/2005/8/layout/venn1"/>
    <dgm:cxn modelId="{A0DB9446-8C3D-48D7-86E3-955A8BF18E93}" type="presParOf" srcId="{14DAAF50-0D52-4DF1-AEED-54753A325B41}" destId="{5E3DAF9B-BFB3-4749-8978-2CEFDEB7201F}" srcOrd="4" destOrd="0" presId="urn:microsoft.com/office/officeart/2005/8/layout/venn1"/>
    <dgm:cxn modelId="{8380A454-AECE-49B0-9B03-CF207F6AD1EF}" type="presParOf" srcId="{14DAAF50-0D52-4DF1-AEED-54753A325B41}" destId="{06A5183C-A2E0-4E74-8E8D-F5AD1CD64E92}"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80EA7-E869-421B-AA2E-3FB1B6AD0A9D}">
      <dsp:nvSpPr>
        <dsp:cNvPr id="0" name=""/>
        <dsp:cNvSpPr/>
      </dsp:nvSpPr>
      <dsp:spPr>
        <a:xfrm>
          <a:off x="2438399" y="67733"/>
          <a:ext cx="3251200" cy="3251200"/>
        </a:xfrm>
        <a:prstGeom prst="ellipse">
          <a:avLst/>
        </a:prstGeom>
        <a:blipFill rotWithShape="0">
          <a:blip xmlns:r="http://schemas.openxmlformats.org/officeDocument/2006/relationships" r:embed="rId1"/>
          <a:srcRect/>
          <a:stretch>
            <a:fillRect l="-39000" r="-3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dirty="0"/>
        </a:p>
      </dsp:txBody>
      <dsp:txXfrm>
        <a:off x="2871893" y="636693"/>
        <a:ext cx="2384213" cy="1463040"/>
      </dsp:txXfrm>
    </dsp:sp>
    <dsp:sp modelId="{D6C52D8A-6C43-497F-BC40-E663DD9A2EE4}">
      <dsp:nvSpPr>
        <dsp:cNvPr id="0" name=""/>
        <dsp:cNvSpPr/>
      </dsp:nvSpPr>
      <dsp:spPr>
        <a:xfrm>
          <a:off x="3611541" y="2099733"/>
          <a:ext cx="3251200" cy="3251200"/>
        </a:xfrm>
        <a:prstGeom prst="ellipse">
          <a:avLst/>
        </a:prstGeom>
        <a:blipFill rotWithShape="0">
          <a:blip xmlns:r="http://schemas.openxmlformats.org/officeDocument/2006/relationships" r:embed="rId2"/>
          <a:srcRect/>
          <a:stretch>
            <a:fillRect t="-25000" b="-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dirty="0"/>
        </a:p>
      </dsp:txBody>
      <dsp:txXfrm>
        <a:off x="4605866" y="2939626"/>
        <a:ext cx="1950720" cy="1788160"/>
      </dsp:txXfrm>
    </dsp:sp>
    <dsp:sp modelId="{5E3DAF9B-BFB3-4749-8978-2CEFDEB7201F}">
      <dsp:nvSpPr>
        <dsp:cNvPr id="0" name=""/>
        <dsp:cNvSpPr/>
      </dsp:nvSpPr>
      <dsp:spPr>
        <a:xfrm>
          <a:off x="1265258" y="2099733"/>
          <a:ext cx="3251200" cy="3251200"/>
        </a:xfrm>
        <a:prstGeom prst="ellipse">
          <a:avLst/>
        </a:prstGeom>
        <a:blipFill rotWithShape="0">
          <a:blip xmlns:r="http://schemas.openxmlformats.org/officeDocument/2006/relationships" r:embed="rId3"/>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dirty="0"/>
        </a:p>
      </dsp:txBody>
      <dsp:txXfrm>
        <a:off x="1571413" y="2939626"/>
        <a:ext cx="1950720" cy="178816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378377-E489-7A42-B833-60953F2AD72E}"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9AD5E1-08B8-5840-86E0-4BF7022D60DE}" type="slidenum">
              <a:rPr lang="en-GB" smtClean="0"/>
              <a:t>‹#›</a:t>
            </a:fld>
            <a:endParaRPr lang="en-GB"/>
          </a:p>
        </p:txBody>
      </p:sp>
    </p:spTree>
    <p:extLst>
      <p:ext uri="{BB962C8B-B14F-4D97-AF65-F5344CB8AC3E}">
        <p14:creationId xmlns:p14="http://schemas.microsoft.com/office/powerpoint/2010/main" val="824152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Introduction</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Hello and thank you for joining me</a:t>
            </a:r>
          </a:p>
          <a:p>
            <a:pPr fontAlgn="t"/>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Today, I’m going to examine contemporary issues in policing, drawing closely on research and official publications from the last 25 years. I will focus particularly on how the wider policing family has developed, before applying these themes to a case study within the railway environment.</a:t>
            </a: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1</a:t>
            </a:fld>
            <a:endParaRPr lang="en-GB"/>
          </a:p>
        </p:txBody>
      </p:sp>
    </p:spTree>
    <p:extLst>
      <p:ext uri="{BB962C8B-B14F-4D97-AF65-F5344CB8AC3E}">
        <p14:creationId xmlns:p14="http://schemas.microsoft.com/office/powerpoint/2010/main" val="1234539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Before we get into the detail, I’d like to give you a quick overview of what I’ll be covering today.</a:t>
            </a:r>
          </a:p>
          <a:p>
            <a:pPr fontAlgn="t"/>
            <a:r>
              <a:rPr lang="en-GB" sz="1200" b="0" i="0" kern="1200" dirty="0">
                <a:solidFill>
                  <a:schemeClr val="tx1"/>
                </a:solidFill>
                <a:effectLst/>
                <a:latin typeface="+mn-lt"/>
                <a:ea typeface="+mn-ea"/>
                <a:cs typeface="+mn-cs"/>
              </a:rPr>
              <a:t>First, I’ll start by outlining the broader pressures on contemporary policing, drawing on national reports and evidence that set the context for why change has become necessary.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Second, I’ll explore how these pressures have led to the development of what’s often referred to as the wider policing family, looking specifically at the emergence of PCSOs and later the Community Safety Accreditation Scheme, or CSAS.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Third, I’ll examine the evidence on whether these roles have worked, and how funding pressures and pluralisation have shaped the way forces use non‑warranted personnel.</a:t>
            </a:r>
          </a:p>
          <a:p>
            <a:pPr fontAlgn="t"/>
            <a:r>
              <a:rPr lang="en-GB" sz="1200" b="0" i="0" kern="1200" dirty="0">
                <a:solidFill>
                  <a:schemeClr val="tx1"/>
                </a:solidFill>
                <a:effectLst/>
                <a:latin typeface="+mn-lt"/>
                <a:ea typeface="+mn-ea"/>
                <a:cs typeface="+mn-cs"/>
              </a:rPr>
              <a:t>From there, I’ll discuss public confidence, governance challenges, and the limits of visible guardianship.</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Only then, towards the end of the presentation, I’ll apply these national themes to the railway environment, looking at the British Transport Police, the Railway Safety Accreditation Scheme, and current proposals from South Western Railway.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And finally, I’ll conclude by returning to Barber’s argument about a broader public safety system, and what this might mean for the future of policing.”</a:t>
            </a:r>
          </a:p>
          <a:p>
            <a:endParaRPr lang="en-GB" dirty="0"/>
          </a:p>
        </p:txBody>
      </p:sp>
      <p:sp>
        <p:nvSpPr>
          <p:cNvPr id="4" name="Slide Number Placeholder 3"/>
          <p:cNvSpPr>
            <a:spLocks noGrp="1"/>
          </p:cNvSpPr>
          <p:nvPr>
            <p:ph type="sldNum" sz="quarter" idx="5"/>
          </p:nvPr>
        </p:nvSpPr>
        <p:spPr/>
        <p:txBody>
          <a:bodyPr/>
          <a:lstStyle/>
          <a:p>
            <a:fld id="{792A3402-B4E1-4996-9C90-D562C8EA3923}" type="slidenum">
              <a:rPr lang="en-GB" smtClean="0"/>
              <a:t>2</a:t>
            </a:fld>
            <a:endParaRPr lang="en-GB"/>
          </a:p>
        </p:txBody>
      </p:sp>
    </p:spTree>
    <p:extLst>
      <p:ext uri="{BB962C8B-B14F-4D97-AF65-F5344CB8AC3E}">
        <p14:creationId xmlns:p14="http://schemas.microsoft.com/office/powerpoint/2010/main" val="732207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Police Foundation’s work—especially Barber’s reports in 2020 and 2022—argued that forces must make more explicit decisions about </a:t>
            </a:r>
            <a:r>
              <a:rPr lang="en-GB" sz="1200" b="0" i="1" kern="1200" dirty="0">
                <a:solidFill>
                  <a:schemeClr val="tx1"/>
                </a:solidFill>
                <a:effectLst/>
                <a:latin typeface="+mn-lt"/>
                <a:ea typeface="+mn-ea"/>
                <a:cs typeface="+mn-cs"/>
              </a:rPr>
              <a:t>what they can realistically attend</a:t>
            </a:r>
            <a:r>
              <a:rPr lang="en-GB" sz="1200" b="0" i="0" kern="1200" dirty="0">
                <a:solidFill>
                  <a:schemeClr val="tx1"/>
                </a:solidFill>
                <a:effectLst/>
                <a:latin typeface="+mn-lt"/>
                <a:ea typeface="+mn-ea"/>
                <a:cs typeface="+mn-cs"/>
              </a:rPr>
              <a:t>, and suggests a much broader public safety system, involving more agencies and institutions working together to prevent harm. Barber’s emphasis on primary, secondary and tertiary prevention provides an important conceptual basis for the discussion today.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Across UK policing, forces now operate under significant strain. UNISON warned in 2026 that police budgets were facing </a:t>
            </a:r>
            <a:r>
              <a:rPr lang="en-GB" sz="1200" b="0" i="1" kern="1200" dirty="0">
                <a:solidFill>
                  <a:schemeClr val="tx1"/>
                </a:solidFill>
                <a:effectLst/>
                <a:latin typeface="+mn-lt"/>
                <a:ea typeface="+mn-ea"/>
                <a:cs typeface="+mn-cs"/>
              </a:rPr>
              <a:t>serious shortfalls</a:t>
            </a:r>
            <a:r>
              <a:rPr lang="en-GB" sz="1200" b="0" i="0" kern="1200" dirty="0">
                <a:solidFill>
                  <a:schemeClr val="tx1"/>
                </a:solidFill>
                <a:effectLst/>
                <a:latin typeface="+mn-lt"/>
                <a:ea typeface="+mn-ea"/>
                <a:cs typeface="+mn-cs"/>
              </a:rPr>
              <a:t>. Similarly, HMICFRS’s 2025 annual assessment documented </a:t>
            </a:r>
            <a:r>
              <a:rPr lang="en-GB" sz="1200" b="0" i="1" kern="1200" dirty="0">
                <a:solidFill>
                  <a:schemeClr val="tx1"/>
                </a:solidFill>
                <a:effectLst/>
                <a:latin typeface="+mn-lt"/>
                <a:ea typeface="+mn-ea"/>
                <a:cs typeface="+mn-cs"/>
              </a:rPr>
              <a:t>rising demand</a:t>
            </a:r>
            <a:r>
              <a:rPr lang="en-GB" sz="1200" b="0" i="0" kern="1200" dirty="0">
                <a:solidFill>
                  <a:schemeClr val="tx1"/>
                </a:solidFill>
                <a:effectLst/>
                <a:latin typeface="+mn-lt"/>
                <a:ea typeface="+mn-ea"/>
                <a:cs typeface="+mn-cs"/>
              </a:rPr>
              <a:t> across both crime and non‑crime incidents. The House of Commons Home Affairs Committee in 2026 further emphasised that policing’s remit continues to expand, often without equivalent uplift in resourcing.</a:t>
            </a:r>
          </a:p>
          <a:p>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3</a:t>
            </a:fld>
            <a:endParaRPr lang="en-GB"/>
          </a:p>
        </p:txBody>
      </p:sp>
    </p:spTree>
    <p:extLst>
      <p:ext uri="{BB962C8B-B14F-4D97-AF65-F5344CB8AC3E}">
        <p14:creationId xmlns:p14="http://schemas.microsoft.com/office/powerpoint/2010/main" val="1446707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One of the most significant developments in the modern policing landscape was the creation of Police Community Support Officers (PCSOs) under the Police Reform Act 2002. Their introduction, announced by Home Secretary David Blunkett in July 2002 (BBC News, 2002), came during a period of declining confidence in traditional policing.</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Academic work by Cosgrove and Ramshaw (2015) describes how PCSOs were designed to bolster neighbourhood policing by providing a consistent, visible presence at lower cost than fully warranted officers.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Their legislative powers—initially granted through the 2002 Act and expanded via the Serious Organised Crime and Police Act 2005—reflected this supportive role. As the Police Foundation noted in 2009, PCSOs were intended to enhance reassurance and provide early intervention rather than replicate the authority of police constables.</a:t>
            </a:r>
          </a:p>
          <a:p>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4</a:t>
            </a:fld>
            <a:endParaRPr lang="en-GB"/>
          </a:p>
        </p:txBody>
      </p:sp>
    </p:spTree>
    <p:extLst>
      <p:ext uri="{BB962C8B-B14F-4D97-AF65-F5344CB8AC3E}">
        <p14:creationId xmlns:p14="http://schemas.microsoft.com/office/powerpoint/2010/main" val="2495567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critical question is: </a:t>
            </a:r>
            <a:r>
              <a:rPr lang="en-GB" sz="1200" b="0" i="1" kern="1200" dirty="0">
                <a:solidFill>
                  <a:schemeClr val="tx1"/>
                </a:solidFill>
                <a:effectLst/>
                <a:latin typeface="+mn-lt"/>
                <a:ea typeface="+mn-ea"/>
                <a:cs typeface="+mn-cs"/>
              </a:rPr>
              <a:t>Did PCSOs deliver on their intended purpose?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Cambridgeshire Constabulary Review (Sutherland, 2014) concluded that PCSOs had proven their value “beyond doubt”, demonstrating measurable impact on antisocial behaviour and saving officer time. The same year, an evaluation submitted to London’s Mayor’s Office for Policing and Crime (Loveday &amp; Smith, 2014) found parallel benefits within the Metropolitan Police.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Taking these sources together, the literature makes it clear that PCSOs did work—they delivered reassurance, reduced demand on officers, and strengthened community engagement.</a:t>
            </a:r>
          </a:p>
          <a:p>
            <a:endParaRPr lang="en-GB" dirty="0"/>
          </a:p>
          <a:p>
            <a:r>
              <a:rPr lang="en-GB" dirty="0"/>
              <a:t>There was little to review that said otherwise at the time , however in my view an inference may be drawn from only have official sources to work from. Certainly </a:t>
            </a:r>
            <a:r>
              <a:rPr lang="en-GB" sz="1200" b="0" i="0" kern="1200" dirty="0">
                <a:solidFill>
                  <a:schemeClr val="tx1"/>
                </a:solidFill>
                <a:effectLst/>
                <a:latin typeface="+mn-lt"/>
                <a:ea typeface="+mn-ea"/>
                <a:cs typeface="+mn-cs"/>
              </a:rPr>
              <a:t>De Camargo (2020) found that many forces struggled initially with integrating PCSOs into established structures, noting organisational uncertainty about roles and responsibilities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2A3402-B4E1-4996-9C90-D562C8EA392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40355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Community Safety Accreditation Scheme (CSAS)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Running parallel to PCSOs, the Community Safety Accreditation Scheme was also introduced through Section 40 of the Police Reform Act 2002. This scheme allows Chief Constables to accredit staff in external organisations with limited policing powers.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Clear Process for application.. </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Guidance from forces such as Devon and Cornwall Police (2026) explains how these powers—ranging from obtaining names and addresses to issuing Fixed Penalty Notices—were deliberately limited to support, rather than replicate, policing activity.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As with De Camargo. Cashmore (2017) similarly observed that early CSAS deployments suffered from a lack of clarity, and that only with later ACPO‑led national guidance did role consistency improve.</a:t>
            </a:r>
          </a:p>
          <a:p>
            <a:pPr fontAlgn="t"/>
            <a:r>
              <a:rPr lang="en-GB" sz="1200" b="0" i="0" kern="1200" dirty="0">
                <a:solidFill>
                  <a:schemeClr val="tx1"/>
                </a:solidFill>
                <a:effectLst/>
                <a:latin typeface="+mn-lt"/>
                <a:ea typeface="+mn-ea"/>
                <a:cs typeface="+mn-cs"/>
              </a:rPr>
              <a:t>When implemented correctly, both PCSOs and CSAS roles made meaningful contributions to community safety. But the evidence consistently emphasises the need for </a:t>
            </a:r>
            <a:r>
              <a:rPr lang="en-GB" sz="1200" b="0" i="1" kern="1200" dirty="0">
                <a:solidFill>
                  <a:schemeClr val="tx1"/>
                </a:solidFill>
                <a:effectLst/>
                <a:latin typeface="+mn-lt"/>
                <a:ea typeface="+mn-ea"/>
                <a:cs typeface="+mn-cs"/>
              </a:rPr>
              <a:t>clear role design</a:t>
            </a:r>
            <a:r>
              <a:rPr lang="en-GB" sz="1200" b="0" i="0" kern="1200" dirty="0">
                <a:solidFill>
                  <a:schemeClr val="tx1"/>
                </a:solidFill>
                <a:effectLst/>
                <a:latin typeface="+mn-lt"/>
                <a:ea typeface="+mn-ea"/>
                <a:cs typeface="+mn-cs"/>
              </a:rPr>
              <a:t> and </a:t>
            </a:r>
            <a:r>
              <a:rPr lang="en-GB" sz="1200" b="0" i="1" kern="1200" dirty="0">
                <a:solidFill>
                  <a:schemeClr val="tx1"/>
                </a:solidFill>
                <a:effectLst/>
                <a:latin typeface="+mn-lt"/>
                <a:ea typeface="+mn-ea"/>
                <a:cs typeface="+mn-cs"/>
              </a:rPr>
              <a:t>coherent operational integration</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6</a:t>
            </a:fld>
            <a:endParaRPr lang="en-GB"/>
          </a:p>
        </p:txBody>
      </p:sp>
    </p:spTree>
    <p:extLst>
      <p:ext uri="{BB962C8B-B14F-4D97-AF65-F5344CB8AC3E}">
        <p14:creationId xmlns:p14="http://schemas.microsoft.com/office/powerpoint/2010/main" val="2001827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Funding Challenges and Workforce Pluralisation</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Barber’s more recent work highlights the structural funding pressures within policing. PCSOs are funded through police budgets—driven by Home Office grants and council tax precepts (College of Policing, 2022). This leaves them vulnerable to cuts. UNISON’s 2025 reporting confirms that several forces have already reduced PCSO numbers due to financial pressures.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In contrast, CSAS‑designated staff are funded by their employing organisations (e.g., Dorset Council, 2026). This can expand capacity without drawing on policing budgets—but as O’Neill (2014) warns, such arrangements are inherently fragile if external funding is withdrawn.</a:t>
            </a:r>
          </a:p>
          <a:p>
            <a:pPr fontAlgn="t"/>
            <a:r>
              <a:rPr lang="en-GB" sz="1200" b="0" i="0" kern="1200" dirty="0">
                <a:solidFill>
                  <a:schemeClr val="tx1"/>
                </a:solidFill>
                <a:effectLst/>
                <a:latin typeface="+mn-lt"/>
                <a:ea typeface="+mn-ea"/>
                <a:cs typeface="+mn-cs"/>
              </a:rPr>
              <a:t>This financial tension is central to debates on the future of pluralised policing.</a:t>
            </a:r>
          </a:p>
          <a:p>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7</a:t>
            </a:fld>
            <a:endParaRPr lang="en-GB"/>
          </a:p>
        </p:txBody>
      </p:sp>
    </p:spTree>
    <p:extLst>
      <p:ext uri="{BB962C8B-B14F-4D97-AF65-F5344CB8AC3E}">
        <p14:creationId xmlns:p14="http://schemas.microsoft.com/office/powerpoint/2010/main" val="982751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Public Perception and the Limits of Visible Guardianship</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Rowland and Coupe’s 2014 comparative study of police officers, PCSOs, and private security guards found that: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Police officers generate the highest reassurance</a:t>
            </a:r>
          </a:p>
          <a:p>
            <a:pPr fontAlgn="t"/>
            <a:r>
              <a:rPr lang="en-GB" sz="1200" b="0" i="0" kern="1200" dirty="0">
                <a:solidFill>
                  <a:schemeClr val="tx1"/>
                </a:solidFill>
                <a:effectLst/>
                <a:latin typeface="+mn-lt"/>
                <a:ea typeface="+mn-ea"/>
                <a:cs typeface="+mn-cs"/>
              </a:rPr>
              <a:t>PCSOs also provide meaningful reassurance</a:t>
            </a:r>
          </a:p>
          <a:p>
            <a:pPr fontAlgn="t"/>
            <a:r>
              <a:rPr lang="en-GB" sz="1200" b="0" i="0" kern="1200" dirty="0">
                <a:solidFill>
                  <a:schemeClr val="tx1"/>
                </a:solidFill>
                <a:effectLst/>
                <a:latin typeface="+mn-lt"/>
                <a:ea typeface="+mn-ea"/>
                <a:cs typeface="+mn-cs"/>
              </a:rPr>
              <a:t>Security guards offer some deterrent value and greater cost‑effectiveness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Their research also uncovered a notable finding: police presence could increase worry among women—a concern highlighted even before the Sarah Everard case shifted public perception further.</a:t>
            </a:r>
          </a:p>
          <a:p>
            <a:pPr fontAlgn="t"/>
            <a:r>
              <a:rPr lang="en-GB" sz="1200" b="0" i="0" kern="1200" dirty="0">
                <a:solidFill>
                  <a:schemeClr val="tx1"/>
                </a:solidFill>
                <a:effectLst/>
                <a:latin typeface="+mn-lt"/>
                <a:ea typeface="+mn-ea"/>
                <a:cs typeface="+mn-cs"/>
              </a:rPr>
              <a:t>Additional research by Doyle et al. (2015) shows that security staff and police volunteers can enhance feelings of safety, demonstrating the potential of non‑police personnel. However, Appleton (2012) and Cooke (2005) warn about risks relating to governance, accountability, and the confusion caused when multiple uniformed roles coexist without clear public understanding.</a:t>
            </a:r>
          </a:p>
          <a:p>
            <a:pPr fontAlgn="t"/>
            <a:r>
              <a:rPr lang="en-GB" sz="1200" b="0" i="0" kern="1200" dirty="0">
                <a:solidFill>
                  <a:schemeClr val="tx1"/>
                </a:solidFill>
                <a:effectLst/>
                <a:latin typeface="+mn-lt"/>
                <a:ea typeface="+mn-ea"/>
                <a:cs typeface="+mn-cs"/>
              </a:rPr>
              <a:t>Together, these sources illustrate both the potential and the limitations of plural policing models.</a:t>
            </a:r>
          </a:p>
          <a:p>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8</a:t>
            </a:fld>
            <a:endParaRPr lang="en-GB"/>
          </a:p>
        </p:txBody>
      </p:sp>
    </p:spTree>
    <p:extLst>
      <p:ext uri="{BB962C8B-B14F-4D97-AF65-F5344CB8AC3E}">
        <p14:creationId xmlns:p14="http://schemas.microsoft.com/office/powerpoint/2010/main" val="3247220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Transition to the Railway Context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Having explored the national picture, I now want to turn to how these themes play out within the railway environment.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British Transport Police faces the same pressures as Home Office forces: increasing demand, widening responsibilities, and financial constraints. But BTP operates within a unique national infrastructure, policing a transient population across a complex rail network carrying millions of passengers daily (HMICFRS, 2026).</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Crucially, BTP’s funding model differs: policing is financed through Police Service Agreements with train operating companies, who expect a clearly defined level of service (BTPA, 2026).</a:t>
            </a:r>
          </a:p>
          <a:p>
            <a:pPr fontAlgn="t"/>
            <a:r>
              <a:rPr lang="en-GB" sz="1200" b="0" i="0" kern="1200" dirty="0">
                <a:solidFill>
                  <a:schemeClr val="tx1"/>
                </a:solidFill>
                <a:effectLst/>
                <a:latin typeface="+mn-lt"/>
                <a:ea typeface="+mn-ea"/>
                <a:cs typeface="+mn-cs"/>
              </a:rPr>
              <a:t>This funding structure has led to creative and collaborative approaches to public safety—particularly with South Western Railway, whose initiatives form the basis of the case study.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Existing Accredited Roles on the Railway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South Western Railway employs Rail Community Officers (RCOs), accredited under BTP’s Railway Safety Accreditation Scheme (RSAS), introduced through the Railway Safety Accreditation Scheme Order 2004.</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scheme mirrors CSAS but is adapted to the railway context. BTP has reported improvements in public perceptions of safety through RCO deployments. For example, the Transport Select Committee (2006) cited BTP evidence showing increases in perceived safety on the Southeastern network’s Catford Loop route—from 36% to 42%.</a:t>
            </a:r>
          </a:p>
          <a:p>
            <a:pPr fontAlgn="t"/>
            <a:r>
              <a:rPr lang="en-GB" sz="1200" b="0" i="0" kern="1200" dirty="0">
                <a:solidFill>
                  <a:schemeClr val="tx1"/>
                </a:solidFill>
                <a:effectLst/>
                <a:latin typeface="+mn-lt"/>
                <a:ea typeface="+mn-ea"/>
                <a:cs typeface="+mn-cs"/>
              </a:rPr>
              <a:t>Although independent evaluation is limited, these examples demonstrate the potential of accredited rail staff to deliver reassurance and early intervention.</a:t>
            </a:r>
          </a:p>
          <a:p>
            <a:r>
              <a:rPr lang="en-GB" dirty="0"/>
              <a:t> </a:t>
            </a:r>
          </a:p>
          <a:p>
            <a:r>
              <a:rPr lang="en-GB" dirty="0" err="1"/>
              <a:t>anonomity</a:t>
            </a:r>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9</a:t>
            </a:fld>
            <a:endParaRPr lang="en-GB"/>
          </a:p>
        </p:txBody>
      </p:sp>
    </p:spTree>
    <p:extLst>
      <p:ext uri="{BB962C8B-B14F-4D97-AF65-F5344CB8AC3E}">
        <p14:creationId xmlns:p14="http://schemas.microsoft.com/office/powerpoint/2010/main" val="3413630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2D58C-212C-ADDA-E773-F50A01DDE5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CF0B0F-9613-D388-80BA-6E621AE2B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AAF88E-C31F-573F-1F0C-69668AEAB152}"/>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Current Developments:</a:t>
            </a:r>
          </a:p>
          <a:p>
            <a:pPr fontAlgn="t"/>
            <a:r>
              <a:rPr lang="en-GB" sz="1200" b="0" i="0" kern="1200" dirty="0">
                <a:solidFill>
                  <a:schemeClr val="tx1"/>
                </a:solidFill>
                <a:effectLst/>
                <a:latin typeface="+mn-lt"/>
                <a:ea typeface="+mn-ea"/>
                <a:cs typeface="+mn-cs"/>
              </a:rPr>
              <a:t>Expanding the Wider Policing Family on the Railway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Recent work within BTP has explored whether the railway industry could take on an even greater role in public safety.</a:t>
            </a:r>
          </a:p>
          <a:p>
            <a:pPr fontAlgn="t"/>
            <a:r>
              <a:rPr lang="en-GB" sz="1200" b="0" i="0" kern="1200" dirty="0">
                <a:solidFill>
                  <a:schemeClr val="tx1"/>
                </a:solidFill>
                <a:effectLst/>
                <a:latin typeface="+mn-lt"/>
                <a:ea typeface="+mn-ea"/>
                <a:cs typeface="+mn-cs"/>
              </a:rPr>
              <a:t>South Western Railway has proposed a pilot to assess whether RSAS‑accredited staff could respond to certain immediate‑grade and priority‑grade incidents (Robey, 2025). These staff would either manage low‑risk incidents within their powers or stabilise the situation ahead of BTP arrival when response times are extended.</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National guidance from the National Police Chiefs’ Council (2015) suggests that the types of incidents proposed remain consistent with existing CSAS/RSAS capabilities. Loughran (2025) argues that accredited personnel can add measurable value when supported by robust training, clear boundaries, and effective supervision.</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However, as of now, limited empirical evidence exists demonstrating whether expanding RSAS responsibilities in this way would improve outcomes or introduce new risks. This remains an emerging area in need of further evaluation.</a:t>
            </a:r>
          </a:p>
          <a:p>
            <a:endParaRPr lang="en-GB" dirty="0"/>
          </a:p>
        </p:txBody>
      </p:sp>
      <p:sp>
        <p:nvSpPr>
          <p:cNvPr id="4" name="Slide Number Placeholder 3">
            <a:extLst>
              <a:ext uri="{FF2B5EF4-FFF2-40B4-BE49-F238E27FC236}">
                <a16:creationId xmlns:a16="http://schemas.microsoft.com/office/drawing/2014/main" id="{BCE4D174-C01F-BCEF-B110-CA5074FF6C4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2A3402-B4E1-4996-9C90-D562C8EA392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4140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To conclude:</a:t>
            </a:r>
          </a:p>
          <a:p>
            <a:pPr fontAlgn="t"/>
            <a:r>
              <a:rPr lang="en-GB" sz="1200" b="0" i="0" kern="1200" dirty="0">
                <a:solidFill>
                  <a:schemeClr val="tx1"/>
                </a:solidFill>
                <a:effectLst/>
                <a:latin typeface="+mn-lt"/>
                <a:ea typeface="+mn-ea"/>
                <a:cs typeface="+mn-cs"/>
              </a:rPr>
              <a:t>National policing faces sustained pressure, backed by evidence from UNISON, HMICFRS and the House of Commons.</a:t>
            </a:r>
          </a:p>
          <a:p>
            <a:pPr fontAlgn="t"/>
            <a:r>
              <a:rPr lang="en-GB" sz="1200" b="0" i="0" kern="1200" dirty="0">
                <a:solidFill>
                  <a:schemeClr val="tx1"/>
                </a:solidFill>
                <a:effectLst/>
                <a:latin typeface="+mn-lt"/>
                <a:ea typeface="+mn-ea"/>
                <a:cs typeface="+mn-cs"/>
              </a:rPr>
              <a:t>PCSOs and CSAS roles emerged to meet these pressures, supported by legislation, academic analysis, and force‑level evaluation.</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Research from Sutherland (2014), Loveday &amp; Smith (2014), Rowland &amp; Coupe (2014), and others shows that these roles can deliver real benefits when clearly defined.</a:t>
            </a:r>
          </a:p>
          <a:p>
            <a:pPr fontAlgn="t"/>
            <a:r>
              <a:rPr lang="en-GB" sz="1200" b="0" i="0" kern="1200" dirty="0">
                <a:solidFill>
                  <a:schemeClr val="tx1"/>
                </a:solidFill>
                <a:effectLst/>
                <a:latin typeface="+mn-lt"/>
                <a:ea typeface="+mn-ea"/>
                <a:cs typeface="+mn-cs"/>
              </a:rPr>
              <a:t>Funding models remain a major vulnerability, particularly where roles rely on external organisations.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On the railway, BTP and South Western Railway have built accredited schemes, RCOs and RSAS, supported by evidence from the Transport Select Committee and industry reports.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New proposals seek to extend these roles further, but require careful governance, training, and evaluation.</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Barber’s concept of a public safety system feels increasingly aligned with the direction of travel. Pluralisation is already here; the challenge now is ensuring that expanded roles enhance public safety without compromising accountability, clarity, or public trust.</a:t>
            </a:r>
          </a:p>
          <a:p>
            <a:pPr fontAlgn="t"/>
            <a:r>
              <a:rPr lang="en-GB" sz="1200" b="0" i="0" kern="1200" dirty="0">
                <a:solidFill>
                  <a:schemeClr val="tx1"/>
                </a:solidFill>
                <a:effectLst/>
                <a:latin typeface="+mn-lt"/>
                <a:ea typeface="+mn-ea"/>
                <a:cs typeface="+mn-cs"/>
              </a:rPr>
              <a:t>Thank you for listening.</a:t>
            </a:r>
          </a:p>
          <a:p>
            <a:endParaRPr lang="en-GB" dirty="0"/>
          </a:p>
        </p:txBody>
      </p:sp>
      <p:sp>
        <p:nvSpPr>
          <p:cNvPr id="4" name="Slide Number Placeholder 3"/>
          <p:cNvSpPr>
            <a:spLocks noGrp="1"/>
          </p:cNvSpPr>
          <p:nvPr>
            <p:ph type="sldNum" sz="quarter" idx="5"/>
          </p:nvPr>
        </p:nvSpPr>
        <p:spPr/>
        <p:txBody>
          <a:bodyPr/>
          <a:lstStyle/>
          <a:p>
            <a:fld id="{B09AD5E1-08B8-5840-86E0-4BF7022D60DE}" type="slidenum">
              <a:rPr lang="en-GB" smtClean="0"/>
              <a:t>11</a:t>
            </a:fld>
            <a:endParaRPr lang="en-GB"/>
          </a:p>
        </p:txBody>
      </p:sp>
    </p:spTree>
    <p:extLst>
      <p:ext uri="{BB962C8B-B14F-4D97-AF65-F5344CB8AC3E}">
        <p14:creationId xmlns:p14="http://schemas.microsoft.com/office/powerpoint/2010/main" val="4268471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2A3402-B4E1-4996-9C90-D562C8EA392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315627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379027"/>
            <a:ext cx="5125720" cy="1325563"/>
          </a:xfrm>
        </p:spPr>
        <p:txBody>
          <a:bodyPr>
            <a:noAutofit/>
          </a:bodyPr>
          <a:lstStyle>
            <a:lvl1pPr>
              <a:defRPr sz="4800" b="1">
                <a:solidFill>
                  <a:schemeClr val="accent1"/>
                </a:solidFill>
              </a:defRPr>
            </a:lvl1pPr>
          </a:lstStyle>
          <a:p>
            <a:r>
              <a:rPr lang="en-US"/>
              <a:t>Click to edit Master title style</a:t>
            </a:r>
          </a:p>
        </p:txBody>
      </p:sp>
    </p:spTree>
    <p:extLst>
      <p:ext uri="{BB962C8B-B14F-4D97-AF65-F5344CB8AC3E}">
        <p14:creationId xmlns:p14="http://schemas.microsoft.com/office/powerpoint/2010/main" val="2962662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ext Slide_1">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E3AC3865-6BE1-D35C-CFED-97D325883FA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3000" b="1">
                <a:solidFill>
                  <a:schemeClr val="accent1"/>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7" name="Content Placeholder 2">
            <a:extLst>
              <a:ext uri="{FF2B5EF4-FFF2-40B4-BE49-F238E27FC236}">
                <a16:creationId xmlns:a16="http://schemas.microsoft.com/office/drawing/2014/main" id="{E4EB8E8D-E148-A216-E63D-76EB17A4963F}"/>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6792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Slide_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5" name="Title 1">
            <a:extLst>
              <a:ext uri="{FF2B5EF4-FFF2-40B4-BE49-F238E27FC236}">
                <a16:creationId xmlns:a16="http://schemas.microsoft.com/office/drawing/2014/main" id="{7D7D72F9-B8B2-6CE0-5201-905AE76987F5}"/>
              </a:ext>
            </a:extLst>
          </p:cNvPr>
          <p:cNvSpPr>
            <a:spLocks noGrp="1"/>
          </p:cNvSpPr>
          <p:nvPr>
            <p:ph type="title"/>
          </p:nvPr>
        </p:nvSpPr>
        <p:spPr>
          <a:xfrm>
            <a:off x="482599" y="275908"/>
            <a:ext cx="11058525" cy="1105536"/>
          </a:xfrm>
        </p:spPr>
        <p:txBody>
          <a:bodyPr>
            <a:normAutofit/>
          </a:bodyPr>
          <a:lstStyle>
            <a:lvl1pPr>
              <a:defRPr sz="3000" b="1">
                <a:solidFill>
                  <a:schemeClr val="accent1"/>
                </a:solidFill>
              </a:defRPr>
            </a:lvl1pPr>
          </a:lstStyle>
          <a:p>
            <a:r>
              <a:rPr lang="en-US"/>
              <a:t>Click to edit Master title style</a:t>
            </a:r>
          </a:p>
        </p:txBody>
      </p:sp>
      <p:sp>
        <p:nvSpPr>
          <p:cNvPr id="7" name="Text Placeholder 5">
            <a:extLst>
              <a:ext uri="{FF2B5EF4-FFF2-40B4-BE49-F238E27FC236}">
                <a16:creationId xmlns:a16="http://schemas.microsoft.com/office/drawing/2014/main" id="{A0C0FEBC-FD2D-CDE6-45FD-B0274840DB87}"/>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0" name="Content Placeholder 2">
            <a:extLst>
              <a:ext uri="{FF2B5EF4-FFF2-40B4-BE49-F238E27FC236}">
                <a16:creationId xmlns:a16="http://schemas.microsoft.com/office/drawing/2014/main" id="{5CF7551C-5FAB-087D-5172-231337D64D9B}"/>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989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ext Slide_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D7D72F9-B8B2-6CE0-5201-905AE76987F5}"/>
              </a:ext>
            </a:extLst>
          </p:cNvPr>
          <p:cNvSpPr>
            <a:spLocks noGrp="1"/>
          </p:cNvSpPr>
          <p:nvPr>
            <p:ph type="title"/>
          </p:nvPr>
        </p:nvSpPr>
        <p:spPr>
          <a:xfrm>
            <a:off x="482599" y="275908"/>
            <a:ext cx="11058525" cy="1105536"/>
          </a:xfrm>
        </p:spPr>
        <p:txBody>
          <a:bodyPr>
            <a:normAutofit/>
          </a:bodyPr>
          <a:lstStyle>
            <a:lvl1pPr>
              <a:defRPr sz="3000" b="1">
                <a:solidFill>
                  <a:schemeClr val="accent1"/>
                </a:solidFill>
              </a:defRPr>
            </a:lvl1pPr>
          </a:lstStyle>
          <a:p>
            <a:r>
              <a:rPr lang="en-US"/>
              <a:t>Click to edit Master title style</a:t>
            </a:r>
          </a:p>
        </p:txBody>
      </p:sp>
      <p:sp>
        <p:nvSpPr>
          <p:cNvPr id="7" name="Text Placeholder 5">
            <a:extLst>
              <a:ext uri="{FF2B5EF4-FFF2-40B4-BE49-F238E27FC236}">
                <a16:creationId xmlns:a16="http://schemas.microsoft.com/office/drawing/2014/main" id="{A0C0FEBC-FD2D-CDE6-45FD-B0274840DB87}"/>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0" name="Content Placeholder 2">
            <a:extLst>
              <a:ext uri="{FF2B5EF4-FFF2-40B4-BE49-F238E27FC236}">
                <a16:creationId xmlns:a16="http://schemas.microsoft.com/office/drawing/2014/main" id="{5CF7551C-5FAB-087D-5172-231337D64D9B}"/>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4489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Slide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87A92ECD-6E04-F3EC-EF28-CB9D97DD7D44}"/>
              </a:ext>
            </a:extLst>
          </p:cNvPr>
          <p:cNvSpPr>
            <a:spLocks noGrp="1"/>
          </p:cNvSpPr>
          <p:nvPr>
            <p:ph type="title"/>
          </p:nvPr>
        </p:nvSpPr>
        <p:spPr>
          <a:xfrm>
            <a:off x="482600" y="275908"/>
            <a:ext cx="11058524" cy="1105536"/>
          </a:xfrm>
        </p:spPr>
        <p:txBody>
          <a:bodyPr>
            <a:normAutofit/>
          </a:bodyPr>
          <a:lstStyle>
            <a:lvl1pPr>
              <a:defRPr sz="3000" b="1">
                <a:solidFill>
                  <a:schemeClr val="accent1"/>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4F166A7-A507-A565-848C-B65405A64B6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F35A68BB-931B-A802-06DF-357B4E665BE8}"/>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3784925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xt Slide_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1BDE01-EADB-B425-F0BB-010DCFF0EFC3}"/>
              </a:ext>
            </a:extLst>
          </p:cNvPr>
          <p:cNvSpPr>
            <a:spLocks noGrp="1"/>
          </p:cNvSpPr>
          <p:nvPr>
            <p:ph type="title"/>
          </p:nvPr>
        </p:nvSpPr>
        <p:spPr>
          <a:xfrm>
            <a:off x="482600" y="275908"/>
            <a:ext cx="11038840" cy="1105536"/>
          </a:xfrm>
        </p:spPr>
        <p:txBody>
          <a:bodyPr>
            <a:normAutofit/>
          </a:bodyPr>
          <a:lstStyle>
            <a:lvl1pPr>
              <a:defRPr sz="3000" b="1">
                <a:solidFill>
                  <a:schemeClr val="accent1"/>
                </a:solidFill>
              </a:defRPr>
            </a:lvl1pPr>
          </a:lstStyle>
          <a:p>
            <a:r>
              <a:rPr lang="en-US"/>
              <a:t>Click to edit Master title style</a:t>
            </a:r>
          </a:p>
        </p:txBody>
      </p:sp>
      <p:sp>
        <p:nvSpPr>
          <p:cNvPr id="6" name="Text Placeholder 5">
            <a:extLst>
              <a:ext uri="{FF2B5EF4-FFF2-40B4-BE49-F238E27FC236}">
                <a16:creationId xmlns:a16="http://schemas.microsoft.com/office/drawing/2014/main" id="{DBAE4A6A-2A3D-ACF8-4DA9-7851B8D9CC5C}"/>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7" name="Content Placeholder 2">
            <a:extLst>
              <a:ext uri="{FF2B5EF4-FFF2-40B4-BE49-F238E27FC236}">
                <a16:creationId xmlns:a16="http://schemas.microsoft.com/office/drawing/2014/main" id="{C5FA3056-0A6E-45EC-D918-2C379A10944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374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riorities_1">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lnSpc>
                <a:spcPct val="80000"/>
              </a:lnSpc>
              <a:defRPr sz="4800" b="1">
                <a:solidFill>
                  <a:schemeClr val="accent6"/>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lnSpc>
                <a:spcPct val="100000"/>
              </a:lnSpc>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771012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riority Text_1">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6"/>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1210611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Priority Text_1">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6"/>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2911664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riorities_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5"/>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50037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Priority Text_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5"/>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Font typeface="Arial" panose="020B0604020202020204" pitchFamily="34" charset="0"/>
              <a:buNone/>
              <a:defRPr sz="1400"/>
            </a:lvl1pPr>
            <a:lvl2pPr marL="457200" indent="0">
              <a:buFont typeface="Arial" panose="020B0604020202020204" pitchFamily="34" charset="0"/>
              <a:buNone/>
              <a:defRPr sz="1200"/>
            </a:lvl2pPr>
            <a:lvl3pPr marL="914400" indent="0">
              <a:buFont typeface="Arial" panose="020B0604020202020204" pitchFamily="34" charset="0"/>
              <a:buNone/>
              <a:defRPr sz="1100"/>
            </a:lvl3pPr>
            <a:lvl4pPr marL="1371600" indent="0">
              <a:buFont typeface="Arial" panose="020B0604020202020204" pitchFamily="34" charset="0"/>
              <a:buNone/>
              <a:defRPr sz="1050"/>
            </a:lvl4pPr>
            <a:lvl5pPr marL="18288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3447130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riority Text_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5"/>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Font typeface="Arial" panose="020B0604020202020204" pitchFamily="34" charset="0"/>
              <a:buNone/>
              <a:defRPr sz="1400"/>
            </a:lvl1pPr>
            <a:lvl2pPr marL="457200" indent="0">
              <a:buFont typeface="Arial" panose="020B0604020202020204" pitchFamily="34" charset="0"/>
              <a:buNone/>
              <a:defRPr sz="1200"/>
            </a:lvl2pPr>
            <a:lvl3pPr marL="914400" indent="0">
              <a:buFont typeface="Arial" panose="020B0604020202020204" pitchFamily="34" charset="0"/>
              <a:buNone/>
              <a:defRPr sz="1100"/>
            </a:lvl3pPr>
            <a:lvl4pPr marL="1371600" indent="0">
              <a:buFont typeface="Arial" panose="020B0604020202020204" pitchFamily="34" charset="0"/>
              <a:buNone/>
              <a:defRPr sz="1050"/>
            </a:lvl4pPr>
            <a:lvl5pPr marL="18288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3171993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riorities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3"/>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7947551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Priority Text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3"/>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20971411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iority Text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3"/>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2190150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riorities_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5"/>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278145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Priority Text_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2ABEEC-43B9-DF2C-60AC-7596AF664C90}"/>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5"/>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5847C9E9-74C5-978C-90AF-CECD0AE6BFD7}"/>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44356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riority Text_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2652B1-0B5A-ABCF-68D7-6A23C554805E}"/>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5"/>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5847C9E9-74C5-978C-90AF-CECD0AE6BFD7}"/>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740538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riorities_5">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3"/>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1869124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riority Text_5">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3"/>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9BBC125D-43F5-9B2A-A96C-A161D0C41CC4}"/>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01202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Priority Text_5">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3"/>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9BBC125D-43F5-9B2A-A96C-A161D0C41CC4}"/>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26013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riorities_6">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4"/>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1898111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riority Text_6">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4"/>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55DE44B2-C371-8D3B-8358-A90B1C7736D3}"/>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775810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riority Text_6">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4"/>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55DE44B2-C371-8D3B-8358-A90B1C7736D3}"/>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870572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F9083-59B3-002E-5FED-81670586BD90}"/>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12C4DE4-0BBC-4F4D-02BB-6E32305DDF51}"/>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841612-80CB-4400-2E26-54DDC202AE7A}"/>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5" name="Footer Placeholder 4">
            <a:extLst>
              <a:ext uri="{FF2B5EF4-FFF2-40B4-BE49-F238E27FC236}">
                <a16:creationId xmlns:a16="http://schemas.microsoft.com/office/drawing/2014/main" id="{4C7D3897-C7A9-A281-C835-31CEE85851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D6F5EB-0A3E-59BF-4D93-075002A07EC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737034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1F9E-4292-0B30-6CB7-EEC6E01497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C1ED99-E122-34F7-024B-1922354BB1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43F541-3408-1086-5375-AA49EA83224E}"/>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5" name="Footer Placeholder 4">
            <a:extLst>
              <a:ext uri="{FF2B5EF4-FFF2-40B4-BE49-F238E27FC236}">
                <a16:creationId xmlns:a16="http://schemas.microsoft.com/office/drawing/2014/main" id="{3B8E99D4-BC91-3E47-386B-D4F22A75EF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B90F-913B-BDA4-0234-2E808EDF5C02}"/>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350820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AF30A-A005-7601-ADE4-4FAE98D572AC}"/>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2B129B-92F8-D809-ECBF-CCD35A119D24}"/>
              </a:ext>
            </a:extLst>
          </p:cNvPr>
          <p:cNvSpPr>
            <a:spLocks noGrp="1"/>
          </p:cNvSpPr>
          <p:nvPr>
            <p:ph type="body" idx="1"/>
          </p:nvPr>
        </p:nvSpPr>
        <p:spPr>
          <a:xfrm>
            <a:off x="831851"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4C087A-7678-730D-5D55-221DDF5ADAC3}"/>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5" name="Footer Placeholder 4">
            <a:extLst>
              <a:ext uri="{FF2B5EF4-FFF2-40B4-BE49-F238E27FC236}">
                <a16:creationId xmlns:a16="http://schemas.microsoft.com/office/drawing/2014/main" id="{72AD83BF-EA2F-3204-95CC-FE5A20EC13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340F0B-5A2A-244D-352F-9DAC60A47C6E}"/>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7843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4B973-C904-0892-B4C2-4C869AA417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5D0E86-6E32-32F7-D661-0255816EAC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484E1D-18F6-F239-CF5C-5BEE03D4CC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0FE7B7-8AF8-B559-DE50-06AB379D6E70}"/>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6" name="Footer Placeholder 5">
            <a:extLst>
              <a:ext uri="{FF2B5EF4-FFF2-40B4-BE49-F238E27FC236}">
                <a16:creationId xmlns:a16="http://schemas.microsoft.com/office/drawing/2014/main" id="{1234A29C-1DE8-97AE-7371-667DB87C32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2A8D3A-B625-DD09-3F9D-938F46B582A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994220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5146D-F734-A945-E072-CC8ECD7F0EE2}"/>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35CACA-0222-AA85-6EB4-1FD014A3D85C}"/>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BF4DE5B-517C-29E5-037D-ED0AF5E64697}"/>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2CD0CD-98C1-1468-2D19-2D59D6EC4882}"/>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8FAC61A-B71F-20DB-3C2B-046E5D26E4EB}"/>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AE6164-D659-1B78-BC23-415F41196FFB}"/>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8" name="Footer Placeholder 7">
            <a:extLst>
              <a:ext uri="{FF2B5EF4-FFF2-40B4-BE49-F238E27FC236}">
                <a16:creationId xmlns:a16="http://schemas.microsoft.com/office/drawing/2014/main" id="{5CD4123F-812B-9C8E-0110-4C8CFFC994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4DA3EC-0DBA-CF9D-7078-C03A306C8C5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063324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9626-61DA-DCA1-59E3-B40CA4AD3C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C98E44-3DA1-4910-3440-FA481A5F716C}"/>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4" name="Footer Placeholder 3">
            <a:extLst>
              <a:ext uri="{FF2B5EF4-FFF2-40B4-BE49-F238E27FC236}">
                <a16:creationId xmlns:a16="http://schemas.microsoft.com/office/drawing/2014/main" id="{67B2ECC7-F1F9-571D-3E8F-F1EA3815C1F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FCCF1AE-7410-0ADE-5413-54020A44BFF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096197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726773-77A2-F2DE-B144-AB2A1FD874BD}"/>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3" name="Footer Placeholder 2">
            <a:extLst>
              <a:ext uri="{FF2B5EF4-FFF2-40B4-BE49-F238E27FC236}">
                <a16:creationId xmlns:a16="http://schemas.microsoft.com/office/drawing/2014/main" id="{BF898E99-4C74-0AB6-FE75-376F653BC7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BD5C1A-A8E4-4377-667E-86E9F7495C6D}"/>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708936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072D0-987A-21EE-176B-8D84E09601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EC7AC7-E5F3-B9B8-53C0-036955F65448}"/>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4AAD97-B158-892C-5B65-F5856E7A64A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B2DAC7B-A56F-51B1-E965-4612F5A503B7}"/>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6" name="Footer Placeholder 5">
            <a:extLst>
              <a:ext uri="{FF2B5EF4-FFF2-40B4-BE49-F238E27FC236}">
                <a16:creationId xmlns:a16="http://schemas.microsoft.com/office/drawing/2014/main" id="{F02D860A-15B3-EA8E-8886-A0844C3E7A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8A7E77-EFC8-1D82-3C1D-1DE67CE68C0B}"/>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555813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E0709-5AEB-5439-A024-779528BCED09}"/>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D5C265-321B-AF3A-B1AE-F41DBA235369}"/>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8748E035-CB5D-664C-A9FC-A0473CA4C426}"/>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136430C-CFD3-0B01-6E62-58233C942F51}"/>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6" name="Footer Placeholder 5">
            <a:extLst>
              <a:ext uri="{FF2B5EF4-FFF2-40B4-BE49-F238E27FC236}">
                <a16:creationId xmlns:a16="http://schemas.microsoft.com/office/drawing/2014/main" id="{723964C5-AB1D-83E1-DC73-63287F62DA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6B41D5-867C-1C23-6115-59D0B0007F0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397684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F136-F16B-3C3D-40D4-B3AB3E3ABD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2783DD-BB00-C65C-7217-3639CE5AC9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79457D-963D-BF6E-844A-B50E91E8BD43}"/>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5" name="Footer Placeholder 4">
            <a:extLst>
              <a:ext uri="{FF2B5EF4-FFF2-40B4-BE49-F238E27FC236}">
                <a16:creationId xmlns:a16="http://schemas.microsoft.com/office/drawing/2014/main" id="{BB39BDAA-10CD-9812-8461-BA3A8B9561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8A62DE-F505-D40F-E25D-78AC2AC8EBF4}"/>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6030982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9BA2E0-A0ED-0870-BA2C-80D9BC0A8B3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288CC5-DF51-2BD9-793B-5CE79412AA4A}"/>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F6BCB-4C4D-4EDC-502F-2AAA78CB7C4F}"/>
              </a:ext>
            </a:extLst>
          </p:cNvPr>
          <p:cNvSpPr>
            <a:spLocks noGrp="1"/>
          </p:cNvSpPr>
          <p:nvPr>
            <p:ph type="dt" sz="half" idx="10"/>
          </p:nvPr>
        </p:nvSpPr>
        <p:spPr/>
        <p:txBody>
          <a:bodyPr/>
          <a:lstStyle/>
          <a:p>
            <a:fld id="{5BCAD085-E8A6-8845-BD4E-CB4CCA059FC4}" type="datetimeFigureOut">
              <a:rPr lang="en-US" smtClean="0"/>
              <a:t>4/15/2026</a:t>
            </a:fld>
            <a:endParaRPr lang="en-US"/>
          </a:p>
        </p:txBody>
      </p:sp>
      <p:sp>
        <p:nvSpPr>
          <p:cNvPr id="5" name="Footer Placeholder 4">
            <a:extLst>
              <a:ext uri="{FF2B5EF4-FFF2-40B4-BE49-F238E27FC236}">
                <a16:creationId xmlns:a16="http://schemas.microsoft.com/office/drawing/2014/main" id="{C9F17621-8365-4E24-ACA2-1E1BF8792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730ABB-C236-8F65-B697-6D60112C2CC2}"/>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4670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Text Slide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87A92ECD-6E04-F3EC-EF28-CB9D97DD7D44}"/>
              </a:ext>
            </a:extLst>
          </p:cNvPr>
          <p:cNvSpPr>
            <a:spLocks noGrp="1"/>
          </p:cNvSpPr>
          <p:nvPr>
            <p:ph type="title"/>
          </p:nvPr>
        </p:nvSpPr>
        <p:spPr>
          <a:xfrm>
            <a:off x="482601" y="275908"/>
            <a:ext cx="11058524" cy="1105536"/>
          </a:xfrm>
        </p:spPr>
        <p:txBody>
          <a:bodyPr>
            <a:normAutofit/>
          </a:bodyPr>
          <a:lstStyle>
            <a:lvl1pPr>
              <a:defRPr sz="2250" b="1">
                <a:solidFill>
                  <a:schemeClr val="accent1"/>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4F166A7-A507-A565-848C-B65405A64B66}"/>
              </a:ext>
            </a:extLst>
          </p:cNvPr>
          <p:cNvSpPr>
            <a:spLocks noGrp="1"/>
          </p:cNvSpPr>
          <p:nvPr>
            <p:ph idx="1"/>
          </p:nvPr>
        </p:nvSpPr>
        <p:spPr>
          <a:xfrm>
            <a:off x="482600" y="2172640"/>
            <a:ext cx="11058525" cy="3291840"/>
          </a:xfrm>
        </p:spPr>
        <p:txBody>
          <a:bodyPr>
            <a:noAutofit/>
          </a:bodyPr>
          <a:lstStyle>
            <a:lvl1pPr marL="0" indent="0">
              <a:buNone/>
              <a:defRPr sz="1050"/>
            </a:lvl1pPr>
            <a:lvl2pPr marL="342900" indent="0">
              <a:buNone/>
              <a:defRPr sz="900"/>
            </a:lvl2pPr>
            <a:lvl3pPr marL="685800" indent="0">
              <a:buNone/>
              <a:defRPr sz="825"/>
            </a:lvl3pPr>
            <a:lvl4pPr marL="1028700" indent="0">
              <a:buNone/>
              <a:defRPr sz="788"/>
            </a:lvl4pPr>
            <a:lvl5pPr marL="1371600" indent="0">
              <a:buNone/>
              <a:defRPr sz="788"/>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F35A68BB-931B-A802-06DF-357B4E665BE8}"/>
              </a:ext>
            </a:extLst>
          </p:cNvPr>
          <p:cNvSpPr>
            <a:spLocks noGrp="1"/>
          </p:cNvSpPr>
          <p:nvPr>
            <p:ph type="body" sz="quarter" idx="11"/>
          </p:nvPr>
        </p:nvSpPr>
        <p:spPr>
          <a:xfrm>
            <a:off x="482600" y="1401449"/>
            <a:ext cx="11058525" cy="427037"/>
          </a:xfrm>
        </p:spPr>
        <p:txBody>
          <a:bodyPr>
            <a:noAutofit/>
          </a:bodyPr>
          <a:lstStyle>
            <a:lvl1pPr marL="0" indent="0">
              <a:buNone/>
              <a:defRPr sz="1350"/>
            </a:lvl1pPr>
            <a:lvl2pPr marL="342900" indent="0">
              <a:buNone/>
              <a:defRPr sz="1050"/>
            </a:lvl2pPr>
            <a:lvl3pPr marL="685800" indent="0">
              <a:buNone/>
              <a:defRPr sz="900"/>
            </a:lvl3pPr>
            <a:lvl4pPr marL="1028700" indent="0">
              <a:buNone/>
              <a:defRPr sz="825"/>
            </a:lvl4pPr>
            <a:lvl5pPr marL="1371600" indent="0">
              <a:buNone/>
              <a:defRPr sz="825"/>
            </a:lvl5pPr>
          </a:lstStyle>
          <a:p>
            <a:pPr lvl="0"/>
            <a:r>
              <a:rPr lang="en-US"/>
              <a:t>Click to edit Master text styles</a:t>
            </a:r>
          </a:p>
        </p:txBody>
      </p:sp>
    </p:spTree>
    <p:extLst>
      <p:ext uri="{BB962C8B-B14F-4D97-AF65-F5344CB8AC3E}">
        <p14:creationId xmlns:p14="http://schemas.microsoft.com/office/powerpoint/2010/main" val="416280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75D17F-AED4-4084-0160-6D12DC50F4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4E1935D-D305-451E-CF8A-8B27BFDFE7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36C54C-26DD-1283-399F-DF9515240E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8FD12E-076A-B040-9DAE-72D22583AFB5}" type="datetimeFigureOut">
              <a:rPr lang="en-US" smtClean="0"/>
              <a:t>4/15/2026</a:t>
            </a:fld>
            <a:endParaRPr lang="en-US"/>
          </a:p>
        </p:txBody>
      </p:sp>
      <p:sp>
        <p:nvSpPr>
          <p:cNvPr id="5" name="Footer Placeholder 4">
            <a:extLst>
              <a:ext uri="{FF2B5EF4-FFF2-40B4-BE49-F238E27FC236}">
                <a16:creationId xmlns:a16="http://schemas.microsoft.com/office/drawing/2014/main" id="{32278FEA-6942-20B5-E65A-2B3010BC1C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1EB8BE9-E28B-0260-9044-2F0483A23C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C235A4-0081-044C-84A4-E8DD071906DA}" type="slidenum">
              <a:rPr lang="en-US" smtClean="0"/>
              <a:t>‹#›</a:t>
            </a:fld>
            <a:endParaRPr lang="en-US"/>
          </a:p>
        </p:txBody>
      </p:sp>
      <p:sp>
        <p:nvSpPr>
          <p:cNvPr id="8" name="TextBox 7">
            <a:extLst>
              <a:ext uri="{FF2B5EF4-FFF2-40B4-BE49-F238E27FC236}">
                <a16:creationId xmlns:a16="http://schemas.microsoft.com/office/drawing/2014/main" id="{AC1AFD87-5E49-41E5-A906-EF647DD60B32}"/>
              </a:ext>
            </a:extLst>
          </p:cNvPr>
          <p:cNvSpPr txBox="1"/>
          <p:nvPr>
            <p:extLst>
              <p:ext uri="{1162E1C5-73C7-4A58-AE30-91384D911F3F}">
                <p184:classification xmlns:p184="http://schemas.microsoft.com/office/powerpoint/2018/4/main" val="hdr"/>
              </p:ext>
            </p:extLst>
          </p:nvPr>
        </p:nvSpPr>
        <p:spPr>
          <a:xfrm>
            <a:off x="5424488" y="63500"/>
            <a:ext cx="1377950" cy="152400"/>
          </a:xfrm>
          <a:prstGeom prst="rect">
            <a:avLst/>
          </a:prstGeom>
        </p:spPr>
        <p:txBody>
          <a:bodyPr horzOverflow="overflow" lIns="0" tIns="0" rIns="0" bIns="0">
            <a:spAutoFit/>
          </a:bodyPr>
          <a:lstStyle/>
          <a:p>
            <a:pPr algn="l"/>
            <a:r>
              <a:rPr lang="en-GB" sz="1000">
                <a:solidFill>
                  <a:srgbClr val="000000"/>
                </a:solidFill>
                <a:latin typeface="Arial" panose="020B0604020202020204" pitchFamily="34" charset="0"/>
                <a:cs typeface="Arial" panose="020B0604020202020204" pitchFamily="34" charset="0"/>
              </a:rPr>
              <a:t>OFFICIAL - SENSITIVE</a:t>
            </a:r>
          </a:p>
        </p:txBody>
      </p:sp>
    </p:spTree>
    <p:extLst>
      <p:ext uri="{BB962C8B-B14F-4D97-AF65-F5344CB8AC3E}">
        <p14:creationId xmlns:p14="http://schemas.microsoft.com/office/powerpoint/2010/main" val="7064707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81" r:id="rId4"/>
    <p:sldLayoutId id="2147483661" r:id="rId5"/>
    <p:sldLayoutId id="2147483662" r:id="rId6"/>
    <p:sldLayoutId id="2147483663" r:id="rId7"/>
    <p:sldLayoutId id="2147483669" r:id="rId8"/>
    <p:sldLayoutId id="2147483675" r:id="rId9"/>
    <p:sldLayoutId id="2147483664" r:id="rId10"/>
    <p:sldLayoutId id="2147483676" r:id="rId11"/>
    <p:sldLayoutId id="2147483670" r:id="rId12"/>
    <p:sldLayoutId id="2147483665" r:id="rId13"/>
    <p:sldLayoutId id="2147483677" r:id="rId14"/>
    <p:sldLayoutId id="2147483671" r:id="rId15"/>
    <p:sldLayoutId id="2147483666" r:id="rId16"/>
    <p:sldLayoutId id="2147483678" r:id="rId17"/>
    <p:sldLayoutId id="2147483672" r:id="rId18"/>
    <p:sldLayoutId id="2147483667" r:id="rId19"/>
    <p:sldLayoutId id="2147483679" r:id="rId20"/>
    <p:sldLayoutId id="2147483673" r:id="rId21"/>
    <p:sldLayoutId id="2147483668" r:id="rId22"/>
    <p:sldLayoutId id="2147483680" r:id="rId23"/>
    <p:sldLayoutId id="2147483674" r:id="rId24"/>
  </p:sldLayoutIdLst>
  <p:txStyles>
    <p:titleStyle>
      <a:lvl1pPr algn="l" defTabSz="914400" rtl="0" eaLnBrk="1" latinLnBrk="0" hangingPunct="1">
        <a:lnSpc>
          <a:spcPct val="90000"/>
        </a:lnSpc>
        <a:spcBef>
          <a:spcPct val="0"/>
        </a:spcBef>
        <a:buNone/>
        <a:defRPr sz="40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362037-582C-8E65-88CD-4342FCA37711}"/>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A1F2D5-5E97-7305-7CFC-E4DBE66FEF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BF81A1-0F4F-42B2-9CC6-89AC7F620A74}"/>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5BCAD085-E8A6-8845-BD4E-CB4CCA059FC4}" type="datetimeFigureOut">
              <a:rPr lang="en-US" smtClean="0"/>
              <a:t>4/15/2026</a:t>
            </a:fld>
            <a:endParaRPr lang="en-US"/>
          </a:p>
        </p:txBody>
      </p:sp>
      <p:sp>
        <p:nvSpPr>
          <p:cNvPr id="5" name="Footer Placeholder 4">
            <a:extLst>
              <a:ext uri="{FF2B5EF4-FFF2-40B4-BE49-F238E27FC236}">
                <a16:creationId xmlns:a16="http://schemas.microsoft.com/office/drawing/2014/main" id="{1F927BFC-73B0-1E6B-5A10-CD7BD0C610A1}"/>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7C4D389-658F-4961-DCE9-810A0FD1F322}"/>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1FF6DA9-008F-8B48-92A6-B652298478BF}" type="slidenum">
              <a:rPr lang="en-US" smtClean="0"/>
              <a:t>‹#›</a:t>
            </a:fld>
            <a:endParaRPr lang="en-US"/>
          </a:p>
        </p:txBody>
      </p:sp>
      <p:sp>
        <p:nvSpPr>
          <p:cNvPr id="8" name="TextBox 7">
            <a:extLst>
              <a:ext uri="{FF2B5EF4-FFF2-40B4-BE49-F238E27FC236}">
                <a16:creationId xmlns:a16="http://schemas.microsoft.com/office/drawing/2014/main" id="{31D9BA93-0A68-B6E6-8A6B-824F842CF70C}"/>
              </a:ext>
            </a:extLst>
          </p:cNvPr>
          <p:cNvSpPr txBox="1"/>
          <p:nvPr userDrawn="1">
            <p:extLst>
              <p:ext uri="{1162E1C5-73C7-4A58-AE30-91384D911F3F}">
                <p184:classification xmlns:p184="http://schemas.microsoft.com/office/powerpoint/2018/4/main" val="hdr"/>
              </p:ext>
            </p:extLst>
          </p:nvPr>
        </p:nvSpPr>
        <p:spPr>
          <a:xfrm>
            <a:off x="5716016" y="63500"/>
            <a:ext cx="806451" cy="152400"/>
          </a:xfrm>
          <a:prstGeom prst="rect">
            <a:avLst/>
          </a:prstGeom>
        </p:spPr>
        <p:txBody>
          <a:bodyPr horzOverflow="overflow" lIns="0" tIns="0" rIns="0" bIns="0">
            <a:spAutoFit/>
          </a:bodyPr>
          <a:lstStyle/>
          <a:p>
            <a:pPr algn="l"/>
            <a:r>
              <a:rPr lang="en-GB" sz="1000">
                <a:solidFill>
                  <a:srgbClr val="000000">
                    <a:alpha val="50000"/>
                  </a:srgbClr>
                </a:solidFill>
                <a:latin typeface="Arial" panose="020B0604020202020204" pitchFamily="34" charset="0"/>
                <a:cs typeface="Arial" panose="020B0604020202020204" pitchFamily="34" charset="0"/>
              </a:rPr>
              <a:t>OFFICIAL</a:t>
            </a:r>
          </a:p>
        </p:txBody>
      </p:sp>
    </p:spTree>
    <p:extLst>
      <p:ext uri="{BB962C8B-B14F-4D97-AF65-F5344CB8AC3E}">
        <p14:creationId xmlns:p14="http://schemas.microsoft.com/office/powerpoint/2010/main" val="3570701972"/>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tags" Target="../tags/tag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3.xml"/><Relationship Id="rId5" Type="http://schemas.openxmlformats.org/officeDocument/2006/relationships/image" Target="../media/image26.png"/><Relationship Id="rId4" Type="http://schemas.openxmlformats.org/officeDocument/2006/relationships/image" Target="../media/image2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6.xml"/><Relationship Id="rId1" Type="http://schemas.openxmlformats.org/officeDocument/2006/relationships/tags" Target="../tags/tag4.xml"/><Relationship Id="rId5" Type="http://schemas.openxmlformats.org/officeDocument/2006/relationships/image" Target="../media/image28.jpeg"/><Relationship Id="rId4" Type="http://schemas.openxmlformats.org/officeDocument/2006/relationships/image" Target="../media/image27.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29.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6.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33.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6.xml"/><Relationship Id="rId1" Type="http://schemas.openxmlformats.org/officeDocument/2006/relationships/tags" Target="../tags/tag8.xml"/><Relationship Id="rId5" Type="http://schemas.openxmlformats.org/officeDocument/2006/relationships/image" Target="../media/image35.png"/><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6.xml"/><Relationship Id="rId1" Type="http://schemas.openxmlformats.org/officeDocument/2006/relationships/tags" Target="../tags/tag9.xml"/><Relationship Id="rId5" Type="http://schemas.openxmlformats.org/officeDocument/2006/relationships/image" Target="../media/image37.png"/><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1.xml"/><Relationship Id="rId7" Type="http://schemas.openxmlformats.org/officeDocument/2006/relationships/diagramColors" Target="../diagrams/colors1.xml"/><Relationship Id="rId2" Type="http://schemas.openxmlformats.org/officeDocument/2006/relationships/slideLayout" Target="../slideLayouts/slideLayout36.xml"/><Relationship Id="rId1" Type="http://schemas.openxmlformats.org/officeDocument/2006/relationships/tags" Target="../tags/tag1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B4C98-4C5B-C4C2-BBB6-C48B320DEE2D}"/>
              </a:ext>
            </a:extLst>
          </p:cNvPr>
          <p:cNvSpPr>
            <a:spLocks noGrp="1"/>
          </p:cNvSpPr>
          <p:nvPr>
            <p:ph type="title"/>
          </p:nvPr>
        </p:nvSpPr>
        <p:spPr>
          <a:xfrm>
            <a:off x="387184" y="1611726"/>
            <a:ext cx="11058524" cy="1105536"/>
          </a:xfrm>
        </p:spPr>
        <p:txBody>
          <a:bodyPr>
            <a:normAutofit fontScale="90000"/>
          </a:bodyPr>
          <a:lstStyle/>
          <a:p>
            <a:r>
              <a:rPr lang="en-GB" sz="4400" dirty="0"/>
              <a:t>Contemporary Issues in Policing</a:t>
            </a:r>
            <a:br>
              <a:rPr lang="en-GB" sz="4400" dirty="0"/>
            </a:br>
            <a:br>
              <a:rPr lang="en-GB" sz="4400" dirty="0"/>
            </a:br>
            <a:br>
              <a:rPr lang="en-GB" sz="4400" dirty="0"/>
            </a:br>
            <a:r>
              <a:rPr lang="en-GB" sz="4400" dirty="0"/>
              <a:t>Community Policing – PCSOs, CSAS and the future for Railway Policing  </a:t>
            </a:r>
          </a:p>
        </p:txBody>
      </p:sp>
      <p:sp>
        <p:nvSpPr>
          <p:cNvPr id="5" name="TextBox 4">
            <a:extLst>
              <a:ext uri="{FF2B5EF4-FFF2-40B4-BE49-F238E27FC236}">
                <a16:creationId xmlns:a16="http://schemas.microsoft.com/office/drawing/2014/main" id="{4E16F385-B675-B13E-856E-B1827D80D137}"/>
              </a:ext>
            </a:extLst>
          </p:cNvPr>
          <p:cNvSpPr txBox="1"/>
          <p:nvPr/>
        </p:nvSpPr>
        <p:spPr>
          <a:xfrm>
            <a:off x="387184" y="4140738"/>
            <a:ext cx="8380675" cy="461665"/>
          </a:xfrm>
          <a:prstGeom prst="rect">
            <a:avLst/>
          </a:prstGeom>
          <a:noFill/>
        </p:spPr>
        <p:txBody>
          <a:bodyPr wrap="square" rtlCol="0">
            <a:spAutoFit/>
          </a:bodyPr>
          <a:lstStyle/>
          <a:p>
            <a:r>
              <a:rPr lang="en-GB" sz="2400" dirty="0">
                <a:solidFill>
                  <a:schemeClr val="accent1"/>
                </a:solidFill>
              </a:rPr>
              <a:t>Andy Kermack – 2417060 </a:t>
            </a:r>
          </a:p>
        </p:txBody>
      </p:sp>
    </p:spTree>
    <p:extLst>
      <p:ext uri="{BB962C8B-B14F-4D97-AF65-F5344CB8AC3E}">
        <p14:creationId xmlns:p14="http://schemas.microsoft.com/office/powerpoint/2010/main" val="476295459"/>
      </p:ext>
    </p:extLst>
  </p:cSld>
  <p:clrMapOvr>
    <a:masterClrMapping/>
  </p:clrMapOvr>
  <mc:AlternateContent xmlns:mc="http://schemas.openxmlformats.org/markup-compatibility/2006" xmlns:p14="http://schemas.microsoft.com/office/powerpoint/2010/main">
    <mc:Choice Requires="p14">
      <p:transition spd="slow" p14:dur="2000" advTm="26594"/>
    </mc:Choice>
    <mc:Fallback xmlns="">
      <p:transition spd="slow" advTm="2659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376C-7DCE-3680-0CA3-16BF45605759}"/>
              </a:ext>
            </a:extLst>
          </p:cNvPr>
          <p:cNvSpPr>
            <a:spLocks noGrp="1"/>
          </p:cNvSpPr>
          <p:nvPr>
            <p:ph type="title"/>
          </p:nvPr>
        </p:nvSpPr>
        <p:spPr/>
        <p:txBody>
          <a:bodyPr>
            <a:normAutofit/>
          </a:bodyPr>
          <a:lstStyle/>
          <a:p>
            <a:r>
              <a:rPr lang="en-GB" sz="3200" dirty="0"/>
              <a:t>Contents</a:t>
            </a:r>
          </a:p>
        </p:txBody>
      </p:sp>
      <p:sp>
        <p:nvSpPr>
          <p:cNvPr id="4" name="Content Placeholder 2">
            <a:extLst>
              <a:ext uri="{FF2B5EF4-FFF2-40B4-BE49-F238E27FC236}">
                <a16:creationId xmlns:a16="http://schemas.microsoft.com/office/drawing/2014/main" id="{79BD12CD-B4A4-3FF3-3D35-666BB99CFC2B}"/>
              </a:ext>
            </a:extLst>
          </p:cNvPr>
          <p:cNvSpPr>
            <a:spLocks noGrp="1"/>
          </p:cNvSpPr>
          <p:nvPr>
            <p:ph idx="1"/>
          </p:nvPr>
        </p:nvSpPr>
        <p:spPr>
          <a:xfrm>
            <a:off x="2012157" y="1210037"/>
            <a:ext cx="7681750" cy="1025412"/>
          </a:xfrm>
        </p:spPr>
        <p:txBody>
          <a:bodyPr/>
          <a:lstStyle/>
          <a:p>
            <a:pPr marL="285750" indent="-285750">
              <a:buFont typeface="Arial" panose="020B0604020202020204" pitchFamily="34" charset="0"/>
              <a:buChar char="•"/>
            </a:pPr>
            <a:r>
              <a:rPr lang="en-GB" sz="2000" dirty="0">
                <a:solidFill>
                  <a:srgbClr val="002060"/>
                </a:solidFill>
              </a:rPr>
              <a:t>Introduction – Barber Report</a:t>
            </a:r>
          </a:p>
          <a:p>
            <a:pPr marL="285750" indent="-285750">
              <a:buFont typeface="Arial" panose="020B0604020202020204" pitchFamily="34" charset="0"/>
              <a:buChar char="•"/>
            </a:pPr>
            <a:r>
              <a:rPr lang="en-GB" sz="2000" dirty="0">
                <a:solidFill>
                  <a:srgbClr val="002060"/>
                </a:solidFill>
              </a:rPr>
              <a:t>Emergence of PCSOs</a:t>
            </a:r>
          </a:p>
          <a:p>
            <a:pPr marL="285750" indent="-285750">
              <a:buFont typeface="Arial" panose="020B0604020202020204" pitchFamily="34" charset="0"/>
              <a:buChar char="•"/>
            </a:pPr>
            <a:r>
              <a:rPr lang="en-GB" sz="2000" dirty="0">
                <a:solidFill>
                  <a:srgbClr val="002060"/>
                </a:solidFill>
              </a:rPr>
              <a:t>Did PCSOs deliver on their intended purpose?</a:t>
            </a:r>
          </a:p>
          <a:p>
            <a:pPr marL="285750" indent="-285750">
              <a:buFont typeface="Arial" panose="020B0604020202020204" pitchFamily="34" charset="0"/>
              <a:buChar char="•"/>
            </a:pPr>
            <a:r>
              <a:rPr lang="en-GB" sz="2000" dirty="0">
                <a:solidFill>
                  <a:srgbClr val="002060"/>
                </a:solidFill>
              </a:rPr>
              <a:t>The Community Safety Accreditation Scheme (CSAS)</a:t>
            </a:r>
          </a:p>
          <a:p>
            <a:pPr marL="285750" indent="-285750">
              <a:buFont typeface="Arial" panose="020B0604020202020204" pitchFamily="34" charset="0"/>
              <a:buChar char="•"/>
            </a:pPr>
            <a:r>
              <a:rPr lang="en-GB" sz="2000" dirty="0">
                <a:solidFill>
                  <a:srgbClr val="002060"/>
                </a:solidFill>
              </a:rPr>
              <a:t>Funding Challenges and Workforce Pluralisation</a:t>
            </a:r>
          </a:p>
          <a:p>
            <a:pPr marL="285750" indent="-285750">
              <a:buFont typeface="Arial" panose="020B0604020202020204" pitchFamily="34" charset="0"/>
              <a:buChar char="•"/>
            </a:pPr>
            <a:r>
              <a:rPr lang="en-GB" sz="2000" dirty="0">
                <a:solidFill>
                  <a:srgbClr val="002060"/>
                </a:solidFill>
              </a:rPr>
              <a:t>Public Perception and the Limits of Visible Guardianship</a:t>
            </a:r>
          </a:p>
          <a:p>
            <a:pPr marL="285750" indent="-285750">
              <a:buFont typeface="Arial" panose="020B0604020202020204" pitchFamily="34" charset="0"/>
              <a:buChar char="•"/>
            </a:pPr>
            <a:r>
              <a:rPr lang="en-GB" sz="2000" dirty="0">
                <a:solidFill>
                  <a:srgbClr val="002060"/>
                </a:solidFill>
              </a:rPr>
              <a:t>Existing Accredited Roles on the Railway</a:t>
            </a:r>
          </a:p>
          <a:p>
            <a:pPr marL="285750" indent="-285750">
              <a:buFont typeface="Arial" panose="020B0604020202020204" pitchFamily="34" charset="0"/>
              <a:buChar char="•"/>
            </a:pPr>
            <a:r>
              <a:rPr lang="en-GB" sz="2000" dirty="0">
                <a:solidFill>
                  <a:srgbClr val="002060"/>
                </a:solidFill>
              </a:rPr>
              <a:t>Current Developments</a:t>
            </a:r>
          </a:p>
          <a:p>
            <a:pPr marL="285750" indent="-285750">
              <a:buFont typeface="Arial" panose="020B0604020202020204" pitchFamily="34" charset="0"/>
              <a:buChar char="•"/>
            </a:pPr>
            <a:r>
              <a:rPr lang="en-GB" sz="2000" dirty="0">
                <a:solidFill>
                  <a:srgbClr val="002060"/>
                </a:solidFill>
              </a:rPr>
              <a:t>Conclusion</a:t>
            </a:r>
          </a:p>
          <a:p>
            <a:pPr marL="285750" indent="-285750">
              <a:buFont typeface="Arial" panose="020B0604020202020204" pitchFamily="34" charset="0"/>
              <a:buChar char="•"/>
            </a:pPr>
            <a:endParaRPr lang="en-GB" sz="2000" dirty="0"/>
          </a:p>
        </p:txBody>
      </p:sp>
    </p:spTree>
    <p:custDataLst>
      <p:tags r:id="rId1"/>
    </p:custDataLst>
    <p:extLst>
      <p:ext uri="{BB962C8B-B14F-4D97-AF65-F5344CB8AC3E}">
        <p14:creationId xmlns:p14="http://schemas.microsoft.com/office/powerpoint/2010/main" val="208402021"/>
      </p:ext>
    </p:extLst>
  </p:cSld>
  <p:clrMapOvr>
    <a:masterClrMapping/>
  </p:clrMapOvr>
  <mc:AlternateContent xmlns:mc="http://schemas.openxmlformats.org/markup-compatibility/2006" xmlns:p14="http://schemas.microsoft.com/office/powerpoint/2010/main">
    <mc:Choice Requires="p14">
      <p:transition spd="slow" p14:dur="2000" advTm="93567"/>
    </mc:Choice>
    <mc:Fallback xmlns="">
      <p:transition spd="slow" advTm="9356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D5434C9B-6629-E929-FD43-162F63960FED}"/>
              </a:ext>
            </a:extLst>
          </p:cNvPr>
          <p:cNvSpPr txBox="1"/>
          <p:nvPr/>
        </p:nvSpPr>
        <p:spPr>
          <a:xfrm>
            <a:off x="1713145" y="4052068"/>
            <a:ext cx="3602238" cy="553998"/>
          </a:xfrm>
          <a:prstGeom prst="rect">
            <a:avLst/>
          </a:prstGeom>
          <a:noFill/>
        </p:spPr>
        <p:txBody>
          <a:bodyPr wrap="square">
            <a:spAutoFit/>
          </a:bodyPr>
          <a:lstStyle/>
          <a:p>
            <a:pPr algn="ctr">
              <a:lnSpc>
                <a:spcPct val="100000"/>
              </a:lnSpc>
              <a:spcBef>
                <a:spcPts val="0"/>
              </a:spcBef>
              <a:spcAft>
                <a:spcPts val="600"/>
              </a:spcAft>
              <a:buClr>
                <a:schemeClr val="accent2"/>
              </a:buClr>
            </a:pPr>
            <a:r>
              <a:rPr lang="en-GB" sz="1500" b="1">
                <a:solidFill>
                  <a:schemeClr val="bg1"/>
                </a:solidFill>
                <a:latin typeface="Arial" panose="020B0604020202020204" pitchFamily="34" charset="0"/>
                <a:cs typeface="Arial" panose="020B0604020202020204" pitchFamily="34" charset="0"/>
              </a:rPr>
              <a:t>Innovate and collaborate </a:t>
            </a:r>
            <a:r>
              <a:rPr lang="en-GB" sz="1500">
                <a:solidFill>
                  <a:schemeClr val="bg1"/>
                </a:solidFill>
                <a:latin typeface="Arial" panose="020B0604020202020204" pitchFamily="34" charset="0"/>
                <a:cs typeface="Arial" panose="020B0604020202020204" pitchFamily="34" charset="0"/>
              </a:rPr>
              <a:t>with our stakeholders to reduce disruption</a:t>
            </a:r>
          </a:p>
        </p:txBody>
      </p:sp>
      <p:sp>
        <p:nvSpPr>
          <p:cNvPr id="2" name="Title 1">
            <a:extLst>
              <a:ext uri="{FF2B5EF4-FFF2-40B4-BE49-F238E27FC236}">
                <a16:creationId xmlns:a16="http://schemas.microsoft.com/office/drawing/2014/main" id="{75650A4C-59AF-45ED-98FF-47720730486A}"/>
              </a:ext>
            </a:extLst>
          </p:cNvPr>
          <p:cNvSpPr>
            <a:spLocks noGrp="1"/>
          </p:cNvSpPr>
          <p:nvPr>
            <p:ph type="title"/>
          </p:nvPr>
        </p:nvSpPr>
        <p:spPr>
          <a:xfrm>
            <a:off x="526175" y="502000"/>
            <a:ext cx="7886700" cy="659632"/>
          </a:xfrm>
        </p:spPr>
        <p:txBody>
          <a:bodyPr>
            <a:normAutofit/>
          </a:bodyPr>
          <a:lstStyle/>
          <a:p>
            <a:r>
              <a:rPr sz="3200" dirty="0"/>
              <a:t>Introduction</a:t>
            </a:r>
            <a:r>
              <a:rPr lang="en-GB" sz="3200" dirty="0"/>
              <a:t> – Barber Report</a:t>
            </a:r>
            <a:endParaRPr sz="3200" dirty="0"/>
          </a:p>
        </p:txBody>
      </p:sp>
      <p:pic>
        <p:nvPicPr>
          <p:cNvPr id="6" name="Picture 5">
            <a:extLst>
              <a:ext uri="{FF2B5EF4-FFF2-40B4-BE49-F238E27FC236}">
                <a16:creationId xmlns:a16="http://schemas.microsoft.com/office/drawing/2014/main" id="{36CD4C34-0E84-3659-7E19-2BE97E1A6AE6}"/>
              </a:ext>
            </a:extLst>
          </p:cNvPr>
          <p:cNvPicPr>
            <a:picLocks noChangeAspect="1"/>
          </p:cNvPicPr>
          <p:nvPr/>
        </p:nvPicPr>
        <p:blipFill>
          <a:blip r:embed="rId4"/>
          <a:stretch>
            <a:fillRect/>
          </a:stretch>
        </p:blipFill>
        <p:spPr>
          <a:xfrm>
            <a:off x="1273723" y="1407223"/>
            <a:ext cx="5590406" cy="324549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8" name="Picture 7">
            <a:extLst>
              <a:ext uri="{FF2B5EF4-FFF2-40B4-BE49-F238E27FC236}">
                <a16:creationId xmlns:a16="http://schemas.microsoft.com/office/drawing/2014/main" id="{62F76899-4961-C8D3-11EA-A56BD9A86CEA}"/>
              </a:ext>
            </a:extLst>
          </p:cNvPr>
          <p:cNvPicPr>
            <a:picLocks noChangeAspect="1"/>
          </p:cNvPicPr>
          <p:nvPr/>
        </p:nvPicPr>
        <p:blipFill>
          <a:blip r:embed="rId5"/>
          <a:stretch>
            <a:fillRect/>
          </a:stretch>
        </p:blipFill>
        <p:spPr>
          <a:xfrm>
            <a:off x="7123020" y="777713"/>
            <a:ext cx="2924175" cy="1543050"/>
          </a:xfrm>
          <a:prstGeom prst="rect">
            <a:avLst/>
          </a:prstGeom>
        </p:spPr>
      </p:pic>
      <p:pic>
        <p:nvPicPr>
          <p:cNvPr id="9" name="Picture 8">
            <a:extLst>
              <a:ext uri="{FF2B5EF4-FFF2-40B4-BE49-F238E27FC236}">
                <a16:creationId xmlns:a16="http://schemas.microsoft.com/office/drawing/2014/main" id="{3D811A65-8A8F-D9DA-7802-C07E8F031408}"/>
              </a:ext>
            </a:extLst>
          </p:cNvPr>
          <p:cNvPicPr>
            <a:picLocks noChangeAspect="1"/>
          </p:cNvPicPr>
          <p:nvPr/>
        </p:nvPicPr>
        <p:blipFill>
          <a:blip r:embed="rId6"/>
          <a:stretch>
            <a:fillRect/>
          </a:stretch>
        </p:blipFill>
        <p:spPr>
          <a:xfrm>
            <a:off x="7303551" y="2918964"/>
            <a:ext cx="2563115" cy="1616734"/>
          </a:xfrm>
          <a:prstGeom prst="rect">
            <a:avLst/>
          </a:prstGeom>
        </p:spPr>
      </p:pic>
      <p:sp>
        <p:nvSpPr>
          <p:cNvPr id="13" name="TextBox 12">
            <a:extLst>
              <a:ext uri="{FF2B5EF4-FFF2-40B4-BE49-F238E27FC236}">
                <a16:creationId xmlns:a16="http://schemas.microsoft.com/office/drawing/2014/main" id="{D2EA123B-D402-4241-B564-8439063CCFAC}"/>
              </a:ext>
            </a:extLst>
          </p:cNvPr>
          <p:cNvSpPr txBox="1"/>
          <p:nvPr/>
        </p:nvSpPr>
        <p:spPr>
          <a:xfrm>
            <a:off x="1260687" y="4814863"/>
            <a:ext cx="1308024" cy="276999"/>
          </a:xfrm>
          <a:prstGeom prst="rect">
            <a:avLst/>
          </a:prstGeom>
          <a:noFill/>
        </p:spPr>
        <p:txBody>
          <a:bodyPr wrap="square" rtlCol="0">
            <a:spAutoFit/>
          </a:bodyPr>
          <a:lstStyle/>
          <a:p>
            <a:r>
              <a:rPr lang="en-GB" sz="1200" b="1" dirty="0"/>
              <a:t>Barber 2022</a:t>
            </a:r>
          </a:p>
        </p:txBody>
      </p:sp>
      <p:sp>
        <p:nvSpPr>
          <p:cNvPr id="14" name="TextBox 13">
            <a:extLst>
              <a:ext uri="{FF2B5EF4-FFF2-40B4-BE49-F238E27FC236}">
                <a16:creationId xmlns:a16="http://schemas.microsoft.com/office/drawing/2014/main" id="{1CEEFCCC-1F46-A04C-23A2-44685455225D}"/>
              </a:ext>
            </a:extLst>
          </p:cNvPr>
          <p:cNvSpPr txBox="1"/>
          <p:nvPr/>
        </p:nvSpPr>
        <p:spPr>
          <a:xfrm>
            <a:off x="7277084" y="4676363"/>
            <a:ext cx="1308024" cy="276999"/>
          </a:xfrm>
          <a:prstGeom prst="rect">
            <a:avLst/>
          </a:prstGeom>
          <a:noFill/>
        </p:spPr>
        <p:txBody>
          <a:bodyPr wrap="square" rtlCol="0">
            <a:spAutoFit/>
          </a:bodyPr>
          <a:lstStyle/>
          <a:p>
            <a:r>
              <a:rPr lang="en-GB" sz="1200" b="1" dirty="0"/>
              <a:t>HMICFRS 2026</a:t>
            </a:r>
          </a:p>
        </p:txBody>
      </p:sp>
      <p:sp>
        <p:nvSpPr>
          <p:cNvPr id="15" name="TextBox 14">
            <a:extLst>
              <a:ext uri="{FF2B5EF4-FFF2-40B4-BE49-F238E27FC236}">
                <a16:creationId xmlns:a16="http://schemas.microsoft.com/office/drawing/2014/main" id="{79F263D6-BE38-6A3A-8CEB-08FFA17FBEE9}"/>
              </a:ext>
            </a:extLst>
          </p:cNvPr>
          <p:cNvSpPr txBox="1"/>
          <p:nvPr/>
        </p:nvSpPr>
        <p:spPr>
          <a:xfrm>
            <a:off x="7303551" y="2433133"/>
            <a:ext cx="1308024" cy="276999"/>
          </a:xfrm>
          <a:prstGeom prst="rect">
            <a:avLst/>
          </a:prstGeom>
          <a:noFill/>
        </p:spPr>
        <p:txBody>
          <a:bodyPr wrap="square" rtlCol="0">
            <a:spAutoFit/>
          </a:bodyPr>
          <a:lstStyle/>
          <a:p>
            <a:r>
              <a:rPr lang="en-GB" sz="1200" b="1" dirty="0"/>
              <a:t>Unison 2026</a:t>
            </a:r>
          </a:p>
        </p:txBody>
      </p:sp>
    </p:spTree>
    <p:custDataLst>
      <p:tags r:id="rId1"/>
    </p:custDataLst>
    <p:extLst>
      <p:ext uri="{BB962C8B-B14F-4D97-AF65-F5344CB8AC3E}">
        <p14:creationId xmlns:p14="http://schemas.microsoft.com/office/powerpoint/2010/main" val="2257347109"/>
      </p:ext>
    </p:extLst>
  </p:cSld>
  <p:clrMapOvr>
    <a:masterClrMapping/>
  </p:clrMapOvr>
  <mc:AlternateContent xmlns:mc="http://schemas.openxmlformats.org/markup-compatibility/2006" xmlns:p14="http://schemas.microsoft.com/office/powerpoint/2010/main">
    <mc:Choice Requires="p14">
      <p:transition spd="slow" p14:dur="2000" advTm="132328"/>
    </mc:Choice>
    <mc:Fallback xmlns="">
      <p:transition spd="slow" advTm="1323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39C4B-24F1-430D-376A-B895E9315B8D}"/>
              </a:ext>
            </a:extLst>
          </p:cNvPr>
          <p:cNvSpPr>
            <a:spLocks noGrp="1"/>
          </p:cNvSpPr>
          <p:nvPr>
            <p:ph type="title"/>
          </p:nvPr>
        </p:nvSpPr>
        <p:spPr/>
        <p:txBody>
          <a:bodyPr>
            <a:normAutofit/>
          </a:bodyPr>
          <a:lstStyle/>
          <a:p>
            <a:r>
              <a:rPr lang="en-GB" sz="3200" dirty="0"/>
              <a:t>Emergence of PCSOs</a:t>
            </a:r>
          </a:p>
        </p:txBody>
      </p:sp>
      <p:pic>
        <p:nvPicPr>
          <p:cNvPr id="8" name="Picture 7">
            <a:extLst>
              <a:ext uri="{FF2B5EF4-FFF2-40B4-BE49-F238E27FC236}">
                <a16:creationId xmlns:a16="http://schemas.microsoft.com/office/drawing/2014/main" id="{ECA84286-9EAB-6887-B4DF-4C1090518A57}"/>
              </a:ext>
            </a:extLst>
          </p:cNvPr>
          <p:cNvPicPr>
            <a:picLocks noChangeAspect="1"/>
          </p:cNvPicPr>
          <p:nvPr/>
        </p:nvPicPr>
        <p:blipFill>
          <a:blip r:embed="rId4"/>
          <a:srcRect l="26656" r="11672"/>
          <a:stretch>
            <a:fillRect/>
          </a:stretch>
        </p:blipFill>
        <p:spPr>
          <a:xfrm>
            <a:off x="650876" y="1253284"/>
            <a:ext cx="3363494" cy="29916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a:extLst>
              <a:ext uri="{FF2B5EF4-FFF2-40B4-BE49-F238E27FC236}">
                <a16:creationId xmlns:a16="http://schemas.microsoft.com/office/drawing/2014/main" id="{7EAA2753-89F4-7440-9D4A-1129010AA5E8}"/>
              </a:ext>
            </a:extLst>
          </p:cNvPr>
          <p:cNvPicPr>
            <a:picLocks noChangeAspect="1"/>
          </p:cNvPicPr>
          <p:nvPr/>
        </p:nvPicPr>
        <p:blipFill>
          <a:blip r:embed="rId5"/>
          <a:stretch>
            <a:fillRect/>
          </a:stretch>
        </p:blipFill>
        <p:spPr>
          <a:xfrm>
            <a:off x="4391132" y="1155747"/>
            <a:ext cx="3786500" cy="3469786"/>
          </a:xfrm>
          <a:prstGeom prst="rect">
            <a:avLst/>
          </a:prstGeom>
        </p:spPr>
      </p:pic>
      <p:sp>
        <p:nvSpPr>
          <p:cNvPr id="11" name="TextBox 10">
            <a:extLst>
              <a:ext uri="{FF2B5EF4-FFF2-40B4-BE49-F238E27FC236}">
                <a16:creationId xmlns:a16="http://schemas.microsoft.com/office/drawing/2014/main" id="{9C49211B-776A-8E71-EBC2-101C46CBDBAC}"/>
              </a:ext>
            </a:extLst>
          </p:cNvPr>
          <p:cNvSpPr txBox="1"/>
          <p:nvPr/>
        </p:nvSpPr>
        <p:spPr>
          <a:xfrm>
            <a:off x="650876" y="4399835"/>
            <a:ext cx="1308024" cy="276999"/>
          </a:xfrm>
          <a:prstGeom prst="rect">
            <a:avLst/>
          </a:prstGeom>
          <a:noFill/>
        </p:spPr>
        <p:txBody>
          <a:bodyPr wrap="square" rtlCol="0">
            <a:spAutoFit/>
          </a:bodyPr>
          <a:lstStyle/>
          <a:p>
            <a:r>
              <a:rPr lang="en-GB" sz="1200" b="1" dirty="0"/>
              <a:t> Champions 2026</a:t>
            </a:r>
          </a:p>
        </p:txBody>
      </p:sp>
      <p:sp>
        <p:nvSpPr>
          <p:cNvPr id="12" name="TextBox 11">
            <a:extLst>
              <a:ext uri="{FF2B5EF4-FFF2-40B4-BE49-F238E27FC236}">
                <a16:creationId xmlns:a16="http://schemas.microsoft.com/office/drawing/2014/main" id="{7EA21105-7EAB-66B3-30DC-A590900F6D98}"/>
              </a:ext>
            </a:extLst>
          </p:cNvPr>
          <p:cNvSpPr txBox="1"/>
          <p:nvPr/>
        </p:nvSpPr>
        <p:spPr>
          <a:xfrm>
            <a:off x="4391132" y="4676834"/>
            <a:ext cx="1308024" cy="276999"/>
          </a:xfrm>
          <a:prstGeom prst="rect">
            <a:avLst/>
          </a:prstGeom>
          <a:noFill/>
        </p:spPr>
        <p:txBody>
          <a:bodyPr wrap="square" rtlCol="0">
            <a:spAutoFit/>
          </a:bodyPr>
          <a:lstStyle/>
          <a:p>
            <a:r>
              <a:rPr lang="en-GB" sz="1200" b="1" dirty="0"/>
              <a:t>BBC News 2002</a:t>
            </a:r>
          </a:p>
        </p:txBody>
      </p:sp>
      <p:sp>
        <p:nvSpPr>
          <p:cNvPr id="13" name="Content Placeholder 2">
            <a:extLst>
              <a:ext uri="{FF2B5EF4-FFF2-40B4-BE49-F238E27FC236}">
                <a16:creationId xmlns:a16="http://schemas.microsoft.com/office/drawing/2014/main" id="{D1597917-6314-24DF-7863-C052C8C56DDE}"/>
              </a:ext>
            </a:extLst>
          </p:cNvPr>
          <p:cNvSpPr>
            <a:spLocks noGrp="1"/>
          </p:cNvSpPr>
          <p:nvPr>
            <p:ph idx="1"/>
          </p:nvPr>
        </p:nvSpPr>
        <p:spPr>
          <a:xfrm>
            <a:off x="8394469" y="1516629"/>
            <a:ext cx="3378350" cy="2296836"/>
          </a:xfrm>
          <a:ln w="9525">
            <a:solidFill>
              <a:schemeClr val="tx1"/>
            </a:solidFill>
          </a:ln>
        </p:spPr>
        <p:txBody>
          <a:bodyPr/>
          <a:lstStyle/>
          <a:p>
            <a:pPr marL="285750" indent="-285750">
              <a:buFont typeface="Arial" panose="020B0604020202020204" pitchFamily="34" charset="0"/>
              <a:buChar char="•"/>
            </a:pPr>
            <a:r>
              <a:rPr lang="en-GB" sz="2000" b="1" dirty="0">
                <a:solidFill>
                  <a:srgbClr val="002060"/>
                </a:solidFill>
              </a:rPr>
              <a:t>Deal with Anti Social Behaviour</a:t>
            </a:r>
          </a:p>
          <a:p>
            <a:pPr marL="285750" indent="-285750">
              <a:buFont typeface="Arial" panose="020B0604020202020204" pitchFamily="34" charset="0"/>
              <a:buChar char="•"/>
            </a:pPr>
            <a:r>
              <a:rPr lang="en-GB" sz="2000" b="1" dirty="0">
                <a:solidFill>
                  <a:srgbClr val="002060"/>
                </a:solidFill>
              </a:rPr>
              <a:t>Conduct Visible Patrols</a:t>
            </a:r>
          </a:p>
          <a:p>
            <a:pPr marL="285750" indent="-285750">
              <a:buFont typeface="Arial" panose="020B0604020202020204" pitchFamily="34" charset="0"/>
              <a:buChar char="•"/>
            </a:pPr>
            <a:r>
              <a:rPr lang="en-GB" sz="2000" b="1" dirty="0">
                <a:solidFill>
                  <a:srgbClr val="002060"/>
                </a:solidFill>
              </a:rPr>
              <a:t>Intel Gathering </a:t>
            </a:r>
          </a:p>
          <a:p>
            <a:pPr marL="285750" indent="-285750">
              <a:buFont typeface="Arial" panose="020B0604020202020204" pitchFamily="34" charset="0"/>
              <a:buChar char="•"/>
            </a:pPr>
            <a:r>
              <a:rPr lang="en-GB" sz="2000" b="1" dirty="0">
                <a:solidFill>
                  <a:srgbClr val="002060"/>
                </a:solidFill>
              </a:rPr>
              <a:t>Crime Prevention</a:t>
            </a:r>
          </a:p>
          <a:p>
            <a:pPr marL="285750" indent="-285750">
              <a:buFont typeface="Arial" panose="020B0604020202020204" pitchFamily="34" charset="0"/>
              <a:buChar char="•"/>
            </a:pPr>
            <a:r>
              <a:rPr lang="en-GB" sz="2000" b="1" dirty="0">
                <a:solidFill>
                  <a:srgbClr val="002060"/>
                </a:solidFill>
              </a:rPr>
              <a:t>Support Police Officers</a:t>
            </a:r>
            <a:endParaRPr lang="en-GB" sz="1600" b="1" dirty="0">
              <a:solidFill>
                <a:srgbClr val="002060"/>
              </a:solidFill>
            </a:endParaRPr>
          </a:p>
          <a:p>
            <a:pPr marL="285750" indent="-285750">
              <a:buFont typeface="Arial" panose="020B0604020202020204" pitchFamily="34" charset="0"/>
              <a:buChar char="•"/>
            </a:pPr>
            <a:endParaRPr lang="en-GB" sz="2000" dirty="0"/>
          </a:p>
        </p:txBody>
      </p:sp>
    </p:spTree>
    <p:custDataLst>
      <p:tags r:id="rId1"/>
    </p:custDataLst>
    <p:extLst>
      <p:ext uri="{BB962C8B-B14F-4D97-AF65-F5344CB8AC3E}">
        <p14:creationId xmlns:p14="http://schemas.microsoft.com/office/powerpoint/2010/main" val="2987354634"/>
      </p:ext>
    </p:extLst>
  </p:cSld>
  <p:clrMapOvr>
    <a:masterClrMapping/>
  </p:clrMapOvr>
  <mc:AlternateContent xmlns:mc="http://schemas.openxmlformats.org/markup-compatibility/2006" xmlns:p14="http://schemas.microsoft.com/office/powerpoint/2010/main">
    <mc:Choice Requires="p14">
      <p:transition spd="slow" p14:dur="2000" advTm="108768"/>
    </mc:Choice>
    <mc:Fallback xmlns="">
      <p:transition spd="slow" advTm="10876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54C28D-8025-BD0D-6BC7-A735055D7570}"/>
              </a:ext>
            </a:extLst>
          </p:cNvPr>
          <p:cNvSpPr>
            <a:spLocks noGrp="1"/>
          </p:cNvSpPr>
          <p:nvPr>
            <p:ph type="title"/>
          </p:nvPr>
        </p:nvSpPr>
        <p:spPr>
          <a:xfrm>
            <a:off x="467081" y="391038"/>
            <a:ext cx="10613923" cy="1143000"/>
          </a:xfrm>
        </p:spPr>
        <p:txBody>
          <a:bodyPr>
            <a:normAutofit/>
          </a:bodyPr>
          <a:lstStyle/>
          <a:p>
            <a:pPr fontAlgn="t"/>
            <a:r>
              <a:rPr lang="en-GB" sz="3200" dirty="0">
                <a:solidFill>
                  <a:srgbClr val="002060"/>
                </a:solidFill>
                <a:latin typeface="Arial" panose="020B0604020202020204" pitchFamily="34" charset="0"/>
                <a:cs typeface="Arial" panose="020B0604020202020204" pitchFamily="34" charset="0"/>
              </a:rPr>
              <a:t>Did PCSOs deliver on their intended purpose?</a:t>
            </a:r>
          </a:p>
        </p:txBody>
      </p:sp>
      <p:pic>
        <p:nvPicPr>
          <p:cNvPr id="1026" name="Picture 2" descr="East Area PCSOs at the heart of our ...">
            <a:extLst>
              <a:ext uri="{FF2B5EF4-FFF2-40B4-BE49-F238E27FC236}">
                <a16:creationId xmlns:a16="http://schemas.microsoft.com/office/drawing/2014/main" id="{156DB1B1-A3E1-EF35-82F8-5746705BE9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174" y="1619332"/>
            <a:ext cx="5167426" cy="27954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ing: two officers 'on the beat ...">
            <a:extLst>
              <a:ext uri="{FF2B5EF4-FFF2-40B4-BE49-F238E27FC236}">
                <a16:creationId xmlns:a16="http://schemas.microsoft.com/office/drawing/2014/main" id="{F9C8776C-7DC6-C6F2-34C1-BBE3539BBD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7960" y="1691411"/>
            <a:ext cx="4676123" cy="227997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7875BF3-A353-0216-FA37-FB758B113832}"/>
              </a:ext>
            </a:extLst>
          </p:cNvPr>
          <p:cNvSpPr txBox="1"/>
          <p:nvPr/>
        </p:nvSpPr>
        <p:spPr>
          <a:xfrm>
            <a:off x="650876" y="4399835"/>
            <a:ext cx="1308024" cy="276999"/>
          </a:xfrm>
          <a:prstGeom prst="rect">
            <a:avLst/>
          </a:prstGeom>
          <a:noFill/>
        </p:spPr>
        <p:txBody>
          <a:bodyPr wrap="square" rtlCol="0">
            <a:spAutoFit/>
          </a:bodyPr>
          <a:lstStyle/>
          <a:p>
            <a:r>
              <a:rPr lang="en-GB" sz="1200" b="1" dirty="0"/>
              <a:t> Met Police 2026</a:t>
            </a:r>
          </a:p>
        </p:txBody>
      </p:sp>
      <p:sp>
        <p:nvSpPr>
          <p:cNvPr id="4" name="TextBox 3">
            <a:extLst>
              <a:ext uri="{FF2B5EF4-FFF2-40B4-BE49-F238E27FC236}">
                <a16:creationId xmlns:a16="http://schemas.microsoft.com/office/drawing/2014/main" id="{7950F29B-3991-FBAF-495E-F5447E0F8C9A}"/>
              </a:ext>
            </a:extLst>
          </p:cNvPr>
          <p:cNvSpPr txBox="1"/>
          <p:nvPr/>
        </p:nvSpPr>
        <p:spPr>
          <a:xfrm>
            <a:off x="6417960" y="3971384"/>
            <a:ext cx="2148524" cy="276999"/>
          </a:xfrm>
          <a:prstGeom prst="rect">
            <a:avLst/>
          </a:prstGeom>
          <a:noFill/>
        </p:spPr>
        <p:txBody>
          <a:bodyPr wrap="square" rtlCol="0">
            <a:spAutoFit/>
          </a:bodyPr>
          <a:lstStyle/>
          <a:p>
            <a:r>
              <a:rPr lang="en-GB" sz="1200" b="1" dirty="0"/>
              <a:t> Cambridgeshire Police 2026</a:t>
            </a:r>
          </a:p>
        </p:txBody>
      </p:sp>
      <p:sp>
        <p:nvSpPr>
          <p:cNvPr id="6" name="TextBox 5">
            <a:extLst>
              <a:ext uri="{FF2B5EF4-FFF2-40B4-BE49-F238E27FC236}">
                <a16:creationId xmlns:a16="http://schemas.microsoft.com/office/drawing/2014/main" id="{BFDB5590-9DBB-669B-2C20-2904A55F4698}"/>
              </a:ext>
            </a:extLst>
          </p:cNvPr>
          <p:cNvSpPr txBox="1"/>
          <p:nvPr/>
        </p:nvSpPr>
        <p:spPr>
          <a:xfrm>
            <a:off x="776174" y="4843423"/>
            <a:ext cx="8915182" cy="646331"/>
          </a:xfrm>
          <a:prstGeom prst="rect">
            <a:avLst/>
          </a:prstGeom>
          <a:noFill/>
        </p:spPr>
        <p:txBody>
          <a:bodyPr wrap="square" rtlCol="0">
            <a:spAutoFit/>
          </a:bodyPr>
          <a:lstStyle/>
          <a:p>
            <a:pPr algn="ctr"/>
            <a:r>
              <a:rPr lang="en-GB" b="1" u="sng" dirty="0"/>
              <a:t>Critically these are official sources; did the authors want to stay aligned with Governmental direction?</a:t>
            </a:r>
          </a:p>
        </p:txBody>
      </p:sp>
    </p:spTree>
    <p:custDataLst>
      <p:tags r:id="rId1"/>
    </p:custDataLst>
    <p:extLst>
      <p:ext uri="{BB962C8B-B14F-4D97-AF65-F5344CB8AC3E}">
        <p14:creationId xmlns:p14="http://schemas.microsoft.com/office/powerpoint/2010/main" val="1839596948"/>
      </p:ext>
    </p:extLst>
  </p:cSld>
  <p:clrMapOvr>
    <a:masterClrMapping/>
  </p:clrMapOvr>
  <mc:AlternateContent xmlns:mc="http://schemas.openxmlformats.org/markup-compatibility/2006" xmlns:p14="http://schemas.microsoft.com/office/powerpoint/2010/main">
    <mc:Choice Requires="p14">
      <p:transition spd="slow" p14:dur="2000" advTm="71697"/>
    </mc:Choice>
    <mc:Fallback xmlns="">
      <p:transition spd="slow" advTm="7169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C7396-E7F7-0486-1C25-F5006B2360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6F739B-91B8-EF4F-DC07-4A3AC5CE63EE}"/>
              </a:ext>
            </a:extLst>
          </p:cNvPr>
          <p:cNvSpPr>
            <a:spLocks noGrp="1"/>
          </p:cNvSpPr>
          <p:nvPr>
            <p:ph type="title"/>
          </p:nvPr>
        </p:nvSpPr>
        <p:spPr/>
        <p:txBody>
          <a:bodyPr/>
          <a:lstStyle/>
          <a:p>
            <a:pPr fontAlgn="t"/>
            <a:r>
              <a:rPr lang="en-GB" sz="3200" dirty="0">
                <a:solidFill>
                  <a:srgbClr val="002060"/>
                </a:solidFill>
              </a:rPr>
              <a:t>The Community Safety Accreditation Scheme (CSAS)</a:t>
            </a:r>
          </a:p>
        </p:txBody>
      </p:sp>
      <p:pic>
        <p:nvPicPr>
          <p:cNvPr id="2052" name="Picture 4" descr="Apply for Approval">
            <a:extLst>
              <a:ext uri="{FF2B5EF4-FFF2-40B4-BE49-F238E27FC236}">
                <a16:creationId xmlns:a16="http://schemas.microsoft.com/office/drawing/2014/main" id="{50E1EDB4-B0FC-983B-3504-DB1590CE3C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600" y="1115847"/>
            <a:ext cx="5734214" cy="405364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F2E9F69-6C13-27B6-8C3A-F7280FF13332}"/>
              </a:ext>
            </a:extLst>
          </p:cNvPr>
          <p:cNvSpPr txBox="1"/>
          <p:nvPr/>
        </p:nvSpPr>
        <p:spPr>
          <a:xfrm>
            <a:off x="907180" y="5169489"/>
            <a:ext cx="1308024" cy="276999"/>
          </a:xfrm>
          <a:prstGeom prst="rect">
            <a:avLst/>
          </a:prstGeom>
          <a:noFill/>
        </p:spPr>
        <p:txBody>
          <a:bodyPr wrap="square" rtlCol="0">
            <a:spAutoFit/>
          </a:bodyPr>
          <a:lstStyle/>
          <a:p>
            <a:r>
              <a:rPr lang="en-GB" sz="1200" b="1" dirty="0"/>
              <a:t>Police CSAS 2026</a:t>
            </a:r>
          </a:p>
        </p:txBody>
      </p:sp>
      <p:sp>
        <p:nvSpPr>
          <p:cNvPr id="10" name="Content Placeholder 2">
            <a:extLst>
              <a:ext uri="{FF2B5EF4-FFF2-40B4-BE49-F238E27FC236}">
                <a16:creationId xmlns:a16="http://schemas.microsoft.com/office/drawing/2014/main" id="{EACF4775-0B8F-7711-4A75-F1246A47BA3E}"/>
              </a:ext>
            </a:extLst>
          </p:cNvPr>
          <p:cNvSpPr>
            <a:spLocks noGrp="1"/>
          </p:cNvSpPr>
          <p:nvPr>
            <p:ph idx="1"/>
          </p:nvPr>
        </p:nvSpPr>
        <p:spPr>
          <a:xfrm>
            <a:off x="6376720" y="1115847"/>
            <a:ext cx="5734214" cy="2728789"/>
          </a:xfrm>
        </p:spPr>
        <p:txBody>
          <a:bodyPr/>
          <a:lstStyle/>
          <a:p>
            <a:r>
              <a:rPr lang="en-GB" sz="1600" i="1" dirty="0"/>
              <a:t>The company or organisation is required to:</a:t>
            </a:r>
          </a:p>
          <a:p>
            <a:pPr marL="285750" indent="-285750">
              <a:buFont typeface="Arial" panose="020B0604020202020204" pitchFamily="34" charset="0"/>
              <a:buChar char="•"/>
            </a:pPr>
            <a:r>
              <a:rPr lang="en-GB" sz="1600" i="1" dirty="0"/>
              <a:t>be ‘fit and proper’ to supervise the carrying out of the functions for the purpose of which accreditation is to be granted</a:t>
            </a:r>
          </a:p>
          <a:p>
            <a:pPr marL="285750" indent="-285750">
              <a:buFont typeface="Arial" panose="020B0604020202020204" pitchFamily="34" charset="0"/>
              <a:buChar char="•"/>
            </a:pPr>
            <a:r>
              <a:rPr lang="en-GB" sz="1600" i="1" dirty="0"/>
              <a:t>have established and maintain satisfactory arrangements for the handling of complaints</a:t>
            </a:r>
          </a:p>
          <a:p>
            <a:pPr marL="285750" indent="-285750">
              <a:buFont typeface="Arial" panose="020B0604020202020204" pitchFamily="34" charset="0"/>
              <a:buChar char="•"/>
            </a:pPr>
            <a:r>
              <a:rPr lang="en-GB" sz="1600" i="1" dirty="0"/>
              <a:t>have a recruitment policy</a:t>
            </a:r>
          </a:p>
          <a:p>
            <a:pPr marL="285750" indent="-285750">
              <a:buFont typeface="Arial" panose="020B0604020202020204" pitchFamily="34" charset="0"/>
              <a:buChar char="•"/>
            </a:pPr>
            <a:r>
              <a:rPr lang="en-GB" sz="1600" i="1" dirty="0"/>
              <a:t>have a code of conduct policy</a:t>
            </a:r>
          </a:p>
          <a:p>
            <a:pPr marL="285750" indent="-285750">
              <a:buFont typeface="Arial" panose="020B0604020202020204" pitchFamily="34" charset="0"/>
              <a:buChar char="•"/>
            </a:pPr>
            <a:r>
              <a:rPr lang="en-GB" sz="1600" i="1" dirty="0"/>
              <a:t>have sufficient public liability insurance</a:t>
            </a:r>
          </a:p>
          <a:p>
            <a:pPr marL="285750" indent="-285750">
              <a:buFont typeface="Arial" panose="020B0604020202020204" pitchFamily="34" charset="0"/>
              <a:buChar char="•"/>
            </a:pPr>
            <a:endParaRPr lang="en-GB" sz="1600" dirty="0"/>
          </a:p>
        </p:txBody>
      </p:sp>
      <p:sp>
        <p:nvSpPr>
          <p:cNvPr id="11" name="TextBox 10">
            <a:extLst>
              <a:ext uri="{FF2B5EF4-FFF2-40B4-BE49-F238E27FC236}">
                <a16:creationId xmlns:a16="http://schemas.microsoft.com/office/drawing/2014/main" id="{9470DA78-C7EE-2E98-3187-90D7B3E399EA}"/>
              </a:ext>
            </a:extLst>
          </p:cNvPr>
          <p:cNvSpPr txBox="1"/>
          <p:nvPr/>
        </p:nvSpPr>
        <p:spPr>
          <a:xfrm>
            <a:off x="6553365" y="3844636"/>
            <a:ext cx="1308024" cy="276999"/>
          </a:xfrm>
          <a:prstGeom prst="rect">
            <a:avLst/>
          </a:prstGeom>
          <a:noFill/>
        </p:spPr>
        <p:txBody>
          <a:bodyPr wrap="square" rtlCol="0">
            <a:spAutoFit/>
          </a:bodyPr>
          <a:lstStyle/>
          <a:p>
            <a:r>
              <a:rPr lang="en-GB" sz="1200" b="1" dirty="0"/>
              <a:t>Police CSAS 2026</a:t>
            </a:r>
          </a:p>
        </p:txBody>
      </p:sp>
    </p:spTree>
    <p:custDataLst>
      <p:tags r:id="rId1"/>
    </p:custDataLst>
    <p:extLst>
      <p:ext uri="{BB962C8B-B14F-4D97-AF65-F5344CB8AC3E}">
        <p14:creationId xmlns:p14="http://schemas.microsoft.com/office/powerpoint/2010/main" val="1276802420"/>
      </p:ext>
    </p:extLst>
  </p:cSld>
  <p:clrMapOvr>
    <a:masterClrMapping/>
  </p:clrMapOvr>
  <mc:AlternateContent xmlns:mc="http://schemas.openxmlformats.org/markup-compatibility/2006" xmlns:p14="http://schemas.microsoft.com/office/powerpoint/2010/main">
    <mc:Choice Requires="p14">
      <p:transition spd="slow" p14:dur="2000" advTm="134542"/>
    </mc:Choice>
    <mc:Fallback xmlns="">
      <p:transition spd="slow" advTm="1345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uiExpand="1" build="p"/>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58734-626F-E184-4BC8-60A304E274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DB7730-ACCA-C129-E68E-5F109E9C028C}"/>
              </a:ext>
            </a:extLst>
          </p:cNvPr>
          <p:cNvSpPr>
            <a:spLocks noGrp="1"/>
          </p:cNvSpPr>
          <p:nvPr>
            <p:ph type="title"/>
          </p:nvPr>
        </p:nvSpPr>
        <p:spPr/>
        <p:txBody>
          <a:bodyPr/>
          <a:lstStyle/>
          <a:p>
            <a:pPr fontAlgn="t"/>
            <a:r>
              <a:rPr lang="en-GB" sz="3200" dirty="0">
                <a:solidFill>
                  <a:srgbClr val="002060"/>
                </a:solidFill>
              </a:rPr>
              <a:t>Funding Challenges and Workforce Pluralisation</a:t>
            </a:r>
          </a:p>
        </p:txBody>
      </p:sp>
      <p:pic>
        <p:nvPicPr>
          <p:cNvPr id="2050" name="Picture 2" descr="What is Community Safety Accreditation?">
            <a:extLst>
              <a:ext uri="{FF2B5EF4-FFF2-40B4-BE49-F238E27FC236}">
                <a16:creationId xmlns:a16="http://schemas.microsoft.com/office/drawing/2014/main" id="{1CA7AD9F-BEA0-86D4-8C82-6E39E7A2CE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313" y="1098092"/>
            <a:ext cx="3540129" cy="168836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6C730F6-4619-AF9E-B10A-5F174E475CF7}"/>
              </a:ext>
            </a:extLst>
          </p:cNvPr>
          <p:cNvSpPr txBox="1"/>
          <p:nvPr/>
        </p:nvSpPr>
        <p:spPr>
          <a:xfrm>
            <a:off x="803271" y="2855711"/>
            <a:ext cx="1308024" cy="276999"/>
          </a:xfrm>
          <a:prstGeom prst="rect">
            <a:avLst/>
          </a:prstGeom>
          <a:noFill/>
        </p:spPr>
        <p:txBody>
          <a:bodyPr wrap="square" rtlCol="0">
            <a:spAutoFit/>
          </a:bodyPr>
          <a:lstStyle/>
          <a:p>
            <a:r>
              <a:rPr lang="en-GB" sz="1200" b="1" dirty="0"/>
              <a:t> </a:t>
            </a:r>
            <a:r>
              <a:rPr lang="en-GB" sz="1200" b="1" dirty="0" err="1"/>
              <a:t>Linkedin</a:t>
            </a:r>
            <a:r>
              <a:rPr lang="en-GB" sz="1200" b="1" dirty="0"/>
              <a:t> 2026</a:t>
            </a:r>
          </a:p>
        </p:txBody>
      </p:sp>
      <p:sp>
        <p:nvSpPr>
          <p:cNvPr id="8" name="TextBox 7">
            <a:extLst>
              <a:ext uri="{FF2B5EF4-FFF2-40B4-BE49-F238E27FC236}">
                <a16:creationId xmlns:a16="http://schemas.microsoft.com/office/drawing/2014/main" id="{155C1107-0E2F-B707-3C07-A3F1F1CE10DE}"/>
              </a:ext>
            </a:extLst>
          </p:cNvPr>
          <p:cNvSpPr txBox="1"/>
          <p:nvPr/>
        </p:nvSpPr>
        <p:spPr>
          <a:xfrm>
            <a:off x="4418155" y="1058955"/>
            <a:ext cx="7531389" cy="3139321"/>
          </a:xfrm>
          <a:prstGeom prst="rect">
            <a:avLst/>
          </a:prstGeom>
          <a:noFill/>
        </p:spPr>
        <p:txBody>
          <a:bodyPr wrap="square">
            <a:spAutoFit/>
          </a:bodyPr>
          <a:lstStyle/>
          <a:p>
            <a:r>
              <a:rPr lang="en-GB" u="sng" dirty="0"/>
              <a:t>PCSOs funded through police budgets</a:t>
            </a:r>
          </a:p>
          <a:p>
            <a:pPr marL="285750" indent="-285750">
              <a:buFont typeface="Arial" panose="020B0604020202020204" pitchFamily="34" charset="0"/>
              <a:buChar char="•"/>
            </a:pPr>
            <a:r>
              <a:rPr lang="en-GB" dirty="0"/>
              <a:t>Dependent on Home Office grants &amp; council tax precepts (College of Policing, 2022)</a:t>
            </a:r>
          </a:p>
          <a:p>
            <a:pPr marL="285750" indent="-285750">
              <a:buFont typeface="Arial" panose="020B0604020202020204" pitchFamily="34" charset="0"/>
              <a:buChar char="•"/>
            </a:pPr>
            <a:r>
              <a:rPr lang="en-GB" dirty="0"/>
              <a:t>Vulnerable to budget cuts</a:t>
            </a:r>
          </a:p>
          <a:p>
            <a:pPr marL="285750" indent="-285750">
              <a:buFont typeface="Arial" panose="020B0604020202020204" pitchFamily="34" charset="0"/>
              <a:buChar char="•"/>
            </a:pPr>
            <a:r>
              <a:rPr lang="en-GB" dirty="0"/>
              <a:t>UNISON (2025): Several forces have already reduced PCSO numbers due to financial pressures</a:t>
            </a:r>
          </a:p>
          <a:p>
            <a:pPr marL="285750" indent="-285750">
              <a:buFont typeface="Arial" panose="020B0604020202020204" pitchFamily="34" charset="0"/>
              <a:buChar char="•"/>
            </a:pPr>
            <a:endParaRPr lang="en-GB" dirty="0"/>
          </a:p>
          <a:p>
            <a:r>
              <a:rPr lang="en-GB" u="sng" dirty="0"/>
              <a:t>CSAS‑designated staff funded externally</a:t>
            </a:r>
          </a:p>
          <a:p>
            <a:pPr marL="285750" indent="-285750">
              <a:buFont typeface="Arial" panose="020B0604020202020204" pitchFamily="34" charset="0"/>
              <a:buChar char="•"/>
            </a:pPr>
            <a:r>
              <a:rPr lang="en-GB" dirty="0"/>
              <a:t>Paid by employing organisations (e.g., Dorset Council, 2026)</a:t>
            </a:r>
          </a:p>
          <a:p>
            <a:pPr marL="285750" indent="-285750">
              <a:buFont typeface="Arial" panose="020B0604020202020204" pitchFamily="34" charset="0"/>
              <a:buChar char="•"/>
            </a:pPr>
            <a:r>
              <a:rPr lang="en-GB" dirty="0"/>
              <a:t>Increases capacity without impacting police budgets</a:t>
            </a:r>
          </a:p>
          <a:p>
            <a:pPr marL="285750" indent="-285750">
              <a:buFont typeface="Arial" panose="020B0604020202020204" pitchFamily="34" charset="0"/>
              <a:buChar char="•"/>
            </a:pPr>
            <a:r>
              <a:rPr lang="en-GB" dirty="0"/>
              <a:t>O’Neill (2014): External funding is fragile and can be withdrawn suddenly</a:t>
            </a:r>
          </a:p>
        </p:txBody>
      </p:sp>
      <p:pic>
        <p:nvPicPr>
          <p:cNvPr id="10" name="Graphic 9" descr="Pound with solid fill">
            <a:extLst>
              <a:ext uri="{FF2B5EF4-FFF2-40B4-BE49-F238E27FC236}">
                <a16:creationId xmlns:a16="http://schemas.microsoft.com/office/drawing/2014/main" id="{58F50948-9D6C-81D3-844F-5CFB12291AE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7327" y="2994210"/>
            <a:ext cx="2468851" cy="2468851"/>
          </a:xfrm>
          <a:prstGeom prst="rect">
            <a:avLst/>
          </a:prstGeom>
        </p:spPr>
      </p:pic>
      <p:sp>
        <p:nvSpPr>
          <p:cNvPr id="12" name="TextBox 11">
            <a:extLst>
              <a:ext uri="{FF2B5EF4-FFF2-40B4-BE49-F238E27FC236}">
                <a16:creationId xmlns:a16="http://schemas.microsoft.com/office/drawing/2014/main" id="{25EF33E4-25FE-B499-AD99-05976529618B}"/>
              </a:ext>
            </a:extLst>
          </p:cNvPr>
          <p:cNvSpPr txBox="1"/>
          <p:nvPr/>
        </p:nvSpPr>
        <p:spPr>
          <a:xfrm>
            <a:off x="2805546" y="4420295"/>
            <a:ext cx="6822352" cy="1200329"/>
          </a:xfrm>
          <a:prstGeom prst="rect">
            <a:avLst/>
          </a:prstGeom>
          <a:solidFill>
            <a:srgbClr val="FF0000">
              <a:alpha val="14000"/>
            </a:srgbClr>
          </a:solidFill>
          <a:ln w="9525">
            <a:solidFill>
              <a:schemeClr val="tx1"/>
            </a:solidFill>
          </a:ln>
        </p:spPr>
        <p:txBody>
          <a:bodyPr wrap="square">
            <a:spAutoFit/>
          </a:bodyPr>
          <a:lstStyle/>
          <a:p>
            <a:r>
              <a:rPr lang="en-GB" u="sng" dirty="0"/>
              <a:t>Key Issue – Finding</a:t>
            </a:r>
          </a:p>
          <a:p>
            <a:endParaRPr lang="en-GB" u="sng" dirty="0"/>
          </a:p>
          <a:p>
            <a:r>
              <a:rPr lang="en-GB" dirty="0"/>
              <a:t>This funding imbalance creates tension and raises strategic questions about the long‑term sustainability of pluralised policing models</a:t>
            </a:r>
          </a:p>
        </p:txBody>
      </p:sp>
    </p:spTree>
    <p:custDataLst>
      <p:tags r:id="rId1"/>
    </p:custDataLst>
    <p:extLst>
      <p:ext uri="{BB962C8B-B14F-4D97-AF65-F5344CB8AC3E}">
        <p14:creationId xmlns:p14="http://schemas.microsoft.com/office/powerpoint/2010/main" val="3410613290"/>
      </p:ext>
    </p:extLst>
  </p:cSld>
  <p:clrMapOvr>
    <a:masterClrMapping/>
  </p:clrMapOvr>
  <mc:AlternateContent xmlns:mc="http://schemas.openxmlformats.org/markup-compatibility/2006" xmlns:p14="http://schemas.microsoft.com/office/powerpoint/2010/main">
    <mc:Choice Requires="p14">
      <p:transition spd="slow" p14:dur="2000" advTm="118833"/>
    </mc:Choice>
    <mc:Fallback xmlns="">
      <p:transition spd="slow" advTm="1188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5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30F28-D295-2FFD-9186-8CFC993E5C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39A1CD-C6BC-41DD-DB5C-C825AB22C132}"/>
              </a:ext>
            </a:extLst>
          </p:cNvPr>
          <p:cNvSpPr>
            <a:spLocks noGrp="1"/>
          </p:cNvSpPr>
          <p:nvPr>
            <p:ph type="title"/>
          </p:nvPr>
        </p:nvSpPr>
        <p:spPr>
          <a:xfrm>
            <a:off x="513771" y="277039"/>
            <a:ext cx="11446163" cy="599080"/>
          </a:xfrm>
        </p:spPr>
        <p:txBody>
          <a:bodyPr/>
          <a:lstStyle/>
          <a:p>
            <a:pPr fontAlgn="t"/>
            <a:r>
              <a:rPr lang="en-GB" sz="3200" dirty="0">
                <a:solidFill>
                  <a:srgbClr val="002060"/>
                </a:solidFill>
              </a:rPr>
              <a:t>Public Perception and the Limits of Visible Guardianship</a:t>
            </a:r>
          </a:p>
        </p:txBody>
      </p:sp>
      <p:pic>
        <p:nvPicPr>
          <p:cNvPr id="5124" name="Picture 4">
            <a:extLst>
              <a:ext uri="{FF2B5EF4-FFF2-40B4-BE49-F238E27FC236}">
                <a16:creationId xmlns:a16="http://schemas.microsoft.com/office/drawing/2014/main" id="{2C27EA9E-FD9F-B218-E459-599F6D99D7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3236" y="1014618"/>
            <a:ext cx="5295899" cy="297894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B8C90BD-1CBB-BF36-7F18-E0B6DC93F64E}"/>
              </a:ext>
            </a:extLst>
          </p:cNvPr>
          <p:cNvSpPr txBox="1"/>
          <p:nvPr/>
        </p:nvSpPr>
        <p:spPr>
          <a:xfrm>
            <a:off x="263236" y="3855061"/>
            <a:ext cx="2158138" cy="276999"/>
          </a:xfrm>
          <a:prstGeom prst="rect">
            <a:avLst/>
          </a:prstGeom>
          <a:noFill/>
        </p:spPr>
        <p:txBody>
          <a:bodyPr wrap="square" rtlCol="0">
            <a:spAutoFit/>
          </a:bodyPr>
          <a:lstStyle/>
          <a:p>
            <a:r>
              <a:rPr lang="en-GB" sz="1200" b="1" dirty="0"/>
              <a:t> Thames Valley Police 2026</a:t>
            </a:r>
          </a:p>
        </p:txBody>
      </p:sp>
      <p:sp>
        <p:nvSpPr>
          <p:cNvPr id="11" name="TextBox 10">
            <a:extLst>
              <a:ext uri="{FF2B5EF4-FFF2-40B4-BE49-F238E27FC236}">
                <a16:creationId xmlns:a16="http://schemas.microsoft.com/office/drawing/2014/main" id="{AD89DEE2-56AB-85EA-BDF5-66CD341D1C78}"/>
              </a:ext>
            </a:extLst>
          </p:cNvPr>
          <p:cNvSpPr txBox="1"/>
          <p:nvPr/>
        </p:nvSpPr>
        <p:spPr>
          <a:xfrm>
            <a:off x="5559135" y="1114289"/>
            <a:ext cx="6483930" cy="4247317"/>
          </a:xfrm>
          <a:prstGeom prst="rect">
            <a:avLst/>
          </a:prstGeom>
          <a:noFill/>
          <a:ln>
            <a:solidFill>
              <a:schemeClr val="accent1"/>
            </a:solidFill>
          </a:ln>
        </p:spPr>
        <p:txBody>
          <a:bodyPr wrap="square" rtlCol="0">
            <a:spAutoFit/>
          </a:bodyPr>
          <a:lstStyle/>
          <a:p>
            <a:r>
              <a:rPr lang="en-GB" dirty="0"/>
              <a:t>Rowland &amp; Coupe (2014): Comparative Findings</a:t>
            </a:r>
          </a:p>
          <a:p>
            <a:pPr marL="285750" indent="-285750">
              <a:buFont typeface="Arial" panose="020B0604020202020204" pitchFamily="34" charset="0"/>
              <a:buChar char="•"/>
            </a:pPr>
            <a:r>
              <a:rPr lang="en-GB" dirty="0"/>
              <a:t>Police officers provide the highest level of public reassurance</a:t>
            </a:r>
          </a:p>
          <a:p>
            <a:pPr marL="285750" indent="-285750">
              <a:buFont typeface="Arial" panose="020B0604020202020204" pitchFamily="34" charset="0"/>
              <a:buChar char="•"/>
            </a:pPr>
            <a:r>
              <a:rPr lang="en-GB" dirty="0"/>
              <a:t>PCSOs deliver meaningful reassurance</a:t>
            </a:r>
          </a:p>
          <a:p>
            <a:pPr marL="285750" indent="-285750">
              <a:buFont typeface="Arial" panose="020B0604020202020204" pitchFamily="34" charset="0"/>
              <a:buChar char="•"/>
            </a:pPr>
            <a:r>
              <a:rPr lang="en-GB" dirty="0"/>
              <a:t>Security guards offer some deterrent value and greater cost‑effectiveness</a:t>
            </a:r>
          </a:p>
          <a:p>
            <a:pPr marL="285750" indent="-285750">
              <a:buFont typeface="Arial" panose="020B0604020202020204" pitchFamily="34" charset="0"/>
              <a:buChar char="•"/>
            </a:pPr>
            <a:r>
              <a:rPr lang="en-GB" dirty="0"/>
              <a:t>Police presence can increase worry among women (identified prior to the Sarah Everard case)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Doyle et al. (2015): Security staff and police volunteers can enhance feelings of safety</a:t>
            </a:r>
          </a:p>
          <a:p>
            <a:pPr marL="285750" indent="-285750">
              <a:buFont typeface="Arial" panose="020B0604020202020204" pitchFamily="34" charset="0"/>
              <a:buChar char="•"/>
            </a:pPr>
            <a:r>
              <a:rPr lang="en-GB" dirty="0"/>
              <a:t>Appleton (2012) &amp; Cooke (2005):</a:t>
            </a:r>
          </a:p>
          <a:p>
            <a:pPr marL="742950" lvl="1" indent="-285750">
              <a:buFont typeface="Arial" panose="020B0604020202020204" pitchFamily="34" charset="0"/>
              <a:buChar char="•"/>
            </a:pPr>
            <a:r>
              <a:rPr lang="en-GB" dirty="0"/>
              <a:t>Raise concerns about governance and accountability</a:t>
            </a:r>
          </a:p>
          <a:p>
            <a:pPr marL="742950" lvl="1" indent="-285750">
              <a:buFont typeface="Arial" panose="020B0604020202020204" pitchFamily="34" charset="0"/>
              <a:buChar char="•"/>
            </a:pPr>
            <a:r>
              <a:rPr lang="en-GB" dirty="0"/>
              <a:t>Note public confusion when multiple uniformed roles coexist</a:t>
            </a:r>
          </a:p>
          <a:p>
            <a:pPr marL="742950" lvl="1" indent="-285750">
              <a:buFont typeface="Arial" panose="020B0604020202020204" pitchFamily="34" charset="0"/>
              <a:buChar char="•"/>
            </a:pPr>
            <a:r>
              <a:rPr lang="en-GB" dirty="0"/>
              <a:t>Highlight the importance of clear role boundaries</a:t>
            </a:r>
          </a:p>
        </p:txBody>
      </p:sp>
    </p:spTree>
    <p:custDataLst>
      <p:tags r:id="rId1"/>
    </p:custDataLst>
    <p:extLst>
      <p:ext uri="{BB962C8B-B14F-4D97-AF65-F5344CB8AC3E}">
        <p14:creationId xmlns:p14="http://schemas.microsoft.com/office/powerpoint/2010/main" val="4015913531"/>
      </p:ext>
    </p:extLst>
  </p:cSld>
  <p:clrMapOvr>
    <a:masterClrMapping/>
  </p:clrMapOvr>
  <mc:AlternateContent xmlns:mc="http://schemas.openxmlformats.org/markup-compatibility/2006" xmlns:p14="http://schemas.microsoft.com/office/powerpoint/2010/main">
    <mc:Choice Requires="p14">
      <p:transition spd="slow" p14:dur="2000" advTm="216867"/>
    </mc:Choice>
    <mc:Fallback xmlns="">
      <p:transition spd="slow" advTm="21686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DEDE9E0-131E-C7AE-31A2-3CC03E833254}"/>
              </a:ext>
            </a:extLst>
          </p:cNvPr>
          <p:cNvPicPr>
            <a:picLocks noChangeAspect="1"/>
          </p:cNvPicPr>
          <p:nvPr/>
        </p:nvPicPr>
        <p:blipFill>
          <a:blip r:embed="rId4"/>
          <a:stretch>
            <a:fillRect/>
          </a:stretch>
        </p:blipFill>
        <p:spPr>
          <a:xfrm>
            <a:off x="3582564" y="773404"/>
            <a:ext cx="3979925" cy="2696882"/>
          </a:xfrm>
          <a:prstGeom prst="rect">
            <a:avLst/>
          </a:prstGeom>
        </p:spPr>
      </p:pic>
      <p:sp>
        <p:nvSpPr>
          <p:cNvPr id="2" name="Title 1">
            <a:extLst>
              <a:ext uri="{FF2B5EF4-FFF2-40B4-BE49-F238E27FC236}">
                <a16:creationId xmlns:a16="http://schemas.microsoft.com/office/drawing/2014/main" id="{B3EB3366-9530-2AFF-85C0-A8BD92144249}"/>
              </a:ext>
            </a:extLst>
          </p:cNvPr>
          <p:cNvSpPr>
            <a:spLocks noGrp="1"/>
          </p:cNvSpPr>
          <p:nvPr>
            <p:ph type="title"/>
          </p:nvPr>
        </p:nvSpPr>
        <p:spPr>
          <a:xfrm>
            <a:off x="472210" y="130436"/>
            <a:ext cx="11058524" cy="642968"/>
          </a:xfrm>
        </p:spPr>
        <p:txBody>
          <a:bodyPr>
            <a:normAutofit/>
          </a:bodyPr>
          <a:lstStyle/>
          <a:p>
            <a:r>
              <a:rPr lang="en-GB" sz="3600" dirty="0">
                <a:solidFill>
                  <a:srgbClr val="002060"/>
                </a:solidFill>
                <a:latin typeface="Arial" panose="020B0604020202020204" pitchFamily="34" charset="0"/>
                <a:cs typeface="Arial" panose="020B0604020202020204" pitchFamily="34" charset="0"/>
              </a:rPr>
              <a:t>Existing Accredited Roles on the Railway</a:t>
            </a:r>
            <a:endParaRPr lang="en-GB" sz="3200" dirty="0">
              <a:solidFill>
                <a:srgbClr val="002060"/>
              </a:solidFill>
              <a:latin typeface="Arial" panose="020B0604020202020204" pitchFamily="34" charset="0"/>
              <a:cs typeface="Arial" panose="020B0604020202020204" pitchFamily="34" charset="0"/>
            </a:endParaRPr>
          </a:p>
        </p:txBody>
      </p:sp>
      <p:pic>
        <p:nvPicPr>
          <p:cNvPr id="3074" name="Picture 2" descr="Home">
            <a:extLst>
              <a:ext uri="{FF2B5EF4-FFF2-40B4-BE49-F238E27FC236}">
                <a16:creationId xmlns:a16="http://schemas.microsoft.com/office/drawing/2014/main" id="{151A4A62-B0C0-CB96-1762-D3613BCB43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8138" y="773404"/>
            <a:ext cx="4460207" cy="240658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ACCBC7D-2CC2-1BC9-666F-F549B536FFE1}"/>
              </a:ext>
            </a:extLst>
          </p:cNvPr>
          <p:cNvSpPr txBox="1"/>
          <p:nvPr/>
        </p:nvSpPr>
        <p:spPr>
          <a:xfrm>
            <a:off x="7701584" y="792630"/>
            <a:ext cx="4279133" cy="2893100"/>
          </a:xfrm>
          <a:prstGeom prst="rect">
            <a:avLst/>
          </a:prstGeom>
          <a:solidFill>
            <a:schemeClr val="accent1">
              <a:lumMod val="20000"/>
              <a:lumOff val="80000"/>
            </a:schemeClr>
          </a:solidFill>
          <a:ln>
            <a:solidFill>
              <a:schemeClr val="tx1"/>
            </a:solidFill>
          </a:ln>
        </p:spPr>
        <p:txBody>
          <a:bodyPr wrap="square">
            <a:spAutoFit/>
          </a:bodyPr>
          <a:lstStyle/>
          <a:p>
            <a:r>
              <a:rPr lang="en-GB" sz="1400" dirty="0"/>
              <a:t>The same national pressures also affect British Transport Police</a:t>
            </a:r>
          </a:p>
          <a:p>
            <a:pPr marL="285750" indent="-285750">
              <a:buFont typeface="Arial" panose="020B0604020202020204" pitchFamily="34" charset="0"/>
              <a:buChar char="•"/>
            </a:pPr>
            <a:r>
              <a:rPr lang="en-GB" sz="1400" dirty="0"/>
              <a:t>rising demand, wider responsibilities, and financial constraints</a:t>
            </a:r>
          </a:p>
          <a:p>
            <a:endParaRPr lang="en-GB" sz="1400" dirty="0"/>
          </a:p>
          <a:p>
            <a:r>
              <a:rPr lang="en-GB" sz="1400" dirty="0"/>
              <a:t>BTP operates in a unique environment</a:t>
            </a:r>
          </a:p>
          <a:p>
            <a:pPr marL="285750" indent="-285750">
              <a:buFont typeface="Arial" panose="020B0604020202020204" pitchFamily="34" charset="0"/>
              <a:buChar char="•"/>
            </a:pPr>
            <a:r>
              <a:rPr lang="en-GB" sz="1400" dirty="0"/>
              <a:t>policing a large, transient rail population across a complex national network</a:t>
            </a:r>
          </a:p>
          <a:p>
            <a:endParaRPr lang="en-GB" sz="1400" dirty="0"/>
          </a:p>
          <a:p>
            <a:r>
              <a:rPr lang="en-GB" sz="1400" dirty="0"/>
              <a:t>BTP is funded differently</a:t>
            </a:r>
          </a:p>
          <a:p>
            <a:pPr marL="285750" indent="-285750">
              <a:buFont typeface="Arial" panose="020B0604020202020204" pitchFamily="34" charset="0"/>
              <a:buChar char="•"/>
            </a:pPr>
            <a:r>
              <a:rPr lang="en-GB" sz="1400" dirty="0"/>
              <a:t>through Police Service Agreements with train operating companies, who expect defined service levels</a:t>
            </a:r>
          </a:p>
        </p:txBody>
      </p:sp>
      <p:sp>
        <p:nvSpPr>
          <p:cNvPr id="9" name="TextBox 8">
            <a:extLst>
              <a:ext uri="{FF2B5EF4-FFF2-40B4-BE49-F238E27FC236}">
                <a16:creationId xmlns:a16="http://schemas.microsoft.com/office/drawing/2014/main" id="{A59FBC05-8B53-C43B-ED34-850173F0D120}"/>
              </a:ext>
            </a:extLst>
          </p:cNvPr>
          <p:cNvSpPr txBox="1"/>
          <p:nvPr/>
        </p:nvSpPr>
        <p:spPr>
          <a:xfrm>
            <a:off x="578138" y="3152001"/>
            <a:ext cx="2158138" cy="276999"/>
          </a:xfrm>
          <a:prstGeom prst="rect">
            <a:avLst/>
          </a:prstGeom>
          <a:noFill/>
        </p:spPr>
        <p:txBody>
          <a:bodyPr wrap="square" rtlCol="0">
            <a:spAutoFit/>
          </a:bodyPr>
          <a:lstStyle/>
          <a:p>
            <a:r>
              <a:rPr lang="en-GB" sz="1200" b="1" dirty="0"/>
              <a:t> Thames Valley Police 2026</a:t>
            </a:r>
          </a:p>
        </p:txBody>
      </p:sp>
      <p:sp>
        <p:nvSpPr>
          <p:cNvPr id="10" name="TextBox 9">
            <a:extLst>
              <a:ext uri="{FF2B5EF4-FFF2-40B4-BE49-F238E27FC236}">
                <a16:creationId xmlns:a16="http://schemas.microsoft.com/office/drawing/2014/main" id="{50C7E90D-A867-2427-9688-6D51ADAA5DC2}"/>
              </a:ext>
            </a:extLst>
          </p:cNvPr>
          <p:cNvSpPr txBox="1"/>
          <p:nvPr/>
        </p:nvSpPr>
        <p:spPr>
          <a:xfrm>
            <a:off x="3411348" y="3456291"/>
            <a:ext cx="2158138" cy="276999"/>
          </a:xfrm>
          <a:prstGeom prst="rect">
            <a:avLst/>
          </a:prstGeom>
          <a:noFill/>
        </p:spPr>
        <p:txBody>
          <a:bodyPr wrap="square" rtlCol="0">
            <a:spAutoFit/>
          </a:bodyPr>
          <a:lstStyle/>
          <a:p>
            <a:r>
              <a:rPr lang="en-GB" sz="1200" b="1" dirty="0"/>
              <a:t> Robey 2025</a:t>
            </a:r>
          </a:p>
        </p:txBody>
      </p:sp>
      <p:sp>
        <p:nvSpPr>
          <p:cNvPr id="12" name="TextBox 11">
            <a:extLst>
              <a:ext uri="{FF2B5EF4-FFF2-40B4-BE49-F238E27FC236}">
                <a16:creationId xmlns:a16="http://schemas.microsoft.com/office/drawing/2014/main" id="{1F8587E7-7E27-BD69-4B18-4DEBA63F85E3}"/>
              </a:ext>
            </a:extLst>
          </p:cNvPr>
          <p:cNvSpPr txBox="1"/>
          <p:nvPr/>
        </p:nvSpPr>
        <p:spPr>
          <a:xfrm>
            <a:off x="532531" y="3822959"/>
            <a:ext cx="9362494" cy="1815882"/>
          </a:xfrm>
          <a:prstGeom prst="rect">
            <a:avLst/>
          </a:prstGeom>
          <a:solidFill>
            <a:schemeClr val="accent6">
              <a:lumMod val="20000"/>
              <a:lumOff val="80000"/>
            </a:schemeClr>
          </a:solidFill>
          <a:ln>
            <a:solidFill>
              <a:schemeClr val="tx1"/>
            </a:solidFill>
          </a:ln>
        </p:spPr>
        <p:txBody>
          <a:bodyPr wrap="square">
            <a:spAutoFit/>
          </a:bodyPr>
          <a:lstStyle/>
          <a:p>
            <a:pPr marL="285750" indent="-285750">
              <a:buFont typeface="Arial" panose="020B0604020202020204" pitchFamily="34" charset="0"/>
              <a:buChar char="•"/>
            </a:pPr>
            <a:r>
              <a:rPr lang="en-GB" sz="1400" dirty="0"/>
              <a:t>Rail Community Officers (RCOs) employed by South Western Railway</a:t>
            </a:r>
          </a:p>
          <a:p>
            <a:pPr marL="742950" lvl="1" indent="-285750">
              <a:buFont typeface="Arial" panose="020B0604020202020204" pitchFamily="34" charset="0"/>
              <a:buChar char="•"/>
            </a:pPr>
            <a:r>
              <a:rPr lang="en-GB" sz="1400" dirty="0"/>
              <a:t>Accredited under BTP’s Railway Safety Accreditation Scheme (RSAS)</a:t>
            </a:r>
          </a:p>
          <a:p>
            <a:pPr marL="742950" lvl="1" indent="-285750">
              <a:buFont typeface="Arial" panose="020B0604020202020204" pitchFamily="34" charset="0"/>
              <a:buChar char="•"/>
            </a:pPr>
            <a:r>
              <a:rPr lang="en-GB" sz="1400" dirty="0"/>
              <a:t>Established through the RSAS Order 2004</a:t>
            </a:r>
          </a:p>
          <a:p>
            <a:pPr marL="742950" lvl="1"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RSAS mirrors CSAS, but is tailored specifically to the railway environment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BTP reporting shows improved passenger perceptions of safety</a:t>
            </a:r>
          </a:p>
          <a:p>
            <a:pPr marL="742950" lvl="1" indent="-285750">
              <a:buFont typeface="Arial" panose="020B0604020202020204" pitchFamily="34" charset="0"/>
              <a:buChar char="•"/>
            </a:pPr>
            <a:r>
              <a:rPr lang="en-GB" sz="1400" dirty="0"/>
              <a:t>Transport Select Committee (2006): Safety on the Catford Loop increased from 36% to 42%</a:t>
            </a:r>
          </a:p>
        </p:txBody>
      </p:sp>
    </p:spTree>
    <p:custDataLst>
      <p:tags r:id="rId1"/>
    </p:custDataLst>
    <p:extLst>
      <p:ext uri="{BB962C8B-B14F-4D97-AF65-F5344CB8AC3E}">
        <p14:creationId xmlns:p14="http://schemas.microsoft.com/office/powerpoint/2010/main" val="2032628129"/>
      </p:ext>
    </p:extLst>
  </p:cSld>
  <p:clrMapOvr>
    <a:masterClrMapping/>
  </p:clrMapOvr>
  <mc:AlternateContent xmlns:mc="http://schemas.openxmlformats.org/markup-compatibility/2006" xmlns:p14="http://schemas.microsoft.com/office/powerpoint/2010/main">
    <mc:Choice Requires="p14">
      <p:transition spd="slow" p14:dur="2000" advTm="132564"/>
    </mc:Choice>
    <mc:Fallback xmlns="">
      <p:transition spd="slow" advTm="13256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0" grpId="0"/>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498A0-2686-F734-507E-7ADA8BCDE3E9}"/>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F2C1988C-51A6-0774-7D6E-024E7F7E080D}"/>
              </a:ext>
            </a:extLst>
          </p:cNvPr>
          <p:cNvSpPr>
            <a:spLocks noGrp="1"/>
          </p:cNvSpPr>
          <p:nvPr>
            <p:ph type="title"/>
          </p:nvPr>
        </p:nvSpPr>
        <p:spPr>
          <a:xfrm>
            <a:off x="594851" y="118350"/>
            <a:ext cx="8229600" cy="534758"/>
          </a:xfrm>
        </p:spPr>
        <p:txBody>
          <a:bodyPr>
            <a:normAutofit fontScale="90000"/>
          </a:bodyPr>
          <a:lstStyle/>
          <a:p>
            <a:pPr fontAlgn="t"/>
            <a:r>
              <a:rPr lang="en-GB" sz="3200" dirty="0">
                <a:solidFill>
                  <a:srgbClr val="002060"/>
                </a:solidFill>
              </a:rPr>
              <a:t>Current Developments</a:t>
            </a:r>
          </a:p>
        </p:txBody>
      </p:sp>
      <p:pic>
        <p:nvPicPr>
          <p:cNvPr id="2" name="Picture 1">
            <a:extLst>
              <a:ext uri="{FF2B5EF4-FFF2-40B4-BE49-F238E27FC236}">
                <a16:creationId xmlns:a16="http://schemas.microsoft.com/office/drawing/2014/main" id="{B74E1018-E3CD-4EDA-7556-6DD36DFF7329}"/>
              </a:ext>
            </a:extLst>
          </p:cNvPr>
          <p:cNvPicPr>
            <a:picLocks noChangeAspect="1"/>
          </p:cNvPicPr>
          <p:nvPr/>
        </p:nvPicPr>
        <p:blipFill>
          <a:blip r:embed="rId4"/>
          <a:srcRect l="42732" t="22105" r="42189" b="31081"/>
          <a:stretch>
            <a:fillRect/>
          </a:stretch>
        </p:blipFill>
        <p:spPr>
          <a:xfrm>
            <a:off x="6982691" y="204414"/>
            <a:ext cx="3832066" cy="2230618"/>
          </a:xfrm>
          <a:prstGeom prst="rect">
            <a:avLst/>
          </a:prstGeom>
        </p:spPr>
      </p:pic>
      <p:pic>
        <p:nvPicPr>
          <p:cNvPr id="4" name="Picture 3">
            <a:extLst>
              <a:ext uri="{FF2B5EF4-FFF2-40B4-BE49-F238E27FC236}">
                <a16:creationId xmlns:a16="http://schemas.microsoft.com/office/drawing/2014/main" id="{EF723D16-0F07-C083-E60E-6550504C39FF}"/>
              </a:ext>
            </a:extLst>
          </p:cNvPr>
          <p:cNvPicPr>
            <a:picLocks noChangeAspect="1"/>
          </p:cNvPicPr>
          <p:nvPr/>
        </p:nvPicPr>
        <p:blipFill>
          <a:blip r:embed="rId5"/>
          <a:stretch>
            <a:fillRect/>
          </a:stretch>
        </p:blipFill>
        <p:spPr>
          <a:xfrm>
            <a:off x="428597" y="2162339"/>
            <a:ext cx="5584420" cy="2316681"/>
          </a:xfrm>
          <a:prstGeom prst="rect">
            <a:avLst/>
          </a:prstGeom>
        </p:spPr>
      </p:pic>
      <p:sp>
        <p:nvSpPr>
          <p:cNvPr id="6" name="TextBox 5">
            <a:extLst>
              <a:ext uri="{FF2B5EF4-FFF2-40B4-BE49-F238E27FC236}">
                <a16:creationId xmlns:a16="http://schemas.microsoft.com/office/drawing/2014/main" id="{569AC978-6D38-ECB6-06BA-404535FFAA8B}"/>
              </a:ext>
            </a:extLst>
          </p:cNvPr>
          <p:cNvSpPr txBox="1"/>
          <p:nvPr/>
        </p:nvSpPr>
        <p:spPr>
          <a:xfrm>
            <a:off x="698760" y="670460"/>
            <a:ext cx="5911043" cy="1384995"/>
          </a:xfrm>
          <a:prstGeom prst="rect">
            <a:avLst/>
          </a:prstGeom>
          <a:solidFill>
            <a:schemeClr val="accent1">
              <a:lumMod val="20000"/>
              <a:lumOff val="80000"/>
            </a:schemeClr>
          </a:solidFill>
          <a:ln>
            <a:solidFill>
              <a:schemeClr val="tx1"/>
            </a:solidFill>
          </a:ln>
        </p:spPr>
        <p:txBody>
          <a:bodyPr wrap="square">
            <a:spAutoFit/>
          </a:bodyPr>
          <a:lstStyle/>
          <a:p>
            <a:r>
              <a:rPr lang="en-GB" sz="1400" dirty="0"/>
              <a:t>BTP and South Western Railway exploring enhanced partnership working</a:t>
            </a:r>
          </a:p>
          <a:p>
            <a:r>
              <a:rPr lang="en-GB" sz="1400" dirty="0"/>
              <a:t>– Aim to professionalise RSAS‑accredited officers across the South Western and Wessex routes</a:t>
            </a:r>
          </a:p>
          <a:p>
            <a:r>
              <a:rPr lang="en-GB" sz="1400" dirty="0"/>
              <a:t>– Focus on consistent training, standards, and uniformity</a:t>
            </a:r>
          </a:p>
          <a:p>
            <a:r>
              <a:rPr lang="en-GB" sz="1400" dirty="0"/>
              <a:t>– Provides an alternative pathway into policing, delivered through railway‑employed security staff</a:t>
            </a:r>
          </a:p>
        </p:txBody>
      </p:sp>
      <p:sp>
        <p:nvSpPr>
          <p:cNvPr id="12" name="TextBox 11">
            <a:extLst>
              <a:ext uri="{FF2B5EF4-FFF2-40B4-BE49-F238E27FC236}">
                <a16:creationId xmlns:a16="http://schemas.microsoft.com/office/drawing/2014/main" id="{C5B350C2-9328-93C7-F9EA-EC18DE3676E9}"/>
              </a:ext>
            </a:extLst>
          </p:cNvPr>
          <p:cNvSpPr txBox="1"/>
          <p:nvPr/>
        </p:nvSpPr>
        <p:spPr>
          <a:xfrm>
            <a:off x="2551513" y="4391154"/>
            <a:ext cx="2158138" cy="276999"/>
          </a:xfrm>
          <a:prstGeom prst="rect">
            <a:avLst/>
          </a:prstGeom>
          <a:noFill/>
        </p:spPr>
        <p:txBody>
          <a:bodyPr wrap="square" rtlCol="0">
            <a:spAutoFit/>
          </a:bodyPr>
          <a:lstStyle/>
          <a:p>
            <a:r>
              <a:rPr lang="en-GB" sz="1200" b="1" dirty="0"/>
              <a:t> Robey 2025</a:t>
            </a:r>
          </a:p>
        </p:txBody>
      </p:sp>
      <p:sp>
        <p:nvSpPr>
          <p:cNvPr id="13" name="TextBox 12">
            <a:extLst>
              <a:ext uri="{FF2B5EF4-FFF2-40B4-BE49-F238E27FC236}">
                <a16:creationId xmlns:a16="http://schemas.microsoft.com/office/drawing/2014/main" id="{5EB5537A-AEA5-6B67-E27E-D036EE06432B}"/>
              </a:ext>
            </a:extLst>
          </p:cNvPr>
          <p:cNvSpPr txBox="1"/>
          <p:nvPr/>
        </p:nvSpPr>
        <p:spPr>
          <a:xfrm>
            <a:off x="10814757" y="1042724"/>
            <a:ext cx="1077525" cy="276999"/>
          </a:xfrm>
          <a:prstGeom prst="rect">
            <a:avLst/>
          </a:prstGeom>
          <a:noFill/>
        </p:spPr>
        <p:txBody>
          <a:bodyPr wrap="square" rtlCol="0">
            <a:spAutoFit/>
          </a:bodyPr>
          <a:lstStyle/>
          <a:p>
            <a:r>
              <a:rPr lang="en-GB" sz="1200" b="1" dirty="0"/>
              <a:t> Robey 2025</a:t>
            </a:r>
          </a:p>
        </p:txBody>
      </p:sp>
      <p:sp>
        <p:nvSpPr>
          <p:cNvPr id="15" name="TextBox 14">
            <a:extLst>
              <a:ext uri="{FF2B5EF4-FFF2-40B4-BE49-F238E27FC236}">
                <a16:creationId xmlns:a16="http://schemas.microsoft.com/office/drawing/2014/main" id="{3A525359-A2B5-0AD9-2AC3-0940AF05CD0B}"/>
              </a:ext>
            </a:extLst>
          </p:cNvPr>
          <p:cNvSpPr txBox="1"/>
          <p:nvPr/>
        </p:nvSpPr>
        <p:spPr>
          <a:xfrm>
            <a:off x="6178985" y="2522067"/>
            <a:ext cx="5846561" cy="3293209"/>
          </a:xfrm>
          <a:prstGeom prst="rect">
            <a:avLst/>
          </a:prstGeom>
          <a:solidFill>
            <a:schemeClr val="accent5">
              <a:lumMod val="20000"/>
              <a:lumOff val="80000"/>
              <a:alpha val="39000"/>
            </a:schemeClr>
          </a:solidFill>
          <a:ln>
            <a:solidFill>
              <a:schemeClr val="tx1"/>
            </a:solidFill>
          </a:ln>
        </p:spPr>
        <p:txBody>
          <a:bodyPr wrap="square">
            <a:spAutoFit/>
          </a:bodyPr>
          <a:lstStyle/>
          <a:p>
            <a:r>
              <a:rPr lang="en-GB" sz="1600" dirty="0"/>
              <a:t>Trialling expanded operational use of accredited officers</a:t>
            </a:r>
          </a:p>
          <a:p>
            <a:pPr marL="285750" indent="-285750">
              <a:buFont typeface="Arial" panose="020B0604020202020204" pitchFamily="34" charset="0"/>
              <a:buChar char="•"/>
            </a:pPr>
            <a:r>
              <a:rPr lang="en-GB" sz="1600" dirty="0"/>
              <a:t>Assessing which grades of incidents RSAS staff can safely attend</a:t>
            </a:r>
          </a:p>
          <a:p>
            <a:pPr marL="285750" indent="-285750">
              <a:buFont typeface="Arial" panose="020B0604020202020204" pitchFamily="34" charset="0"/>
              <a:buChar char="•"/>
            </a:pPr>
            <a:r>
              <a:rPr lang="en-GB" sz="1600" dirty="0"/>
              <a:t>Determining when they can:</a:t>
            </a:r>
          </a:p>
          <a:p>
            <a:pPr marL="742950" lvl="1" indent="-285750">
              <a:buFont typeface="Arial" panose="020B0604020202020204" pitchFamily="34" charset="0"/>
              <a:buChar char="•"/>
            </a:pPr>
            <a:r>
              <a:rPr lang="en-GB" sz="1600" dirty="0"/>
              <a:t>Manage incidents independently</a:t>
            </a:r>
          </a:p>
          <a:p>
            <a:pPr marL="742950" lvl="1" indent="-285750">
              <a:buFont typeface="Arial" panose="020B0604020202020204" pitchFamily="34" charset="0"/>
              <a:buChar char="•"/>
            </a:pPr>
            <a:r>
              <a:rPr lang="en-GB" sz="1600" dirty="0"/>
              <a:t>Support police officers</a:t>
            </a:r>
          </a:p>
          <a:p>
            <a:pPr marL="742950" lvl="1" indent="-285750">
              <a:buFont typeface="Arial" panose="020B0604020202020204" pitchFamily="34" charset="0"/>
              <a:buChar char="•"/>
            </a:pPr>
            <a:r>
              <a:rPr lang="en-GB" sz="1600" dirty="0"/>
              <a:t>Or when an incident is not suitable and requires full police attendance</a:t>
            </a:r>
          </a:p>
          <a:p>
            <a:endParaRPr lang="en-GB" sz="1600" dirty="0"/>
          </a:p>
          <a:p>
            <a:r>
              <a:rPr lang="en-GB" sz="1600" dirty="0"/>
              <a:t>Purpose of the trial</a:t>
            </a:r>
          </a:p>
          <a:p>
            <a:pPr marL="285750" indent="-285750">
              <a:buFont typeface="Arial" panose="020B0604020202020204" pitchFamily="34" charset="0"/>
              <a:buChar char="•"/>
            </a:pPr>
            <a:r>
              <a:rPr lang="en-GB" sz="1600" dirty="0"/>
              <a:t>Identify how accredited staff can reduce demand on BTP</a:t>
            </a:r>
          </a:p>
          <a:p>
            <a:pPr marL="285750" indent="-285750">
              <a:buFont typeface="Arial" panose="020B0604020202020204" pitchFamily="34" charset="0"/>
              <a:buChar char="•"/>
            </a:pPr>
            <a:r>
              <a:rPr lang="en-GB" sz="1600" dirty="0"/>
              <a:t>Improve response resilience</a:t>
            </a:r>
          </a:p>
          <a:p>
            <a:pPr marL="285750" indent="-285750">
              <a:buFont typeface="Arial" panose="020B0604020202020204" pitchFamily="34" charset="0"/>
              <a:buChar char="•"/>
            </a:pPr>
            <a:r>
              <a:rPr lang="en-GB" sz="1600" dirty="0"/>
              <a:t>Maintain public safety while using resources more effectively</a:t>
            </a:r>
          </a:p>
        </p:txBody>
      </p:sp>
    </p:spTree>
    <p:custDataLst>
      <p:tags r:id="rId1"/>
    </p:custDataLst>
    <p:extLst>
      <p:ext uri="{BB962C8B-B14F-4D97-AF65-F5344CB8AC3E}">
        <p14:creationId xmlns:p14="http://schemas.microsoft.com/office/powerpoint/2010/main" val="2807951544"/>
      </p:ext>
    </p:extLst>
  </p:cSld>
  <p:clrMapOvr>
    <a:masterClrMapping/>
  </p:clrMapOvr>
  <mc:AlternateContent xmlns:mc="http://schemas.openxmlformats.org/markup-compatibility/2006" xmlns:p14="http://schemas.microsoft.com/office/powerpoint/2010/main">
    <mc:Choice Requires="p14">
      <p:transition spd="slow" p14:dur="2000" advTm="61731"/>
    </mc:Choice>
    <mc:Fallback xmlns="">
      <p:transition spd="slow" advTm="6173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2" grpId="0"/>
      <p:bldP spid="13" grpId="0"/>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0657E-8F4A-F910-938A-89CBEEF074F5}"/>
              </a:ext>
            </a:extLst>
          </p:cNvPr>
          <p:cNvSpPr>
            <a:spLocks noGrp="1"/>
          </p:cNvSpPr>
          <p:nvPr>
            <p:ph type="title"/>
          </p:nvPr>
        </p:nvSpPr>
        <p:spPr/>
        <p:txBody>
          <a:bodyPr>
            <a:normAutofit/>
          </a:bodyPr>
          <a:lstStyle/>
          <a:p>
            <a:r>
              <a:rPr lang="en-GB" sz="3200" dirty="0">
                <a:solidFill>
                  <a:srgbClr val="002060"/>
                </a:solidFill>
                <a:latin typeface="Arial" panose="020B0604020202020204" pitchFamily="34" charset="0"/>
                <a:ea typeface="+mn-ea"/>
                <a:cs typeface="Arial" panose="020B0604020202020204" pitchFamily="34" charset="0"/>
              </a:rPr>
              <a:t>Conclusion</a:t>
            </a:r>
            <a:endParaRPr lang="en-GB" sz="3200" dirty="0">
              <a:solidFill>
                <a:srgbClr val="002060"/>
              </a:solidFill>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C4C78633-1B5E-FB38-2451-59A0DEC07F07}"/>
              </a:ext>
            </a:extLst>
          </p:cNvPr>
          <p:cNvGraphicFramePr/>
          <p:nvPr>
            <p:extLst>
              <p:ext uri="{D42A27DB-BD31-4B8C-83A1-F6EECF244321}">
                <p14:modId xmlns:p14="http://schemas.microsoft.com/office/powerpoint/2010/main" val="406457438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A5DAE90F-1E18-979B-36D5-C9914B41900A}"/>
              </a:ext>
            </a:extLst>
          </p:cNvPr>
          <p:cNvSpPr txBox="1"/>
          <p:nvPr/>
        </p:nvSpPr>
        <p:spPr>
          <a:xfrm>
            <a:off x="2508289" y="5500356"/>
            <a:ext cx="1308024" cy="276999"/>
          </a:xfrm>
          <a:prstGeom prst="rect">
            <a:avLst/>
          </a:prstGeom>
          <a:noFill/>
        </p:spPr>
        <p:txBody>
          <a:bodyPr wrap="square" rtlCol="0">
            <a:spAutoFit/>
          </a:bodyPr>
          <a:lstStyle/>
          <a:p>
            <a:r>
              <a:rPr lang="en-GB" sz="1200" b="1" dirty="0"/>
              <a:t> </a:t>
            </a:r>
            <a:r>
              <a:rPr lang="en-GB" sz="1200" b="1" dirty="0" err="1"/>
              <a:t>InExeter</a:t>
            </a:r>
            <a:r>
              <a:rPr lang="en-GB" sz="1200" b="1" dirty="0"/>
              <a:t> 2026</a:t>
            </a:r>
          </a:p>
        </p:txBody>
      </p:sp>
      <p:sp>
        <p:nvSpPr>
          <p:cNvPr id="9" name="TextBox 8">
            <a:extLst>
              <a:ext uri="{FF2B5EF4-FFF2-40B4-BE49-F238E27FC236}">
                <a16:creationId xmlns:a16="http://schemas.microsoft.com/office/drawing/2014/main" id="{72692DF1-2D2D-306A-B612-19AC9E71D900}"/>
              </a:ext>
            </a:extLst>
          </p:cNvPr>
          <p:cNvSpPr txBox="1"/>
          <p:nvPr/>
        </p:nvSpPr>
        <p:spPr>
          <a:xfrm>
            <a:off x="3257589" y="2478100"/>
            <a:ext cx="1308024" cy="276999"/>
          </a:xfrm>
          <a:prstGeom prst="rect">
            <a:avLst/>
          </a:prstGeom>
          <a:noFill/>
        </p:spPr>
        <p:txBody>
          <a:bodyPr wrap="square" rtlCol="0">
            <a:spAutoFit/>
          </a:bodyPr>
          <a:lstStyle/>
          <a:p>
            <a:r>
              <a:rPr lang="en-GB" sz="1200" b="1" dirty="0"/>
              <a:t> BBC News 2026</a:t>
            </a:r>
          </a:p>
        </p:txBody>
      </p:sp>
      <p:sp>
        <p:nvSpPr>
          <p:cNvPr id="10" name="TextBox 9">
            <a:extLst>
              <a:ext uri="{FF2B5EF4-FFF2-40B4-BE49-F238E27FC236}">
                <a16:creationId xmlns:a16="http://schemas.microsoft.com/office/drawing/2014/main" id="{24E30A7F-6D94-BC1D-AEBC-0092D934B230}"/>
              </a:ext>
            </a:extLst>
          </p:cNvPr>
          <p:cNvSpPr txBox="1"/>
          <p:nvPr/>
        </p:nvSpPr>
        <p:spPr>
          <a:xfrm>
            <a:off x="8566189" y="3188955"/>
            <a:ext cx="1308024" cy="276999"/>
          </a:xfrm>
          <a:prstGeom prst="rect">
            <a:avLst/>
          </a:prstGeom>
          <a:noFill/>
        </p:spPr>
        <p:txBody>
          <a:bodyPr wrap="square" rtlCol="0">
            <a:spAutoFit/>
          </a:bodyPr>
          <a:lstStyle/>
          <a:p>
            <a:r>
              <a:rPr lang="en-GB" sz="1200" b="1" dirty="0"/>
              <a:t> iStock 2026</a:t>
            </a:r>
          </a:p>
        </p:txBody>
      </p:sp>
    </p:spTree>
    <p:custDataLst>
      <p:tags r:id="rId1"/>
    </p:custDataLst>
    <p:extLst>
      <p:ext uri="{BB962C8B-B14F-4D97-AF65-F5344CB8AC3E}">
        <p14:creationId xmlns:p14="http://schemas.microsoft.com/office/powerpoint/2010/main" val="145169574"/>
      </p:ext>
    </p:extLst>
  </p:cSld>
  <p:clrMapOvr>
    <a:masterClrMapping/>
  </p:clrMapOvr>
  <mc:AlternateContent xmlns:mc="http://schemas.openxmlformats.org/markup-compatibility/2006" xmlns:p14="http://schemas.microsoft.com/office/powerpoint/2010/main">
    <mc:Choice Requires="p14">
      <p:transition spd="slow" p14:dur="2000" advTm="68385"/>
    </mc:Choice>
    <mc:Fallback xmlns="">
      <p:transition spd="slow" advTm="6838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5B0AA-7914-BECA-6ED0-E4CF974B766C}"/>
              </a:ext>
            </a:extLst>
          </p:cNvPr>
          <p:cNvSpPr>
            <a:spLocks noGrp="1"/>
          </p:cNvSpPr>
          <p:nvPr>
            <p:ph type="title"/>
          </p:nvPr>
        </p:nvSpPr>
        <p:spPr>
          <a:xfrm>
            <a:off x="234411" y="260007"/>
            <a:ext cx="8293893" cy="521261"/>
          </a:xfrm>
        </p:spPr>
        <p:txBody>
          <a:bodyPr/>
          <a:lstStyle/>
          <a:p>
            <a:r>
              <a:rPr lang="en-GB" dirty="0"/>
              <a:t>References </a:t>
            </a:r>
          </a:p>
        </p:txBody>
      </p:sp>
      <p:sp>
        <p:nvSpPr>
          <p:cNvPr id="6" name="TextBox 5">
            <a:extLst>
              <a:ext uri="{FF2B5EF4-FFF2-40B4-BE49-F238E27FC236}">
                <a16:creationId xmlns:a16="http://schemas.microsoft.com/office/drawing/2014/main" id="{2A63DEBB-7D5B-33B9-0833-E5C3A8953833}"/>
              </a:ext>
            </a:extLst>
          </p:cNvPr>
          <p:cNvSpPr txBox="1"/>
          <p:nvPr/>
        </p:nvSpPr>
        <p:spPr>
          <a:xfrm>
            <a:off x="234411" y="781268"/>
            <a:ext cx="11390396" cy="4770537"/>
          </a:xfrm>
          <a:prstGeom prst="rect">
            <a:avLst/>
          </a:prstGeom>
          <a:noFill/>
        </p:spPr>
        <p:txBody>
          <a:bodyPr wrap="square">
            <a:spAutoFit/>
          </a:bodyPr>
          <a:lstStyle/>
          <a:p>
            <a:pPr marL="171450" indent="-171450">
              <a:buFont typeface="Wingdings" panose="05000000000000000000" pitchFamily="2" charset="2"/>
              <a:buChar char="§"/>
            </a:pPr>
            <a:r>
              <a:rPr lang="en-GB" sz="1600" dirty="0"/>
              <a:t>Appleton, J. (2012) Should private security guards have police powers? Analysis of the Community Safety Accreditation Scheme. </a:t>
            </a:r>
            <a:r>
              <a:rPr lang="en-GB" sz="1600" dirty="0" err="1"/>
              <a:t>s.l.</a:t>
            </a:r>
            <a:r>
              <a:rPr lang="en-GB" sz="1600" dirty="0"/>
              <a:t>: Manifesto Club.</a:t>
            </a:r>
          </a:p>
          <a:p>
            <a:pPr marL="171450" indent="-171450">
              <a:buFont typeface="Wingdings" panose="05000000000000000000" pitchFamily="2" charset="2"/>
              <a:buChar char="§"/>
            </a:pPr>
            <a:r>
              <a:rPr lang="en-GB" sz="1600" dirty="0"/>
              <a:t>Barber, S. M. (2020) Public Safety and Security in the 21st Century: The First Report of the Strategic Review of Policing in England and Wales. </a:t>
            </a:r>
            <a:r>
              <a:rPr lang="en-GB" sz="1600" dirty="0" err="1"/>
              <a:t>s.l.</a:t>
            </a:r>
            <a:r>
              <a:rPr lang="en-GB" sz="1600" dirty="0"/>
              <a:t>: Dawes Trust, Deloitte and CGI.</a:t>
            </a:r>
          </a:p>
          <a:p>
            <a:pPr marL="171450" indent="-171450">
              <a:buFont typeface="Wingdings" panose="05000000000000000000" pitchFamily="2" charset="2"/>
              <a:buChar char="§"/>
            </a:pPr>
            <a:r>
              <a:rPr lang="en-GB" sz="1600" dirty="0"/>
              <a:t>Barber, S. M. (2022) A New Mode of Protection: Redesigning policing and public safety for the 21st century. </a:t>
            </a:r>
            <a:r>
              <a:rPr lang="en-GB" sz="1600" dirty="0" err="1"/>
              <a:t>s.l.</a:t>
            </a:r>
            <a:r>
              <a:rPr lang="en-GB" sz="1600" dirty="0"/>
              <a:t>: The Police Foundation.</a:t>
            </a:r>
          </a:p>
          <a:p>
            <a:pPr marL="171450" indent="-171450">
              <a:buFont typeface="Wingdings" panose="05000000000000000000" pitchFamily="2" charset="2"/>
              <a:buChar char="§"/>
            </a:pPr>
            <a:r>
              <a:rPr lang="en-GB" sz="1600" dirty="0"/>
              <a:t>Doyle, M., Frogner, M., </a:t>
            </a:r>
            <a:r>
              <a:rPr lang="en-GB" sz="1600" dirty="0" err="1"/>
              <a:t>Andershed</a:t>
            </a:r>
            <a:r>
              <a:rPr lang="en-GB" sz="1600" dirty="0"/>
              <a:t>, H. and </a:t>
            </a:r>
            <a:r>
              <a:rPr lang="en-GB" sz="1600" dirty="0" err="1"/>
              <a:t>Andershed</a:t>
            </a:r>
            <a:r>
              <a:rPr lang="en-GB" sz="1600" dirty="0"/>
              <a:t>, A-K. (2015) ‘Feelings of Safety in the Presence of the Police, Security Guards, and Police Volunteers’, European Journal on Criminal Policy and Research, 22, pp. 19–40.</a:t>
            </a:r>
          </a:p>
          <a:p>
            <a:pPr marL="171450" indent="-171450">
              <a:buFont typeface="Wingdings" panose="05000000000000000000" pitchFamily="2" charset="2"/>
              <a:buChar char="§"/>
            </a:pPr>
            <a:r>
              <a:rPr lang="en-GB" sz="1600" dirty="0"/>
              <a:t>Dorset Council (2026) Community Safety Accredited Scheme in Weymouth. [Online]Available at: https://www.dorsetcouncil.gov.uk/w/community-safety-accredited-scheme-in-weymouth#:~:text=How%20the%20scheme%20is%20funded,scheme%20is%20jointly%20funded%20by(Accessed: 26 March 2026).</a:t>
            </a:r>
          </a:p>
          <a:p>
            <a:pPr marL="171450" indent="-171450">
              <a:buFont typeface="Wingdings" panose="05000000000000000000" pitchFamily="2" charset="2"/>
              <a:buChar char="§"/>
            </a:pPr>
            <a:r>
              <a:rPr lang="en-GB" sz="1600" dirty="0"/>
              <a:t>O’Neill, M. (2014) ‘Ripe for the Chop or the Public Face of Policing? PCSOs and Neighbourhood Policing in Austerity’, Policing: A Journal of Policy and Practice, 8(3), pp. 265–273.</a:t>
            </a:r>
          </a:p>
          <a:p>
            <a:pPr marL="171450" indent="-171450">
              <a:buFont typeface="Wingdings" panose="05000000000000000000" pitchFamily="2" charset="2"/>
              <a:buChar char="§"/>
            </a:pPr>
            <a:r>
              <a:rPr lang="en-GB" sz="1600" dirty="0"/>
              <a:t>Rowland, R. and Coupe, T. (2014) ‘Patrol officers and public reassurance: a comparative evaluation of police officers, PCSOs, ACSOs and private security guards’, Policing and Society, 24(3), pp. 265–284.</a:t>
            </a:r>
          </a:p>
          <a:p>
            <a:pPr marL="171450" indent="-171450">
              <a:buFont typeface="Wingdings" panose="05000000000000000000" pitchFamily="2" charset="2"/>
              <a:buChar char="§"/>
            </a:pPr>
            <a:r>
              <a:rPr lang="en-GB" sz="1600" dirty="0"/>
              <a:t>Robey, G. (2025) Unified Policing &amp; Security Partnership: National and route accelerated works update. London: South Western Railway.</a:t>
            </a:r>
          </a:p>
          <a:p>
            <a:pPr marL="171450" indent="-171450">
              <a:buFont typeface="Wingdings" panose="05000000000000000000" pitchFamily="2" charset="2"/>
              <a:buChar char="§"/>
            </a:pPr>
            <a:r>
              <a:rPr lang="en-GB" sz="1600" dirty="0"/>
              <a:t>Transport Select Committee (2006) Memorandum submitted by the British Transport Police. London: www.parliament.uk.</a:t>
            </a:r>
          </a:p>
        </p:txBody>
      </p:sp>
    </p:spTree>
    <p:extLst>
      <p:ext uri="{BB962C8B-B14F-4D97-AF65-F5344CB8AC3E}">
        <p14:creationId xmlns:p14="http://schemas.microsoft.com/office/powerpoint/2010/main" val="3647618805"/>
      </p:ext>
    </p:extLst>
  </p:cSld>
  <p:clrMapOvr>
    <a:masterClrMapping/>
  </p:clrMapOvr>
  <mc:AlternateContent xmlns:mc="http://schemas.openxmlformats.org/markup-compatibility/2006" xmlns:p14="http://schemas.microsoft.com/office/powerpoint/2010/main">
    <mc:Choice Requires="p14">
      <p:transition spd="slow" p14:dur="2000" advTm="10734"/>
    </mc:Choice>
    <mc:Fallback xmlns="">
      <p:transition spd="slow" advTm="10734"/>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57.1|1.9|0.4|0.2|0.2|0.3|0.3|0.4|0.4"/>
</p:tagLst>
</file>

<file path=ppt/tags/tag2.xml><?xml version="1.0" encoding="utf-8"?>
<p:tagLst xmlns:a="http://schemas.openxmlformats.org/drawingml/2006/main" xmlns:r="http://schemas.openxmlformats.org/officeDocument/2006/relationships" xmlns:p="http://schemas.openxmlformats.org/presentationml/2006/main">
  <p:tag name="TIMING" val="|0.8|98.7"/>
</p:tagLst>
</file>

<file path=ppt/tags/tag3.xml><?xml version="1.0" encoding="utf-8"?>
<p:tagLst xmlns:a="http://schemas.openxmlformats.org/drawingml/2006/main" xmlns:r="http://schemas.openxmlformats.org/officeDocument/2006/relationships" xmlns:p="http://schemas.openxmlformats.org/presentationml/2006/main">
  <p:tag name="TIMING" val="|1.6|33.1|11.2|1|0.6|0.5|6.5"/>
</p:tagLst>
</file>

<file path=ppt/tags/tag4.xml><?xml version="1.0" encoding="utf-8"?>
<p:tagLst xmlns:a="http://schemas.openxmlformats.org/drawingml/2006/main" xmlns:r="http://schemas.openxmlformats.org/officeDocument/2006/relationships" xmlns:p="http://schemas.openxmlformats.org/presentationml/2006/main">
  <p:tag name="TIMING" val="|6.7|1.9|1.5"/>
</p:tagLst>
</file>

<file path=ppt/tags/tag5.xml><?xml version="1.0" encoding="utf-8"?>
<p:tagLst xmlns:a="http://schemas.openxmlformats.org/drawingml/2006/main" xmlns:r="http://schemas.openxmlformats.org/officeDocument/2006/relationships" xmlns:p="http://schemas.openxmlformats.org/presentationml/2006/main">
  <p:tag name="TIMING" val="|35.1|0.9|1|0.9|0.7|0.5|0.5|0.7"/>
</p:tagLst>
</file>

<file path=ppt/tags/tag6.xml><?xml version="1.0" encoding="utf-8"?>
<p:tagLst xmlns:a="http://schemas.openxmlformats.org/drawingml/2006/main" xmlns:r="http://schemas.openxmlformats.org/officeDocument/2006/relationships" xmlns:p="http://schemas.openxmlformats.org/presentationml/2006/main">
  <p:tag name="TIMING" val="|5.7|0.6"/>
</p:tagLst>
</file>

<file path=ppt/tags/tag7.xml><?xml version="1.0" encoding="utf-8"?>
<p:tagLst xmlns:a="http://schemas.openxmlformats.org/drawingml/2006/main" xmlns:r="http://schemas.openxmlformats.org/officeDocument/2006/relationships" xmlns:p="http://schemas.openxmlformats.org/presentationml/2006/main">
  <p:tag name="TIMING" val="|2"/>
</p:tagLst>
</file>

<file path=ppt/tags/tag8.xml><?xml version="1.0" encoding="utf-8"?>
<p:tagLst xmlns:a="http://schemas.openxmlformats.org/drawingml/2006/main" xmlns:r="http://schemas.openxmlformats.org/officeDocument/2006/relationships" xmlns:p="http://schemas.openxmlformats.org/presentationml/2006/main">
  <p:tag name="TIMING" val="|1.8|24|1.3"/>
</p:tagLst>
</file>

<file path=ppt/tags/tag9.xml><?xml version="1.0" encoding="utf-8"?>
<p:tagLst xmlns:a="http://schemas.openxmlformats.org/drawingml/2006/main" xmlns:r="http://schemas.openxmlformats.org/officeDocument/2006/relationships" xmlns:p="http://schemas.openxmlformats.org/presentationml/2006/main">
  <p:tag name="TIMING" val="|3.3|0.7"/>
</p:tagLst>
</file>

<file path=ppt/tags/tag10.xml><?xml version="1.0" encoding="utf-8"?>
<p:tagLst xmlns:a="http://schemas.openxmlformats.org/drawingml/2006/main" xmlns:r="http://schemas.openxmlformats.org/officeDocument/2006/relationships" xmlns:p="http://schemas.openxmlformats.org/presentationml/2006/main">
  <p:tag name="TIMING" val="|1|0.5|0.4"/>
</p:tagLst>
</file>

<file path=ppt/theme/theme1.xml><?xml version="1.0" encoding="utf-8"?>
<a:theme xmlns:a="http://schemas.openxmlformats.org/drawingml/2006/main" name="Office Theme">
  <a:themeElements>
    <a:clrScheme name="BTP Colours">
      <a:dk1>
        <a:srgbClr val="000000"/>
      </a:dk1>
      <a:lt1>
        <a:srgbClr val="FFFFFF"/>
      </a:lt1>
      <a:dk2>
        <a:srgbClr val="8C9091"/>
      </a:dk2>
      <a:lt2>
        <a:srgbClr val="E7E6E6"/>
      </a:lt2>
      <a:accent1>
        <a:srgbClr val="002C59"/>
      </a:accent1>
      <a:accent2>
        <a:srgbClr val="009FE3"/>
      </a:accent2>
      <a:accent3>
        <a:srgbClr val="F28A1C"/>
      </a:accent3>
      <a:accent4>
        <a:srgbClr val="E6007E"/>
      </a:accent4>
      <a:accent5>
        <a:srgbClr val="0096BA"/>
      </a:accent5>
      <a:accent6>
        <a:srgbClr val="45C1C0"/>
      </a:accent6>
      <a:hlink>
        <a:srgbClr val="D2D702"/>
      </a:hlink>
      <a:folHlink>
        <a:srgbClr val="002C5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B4EFD560-7BF1-410C-86B8-38A09FEA0B4D}" vid="{D726F45C-A039-43B4-932E-FA9157CF3335}"/>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7b973f39-6910-4eba-89cc-6269e65ce46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38B3B61A5DA04E80CDEBD3B5115BD8" ma:contentTypeVersion="17" ma:contentTypeDescription="Create a new document." ma:contentTypeScope="" ma:versionID="a8f299ca2cd7c55853bb667344eaa1d2">
  <xsd:schema xmlns:xsd="http://www.w3.org/2001/XMLSchema" xmlns:xs="http://www.w3.org/2001/XMLSchema" xmlns:p="http://schemas.microsoft.com/office/2006/metadata/properties" xmlns:ns3="6b3a79b8-6e2c-4e76-af58-d65894e4e6c7" xmlns:ns4="7b973f39-6910-4eba-89cc-6269e65ce462" targetNamespace="http://schemas.microsoft.com/office/2006/metadata/properties" ma:root="true" ma:fieldsID="b0c290c40853f0e0111279b16ca51886" ns3:_="" ns4:_="">
    <xsd:import namespace="6b3a79b8-6e2c-4e76-af58-d65894e4e6c7"/>
    <xsd:import namespace="7b973f39-6910-4eba-89cc-6269e65ce46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AutoTags" minOccurs="0"/>
                <xsd:element ref="ns4:MediaServiceAutoKeyPoints" minOccurs="0"/>
                <xsd:element ref="ns4:MediaServiceKeyPoints" minOccurs="0"/>
                <xsd:element ref="ns4:MediaServiceGenerationTime" minOccurs="0"/>
                <xsd:element ref="ns4:MediaServiceEventHashCode" minOccurs="0"/>
                <xsd:element ref="ns4:MediaServiceOCR" minOccurs="0"/>
                <xsd:element ref="ns4:_activity" minOccurs="0"/>
                <xsd:element ref="ns4:MediaServiceObjectDetectorVersions" minOccurs="0"/>
                <xsd:element ref="ns4:MediaServiceSystemTag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3a79b8-6e2c-4e76-af58-d65894e4e6c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b973f39-6910-4eba-89cc-6269e65ce46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6A3FF98-62C6-4739-A795-154ED3C0E751}">
  <ds:schemaRefs>
    <ds:schemaRef ds:uri="http://schemas.microsoft.com/sharepoint/v3/contenttype/forms"/>
  </ds:schemaRefs>
</ds:datastoreItem>
</file>

<file path=customXml/itemProps2.xml><?xml version="1.0" encoding="utf-8"?>
<ds:datastoreItem xmlns:ds="http://schemas.openxmlformats.org/officeDocument/2006/customXml" ds:itemID="{A53DF0E2-A37C-4510-92EA-4C2D0BBCF828}">
  <ds:schemaRefs>
    <ds:schemaRef ds:uri="http://schemas.microsoft.com/office/infopath/2007/PartnerControls"/>
    <ds:schemaRef ds:uri="http://purl.org/dc/elements/1.1/"/>
    <ds:schemaRef ds:uri="http://schemas.microsoft.com/office/2006/metadata/properties"/>
    <ds:schemaRef ds:uri="http://purl.org/dc/terms/"/>
    <ds:schemaRef ds:uri="7b973f39-6910-4eba-89cc-6269e65ce462"/>
    <ds:schemaRef ds:uri="http://schemas.openxmlformats.org/package/2006/metadata/core-properties"/>
    <ds:schemaRef ds:uri="http://schemas.microsoft.com/office/2006/documentManagement/types"/>
    <ds:schemaRef ds:uri="6b3a79b8-6e2c-4e76-af58-d65894e4e6c7"/>
    <ds:schemaRef ds:uri="http://www.w3.org/XML/1998/namespace"/>
    <ds:schemaRef ds:uri="http://purl.org/dc/dcmitype/"/>
  </ds:schemaRefs>
</ds:datastoreItem>
</file>

<file path=customXml/itemProps3.xml><?xml version="1.0" encoding="utf-8"?>
<ds:datastoreItem xmlns:ds="http://schemas.openxmlformats.org/officeDocument/2006/customXml" ds:itemID="{99726051-84AE-47CC-BBCD-768F466611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3a79b8-6e2c-4e76-af58-d65894e4e6c7"/>
    <ds:schemaRef ds:uri="7b973f39-6910-4eba-89cc-6269e65ce4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blank</Template>
  <TotalTime>12916</TotalTime>
  <Words>2848</Words>
  <Application>Microsoft Office PowerPoint</Application>
  <PresentationFormat>Widescreen</PresentationFormat>
  <Paragraphs>224</Paragraphs>
  <Slides>12</Slides>
  <Notes>12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Aptos</vt:lpstr>
      <vt:lpstr>Aptos Display</vt:lpstr>
      <vt:lpstr>Arial</vt:lpstr>
      <vt:lpstr>Calibri</vt:lpstr>
      <vt:lpstr>Wingdings</vt:lpstr>
      <vt:lpstr>Office Theme</vt:lpstr>
      <vt:lpstr>1_Office Theme</vt:lpstr>
      <vt:lpstr>Contemporary Issues in Policing   Community Policing – PCSOs, CSAS and the future for Railway Policing  </vt:lpstr>
      <vt:lpstr>Contents</vt:lpstr>
      <vt:lpstr>Introduction – Barber Report</vt:lpstr>
      <vt:lpstr>Emergence of PCSOs</vt:lpstr>
      <vt:lpstr>Did PCSOs deliver on their intended purpose?</vt:lpstr>
      <vt:lpstr>The Community Safety Accreditation Scheme (CSAS)</vt:lpstr>
      <vt:lpstr>Funding Challenges and Workforce Pluralisation</vt:lpstr>
      <vt:lpstr>Public Perception and the Limits of Visible Guardianship</vt:lpstr>
      <vt:lpstr>Existing Accredited Roles on the Railway</vt:lpstr>
      <vt:lpstr>Current Developments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Andy Kermack [7163]</dc:creator>
  <cp:lastModifiedBy>Andy Kermack [7163]</cp:lastModifiedBy>
  <cp:revision>2</cp:revision>
  <dcterms:created xsi:type="dcterms:W3CDTF">2026-03-20T16:34:19Z</dcterms:created>
  <dcterms:modified xsi:type="dcterms:W3CDTF">2026-04-15T11:43:38Z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0x0101005638B3B61A5DA04E80CDEBD3B5115BD8</vt:lpwstr>
  </property>
  <property fmtid="{D5CDD505-2E9C-101B-9397-08002B2CF9AE}" pid="3" name="MediaServiceImageTags">
    <vt:lpwstr/>
  </property>
  <property fmtid="{D5CDD505-2E9C-101B-9397-08002B2CF9AE}" pid="4" name="MSIP_Label_0504949d-6f66-45d8-9004-f7954f96e2e3_Enabled">
    <vt:lpwstr>true</vt:lpwstr>
  </property>
  <property fmtid="{D5CDD505-2E9C-101B-9397-08002B2CF9AE}" pid="5" name="MSIP_Label_0504949d-6f66-45d8-9004-f7954f96e2e3_SetDate">
    <vt:lpwstr>2023-11-09T10:31:30Z</vt:lpwstr>
  </property>
  <property fmtid="{D5CDD505-2E9C-101B-9397-08002B2CF9AE}" pid="6" name="MSIP_Label_0504949d-6f66-45d8-9004-f7954f96e2e3_Method">
    <vt:lpwstr>Privileged</vt:lpwstr>
  </property>
  <property fmtid="{D5CDD505-2E9C-101B-9397-08002B2CF9AE}" pid="7" name="MSIP_Label_0504949d-6f66-45d8-9004-f7954f96e2e3_Name">
    <vt:lpwstr>0504949d-6f66-45d8-9004-f7954f96e2e3</vt:lpwstr>
  </property>
  <property fmtid="{D5CDD505-2E9C-101B-9397-08002B2CF9AE}" pid="8" name="MSIP_Label_0504949d-6f66-45d8-9004-f7954f96e2e3_SiteId">
    <vt:lpwstr>eb2bff6b-272a-4866-93ba-80cbe481fd29</vt:lpwstr>
  </property>
  <property fmtid="{D5CDD505-2E9C-101B-9397-08002B2CF9AE}" pid="9" name="MSIP_Label_0504949d-6f66-45d8-9004-f7954f96e2e3_ActionId">
    <vt:lpwstr>8ab7fc60-69c7-4738-8193-8a855d6d3bfa</vt:lpwstr>
  </property>
  <property fmtid="{D5CDD505-2E9C-101B-9397-08002B2CF9AE}" pid="10" name="MSIP_Label_0504949d-6f66-45d8-9004-f7954f96e2e3_ContentBits">
    <vt:lpwstr>1</vt:lpwstr>
  </property>
  <property fmtid="{D5CDD505-2E9C-101B-9397-08002B2CF9AE}" pid="11" name="ClassificationContentMarkingHeaderLocations">
    <vt:lpwstr>Office Theme:8</vt:lpwstr>
  </property>
  <property fmtid="{D5CDD505-2E9C-101B-9397-08002B2CF9AE}" pid="12" name="ClassificationContentMarkingHeaderText">
    <vt:lpwstr>OFFICIAL - SENSITIVE</vt:lpwstr>
  </property>
</Properties>
</file>