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257" r:id="rId4"/>
    <p:sldId id="261" r:id="rId5"/>
    <p:sldId id="267" r:id="rId6"/>
    <p:sldId id="262" r:id="rId7"/>
    <p:sldId id="281" r:id="rId8"/>
    <p:sldId id="282" r:id="rId9"/>
    <p:sldId id="283" r:id="rId1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007" autoAdjust="0"/>
  </p:normalViewPr>
  <p:slideViewPr>
    <p:cSldViewPr>
      <p:cViewPr varScale="1">
        <p:scale>
          <a:sx n="83" d="100"/>
          <a:sy n="83" d="100"/>
        </p:scale>
        <p:origin x="1772"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7B0928-A60F-434E-836A-345F11F55F32}"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39B0C3-3352-4B0B-A471-B74E1B50327F}" type="slidenum">
              <a:rPr lang="en-GB" smtClean="0"/>
              <a:t>‹#›</a:t>
            </a:fld>
            <a:endParaRPr lang="en-GB"/>
          </a:p>
        </p:txBody>
      </p:sp>
    </p:spTree>
    <p:extLst>
      <p:ext uri="{BB962C8B-B14F-4D97-AF65-F5344CB8AC3E}">
        <p14:creationId xmlns:p14="http://schemas.microsoft.com/office/powerpoint/2010/main" val="2561487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Departments form the building blocks of British government. Each is headed by a minister, who has responsibility for government policy in the sector covered by the department. Each is staffed by a body of professional civil servants, responsible for advising the minister on policy and for ensuring that policy is implemented. The capacity for ministers to determine policy has been increasingly constrained by external pressures, but ministers remain significant players in policy-making.</a:t>
            </a:r>
          </a:p>
        </p:txBody>
      </p:sp>
      <p:sp>
        <p:nvSpPr>
          <p:cNvPr id="4" name="Slide Number Placeholder 3"/>
          <p:cNvSpPr>
            <a:spLocks noGrp="1"/>
          </p:cNvSpPr>
          <p:nvPr>
            <p:ph type="sldNum" sz="quarter" idx="5"/>
          </p:nvPr>
        </p:nvSpPr>
        <p:spPr/>
        <p:txBody>
          <a:bodyPr/>
          <a:lstStyle/>
          <a:p>
            <a:fld id="{C239B0C3-3352-4B0B-A471-B74E1B50327F}" type="slidenum">
              <a:rPr lang="en-GB" smtClean="0"/>
              <a:t>3</a:t>
            </a:fld>
            <a:endParaRPr lang="en-GB"/>
          </a:p>
        </p:txBody>
      </p:sp>
    </p:spTree>
    <p:extLst>
      <p:ext uri="{BB962C8B-B14F-4D97-AF65-F5344CB8AC3E}">
        <p14:creationId xmlns:p14="http://schemas.microsoft.com/office/powerpoint/2010/main" val="2299852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Ministers</a:t>
            </a:r>
          </a:p>
          <a:p>
            <a:r>
              <a:rPr lang="en-GB" dirty="0"/>
              <a:t>Ministers stand at the heart of British government. In legal terms, they are the most powerful figures in government. When an Act of Parliament confers powers on government to do something, it does not say ‘The Prime Minister may by order … [do this or that]’; nor does it say ‘The Cabinet may by order …’. What it says is ‘The Secretary of State may by order …’. In other words, legal powers are vested in senior ministers, not in the Prime Minister or Cabinet. Senior ministers are those appointed to head government departments. Their formal designation is Ministers of the Crown. Most will be given the title of Secretary of State (Secretary of State for Health and Social Security, Secretary of State for Defence, and so on). Originally, there was only one Secretary of State to assist the King. The post was subsequently divided, but the fiction was maintained that there was only one Secretary of State, and that fiction is maintained to the present day. That is why Acts of Parliament still usually stipulate that ‘The Secretary of State may by order …’ or ‘The Secretary of State shall by order …’. There is no reference to ‘The Secretary of State for Transport’ or ‘The Foreign Secretary’ but simply ‘The Secretary of State’.</a:t>
            </a:r>
          </a:p>
          <a:p>
            <a:endParaRPr lang="en-GB" dirty="0"/>
          </a:p>
          <a:p>
            <a:r>
              <a:rPr lang="en-GB" dirty="0"/>
              <a:t>Each Minister of the Crown heads a government department. Each has other ministers, known as junior ministers, to assist in fulfilling the responsibilities of the office. Each senior minister has one or more political advisers. Each has a body of civil servants – permanent, non-political professionals – to advise on policy and to ensure the implementation of policy once it is agreed on. The number of civil servants in a department will sometimes run into many thousands.</a:t>
            </a:r>
          </a:p>
          <a:p>
            <a:endParaRPr lang="en-GB" dirty="0"/>
          </a:p>
        </p:txBody>
      </p:sp>
      <p:sp>
        <p:nvSpPr>
          <p:cNvPr id="4" name="Slide Number Placeholder 3"/>
          <p:cNvSpPr>
            <a:spLocks noGrp="1"/>
          </p:cNvSpPr>
          <p:nvPr>
            <p:ph type="sldNum" sz="quarter" idx="5"/>
          </p:nvPr>
        </p:nvSpPr>
        <p:spPr/>
        <p:txBody>
          <a:bodyPr/>
          <a:lstStyle/>
          <a:p>
            <a:fld id="{C239B0C3-3352-4B0B-A471-B74E1B50327F}" type="slidenum">
              <a:rPr lang="en-GB" smtClean="0"/>
              <a:t>4</a:t>
            </a:fld>
            <a:endParaRPr lang="en-GB"/>
          </a:p>
        </p:txBody>
      </p:sp>
    </p:spTree>
    <p:extLst>
      <p:ext uri="{BB962C8B-B14F-4D97-AF65-F5344CB8AC3E}">
        <p14:creationId xmlns:p14="http://schemas.microsoft.com/office/powerpoint/2010/main" val="420994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Minister of the Crown is thus vested with important legal powers. Each has a department to assist in carrying out the policy or decisions that he or she has made. Each is thus, in formal terms, an important political figure, vital to the continuation of government in the United Kingdom. However, in the view of many commentators, the legal position does not match the political reality. Although legal power may be vested in senior ministers, the real power, it is argued, is exercised elsewhere. The capacity to determine policy has, on this argument, passed to other political actors, the Prime Minister, civil servants, the courts and, during the period of UK membership, the European Union. One argument is that senior ministers are not now principals in terms of policy-making but rather agents, be it of the Prime Minister, of the civil servants in their department, or previously of the European Union.</a:t>
            </a:r>
          </a:p>
          <a:p>
            <a:endParaRPr lang="en-GB" dirty="0"/>
          </a:p>
          <a:p>
            <a:r>
              <a:rPr lang="en-GB" dirty="0"/>
              <a:t>What, then, is the structure and operation of government departments? What are the powers of a senior minister? What are the limitations? To what extent is a senior minister able to deploy the powers of the office to achieve desired outcomes? And what is the best model that helps us to understand the position of senior ministers in British government? Are they agents of other actors in the political system? Or are they powerful independent figures?</a:t>
            </a:r>
          </a:p>
          <a:p>
            <a:endParaRPr lang="en-GB" dirty="0"/>
          </a:p>
        </p:txBody>
      </p:sp>
      <p:sp>
        <p:nvSpPr>
          <p:cNvPr id="4" name="Slide Number Placeholder 3"/>
          <p:cNvSpPr>
            <a:spLocks noGrp="1"/>
          </p:cNvSpPr>
          <p:nvPr>
            <p:ph type="sldNum" sz="quarter" idx="5"/>
          </p:nvPr>
        </p:nvSpPr>
        <p:spPr/>
        <p:txBody>
          <a:bodyPr/>
          <a:lstStyle/>
          <a:p>
            <a:fld id="{C239B0C3-3352-4B0B-A471-B74E1B50327F}" type="slidenum">
              <a:rPr lang="en-GB" smtClean="0"/>
              <a:t>5</a:t>
            </a:fld>
            <a:endParaRPr lang="en-GB"/>
          </a:p>
        </p:txBody>
      </p:sp>
    </p:spTree>
    <p:extLst>
      <p:ext uri="{BB962C8B-B14F-4D97-AF65-F5344CB8AC3E}">
        <p14:creationId xmlns:p14="http://schemas.microsoft.com/office/powerpoint/2010/main" val="3925128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Departments</a:t>
            </a:r>
          </a:p>
          <a:p>
            <a:r>
              <a:rPr lang="en-GB" dirty="0"/>
              <a:t>Each Minister of the Crown heads a department. The structure is essentially hierarchical. Those working in a department fall into one of two categories, the political or the official. At the head of the department is the minister, assisted by junior ministers. The senior minister will have a parliamentary private secretary (PPS) – an MP who serves as an unpaid helper – as well as usually two special advisers (drawn from outside to provide either specialist or political advice and support) to assist. Ministers of state will also normally appoint a PPS and some may also, with the permission of the Prime Minister, have special advisers. The minister and these other appointees constitute the political part of a department. The official part of the department comprises civil servants, headed by the Permanent Secretary. Civil servants in the department answer to the minister through the Permanent Secretary. There is now usually a management board, chaired by the Permanent Secretary and comprising the senior civil servants of the department. The department is usually divided into divisions, headed by a secretary-general or director. Each department will also usually have one or more executive agencies for which it is the sponsoring department. The structure differs from department to department, not least depending on the number and complexity of responsibilities within each department.</a:t>
            </a:r>
          </a:p>
          <a:p>
            <a:endParaRPr lang="en-GB" dirty="0"/>
          </a:p>
          <a:p>
            <a:r>
              <a:rPr lang="en-GB" dirty="0"/>
              <a:t>There has been a significant change since the mid-twentieth century. Departments have become less in number, but greater in size. They have reduced by about a third in number, with some large departments being created and having far more ministers than any department had in the mid-twentieth century. In 1945 a department typically had two or three ministers. As we noted in the preceding chapter, when a Department for Business, Innovation and Skills was created in 2009, it had 11 ministers. By 2020, the larger departments tended to have five or six ministers. The Home Office had eight.</a:t>
            </a:r>
          </a:p>
          <a:p>
            <a:endParaRPr lang="en-GB" dirty="0"/>
          </a:p>
          <a:p>
            <a:endParaRPr lang="en-GB" dirty="0"/>
          </a:p>
          <a:p>
            <a:r>
              <a:rPr lang="en-GB" dirty="0"/>
              <a:t>Political appointees</a:t>
            </a:r>
          </a:p>
          <a:p>
            <a:r>
              <a:rPr lang="en-GB" dirty="0"/>
              <a:t>Junior ministers</a:t>
            </a:r>
          </a:p>
          <a:p>
            <a:r>
              <a:rPr lang="en-GB" dirty="0"/>
              <a:t>There are three ranks of junior minister: ministers of state, parliamentary under-secretaries of state and parliamentary secretaries. (Because the acronym for the parliamentary under-secretaries of state is PUSS, they are known in Whitehall as ‘pussies’.) They are appointed to assist the senior minister in carrying out the minister’s responsibilities. They will normally be allocated specific tasks. Thus, for instance, in the Home Office one minister is designated as the Minister for Immigration and in the Digital, Culture, Media and Sport Department, one is Minister for Sport. In the Foreign Office, each minister is appointed with responsibility for relations with a particular part of the world.</a:t>
            </a:r>
          </a:p>
          <a:p>
            <a:endParaRPr lang="en-GB" dirty="0"/>
          </a:p>
          <a:p>
            <a:r>
              <a:rPr lang="en-GB" dirty="0"/>
              <a:t>Junior ministers are appointed by the Prime Minister, although sometimes after consulting the minister heading the department. Their authority derives from the senior minister. It is the senior minister who decides what responsibilities they shall have and, in effect, how powerful they shall be in the department (see Hutton and Lewis 2014: 44–5). They act on behalf of the senior minister. They have no formal line control over civil servants. A junior minister, for example, cannot overrule the Permanent Secretary. A dispute between a junior minister and the Permanent Secretary would have to be resolved by the senior minister.</a:t>
            </a:r>
          </a:p>
          <a:p>
            <a:endParaRPr lang="en-GB" dirty="0"/>
          </a:p>
          <a:p>
            <a:r>
              <a:rPr lang="en-GB" dirty="0"/>
              <a:t>The number of ministers has grown over the decades. In 1945 there were a total of 76 members of the government, comprising senior ministers, junior ministers and whips. In December 2020, the figure was 118, comprising, in addition to the Prime Minister, 20 Cabinet ministers and four senior ministers who attended Cabinet, 33 ministers of state, 40 under-secretaries or parliamentary secretaries, and 20 whips. The number of ministerial posts was greater than the number of ministers. Some ministers held posts in two departments and some whips (excluded from the figure for the number of whips) held ministerial posts.</a:t>
            </a:r>
          </a:p>
          <a:p>
            <a:endParaRPr lang="en-GB" dirty="0"/>
          </a:p>
          <a:p>
            <a:r>
              <a:rPr lang="en-GB" dirty="0"/>
              <a:t>Serving as a junior minister is usually a prerequisite for serving as a senior minister. It is rare for an MP to be appointed to the Cabinet straight from the backbenches. An ambitious backbencher will normally hope to be appointed as a parliamentary under-secretary of state and then as a minister of state before being considered for appointment to the Cabinet. Not all aspiring politicians make it beyond the ranks of junior minister. Some are dismissed after two or three years; some serve for a decade or more without making it to the Cabinet.</a:t>
            </a:r>
          </a:p>
          <a:p>
            <a:endParaRPr lang="en-GB" dirty="0"/>
          </a:p>
          <a:p>
            <a:r>
              <a:rPr lang="en-GB" dirty="0"/>
              <a:t>The sheer number of junior ministers has been a cause of some controversy. Although their number helps to spread the workload within a department, some observers and former ministers have argued that there are too many of them. The Public Administration Committee of the House of Commons in 2011 argued that the rise in the number of ministers had outstripped the functional needs of government and recommended a reduction in numbers, especially if the number of MPs was reduced (Public Administration Committee 2011; see also Riddell 2020). As the committee recognised, the reason for the growth may be the Prime Minister’s desire to reward supporters and because the more junior posts there are, the greater the size of the government’s payroll vote in Parliament.</a:t>
            </a:r>
          </a:p>
          <a:p>
            <a:endParaRPr lang="en-GB" dirty="0"/>
          </a:p>
          <a:p>
            <a:r>
              <a:rPr lang="en-GB" dirty="0"/>
              <a:t>Parliamentary private secretaries</a:t>
            </a:r>
          </a:p>
          <a:p>
            <a:r>
              <a:rPr lang="en-GB" dirty="0"/>
              <a:t>Traditionally, one route to reaching junior ministerial office has been through serving as a parliamentary private secretary (PPS). A parliamentary private secretary is appointed to assist a minister. The post is unpaid, the holder is not officially a member of the government and the tasks undertaken are largely determined by the minister. A PPS may serve as the minister’s principal link with backbenchers, listening to what has been said and transmitting the views of MPs to the minister. The PPS will also normally help with arranging friendly parliamentary questions and act as a message carrier between the minister and the officials’ box in the House of Commons during a parliamentary debate.</a:t>
            </a:r>
          </a:p>
          <a:p>
            <a:endParaRPr lang="en-GB" dirty="0"/>
          </a:p>
          <a:p>
            <a:r>
              <a:rPr lang="en-GB" dirty="0"/>
              <a:t>The PPS is chosen by the minister, though only after the minister has consulted the Chief Whip and received written confirmation by the Prime Minister. In some cases, ministers will use their PPSs as trusted advisers. They may arrange for them to have desks in their departments. They may also include them in the regular meetings (known as ‘prayers’) held with junior ministers and senior civil servants in the department. They thus learn how a department works and, if they perform especially well, the senior minister may recommend them for promotion to junior ministerial office.</a:t>
            </a:r>
          </a:p>
          <a:p>
            <a:endParaRPr lang="en-GB" dirty="0"/>
          </a:p>
          <a:p>
            <a:r>
              <a:rPr lang="en-GB" dirty="0"/>
              <a:t>The number of PPSs has grown over the decades. Whereas only senior ministers used to appoint PPSs, it is now the practice to appoint one for the ministerial team in a Department. In 1950 there were 27 PPSs; since the 1990s the number has been or exceeded 40. In October 2020, there were 40. Such appointments may be helpful to ministers. They are also helpful to government. Although PPSs are not paid, they are nonetheless usually treated as being part of the government when it comes to votes in the House of Commons. The ministerial code makes clear that ‘Parliamentary Private Secretaries are expected to support the Government in divisions in the House. No Parliamentary Private Secretary who votes against the Government can retain his or her position’ (Cabinet Office 2019: para. 3.9). The result is, in effect, to increase by almost 50 per cent the block vote that the government whips in the House of Commons can rely on in a parliamentary vote.</a:t>
            </a:r>
          </a:p>
          <a:p>
            <a:endParaRPr lang="en-GB" dirty="0"/>
          </a:p>
          <a:p>
            <a:r>
              <a:rPr lang="en-GB" dirty="0"/>
              <a:t>Special advisers</a:t>
            </a:r>
          </a:p>
          <a:p>
            <a:r>
              <a:rPr lang="en-GB" dirty="0"/>
              <a:t>Unlike ministers and PPSs, special advisers (known throughout Whitehall as SPADs) are not drawn from the ranks of parliamentarians. There are two types of special adviser. One is the expert, appointed because of an expertise in a particular subject. The other – the more common type – is the political, appointed to act as an adviser to the minister on a range of issues, to assist with speech writing and to act as a political link between the minister and the party and with other bodies outside the department. They are typically young, bright graduates who are politically ambitious. (One of the special advisers appointed in 1992 by Conservative Chancellor Norman Lamont was David Cameron, later to become Prime Minister; one of Labour Chancellor Gordon Brown’s advisers was Ed Balls, later to be a Cabinet minister.) Their loyalty is to the minister, who is responsible for appointing them and to whom their fortunes are linked: if the minister goes, the special adviser goes as well. A minister may, and frequently does, invite the special adviser to stay with them if they are moved to another post. Sometimes an incoming minister may invite the special adviser to the previous incumbent to stay on. However, the link is normally with one minister. It is thus in the interests of the special adviser to be loyal to the minister and to work hard to ensure the minister’s success.</a:t>
            </a:r>
          </a:p>
          <a:p>
            <a:endParaRPr lang="en-GB" dirty="0"/>
          </a:p>
          <a:p>
            <a:r>
              <a:rPr lang="en-GB" dirty="0"/>
              <a:t>Like junior ministers and PPSs, the number of special advisers has grown in recent years (see Cardwell 2020). Special advisers have their origins in the 1960s, but they became important figures in the 1970s: then, only very senior ministers were permitted to have a special adviser, and no more than one. The number expanded in the 1980s and early 1990s, and there was a further expansion with the return of a Labour government in 1997, with some departments permitted to have more than two special advisers. However, as the ministerial code makes clear, two remains the allocation for each Cabinet minister, though with the Prime Minister able to authorise special advisers for ministers who attend Cabinet (Cabinet Office 2019: para. 3.2).</a:t>
            </a:r>
          </a:p>
          <a:p>
            <a:endParaRPr lang="en-GB" dirty="0"/>
          </a:p>
          <a:p>
            <a:r>
              <a:rPr lang="en-GB" dirty="0"/>
              <a:t>The appointment of special advisers has proved controversial. Some critics are wary of political appointees who are not answerable to Parliament having such a role close to ministers. Some see them as being too powerful and undermining the role of civil servants. ‘They seem to have taken over the Prime Minister’s office and largely run the Treasury’ (Denman 2002: 254). Chancellor Gordon Brown dealt with civil servants largely through his special advisers (Darling 2011: 6–7). Boris Johnson’s senior adviser, Dominic Cummings, exercised considerable influence over officials and was a notable force in pressing for civil service reform. Supporters point out that special advisers are actually of value to civil servants in that they can absorb political work that civil servants should not be asked to do (such as liaising with party bodies and replying to correspondence that has a partisan flavour). One former permanent secretary noted ‘If Ministers didn’t have special advisers, I would want to create them’ (</a:t>
            </a:r>
            <a:r>
              <a:rPr lang="en-GB" dirty="0" err="1"/>
              <a:t>Normington</a:t>
            </a:r>
            <a:r>
              <a:rPr lang="en-GB" dirty="0"/>
              <a:t> in Foster-Gilbert 2018: 28). Civil servants may work with them in finding out what is politically acceptable to the minister. ‘In short, they want them inside the tent if possible’ (Hutton and Lewis 2014: 81). However, if they encroach on functions assigned to civil servants, or seek to give orders to civil servants, then problems may arise and, as we shall see, in recent years have arisen.</a:t>
            </a:r>
          </a:p>
          <a:p>
            <a:endParaRPr lang="en-GB" dirty="0"/>
          </a:p>
          <a:p>
            <a:r>
              <a:rPr lang="en-GB" dirty="0"/>
              <a:t>The officials</a:t>
            </a:r>
          </a:p>
          <a:p>
            <a:r>
              <a:rPr lang="en-GB" dirty="0"/>
              <a:t>Most people working in government departments are civil servants. In March 2020, there were just over 456,000 people employed as civil servants. However, most are engaged in operational delivery. Only a small number serve to advise ministers. Since 1996 the most senior posts have been brought together to form the Senior Civil Service (SCS), at present comprising approximately 3,600 officials, excluding certain senior positions in the NHS and smaller organisations. (If these are included, the figure is closer to 5,000.) A new pay and performance management system was introduced in April 2002, with new salary bands introduced following recommendations from the Senior Salary Review Body. In 2019, the vast majority of senior civil servants earned between £60,000 and £100,000 a year, with those in the very top pay band (Permanent Secretaries and Cabinet Secretary) being paid between £115,00 and £208,100. Salary increases are performance related.</a:t>
            </a:r>
          </a:p>
          <a:p>
            <a:endParaRPr lang="en-GB" dirty="0"/>
          </a:p>
          <a:p>
            <a:r>
              <a:rPr lang="en-GB" dirty="0"/>
              <a:t>Permanent Secretary</a:t>
            </a:r>
          </a:p>
          <a:p>
            <a:r>
              <a:rPr lang="en-GB" dirty="0"/>
              <a:t>The Permanent Secretary is the permanent head of a department. He (occasionally she, see below) will usually have spent his entire career in the Civil Service, rising through the ranks in the service before being appointed Permanent Secretary in a department. Formally, the Permanent Secretary has line control within a department. That is, all communication between civil servants and a senior minister is formally channelled through the Permanent Secretary. In practice, that is now administratively impossible. Instead, submissions will normally go straight to the minister, and the minister may call in the relevant civil servants to discuss issues for which they have responsibility. Nonetheless, submissions will be copied to the Permanent Secretary, and the Permanent Secretary will normally sit in on all discussions concerning important policy and administrative matters.</a:t>
            </a:r>
          </a:p>
          <a:p>
            <a:endParaRPr lang="en-GB" dirty="0"/>
          </a:p>
          <a:p>
            <a:r>
              <a:rPr lang="en-GB" dirty="0"/>
              <a:t>The Permanent Secretary is answerable to the minister for what goes on in the department. However, there is one exception. The Permanent Secretary is the accounting officer for the department. That means that responsibility for ensuring that money is spent for the purposes for which it has been voted by Parliament rests with the Permanent Secretary. The Permanent Secretary is answerable for the accounts, and if those accounts are the subject of an investigation and report by the National Audit Office, then it is the Permanent Secretary who appears before the Public Accounts Committee of the House of Commons to answer questions raised by the report.</a:t>
            </a:r>
          </a:p>
          <a:p>
            <a:endParaRPr lang="en-GB" dirty="0"/>
          </a:p>
          <a:p>
            <a:r>
              <a:rPr lang="en-GB" dirty="0"/>
              <a:t>The Permanent Secretary is, in effect, the chief executive of the department, but training for the role has usually been acquired over 20 or 30 years in the Civil Service. One study of 111 permanent secretaries in four periods between </a:t>
            </a:r>
          </a:p>
        </p:txBody>
      </p:sp>
      <p:sp>
        <p:nvSpPr>
          <p:cNvPr id="4" name="Slide Number Placeholder 3"/>
          <p:cNvSpPr>
            <a:spLocks noGrp="1"/>
          </p:cNvSpPr>
          <p:nvPr>
            <p:ph type="sldNum" sz="quarter" idx="5"/>
          </p:nvPr>
        </p:nvSpPr>
        <p:spPr/>
        <p:txBody>
          <a:bodyPr/>
          <a:lstStyle/>
          <a:p>
            <a:fld id="{C239B0C3-3352-4B0B-A471-B74E1B50327F}" type="slidenum">
              <a:rPr lang="en-GB" smtClean="0"/>
              <a:t>6</a:t>
            </a:fld>
            <a:endParaRPr lang="en-GB"/>
          </a:p>
        </p:txBody>
      </p:sp>
    </p:spTree>
    <p:extLst>
      <p:ext uri="{BB962C8B-B14F-4D97-AF65-F5344CB8AC3E}">
        <p14:creationId xmlns:p14="http://schemas.microsoft.com/office/powerpoint/2010/main" val="3234917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Ministerial power</a:t>
            </a:r>
          </a:p>
          <a:p>
            <a:r>
              <a:rPr lang="en-GB" dirty="0"/>
              <a:t>It has been argued that ministerial power – the power to determine particular outcomes – derives from several variables (Figure 21.1). One is specific to the office: the legal, departmental and political powers of the office deriving from the doctrine of individual ministerial responsibility. Two others are specific to the individual: the purpose of the incumbent in taking office and the skills of the incumbent. And there are three that are essentially external to the office: the power situation, the climate of expectation and international developments.</a:t>
            </a:r>
          </a:p>
          <a:p>
            <a:endParaRPr lang="en-GB" dirty="0"/>
          </a:p>
          <a:p>
            <a:r>
              <a:rPr lang="en-GB" dirty="0"/>
              <a:t>The office</a:t>
            </a:r>
          </a:p>
          <a:p>
            <a:r>
              <a:rPr lang="en-GB" dirty="0"/>
              <a:t>Ministers are powerful by virtue of the constitutional doctrine of individual ministerial responsibility (see Norton 2020: Ch. 3). The doctrine confers important legal, departmental and even parliamentary powers.</a:t>
            </a:r>
          </a:p>
          <a:p>
            <a:endParaRPr lang="en-GB" dirty="0"/>
          </a:p>
          <a:p>
            <a:r>
              <a:rPr lang="en-GB" dirty="0"/>
              <a:t>The legal dimension is central. We have touched on this at the beginning of this chapter. No statutory powers are vested in the Prime Minister or Cabinet. As Nevil Johnson observed, ‘the enduring effect of the doctrine of ministerial responsibility has been over the past century or so that the powers have been vested in ministers and on a relentlessly increasing scale’ (Johnson 1980: 84). Post-war years have seen a substantial increase in the volume of legislation passed by Parliament. Bills are not more numerous, but they are longer and more complex. It is common for bills to confer powers on ministers and to do so in broad terms.</a:t>
            </a:r>
          </a:p>
          <a:p>
            <a:endParaRPr lang="en-GB" dirty="0"/>
          </a:p>
          <a:p>
            <a:r>
              <a:rPr lang="en-GB" dirty="0"/>
              <a:t>The doctrine confers important departmental powers in that it asserts ministerial line control. The focus of much of the writing on the doctrine has often been the culpability of ministers for the actions of their civil servants, but more importantly and more pervasively, the doctrine establishes that civil servants are answerable to the minister and to no one else. Civil servants answer to the minister formally through the Permanent Secretary. The minister answers to Parliament for what happens in the Department.</a:t>
            </a:r>
          </a:p>
          <a:p>
            <a:endParaRPr lang="en-GB" dirty="0"/>
          </a:p>
          <a:p>
            <a:r>
              <a:rPr lang="en-GB" dirty="0"/>
              <a:t>The creation of executive agencies and the demands made of government in recent years have not destroyed the doctrine, but they have affected the relationship between ministers and officials. Ministers cannot be expected to know everything that happens within their departments. As former Cabinet minister John Redwood has observed, ‘The doctrine of implied proportionality has emerged, where the decision has to be large enough to warrant personal intervention by the politician prior to it being taken’ (Redwood 2012). Ministers can delegate management functions to senior civil servants and expect them to be responsible for delivering policies. The heads of executive agencies have responsibility for budgets and what happens in their agencies. They variously appear before parliamentary select committees.</a:t>
            </a:r>
          </a:p>
          <a:p>
            <a:endParaRPr lang="en-GB" dirty="0"/>
          </a:p>
          <a:p>
            <a:r>
              <a:rPr lang="en-GB" dirty="0"/>
              <a:t>The doctrine nonetheless remains important. The senior minister is the ultimate head of the department.</a:t>
            </a:r>
          </a:p>
          <a:p>
            <a:endParaRPr lang="en-GB" dirty="0"/>
          </a:p>
          <a:p>
            <a:r>
              <a:rPr lang="en-GB" dirty="0"/>
              <a:t>The Minister is clearly responsible for setting the main policies of the department, on advice from officials and the wider public the department serves. The Minister is solely responsible for representing the department in the Commons and satisfying the Commons concerning its budgets and actions …. The Minister is primarily responsible for representing the department to the wider world through the media, conferences and the like. Senior officials play a supporting role.</a:t>
            </a:r>
          </a:p>
          <a:p>
            <a:endParaRPr lang="en-GB" dirty="0"/>
          </a:p>
          <a:p>
            <a:r>
              <a:rPr lang="en-GB" dirty="0"/>
              <a:t>(Redwood 2012)</a:t>
            </a:r>
          </a:p>
          <a:p>
            <a:endParaRPr lang="en-GB" dirty="0"/>
          </a:p>
          <a:p>
            <a:r>
              <a:rPr lang="en-GB" dirty="0"/>
              <a:t>The minister alone is answerable to Parliament. Civil servants who advise ministers are not answerable to Parliament. They cannot appear at the despatch box. They may be summoned before a select committee, but they have no independent voice before that committee.</a:t>
            </a:r>
          </a:p>
          <a:p>
            <a:endParaRPr lang="en-GB" dirty="0"/>
          </a:p>
          <a:p>
            <a:r>
              <a:rPr lang="en-GB" dirty="0"/>
              <a:t>Parliamentary powers also derive from being Her Majesty’s ministers. Since the crown alone can request money, money resolutions can only be moved by a minister. Parliamentary rules also provide that certain other motions can be moved only by ministers. Parliamentary business proceeds on an agenda set largely by government, and that business entails primarily bills and motions brought forward by government. Part of the high drama in the House of Commons in 2019 over the Government’s attempts to achieve passage of its EU withdrawal agreement derived from MPs trying exceptionally (and successfully) to wrest control of the timetable from ministers (Norton 2020: 62–3). Business scheduled by government is normally departmental business: bills are brought forward by individual departments and steered through Parliament by the ministers of that department. Ministers generally have a far greater opportunity to speak than is the case with other parliamentarians.</a:t>
            </a:r>
          </a:p>
          <a:p>
            <a:endParaRPr lang="en-GB" dirty="0"/>
          </a:p>
          <a:p>
            <a:r>
              <a:rPr lang="en-GB" dirty="0"/>
              <a:t>Ministers, then, enjoy considerable formal powers. They also enjoy some public visibility – itself a potential source of power – deriving from their position in government. A senior minister will have a greater chance of persuading a newspaper editor to come to dinner than will a member of the Opposition front bench or a humble backbencher. A minister will be able to attract publicity by virtue of exercising the power of the office or by announcing an intention to exercise that power. Even if no formal power to act yet exists, a minister may attract publicity by making a statement or informing the press informally as to what is planned. Departments have press officers, but ministers may also use their special advisers to brief journalists. Press officers are civil servants. Special advisers, as we have seen, are political appointees.</a:t>
            </a:r>
          </a:p>
          <a:p>
            <a:endParaRPr lang="en-GB" dirty="0"/>
          </a:p>
          <a:p>
            <a:r>
              <a:rPr lang="en-GB" dirty="0"/>
              <a:t>Senior ministers also have some power by virtue of their political position. That is, they will be drawn (by convention) from one of the two Houses of Parliament. Unlike ministers in some other countries, they retain their seats in the legislature. More important, though also subject to much greater variability, they may also enjoy a power base in Parliament. They may seek to build that power base, for instance through regular contact with backbenchers. Under the Labour Government of Tony Blair, the Chancellor of the Exchequer, Gordon Brown, acquired a reputation for assiduously courting backbenchers and newly appointed ministers. Some ministers will spend time in the dining room and tea-room of the House of Commons in order to mix with backbenchers (see Norton 2019: 256–60), helping consolidate their political support. Such a power base may give them leverage in relation to other ministers and to their departments. It may also make it difficult for a Prime Minister to sack them.</a:t>
            </a:r>
          </a:p>
          <a:p>
            <a:endParaRPr lang="en-GB" dirty="0"/>
          </a:p>
          <a:p>
            <a:r>
              <a:rPr lang="en-GB" dirty="0"/>
              <a:t>The individual in the office</a:t>
            </a:r>
          </a:p>
          <a:p>
            <a:r>
              <a:rPr lang="en-GB" dirty="0"/>
              <a:t>There are two dimensions to the individual in the office: purpose and skills. Ministers may have important powers as ministers: however, knowing that fact tells us little about how and why those powers are exercised. For that, it is necessary to turn to the person in the office. Ministers become ministers for a variety of reasons. Some want to be ministers for the sake of being ministers. Some want to achieve specific policy outcomes. Some want to contribute to government out of a sense of public duty. Some want to be Prime Minister. What they want will determine how they act.</a:t>
            </a:r>
          </a:p>
          <a:p>
            <a:endParaRPr lang="en-GB" dirty="0"/>
          </a:p>
          <a:p>
            <a:r>
              <a:rPr lang="en-GB" dirty="0"/>
              <a:t>Consequently, how ministers act varies considerably. As one former Cabinet minister recorded in her memoirs, ‘there are as many ministerial styles as there are ministers’ (Shephard 2000: 105). However, it is possible to identify different types of minister. One study has identified five types of senior minister – team player, commander, ideologue, manager, and agent (Figure 21.2) (Norton 2000). The types relate to different locations of decision-making power. With commanders, ideologues and managers, decision-making power is retained in the office but exercised in different ways. With team players and agents, policy is ‘made’ elsewhere, either because ministers cannot prevent it or because they prefer to abdicate power to these sources.</a:t>
            </a:r>
          </a:p>
          <a:p>
            <a:endParaRPr lang="en-GB" dirty="0"/>
          </a:p>
          <a:p>
            <a:r>
              <a:rPr lang="en-GB" dirty="0"/>
              <a:t>Team player</a:t>
            </a:r>
          </a:p>
          <a:p>
            <a:r>
              <a:rPr lang="en-GB" dirty="0"/>
              <a:t>A team player is someone who believes in collective decision-making and wants to be part of that team. This correlates with the concept of Cabinet government. Proposals may be put by a minister to Cabinet, but it is the Cabinet or rather a Cabinet committee that deliberates and decides on the policy. In practice, there is little evidence to suggest that many senior ministers see themselves primarily as team players. Ministers will normally have a clear policy they wish the relevant Cabinet committee to approve. Rather than acting collegially, they prefer to operate as discrete policy-makers.</a:t>
            </a:r>
          </a:p>
          <a:p>
            <a:endParaRPr lang="en-GB" dirty="0"/>
          </a:p>
          <a:p>
            <a:r>
              <a:rPr lang="en-GB" dirty="0"/>
              <a:t>Commander</a:t>
            </a:r>
          </a:p>
          <a:p>
            <a:r>
              <a:rPr lang="en-GB" dirty="0"/>
              <a:t>Commanders are those who have very clear ideas of what they want to achieve, and those ideas derive from their own personal preferences and goals. (Preferences should be taken to include ambition.) These may derive from their own past experiences in business or government, or simply from their personal reflections. The more ambitious come closest to representing transformative leadership, breaking out of established rules to get their desired goals (Foley 2013: 50–7). When they accept a particular office, they usually have some idea of what they want to achieve. Individuals may not be consistent commanders throughout their ministerial career. They may have a clear idea of what they want to achieve in one or more particular office but not in another. For example, one politician who held five Cabinet posts during the Thatcher and Major premierships had a clear idea of what he wanted to achieve in three of them (one was the post he had always wanted). In another he had a general idea (even though it was a post he had not wanted) and in the other – a rather senior post – he had no clear perception of what he wanted to achieve. Rather, he assumed one of the other roles: that of ‘manager’.</a:t>
            </a:r>
          </a:p>
          <a:p>
            <a:r>
              <a:rPr lang="en-GB" dirty="0"/>
              <a:t>There are normally commanders in each era of government. There were several in the Labour Government of 1997–2010, including Gordon Brown as Chancellor of the Exchequer, David Blunkett as Education Secretary and Robin Cook as Leader of the House of Commons. Under the Coalition Government formed in 2010, commanders included Education Secretary Michael Gove and Work and Pensions Secretary Iain Duncan Smith. Under David Cameron, Chancellor George Osborne fell into the category. With Theresa May’s premiership, several ministers essentially sough to push their own Brexit agenda, bringing them into conflict with the Prime Minister, resulting in an unprecedented number of resignations (Norton 2020: 163–4). Under Boris Johnson’s premiership, few senior ministers fulfil the role, the closest possibly being the Chancellor Rishi Sunak, in pursuing an innovative economic strategy in dealing with the Covid-19 pandemic, and the Chancellor of the Duchy of Lancaster, Michael Gove, in pushing for constitutional reform. A combination of the need to tackle the Covid-19 crisis and the Prime Minister’s appointment of loyalist ministers generated more managers than commanders.</a:t>
            </a:r>
          </a:p>
          <a:p>
            <a:endParaRPr lang="en-GB" dirty="0"/>
          </a:p>
          <a:p>
            <a:r>
              <a:rPr lang="en-GB" dirty="0"/>
              <a:t>Ideologue</a:t>
            </a:r>
          </a:p>
          <a:p>
            <a:r>
              <a:rPr lang="en-GB" dirty="0"/>
              <a:t>An ideologue is someone who is driven by a clear, consistent philosophy. Thus, whatever office they occupy, the policies they pursue will derive from that philosophy. Like commanders, they may offer transformative leadership. There were some ideologues – pursuing a neo-liberal philosophy – in the period of Conservative Government from 1979 to 1997. These included Sir Keith Joseph, Nicholas Ridley and John Redwood. However, they were not as numerous as is often supposed. This, in part, reflects the fact that prime ministers have rarely appointed ministers on purely ideological grounds. Prime Minister Margaret Thatcher largely left junior ministerial appointments to others, thus restricting her choice when it came to choosing Cabinet ministers. Some ministers who may appear to be ideologues are not; rather, their views in particular sectors coincide with those of a particular ideological strand. One minister who held office under Margaret Thatcher conceded that in one particular post he had what he described as ‘Thatcherite priorities’; but when he occupied another more senior post later, he was certainly not seen as a Thatcherite but rather viewed by Thatcherites as having ‘gone native’. There were few ideologues in the Cabinet under Tony Blair and Gordon Brown, other than members with a preference to side with either Blair (‘Blairites’) or Brown (‘</a:t>
            </a:r>
            <a:r>
              <a:rPr lang="en-GB" dirty="0" err="1"/>
              <a:t>Brownites</a:t>
            </a:r>
            <a:r>
              <a:rPr lang="en-GB" dirty="0"/>
              <a:t>’), and few in the Cabinets formed by David Cameron and Theresa May. The closest to being ideologues in the May Cabinet were those ministers committed to achieving a ‘hard’ rather than a ‘soft’ Brexit and who were prepared to resign rather than compromise. Similarly, in Boris Johnson’s Cabinet, the closest again are ministers committed to achieving Brexit.</a:t>
            </a:r>
          </a:p>
          <a:p>
            <a:endParaRPr lang="en-GB" dirty="0"/>
          </a:p>
          <a:p>
            <a:r>
              <a:rPr lang="en-GB" dirty="0"/>
              <a:t>Manager</a:t>
            </a:r>
          </a:p>
          <a:p>
            <a:r>
              <a:rPr lang="en-GB" dirty="0"/>
              <a:t>Here the minister takes the decisions but is not driven by any particular ideology or personal world-view. Instead, the approach is pragmatic, sometimes </a:t>
            </a:r>
            <a:r>
              <a:rPr lang="en-GB" dirty="0" err="1"/>
              <a:t>Oakeshottian</a:t>
            </a:r>
            <a:r>
              <a:rPr lang="en-GB" dirty="0"/>
              <a:t>: that is, helping to keep the ship of state afloat and operating efficiently. They offer transactional leadership, producing changes ‘through the give and take of negotiated engagements’ (Foley 2013: 51). Ministers may anticipate issues; more frequently they respond to them. They do not necessarily take the departmental line but decide it for themselves. When several competing demands are made of them, they act as brokers, listening and weighing the evidence and then taking a view. A good example of a manager during the period of Conservative Government in the 1990s was Foreign Secretary Douglas Hurd. There were several managers in the Blair and Brown governments. One minister who attended Cabinet, and was a former parliamentary private secretary to Tony Blair, confided in a colleague that, with a few exceptions, members of the Cabinet were ‘managerial types – capable, efficient, but without an ideological anchor’ (Mullin 2009: 526). Managers were also to the fore in the Coalition Government of David Cameron and under the premiership of Boris Johnson, when ministers were heavily dependent on expert advice as to how to cope with the Covid-19 pandemic.</a:t>
            </a:r>
          </a:p>
          <a:p>
            <a:endParaRPr lang="en-GB" dirty="0"/>
          </a:p>
          <a:p>
            <a:r>
              <a:rPr lang="en-GB" dirty="0"/>
              <a:t>Agent</a:t>
            </a:r>
          </a:p>
          <a:p>
            <a:r>
              <a:rPr lang="en-GB" dirty="0"/>
              <a:t>Here the minister essentially acts on behalf of another body. There are two principal types of agent: those of the Prime Minister and those of the Civil Service.</a:t>
            </a:r>
          </a:p>
          <a:p>
            <a:endParaRPr lang="en-GB" dirty="0"/>
          </a:p>
          <a:p>
            <a:r>
              <a:rPr lang="en-GB" dirty="0"/>
              <a:t>1Prime ministerial: The minister is appointed to ensure that the wishes of the Prime Minister are carried out. (This is distinct from an ideologue, who may share the Prime Minister’s ideology but is an enthusiast for the ideology and will give that preference over the Prime Minister’s wishes.) Occasionally, a Prime Minister may decide, in effect, to be their own Foreign Secretary or Chancellor of the Exchequer. That does depend to a large extent, though, on the willingness of the minister in question to comply: Margaret Thatcher had an easier time influencing economic policy with Sir Geoffrey Howe as Chancellor than she did when that office was held by Nigel Lawson. During the Thatcher era there were various media reports that some ministers were put in at middle-ranking level to act as the Prime Minister’s eyes and ears in a department. Several ‘Blairite’ members of the Cabinet under Tony Blair were viewed as being there to deliver the vision of the Prime Minister. Similar claims were made under the Coalition Government of David Cameron: some Conservative junior ministers appointed to departments headed by a Liberal Democrat – and some Liberal Democrats appointed by Deputy Prime Minister Nick Clegg to departments headed by Conservatives – in order to keep an eye on the Secretary of State. Under the premiership of Theresa May, there was an even greater emphasis on the agency role, the Prime Minister having a reputation for keeping a tight control on ministers and not being good at delegating. Under Boris Johnson, power was also generally concentrated in No. 10, with ministers serving as loyal lieutenants to the premier.</a:t>
            </a:r>
          </a:p>
          <a:p>
            <a:endParaRPr lang="en-GB" dirty="0"/>
          </a:p>
          <a:p>
            <a:r>
              <a:rPr lang="en-GB" dirty="0"/>
              <a:t>2Civil Service: Here the minister essentially adopts the departmental brief and does what the officials in the department want the minister to do. Ministers may adopt this role because they want a quiet life – some actually move up the ‘greasy pole’ of government despite being remarkably lazy – or because they do not have the personal will or intellect to resist the persuasive briefings of officials. Civil servants can be remarkably persuasive, and indeed devious (papers put in late, or among a mass of papers in the red box), and one or two departments, such as the Foreign Office, do have reputations for pursuing a particular departmental ideology. On some issues, ministers do not take a stand, and, as Gerald Kaufman recounted in How to Be a Minister, will read out their departmental brief in Cabinet committee (Kaufman 1997).</a:t>
            </a:r>
          </a:p>
          <a:p>
            <a:endParaRPr lang="en-GB" dirty="0"/>
          </a:p>
          <a:p>
            <a:r>
              <a:rPr lang="en-GB" dirty="0"/>
              <a:t>Ministers, then, have important powers and some of them want to exercise those powers. However, whether they do so successfully will depend on their skills and the political environment they occupy.</a:t>
            </a:r>
          </a:p>
          <a:p>
            <a:endParaRPr lang="en-GB" dirty="0"/>
          </a:p>
          <a:p>
            <a:r>
              <a:rPr lang="en-GB" dirty="0"/>
              <a:t>External environment</a:t>
            </a:r>
          </a:p>
          <a:p>
            <a:r>
              <a:rPr lang="en-GB" dirty="0"/>
              <a:t>Ministers may also find that their capacity to achieve desired outcomes is enhanced by the environment external to their department. This environment includes the power situation, the climate of expectations and international developments:</a:t>
            </a:r>
          </a:p>
          <a:p>
            <a:endParaRPr lang="en-GB" dirty="0"/>
          </a:p>
          <a:p>
            <a:r>
              <a:rPr lang="en-GB" dirty="0"/>
              <a:t>1Power situation: The power situation overlaps with the powers and constraints of the office but provides a dynamic element. Power relationships are not static. And what the ‘power situation’ refers to is the relationship between different bodies in the immediate political environment. In terms of ministers, this covers especially Downing Street, Cabinet, Parliament, the Civil Service and the media.</a:t>
            </a:r>
          </a:p>
          <a:p>
            <a:endParaRPr lang="en-GB" dirty="0"/>
          </a:p>
          <a:p>
            <a:r>
              <a:rPr lang="en-GB" dirty="0"/>
              <a:t>A previously popular Prime Minister may lose support among the parliamentary party or the public and start to seek support from particular ministers, doing so through being more supportive of their policies. A minister may find it easier to push a policy through as the authority of a Prime Minister wanes. There may be a shift in the power situation because of a Cabinet reshuffle. A minister may find that colleagues opposed to a particular policy have been moved or sacked. Changes of ownership of newspapers may result in greater media support for a policy. Changes may occur that make the power situation unfavourable, but at times it may be highly favourable to a particular minister and the policies of that minister. Prime Minister Gordon Brown witnessed a significant shift in the power situation following his decision in 2007 not to call an election in that autumn and following the sudden economic downturn in 2008–9. He moved from being regarded as an invulnerable premier to one who was highly vulnerable, with various ministers and backbenchers seeking to engineer his resignation (Straw 2012: 519–24). David Cameron faced a particularly difficult situation in the light of the outcome of the 2010 General Election, forming a Government in which he had to negotiate with the other party in coalition. In the 2015 Parliament, his standing increased by virtue of the Conservatives winning an overall parliamentary majority. It then changed dramatically in the light of the result of the 2016 referendum on membership of the EU. His successor, Theresa May, enjoyed a much stronger position after she succeeded him, a combination of how she succeeded to the leadership, the perceived weakness of the Opposition, and media portrayal of her as a determined leader. Her position then deteriorated because of the indecisive outcome of the 2017 General Election, an election that she was responsible for triggering, and her failure to get MPs to back her EU withdrawal agreement. Boris Johnson was in a powerful position because of the outcome of the 2019 General Election, but was laid low – physically as well as metaphorically – by the Covid-19 pandemic in 2020, his leadership ratings tumbling as the crisis worsened.</a:t>
            </a:r>
          </a:p>
          <a:p>
            <a:endParaRPr lang="en-GB" dirty="0"/>
          </a:p>
          <a:p>
            <a:r>
              <a:rPr lang="en-GB" dirty="0"/>
              <a:t>2Climate of expectation: The expectations of citizens are clearly important and change over time. The Conservative Party was the beneficiary of a particular climate of expectation in 1979 and the victim of a notably different climate in 1997. The popular mood may initially be hostile to a particular proposal and then, perhaps induced by specific events, swing in support of it. Some ministers may benefit from a particular climate of expectation, a popular mood favouring what they want to achieve. That mood can be a political resource for the minister, making it difficult for the Cabinet to resist a proposal for which there is clearly overwhelming popular support. Alternatively, the climate may change, constraining ministers in what they want to achieve. After 2003 there was a change of mood towards war, with popular support for continued involvement in war in Iraq, and later Afghanistan, seeping away.</a:t>
            </a:r>
          </a:p>
          <a:p>
            <a:endParaRPr lang="en-GB" dirty="0"/>
          </a:p>
          <a:p>
            <a:r>
              <a:rPr lang="en-GB" dirty="0"/>
              <a:t>3International developments: What happens elsewhere in the world, such as a global economic recession, may limit ministers in terms of what they wish to achieve but on occasion may also make it possible for ministers to achieve what they want. A natural disaster or civil war may strengthen the position of a minister who wishes to increase foreign aid or to intervene militarily in a conflict. A shift in power or in policy in another state, or a decision by an international body, may facilitate a minister achieving a particular outcome or create problems for government. In 2020, the most obvious case of such an external threat came in the form of the Covid-19 crisis, government having to prepare at short notice for the coronavirus spreading to and in the UK. Another event with implications for the UK was the presidential election in the US, the failure of Donald Trump to be re-elected having implications for the government’s Brexit policy, Trump having been seen as an ally of Boris Johnson in a way that his successor, Joe Biden, was not.</a:t>
            </a:r>
          </a:p>
          <a:p>
            <a:endParaRPr lang="en-GB" dirty="0"/>
          </a:p>
          <a:p>
            <a:r>
              <a:rPr lang="en-GB" dirty="0"/>
              <a:t>Two conclusions can be drawn from the foregoing analysis. The first is that senior ministers have the potential to be significant figures in determining public policy. The second is that ministerial power is variable, not constant. It can be subject to a wide range of constraints. Let us consider in a little greater depth the constraints.</a:t>
            </a:r>
          </a:p>
          <a:p>
            <a:endParaRPr lang="en-GB" dirty="0"/>
          </a:p>
        </p:txBody>
      </p:sp>
      <p:sp>
        <p:nvSpPr>
          <p:cNvPr id="4" name="Slide Number Placeholder 3"/>
          <p:cNvSpPr>
            <a:spLocks noGrp="1"/>
          </p:cNvSpPr>
          <p:nvPr>
            <p:ph type="sldNum" sz="quarter" idx="5"/>
          </p:nvPr>
        </p:nvSpPr>
        <p:spPr/>
        <p:txBody>
          <a:bodyPr/>
          <a:lstStyle/>
          <a:p>
            <a:fld id="{C239B0C3-3352-4B0B-A471-B74E1B50327F}" type="slidenum">
              <a:rPr lang="en-GB" smtClean="0"/>
              <a:t>7</a:t>
            </a:fld>
            <a:endParaRPr lang="en-GB"/>
          </a:p>
        </p:txBody>
      </p:sp>
    </p:spTree>
    <p:extLst>
      <p:ext uri="{BB962C8B-B14F-4D97-AF65-F5344CB8AC3E}">
        <p14:creationId xmlns:p14="http://schemas.microsoft.com/office/powerpoint/2010/main" val="2134956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0DC82-3DF1-2362-52C9-5B81F73856A6}"/>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5C0CB9-7D1D-966B-EB14-C2BD6442962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039FBF-8839-E487-5161-18E2414C2D42}"/>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7C3F2251-DC82-FF27-2452-2601DE12C9AE}"/>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0029C11-35C2-6FD1-7770-4C8350FAA93A}"/>
              </a:ext>
            </a:extLst>
          </p:cNvPr>
          <p:cNvSpPr>
            <a:spLocks noGrp="1"/>
          </p:cNvSpPr>
          <p:nvPr>
            <p:ph type="sldNum" sz="quarter" idx="12"/>
          </p:nvPr>
        </p:nvSpPr>
        <p:spPr/>
        <p:txBody>
          <a:bodyPr/>
          <a:lstStyle>
            <a:lvl1pPr>
              <a:defRPr/>
            </a:lvl1pPr>
          </a:lstStyle>
          <a:p>
            <a:fld id="{4020E39C-F507-487D-B3E0-8732292E9B52}" type="slidenum">
              <a:rPr lang="en-US" altLang="en-US"/>
              <a:pPr/>
              <a:t>‹#›</a:t>
            </a:fld>
            <a:endParaRPr lang="en-US" altLang="en-US"/>
          </a:p>
        </p:txBody>
      </p:sp>
    </p:spTree>
    <p:extLst>
      <p:ext uri="{BB962C8B-B14F-4D97-AF65-F5344CB8AC3E}">
        <p14:creationId xmlns:p14="http://schemas.microsoft.com/office/powerpoint/2010/main" val="369903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9170D-065E-3A84-3C7D-9A3F2725A9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C54BBD-32BE-C7E7-C30B-FE4DD3A893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7F5E9-A847-7AFD-B76C-42595A9E91E8}"/>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17CCB6BA-682C-1694-E80A-40B7AC6E1B1B}"/>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1C4B06A1-399E-7F20-CEC4-A2BCC149C8DE}"/>
              </a:ext>
            </a:extLst>
          </p:cNvPr>
          <p:cNvSpPr>
            <a:spLocks noGrp="1"/>
          </p:cNvSpPr>
          <p:nvPr>
            <p:ph type="sldNum" sz="quarter" idx="12"/>
          </p:nvPr>
        </p:nvSpPr>
        <p:spPr/>
        <p:txBody>
          <a:bodyPr/>
          <a:lstStyle>
            <a:lvl1pPr>
              <a:defRPr/>
            </a:lvl1pPr>
          </a:lstStyle>
          <a:p>
            <a:fld id="{AFDF365E-08D8-4706-B5D9-220C2B68E2BF}" type="slidenum">
              <a:rPr lang="en-US" altLang="en-US"/>
              <a:pPr/>
              <a:t>‹#›</a:t>
            </a:fld>
            <a:endParaRPr lang="en-US" altLang="en-US"/>
          </a:p>
        </p:txBody>
      </p:sp>
    </p:spTree>
    <p:extLst>
      <p:ext uri="{BB962C8B-B14F-4D97-AF65-F5344CB8AC3E}">
        <p14:creationId xmlns:p14="http://schemas.microsoft.com/office/powerpoint/2010/main" val="3063603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8E3E0-AA2C-0441-5402-37BED0B5D04F}"/>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C2076D-CC19-CE70-85D6-44C1FEEB542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7C9C22B4-911B-179C-8864-94846764ED1D}"/>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F464E529-D6A8-6366-9D1C-9EFF2CBF9603}"/>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1C801882-FACF-DD76-56C5-2AE934FF233E}"/>
              </a:ext>
            </a:extLst>
          </p:cNvPr>
          <p:cNvSpPr>
            <a:spLocks noGrp="1"/>
          </p:cNvSpPr>
          <p:nvPr>
            <p:ph type="sldNum" sz="quarter" idx="12"/>
          </p:nvPr>
        </p:nvSpPr>
        <p:spPr/>
        <p:txBody>
          <a:bodyPr/>
          <a:lstStyle>
            <a:lvl1pPr>
              <a:defRPr/>
            </a:lvl1pPr>
          </a:lstStyle>
          <a:p>
            <a:fld id="{2976F1F4-273A-436B-8348-0F046E7CC27B}" type="slidenum">
              <a:rPr lang="en-US" altLang="en-US"/>
              <a:pPr/>
              <a:t>‹#›</a:t>
            </a:fld>
            <a:endParaRPr lang="en-US" altLang="en-US"/>
          </a:p>
        </p:txBody>
      </p:sp>
    </p:spTree>
    <p:extLst>
      <p:ext uri="{BB962C8B-B14F-4D97-AF65-F5344CB8AC3E}">
        <p14:creationId xmlns:p14="http://schemas.microsoft.com/office/powerpoint/2010/main" val="1854964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B46D4-3F6E-ADD7-08A5-1DD2F83FC6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7BA37E-12C8-8C93-67A2-72568ACBB129}"/>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40978D-CA03-E451-267E-5E5E14366159}"/>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F31538-8D36-E9D0-A549-373E5C873D70}"/>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9A357426-9F72-9424-3048-26BD6B8B9C80}"/>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ED3592EC-CA74-D8BC-0E57-FA543BC34CD4}"/>
              </a:ext>
            </a:extLst>
          </p:cNvPr>
          <p:cNvSpPr>
            <a:spLocks noGrp="1"/>
          </p:cNvSpPr>
          <p:nvPr>
            <p:ph type="sldNum" sz="quarter" idx="12"/>
          </p:nvPr>
        </p:nvSpPr>
        <p:spPr/>
        <p:txBody>
          <a:bodyPr/>
          <a:lstStyle>
            <a:lvl1pPr>
              <a:defRPr/>
            </a:lvl1pPr>
          </a:lstStyle>
          <a:p>
            <a:fld id="{6AF2335D-7CA5-4409-8966-164B26D9C49E}" type="slidenum">
              <a:rPr lang="en-US" altLang="en-US"/>
              <a:pPr/>
              <a:t>‹#›</a:t>
            </a:fld>
            <a:endParaRPr lang="en-US" altLang="en-US"/>
          </a:p>
        </p:txBody>
      </p:sp>
    </p:spTree>
    <p:extLst>
      <p:ext uri="{BB962C8B-B14F-4D97-AF65-F5344CB8AC3E}">
        <p14:creationId xmlns:p14="http://schemas.microsoft.com/office/powerpoint/2010/main" val="1412143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F10FB-F1B0-26E5-63F3-E5C775429B6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2A7FC7-878F-6EF2-7360-3A33CE979B1B}"/>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282EF5-11CE-E613-B65A-A2FCA0B5E8D4}"/>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769700-CBFF-5A30-B0EC-8D109D6BEBF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3F947A-89A7-10AF-9B21-30A6A3C4F2DB}"/>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B5149C-F12D-4577-2058-3A1E6E3CFDE0}"/>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E4ECF456-A2E8-0D2E-95D4-A8938077F1D1}"/>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5EA7CE30-53E2-E582-DBB6-915C2D647863}"/>
              </a:ext>
            </a:extLst>
          </p:cNvPr>
          <p:cNvSpPr>
            <a:spLocks noGrp="1"/>
          </p:cNvSpPr>
          <p:nvPr>
            <p:ph type="sldNum" sz="quarter" idx="12"/>
          </p:nvPr>
        </p:nvSpPr>
        <p:spPr/>
        <p:txBody>
          <a:bodyPr/>
          <a:lstStyle>
            <a:lvl1pPr>
              <a:defRPr/>
            </a:lvl1pPr>
          </a:lstStyle>
          <a:p>
            <a:fld id="{558F3C63-44A3-4FAC-B2F1-474D7577C424}" type="slidenum">
              <a:rPr lang="en-US" altLang="en-US"/>
              <a:pPr/>
              <a:t>‹#›</a:t>
            </a:fld>
            <a:endParaRPr lang="en-US" altLang="en-US"/>
          </a:p>
        </p:txBody>
      </p:sp>
    </p:spTree>
    <p:extLst>
      <p:ext uri="{BB962C8B-B14F-4D97-AF65-F5344CB8AC3E}">
        <p14:creationId xmlns:p14="http://schemas.microsoft.com/office/powerpoint/2010/main" val="1217455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E71BD-F1FF-30EE-6402-70A83B7245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B10916-E938-2D4D-F1DB-EF658E6ECC88}"/>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F646DB98-A20B-6C73-7E46-93E797903CEB}"/>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28D386DA-9A8F-EF9F-A0D4-C85FE959234B}"/>
              </a:ext>
            </a:extLst>
          </p:cNvPr>
          <p:cNvSpPr>
            <a:spLocks noGrp="1"/>
          </p:cNvSpPr>
          <p:nvPr>
            <p:ph type="sldNum" sz="quarter" idx="12"/>
          </p:nvPr>
        </p:nvSpPr>
        <p:spPr/>
        <p:txBody>
          <a:bodyPr/>
          <a:lstStyle>
            <a:lvl1pPr>
              <a:defRPr/>
            </a:lvl1pPr>
          </a:lstStyle>
          <a:p>
            <a:fld id="{90667C6D-BE88-4C05-832F-6B613A6F27A8}" type="slidenum">
              <a:rPr lang="en-US" altLang="en-US"/>
              <a:pPr/>
              <a:t>‹#›</a:t>
            </a:fld>
            <a:endParaRPr lang="en-US" altLang="en-US"/>
          </a:p>
        </p:txBody>
      </p:sp>
    </p:spTree>
    <p:extLst>
      <p:ext uri="{BB962C8B-B14F-4D97-AF65-F5344CB8AC3E}">
        <p14:creationId xmlns:p14="http://schemas.microsoft.com/office/powerpoint/2010/main" val="232902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DD72B0-7677-5089-732B-9F44A55F59C1}"/>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4579FE52-3DCF-504D-27E6-F9A9788AB1E8}"/>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613ADDA3-714C-79FC-1D7E-9264007C8AAD}"/>
              </a:ext>
            </a:extLst>
          </p:cNvPr>
          <p:cNvSpPr>
            <a:spLocks noGrp="1"/>
          </p:cNvSpPr>
          <p:nvPr>
            <p:ph type="sldNum" sz="quarter" idx="12"/>
          </p:nvPr>
        </p:nvSpPr>
        <p:spPr/>
        <p:txBody>
          <a:bodyPr/>
          <a:lstStyle>
            <a:lvl1pPr>
              <a:defRPr/>
            </a:lvl1pPr>
          </a:lstStyle>
          <a:p>
            <a:fld id="{0DEAC76A-7BC5-493E-A111-AEEE0B7E5ADD}" type="slidenum">
              <a:rPr lang="en-US" altLang="en-US"/>
              <a:pPr/>
              <a:t>‹#›</a:t>
            </a:fld>
            <a:endParaRPr lang="en-US" altLang="en-US"/>
          </a:p>
        </p:txBody>
      </p:sp>
    </p:spTree>
    <p:extLst>
      <p:ext uri="{BB962C8B-B14F-4D97-AF65-F5344CB8AC3E}">
        <p14:creationId xmlns:p14="http://schemas.microsoft.com/office/powerpoint/2010/main" val="4020087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09BE2-BE3D-1A1F-5205-EF3B7B7644C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651D7D-7F7A-5F58-CC55-0CA8C219677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A5D382-6080-D821-1EB1-8CA5155B664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94D707-F46E-DA92-86FC-4F9DE9872CA5}"/>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994114FA-2289-CE4D-5D1B-75475F32DA3F}"/>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0FBDC45C-CFD2-32E0-0FF7-571358319E44}"/>
              </a:ext>
            </a:extLst>
          </p:cNvPr>
          <p:cNvSpPr>
            <a:spLocks noGrp="1"/>
          </p:cNvSpPr>
          <p:nvPr>
            <p:ph type="sldNum" sz="quarter" idx="12"/>
          </p:nvPr>
        </p:nvSpPr>
        <p:spPr/>
        <p:txBody>
          <a:bodyPr/>
          <a:lstStyle>
            <a:lvl1pPr>
              <a:defRPr/>
            </a:lvl1pPr>
          </a:lstStyle>
          <a:p>
            <a:fld id="{754A00A4-4534-479F-9092-5AE4A7DE9260}" type="slidenum">
              <a:rPr lang="en-US" altLang="en-US"/>
              <a:pPr/>
              <a:t>‹#›</a:t>
            </a:fld>
            <a:endParaRPr lang="en-US" altLang="en-US"/>
          </a:p>
        </p:txBody>
      </p:sp>
    </p:spTree>
    <p:extLst>
      <p:ext uri="{BB962C8B-B14F-4D97-AF65-F5344CB8AC3E}">
        <p14:creationId xmlns:p14="http://schemas.microsoft.com/office/powerpoint/2010/main" val="4162129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81E7-2F11-08EB-4B49-5D228DFB6C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87ADED-2B91-8883-CE04-F55A4165E329}"/>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11A9C7-B20F-6BA4-3926-E1D968F868C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03D4F-BE51-2E0E-B1D6-7E4799546438}"/>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F10A1F26-5CB2-7AD0-AB75-C2F14244A7B6}"/>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EF3E331F-7E59-D688-6E80-655DB240F5B6}"/>
              </a:ext>
            </a:extLst>
          </p:cNvPr>
          <p:cNvSpPr>
            <a:spLocks noGrp="1"/>
          </p:cNvSpPr>
          <p:nvPr>
            <p:ph type="sldNum" sz="quarter" idx="12"/>
          </p:nvPr>
        </p:nvSpPr>
        <p:spPr/>
        <p:txBody>
          <a:bodyPr/>
          <a:lstStyle>
            <a:lvl1pPr>
              <a:defRPr/>
            </a:lvl1pPr>
          </a:lstStyle>
          <a:p>
            <a:fld id="{32FFDF15-A24B-4C7A-A3C1-BCCB20025EC8}" type="slidenum">
              <a:rPr lang="en-US" altLang="en-US"/>
              <a:pPr/>
              <a:t>‹#›</a:t>
            </a:fld>
            <a:endParaRPr lang="en-US" altLang="en-US"/>
          </a:p>
        </p:txBody>
      </p:sp>
    </p:spTree>
    <p:extLst>
      <p:ext uri="{BB962C8B-B14F-4D97-AF65-F5344CB8AC3E}">
        <p14:creationId xmlns:p14="http://schemas.microsoft.com/office/powerpoint/2010/main" val="1884469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4A97-C9B1-43E3-0BFD-66227B3481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DFF892-16F4-B9EF-33E0-6365313D15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F8D1A-A71E-9B21-E120-7E988E3E5A63}"/>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3A5EAAA-18CF-6C57-AA15-7B04BA979B7A}"/>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D86F068-26F6-C0CF-AA1B-A39D148329FE}"/>
              </a:ext>
            </a:extLst>
          </p:cNvPr>
          <p:cNvSpPr>
            <a:spLocks noGrp="1"/>
          </p:cNvSpPr>
          <p:nvPr>
            <p:ph type="sldNum" sz="quarter" idx="12"/>
          </p:nvPr>
        </p:nvSpPr>
        <p:spPr/>
        <p:txBody>
          <a:bodyPr/>
          <a:lstStyle>
            <a:lvl1pPr>
              <a:defRPr/>
            </a:lvl1pPr>
          </a:lstStyle>
          <a:p>
            <a:fld id="{1F4D0774-BD83-4B99-9EAC-BD7EC1D035BE}" type="slidenum">
              <a:rPr lang="en-US" altLang="en-US"/>
              <a:pPr/>
              <a:t>‹#›</a:t>
            </a:fld>
            <a:endParaRPr lang="en-US" altLang="en-US"/>
          </a:p>
        </p:txBody>
      </p:sp>
    </p:spTree>
    <p:extLst>
      <p:ext uri="{BB962C8B-B14F-4D97-AF65-F5344CB8AC3E}">
        <p14:creationId xmlns:p14="http://schemas.microsoft.com/office/powerpoint/2010/main" val="3281594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0E3387-AD9D-4477-E97E-5DC0D4164508}"/>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99A9F7-6056-678B-A323-C319DF1199E9}"/>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D49499-3972-C786-74D1-CE9F176BF8F3}"/>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1C8E62F-9CCB-560B-B191-03247100C928}"/>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86F0DF06-7868-2A0A-75F0-CBA4D9ED752E}"/>
              </a:ext>
            </a:extLst>
          </p:cNvPr>
          <p:cNvSpPr>
            <a:spLocks noGrp="1"/>
          </p:cNvSpPr>
          <p:nvPr>
            <p:ph type="sldNum" sz="quarter" idx="12"/>
          </p:nvPr>
        </p:nvSpPr>
        <p:spPr/>
        <p:txBody>
          <a:bodyPr/>
          <a:lstStyle>
            <a:lvl1pPr>
              <a:defRPr/>
            </a:lvl1pPr>
          </a:lstStyle>
          <a:p>
            <a:fld id="{51EF3E2D-342E-4FA7-8006-0F2146926F82}" type="slidenum">
              <a:rPr lang="en-US" altLang="en-US"/>
              <a:pPr/>
              <a:t>‹#›</a:t>
            </a:fld>
            <a:endParaRPr lang="en-US" altLang="en-US"/>
          </a:p>
        </p:txBody>
      </p:sp>
    </p:spTree>
    <p:extLst>
      <p:ext uri="{BB962C8B-B14F-4D97-AF65-F5344CB8AC3E}">
        <p14:creationId xmlns:p14="http://schemas.microsoft.com/office/powerpoint/2010/main" val="2730964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56C45B9-DDAF-6974-6E73-0ECB6F02A7F1}"/>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F8650EB6-D74F-74E4-4F02-6F391D64BCAF}"/>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13CA7EEB-1C46-89EB-FF7C-B127C216E74F}"/>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F45692E0-3A3F-AB63-F863-E531EA0BD2E3}"/>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13CD5DF8-B70A-AD0E-D29F-130B6D03468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4EB3122-0619-4C8E-9769-313C5F41D45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C1423EF-B414-929B-A198-653CD00CED65}"/>
              </a:ext>
            </a:extLst>
          </p:cNvPr>
          <p:cNvSpPr>
            <a:spLocks noGrp="1" noChangeArrowheads="1"/>
          </p:cNvSpPr>
          <p:nvPr>
            <p:ph type="ctrTitle"/>
          </p:nvPr>
        </p:nvSpPr>
        <p:spPr>
          <a:xfrm>
            <a:off x="685800" y="2130425"/>
            <a:ext cx="7772400" cy="1470025"/>
          </a:xfrm>
        </p:spPr>
        <p:txBody>
          <a:bodyPr anchor="ctr"/>
          <a:lstStyle/>
          <a:p>
            <a:r>
              <a:rPr lang="en-GB" altLang="en-US" sz="4000" dirty="0"/>
              <a:t>Ministers, departments and civil servants</a:t>
            </a:r>
            <a:endParaRPr lang="en-US" altLang="en-US" sz="4000" dirty="0"/>
          </a:p>
        </p:txBody>
      </p:sp>
      <p:sp>
        <p:nvSpPr>
          <p:cNvPr id="2051" name="Rectangle 3">
            <a:extLst>
              <a:ext uri="{FF2B5EF4-FFF2-40B4-BE49-F238E27FC236}">
                <a16:creationId xmlns:a16="http://schemas.microsoft.com/office/drawing/2014/main" id="{EA0949B6-5A3F-AB6B-A86D-89C77D22D1A7}"/>
              </a:ext>
            </a:extLst>
          </p:cNvPr>
          <p:cNvSpPr>
            <a:spLocks noGrp="1" noChangeArrowheads="1"/>
          </p:cNvSpPr>
          <p:nvPr>
            <p:ph type="subTitle" idx="1"/>
          </p:nvPr>
        </p:nvSpPr>
        <p:spPr>
          <a:xfrm>
            <a:off x="1371600" y="3886200"/>
            <a:ext cx="6400800" cy="1752600"/>
          </a:xfrm>
        </p:spPr>
        <p:txBody>
          <a:bodyPr/>
          <a:lstStyle/>
          <a:p>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2A5FD56-5B79-FC48-136A-0A5B67E5063A}"/>
              </a:ext>
            </a:extLst>
          </p:cNvPr>
          <p:cNvSpPr>
            <a:spLocks noGrp="1" noChangeArrowheads="1"/>
          </p:cNvSpPr>
          <p:nvPr>
            <p:ph type="title"/>
          </p:nvPr>
        </p:nvSpPr>
        <p:spPr/>
        <p:txBody>
          <a:bodyPr/>
          <a:lstStyle/>
          <a:p>
            <a:r>
              <a:rPr lang="en-GB" altLang="en-US"/>
              <a:t>Aims of this lecture</a:t>
            </a:r>
            <a:endParaRPr lang="en-US" altLang="en-US"/>
          </a:p>
        </p:txBody>
      </p:sp>
      <p:sp>
        <p:nvSpPr>
          <p:cNvPr id="6147" name="Rectangle 3">
            <a:extLst>
              <a:ext uri="{FF2B5EF4-FFF2-40B4-BE49-F238E27FC236}">
                <a16:creationId xmlns:a16="http://schemas.microsoft.com/office/drawing/2014/main" id="{81F86CF4-FF3E-8C09-8E99-5A4B5E59AD57}"/>
              </a:ext>
            </a:extLst>
          </p:cNvPr>
          <p:cNvSpPr>
            <a:spLocks noGrp="1" noChangeArrowheads="1"/>
          </p:cNvSpPr>
          <p:nvPr>
            <p:ph type="body" idx="1"/>
          </p:nvPr>
        </p:nvSpPr>
        <p:spPr/>
        <p:txBody>
          <a:bodyPr/>
          <a:lstStyle/>
          <a:p>
            <a:pPr>
              <a:lnSpc>
                <a:spcPct val="90000"/>
              </a:lnSpc>
            </a:pPr>
            <a:r>
              <a:rPr lang="en-US" altLang="en-US" dirty="0"/>
              <a:t>To promote an understanding of the place and significance of government departments in British government</a:t>
            </a:r>
          </a:p>
          <a:p>
            <a:pPr>
              <a:lnSpc>
                <a:spcPct val="90000"/>
              </a:lnSpc>
            </a:pPr>
            <a:r>
              <a:rPr lang="en-US" altLang="en-US" dirty="0"/>
              <a:t>To identify the role and political impact of ministers in policy making.</a:t>
            </a:r>
          </a:p>
          <a:p>
            <a:pPr>
              <a:lnSpc>
                <a:spcPct val="90000"/>
              </a:lnSpc>
            </a:pPr>
            <a:r>
              <a:rPr lang="en-US" altLang="en-US" dirty="0"/>
              <a:t>To assess the relationship between ministers and civil servants.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97E0652-F367-2172-F15B-F64862BC63A3}"/>
              </a:ext>
            </a:extLst>
          </p:cNvPr>
          <p:cNvSpPr>
            <a:spLocks noGrp="1" noChangeArrowheads="1"/>
          </p:cNvSpPr>
          <p:nvPr>
            <p:ph type="title"/>
          </p:nvPr>
        </p:nvSpPr>
        <p:spPr/>
        <p:txBody>
          <a:bodyPr/>
          <a:lstStyle/>
          <a:p>
            <a:r>
              <a:rPr lang="en-GB" altLang="en-US"/>
              <a:t>Introduction</a:t>
            </a:r>
            <a:endParaRPr lang="en-US" altLang="en-US"/>
          </a:p>
        </p:txBody>
      </p:sp>
      <p:sp>
        <p:nvSpPr>
          <p:cNvPr id="3075" name="Rectangle 3">
            <a:extLst>
              <a:ext uri="{FF2B5EF4-FFF2-40B4-BE49-F238E27FC236}">
                <a16:creationId xmlns:a16="http://schemas.microsoft.com/office/drawing/2014/main" id="{B1783EAD-4A1A-42E7-DCBA-70C6CB50BF58}"/>
              </a:ext>
            </a:extLst>
          </p:cNvPr>
          <p:cNvSpPr>
            <a:spLocks noGrp="1" noChangeArrowheads="1"/>
          </p:cNvSpPr>
          <p:nvPr>
            <p:ph type="body" idx="1"/>
          </p:nvPr>
        </p:nvSpPr>
        <p:spPr/>
        <p:txBody>
          <a:bodyPr/>
          <a:lstStyle/>
          <a:p>
            <a:pPr>
              <a:lnSpc>
                <a:spcPct val="90000"/>
              </a:lnSpc>
            </a:pPr>
            <a:r>
              <a:rPr lang="en-US" altLang="en-US" sz="2400" dirty="0"/>
              <a:t>Departments form the building blocks of British government</a:t>
            </a:r>
          </a:p>
          <a:p>
            <a:pPr>
              <a:lnSpc>
                <a:spcPct val="90000"/>
              </a:lnSpc>
            </a:pPr>
            <a:r>
              <a:rPr lang="en-US" altLang="en-US" sz="2400" dirty="0"/>
              <a:t>Each is headed by a minister, who has responsibility for government policy in the sector covered by the department</a:t>
            </a:r>
          </a:p>
          <a:p>
            <a:pPr>
              <a:lnSpc>
                <a:spcPct val="90000"/>
              </a:lnSpc>
            </a:pPr>
            <a:r>
              <a:rPr lang="en-US" altLang="en-US" sz="2400" dirty="0"/>
              <a:t>Each is staffed by a body of professional civil servants, responsible for advising the minister on policy and for ensuring that policy is implemented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963BB41-85A4-5988-3071-AF8D2537CD30}"/>
              </a:ext>
            </a:extLst>
          </p:cNvPr>
          <p:cNvSpPr>
            <a:spLocks noGrp="1" noChangeArrowheads="1"/>
          </p:cNvSpPr>
          <p:nvPr>
            <p:ph type="title"/>
          </p:nvPr>
        </p:nvSpPr>
        <p:spPr/>
        <p:txBody>
          <a:bodyPr/>
          <a:lstStyle/>
          <a:p>
            <a:r>
              <a:rPr lang="en-GB" altLang="en-US"/>
              <a:t>Ministers</a:t>
            </a:r>
            <a:endParaRPr lang="en-US" altLang="en-US"/>
          </a:p>
        </p:txBody>
      </p:sp>
      <p:sp>
        <p:nvSpPr>
          <p:cNvPr id="7171" name="Rectangle 3">
            <a:extLst>
              <a:ext uri="{FF2B5EF4-FFF2-40B4-BE49-F238E27FC236}">
                <a16:creationId xmlns:a16="http://schemas.microsoft.com/office/drawing/2014/main" id="{2408ECCA-6B30-391F-03A1-178FAD80E2B4}"/>
              </a:ext>
            </a:extLst>
          </p:cNvPr>
          <p:cNvSpPr>
            <a:spLocks noGrp="1" noChangeArrowheads="1"/>
          </p:cNvSpPr>
          <p:nvPr>
            <p:ph type="body" idx="1"/>
          </p:nvPr>
        </p:nvSpPr>
        <p:spPr/>
        <p:txBody>
          <a:bodyPr/>
          <a:lstStyle/>
          <a:p>
            <a:pPr>
              <a:lnSpc>
                <a:spcPct val="90000"/>
              </a:lnSpc>
            </a:pPr>
            <a:r>
              <a:rPr lang="en-US" altLang="en-US" sz="2400"/>
              <a:t>Stand at the heart of British government</a:t>
            </a:r>
          </a:p>
          <a:p>
            <a:pPr>
              <a:lnSpc>
                <a:spcPct val="90000"/>
              </a:lnSpc>
            </a:pPr>
            <a:r>
              <a:rPr lang="en-US" altLang="en-US" sz="2400"/>
              <a:t>In legal terms, they are the most powerful figures in government</a:t>
            </a:r>
          </a:p>
          <a:p>
            <a:pPr>
              <a:lnSpc>
                <a:spcPct val="90000"/>
              </a:lnSpc>
            </a:pPr>
            <a:r>
              <a:rPr lang="en-US" altLang="en-US" sz="2400"/>
              <a:t>Statutes confer legal power on ministers, not on the Prime Minister or the Cabinet as an entity</a:t>
            </a:r>
          </a:p>
          <a:p>
            <a:pPr>
              <a:lnSpc>
                <a:spcPct val="90000"/>
              </a:lnSpc>
            </a:pPr>
            <a:r>
              <a:rPr lang="en-US" altLang="en-US" sz="2400"/>
              <a:t>Senior ministers are those appointed to head government departments</a:t>
            </a:r>
          </a:p>
          <a:p>
            <a:pPr>
              <a:lnSpc>
                <a:spcPct val="90000"/>
              </a:lnSpc>
            </a:pPr>
            <a:r>
              <a:rPr lang="en-US" altLang="en-US" sz="2400"/>
              <a:t>Their formal designation is Ministers of the Crown and most are known as Secretary of State</a:t>
            </a:r>
          </a:p>
          <a:p>
            <a:pPr>
              <a:lnSpc>
                <a:spcPct val="90000"/>
              </a:lnSpc>
            </a:pPr>
            <a:r>
              <a:rPr lang="en-US" altLang="en-US" sz="2400"/>
              <a:t>Each department has a number of other ministers, known as junior ministers, to assist in running the department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E3555CF-0C66-0248-0E17-FE27AA4E6B4F}"/>
              </a:ext>
            </a:extLst>
          </p:cNvPr>
          <p:cNvSpPr>
            <a:spLocks noGrp="1" noChangeArrowheads="1"/>
          </p:cNvSpPr>
          <p:nvPr>
            <p:ph type="title"/>
          </p:nvPr>
        </p:nvSpPr>
        <p:spPr/>
        <p:txBody>
          <a:bodyPr/>
          <a:lstStyle/>
          <a:p>
            <a:r>
              <a:rPr lang="en-GB" altLang="en-US"/>
              <a:t>Ministers</a:t>
            </a:r>
            <a:endParaRPr lang="en-US" altLang="en-US"/>
          </a:p>
        </p:txBody>
      </p:sp>
      <p:sp>
        <p:nvSpPr>
          <p:cNvPr id="13315" name="Rectangle 3">
            <a:extLst>
              <a:ext uri="{FF2B5EF4-FFF2-40B4-BE49-F238E27FC236}">
                <a16:creationId xmlns:a16="http://schemas.microsoft.com/office/drawing/2014/main" id="{5CB1AD97-C596-1340-CE97-960A46139249}"/>
              </a:ext>
            </a:extLst>
          </p:cNvPr>
          <p:cNvSpPr>
            <a:spLocks noGrp="1" noChangeArrowheads="1"/>
          </p:cNvSpPr>
          <p:nvPr>
            <p:ph type="body" idx="1"/>
          </p:nvPr>
        </p:nvSpPr>
        <p:spPr/>
        <p:txBody>
          <a:bodyPr/>
          <a:lstStyle/>
          <a:p>
            <a:pPr>
              <a:lnSpc>
                <a:spcPct val="80000"/>
              </a:lnSpc>
            </a:pPr>
            <a:r>
              <a:rPr lang="en-GB" altLang="en-US" sz="2800" dirty="0"/>
              <a:t>Ministers weld large amounts of power and head huge departments to implement policy staffed by huge numbers of civil servants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0CD1E36-73EE-5296-8387-BC4A07F3EF07}"/>
              </a:ext>
            </a:extLst>
          </p:cNvPr>
          <p:cNvSpPr>
            <a:spLocks noGrp="1" noChangeArrowheads="1"/>
          </p:cNvSpPr>
          <p:nvPr>
            <p:ph type="title"/>
          </p:nvPr>
        </p:nvSpPr>
        <p:spPr/>
        <p:txBody>
          <a:bodyPr/>
          <a:lstStyle/>
          <a:p>
            <a:r>
              <a:rPr lang="en-GB" altLang="en-US"/>
              <a:t>Departments</a:t>
            </a:r>
            <a:endParaRPr lang="en-US" altLang="en-US"/>
          </a:p>
        </p:txBody>
      </p:sp>
      <p:sp>
        <p:nvSpPr>
          <p:cNvPr id="8195" name="Rectangle 3">
            <a:extLst>
              <a:ext uri="{FF2B5EF4-FFF2-40B4-BE49-F238E27FC236}">
                <a16:creationId xmlns:a16="http://schemas.microsoft.com/office/drawing/2014/main" id="{759CE9C8-E981-73D0-003A-9F0A095C2368}"/>
              </a:ext>
            </a:extLst>
          </p:cNvPr>
          <p:cNvSpPr>
            <a:spLocks noGrp="1" noChangeArrowheads="1"/>
          </p:cNvSpPr>
          <p:nvPr>
            <p:ph type="body" idx="1"/>
          </p:nvPr>
        </p:nvSpPr>
        <p:spPr/>
        <p:txBody>
          <a:bodyPr/>
          <a:lstStyle/>
          <a:p>
            <a:pPr>
              <a:lnSpc>
                <a:spcPct val="90000"/>
              </a:lnSpc>
            </a:pPr>
            <a:r>
              <a:rPr lang="en-US" altLang="en-US" sz="2800"/>
              <a:t>Each Minister of the Crown heads a department</a:t>
            </a:r>
          </a:p>
          <a:p>
            <a:pPr>
              <a:lnSpc>
                <a:spcPct val="90000"/>
              </a:lnSpc>
            </a:pPr>
            <a:r>
              <a:rPr lang="en-US" altLang="en-US" sz="2800"/>
              <a:t>The structure of a department is hierarchical, although the precise details differ from department to department</a:t>
            </a:r>
          </a:p>
          <a:p>
            <a:pPr>
              <a:lnSpc>
                <a:spcPct val="90000"/>
              </a:lnSpc>
            </a:pPr>
            <a:r>
              <a:rPr lang="en-US" altLang="en-US" sz="2800"/>
              <a:t>Senior ministers have a range of people to assist in formulating policy. They are divided into:</a:t>
            </a:r>
          </a:p>
          <a:p>
            <a:pPr lvl="1">
              <a:lnSpc>
                <a:spcPct val="90000"/>
              </a:lnSpc>
            </a:pPr>
            <a:r>
              <a:rPr lang="en-US" altLang="en-US" sz="2400"/>
              <a:t>Political appointees – junior ministers, parliamentary private secretaries and special advisers</a:t>
            </a:r>
          </a:p>
          <a:p>
            <a:pPr lvl="1">
              <a:lnSpc>
                <a:spcPct val="90000"/>
              </a:lnSpc>
            </a:pPr>
            <a:r>
              <a:rPr lang="en-US" altLang="en-US" sz="2400"/>
              <a:t>The official appointees – civil servants (headed by the Permanent Secretary) and those employed in agencies associated with the department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A5984F2-0EE5-1895-7ED5-BA79EE15F644}"/>
              </a:ext>
            </a:extLst>
          </p:cNvPr>
          <p:cNvSpPr>
            <a:spLocks noGrp="1" noChangeArrowheads="1"/>
          </p:cNvSpPr>
          <p:nvPr>
            <p:ph type="title"/>
          </p:nvPr>
        </p:nvSpPr>
        <p:spPr/>
        <p:txBody>
          <a:bodyPr/>
          <a:lstStyle/>
          <a:p>
            <a:r>
              <a:rPr lang="en-US" altLang="en-US"/>
              <a:t>Ministerial power</a:t>
            </a:r>
          </a:p>
        </p:txBody>
      </p:sp>
      <p:sp>
        <p:nvSpPr>
          <p:cNvPr id="27651" name="Rectangle 3">
            <a:extLst>
              <a:ext uri="{FF2B5EF4-FFF2-40B4-BE49-F238E27FC236}">
                <a16:creationId xmlns:a16="http://schemas.microsoft.com/office/drawing/2014/main" id="{935F417E-B8F4-F06C-7B4C-AC78C6727DF5}"/>
              </a:ext>
            </a:extLst>
          </p:cNvPr>
          <p:cNvSpPr>
            <a:spLocks noGrp="1" noChangeArrowheads="1"/>
          </p:cNvSpPr>
          <p:nvPr>
            <p:ph type="body" idx="1"/>
          </p:nvPr>
        </p:nvSpPr>
        <p:spPr/>
        <p:txBody>
          <a:bodyPr/>
          <a:lstStyle/>
          <a:p>
            <a:pPr>
              <a:lnSpc>
                <a:spcPct val="90000"/>
              </a:lnSpc>
            </a:pPr>
            <a:r>
              <a:rPr lang="en-GB" altLang="en-US" sz="2400" dirty="0"/>
              <a:t>All Ministers have a certain amount of power but often this power can vary quite widely depending on which department they control and several other factors</a:t>
            </a:r>
            <a:endParaRPr lang="en-US" altLang="en-US" sz="2400" dirty="0"/>
          </a:p>
          <a:p>
            <a:pPr>
              <a:lnSpc>
                <a:spcPct val="90000"/>
              </a:lnSpc>
            </a:pPr>
            <a:r>
              <a:rPr lang="en-US" altLang="en-US" sz="2400" dirty="0"/>
              <a:t>Ministerial power derives from several variables:</a:t>
            </a:r>
          </a:p>
          <a:p>
            <a:pPr lvl="1">
              <a:lnSpc>
                <a:spcPct val="90000"/>
              </a:lnSpc>
            </a:pPr>
            <a:r>
              <a:rPr lang="en-US" altLang="en-US" sz="2400"/>
              <a:t>The </a:t>
            </a:r>
            <a:r>
              <a:rPr lang="en-US" altLang="en-US" sz="2400" dirty="0"/>
              <a:t>individual in the office</a:t>
            </a:r>
          </a:p>
          <a:p>
            <a:pPr lvl="6"/>
            <a:r>
              <a:rPr lang="en-US" altLang="en-US" dirty="0"/>
              <a:t>Team player</a:t>
            </a:r>
          </a:p>
          <a:p>
            <a:pPr lvl="6"/>
            <a:r>
              <a:rPr lang="en-US" altLang="en-US" dirty="0"/>
              <a:t>Commander</a:t>
            </a:r>
          </a:p>
          <a:p>
            <a:pPr lvl="6"/>
            <a:r>
              <a:rPr lang="en-US" altLang="en-US" dirty="0"/>
              <a:t>Ideologue</a:t>
            </a:r>
          </a:p>
          <a:p>
            <a:pPr lvl="6"/>
            <a:r>
              <a:rPr lang="en-US" altLang="en-US" dirty="0"/>
              <a:t>Manager</a:t>
            </a:r>
          </a:p>
          <a:p>
            <a:pPr lvl="6"/>
            <a:r>
              <a:rPr lang="en-US" altLang="en-US" dirty="0"/>
              <a:t>Agent</a:t>
            </a:r>
          </a:p>
          <a:p>
            <a:pPr lvl="1">
              <a:lnSpc>
                <a:spcPct val="90000"/>
              </a:lnSpc>
            </a:pPr>
            <a:r>
              <a:rPr lang="en-US" altLang="en-US" sz="2400" dirty="0"/>
              <a:t>The external environment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1C5F-DCDD-A1E0-4E43-80A35959294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F7A18166-23CA-693D-87E0-E75648E3FEAC}"/>
              </a:ext>
            </a:extLst>
          </p:cNvPr>
          <p:cNvSpPr>
            <a:spLocks noGrp="1"/>
          </p:cNvSpPr>
          <p:nvPr>
            <p:ph idx="1"/>
          </p:nvPr>
        </p:nvSpPr>
        <p:spPr/>
        <p:txBody>
          <a:bodyPr/>
          <a:lstStyle/>
          <a:p>
            <a:pPr>
              <a:lnSpc>
                <a:spcPct val="90000"/>
              </a:lnSpc>
            </a:pPr>
            <a:r>
              <a:rPr lang="en-US" altLang="en-US" dirty="0"/>
              <a:t>An understanding of the place and significance of government departments in British government</a:t>
            </a:r>
          </a:p>
          <a:p>
            <a:pPr>
              <a:lnSpc>
                <a:spcPct val="90000"/>
              </a:lnSpc>
            </a:pPr>
            <a:r>
              <a:rPr lang="en-US" altLang="en-US" dirty="0"/>
              <a:t>Identified the role and political impact of ministers in policy making.</a:t>
            </a:r>
          </a:p>
          <a:p>
            <a:pPr>
              <a:lnSpc>
                <a:spcPct val="90000"/>
              </a:lnSpc>
            </a:pPr>
            <a:r>
              <a:rPr lang="en-US" altLang="en-US" dirty="0"/>
              <a:t>To assess the relationship between ministers and civil servants.</a:t>
            </a:r>
          </a:p>
          <a:p>
            <a:endParaRPr lang="en-GB" dirty="0"/>
          </a:p>
        </p:txBody>
      </p:sp>
    </p:spTree>
    <p:extLst>
      <p:ext uri="{BB962C8B-B14F-4D97-AF65-F5344CB8AC3E}">
        <p14:creationId xmlns:p14="http://schemas.microsoft.com/office/powerpoint/2010/main" val="3866354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7590A-D43D-8EEF-DD2C-9374ECB1C7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56A914-2274-8B68-8B06-DF4CEE5AD200}"/>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3602666132"/>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7467</Words>
  <Application>Microsoft Office PowerPoint</Application>
  <PresentationFormat>On-screen Show (4:3)</PresentationFormat>
  <Paragraphs>160</Paragraphs>
  <Slides>9</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Default Design</vt:lpstr>
      <vt:lpstr>Ministers, departments and civil servants</vt:lpstr>
      <vt:lpstr>Aims of this lecture</vt:lpstr>
      <vt:lpstr>Introduction</vt:lpstr>
      <vt:lpstr>Ministers</vt:lpstr>
      <vt:lpstr>Ministers</vt:lpstr>
      <vt:lpstr>Departments</vt:lpstr>
      <vt:lpstr>Ministerial power</vt:lpstr>
      <vt:lpstr>Summary</vt:lpstr>
      <vt:lpstr>References</vt:lpstr>
    </vt:vector>
  </TitlesOfParts>
  <Company>Iceberg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18 Ministers, departments and civil servants</dc:title>
  <dc:creator>Penguin</dc:creator>
  <cp:lastModifiedBy>Anthony Burns</cp:lastModifiedBy>
  <cp:revision>11</cp:revision>
  <dcterms:created xsi:type="dcterms:W3CDTF">2010-06-20T08:46:47Z</dcterms:created>
  <dcterms:modified xsi:type="dcterms:W3CDTF">2026-06-22T08:27:47Z</dcterms:modified>
</cp:coreProperties>
</file>