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61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2/6/2026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2/6/2026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2/6/2026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2/6/2026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2/6/2026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2/6/2026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980388"/>
            <a:ext cx="8825658" cy="480768"/>
          </a:xfrm>
        </p:spPr>
        <p:txBody>
          <a:bodyPr/>
          <a:lstStyle/>
          <a:p>
            <a:r>
              <a:rPr lang="en-US" sz="2800" b="1" dirty="0"/>
              <a:t>Image Classification for Fake Product Labelling</a:t>
            </a:r>
          </a:p>
        </p:txBody>
      </p:sp>
      <p:sp>
        <p:nvSpPr>
          <p:cNvPr id="3" name="Subtitle 2"/>
          <p:cNvSpPr>
            <a:spLocks noGrp="1"/>
          </p:cNvSpPr>
          <p:nvPr>
            <p:ph type="subTitle" idx="1"/>
          </p:nvPr>
        </p:nvSpPr>
        <p:spPr>
          <a:xfrm>
            <a:off x="1154955" y="2253006"/>
            <a:ext cx="9261664" cy="3987538"/>
          </a:xfrm>
        </p:spPr>
        <p:txBody>
          <a:bodyPr>
            <a:normAutofit/>
          </a:bodyPr>
          <a:lstStyle/>
          <a:p>
            <a:r>
              <a:rPr lang="en-US" dirty="0"/>
              <a:t>• Dhaval Ashokbhai Malankiya</a:t>
            </a:r>
          </a:p>
          <a:p>
            <a:r>
              <a:rPr lang="en-US" dirty="0"/>
              <a:t>• Student ID: 2428355</a:t>
            </a:r>
          </a:p>
          <a:p>
            <a:r>
              <a:rPr lang="en-US" dirty="0"/>
              <a:t>• MSc Cybersecurity and Digital Forensics</a:t>
            </a:r>
          </a:p>
          <a:p>
            <a:r>
              <a:rPr lang="en-US" dirty="0"/>
              <a:t>• University of Wales Trinity Saint David</a:t>
            </a:r>
          </a:p>
          <a:p>
            <a:r>
              <a:rPr lang="en-US" dirty="0"/>
              <a:t>• February 2026</a:t>
            </a:r>
          </a:p>
        </p:txBody>
      </p:sp>
    </p:spTree>
    <p:extLst>
      <p:ext uri="{BB962C8B-B14F-4D97-AF65-F5344CB8AC3E}">
        <p14:creationId xmlns:p14="http://schemas.microsoft.com/office/powerpoint/2010/main" val="1639614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a:xfrm>
            <a:off x="1103312" y="1621410"/>
            <a:ext cx="8946541" cy="4626989"/>
          </a:xfrm>
        </p:spPr>
        <p:txBody>
          <a:bodyPr/>
          <a:lstStyle/>
          <a:p>
            <a:pPr marL="0" indent="0">
              <a:buNone/>
            </a:pPr>
            <a:r>
              <a:rPr lang="en-US" dirty="0"/>
              <a:t>• </a:t>
            </a:r>
            <a:r>
              <a:rPr lang="en-US" dirty="0" smtClean="0"/>
              <a:t>	Counterfeit </a:t>
            </a:r>
            <a:r>
              <a:rPr lang="en-US" dirty="0"/>
              <a:t>products are a global </a:t>
            </a:r>
            <a:r>
              <a:rPr lang="en-US" dirty="0" smtClean="0"/>
              <a:t>issue Fewer </a:t>
            </a:r>
            <a:r>
              <a:rPr lang="en-US" dirty="0"/>
              <a:t>medicines see delays </a:t>
            </a:r>
            <a:r>
              <a:rPr lang="en-US" dirty="0" smtClean="0"/>
              <a:t>	when </a:t>
            </a:r>
            <a:r>
              <a:rPr lang="en-US" dirty="0"/>
              <a:t>factories slow down. Electronics face hiccups if supply chains </a:t>
            </a:r>
            <a:r>
              <a:rPr lang="en-US" dirty="0" smtClean="0"/>
              <a:t>	shift </a:t>
            </a:r>
            <a:r>
              <a:rPr lang="en-US" dirty="0"/>
              <a:t>suddenly. Cosmetics often change formulas to match new </a:t>
            </a:r>
            <a:r>
              <a:rPr lang="en-US" dirty="0" smtClean="0"/>
              <a:t>	ingredient </a:t>
            </a:r>
            <a:r>
              <a:rPr lang="en-US" dirty="0"/>
              <a:t>limits</a:t>
            </a:r>
          </a:p>
          <a:p>
            <a:pPr marL="0" indent="0">
              <a:buNone/>
            </a:pPr>
            <a:r>
              <a:rPr lang="en-US" dirty="0"/>
              <a:t>• </a:t>
            </a:r>
            <a:r>
              <a:rPr lang="en-US" dirty="0" smtClean="0"/>
              <a:t>	Fake </a:t>
            </a:r>
            <a:r>
              <a:rPr lang="en-US" dirty="0"/>
              <a:t>labels trick people who buy things. They fool those checking </a:t>
            </a:r>
            <a:r>
              <a:rPr lang="en-US" dirty="0" smtClean="0"/>
              <a:t>	rules </a:t>
            </a:r>
            <a:r>
              <a:rPr lang="en-US" dirty="0"/>
              <a:t>too</a:t>
            </a:r>
          </a:p>
          <a:p>
            <a:pPr marL="0" indent="0">
              <a:buNone/>
            </a:pPr>
            <a:r>
              <a:rPr lang="en-US" dirty="0"/>
              <a:t>• </a:t>
            </a:r>
            <a:r>
              <a:rPr lang="en-US" dirty="0" smtClean="0"/>
              <a:t>	Some </a:t>
            </a:r>
            <a:r>
              <a:rPr lang="en-US" dirty="0"/>
              <a:t>choices might lead to danger, break laws, or cost money. </a:t>
            </a:r>
            <a:r>
              <a:rPr lang="en-US" dirty="0" smtClean="0"/>
              <a:t>	Risk </a:t>
            </a:r>
            <a:r>
              <a:rPr lang="en-US" dirty="0"/>
              <a:t>appears when rules get ignored. Trouble follows if warnings are </a:t>
            </a:r>
            <a:r>
              <a:rPr lang="en-US" dirty="0" smtClean="0"/>
              <a:t>	missed</a:t>
            </a:r>
            <a:r>
              <a:rPr lang="en-US" dirty="0"/>
              <a:t>. Money can disappear fast under pressure. Legal problems </a:t>
            </a:r>
            <a:r>
              <a:rPr lang="en-US" dirty="0" smtClean="0"/>
              <a:t>	start </a:t>
            </a:r>
            <a:r>
              <a:rPr lang="en-US" dirty="0"/>
              <a:t>small then grow. Safety slips away without attention</a:t>
            </a:r>
          </a:p>
          <a:p>
            <a:pPr marL="0" indent="0">
              <a:buNone/>
            </a:pPr>
            <a:r>
              <a:rPr lang="en-US" dirty="0"/>
              <a:t>• </a:t>
            </a:r>
            <a:r>
              <a:rPr lang="en-US" dirty="0" smtClean="0"/>
              <a:t>	Need </a:t>
            </a:r>
            <a:r>
              <a:rPr lang="en-US" dirty="0"/>
              <a:t>for automated detection systems</a:t>
            </a:r>
          </a:p>
        </p:txBody>
      </p:sp>
    </p:spTree>
    <p:extLst>
      <p:ext uri="{BB962C8B-B14F-4D97-AF65-F5344CB8AC3E}">
        <p14:creationId xmlns:p14="http://schemas.microsoft.com/office/powerpoint/2010/main" val="2741322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Background</a:t>
            </a:r>
          </a:p>
        </p:txBody>
      </p:sp>
      <p:sp>
        <p:nvSpPr>
          <p:cNvPr id="3" name="Content Placeholder 2"/>
          <p:cNvSpPr>
            <a:spLocks noGrp="1"/>
          </p:cNvSpPr>
          <p:nvPr>
            <p:ph idx="1"/>
          </p:nvPr>
        </p:nvSpPr>
        <p:spPr>
          <a:xfrm>
            <a:off x="989814" y="1853248"/>
            <a:ext cx="9060039" cy="3661432"/>
          </a:xfrm>
        </p:spPr>
        <p:txBody>
          <a:bodyPr/>
          <a:lstStyle/>
          <a:p>
            <a:pPr marL="0" indent="0">
              <a:buNone/>
            </a:pPr>
            <a:r>
              <a:rPr lang="en-US" dirty="0"/>
              <a:t>Fonts show up on product labels, along with how much space sits between lines. The way words line up matters just as much. Each detail works together, yet stays separate in its role</a:t>
            </a:r>
          </a:p>
          <a:p>
            <a:pPr marL="0" indent="0">
              <a:buNone/>
            </a:pPr>
            <a:r>
              <a:rPr lang="en-US" dirty="0"/>
              <a:t>• </a:t>
            </a:r>
            <a:r>
              <a:rPr lang="en-US" dirty="0" smtClean="0"/>
              <a:t>	Security </a:t>
            </a:r>
            <a:r>
              <a:rPr lang="en-US" dirty="0"/>
              <a:t>features are visually embedded</a:t>
            </a:r>
          </a:p>
          <a:p>
            <a:pPr marL="0" indent="0">
              <a:buNone/>
            </a:pPr>
            <a:r>
              <a:rPr lang="en-US" dirty="0"/>
              <a:t>• </a:t>
            </a:r>
            <a:r>
              <a:rPr lang="en-US" dirty="0" smtClean="0"/>
              <a:t>	Counterfeiters </a:t>
            </a:r>
            <a:r>
              <a:rPr lang="en-US" dirty="0"/>
              <a:t>use advanced printing techniques</a:t>
            </a:r>
          </a:p>
          <a:p>
            <a:pPr marL="0" indent="0">
              <a:buNone/>
            </a:pPr>
            <a:r>
              <a:rPr lang="en-US" dirty="0"/>
              <a:t>• </a:t>
            </a:r>
            <a:r>
              <a:rPr lang="en-US" dirty="0" smtClean="0"/>
              <a:t>	Visual </a:t>
            </a:r>
            <a:r>
              <a:rPr lang="en-US" dirty="0"/>
              <a:t>differences are often very </a:t>
            </a:r>
            <a:r>
              <a:rPr lang="en-US" dirty="0" err="1" smtClean="0"/>
              <a:t>suibtle</a:t>
            </a:r>
            <a:endParaRPr lang="en-US" dirty="0"/>
          </a:p>
          <a:p>
            <a:pPr marL="0" indent="0">
              <a:buNone/>
            </a:pPr>
            <a:r>
              <a:rPr lang="en-US" dirty="0"/>
              <a:t>• </a:t>
            </a:r>
            <a:r>
              <a:rPr lang="en-US" dirty="0" smtClean="0"/>
              <a:t>	Manual </a:t>
            </a:r>
            <a:r>
              <a:rPr lang="en-US" dirty="0"/>
              <a:t>inspection is unreliable at scale</a:t>
            </a:r>
          </a:p>
        </p:txBody>
      </p:sp>
    </p:spTree>
    <p:extLst>
      <p:ext uri="{BB962C8B-B14F-4D97-AF65-F5344CB8AC3E}">
        <p14:creationId xmlns:p14="http://schemas.microsoft.com/office/powerpoint/2010/main" val="2200666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Motivation</a:t>
            </a:r>
          </a:p>
        </p:txBody>
      </p:sp>
      <p:sp>
        <p:nvSpPr>
          <p:cNvPr id="3" name="Content Placeholder 2"/>
          <p:cNvSpPr>
            <a:spLocks noGrp="1"/>
          </p:cNvSpPr>
          <p:nvPr>
            <p:ph idx="1"/>
          </p:nvPr>
        </p:nvSpPr>
        <p:spPr>
          <a:xfrm>
            <a:off x="1103312" y="1696826"/>
            <a:ext cx="8946541" cy="4551574"/>
          </a:xfrm>
        </p:spPr>
        <p:txBody>
          <a:bodyPr/>
          <a:lstStyle/>
          <a:p>
            <a:pPr marL="0" indent="0">
              <a:buNone/>
            </a:pPr>
            <a:r>
              <a:rPr lang="en-US" dirty="0"/>
              <a:t>Folks often slip past old-style checks without much trouble. These methods tend to crumble under slight pressure. A different approach usually works better in practice. Loopholes appear almost immediately when tested</a:t>
            </a:r>
          </a:p>
          <a:p>
            <a:pPr marL="0" indent="0">
              <a:buNone/>
            </a:pPr>
            <a:r>
              <a:rPr lang="en-US" dirty="0" smtClean="0"/>
              <a:t>•	</a:t>
            </a:r>
            <a:r>
              <a:rPr lang="en-US" dirty="0" smtClean="0"/>
              <a:t>Barcodes </a:t>
            </a:r>
            <a:r>
              <a:rPr lang="en-US" dirty="0"/>
              <a:t>and holograms can be duplicated</a:t>
            </a:r>
          </a:p>
          <a:p>
            <a:pPr marL="0" indent="0">
              <a:buNone/>
            </a:pPr>
            <a:r>
              <a:rPr lang="en-US" dirty="0"/>
              <a:t>• </a:t>
            </a:r>
            <a:r>
              <a:rPr lang="en-US" dirty="0" smtClean="0"/>
              <a:t>	</a:t>
            </a:r>
            <a:r>
              <a:rPr lang="en-US" dirty="0" smtClean="0"/>
              <a:t>Folks </a:t>
            </a:r>
            <a:r>
              <a:rPr lang="en-US" dirty="0"/>
              <a:t>checking things by </a:t>
            </a:r>
            <a:r>
              <a:rPr lang="en-US" dirty="0" smtClean="0"/>
              <a:t>hand </a:t>
            </a:r>
            <a:r>
              <a:rPr lang="en-US" dirty="0"/>
              <a:t>Takes forever. Mistakes pop up </a:t>
            </a:r>
            <a:r>
              <a:rPr lang="en-US" dirty="0" smtClean="0"/>
              <a:t>	 	 </a:t>
            </a:r>
            <a:r>
              <a:rPr lang="en-US" dirty="0" smtClean="0"/>
              <a:t>	more </a:t>
            </a:r>
            <a:r>
              <a:rPr lang="en-US" dirty="0"/>
              <a:t>than you’d think. Speed isn’t really their strong suit either</a:t>
            </a:r>
          </a:p>
          <a:p>
            <a:pPr marL="0" indent="0">
              <a:buNone/>
            </a:pPr>
            <a:r>
              <a:rPr lang="en-US" dirty="0"/>
              <a:t>• </a:t>
            </a:r>
            <a:r>
              <a:rPr lang="en-US" dirty="0" smtClean="0"/>
              <a:t>	CNNs </a:t>
            </a:r>
            <a:r>
              <a:rPr lang="en-US" dirty="0"/>
              <a:t>analyse pixel-level image details</a:t>
            </a:r>
          </a:p>
          <a:p>
            <a:pPr marL="0" indent="0">
              <a:buNone/>
            </a:pPr>
            <a:r>
              <a:rPr lang="en-US" dirty="0"/>
              <a:t>• </a:t>
            </a:r>
            <a:r>
              <a:rPr lang="en-US" dirty="0" smtClean="0"/>
              <a:t>	Suitable </a:t>
            </a:r>
            <a:r>
              <a:rPr lang="en-US" dirty="0"/>
              <a:t>for detecting subtle anomalies</a:t>
            </a:r>
          </a:p>
        </p:txBody>
      </p:sp>
    </p:spTree>
    <p:extLst>
      <p:ext uri="{BB962C8B-B14F-4D97-AF65-F5344CB8AC3E}">
        <p14:creationId xmlns:p14="http://schemas.microsoft.com/office/powerpoint/2010/main" val="1109915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Problem Statement</a:t>
            </a:r>
          </a:p>
        </p:txBody>
      </p:sp>
      <p:sp>
        <p:nvSpPr>
          <p:cNvPr id="3" name="Content Placeholder 2"/>
          <p:cNvSpPr>
            <a:spLocks noGrp="1"/>
          </p:cNvSpPr>
          <p:nvPr>
            <p:ph idx="1"/>
          </p:nvPr>
        </p:nvSpPr>
        <p:spPr>
          <a:xfrm>
            <a:off x="1103312" y="1687398"/>
            <a:ext cx="8946541" cy="4561001"/>
          </a:xfrm>
        </p:spPr>
        <p:txBody>
          <a:bodyPr/>
          <a:lstStyle/>
          <a:p>
            <a:pPr marL="0" indent="0">
              <a:buNone/>
            </a:pPr>
            <a:r>
              <a:rPr lang="en-US" dirty="0"/>
              <a:t>• </a:t>
            </a:r>
            <a:r>
              <a:rPr lang="en-US" dirty="0" smtClean="0"/>
              <a:t>	Real </a:t>
            </a:r>
            <a:r>
              <a:rPr lang="en-US" dirty="0" smtClean="0"/>
              <a:t>various </a:t>
            </a:r>
            <a:r>
              <a:rPr lang="en-US" dirty="0"/>
              <a:t>fake tags aren’t shared in any open collection. Public </a:t>
            </a:r>
            <a:r>
              <a:rPr lang="en-US" smtClean="0"/>
              <a:t>	</a:t>
            </a:r>
            <a:r>
              <a:rPr lang="en-US" smtClean="0"/>
              <a:t>access </a:t>
            </a:r>
            <a:r>
              <a:rPr lang="en-US" dirty="0"/>
              <a:t>Missing entirely</a:t>
            </a:r>
          </a:p>
          <a:p>
            <a:pPr marL="0" indent="0">
              <a:buNone/>
            </a:pPr>
            <a:r>
              <a:rPr lang="en-US" dirty="0" smtClean="0"/>
              <a:t>•	Limited </a:t>
            </a:r>
            <a:r>
              <a:rPr lang="en-US" dirty="0"/>
              <a:t>access to industrial counterfeit data</a:t>
            </a:r>
          </a:p>
          <a:p>
            <a:pPr marL="0" indent="0">
              <a:buNone/>
            </a:pPr>
            <a:r>
              <a:rPr lang="en-US" dirty="0"/>
              <a:t>• </a:t>
            </a:r>
            <a:r>
              <a:rPr lang="en-US" dirty="0" smtClean="0"/>
              <a:t>	So </a:t>
            </a:r>
            <a:r>
              <a:rPr lang="en-US" dirty="0"/>
              <a:t>far, studies haven’t tested how solid their results really are</a:t>
            </a:r>
          </a:p>
          <a:p>
            <a:pPr marL="0" indent="0">
              <a:buNone/>
            </a:pPr>
            <a:r>
              <a:rPr lang="en-US" dirty="0"/>
              <a:t>• </a:t>
            </a:r>
            <a:r>
              <a:rPr lang="en-US" dirty="0" smtClean="0"/>
              <a:t>	Messy </a:t>
            </a:r>
            <a:r>
              <a:rPr lang="en-US" dirty="0"/>
              <a:t>inputs make it hard to guess what a CNN will do. How </a:t>
            </a:r>
            <a:r>
              <a:rPr lang="en-US" dirty="0" smtClean="0"/>
              <a:t>thes</a:t>
            </a:r>
            <a:r>
              <a:rPr lang="en-US" dirty="0"/>
              <a:t>e</a:t>
            </a:r>
            <a:r>
              <a:rPr lang="en-US" dirty="0" smtClean="0"/>
              <a:t>     	systems </a:t>
            </a:r>
            <a:r>
              <a:rPr lang="en-US" dirty="0"/>
              <a:t>react stays fuzzy when things get distorted.</a:t>
            </a:r>
          </a:p>
        </p:txBody>
      </p:sp>
    </p:spTree>
    <p:extLst>
      <p:ext uri="{BB962C8B-B14F-4D97-AF65-F5344CB8AC3E}">
        <p14:creationId xmlns:p14="http://schemas.microsoft.com/office/powerpoint/2010/main" val="744123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Research Aim</a:t>
            </a:r>
          </a:p>
        </p:txBody>
      </p:sp>
      <p:sp>
        <p:nvSpPr>
          <p:cNvPr id="3" name="Content Placeholder 2"/>
          <p:cNvSpPr>
            <a:spLocks noGrp="1"/>
          </p:cNvSpPr>
          <p:nvPr>
            <p:ph idx="1"/>
          </p:nvPr>
        </p:nvSpPr>
        <p:spPr>
          <a:xfrm>
            <a:off x="1103312" y="2052919"/>
            <a:ext cx="8946541" cy="2641630"/>
          </a:xfrm>
        </p:spPr>
        <p:txBody>
          <a:bodyPr/>
          <a:lstStyle/>
          <a:p>
            <a:pPr marL="0" indent="0">
              <a:buNone/>
            </a:pPr>
            <a:r>
              <a:rPr lang="en-US" dirty="0" smtClean="0"/>
              <a:t>•	Design </a:t>
            </a:r>
            <a:r>
              <a:rPr lang="en-US" dirty="0"/>
              <a:t>deep learning models for fake detection</a:t>
            </a:r>
          </a:p>
          <a:p>
            <a:pPr marL="0" indent="0">
              <a:buNone/>
            </a:pPr>
            <a:r>
              <a:rPr lang="en-US" dirty="0"/>
              <a:t>• </a:t>
            </a:r>
            <a:r>
              <a:rPr lang="en-US" dirty="0" smtClean="0"/>
              <a:t>	Focus </a:t>
            </a:r>
            <a:r>
              <a:rPr lang="en-US" dirty="0"/>
              <a:t>on image-based classification</a:t>
            </a:r>
          </a:p>
          <a:p>
            <a:pPr marL="0" indent="0">
              <a:buNone/>
            </a:pPr>
            <a:r>
              <a:rPr lang="en-US" dirty="0"/>
              <a:t>• </a:t>
            </a:r>
            <a:r>
              <a:rPr lang="en-US" dirty="0" smtClean="0"/>
              <a:t>	Analyse </a:t>
            </a:r>
            <a:r>
              <a:rPr lang="en-US" dirty="0"/>
              <a:t>robustness to visual distortions</a:t>
            </a:r>
          </a:p>
          <a:p>
            <a:pPr marL="0" indent="0">
              <a:buNone/>
            </a:pPr>
            <a:r>
              <a:rPr lang="en-US" dirty="0"/>
              <a:t>• </a:t>
            </a:r>
            <a:r>
              <a:rPr lang="en-US" dirty="0" smtClean="0"/>
              <a:t>	Simulate </a:t>
            </a:r>
            <a:r>
              <a:rPr lang="en-US" dirty="0"/>
              <a:t>counterfeit-like conditions</a:t>
            </a:r>
          </a:p>
        </p:txBody>
      </p:sp>
    </p:spTree>
    <p:extLst>
      <p:ext uri="{BB962C8B-B14F-4D97-AF65-F5344CB8AC3E}">
        <p14:creationId xmlns:p14="http://schemas.microsoft.com/office/powerpoint/2010/main" val="41461703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Research Objectives</a:t>
            </a:r>
          </a:p>
        </p:txBody>
      </p:sp>
      <p:sp>
        <p:nvSpPr>
          <p:cNvPr id="3" name="Content Placeholder 2"/>
          <p:cNvSpPr>
            <a:spLocks noGrp="1"/>
          </p:cNvSpPr>
          <p:nvPr>
            <p:ph idx="1"/>
          </p:nvPr>
        </p:nvSpPr>
        <p:spPr/>
        <p:txBody>
          <a:bodyPr/>
          <a:lstStyle/>
          <a:p>
            <a:pPr marL="0" indent="0">
              <a:buNone/>
            </a:pPr>
            <a:r>
              <a:rPr lang="en-US" dirty="0"/>
              <a:t>• </a:t>
            </a:r>
            <a:r>
              <a:rPr lang="en-US" dirty="0" smtClean="0"/>
              <a:t>	Analyzing </a:t>
            </a:r>
            <a:r>
              <a:rPr lang="en-US" dirty="0"/>
              <a:t>cnn based counterfeit detection</a:t>
            </a:r>
          </a:p>
          <a:p>
            <a:pPr marL="0" indent="0">
              <a:buNone/>
            </a:pPr>
            <a:r>
              <a:rPr lang="en-US" dirty="0"/>
              <a:t>• </a:t>
            </a:r>
            <a:r>
              <a:rPr lang="en-US" dirty="0" smtClean="0"/>
              <a:t>	Select </a:t>
            </a:r>
            <a:r>
              <a:rPr lang="en-US" dirty="0"/>
              <a:t>suitable benchmark dataset</a:t>
            </a:r>
          </a:p>
          <a:p>
            <a:pPr marL="0" indent="0">
              <a:buNone/>
            </a:pPr>
            <a:r>
              <a:rPr lang="en-US" dirty="0"/>
              <a:t>• </a:t>
            </a:r>
            <a:r>
              <a:rPr lang="en-US" dirty="0" smtClean="0"/>
              <a:t>	Generate </a:t>
            </a:r>
            <a:r>
              <a:rPr lang="en-US" dirty="0"/>
              <a:t>counterfeit-like images</a:t>
            </a:r>
          </a:p>
          <a:p>
            <a:pPr marL="0" indent="0">
              <a:buNone/>
            </a:pPr>
            <a:r>
              <a:rPr lang="en-US" dirty="0"/>
              <a:t>• </a:t>
            </a:r>
            <a:r>
              <a:rPr lang="en-US" dirty="0" smtClean="0"/>
              <a:t>	Multiple </a:t>
            </a:r>
            <a:r>
              <a:rPr lang="en-US" dirty="0"/>
              <a:t>cnn architectures developed</a:t>
            </a:r>
          </a:p>
          <a:p>
            <a:pPr marL="0" indent="0">
              <a:buNone/>
            </a:pPr>
            <a:r>
              <a:rPr lang="en-US" dirty="0"/>
              <a:t>• </a:t>
            </a:r>
            <a:r>
              <a:rPr lang="en-US" dirty="0" smtClean="0"/>
              <a:t>	Compare </a:t>
            </a:r>
            <a:r>
              <a:rPr lang="en-US" dirty="0"/>
              <a:t>performance and robustness</a:t>
            </a:r>
          </a:p>
        </p:txBody>
      </p:sp>
    </p:spTree>
    <p:extLst>
      <p:ext uri="{BB962C8B-B14F-4D97-AF65-F5344CB8AC3E}">
        <p14:creationId xmlns:p14="http://schemas.microsoft.com/office/powerpoint/2010/main" val="877847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Dataset Selection</a:t>
            </a:r>
          </a:p>
        </p:txBody>
      </p:sp>
      <p:sp>
        <p:nvSpPr>
          <p:cNvPr id="3" name="Content Placeholder 2"/>
          <p:cNvSpPr>
            <a:spLocks noGrp="1"/>
          </p:cNvSpPr>
          <p:nvPr>
            <p:ph idx="1"/>
          </p:nvPr>
        </p:nvSpPr>
        <p:spPr>
          <a:xfrm>
            <a:off x="1103312" y="1781666"/>
            <a:ext cx="8946541" cy="4466733"/>
          </a:xfrm>
        </p:spPr>
        <p:txBody>
          <a:bodyPr/>
          <a:lstStyle/>
          <a:p>
            <a:pPr marL="0" indent="0">
              <a:buNone/>
            </a:pPr>
            <a:endParaRPr lang="en-US" dirty="0"/>
          </a:p>
          <a:p>
            <a:pPr marL="0" indent="0">
              <a:buNone/>
            </a:pPr>
            <a:r>
              <a:rPr lang="en-US" dirty="0" smtClean="0"/>
              <a:t>•	MNIST </a:t>
            </a:r>
            <a:r>
              <a:rPr lang="en-US" dirty="0"/>
              <a:t>handwritten digit dataset used</a:t>
            </a:r>
          </a:p>
          <a:p>
            <a:pPr marL="0" indent="0">
              <a:buNone/>
            </a:pPr>
            <a:r>
              <a:rPr lang="en-US" dirty="0" smtClean="0"/>
              <a:t>•	70,000 </a:t>
            </a:r>
            <a:r>
              <a:rPr lang="en-US" dirty="0"/>
              <a:t>grayscale images</a:t>
            </a:r>
          </a:p>
          <a:p>
            <a:pPr marL="0" indent="0">
              <a:buNone/>
            </a:pPr>
            <a:r>
              <a:rPr lang="en-US" dirty="0"/>
              <a:t>• </a:t>
            </a:r>
            <a:r>
              <a:rPr lang="en-US" dirty="0" smtClean="0"/>
              <a:t>	Open </a:t>
            </a:r>
            <a:r>
              <a:rPr lang="en-US" dirty="0"/>
              <a:t>for everyone, organized neatly</a:t>
            </a:r>
          </a:p>
          <a:p>
            <a:pPr marL="0" indent="0">
              <a:buNone/>
            </a:pPr>
            <a:r>
              <a:rPr lang="en-US" dirty="0" smtClean="0"/>
              <a:t>•	Suitable </a:t>
            </a:r>
            <a:r>
              <a:rPr lang="en-US" dirty="0"/>
              <a:t>for controlled experimentation</a:t>
            </a:r>
          </a:p>
          <a:p>
            <a:pPr marL="0" indent="0">
              <a:buNone/>
            </a:pPr>
            <a:r>
              <a:rPr lang="en-US" dirty="0" smtClean="0"/>
              <a:t>•	A </a:t>
            </a:r>
            <a:r>
              <a:rPr lang="en-US" dirty="0"/>
              <a:t>substitute takes the place of label pictures. One image stands in </a:t>
            </a:r>
            <a:r>
              <a:rPr lang="en-US" dirty="0" smtClean="0"/>
              <a:t>	for 	another </a:t>
            </a:r>
            <a:r>
              <a:rPr lang="en-US" dirty="0"/>
              <a:t>when labels are involved. Sometimes visuals swap roles </a:t>
            </a:r>
            <a:r>
              <a:rPr lang="en-US" dirty="0" smtClean="0"/>
              <a:t>	like this. </a:t>
            </a:r>
            <a:r>
              <a:rPr lang="en-US" dirty="0"/>
              <a:t>A stand-in handles the job normally done by labeled shots. </a:t>
            </a:r>
            <a:r>
              <a:rPr lang="en-US" dirty="0" smtClean="0"/>
              <a:t>	Replacement </a:t>
            </a:r>
            <a:r>
              <a:rPr lang="en-US" dirty="0"/>
              <a:t>happens quietly behind the scenes</a:t>
            </a:r>
          </a:p>
        </p:txBody>
      </p:sp>
    </p:spTree>
    <p:extLst>
      <p:ext uri="{BB962C8B-B14F-4D97-AF65-F5344CB8AC3E}">
        <p14:creationId xmlns:p14="http://schemas.microsoft.com/office/powerpoint/2010/main" val="79244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Preparation</a:t>
            </a:r>
          </a:p>
        </p:txBody>
      </p:sp>
      <p:sp>
        <p:nvSpPr>
          <p:cNvPr id="3" name="Content Placeholder 2"/>
          <p:cNvSpPr>
            <a:spLocks noGrp="1"/>
          </p:cNvSpPr>
          <p:nvPr>
            <p:ph idx="1"/>
          </p:nvPr>
        </p:nvSpPr>
        <p:spPr/>
        <p:txBody>
          <a:bodyPr/>
          <a:lstStyle/>
          <a:p>
            <a:pPr marL="0" indent="0">
              <a:buNone/>
            </a:pPr>
            <a:r>
              <a:rPr lang="en-US" dirty="0"/>
              <a:t>• </a:t>
            </a:r>
            <a:r>
              <a:rPr lang="en-US" dirty="0" smtClean="0"/>
              <a:t>	Real </a:t>
            </a:r>
            <a:r>
              <a:rPr lang="en-US" dirty="0"/>
              <a:t>MNIST pictures marked true at first</a:t>
            </a:r>
          </a:p>
          <a:p>
            <a:pPr marL="0" indent="0">
              <a:buNone/>
            </a:pPr>
            <a:r>
              <a:rPr lang="en-US" dirty="0"/>
              <a:t>• </a:t>
            </a:r>
            <a:r>
              <a:rPr lang="en-US" dirty="0" smtClean="0"/>
              <a:t>	Distorted </a:t>
            </a:r>
            <a:r>
              <a:rPr lang="en-US" dirty="0"/>
              <a:t>images labelled as counterfeit</a:t>
            </a:r>
          </a:p>
          <a:p>
            <a:pPr marL="0" indent="0">
              <a:buNone/>
            </a:pPr>
            <a:r>
              <a:rPr lang="en-US" dirty="0"/>
              <a:t>• </a:t>
            </a:r>
            <a:r>
              <a:rPr lang="en-US" dirty="0" smtClean="0"/>
              <a:t>	Pixel </a:t>
            </a:r>
            <a:r>
              <a:rPr lang="en-US" dirty="0"/>
              <a:t>values normalised</a:t>
            </a:r>
          </a:p>
          <a:p>
            <a:pPr marL="0" indent="0">
              <a:buNone/>
            </a:pPr>
            <a:r>
              <a:rPr lang="en-US" dirty="0"/>
              <a:t>• </a:t>
            </a:r>
            <a:r>
              <a:rPr lang="en-US" dirty="0" smtClean="0"/>
              <a:t>	Training </a:t>
            </a:r>
            <a:r>
              <a:rPr lang="en-US" dirty="0"/>
              <a:t>data separated first. Then came the check set for tuning. </a:t>
            </a:r>
            <a:r>
              <a:rPr lang="en-US" dirty="0" smtClean="0"/>
              <a:t>  	Finally</a:t>
            </a:r>
            <a:r>
              <a:rPr lang="en-US" dirty="0"/>
              <a:t>, a holdback batch kept aside for final review</a:t>
            </a:r>
          </a:p>
          <a:p>
            <a:pPr marL="0" indent="0">
              <a:buNone/>
            </a:pPr>
            <a:r>
              <a:rPr lang="en-US" dirty="0"/>
              <a:t>• </a:t>
            </a:r>
            <a:r>
              <a:rPr lang="en-US" dirty="0" smtClean="0"/>
              <a:t>	Augmentation </a:t>
            </a:r>
            <a:r>
              <a:rPr lang="en-US" dirty="0"/>
              <a:t>applied only to training data</a:t>
            </a:r>
          </a:p>
        </p:txBody>
      </p:sp>
    </p:spTree>
    <p:extLst>
      <p:ext uri="{BB962C8B-B14F-4D97-AF65-F5344CB8AC3E}">
        <p14:creationId xmlns:p14="http://schemas.microsoft.com/office/powerpoint/2010/main" val="1526773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Augmentation</a:t>
            </a:r>
          </a:p>
        </p:txBody>
      </p:sp>
      <p:sp>
        <p:nvSpPr>
          <p:cNvPr id="3" name="Content Placeholder 2"/>
          <p:cNvSpPr>
            <a:spLocks noGrp="1"/>
          </p:cNvSpPr>
          <p:nvPr>
            <p:ph idx="1"/>
          </p:nvPr>
        </p:nvSpPr>
        <p:spPr/>
        <p:txBody>
          <a:bodyPr/>
          <a:lstStyle/>
          <a:p>
            <a:pPr marL="0" indent="0">
              <a:buNone/>
            </a:pPr>
            <a:r>
              <a:rPr lang="en-US" dirty="0"/>
              <a:t>• </a:t>
            </a:r>
            <a:r>
              <a:rPr lang="en-US" dirty="0" smtClean="0"/>
              <a:t>	Fuzzy </a:t>
            </a:r>
            <a:r>
              <a:rPr lang="en-US" dirty="0"/>
              <a:t>dots mimic how printing sometimes goes wrong. A messy </a:t>
            </a:r>
            <a:r>
              <a:rPr lang="en-US" dirty="0" smtClean="0"/>
              <a:t>	scatter </a:t>
            </a:r>
            <a:r>
              <a:rPr lang="en-US" dirty="0"/>
              <a:t>stands in for bad ink transfer. Grainy specks act like </a:t>
            </a:r>
            <a:r>
              <a:rPr lang="en-US" dirty="0" smtClean="0"/>
              <a:t>	smudged </a:t>
            </a:r>
            <a:r>
              <a:rPr lang="en-US" dirty="0"/>
              <a:t>pages. Dull blurs copy flawed press work. Rough patches </a:t>
            </a:r>
            <a:r>
              <a:rPr lang="en-US" dirty="0" smtClean="0"/>
              <a:t>	resemble </a:t>
            </a:r>
            <a:r>
              <a:rPr lang="en-US" dirty="0"/>
              <a:t>worn-out plates</a:t>
            </a:r>
          </a:p>
          <a:p>
            <a:pPr marL="0" indent="0">
              <a:buNone/>
            </a:pPr>
            <a:r>
              <a:rPr lang="en-US" dirty="0"/>
              <a:t>• </a:t>
            </a:r>
            <a:r>
              <a:rPr lang="en-US" dirty="0" smtClean="0"/>
              <a:t>	Blur </a:t>
            </a:r>
            <a:r>
              <a:rPr lang="en-US" dirty="0"/>
              <a:t>represents smudged or faded labels</a:t>
            </a:r>
          </a:p>
          <a:p>
            <a:pPr marL="0" indent="0">
              <a:buNone/>
            </a:pPr>
            <a:r>
              <a:rPr lang="en-US" dirty="0"/>
              <a:t>• </a:t>
            </a:r>
            <a:r>
              <a:rPr lang="en-US" dirty="0" smtClean="0"/>
              <a:t>	Rotation </a:t>
            </a:r>
            <a:r>
              <a:rPr lang="en-US" dirty="0"/>
              <a:t>simulates misalignment</a:t>
            </a:r>
          </a:p>
          <a:p>
            <a:pPr marL="0" indent="0">
              <a:buNone/>
            </a:pPr>
            <a:r>
              <a:rPr lang="en-US" dirty="0"/>
              <a:t>• </a:t>
            </a:r>
            <a:r>
              <a:rPr lang="en-US" dirty="0" smtClean="0"/>
              <a:t>	A </a:t>
            </a:r>
            <a:r>
              <a:rPr lang="en-US" dirty="0"/>
              <a:t>bent look comes through uneven shapes. Printing seems </a:t>
            </a:r>
            <a:r>
              <a:rPr lang="en-US" dirty="0" smtClean="0"/>
              <a:t>	stretched </a:t>
            </a:r>
            <a:r>
              <a:rPr lang="en-US" dirty="0"/>
              <a:t>by unseen hands. Lines shift like old film frames. Surfaces </a:t>
            </a:r>
            <a:r>
              <a:rPr lang="en-US" dirty="0" smtClean="0"/>
              <a:t>	tilt </a:t>
            </a:r>
            <a:r>
              <a:rPr lang="en-US" dirty="0"/>
              <a:t>without warning. Shapes twist into odd positions</a:t>
            </a:r>
          </a:p>
          <a:p>
            <a:pPr marL="0" indent="0">
              <a:buNone/>
            </a:pPr>
            <a:r>
              <a:rPr lang="en-US" dirty="0"/>
              <a:t>• </a:t>
            </a:r>
            <a:r>
              <a:rPr lang="en-US" dirty="0" smtClean="0"/>
              <a:t>	Improves </a:t>
            </a:r>
            <a:r>
              <a:rPr lang="en-US" dirty="0"/>
              <a:t>model generalisation</a:t>
            </a:r>
          </a:p>
        </p:txBody>
      </p:sp>
    </p:spTree>
    <p:extLst>
      <p:ext uri="{BB962C8B-B14F-4D97-AF65-F5344CB8AC3E}">
        <p14:creationId xmlns:p14="http://schemas.microsoft.com/office/powerpoint/2010/main" val="1841863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Methodology</a:t>
            </a:r>
          </a:p>
        </p:txBody>
      </p:sp>
      <p:sp>
        <p:nvSpPr>
          <p:cNvPr id="3" name="Content Placeholder 2"/>
          <p:cNvSpPr>
            <a:spLocks noGrp="1"/>
          </p:cNvSpPr>
          <p:nvPr>
            <p:ph idx="1"/>
          </p:nvPr>
        </p:nvSpPr>
        <p:spPr/>
        <p:txBody>
          <a:bodyPr/>
          <a:lstStyle/>
          <a:p>
            <a:pPr marL="0" indent="0">
              <a:buNone/>
            </a:pPr>
            <a:r>
              <a:rPr lang="en-US" dirty="0"/>
              <a:t>• </a:t>
            </a:r>
            <a:r>
              <a:rPr lang="en-US" dirty="0" smtClean="0"/>
              <a:t>	Quantitative </a:t>
            </a:r>
            <a:r>
              <a:rPr lang="en-US" dirty="0"/>
              <a:t>experimental approach</a:t>
            </a:r>
          </a:p>
          <a:p>
            <a:pPr marL="0" indent="0">
              <a:buNone/>
            </a:pPr>
            <a:r>
              <a:rPr lang="en-US" dirty="0"/>
              <a:t>• </a:t>
            </a:r>
            <a:r>
              <a:rPr lang="en-US" dirty="0" smtClean="0"/>
              <a:t>	Supervised </a:t>
            </a:r>
            <a:r>
              <a:rPr lang="en-US" dirty="0"/>
              <a:t>learning technique</a:t>
            </a:r>
          </a:p>
          <a:p>
            <a:pPr marL="0" indent="0">
              <a:buNone/>
            </a:pPr>
            <a:r>
              <a:rPr lang="en-US" dirty="0"/>
              <a:t>• </a:t>
            </a:r>
            <a:r>
              <a:rPr lang="en-US" dirty="0" smtClean="0"/>
              <a:t>	Binary </a:t>
            </a:r>
            <a:r>
              <a:rPr lang="en-US" dirty="0"/>
              <a:t>classification: genuine vs fake</a:t>
            </a:r>
          </a:p>
          <a:p>
            <a:pPr marL="0" indent="0">
              <a:buNone/>
            </a:pPr>
            <a:r>
              <a:rPr lang="en-US" dirty="0"/>
              <a:t>• 	</a:t>
            </a:r>
            <a:r>
              <a:rPr lang="en-US" dirty="0" smtClean="0"/>
              <a:t>Controlled </a:t>
            </a:r>
            <a:r>
              <a:rPr lang="en-US" dirty="0"/>
              <a:t>distortions applied</a:t>
            </a:r>
          </a:p>
          <a:p>
            <a:pPr marL="0" indent="0">
              <a:buNone/>
            </a:pPr>
            <a:r>
              <a:rPr lang="en-US" dirty="0"/>
              <a:t>• </a:t>
            </a:r>
            <a:r>
              <a:rPr lang="en-US" dirty="0" smtClean="0"/>
              <a:t>	Performance </a:t>
            </a:r>
            <a:r>
              <a:rPr lang="en-US" dirty="0"/>
              <a:t>judged by measurable results</a:t>
            </a:r>
          </a:p>
        </p:txBody>
      </p:sp>
    </p:spTree>
    <p:extLst>
      <p:ext uri="{BB962C8B-B14F-4D97-AF65-F5344CB8AC3E}">
        <p14:creationId xmlns:p14="http://schemas.microsoft.com/office/powerpoint/2010/main" val="20682721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Baseline CNN Model</a:t>
            </a:r>
          </a:p>
        </p:txBody>
      </p:sp>
      <p:sp>
        <p:nvSpPr>
          <p:cNvPr id="3" name="Content Placeholder 2"/>
          <p:cNvSpPr>
            <a:spLocks noGrp="1"/>
          </p:cNvSpPr>
          <p:nvPr>
            <p:ph idx="1"/>
          </p:nvPr>
        </p:nvSpPr>
        <p:spPr/>
        <p:txBody>
          <a:bodyPr/>
          <a:lstStyle/>
          <a:p>
            <a:pPr marL="0" indent="0">
              <a:buNone/>
            </a:pPr>
            <a:r>
              <a:rPr lang="en-US" dirty="0"/>
              <a:t>• </a:t>
            </a:r>
            <a:r>
              <a:rPr lang="en-US" dirty="0" smtClean="0"/>
              <a:t>	Shallow </a:t>
            </a:r>
            <a:r>
              <a:rPr lang="en-US" dirty="0"/>
              <a:t>CNN Design</a:t>
            </a:r>
          </a:p>
          <a:p>
            <a:pPr marL="0" indent="0">
              <a:buNone/>
            </a:pPr>
            <a:r>
              <a:rPr lang="en-US" dirty="0"/>
              <a:t>• </a:t>
            </a:r>
            <a:r>
              <a:rPr lang="en-US" dirty="0" smtClean="0"/>
              <a:t>	Two </a:t>
            </a:r>
            <a:r>
              <a:rPr lang="en-US" dirty="0"/>
              <a:t>convolution layers</a:t>
            </a:r>
          </a:p>
          <a:p>
            <a:pPr marL="0" indent="0">
              <a:buNone/>
            </a:pPr>
            <a:r>
              <a:rPr lang="en-US" dirty="0"/>
              <a:t>• </a:t>
            </a:r>
            <a:r>
              <a:rPr lang="en-US" dirty="0" smtClean="0"/>
              <a:t>	Max-pooling </a:t>
            </a:r>
            <a:r>
              <a:rPr lang="en-US" dirty="0"/>
              <a:t>for feature reduction</a:t>
            </a:r>
          </a:p>
          <a:p>
            <a:pPr marL="0" indent="0">
              <a:buNone/>
            </a:pPr>
            <a:r>
              <a:rPr lang="en-US" dirty="0"/>
              <a:t>• </a:t>
            </a:r>
            <a:r>
              <a:rPr lang="en-US" dirty="0" smtClean="0"/>
              <a:t>	Fully </a:t>
            </a:r>
            <a:r>
              <a:rPr lang="en-US" dirty="0"/>
              <a:t>connected classification layer</a:t>
            </a:r>
          </a:p>
          <a:p>
            <a:pPr marL="0" indent="0">
              <a:buNone/>
            </a:pPr>
            <a:r>
              <a:rPr lang="en-US" dirty="0"/>
              <a:t>• </a:t>
            </a:r>
            <a:r>
              <a:rPr lang="en-US" dirty="0" smtClean="0"/>
              <a:t>	Performance </a:t>
            </a:r>
            <a:r>
              <a:rPr lang="en-US" dirty="0"/>
              <a:t>gets measured by it. What something achieves shows </a:t>
            </a:r>
            <a:r>
              <a:rPr lang="en-US" dirty="0" smtClean="0"/>
              <a:t> 	up </a:t>
            </a:r>
            <a:r>
              <a:rPr lang="en-US" dirty="0"/>
              <a:t>here. This sets a standard others follow. How well things go </a:t>
            </a:r>
            <a:r>
              <a:rPr lang="en-US" dirty="0" smtClean="0"/>
              <a:t>	becomes </a:t>
            </a:r>
            <a:r>
              <a:rPr lang="en-US" dirty="0"/>
              <a:t>clear through comparison</a:t>
            </a:r>
          </a:p>
        </p:txBody>
      </p:sp>
    </p:spTree>
    <p:extLst>
      <p:ext uri="{BB962C8B-B14F-4D97-AF65-F5344CB8AC3E}">
        <p14:creationId xmlns:p14="http://schemas.microsoft.com/office/powerpoint/2010/main" val="3798089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VGG-Inspired CNN Model</a:t>
            </a:r>
          </a:p>
        </p:txBody>
      </p:sp>
      <p:sp>
        <p:nvSpPr>
          <p:cNvPr id="3" name="Content Placeholder 2"/>
          <p:cNvSpPr>
            <a:spLocks noGrp="1"/>
          </p:cNvSpPr>
          <p:nvPr>
            <p:ph idx="1"/>
          </p:nvPr>
        </p:nvSpPr>
        <p:spPr/>
        <p:txBody>
          <a:bodyPr/>
          <a:lstStyle/>
          <a:p>
            <a:pPr marL="0" indent="0">
              <a:buNone/>
            </a:pPr>
            <a:r>
              <a:rPr lang="en-US" dirty="0"/>
              <a:t>• </a:t>
            </a:r>
            <a:r>
              <a:rPr lang="en-US" dirty="0" smtClean="0"/>
              <a:t>	Deeper </a:t>
            </a:r>
            <a:r>
              <a:rPr lang="en-US" dirty="0"/>
              <a:t>CNN Architecture</a:t>
            </a:r>
          </a:p>
          <a:p>
            <a:pPr marL="0" indent="0">
              <a:buNone/>
            </a:pPr>
            <a:r>
              <a:rPr lang="en-US" dirty="0"/>
              <a:t>• </a:t>
            </a:r>
            <a:r>
              <a:rPr lang="en-US" dirty="0" smtClean="0"/>
              <a:t>	Multiple </a:t>
            </a:r>
            <a:r>
              <a:rPr lang="en-US" dirty="0"/>
              <a:t>stacked convolution blocks</a:t>
            </a:r>
          </a:p>
          <a:p>
            <a:pPr marL="0" indent="0">
              <a:buNone/>
            </a:pPr>
            <a:r>
              <a:rPr lang="en-US" dirty="0"/>
              <a:t>• </a:t>
            </a:r>
            <a:r>
              <a:rPr lang="en-US" dirty="0" smtClean="0"/>
              <a:t>	Small </a:t>
            </a:r>
            <a:r>
              <a:rPr lang="en-US" dirty="0"/>
              <a:t>3×3 convolution filters</a:t>
            </a:r>
          </a:p>
          <a:p>
            <a:pPr marL="0" indent="0">
              <a:buNone/>
            </a:pPr>
            <a:r>
              <a:rPr lang="en-US" dirty="0"/>
              <a:t>• </a:t>
            </a:r>
            <a:r>
              <a:rPr lang="en-US" dirty="0" smtClean="0"/>
              <a:t>	Captures </a:t>
            </a:r>
            <a:r>
              <a:rPr lang="en-US" dirty="0"/>
              <a:t>fine-grained visual features</a:t>
            </a:r>
          </a:p>
          <a:p>
            <a:pPr marL="0" indent="0">
              <a:buNone/>
            </a:pPr>
            <a:r>
              <a:rPr lang="en-US" dirty="0"/>
              <a:t>• </a:t>
            </a:r>
            <a:r>
              <a:rPr lang="en-US" dirty="0" smtClean="0"/>
              <a:t>	More </a:t>
            </a:r>
            <a:r>
              <a:rPr lang="en-US" dirty="0"/>
              <a:t>robust to distortions</a:t>
            </a:r>
          </a:p>
        </p:txBody>
      </p:sp>
    </p:spTree>
    <p:extLst>
      <p:ext uri="{BB962C8B-B14F-4D97-AF65-F5344CB8AC3E}">
        <p14:creationId xmlns:p14="http://schemas.microsoft.com/office/powerpoint/2010/main" val="223339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Training Configuration</a:t>
            </a:r>
          </a:p>
        </p:txBody>
      </p:sp>
      <p:sp>
        <p:nvSpPr>
          <p:cNvPr id="3" name="Content Placeholder 2"/>
          <p:cNvSpPr>
            <a:spLocks noGrp="1"/>
          </p:cNvSpPr>
          <p:nvPr>
            <p:ph idx="1"/>
          </p:nvPr>
        </p:nvSpPr>
        <p:spPr/>
        <p:txBody>
          <a:bodyPr/>
          <a:lstStyle/>
          <a:p>
            <a:pPr marL="0" indent="0">
              <a:buNone/>
            </a:pPr>
            <a:r>
              <a:rPr lang="en-US" dirty="0" smtClean="0"/>
              <a:t>•</a:t>
            </a:r>
            <a:r>
              <a:rPr lang="en-US" smtClean="0"/>
              <a:t>	Adam </a:t>
            </a:r>
            <a:r>
              <a:rPr lang="en-US" dirty="0"/>
              <a:t>optimizer</a:t>
            </a:r>
          </a:p>
          <a:p>
            <a:pPr marL="0" indent="0">
              <a:buNone/>
            </a:pPr>
            <a:r>
              <a:rPr lang="en-US" dirty="0"/>
              <a:t>• </a:t>
            </a:r>
            <a:r>
              <a:rPr lang="en-US" dirty="0" smtClean="0"/>
              <a:t>	Loss </a:t>
            </a:r>
            <a:r>
              <a:rPr lang="en-US" dirty="0"/>
              <a:t>measured using categorical cross-entropy</a:t>
            </a:r>
          </a:p>
          <a:p>
            <a:pPr marL="0" indent="0">
              <a:buNone/>
            </a:pPr>
            <a:r>
              <a:rPr lang="en-US" dirty="0"/>
              <a:t>• </a:t>
            </a:r>
            <a:r>
              <a:rPr lang="en-US" dirty="0" smtClean="0"/>
              <a:t>	Batch </a:t>
            </a:r>
            <a:r>
              <a:rPr lang="en-US" dirty="0"/>
              <a:t>size: 64</a:t>
            </a:r>
          </a:p>
          <a:p>
            <a:pPr marL="0" indent="0">
              <a:buNone/>
            </a:pPr>
            <a:r>
              <a:rPr lang="en-US" dirty="0"/>
              <a:t>• </a:t>
            </a:r>
            <a:r>
              <a:rPr lang="en-US" dirty="0" smtClean="0"/>
              <a:t>	Stopping </a:t>
            </a:r>
            <a:r>
              <a:rPr lang="en-US" dirty="0"/>
              <a:t>happened sooner than planned. Earlier finish used during </a:t>
            </a:r>
            <a:r>
              <a:rPr lang="en-US" dirty="0" smtClean="0"/>
              <a:t>	training</a:t>
            </a:r>
            <a:r>
              <a:rPr lang="en-US" dirty="0"/>
              <a:t>. Process ended before full run completed</a:t>
            </a:r>
          </a:p>
          <a:p>
            <a:pPr marL="0" indent="0">
              <a:buNone/>
            </a:pPr>
            <a:r>
              <a:rPr lang="en-US" dirty="0"/>
              <a:t>• </a:t>
            </a:r>
            <a:r>
              <a:rPr lang="en-US" dirty="0" smtClean="0"/>
              <a:t>	GPU </a:t>
            </a:r>
            <a:r>
              <a:rPr lang="en-US" dirty="0"/>
              <a:t>acceleration used</a:t>
            </a:r>
          </a:p>
          <a:p>
            <a:pPr marL="0" indent="0">
              <a:buNone/>
            </a:pPr>
            <a:endParaRPr lang="en-US" dirty="0"/>
          </a:p>
        </p:txBody>
      </p:sp>
    </p:spTree>
    <p:extLst>
      <p:ext uri="{BB962C8B-B14F-4D97-AF65-F5344CB8AC3E}">
        <p14:creationId xmlns:p14="http://schemas.microsoft.com/office/powerpoint/2010/main" val="34873514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Results and Evaluation</a:t>
            </a:r>
          </a:p>
        </p:txBody>
      </p:sp>
      <p:sp>
        <p:nvSpPr>
          <p:cNvPr id="3" name="Content Placeholder 2"/>
          <p:cNvSpPr>
            <a:spLocks noGrp="1"/>
          </p:cNvSpPr>
          <p:nvPr>
            <p:ph idx="1"/>
          </p:nvPr>
        </p:nvSpPr>
        <p:spPr/>
        <p:txBody>
          <a:bodyPr/>
          <a:lstStyle/>
          <a:p>
            <a:pPr marL="0" indent="0">
              <a:buNone/>
            </a:pPr>
            <a:r>
              <a:rPr lang="en-US" dirty="0"/>
              <a:t>• </a:t>
            </a:r>
            <a:r>
              <a:rPr lang="en-US" dirty="0" smtClean="0"/>
              <a:t>	Around </a:t>
            </a:r>
            <a:r>
              <a:rPr lang="en-US" dirty="0"/>
              <a:t>ninety three percent marks the starting score for the CNN's performance</a:t>
            </a:r>
          </a:p>
          <a:p>
            <a:pPr marL="0" indent="0">
              <a:buNone/>
            </a:pPr>
            <a:r>
              <a:rPr lang="en-US" dirty="0"/>
              <a:t>• </a:t>
            </a:r>
            <a:r>
              <a:rPr lang="en-US" dirty="0" smtClean="0"/>
              <a:t>	Vgg </a:t>
            </a:r>
            <a:r>
              <a:rPr lang="en-US" dirty="0"/>
              <a:t>Inspired Convolutional Network Reaches Ninety Six Point Five Percent Accuracy</a:t>
            </a:r>
          </a:p>
          <a:p>
            <a:pPr marL="0" indent="0">
              <a:buNone/>
            </a:pPr>
            <a:r>
              <a:rPr lang="en-US" dirty="0"/>
              <a:t>• </a:t>
            </a:r>
            <a:r>
              <a:rPr lang="en-US" dirty="0" smtClean="0"/>
              <a:t>	Still</a:t>
            </a:r>
            <a:r>
              <a:rPr lang="en-US" dirty="0"/>
              <a:t>, the VGG model managed warped images more effectively</a:t>
            </a:r>
          </a:p>
          <a:p>
            <a:pPr marL="0" indent="0">
              <a:buNone/>
            </a:pPr>
            <a:r>
              <a:rPr lang="en-US" dirty="0"/>
              <a:t>• </a:t>
            </a:r>
            <a:r>
              <a:rPr lang="en-US" dirty="0" smtClean="0"/>
              <a:t>	Accuracy </a:t>
            </a:r>
            <a:r>
              <a:rPr lang="en-US" dirty="0"/>
              <a:t>improved across more samples. Better detection came </a:t>
            </a:r>
            <a:r>
              <a:rPr lang="en-US" dirty="0" smtClean="0"/>
              <a:t>	through </a:t>
            </a:r>
            <a:r>
              <a:rPr lang="en-US" dirty="0"/>
              <a:t>refined methods. Fewer misses showed up in testing. Results </a:t>
            </a:r>
            <a:r>
              <a:rPr lang="en-US" dirty="0" smtClean="0"/>
              <a:t>	grew </a:t>
            </a:r>
            <a:r>
              <a:rPr lang="en-US" dirty="0"/>
              <a:t>stronger over time. Mistakes dropped without slowing output</a:t>
            </a:r>
          </a:p>
          <a:p>
            <a:pPr marL="0" indent="0">
              <a:buNone/>
            </a:pPr>
            <a:r>
              <a:rPr lang="en-US" dirty="0"/>
              <a:t>• </a:t>
            </a:r>
            <a:r>
              <a:rPr lang="en-US" dirty="0" smtClean="0"/>
              <a:t>	Improved </a:t>
            </a:r>
            <a:r>
              <a:rPr lang="en-US" dirty="0"/>
              <a:t>generalisation performance</a:t>
            </a:r>
          </a:p>
        </p:txBody>
      </p:sp>
    </p:spTree>
    <p:extLst>
      <p:ext uri="{BB962C8B-B14F-4D97-AF65-F5344CB8AC3E}">
        <p14:creationId xmlns:p14="http://schemas.microsoft.com/office/powerpoint/2010/main" val="6210129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and Future Work</a:t>
            </a:r>
          </a:p>
        </p:txBody>
      </p:sp>
      <p:sp>
        <p:nvSpPr>
          <p:cNvPr id="3" name="Content Placeholder 2"/>
          <p:cNvSpPr>
            <a:spLocks noGrp="1"/>
          </p:cNvSpPr>
          <p:nvPr>
            <p:ph idx="1"/>
          </p:nvPr>
        </p:nvSpPr>
        <p:spPr/>
        <p:txBody>
          <a:bodyPr/>
          <a:lstStyle/>
          <a:p>
            <a:pPr marL="0" indent="0">
              <a:buNone/>
            </a:pPr>
            <a:r>
              <a:rPr lang="en-US" dirty="0"/>
              <a:t>• </a:t>
            </a:r>
            <a:r>
              <a:rPr lang="en-US" dirty="0" smtClean="0"/>
              <a:t>	Deep </a:t>
            </a:r>
            <a:r>
              <a:rPr lang="en-US" dirty="0"/>
              <a:t>learning effective for fake detection</a:t>
            </a:r>
          </a:p>
          <a:p>
            <a:pPr marL="0" indent="0">
              <a:buNone/>
            </a:pPr>
            <a:r>
              <a:rPr lang="en-US" dirty="0"/>
              <a:t>• </a:t>
            </a:r>
            <a:r>
              <a:rPr lang="en-US" dirty="0" smtClean="0"/>
              <a:t>	Deeper </a:t>
            </a:r>
            <a:r>
              <a:rPr lang="en-US" dirty="0"/>
              <a:t>cnn models perform better than shallow ones</a:t>
            </a:r>
          </a:p>
          <a:p>
            <a:pPr marL="0" indent="0">
              <a:buNone/>
            </a:pPr>
            <a:r>
              <a:rPr lang="en-US" dirty="0"/>
              <a:t>• </a:t>
            </a:r>
            <a:r>
              <a:rPr lang="en-US" dirty="0" smtClean="0"/>
              <a:t>	MNIST </a:t>
            </a:r>
            <a:r>
              <a:rPr lang="en-US" dirty="0"/>
              <a:t>useful for controlled experiments</a:t>
            </a:r>
          </a:p>
          <a:p>
            <a:pPr marL="0" indent="0">
              <a:buNone/>
            </a:pPr>
            <a:r>
              <a:rPr lang="en-US" dirty="0"/>
              <a:t>• </a:t>
            </a:r>
            <a:r>
              <a:rPr lang="en-US" dirty="0" smtClean="0"/>
              <a:t>	Finding </a:t>
            </a:r>
            <a:r>
              <a:rPr lang="en-US" dirty="0"/>
              <a:t>true labels will come next. What follows involves actual </a:t>
            </a:r>
            <a:r>
              <a:rPr lang="en-US" dirty="0" smtClean="0"/>
              <a:t>	data </a:t>
            </a:r>
            <a:r>
              <a:rPr lang="en-US" dirty="0"/>
              <a:t>sets. Real-world tagging moves into focus now. Next steps </a:t>
            </a:r>
            <a:r>
              <a:rPr lang="en-US" dirty="0" smtClean="0"/>
              <a:t>	center </a:t>
            </a:r>
            <a:r>
              <a:rPr lang="en-US" dirty="0"/>
              <a:t>on genuine examples. Work ahead targets authentic </a:t>
            </a:r>
            <a:r>
              <a:rPr lang="en-US" dirty="0" smtClean="0"/>
              <a:t>	information </a:t>
            </a:r>
            <a:r>
              <a:rPr lang="en-US" dirty="0"/>
              <a:t>sources</a:t>
            </a:r>
          </a:p>
          <a:p>
            <a:pPr marL="0" indent="0">
              <a:buNone/>
            </a:pPr>
            <a:r>
              <a:rPr lang="en-US" dirty="0"/>
              <a:t>• </a:t>
            </a:r>
            <a:r>
              <a:rPr lang="en-US" dirty="0" smtClean="0"/>
              <a:t>	Apply </a:t>
            </a:r>
            <a:r>
              <a:rPr lang="en-US" dirty="0"/>
              <a:t>transfer learning and explainable AI</a:t>
            </a:r>
          </a:p>
        </p:txBody>
      </p:sp>
    </p:spTree>
    <p:extLst>
      <p:ext uri="{BB962C8B-B14F-4D97-AF65-F5344CB8AC3E}">
        <p14:creationId xmlns:p14="http://schemas.microsoft.com/office/powerpoint/2010/main" val="30437687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222</TotalTime>
  <Words>148</Words>
  <Application>Microsoft Office PowerPoint</Application>
  <PresentationFormat>Widescreen</PresentationFormat>
  <Paragraphs>94</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Wingdings 3</vt:lpstr>
      <vt:lpstr>Ion</vt:lpstr>
      <vt:lpstr>Image Classification for Fake Product Labelling</vt:lpstr>
      <vt:lpstr>Introduction</vt:lpstr>
      <vt:lpstr>Background</vt:lpstr>
      <vt:lpstr>Motivation</vt:lpstr>
      <vt:lpstr>Problem Statement</vt:lpstr>
      <vt:lpstr>Research Aim</vt:lpstr>
      <vt:lpstr>Research Objectives</vt:lpstr>
      <vt:lpstr>Dataset Selection</vt:lpstr>
      <vt:lpstr>Data Preparation</vt:lpstr>
      <vt:lpstr>Data Augmentation</vt:lpstr>
      <vt:lpstr>Methodology</vt:lpstr>
      <vt:lpstr>Baseline CNN Model</vt:lpstr>
      <vt:lpstr>VGG-Inspired CNN Model</vt:lpstr>
      <vt:lpstr>Training Configuration</vt:lpstr>
      <vt:lpstr>Results and Evaluation</vt:lpstr>
      <vt:lpstr>Conclusion and Future 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Image Classification for Fake Product Labelling</dc:title>
  <dc:creator>User</dc:creator>
  <cp:lastModifiedBy>User</cp:lastModifiedBy>
  <cp:revision>20</cp:revision>
  <dcterms:created xsi:type="dcterms:W3CDTF">2026-02-06T09:40:14Z</dcterms:created>
  <dcterms:modified xsi:type="dcterms:W3CDTF">2026-02-06T14:28:33Z</dcterms:modified>
</cp:coreProperties>
</file>