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7" r:id="rId1"/>
  </p:sldMasterIdLst>
  <p:notesMasterIdLst>
    <p:notesMasterId r:id="rId31"/>
  </p:notesMasterIdLst>
  <p:sldIdLst>
    <p:sldId id="277" r:id="rId2"/>
    <p:sldId id="270" r:id="rId3"/>
    <p:sldId id="327" r:id="rId4"/>
    <p:sldId id="504" r:id="rId5"/>
    <p:sldId id="517" r:id="rId6"/>
    <p:sldId id="518" r:id="rId7"/>
    <p:sldId id="525" r:id="rId8"/>
    <p:sldId id="505" r:id="rId9"/>
    <p:sldId id="499" r:id="rId10"/>
    <p:sldId id="506" r:id="rId11"/>
    <p:sldId id="519" r:id="rId12"/>
    <p:sldId id="507" r:id="rId13"/>
    <p:sldId id="497" r:id="rId14"/>
    <p:sldId id="498" r:id="rId15"/>
    <p:sldId id="520" r:id="rId16"/>
    <p:sldId id="521" r:id="rId17"/>
    <p:sldId id="522" r:id="rId18"/>
    <p:sldId id="313" r:id="rId19"/>
    <p:sldId id="314" r:id="rId20"/>
    <p:sldId id="257" r:id="rId21"/>
    <p:sldId id="258" r:id="rId22"/>
    <p:sldId id="262" r:id="rId23"/>
    <p:sldId id="260" r:id="rId24"/>
    <p:sldId id="259" r:id="rId25"/>
    <p:sldId id="263" r:id="rId26"/>
    <p:sldId id="524" r:id="rId27"/>
    <p:sldId id="523" r:id="rId28"/>
    <p:sldId id="516" r:id="rId29"/>
    <p:sldId id="496" r:id="rId3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82524" autoAdjust="0"/>
  </p:normalViewPr>
  <p:slideViewPr>
    <p:cSldViewPr>
      <p:cViewPr varScale="1">
        <p:scale>
          <a:sx n="88" d="100"/>
          <a:sy n="88" d="100"/>
        </p:scale>
        <p:origin x="1368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5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A2D6598-39D4-46B2-9713-496B3447F3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F2024D-8C6B-45F3-ACF4-3D3ED6F5A6F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303292-C28D-475D-B03F-C37B2CB4A4F3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EB61ABD-9FF1-4DB4-B489-F142AE6BAF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CDDAA54-8818-46D9-AE11-E21D3B3F07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AC7FF0-F9E5-45CE-943C-F1125063D70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87D9AC-B319-4E64-8BE1-501EAF465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3B840F1-0E33-4179-81AC-7AE21D0E49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Noreen Akhtar - </a:t>
            </a:r>
            <a:r>
              <a:rPr lang="en-GB" dirty="0"/>
              <a:t>https://www.uwtsd.ac.uk/news/mum-overcomes-adversity-achieve-first-class-honours-health-and-social-care-degree</a:t>
            </a:r>
          </a:p>
          <a:p>
            <a:endParaRPr lang="en-GB" dirty="0"/>
          </a:p>
          <a:p>
            <a:r>
              <a:rPr lang="en-GB" dirty="0"/>
              <a:t>Michael Thomas - https://www.uwtsd.ac.uk/news/passion-education-and-leadership-fuels-new-journey-uwtsd</a:t>
            </a:r>
          </a:p>
          <a:p>
            <a:endParaRPr lang="en-GB" dirty="0"/>
          </a:p>
          <a:p>
            <a:r>
              <a:rPr lang="en-GB" dirty="0"/>
              <a:t>Birmingham News Article - https://moodle.uwtsd.ac.uk/pluginfile.php/1156558/mod_resource/content/1/UWTSD%20Graduate%20Profiles%20in%20Birmingham%20Mail.pdf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9760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Padlet - https://moodle.uwtsd.ac.uk/mod/lti/view.php?id=726757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661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B914AD80-C7A7-3457-9941-46D7C5CB8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61F31AEC-9994-977A-9752-D3C5FA2D31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1F79B17E-55A2-DF0B-A4AC-46D925E559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87806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Careers - https://www.uwtsd.ac.uk/study/experience-and-facilities/student-support-and-wellbeing/careers-service </a:t>
            </a:r>
          </a:p>
          <a:p>
            <a:endParaRPr lang="en-GB" dirty="0"/>
          </a:p>
          <a:p>
            <a:r>
              <a:rPr lang="en-GB" dirty="0"/>
              <a:t>Digi Centre - https://digitalskills.uwtsd.ac.uk/ </a:t>
            </a:r>
          </a:p>
          <a:p>
            <a:endParaRPr lang="en-GB" dirty="0"/>
          </a:p>
          <a:p>
            <a:r>
              <a:rPr lang="en-GB" dirty="0"/>
              <a:t>Register for LinkedIn Learning - https://digitalskills.uwtsd.ac.uk/students/ </a:t>
            </a:r>
          </a:p>
          <a:p>
            <a:endParaRPr lang="en-GB" dirty="0"/>
          </a:p>
          <a:p>
            <a:r>
              <a:rPr lang="en-GB" dirty="0"/>
              <a:t>Student Union Skills Week - https://www.uwtsdunion.co.uk/opportunities/skills-week?parent_link=events-menu-wrapper </a:t>
            </a:r>
          </a:p>
          <a:p>
            <a:endParaRPr lang="en-GB" dirty="0"/>
          </a:p>
          <a:p>
            <a:r>
              <a:rPr lang="en-GB" dirty="0"/>
              <a:t>Training Events for Students - https://digitalskills.uwtsd.ac.uk/events-for-students/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987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0937CC7E-9710-CC37-68FA-1FACCFF80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798E3D46-59DA-1280-2200-11CD539AD46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https://uwtsd.careercentre.me/resources/careerassessments/?quizId=30&amp;Referral=Action&amp;Programme=Self-Awareness&amp;ProgrammeID=WmQrSndNVEZ3VWRlbmphb1BSRVJUQT090&amp;TaskId=63110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The activity requires drag and drop of different skills to evaluate themselves.  </a:t>
            </a: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790344E2-75D1-5C50-9C7E-A86774752BE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24585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4E02B87A-ADB0-DE5F-26FB-CFDAF4B37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A6637B16-86A0-E92E-946D-ED2E0BD19B9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512048E0-B312-2B94-BAA2-928A648430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68610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Resources available on Moodle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776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https://digitalskills.uwtsd.ac.uk/ </a:t>
            </a:r>
          </a:p>
          <a:p>
            <a:endParaRPr lang="en-GB" dirty="0"/>
          </a:p>
          <a:p>
            <a:r>
              <a:rPr lang="en-GB" dirty="0"/>
              <a:t>Demonstrate to students how to access the UWTSD Digit Centre –ensure everyone in signed up to LinkedIn Learning and this will create a LinkedIn profile for any students without one or link any active accounts with their university account and any LinkedIn learning will appear as a badge on their profiles.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761150-0457-4455-965B-A659E88A28A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19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https://digitalskills.uwtsd.ac.uk/students/</a:t>
            </a:r>
          </a:p>
          <a:p>
            <a:endParaRPr lang="en-GB" dirty="0"/>
          </a:p>
          <a:p>
            <a:r>
              <a:rPr lang="en-GB" dirty="0"/>
              <a:t>https://www.linkedin.com/learning/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8930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99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C8707-AC71-4AF4-9F16-8DB66B2212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D4EFC-1AF7-4057-9224-C92E134C78BB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53FCB-F76F-4BED-ADD4-F6FB67F1D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BDBC6-F9B6-46C7-9FEA-6F2F7B648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3614540-7CE4-40B4-8C4F-01B62F78CD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7588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B6680-BE27-4625-B8EC-7A593EC32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9A1F9-7570-4209-B1C1-E7383F728D65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91893-C450-4158-B2F5-3060DA7E8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846BFD-060C-4E52-B958-60EBBA6CD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4FAC45-781F-4602-98F1-5FADE8BA63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314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1C4F2-C6AE-400A-AED5-E2B21DCF1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CF4F9-382A-46AC-9DAE-FF670058D26E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B4480B-8001-4452-A366-39FC1329A2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19A5A-9F64-4C97-A215-F80B1AD922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904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A6ABEBB-6F7C-4F4B-ACEB-DAB65F300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39370-36AC-420D-8C7D-088FF7266006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10F1F-8619-49D9-8024-9279D25884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4AB43-9045-4D8B-B748-58A0DBC1DE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008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ACE00F9-2540-4DBE-9A35-8884D3198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39F5C-3C78-4E82-B9B9-38477B002A6C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43B52CD-7801-42DD-864A-94033B15B0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6B821-30F5-419F-BC10-2B56BEA317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990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25E4B4-B35C-43F9-8F4A-E07673C41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BCE5-C2CB-4F00-8634-493A13975D23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2CE9F0-0AED-40B5-93D5-3E2A5F7FDD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45D2B-C582-400A-AEA6-92A3CD15A8F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114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EB97366-CF57-4EE6-9EFB-498E6E60D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48C57-A1F7-4161-BCB7-26B7A3A8F8FE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BD08296B-F621-4DC5-A959-33E523805F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7D847-7983-420A-BEC3-7857E25275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1170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F1A708B-4537-4CDF-9078-218158E7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24C2F-8189-43DE-BA57-1AEC4DD35792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24C93-C25A-49B7-91D9-B4694A3661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5D7F6-6E77-4922-BBC6-D6214893F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101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9C0CD8E-4BA9-4723-AD61-EDA3A87B7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CEF5C-266E-4086-AD21-16BDFF3A4B7B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7E0BC-CAD8-4769-8BC8-179BDF70A48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CC17F-8AFE-4AA5-A062-8F7F28D27FE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6038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1895A-ECB5-4D60-BD68-2046146E0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1C616-1927-4D0B-94D9-4A795A7177D6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9C5608E-1DAA-4545-A1B2-9DE3E77ECAA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6BC80-9C58-4835-98BC-35DDAD5A940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9609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D2F7B-D7E4-444E-9320-5D85ED71F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3416C-7963-4795-825D-B4FB0850484A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282F118-2E08-4EAE-A112-0892DD9FC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A9F77-ED79-4167-BD78-F273BD64B5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0355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Quot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15626" y="0"/>
            <a:ext cx="7876375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315627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222" y="1263535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3000" i="1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6" y="218256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90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DCC71E0-F1AD-4C36-B85D-4BE7D811DC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5B3C3DB-E5A9-47E5-AE81-3ECF0EFB1C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1C748-4BC9-46D4-AB58-4A97D3BFDB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22DB86-EB4F-4B64-A14B-7E24DA2A2942}" type="datetimeFigureOut">
              <a:rPr lang="en-GB"/>
              <a:pPr>
                <a:defRPr/>
              </a:pPr>
              <a:t>16/05/2026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FE76C-0306-4667-8DD4-494C89A95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9502896F-2913-4024-A978-45FF1E7A8B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uwtsd.ac.uk/news/mum-overcomes-adversity-achieve-first-class-honours-health-and-social-care-degree" TargetMode="External"/><Relationship Id="rId7" Type="http://schemas.openxmlformats.org/officeDocument/2006/relationships/hyperlink" Target="https://moodle.uwtsd.ac.uk/pluginfile.php/1156558/mod_resource/content/1/UWTSD%20Graduate%20Profiles%20in%20Birmingham%20Mail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hyperlink" Target="https://www.uwtsd.ac.uk/news/passion-education-and-leadership-fuels-new-journey-uwtsd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lti/view.php?id=7267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https://www.uwtsd.ac.uk/study/experience-and-facilities/student-support-and-wellbeing/careers-service" TargetMode="External"/><Relationship Id="rId7" Type="http://schemas.openxmlformats.org/officeDocument/2006/relationships/hyperlink" Target="https://digitalskills.uwtsd.ac.uk/students/" TargetMode="External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hyperlink" Target="https://www.uwtsdunion.co.uk/opportunities/skills-week?parent_link=events-menu-wrapper" TargetMode="External"/><Relationship Id="rId5" Type="http://schemas.openxmlformats.org/officeDocument/2006/relationships/hyperlink" Target="https://digitalskills.uwtsd.ac.uk/" TargetMode="External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openxmlformats.org/officeDocument/2006/relationships/hyperlink" Target="https://digitalskills.uwtsd.ac.uk/events-for-student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wtsd.careercentre.me/resources/careerassessments/?quizId=30&amp;Referral=Action&amp;Programme=Self-Awareness&amp;ProgrammeID=WmQrSndNVEZ3VWRlbmphb1BSRVJUQT090&amp;TaskId=6311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digitalskills.uwtsd.ac.uk/students/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hyperlink" Target="https://digitalskills.uwtsd.ac.uk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skills.uwtsd.ac.uk/student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hyperlink" Target="https://lnkd.in/equPUue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0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mailto:123456@uwtsd.ac.uk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5" Type="http://schemas.openxmlformats.org/officeDocument/2006/relationships/image" Target="../media/image30.sv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svg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digitalskills.uwtsd.ac.uk/students/" TargetMode="Externa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32E39A27-1799-45D8-AD1F-740A5D12E2D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0457" y="1268760"/>
            <a:ext cx="11809312" cy="1872208"/>
          </a:xfrm>
        </p:spPr>
        <p:txBody>
          <a:bodyPr/>
          <a:lstStyle/>
          <a:p>
            <a:pPr eaLnBrk="1" hangingPunct="1"/>
            <a:r>
              <a:rPr lang="en-GB" altLang="en-US" sz="3600" b="1" u="sng" dirty="0"/>
              <a:t>Essential Skills </a:t>
            </a:r>
            <a:br>
              <a:rPr lang="en-GB" altLang="en-US" sz="3600" b="1" u="sng" dirty="0"/>
            </a:br>
            <a:endParaRPr lang="en-GB" altLang="en-US" sz="3600" b="1" u="sng" dirty="0"/>
          </a:p>
        </p:txBody>
      </p:sp>
      <p:sp>
        <p:nvSpPr>
          <p:cNvPr id="5123" name="Subtitle 4">
            <a:extLst>
              <a:ext uri="{FF2B5EF4-FFF2-40B4-BE49-F238E27FC236}">
                <a16:creationId xmlns:a16="http://schemas.microsoft.com/office/drawing/2014/main" id="{F98A1305-E230-41C1-B359-9219D6B92A7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200797" y="3356992"/>
            <a:ext cx="5688632" cy="864096"/>
          </a:xfrm>
          <a:solidFill>
            <a:schemeClr val="accent5"/>
          </a:solidFill>
        </p:spPr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Link In and Learn</a:t>
            </a:r>
          </a:p>
          <a:p>
            <a:pPr eaLnBrk="1" hangingPunct="1"/>
            <a:endParaRPr lang="en-GB" altLang="en-US" sz="6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4" name="Slide Number Placeholder 5">
            <a:extLst>
              <a:ext uri="{FF2B5EF4-FFF2-40B4-BE49-F238E27FC236}">
                <a16:creationId xmlns:a16="http://schemas.microsoft.com/office/drawing/2014/main" id="{E786F963-ABE2-4401-9D16-172A89A364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7888" y="6453189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2E4F6F-EAD8-4B4A-BE5D-1FA1AD27E83F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3A0EE-7166-43EA-B547-CC7E81B49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Session Objectives </a:t>
            </a:r>
            <a:endParaRPr lang="en-GB" dirty="0"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CE13D728-FECA-455C-A342-2B3C6E85D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2348880"/>
            <a:ext cx="11521280" cy="2548879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marL="107950" indent="0" eaLnBrk="1" hangingPunct="1">
              <a:spcAft>
                <a:spcPts val="1200"/>
              </a:spcAft>
              <a:buNone/>
              <a:defRPr/>
            </a:pPr>
            <a:r>
              <a:rPr lang="en-GB" altLang="en-US" sz="2000" dirty="0">
                <a:latin typeface="Arial Rounded MT Bold" panose="020F0704030504030204" pitchFamily="34" charset="0"/>
              </a:rPr>
              <a:t>In this session we will: </a:t>
            </a:r>
          </a:p>
          <a:p>
            <a:pPr marL="393700" indent="-285750" eaLnBrk="1" hangingPunct="1">
              <a:spcAft>
                <a:spcPts val="1200"/>
              </a:spcAft>
              <a:defRPr/>
            </a:pPr>
            <a:r>
              <a:rPr lang="en-GB" altLang="en-US" sz="2000" dirty="0">
                <a:latin typeface="Arial Rounded MT Bold" panose="020F0704030504030204" pitchFamily="34" charset="0"/>
              </a:rPr>
              <a:t>Discover professional connections between your class network</a:t>
            </a:r>
          </a:p>
          <a:p>
            <a:pPr marL="393700" indent="-285750" eaLnBrk="1" hangingPunct="1">
              <a:spcAft>
                <a:spcPts val="1200"/>
              </a:spcAft>
              <a:defRPr/>
            </a:pPr>
            <a:r>
              <a:rPr lang="en-GB" altLang="en-US" sz="2000" dirty="0">
                <a:latin typeface="Arial Rounded MT Bold" panose="020F0704030504030204" pitchFamily="34" charset="0"/>
              </a:rPr>
              <a:t>Conduct a personal SWOT analysis</a:t>
            </a:r>
          </a:p>
          <a:p>
            <a:pPr marL="393700" indent="-285750" eaLnBrk="1" hangingPunct="1">
              <a:spcAft>
                <a:spcPts val="1200"/>
              </a:spcAft>
              <a:defRPr/>
            </a:pPr>
            <a:r>
              <a:rPr lang="en-GB" altLang="en-US" sz="2000" dirty="0">
                <a:latin typeface="Arial Rounded MT Bold" panose="020F0704030504030204" pitchFamily="34" charset="0"/>
              </a:rPr>
              <a:t>Discover LinkedIn Learning and identify relevant resources for continual professional development (CPD)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CAE154-1D37-F6B6-F473-55A666983384}"/>
              </a:ext>
            </a:extLst>
          </p:cNvPr>
          <p:cNvSpPr/>
          <p:nvPr/>
        </p:nvSpPr>
        <p:spPr>
          <a:xfrm>
            <a:off x="1055440" y="4725144"/>
            <a:ext cx="10081120" cy="8640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This session will help you make connections between your skills and professional aspirations. Looking onward to your professional development.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  <p:bldP spid="12291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>
            <a:extLst>
              <a:ext uri="{FF2B5EF4-FFF2-40B4-BE49-F238E27FC236}">
                <a16:creationId xmlns:a16="http://schemas.microsoft.com/office/drawing/2014/main" id="{3EA01918-D4D5-41F6-9F8F-2D336FEFFC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Session Schedule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0D8E3E-69FB-4516-B44C-A31C41DC0EA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5400" y="1992142"/>
            <a:ext cx="11809312" cy="1540767"/>
          </a:xfrm>
        </p:spPr>
        <p:txBody>
          <a:bodyPr/>
          <a:lstStyle/>
          <a:p>
            <a:pPr eaLnBrk="1" hangingPunct="1"/>
            <a:r>
              <a:rPr lang="en-GB" altLang="en-US" dirty="0"/>
              <a:t>Exploring Graduate Profiles– 25 Mins</a:t>
            </a:r>
          </a:p>
          <a:p>
            <a:pPr eaLnBrk="1" hangingPunct="1"/>
            <a:r>
              <a:rPr lang="en-GB" altLang="en-US" dirty="0"/>
              <a:t>Evaluating your own skills and aspirations – 20 mins</a:t>
            </a:r>
          </a:p>
          <a:p>
            <a:pPr eaLnBrk="1" hangingPunct="1"/>
            <a:r>
              <a:rPr lang="en-GB" altLang="en-US" dirty="0"/>
              <a:t>Completing SWOT analysis– 30 mins</a:t>
            </a:r>
          </a:p>
          <a:p>
            <a:pPr eaLnBrk="1" hangingPunct="1"/>
            <a:r>
              <a:rPr lang="en-GB" altLang="en-US" dirty="0"/>
              <a:t>Setting plans for future development – 35mins</a:t>
            </a:r>
          </a:p>
          <a:p>
            <a:pPr eaLnBrk="1" hangingPunct="1"/>
            <a:r>
              <a:rPr lang="en-GB" altLang="en-US" dirty="0"/>
              <a:t>Reflection 10 mins</a:t>
            </a:r>
          </a:p>
          <a:p>
            <a:pPr marL="0" indent="0" eaLnBrk="1" hangingPunct="1">
              <a:buNone/>
            </a:pPr>
            <a:endParaRPr lang="en-GB" altLang="en-US" sz="1800" dirty="0"/>
          </a:p>
          <a:p>
            <a:pPr marL="0" indent="0" eaLnBrk="1" hangingPunct="1">
              <a:buNone/>
            </a:pP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38359020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628B2-AAD4-7674-5CC2-F66887FE1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492896"/>
            <a:ext cx="10972800" cy="1143000"/>
          </a:xfrm>
        </p:spPr>
        <p:txBody>
          <a:bodyPr/>
          <a:lstStyle/>
          <a:p>
            <a:r>
              <a:rPr lang="en-GB" altLang="en-US" dirty="0"/>
              <a:t>Profiles of Graduates from UWTSD</a:t>
            </a:r>
            <a:br>
              <a:rPr lang="en-GB" altLang="en-US" dirty="0"/>
            </a:br>
            <a:r>
              <a:rPr lang="en-GB" altLang="en-US" dirty="0"/>
              <a:t>IICL, Birmingham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274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74B9B-7803-B835-6A29-1401C9862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5571" y="76847"/>
            <a:ext cx="5630416" cy="1143000"/>
          </a:xfrm>
        </p:spPr>
        <p:txBody>
          <a:bodyPr/>
          <a:lstStyle/>
          <a:p>
            <a:r>
              <a:rPr lang="en-GB" dirty="0"/>
              <a:t>Graduate Profiles </a:t>
            </a:r>
          </a:p>
        </p:txBody>
      </p:sp>
      <p:pic>
        <p:nvPicPr>
          <p:cNvPr id="5" name="Content Placeholder 4" descr="A person in a graduation cap and gown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8E062D15-B840-4FE0-1FDB-15DAABC4B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609600" y="1293205"/>
            <a:ext cx="3197267" cy="17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3223E09-26DB-EBBD-DA19-A1C78611189A}"/>
              </a:ext>
            </a:extLst>
          </p:cNvPr>
          <p:cNvSpPr txBox="1"/>
          <p:nvPr/>
        </p:nvSpPr>
        <p:spPr>
          <a:xfrm>
            <a:off x="3806867" y="1412776"/>
            <a:ext cx="60932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0" dirty="0">
                <a:solidFill>
                  <a:srgbClr val="272359"/>
                </a:solidFill>
                <a:effectLst/>
                <a:latin typeface="Akzidenz-Grotesk BQ"/>
              </a:rPr>
              <a:t>Noreen Akhtar</a:t>
            </a:r>
            <a:endParaRPr lang="en-GB" sz="2000" b="1" dirty="0"/>
          </a:p>
        </p:txBody>
      </p:sp>
      <p:pic>
        <p:nvPicPr>
          <p:cNvPr id="9" name="Picture 8" descr="A person in a graduation gown&#10;&#10;AI-generated content may be incorrect.">
            <a:hlinkClick r:id="rId5"/>
            <a:extLst>
              <a:ext uri="{FF2B5EF4-FFF2-40B4-BE49-F238E27FC236}">
                <a16:creationId xmlns:a16="http://schemas.microsoft.com/office/drawing/2014/main" id="{49BDE9C1-4F14-6171-FF4E-E6AED73E88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3215" y="1394421"/>
            <a:ext cx="3197268" cy="19026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900C2D-77E7-C842-CE73-988BC345863E}"/>
              </a:ext>
            </a:extLst>
          </p:cNvPr>
          <p:cNvSpPr txBox="1"/>
          <p:nvPr/>
        </p:nvSpPr>
        <p:spPr>
          <a:xfrm>
            <a:off x="6600056" y="142901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Michael Thomas</a:t>
            </a:r>
          </a:p>
        </p:txBody>
      </p:sp>
      <p:pic>
        <p:nvPicPr>
          <p:cNvPr id="12" name="Picture 11" descr="A person in a graduation cap and gown&#10;&#10;AI-generated content may be incorrect.">
            <a:hlinkClick r:id="rId7"/>
            <a:extLst>
              <a:ext uri="{FF2B5EF4-FFF2-40B4-BE49-F238E27FC236}">
                <a16:creationId xmlns:a16="http://schemas.microsoft.com/office/drawing/2014/main" id="{F906D0BA-6687-1D08-4EAD-63E4DB0D79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243" y="3723692"/>
            <a:ext cx="5486400" cy="20885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9AE29BF-5818-EAD0-CEBA-758E1365AEEA}"/>
              </a:ext>
            </a:extLst>
          </p:cNvPr>
          <p:cNvSpPr txBox="1"/>
          <p:nvPr/>
        </p:nvSpPr>
        <p:spPr>
          <a:xfrm>
            <a:off x="3492776" y="3372755"/>
            <a:ext cx="3691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Madiha Hassan and Syed Islam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A086EB-538B-619E-9588-B5847BB120D6}"/>
              </a:ext>
            </a:extLst>
          </p:cNvPr>
          <p:cNvSpPr txBox="1"/>
          <p:nvPr/>
        </p:nvSpPr>
        <p:spPr>
          <a:xfrm>
            <a:off x="7171902" y="3926646"/>
            <a:ext cx="49685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Learning about the journeys that others have taken to achieve success can help you to develop your own aspirations. </a:t>
            </a:r>
          </a:p>
          <a:p>
            <a:endParaRPr lang="en-GB" sz="2000" dirty="0"/>
          </a:p>
          <a:p>
            <a:r>
              <a:rPr lang="en-GB" sz="2000" dirty="0"/>
              <a:t>Let’s explore these profiles on Moodle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F96556-AFAB-AA37-93A3-25470B438B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96062" y="1844824"/>
            <a:ext cx="1371997" cy="13719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633604-AA4A-2A1B-2F7B-FD94E3D714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88088" y="1796311"/>
            <a:ext cx="1508336" cy="15083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7B7B2C-6E22-75D7-7FB0-C268EB52E09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17913" y="3826529"/>
            <a:ext cx="1706513" cy="170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544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F3E6E-8566-332F-D4F4-7CEB83655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your skills and aspirations?</a:t>
            </a:r>
          </a:p>
        </p:txBody>
      </p:sp>
      <p:pic>
        <p:nvPicPr>
          <p:cNvPr id="5" name="Content Placeholder 4" descr="A screenshot of a phone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AE80020C-BB40-D43C-A792-C26F7B32A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 bwMode="auto">
          <a:xfrm>
            <a:off x="767408" y="1576129"/>
            <a:ext cx="7401958" cy="3705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EDB8F7-7E40-670A-5B97-FC3B6F767F8C}"/>
              </a:ext>
            </a:extLst>
          </p:cNvPr>
          <p:cNvSpPr txBox="1"/>
          <p:nvPr/>
        </p:nvSpPr>
        <p:spPr>
          <a:xfrm>
            <a:off x="8544272" y="2095819"/>
            <a:ext cx="30381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Use the Padlet available on Moodle in Week 2. </a:t>
            </a:r>
          </a:p>
          <a:p>
            <a:endParaRPr lang="en-GB" sz="2000" dirty="0"/>
          </a:p>
          <a:p>
            <a:r>
              <a:rPr lang="en-GB" sz="2000" dirty="0"/>
              <a:t>Post your ideas for your dream job. What skills and experience do you already have?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A6DAE9-BCFF-2D2F-010D-C0CCAC40A24E}"/>
              </a:ext>
            </a:extLst>
          </p:cNvPr>
          <p:cNvSpPr txBox="1"/>
          <p:nvPr/>
        </p:nvSpPr>
        <p:spPr>
          <a:xfrm>
            <a:off x="8904312" y="465313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Click to view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2FB688-A0A9-D36B-10EC-9890F0021742}"/>
              </a:ext>
            </a:extLst>
          </p:cNvPr>
          <p:cNvSpPr txBox="1"/>
          <p:nvPr/>
        </p:nvSpPr>
        <p:spPr>
          <a:xfrm>
            <a:off x="6312024" y="535566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https://moodle.uwtsd.ac.uk/mod/lti/view.php?id=726757 </a:t>
            </a:r>
          </a:p>
        </p:txBody>
      </p:sp>
    </p:spTree>
    <p:extLst>
      <p:ext uri="{BB962C8B-B14F-4D97-AF65-F5344CB8AC3E}">
        <p14:creationId xmlns:p14="http://schemas.microsoft.com/office/powerpoint/2010/main" val="1465060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48612-7AD2-314C-C9B6-26E4AD70E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30D7B-5DDD-28C5-4403-9898E848C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2406588"/>
            <a:ext cx="10972800" cy="2044823"/>
          </a:xfrm>
        </p:spPr>
        <p:txBody>
          <a:bodyPr/>
          <a:lstStyle/>
          <a:p>
            <a:r>
              <a:rPr lang="en-GB" dirty="0"/>
              <a:t>What skills and experience do people have in common?</a:t>
            </a:r>
          </a:p>
          <a:p>
            <a:r>
              <a:rPr lang="en-GB" dirty="0"/>
              <a:t>Do any of us have similar dream careers? </a:t>
            </a:r>
          </a:p>
          <a:p>
            <a:r>
              <a:rPr lang="en-GB" dirty="0"/>
              <a:t>Can you recommend any ideas to other students? </a:t>
            </a:r>
          </a:p>
        </p:txBody>
      </p:sp>
    </p:spTree>
    <p:extLst>
      <p:ext uri="{BB962C8B-B14F-4D97-AF65-F5344CB8AC3E}">
        <p14:creationId xmlns:p14="http://schemas.microsoft.com/office/powerpoint/2010/main" val="3669624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17C30-898E-2504-C749-4DAF5F1FD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2286000"/>
            <a:ext cx="10972800" cy="1143000"/>
          </a:xfrm>
        </p:spPr>
        <p:txBody>
          <a:bodyPr/>
          <a:lstStyle/>
          <a:p>
            <a:r>
              <a:rPr lang="en-GB" altLang="en-US" dirty="0"/>
              <a:t>SWOT Analysis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45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5C243732-FA3B-A311-F3C9-B4FC329C6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B2C58C1-BF1D-0043-1F69-651A26FAA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b="1" dirty="0"/>
              <a:t>What Is a SWOT Analysis?</a:t>
            </a:r>
            <a:br>
              <a:rPr lang="en-US" b="1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B7345B-351B-34C9-46A3-20CC581B3182}"/>
              </a:ext>
            </a:extLst>
          </p:cNvPr>
          <p:cNvSpPr txBox="1"/>
          <p:nvPr/>
        </p:nvSpPr>
        <p:spPr bwMode="auto">
          <a:xfrm>
            <a:off x="609600" y="1600201"/>
            <a:ext cx="6422504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dirty="0"/>
              <a:t>A </a:t>
            </a:r>
            <a:r>
              <a:rPr lang="en-US" sz="2400" b="1" dirty="0"/>
              <a:t>SWOT analysis</a:t>
            </a:r>
            <a:r>
              <a:rPr lang="en-US" sz="2400" dirty="0"/>
              <a:t> is a simple tool used to help you understand your current situation and plan for improvement.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24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dirty="0"/>
              <a:t>SWOT stands for: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b="1" dirty="0"/>
              <a:t>S – Strengths:</a:t>
            </a:r>
            <a:r>
              <a:rPr lang="en-US" sz="2400" dirty="0"/>
              <a:t> What you are good at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b="1" dirty="0"/>
              <a:t>W – Weaknesses:</a:t>
            </a:r>
            <a:r>
              <a:rPr lang="en-US" sz="2400" dirty="0"/>
              <a:t> Areas you want to improve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b="1" dirty="0"/>
              <a:t>O – Opportunities:</a:t>
            </a:r>
            <a:r>
              <a:rPr lang="en-US" sz="2400" dirty="0"/>
              <a:t> Chances to develop or progress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b="1" dirty="0"/>
              <a:t>T – Threats:</a:t>
            </a:r>
            <a:r>
              <a:rPr lang="en-US" sz="2400" dirty="0"/>
              <a:t> Challenges that could affect your success</a:t>
            </a:r>
          </a:p>
        </p:txBody>
      </p:sp>
      <p:pic>
        <p:nvPicPr>
          <p:cNvPr id="8" name="Content Placeholder 7" descr="A diagram of swot analysis&#10;&#10;AI-generated content may be incorrect.">
            <a:extLst>
              <a:ext uri="{FF2B5EF4-FFF2-40B4-BE49-F238E27FC236}">
                <a16:creationId xmlns:a16="http://schemas.microsoft.com/office/drawing/2014/main" id="{A0467CEB-845A-3321-EED6-EBF76122B5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 bwMode="auto">
          <a:xfrm>
            <a:off x="7176120" y="1600201"/>
            <a:ext cx="4642188" cy="3414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490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86168-501D-B117-9FA4-3383006FB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Use a SWOT Analysis?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FAFEF-FF38-95D4-83C6-4EE44BBF7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purpose of a SWOT analysis is to help you: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Recognise the skills and qualities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you already have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areas where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you can improve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Think about opportunities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available to you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at university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Become more aware of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challenges and how to manage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For Level 4 students, a SWOT analysis is not about being perfect or having everything figured out. It is about self-awareness and taking small steps toward academic and professional development.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 descr="Several people standing and writing&#10;&#10;AI-generated content may be incorrect.">
            <a:extLst>
              <a:ext uri="{FF2B5EF4-FFF2-40B4-BE49-F238E27FC236}">
                <a16:creationId xmlns:a16="http://schemas.microsoft.com/office/drawing/2014/main" id="{BF26EE2C-4EB8-43DD-4115-8573EEE4BE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6400" y="1413172"/>
            <a:ext cx="2106440" cy="228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030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81DB-57F5-4918-124F-F236EA747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This Help You?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C978E-5865-8D54-ED95-9383689299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Completing a SWOT analysis can help you: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Feel more confident about your abilities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Set realistic goals for your studies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Make better use of university support and opportunities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Start planning for your future career in a simple, manageable way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Your SWOT analysis is a starting point, not a final judgement. It can change and develop as you gain more experience and confidence.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diagram of swot analysis&#10;&#10;AI-generated content may be incorrect.">
            <a:extLst>
              <a:ext uri="{FF2B5EF4-FFF2-40B4-BE49-F238E27FC236}">
                <a16:creationId xmlns:a16="http://schemas.microsoft.com/office/drawing/2014/main" id="{F0D78FA1-B22B-1991-2F10-50A25B2A8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8368" y="788019"/>
            <a:ext cx="2667654" cy="252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651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9C24C-A294-A404-9684-103631E6E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416" y="2636912"/>
            <a:ext cx="10972800" cy="1143000"/>
          </a:xfrm>
        </p:spPr>
        <p:txBody>
          <a:bodyPr/>
          <a:lstStyle/>
          <a:p>
            <a:r>
              <a:rPr lang="en-GB" altLang="en-US" dirty="0"/>
              <a:t>What opportunities are available at UWTSD?</a:t>
            </a:r>
            <a:endParaRPr lang="en-GB" dirty="0"/>
          </a:p>
        </p:txBody>
      </p:sp>
      <p:pic>
        <p:nvPicPr>
          <p:cNvPr id="4" name="Picture 3" descr="A group of hands forming a circle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5AC9D9B1-C714-9767-F3ED-0ECFB5D358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472" y="439347"/>
            <a:ext cx="2160240" cy="1680187"/>
          </a:xfrm>
          <a:prstGeom prst="rect">
            <a:avLst/>
          </a:prstGeom>
        </p:spPr>
      </p:pic>
      <p:pic>
        <p:nvPicPr>
          <p:cNvPr id="6" name="Picture 5" descr="A person holding a pen&#10;&#10;AI-generated content may be incorrect.">
            <a:hlinkClick r:id="rId5"/>
            <a:extLst>
              <a:ext uri="{FF2B5EF4-FFF2-40B4-BE49-F238E27FC236}">
                <a16:creationId xmlns:a16="http://schemas.microsoft.com/office/drawing/2014/main" id="{EA01BF01-0445-FAEF-D863-177334C8C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3472" y="3779025"/>
            <a:ext cx="2376264" cy="1977101"/>
          </a:xfrm>
          <a:prstGeom prst="rect">
            <a:avLst/>
          </a:prstGeom>
        </p:spPr>
      </p:pic>
      <p:pic>
        <p:nvPicPr>
          <p:cNvPr id="8" name="Picture 7" descr="A close up of a logo&#10;&#10;AI-generated content may be incorrect.">
            <a:hlinkClick r:id="rId7"/>
            <a:extLst>
              <a:ext uri="{FF2B5EF4-FFF2-40B4-BE49-F238E27FC236}">
                <a16:creationId xmlns:a16="http://schemas.microsoft.com/office/drawing/2014/main" id="{4D7498DB-6BBF-41F0-5AC1-70C8E3E1D7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1235" y="4678460"/>
            <a:ext cx="2229161" cy="638264"/>
          </a:xfrm>
          <a:prstGeom prst="rect">
            <a:avLst/>
          </a:prstGeom>
        </p:spPr>
      </p:pic>
      <p:pic>
        <p:nvPicPr>
          <p:cNvPr id="10" name="Picture 9" descr="A close-up of a logo&#10;&#10;AI-generated content may be incorrect.">
            <a:hlinkClick r:id="rId9"/>
            <a:extLst>
              <a:ext uri="{FF2B5EF4-FFF2-40B4-BE49-F238E27FC236}">
                <a16:creationId xmlns:a16="http://schemas.microsoft.com/office/drawing/2014/main" id="{4ACBFE19-53AD-CBF0-ABA9-CD861918D4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54924" y="3978695"/>
            <a:ext cx="2839689" cy="1295409"/>
          </a:xfrm>
          <a:prstGeom prst="rect">
            <a:avLst/>
          </a:prstGeom>
        </p:spPr>
      </p:pic>
      <p:pic>
        <p:nvPicPr>
          <p:cNvPr id="12" name="Picture 11" descr="A group of people standing in a room&#10;&#10;AI-generated content may be incorrect.">
            <a:hlinkClick r:id="rId11"/>
            <a:extLst>
              <a:ext uri="{FF2B5EF4-FFF2-40B4-BE49-F238E27FC236}">
                <a16:creationId xmlns:a16="http://schemas.microsoft.com/office/drawing/2014/main" id="{B6AAC7A7-1E8E-8220-3A11-D0004242E82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20496" y="500136"/>
            <a:ext cx="2538764" cy="155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608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6E2687BD-A345-C69C-F01B-58C2D1A1F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4072C302-AAB6-484D-84F8-990DA7DEBCEF}"/>
              </a:ext>
            </a:extLst>
          </p:cNvPr>
          <p:cNvSpPr/>
          <p:nvPr/>
        </p:nvSpPr>
        <p:spPr>
          <a:xfrm>
            <a:off x="641866" y="1916832"/>
            <a:ext cx="5258229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endParaRPr sz="2400" dirty="0"/>
          </a:p>
        </p:txBody>
      </p:sp>
      <p:pic>
        <p:nvPicPr>
          <p:cNvPr id="3" name="Picture 2" descr="A person holding a stack of stones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77DA40D8-4CEE-C3F3-C443-27C21B46B9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7728" y="1257628"/>
            <a:ext cx="8249801" cy="3943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D09B09-35E4-7487-FDB3-B398C8240C29}"/>
              </a:ext>
            </a:extLst>
          </p:cNvPr>
          <p:cNvSpPr txBox="1"/>
          <p:nvPr/>
        </p:nvSpPr>
        <p:spPr>
          <a:xfrm>
            <a:off x="469742" y="692696"/>
            <a:ext cx="31779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Assess your strengths and priorities in the workplace using the UWTSD My Careers tool. </a:t>
            </a:r>
          </a:p>
        </p:txBody>
      </p:sp>
      <p:pic>
        <p:nvPicPr>
          <p:cNvPr id="6" name="Picture 5" descr="A qr code with black dots&#10;&#10;AI-generated content may be incorrect.">
            <a:extLst>
              <a:ext uri="{FF2B5EF4-FFF2-40B4-BE49-F238E27FC236}">
                <a16:creationId xmlns:a16="http://schemas.microsoft.com/office/drawing/2014/main" id="{4A8764B1-FCF8-D4A7-F4C4-E527EF78E6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471" y="1923832"/>
            <a:ext cx="3409181" cy="34091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4EB80E3-5F1F-76CA-EA3A-CC68423F445E}"/>
              </a:ext>
            </a:extLst>
          </p:cNvPr>
          <p:cNvSpPr txBox="1"/>
          <p:nvPr/>
        </p:nvSpPr>
        <p:spPr>
          <a:xfrm>
            <a:off x="5801529" y="5333013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https://uwtsd.careercentre.me/resources/careerassessments/?quizId=30&amp;Referral=Action&amp;Programme=Self-Awareness&amp;ProgrammeID=WmQrSndNVEZ3VWRlbmphb1BSRVJUQT090&amp;TaskId=63110 </a:t>
            </a:r>
          </a:p>
        </p:txBody>
      </p:sp>
    </p:spTree>
    <p:extLst>
      <p:ext uri="{BB962C8B-B14F-4D97-AF65-F5344CB8AC3E}">
        <p14:creationId xmlns:p14="http://schemas.microsoft.com/office/powerpoint/2010/main" val="4054026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43273607-4BC4-94C3-C14A-F747E4E0A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7A591C4E-A714-71B9-F791-5BF59B39E217}"/>
              </a:ext>
            </a:extLst>
          </p:cNvPr>
          <p:cNvSpPr/>
          <p:nvPr/>
        </p:nvSpPr>
        <p:spPr>
          <a:xfrm>
            <a:off x="641866" y="1916832"/>
            <a:ext cx="5258229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endParaRPr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D837D1-16B4-EFD3-8C5A-7BE03E02F40B}"/>
              </a:ext>
            </a:extLst>
          </p:cNvPr>
          <p:cNvSpPr txBox="1"/>
          <p:nvPr/>
        </p:nvSpPr>
        <p:spPr>
          <a:xfrm>
            <a:off x="930720" y="637528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Share and discuss</a:t>
            </a:r>
          </a:p>
        </p:txBody>
      </p:sp>
      <p:pic>
        <p:nvPicPr>
          <p:cNvPr id="5" name="Picture 4" descr="A white and black box with black text&#10;&#10;AI-generated content may be incorrect.">
            <a:extLst>
              <a:ext uri="{FF2B5EF4-FFF2-40B4-BE49-F238E27FC236}">
                <a16:creationId xmlns:a16="http://schemas.microsoft.com/office/drawing/2014/main" id="{3D4703FF-CD2D-C0C2-44B4-A58800BEE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1" y="970363"/>
            <a:ext cx="5330250" cy="38089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C2EDF6-11D2-EC5A-BCF7-D98E69B4FC70}"/>
              </a:ext>
            </a:extLst>
          </p:cNvPr>
          <p:cNvSpPr txBox="1"/>
          <p:nvPr/>
        </p:nvSpPr>
        <p:spPr>
          <a:xfrm>
            <a:off x="930720" y="1772816"/>
            <a:ext cx="43731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were your results? </a:t>
            </a:r>
          </a:p>
          <a:p>
            <a:endParaRPr lang="en-GB" sz="2400" dirty="0"/>
          </a:p>
          <a:p>
            <a:r>
              <a:rPr lang="en-GB" sz="2400" dirty="0"/>
              <a:t>Reflect on what you learned for this self assessment. </a:t>
            </a:r>
          </a:p>
          <a:p>
            <a:endParaRPr lang="en-GB" sz="2400" dirty="0"/>
          </a:p>
          <a:p>
            <a:r>
              <a:rPr lang="en-GB" sz="2400" dirty="0"/>
              <a:t>Which skills did you find easiest to position? </a:t>
            </a:r>
          </a:p>
          <a:p>
            <a:endParaRPr lang="en-GB" sz="2400" dirty="0"/>
          </a:p>
          <a:p>
            <a:r>
              <a:rPr lang="en-GB" sz="2400" dirty="0"/>
              <a:t>Which skills were challenging to position?</a:t>
            </a:r>
          </a:p>
        </p:txBody>
      </p:sp>
    </p:spTree>
    <p:extLst>
      <p:ext uri="{BB962C8B-B14F-4D97-AF65-F5344CB8AC3E}">
        <p14:creationId xmlns:p14="http://schemas.microsoft.com/office/powerpoint/2010/main" val="2464561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sheet of paper with black text&#10;&#10;AI-generated content may be incorrect.">
            <a:extLst>
              <a:ext uri="{FF2B5EF4-FFF2-40B4-BE49-F238E27FC236}">
                <a16:creationId xmlns:a16="http://schemas.microsoft.com/office/drawing/2014/main" id="{634C872B-1634-92DE-EC28-867C9F7093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92" y="548680"/>
            <a:ext cx="7611537" cy="37057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54BB8-AFD2-6AF9-A68E-CE1A2D0A48AA}"/>
              </a:ext>
            </a:extLst>
          </p:cNvPr>
          <p:cNvSpPr txBox="1"/>
          <p:nvPr/>
        </p:nvSpPr>
        <p:spPr>
          <a:xfrm>
            <a:off x="8870790" y="1772816"/>
            <a:ext cx="27116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Use your strengths assessment to help you complete your personal SWOT analysis. </a:t>
            </a:r>
          </a:p>
          <a:p>
            <a:endParaRPr lang="en-GB" sz="2400" dirty="0"/>
          </a:p>
          <a:p>
            <a:r>
              <a:rPr lang="en-GB" sz="2400" dirty="0"/>
              <a:t>Available on Moodle in Week 2. </a:t>
            </a:r>
          </a:p>
        </p:txBody>
      </p:sp>
    </p:spTree>
    <p:extLst>
      <p:ext uri="{BB962C8B-B14F-4D97-AF65-F5344CB8AC3E}">
        <p14:creationId xmlns:p14="http://schemas.microsoft.com/office/powerpoint/2010/main" val="3507299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background&#10;&#10;AI-generated content may be incorrect.">
            <a:extLst>
              <a:ext uri="{FF2B5EF4-FFF2-40B4-BE49-F238E27FC236}">
                <a16:creationId xmlns:a16="http://schemas.microsoft.com/office/drawing/2014/main" id="{5DCEF063-C06A-A433-85C3-D06FC1AF1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54" y="2204864"/>
            <a:ext cx="11974099" cy="17295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900AA3-0B1C-E5B0-AC38-FF0E603EFBBD}"/>
              </a:ext>
            </a:extLst>
          </p:cNvPr>
          <p:cNvSpPr txBox="1"/>
          <p:nvPr/>
        </p:nvSpPr>
        <p:spPr>
          <a:xfrm>
            <a:off x="1847528" y="620688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How did you answer the final question?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92F9E8-CC15-E71B-0E01-84BE13373112}"/>
              </a:ext>
            </a:extLst>
          </p:cNvPr>
          <p:cNvSpPr txBox="1"/>
          <p:nvPr/>
        </p:nvSpPr>
        <p:spPr>
          <a:xfrm>
            <a:off x="0" y="4020587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Share and discuss – do we have shared strengths and weaknesses or different ones? </a:t>
            </a:r>
          </a:p>
        </p:txBody>
      </p:sp>
    </p:spTree>
    <p:extLst>
      <p:ext uri="{BB962C8B-B14F-4D97-AF65-F5344CB8AC3E}">
        <p14:creationId xmlns:p14="http://schemas.microsoft.com/office/powerpoint/2010/main" val="3043847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7DE46-97EE-979D-AA59-86F507C14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628800"/>
            <a:ext cx="10972800" cy="1143000"/>
          </a:xfrm>
        </p:spPr>
        <p:txBody>
          <a:bodyPr/>
          <a:lstStyle/>
          <a:p>
            <a:r>
              <a:rPr lang="en-GB" dirty="0"/>
              <a:t>Using LinkedIn Learning</a:t>
            </a:r>
          </a:p>
        </p:txBody>
      </p:sp>
      <p:pic>
        <p:nvPicPr>
          <p:cNvPr id="3" name="Picture 2" descr="A close up of a logo&#10;&#10;AI-generated content may be incorrect.">
            <a:hlinkClick r:id="rId2"/>
            <a:extLst>
              <a:ext uri="{FF2B5EF4-FFF2-40B4-BE49-F238E27FC236}">
                <a16:creationId xmlns:a16="http://schemas.microsoft.com/office/drawing/2014/main" id="{71DF1565-0670-5662-FA7D-6650560D1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348" y="2672916"/>
            <a:ext cx="5281304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562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7DE6D-9B6A-43A5-81C3-679828391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LinkedIn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62194-FA15-4C5F-A038-25623F628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4479" y="2108201"/>
            <a:ext cx="7151053" cy="2514599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LinkedIn offers a learning platform. UWTSD subscribes to this platform, as a student at UWTSD you can use the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DigiCentre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to access the LinkedIn learning.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 you full university email address to signup to the LinkedIn learning platform via the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DigiCentre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01EA29-B473-40C7-8456-90377A463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467" y="2108201"/>
            <a:ext cx="2943225" cy="952500"/>
          </a:xfrm>
          <a:prstGeom prst="rect">
            <a:avLst/>
          </a:prstGeom>
        </p:spPr>
      </p:pic>
      <p:pic>
        <p:nvPicPr>
          <p:cNvPr id="7" name="Picture 6">
            <a:hlinkClick r:id="rId4"/>
            <a:extLst>
              <a:ext uri="{FF2B5EF4-FFF2-40B4-BE49-F238E27FC236}">
                <a16:creationId xmlns:a16="http://schemas.microsoft.com/office/drawing/2014/main" id="{9D7A82F0-C798-4F0C-9456-D94C1BE492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2679" y="3222625"/>
            <a:ext cx="25908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8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35446-B73A-4B78-BD27-355541582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DigiCentre</a:t>
            </a:r>
            <a:endParaRPr lang="en-GB" dirty="0"/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CC5C2CE7-EB39-4E7C-BAA3-242B2C92D3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698" y="4341849"/>
            <a:ext cx="2108402" cy="2024735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C2A1A15-E803-4FB4-95E4-D1A29F54CB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65367" y="2027237"/>
            <a:ext cx="2039733" cy="20247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32A56E-59FF-4E7B-B97A-E5FE4FB288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7580" y="2136098"/>
            <a:ext cx="7226300" cy="3800264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44271A56-2466-4AB5-8577-8662D43DB67A}"/>
              </a:ext>
            </a:extLst>
          </p:cNvPr>
          <p:cNvSpPr/>
          <p:nvPr/>
        </p:nvSpPr>
        <p:spPr>
          <a:xfrm>
            <a:off x="7132320" y="4978400"/>
            <a:ext cx="2519680" cy="5283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245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CCD8BFA-3410-C06C-D1C3-342347DD8BEF}"/>
              </a:ext>
            </a:extLst>
          </p:cNvPr>
          <p:cNvSpPr txBox="1"/>
          <p:nvPr/>
        </p:nvSpPr>
        <p:spPr>
          <a:xfrm>
            <a:off x="4452166" y="205489"/>
            <a:ext cx="66571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dirty="0"/>
              <a:t>On the main university page go to quick links which is located at the top of the page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/>
              <a:t>When you are in, find the icon for the </a:t>
            </a:r>
            <a:r>
              <a:rPr lang="en-GB" dirty="0" err="1"/>
              <a:t>DigiCentre</a:t>
            </a:r>
            <a:r>
              <a:rPr lang="en-GB" dirty="0"/>
              <a:t> which look like this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/>
              <a:t>The scroll down a little and find the icon for Student that look like this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85D1F8-1C12-46C5-BFB7-207E7A233E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490" y="1396267"/>
            <a:ext cx="3670481" cy="3641841"/>
          </a:xfrm>
        </p:spPr>
        <p:txBody>
          <a:bodyPr>
            <a:normAutofit/>
          </a:bodyPr>
          <a:lstStyle/>
          <a:p>
            <a:r>
              <a:rPr lang="en-GB" sz="3600" dirty="0"/>
              <a:t>How to get to the </a:t>
            </a:r>
            <a:r>
              <a:rPr lang="en-GB" sz="3600" dirty="0" err="1"/>
              <a:t>DigiCentre</a:t>
            </a:r>
            <a:r>
              <a:rPr lang="en-GB" sz="3600" dirty="0"/>
              <a:t> and student section?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B44B91-ABAB-94F4-464D-A5C77BD0DF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6181" y="830070"/>
            <a:ext cx="2953265" cy="54243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D5AF554-BDCA-86A2-288C-05EB0627BEEE}"/>
              </a:ext>
            </a:extLst>
          </p:cNvPr>
          <p:cNvSpPr/>
          <p:nvPr/>
        </p:nvSpPr>
        <p:spPr>
          <a:xfrm>
            <a:off x="7769441" y="846803"/>
            <a:ext cx="1122075" cy="5257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F73F82-06D2-3FEA-F001-3C9728F36D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1631" y="2250540"/>
            <a:ext cx="1913579" cy="1873150"/>
          </a:xfrm>
          <a:prstGeom prst="rect">
            <a:avLst/>
          </a:prstGeom>
        </p:spPr>
      </p:pic>
      <p:pic>
        <p:nvPicPr>
          <p:cNvPr id="13" name="Graphic 12" descr="Arrow: Rotate right with solid fill">
            <a:extLst>
              <a:ext uri="{FF2B5EF4-FFF2-40B4-BE49-F238E27FC236}">
                <a16:creationId xmlns:a16="http://schemas.microsoft.com/office/drawing/2014/main" id="{4C7AC028-2B91-A9E8-C500-60ECB7AD35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10151666" y="164916"/>
            <a:ext cx="925799" cy="1739579"/>
          </a:xfrm>
          <a:prstGeom prst="rect">
            <a:avLst/>
          </a:prstGeom>
        </p:spPr>
      </p:pic>
      <p:pic>
        <p:nvPicPr>
          <p:cNvPr id="14" name="Graphic 13" descr="Arrow: Rotate right with solid fill">
            <a:extLst>
              <a:ext uri="{FF2B5EF4-FFF2-40B4-BE49-F238E27FC236}">
                <a16:creationId xmlns:a16="http://schemas.microsoft.com/office/drawing/2014/main" id="{F9019E00-85B4-BCB2-1C70-B4CA7EF8791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10429483" y="4421089"/>
            <a:ext cx="1126807" cy="12271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46092A7-0FC8-519E-59FA-EEFAE29A61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6552" y="4752242"/>
            <a:ext cx="1893510" cy="1873150"/>
          </a:xfrm>
          <a:prstGeom prst="rect">
            <a:avLst/>
          </a:prstGeom>
        </p:spPr>
      </p:pic>
      <p:pic>
        <p:nvPicPr>
          <p:cNvPr id="17" name="Picture 16" descr="Graphical user interface, icon, arrow&#10;&#10;Description automatically generated">
            <a:extLst>
              <a:ext uri="{FF2B5EF4-FFF2-40B4-BE49-F238E27FC236}">
                <a16:creationId xmlns:a16="http://schemas.microsoft.com/office/drawing/2014/main" id="{213373C4-092F-4AA1-4EDA-1482BE26ED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53" y="3946445"/>
            <a:ext cx="2582757" cy="2582757"/>
          </a:xfrm>
          <a:prstGeom prst="rect">
            <a:avLst/>
          </a:prstGeom>
        </p:spPr>
      </p:pic>
      <p:pic>
        <p:nvPicPr>
          <p:cNvPr id="18" name="Graphic 17" descr="Arrow: Rotate right with solid fill">
            <a:extLst>
              <a:ext uri="{FF2B5EF4-FFF2-40B4-BE49-F238E27FC236}">
                <a16:creationId xmlns:a16="http://schemas.microsoft.com/office/drawing/2014/main" id="{677EB6D0-058C-963E-9115-3F3FD9145FC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10646378" y="1631802"/>
            <a:ext cx="925799" cy="173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555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159F48D-9FB0-4CB7-BD42-9756A06A54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223" y="1423023"/>
            <a:ext cx="3670481" cy="3641841"/>
          </a:xfrm>
        </p:spPr>
        <p:txBody>
          <a:bodyPr>
            <a:normAutofit/>
          </a:bodyPr>
          <a:lstStyle/>
          <a:p>
            <a:r>
              <a:rPr lang="en-GB" sz="3600" dirty="0"/>
              <a:t>Where to go in the student section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101-A1D2-6B5C-D39E-481F2441F75E}"/>
              </a:ext>
            </a:extLst>
          </p:cNvPr>
          <p:cNvSpPr txBox="1"/>
          <p:nvPr/>
        </p:nvSpPr>
        <p:spPr>
          <a:xfrm>
            <a:off x="4502142" y="279810"/>
            <a:ext cx="74036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000" dirty="0"/>
              <a:t>When in the student section in the first paragraph find the hyperlink text that says – (</a:t>
            </a:r>
            <a:r>
              <a:rPr lang="en-GB" sz="2000" b="1" u="sng" dirty="0">
                <a:solidFill>
                  <a:srgbClr val="000000"/>
                </a:solidFill>
                <a:latin typeface="-apple-system"/>
                <a:hlinkClick r:id="rId2"/>
              </a:rPr>
              <a:t>registered before using any of the LinkedIn Learning courses</a:t>
            </a:r>
            <a:r>
              <a:rPr lang="en-GB" sz="2000" dirty="0">
                <a:solidFill>
                  <a:srgbClr val="212529"/>
                </a:solidFill>
                <a:latin typeface="-apple-system"/>
              </a:rPr>
              <a:t>)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212529"/>
              </a:solidFill>
              <a:latin typeface="-apple-system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212529"/>
                </a:solidFill>
                <a:latin typeface="-apple-system"/>
              </a:rPr>
              <a:t>You will be prompted to click a blue box for this university as you can see.</a:t>
            </a:r>
          </a:p>
        </p:txBody>
      </p:sp>
      <p:pic>
        <p:nvPicPr>
          <p:cNvPr id="1030" name="Picture 6" descr="Image">
            <a:extLst>
              <a:ext uri="{FF2B5EF4-FFF2-40B4-BE49-F238E27FC236}">
                <a16:creationId xmlns:a16="http://schemas.microsoft.com/office/drawing/2014/main" id="{BC4C58D7-A464-4751-D2E0-EFFE09920D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6" b="28473"/>
          <a:stretch/>
        </p:blipFill>
        <p:spPr bwMode="auto">
          <a:xfrm>
            <a:off x="8503669" y="2002645"/>
            <a:ext cx="2387633" cy="315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521E5A7-E892-AC55-BDDB-98B145B37581}"/>
              </a:ext>
            </a:extLst>
          </p:cNvPr>
          <p:cNvSpPr/>
          <p:nvPr/>
        </p:nvSpPr>
        <p:spPr>
          <a:xfrm>
            <a:off x="8577618" y="3948045"/>
            <a:ext cx="2214207" cy="6307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 descr="Arrow: Rotate right with solid fill">
            <a:extLst>
              <a:ext uri="{FF2B5EF4-FFF2-40B4-BE49-F238E27FC236}">
                <a16:creationId xmlns:a16="http://schemas.microsoft.com/office/drawing/2014/main" id="{3C0209D9-04A8-3998-89F0-A718E1CD8F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863572">
            <a:off x="10657724" y="1820277"/>
            <a:ext cx="1618795" cy="142215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2D41339-E173-0A8A-48EF-318B0FB64C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940" y="3352676"/>
            <a:ext cx="2740785" cy="311738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165A865-871B-C1B1-CC95-D4B4D7C77F3B}"/>
              </a:ext>
            </a:extLst>
          </p:cNvPr>
          <p:cNvSpPr txBox="1"/>
          <p:nvPr/>
        </p:nvSpPr>
        <p:spPr>
          <a:xfrm>
            <a:off x="7324725" y="5639060"/>
            <a:ext cx="462147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dirty="0">
              <a:solidFill>
                <a:srgbClr val="212529"/>
              </a:solidFill>
              <a:latin typeface="-apple-system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400" dirty="0"/>
              <a:t>Next just click “Sounds good” </a:t>
            </a:r>
          </a:p>
        </p:txBody>
      </p:sp>
      <p:pic>
        <p:nvPicPr>
          <p:cNvPr id="21" name="Graphic 20" descr="Arrow: Counter-clockwise curve with solid fill">
            <a:extLst>
              <a:ext uri="{FF2B5EF4-FFF2-40B4-BE49-F238E27FC236}">
                <a16:creationId xmlns:a16="http://schemas.microsoft.com/office/drawing/2014/main" id="{9CE42F4F-D874-7672-B878-A8244A58B0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8550077">
            <a:off x="7077345" y="4877102"/>
            <a:ext cx="1394116" cy="164235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BCA334D-D1E1-74E9-C857-928F869A4B6F}"/>
              </a:ext>
            </a:extLst>
          </p:cNvPr>
          <p:cNvSpPr txBox="1"/>
          <p:nvPr/>
        </p:nvSpPr>
        <p:spPr>
          <a:xfrm>
            <a:off x="4351293" y="2218802"/>
            <a:ext cx="338229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algn="ctr">
              <a:buFont typeface="Arial" panose="020B0604020202020204" pitchFamily="34" charset="0"/>
              <a:buChar char="•"/>
            </a:pPr>
            <a:r>
              <a:rPr lang="en-GB" sz="1350" dirty="0"/>
              <a:t>If you don’t see this go to the next step</a:t>
            </a:r>
          </a:p>
        </p:txBody>
      </p:sp>
      <p:pic>
        <p:nvPicPr>
          <p:cNvPr id="24" name="Picture 23" descr="A picture containing text, seat&#10;&#10;Description automatically generated">
            <a:extLst>
              <a:ext uri="{FF2B5EF4-FFF2-40B4-BE49-F238E27FC236}">
                <a16:creationId xmlns:a16="http://schemas.microsoft.com/office/drawing/2014/main" id="{5FB5A322-B527-7CB2-BF38-40727A46C5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65" y="3941220"/>
            <a:ext cx="2568331" cy="256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0081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DD4D7AA-491D-8925-1EEA-CF28E25D41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8807" y="1423024"/>
            <a:ext cx="3670481" cy="36418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50"/>
              <a:t>Usernames</a:t>
            </a:r>
            <a:r>
              <a:rPr lang="en-GB" sz="4050" dirty="0"/>
              <a:t> &amp; passwords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AA18C8-014A-B12B-C4E4-2767FECAC805}"/>
              </a:ext>
            </a:extLst>
          </p:cNvPr>
          <p:cNvSpPr txBox="1"/>
          <p:nvPr/>
        </p:nvSpPr>
        <p:spPr>
          <a:xfrm>
            <a:off x="4465527" y="225307"/>
            <a:ext cx="735794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400" dirty="0"/>
              <a:t>Next you will see this page open. You will be required to put in your login details. It is important that you use this style of login - </a:t>
            </a:r>
            <a:r>
              <a:rPr lang="en-GB" sz="2400" u="sng" dirty="0">
                <a:hlinkClick r:id="rId2"/>
              </a:rPr>
              <a:t>123456@uwtsd.ac.uk</a:t>
            </a:r>
            <a:endParaRPr lang="en-GB" sz="2400" dirty="0"/>
          </a:p>
          <a:p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9848E8-07F1-31F1-0A4F-0FBD97C66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3792" y="3729562"/>
            <a:ext cx="2979532" cy="29031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D0A268-D6A0-3AED-6456-7732513E7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6961" y="1500391"/>
            <a:ext cx="2796891" cy="25681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9C017F1-E13F-584B-B287-8C891082618F}"/>
              </a:ext>
            </a:extLst>
          </p:cNvPr>
          <p:cNvSpPr txBox="1"/>
          <p:nvPr/>
        </p:nvSpPr>
        <p:spPr>
          <a:xfrm>
            <a:off x="7564415" y="6060638"/>
            <a:ext cx="45702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Then put in your password </a:t>
            </a:r>
          </a:p>
        </p:txBody>
      </p:sp>
      <p:pic>
        <p:nvPicPr>
          <p:cNvPr id="10" name="Graphic 9" descr="Arrow: Rotate right with solid fill">
            <a:extLst>
              <a:ext uri="{FF2B5EF4-FFF2-40B4-BE49-F238E27FC236}">
                <a16:creationId xmlns:a16="http://schemas.microsoft.com/office/drawing/2014/main" id="{62DAB304-7239-8687-5B63-46A2AEBEE90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188133">
            <a:off x="8973446" y="1142072"/>
            <a:ext cx="1752230" cy="1539380"/>
          </a:xfrm>
          <a:prstGeom prst="rect">
            <a:avLst/>
          </a:prstGeom>
        </p:spPr>
      </p:pic>
      <p:pic>
        <p:nvPicPr>
          <p:cNvPr id="11" name="Graphic 10" descr="Arrow: Rotate right with solid fill">
            <a:extLst>
              <a:ext uri="{FF2B5EF4-FFF2-40B4-BE49-F238E27FC236}">
                <a16:creationId xmlns:a16="http://schemas.microsoft.com/office/drawing/2014/main" id="{0C714555-0487-D8B5-476F-9045A75F526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5214669" flipV="1">
            <a:off x="7145899" y="4494637"/>
            <a:ext cx="1738124" cy="1515422"/>
          </a:xfrm>
          <a:prstGeom prst="rect">
            <a:avLst/>
          </a:prstGeom>
        </p:spPr>
      </p:pic>
      <p:pic>
        <p:nvPicPr>
          <p:cNvPr id="12" name="Picture 11" descr="Shape, icon, arrow&#10;&#10;Description automatically generated">
            <a:extLst>
              <a:ext uri="{FF2B5EF4-FFF2-40B4-BE49-F238E27FC236}">
                <a16:creationId xmlns:a16="http://schemas.microsoft.com/office/drawing/2014/main" id="{EEE2B53B-2553-748C-93A5-1B32C29AEE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03" y="3941212"/>
            <a:ext cx="2581091" cy="25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348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15CC49-5151-881C-C70F-FBB43FCA5D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50" dirty="0"/>
              <a:t>2FA &amp; learning interests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983E9B-68F7-E136-E072-561F609DF6DF}"/>
              </a:ext>
            </a:extLst>
          </p:cNvPr>
          <p:cNvSpPr txBox="1"/>
          <p:nvPr/>
        </p:nvSpPr>
        <p:spPr>
          <a:xfrm>
            <a:off x="4424610" y="237577"/>
            <a:ext cx="7481168" cy="224676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GB" sz="2800" dirty="0"/>
              <a:t>You will be asked to authenticate by either using the app or by text/call</a:t>
            </a:r>
            <a:endParaRPr lang="en-GB" sz="2800"/>
          </a:p>
          <a:p>
            <a:pPr marL="213995" indent="-213995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13995" indent="-213995">
              <a:buFont typeface="Arial" panose="020B0604020202020204" pitchFamily="34" charset="0"/>
              <a:buChar char="•"/>
            </a:pPr>
            <a:r>
              <a:rPr lang="en-GB" sz="2800" dirty="0"/>
              <a:t>Then you can choose areas of interest to you.</a:t>
            </a:r>
            <a:endParaRPr lang="en-GB" sz="2800" dirty="0">
              <a:cs typeface="Calibri Light"/>
            </a:endParaRPr>
          </a:p>
          <a:p>
            <a:endParaRPr lang="en-GB" sz="2800" dirty="0"/>
          </a:p>
        </p:txBody>
      </p:sp>
      <p:pic>
        <p:nvPicPr>
          <p:cNvPr id="8" name="Picture 2" descr="Image">
            <a:extLst>
              <a:ext uri="{FF2B5EF4-FFF2-40B4-BE49-F238E27FC236}">
                <a16:creationId xmlns:a16="http://schemas.microsoft.com/office/drawing/2014/main" id="{F3DDBB58-CAB7-89C3-398E-0331730A91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19" b="14912"/>
          <a:stretch/>
        </p:blipFill>
        <p:spPr bwMode="auto">
          <a:xfrm>
            <a:off x="5987679" y="2516642"/>
            <a:ext cx="2542337" cy="425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phic 10" descr="Arrow: Rotate right with solid fill">
            <a:extLst>
              <a:ext uri="{FF2B5EF4-FFF2-40B4-BE49-F238E27FC236}">
                <a16:creationId xmlns:a16="http://schemas.microsoft.com/office/drawing/2014/main" id="{76884884-45B1-2206-3172-7A6F89F823B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7838960" y="2463306"/>
            <a:ext cx="1867653" cy="1867653"/>
          </a:xfrm>
          <a:prstGeom prst="rect">
            <a:avLst/>
          </a:prstGeom>
        </p:spPr>
      </p:pic>
      <p:pic>
        <p:nvPicPr>
          <p:cNvPr id="12" name="Picture 11" descr="Shape, icon, arrow&#10;&#10;Description automatically generated">
            <a:extLst>
              <a:ext uri="{FF2B5EF4-FFF2-40B4-BE49-F238E27FC236}">
                <a16:creationId xmlns:a16="http://schemas.microsoft.com/office/drawing/2014/main" id="{D1600CD6-72F0-1B20-7A22-745D47F0EC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25" y="3932935"/>
            <a:ext cx="2586635" cy="258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26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AD1C8C7-ABFD-2641-BF56-9A0A5189D3A1}"/>
              </a:ext>
            </a:extLst>
          </p:cNvPr>
          <p:cNvSpPr txBox="1"/>
          <p:nvPr/>
        </p:nvSpPr>
        <p:spPr>
          <a:xfrm>
            <a:off x="4995886" y="465456"/>
            <a:ext cx="50345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/>
              <a:t>You can just click “Maybe Later” on the weekly goal section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FB9C97-58F6-4C88-9699-59820C84D0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50" dirty="0"/>
              <a:t>Goals &amp; connecting accounts</a:t>
            </a:r>
          </a:p>
        </p:txBody>
      </p:sp>
      <p:pic>
        <p:nvPicPr>
          <p:cNvPr id="3076" name="Picture 4" descr="Image">
            <a:extLst>
              <a:ext uri="{FF2B5EF4-FFF2-40B4-BE49-F238E27FC236}">
                <a16:creationId xmlns:a16="http://schemas.microsoft.com/office/drawing/2014/main" id="{63B555BA-273A-A596-9EA4-E5BBBEC0F1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25" b="5791"/>
          <a:stretch/>
        </p:blipFill>
        <p:spPr bwMode="auto">
          <a:xfrm>
            <a:off x="9937658" y="0"/>
            <a:ext cx="2235522" cy="383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">
            <a:extLst>
              <a:ext uri="{FF2B5EF4-FFF2-40B4-BE49-F238E27FC236}">
                <a16:creationId xmlns:a16="http://schemas.microsoft.com/office/drawing/2014/main" id="{9627B076-562E-85F5-8ED7-FECED2754A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08" b="15259"/>
          <a:stretch/>
        </p:blipFill>
        <p:spPr bwMode="auto">
          <a:xfrm>
            <a:off x="4526298" y="2823081"/>
            <a:ext cx="2416762" cy="383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7137D7-CFAD-6D71-8FD5-02516E69FF94}"/>
              </a:ext>
            </a:extLst>
          </p:cNvPr>
          <p:cNvSpPr txBox="1"/>
          <p:nvPr/>
        </p:nvSpPr>
        <p:spPr>
          <a:xfrm>
            <a:off x="6943060" y="4499423"/>
            <a:ext cx="524894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/>
              <a:t>Then you can link your professional LinkedIn account. If you do not have a LinkedIn account then just click “Not now”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B94BE0-6A88-46BB-662C-30DFDE87473C}"/>
              </a:ext>
            </a:extLst>
          </p:cNvPr>
          <p:cNvSpPr/>
          <p:nvPr/>
        </p:nvSpPr>
        <p:spPr>
          <a:xfrm>
            <a:off x="10122011" y="3466068"/>
            <a:ext cx="925457" cy="27104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0EA40895-C105-B4BC-48B2-0A5DD53592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144" y="3933575"/>
            <a:ext cx="2586635" cy="2586635"/>
          </a:xfrm>
          <a:prstGeom prst="rect">
            <a:avLst/>
          </a:prstGeom>
        </p:spPr>
      </p:pic>
      <p:pic>
        <p:nvPicPr>
          <p:cNvPr id="16" name="Graphic 15" descr="Arrow: Rotate right with solid fill">
            <a:extLst>
              <a:ext uri="{FF2B5EF4-FFF2-40B4-BE49-F238E27FC236}">
                <a16:creationId xmlns:a16="http://schemas.microsoft.com/office/drawing/2014/main" id="{2392C634-3115-FA6E-F59A-ADEAC224DA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2359218" flipV="1">
            <a:off x="6160443" y="3664484"/>
            <a:ext cx="1340672" cy="1257439"/>
          </a:xfrm>
          <a:prstGeom prst="rect">
            <a:avLst/>
          </a:prstGeom>
        </p:spPr>
      </p:pic>
      <p:pic>
        <p:nvPicPr>
          <p:cNvPr id="17" name="Graphic 16" descr="Arrow: Rotate right with solid fill">
            <a:extLst>
              <a:ext uri="{FF2B5EF4-FFF2-40B4-BE49-F238E27FC236}">
                <a16:creationId xmlns:a16="http://schemas.microsoft.com/office/drawing/2014/main" id="{B18916EF-D054-50A6-2C77-D944F865FCB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413855" flipV="1">
            <a:off x="8456377" y="1144354"/>
            <a:ext cx="1506566" cy="174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53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4B2A707-8CD5-32A8-03E1-13408E5166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221" y="1391125"/>
            <a:ext cx="3670481" cy="3641841"/>
          </a:xfrm>
        </p:spPr>
        <p:txBody>
          <a:bodyPr>
            <a:normAutofit/>
          </a:bodyPr>
          <a:lstStyle/>
          <a:p>
            <a:r>
              <a:rPr lang="en-GB" sz="3600" dirty="0"/>
              <a:t>Final steps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38E918-C874-5A28-5E45-6D902167A89D}"/>
              </a:ext>
            </a:extLst>
          </p:cNvPr>
          <p:cNvSpPr txBox="1"/>
          <p:nvPr/>
        </p:nvSpPr>
        <p:spPr>
          <a:xfrm>
            <a:off x="4467651" y="300051"/>
            <a:ext cx="714310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/>
              <a:t>Congrats you are all done and just need to click “Start Learning”</a:t>
            </a:r>
          </a:p>
        </p:txBody>
      </p:sp>
      <p:pic>
        <p:nvPicPr>
          <p:cNvPr id="5122" name="Picture 2" descr="Image">
            <a:extLst>
              <a:ext uri="{FF2B5EF4-FFF2-40B4-BE49-F238E27FC236}">
                <a16:creationId xmlns:a16="http://schemas.microsoft.com/office/drawing/2014/main" id="{EF3E07A7-D7FD-70D4-C41D-203C7970BC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5" b="43682"/>
          <a:stretch/>
        </p:blipFill>
        <p:spPr bwMode="auto">
          <a:xfrm>
            <a:off x="8235299" y="777104"/>
            <a:ext cx="2581025" cy="275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phic 5" descr="Arrow: Rotate right with solid fill">
            <a:extLst>
              <a:ext uri="{FF2B5EF4-FFF2-40B4-BE49-F238E27FC236}">
                <a16:creationId xmlns:a16="http://schemas.microsoft.com/office/drawing/2014/main" id="{A40C5A4F-CFBC-94C4-12DA-888EB0F5BDB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 flipH="1">
            <a:off x="6572255" y="1302037"/>
            <a:ext cx="1365664" cy="15438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666C55-A467-D041-15DE-E709D923F0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5676" y="3867570"/>
            <a:ext cx="4590289" cy="25916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524A86E-6B77-D67A-D479-9506C35CA89B}"/>
              </a:ext>
            </a:extLst>
          </p:cNvPr>
          <p:cNvSpPr txBox="1"/>
          <p:nvPr/>
        </p:nvSpPr>
        <p:spPr>
          <a:xfrm>
            <a:off x="9035965" y="3842637"/>
            <a:ext cx="297166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Now you can go ahead and search for courses that can help improve your digital skills.</a:t>
            </a:r>
          </a:p>
        </p:txBody>
      </p:sp>
      <p:pic>
        <p:nvPicPr>
          <p:cNvPr id="15" name="Picture 14" descr="Shape, icon&#10;&#10;Description automatically generated">
            <a:extLst>
              <a:ext uri="{FF2B5EF4-FFF2-40B4-BE49-F238E27FC236}">
                <a16:creationId xmlns:a16="http://schemas.microsoft.com/office/drawing/2014/main" id="{112F068A-2848-1A66-7FE2-AAACF9BD79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145" y="3933575"/>
            <a:ext cx="2586634" cy="258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8074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6384B1-CEFB-917B-EB90-4D7AC339D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440" y="2492896"/>
            <a:ext cx="10972800" cy="1143000"/>
          </a:xfrm>
        </p:spPr>
        <p:txBody>
          <a:bodyPr/>
          <a:lstStyle/>
          <a:p>
            <a:pPr algn="l"/>
            <a:r>
              <a:rPr lang="en-GB" sz="3600" dirty="0"/>
              <a:t>Aim to register for LinkedIn learning and identify three courses that support you to develop your weaknesses. </a:t>
            </a:r>
          </a:p>
        </p:txBody>
      </p:sp>
      <p:pic>
        <p:nvPicPr>
          <p:cNvPr id="5" name="Picture 4" descr="A close up of a logo&#10;&#10;AI-generated content may be incorrect.">
            <a:hlinkClick r:id="rId2"/>
            <a:extLst>
              <a:ext uri="{FF2B5EF4-FFF2-40B4-BE49-F238E27FC236}">
                <a16:creationId xmlns:a16="http://schemas.microsoft.com/office/drawing/2014/main" id="{DC98E769-A415-4C59-BFB9-91346B7F7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348" y="548680"/>
            <a:ext cx="5281304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4343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56277-1B01-1A86-1262-C0009DB4F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00FF30-D095-E58A-87C0-D2D05B49E647}"/>
              </a:ext>
            </a:extLst>
          </p:cNvPr>
          <p:cNvSpPr txBox="1"/>
          <p:nvPr/>
        </p:nvSpPr>
        <p:spPr>
          <a:xfrm>
            <a:off x="839416" y="2325015"/>
            <a:ext cx="993710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7950" indent="0" eaLnBrk="1" hangingPunct="1">
              <a:spcAft>
                <a:spcPts val="1200"/>
              </a:spcAft>
              <a:buNone/>
              <a:defRPr/>
            </a:pPr>
            <a:r>
              <a:rPr lang="en-GB" altLang="en-US" sz="2000" dirty="0"/>
              <a:t>During in this session we have:  </a:t>
            </a:r>
          </a:p>
          <a:p>
            <a:pPr marL="393700" indent="-285750" eaLnBrk="1" hangingPunct="1">
              <a:spcAft>
                <a:spcPts val="1200"/>
              </a:spcAft>
              <a:defRPr/>
            </a:pPr>
            <a:r>
              <a:rPr lang="en-GB" altLang="en-US" sz="2000" dirty="0"/>
              <a:t>Shared our career aspirations, experience and skills</a:t>
            </a:r>
          </a:p>
          <a:p>
            <a:pPr marL="393700" indent="-285750" eaLnBrk="1" hangingPunct="1">
              <a:spcAft>
                <a:spcPts val="1200"/>
              </a:spcAft>
              <a:defRPr/>
            </a:pPr>
            <a:r>
              <a:rPr lang="en-GB" altLang="en-US" sz="2000" dirty="0"/>
              <a:t>Made connections with fellow students </a:t>
            </a:r>
          </a:p>
          <a:p>
            <a:pPr marL="393700" indent="-285750" eaLnBrk="1" hangingPunct="1">
              <a:spcAft>
                <a:spcPts val="1200"/>
              </a:spcAft>
              <a:defRPr/>
            </a:pPr>
            <a:r>
              <a:rPr lang="en-GB" altLang="en-US" sz="2000" dirty="0"/>
              <a:t>Conducted a personal SWOT analysis</a:t>
            </a:r>
          </a:p>
          <a:p>
            <a:pPr marL="393700" indent="-285750" eaLnBrk="1" hangingPunct="1">
              <a:spcAft>
                <a:spcPts val="1200"/>
              </a:spcAft>
              <a:defRPr/>
            </a:pPr>
            <a:r>
              <a:rPr lang="en-GB" altLang="en-US" sz="2000" dirty="0"/>
              <a:t>Discovered LinkedIn Learning and identify relevant resources for continual professional development (CPD) </a:t>
            </a:r>
          </a:p>
        </p:txBody>
      </p:sp>
    </p:spTree>
    <p:extLst>
      <p:ext uri="{BB962C8B-B14F-4D97-AF65-F5344CB8AC3E}">
        <p14:creationId xmlns:p14="http://schemas.microsoft.com/office/powerpoint/2010/main" val="17444431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00D32-3EBD-5E7C-098A-286E347FF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Personal Progress Padlet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1641A-DF7F-2CA4-F2A7-F9F2E2D6D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565" y="1417638"/>
            <a:ext cx="1097280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There is no assessment attached to your Essential Skills sessions.  However, you should maintain your personal progress Padlet.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After each week, add to your personal progress Padlet.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What should you include in a personal progress Padlet ? </a:t>
            </a:r>
          </a:p>
          <a:p>
            <a:pPr marL="0" indent="0">
              <a:buNone/>
            </a:pPr>
            <a:r>
              <a:rPr lang="en-GB" sz="2000" dirty="0"/>
              <a:t>Include: </a:t>
            </a:r>
          </a:p>
          <a:p>
            <a:pPr>
              <a:buFontTx/>
              <a:buChar char="-"/>
            </a:pPr>
            <a:r>
              <a:rPr lang="en-GB" sz="2000" dirty="0"/>
              <a:t>What you have done in your session. </a:t>
            </a:r>
          </a:p>
          <a:p>
            <a:pPr>
              <a:buFontTx/>
              <a:buChar char="-"/>
            </a:pPr>
            <a:r>
              <a:rPr lang="en-GB" sz="2000" dirty="0"/>
              <a:t>What key points have you learned. </a:t>
            </a:r>
          </a:p>
          <a:p>
            <a:pPr>
              <a:buFontTx/>
              <a:buChar char="-"/>
            </a:pPr>
            <a:r>
              <a:rPr lang="en-GB" sz="2000" dirty="0"/>
              <a:t>How you intend to apply learnings to your module assessments and onward professional development. </a:t>
            </a:r>
          </a:p>
        </p:txBody>
      </p:sp>
    </p:spTree>
    <p:extLst>
      <p:ext uri="{BB962C8B-B14F-4D97-AF65-F5344CB8AC3E}">
        <p14:creationId xmlns:p14="http://schemas.microsoft.com/office/powerpoint/2010/main" val="4619089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B64818-EEDB-45A9-B157-A1897F85A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188640"/>
            <a:ext cx="3834734" cy="2313623"/>
          </a:xfrm>
          <a:prstGeom prst="rect">
            <a:avLst/>
          </a:prstGeom>
        </p:spPr>
      </p:pic>
      <p:sp>
        <p:nvSpPr>
          <p:cNvPr id="3" name="TextBox 15">
            <a:extLst>
              <a:ext uri="{FF2B5EF4-FFF2-40B4-BE49-F238E27FC236}">
                <a16:creationId xmlns:a16="http://schemas.microsoft.com/office/drawing/2014/main" id="{698E26B7-06E6-4E8D-BCA4-AC5CB33DD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470" y="1241292"/>
            <a:ext cx="490594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6000" b="1" dirty="0"/>
              <a:t> </a:t>
            </a:r>
            <a:r>
              <a:rPr lang="en-GB" sz="5800" b="1" dirty="0"/>
              <a:t>Traffic Light </a:t>
            </a:r>
            <a:r>
              <a:rPr lang="en-GB" sz="7200" b="1" i="1" dirty="0">
                <a:solidFill>
                  <a:srgbClr val="FF0000"/>
                </a:solidFill>
                <a:latin typeface="Bradley Hand ITC" pitchFamily="66" charset="0"/>
              </a:rPr>
              <a:t>it</a:t>
            </a:r>
          </a:p>
        </p:txBody>
      </p:sp>
      <p:pic>
        <p:nvPicPr>
          <p:cNvPr id="4" name="Picture 3" descr="http://png.findicons.com/files/icons/2320/x_mac_general/400/traffic_lights.png">
            <a:hlinkClick r:id="" action="ppaction://noaction"/>
            <a:extLst>
              <a:ext uri="{FF2B5EF4-FFF2-40B4-BE49-F238E27FC236}">
                <a16:creationId xmlns:a16="http://schemas.microsoft.com/office/drawing/2014/main" id="{1CAD5F91-34FE-4424-B0B2-B61CA01C6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2333"/>
            <a:ext cx="26638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5DB7FD-CA57-4659-925E-56D89A7218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348644"/>
              </p:ext>
            </p:extLst>
          </p:nvPr>
        </p:nvGraphicFramePr>
        <p:xfrm>
          <a:off x="2351584" y="3092333"/>
          <a:ext cx="9532398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2612">
                  <a:extLst>
                    <a:ext uri="{9D8B030D-6E8A-4147-A177-3AD203B41FA5}">
                      <a16:colId xmlns:a16="http://schemas.microsoft.com/office/drawing/2014/main" val="2064328041"/>
                    </a:ext>
                  </a:extLst>
                </a:gridCol>
                <a:gridCol w="8129786">
                  <a:extLst>
                    <a:ext uri="{9D8B030D-6E8A-4147-A177-3AD203B41FA5}">
                      <a16:colId xmlns:a16="http://schemas.microsoft.com/office/drawing/2014/main" val="1982762199"/>
                    </a:ext>
                  </a:extLst>
                </a:gridCol>
              </a:tblGrid>
              <a:tr h="390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i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Where is your learning at ?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0179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misunderstood some of the topics. (write down 2 questions that you need help with)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5770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Amber</a:t>
                      </a:r>
                      <a:r>
                        <a:rPr lang="en-GB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understood most of the topics so far (write down 1 question and 1 key theme you have understood)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3598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accent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Green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understood the topics so far (write down 2 key themes from the lesson to show your understanding)</a:t>
                      </a:r>
                      <a:endParaRPr lang="en-GB" sz="18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2692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267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3399</TotalTime>
  <Words>1449</Words>
  <Application>Microsoft Office PowerPoint</Application>
  <PresentationFormat>Widescreen</PresentationFormat>
  <Paragraphs>172</Paragraphs>
  <Slides>29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Akzidenz-Grotesk BQ</vt:lpstr>
      <vt:lpstr>-apple-system</vt:lpstr>
      <vt:lpstr>Arial</vt:lpstr>
      <vt:lpstr>Arial Rounded MT Bold</vt:lpstr>
      <vt:lpstr>Bradley Hand ITC</vt:lpstr>
      <vt:lpstr>Calibri</vt:lpstr>
      <vt:lpstr>Calibri Light</vt:lpstr>
      <vt:lpstr>Myriad Pro</vt:lpstr>
      <vt:lpstr>20140311PresentationUWTSDTemplate</vt:lpstr>
      <vt:lpstr>Essential Skills  </vt:lpstr>
      <vt:lpstr>Session Objectives </vt:lpstr>
      <vt:lpstr>Session Schedule</vt:lpstr>
      <vt:lpstr>Profiles of Graduates from UWTSD IICL, Birmingham </vt:lpstr>
      <vt:lpstr>Graduate Profiles </vt:lpstr>
      <vt:lpstr>What are your skills and aspirations?</vt:lpstr>
      <vt:lpstr>Share</vt:lpstr>
      <vt:lpstr>SWOT Analysis</vt:lpstr>
      <vt:lpstr>What Is a SWOT Analysis? </vt:lpstr>
      <vt:lpstr>Why Do We Use a SWOT Analysis?</vt:lpstr>
      <vt:lpstr>How Does This Help You?</vt:lpstr>
      <vt:lpstr>What opportunities are available at UWTSD?</vt:lpstr>
      <vt:lpstr>PowerPoint Presentation</vt:lpstr>
      <vt:lpstr>PowerPoint Presentation</vt:lpstr>
      <vt:lpstr>PowerPoint Presentation</vt:lpstr>
      <vt:lpstr>PowerPoint Presentation</vt:lpstr>
      <vt:lpstr>Using LinkedIn Learning</vt:lpstr>
      <vt:lpstr>LinkedIn Learning</vt:lpstr>
      <vt:lpstr>The DigiCentre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Aim to register for LinkedIn learning and identify three courses that support you to develop your weaknesses. </vt:lpstr>
      <vt:lpstr>Summary</vt:lpstr>
      <vt:lpstr>Your Personal Progress Padlet</vt:lpstr>
      <vt:lpstr>PowerPoint Presentation</vt:lpstr>
    </vt:vector>
  </TitlesOfParts>
  <Company>University of Chester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Leadership and Development</dc:title>
  <dc:creator>kasia</dc:creator>
  <cp:lastModifiedBy>Beau Academic</cp:lastModifiedBy>
  <cp:revision>177</cp:revision>
  <dcterms:created xsi:type="dcterms:W3CDTF">2011-02-08T13:37:54Z</dcterms:created>
  <dcterms:modified xsi:type="dcterms:W3CDTF">2026-05-16T08:18:40Z</dcterms:modified>
</cp:coreProperties>
</file>