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76" r:id="rId6"/>
    <p:sldId id="258" r:id="rId7"/>
    <p:sldId id="260" r:id="rId8"/>
    <p:sldId id="261" r:id="rId9"/>
    <p:sldId id="275" r:id="rId10"/>
    <p:sldId id="264" r:id="rId11"/>
    <p:sldId id="270" r:id="rId12"/>
    <p:sldId id="262" r:id="rId13"/>
    <p:sldId id="263" r:id="rId14"/>
    <p:sldId id="267" r:id="rId15"/>
    <p:sldId id="268" r:id="rId16"/>
    <p:sldId id="27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4040"/>
    <a:srgbClr val="7030A0"/>
    <a:srgbClr val="00B0F0"/>
    <a:srgbClr val="0070C0"/>
    <a:srgbClr val="37CB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06" autoAdjust="0"/>
    <p:restoredTop sz="88415" autoAdjust="0"/>
  </p:normalViewPr>
  <p:slideViewPr>
    <p:cSldViewPr snapToGrid="0" showGuides="1">
      <p:cViewPr>
        <p:scale>
          <a:sx n="70" d="100"/>
          <a:sy n="70" d="100"/>
        </p:scale>
        <p:origin x="941" y="4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4" d="100"/>
        <a:sy n="114" d="100"/>
      </p:scale>
      <p:origin x="0" y="-1476"/>
    </p:cViewPr>
  </p:sorterViewPr>
  <p:notesViewPr>
    <p:cSldViewPr snapToGrid="0" showGuides="1">
      <p:cViewPr>
        <p:scale>
          <a:sx n="50" d="100"/>
          <a:sy n="50" d="100"/>
        </p:scale>
        <p:origin x="2640" y="3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8AFA8042-29A1-4486-A765-75526984061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08D8449A-A734-4B2E-9806-61303F24B60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249263-8DF9-4907-970E-1CFD040DC73A}" type="datetimeFigureOut">
              <a:rPr lang="en-US" smtClean="0"/>
              <a:t>9/15/2026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6605C2A-990C-4531-8CBF-BC3BEC0AF34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0D7358FE-F7D5-4C85-B0FD-2394F7F8774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BAE485-B3C6-4830-BBC8-C6E008BDD69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6289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70B412-7BFF-46C7-AB5E-DE35F66C9933}" type="datetimeFigureOut">
              <a:rPr lang="en-US" noProof="0" smtClean="0"/>
              <a:t>9/15/2026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5ACE04-E13C-4837-B6DD-B388E7CAA05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50441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ACE04-E13C-4837-B6DD-B388E7CAA05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232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ACE04-E13C-4837-B6DD-B388E7CAA05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4250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ACE04-E13C-4837-B6DD-B388E7CAA05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833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ACE04-E13C-4837-B6DD-B388E7CAA05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640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ACE04-E13C-4837-B6DD-B388E7CAA05E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95241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ACE04-E13C-4837-B6DD-B388E7CAA05E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75141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ACE04-E13C-4837-B6DD-B388E7CAA05E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826717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ACE04-E13C-4837-B6DD-B388E7CAA05E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86660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8582E5-8FA2-4056-805F-EF36F706689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686300" y="2726872"/>
            <a:ext cx="7233557" cy="832077"/>
          </a:xfrm>
        </p:spPr>
        <p:txBody>
          <a:bodyPr anchor="b">
            <a:normAutofit/>
          </a:bodyPr>
          <a:lstStyle>
            <a:lvl1pPr algn="l">
              <a:defRPr sz="4800" b="1" cap="all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C085D6F-874B-44F8-B241-51EF13CA9C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6300" y="3569380"/>
            <a:ext cx="7233557" cy="365125"/>
          </a:xfrm>
        </p:spPr>
        <p:txBody>
          <a:bodyPr lIns="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BDE5D2F-535D-4D7C-9BE1-84BFEC7A65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93407-1483-4B80-86DE-DAE1D4D89093}" type="datetimeFigureOut">
              <a:rPr lang="en-US" noProof="0" smtClean="0"/>
              <a:t>9/15/2026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64363625-95D4-4DF0-A1AA-D060728EC426}"/>
              </a:ext>
            </a:extLst>
          </p:cNvPr>
          <p:cNvCxnSpPr>
            <a:cxnSpLocks/>
          </p:cNvCxnSpPr>
          <p:nvPr userDrawn="1"/>
        </p:nvCxnSpPr>
        <p:spPr>
          <a:xfrm>
            <a:off x="4827813" y="4082142"/>
            <a:ext cx="148862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ECBCF8A4-C2B4-4945-8D79-C9D46B7FBECB}"/>
              </a:ext>
            </a:extLst>
          </p:cNvPr>
          <p:cNvGrpSpPr/>
          <p:nvPr userDrawn="1"/>
        </p:nvGrpSpPr>
        <p:grpSpPr>
          <a:xfrm>
            <a:off x="4793474" y="2475187"/>
            <a:ext cx="748798" cy="134113"/>
            <a:chOff x="4827813" y="2534636"/>
            <a:chExt cx="996651" cy="178504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xmlns="" id="{479C2256-8A0F-4625-86F0-FB439F3EAD4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xmlns="" id="{253CF488-6D31-4B63-A3C6-C4D838C23FCE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xmlns="" id="{E32985B6-7260-445A-A580-6993E0DEBFD9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xmlns="" id="{3BC682E1-4E5D-4006-81EA-550DD98166E4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xmlns="" id="{F0C7F772-E2DA-4B13-AC2E-28A0EE6D84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424363" cy="6858000"/>
          </a:xfr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xmlns="" id="{47953C80-71A5-4AA2-AEAD-21948D1AA6DC}"/>
              </a:ext>
            </a:extLst>
          </p:cNvPr>
          <p:cNvSpPr/>
          <p:nvPr userDrawn="1"/>
        </p:nvSpPr>
        <p:spPr>
          <a:xfrm>
            <a:off x="8621485" y="4408714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xmlns="" id="{9C4582D1-F710-4E2F-9868-CB89116D5932}"/>
              </a:ext>
            </a:extLst>
          </p:cNvPr>
          <p:cNvSpPr/>
          <p:nvPr userDrawn="1"/>
        </p:nvSpPr>
        <p:spPr>
          <a:xfrm>
            <a:off x="8303078" y="4184310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945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BC16441-0F1F-453B-BACF-543CEDE2A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8430" y="1046163"/>
            <a:ext cx="5445369" cy="1114784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1EC9302-80D9-4A88-8591-DE2D4BA1F91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908430" y="2506662"/>
            <a:ext cx="5445370" cy="3454523"/>
          </a:xfrm>
        </p:spPr>
        <p:txBody>
          <a:bodyPr lIns="0" tIns="0" rIns="0" bIns="0">
            <a:noAutofit/>
          </a:bodyPr>
          <a:lstStyle>
            <a:lvl1pPr>
              <a:lnSpc>
                <a:spcPct val="100000"/>
              </a:lnSpc>
              <a:buClr>
                <a:schemeClr val="accent1"/>
              </a:buClr>
              <a:defRPr sz="1800"/>
            </a:lvl1pPr>
            <a:lvl2pPr>
              <a:lnSpc>
                <a:spcPct val="100000"/>
              </a:lnSpc>
              <a:buClr>
                <a:schemeClr val="accent1"/>
              </a:buClr>
              <a:defRPr sz="1600"/>
            </a:lvl2pPr>
            <a:lvl3pPr>
              <a:lnSpc>
                <a:spcPct val="100000"/>
              </a:lnSpc>
              <a:buClr>
                <a:schemeClr val="accent1"/>
              </a:buClr>
              <a:defRPr sz="1400"/>
            </a:lvl3pPr>
            <a:lvl4pPr>
              <a:lnSpc>
                <a:spcPct val="100000"/>
              </a:lnSpc>
              <a:buClr>
                <a:schemeClr val="accent1"/>
              </a:buClr>
              <a:defRPr sz="1200"/>
            </a:lvl4pPr>
            <a:lvl5pPr>
              <a:lnSpc>
                <a:spcPct val="100000"/>
              </a:lnSpc>
              <a:buClr>
                <a:schemeClr val="accent1"/>
              </a:buClr>
              <a:defRPr sz="12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2C89B828-B338-413C-B008-0A8566F48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Content Placeholder 16">
            <a:extLst>
              <a:ext uri="{FF2B5EF4-FFF2-40B4-BE49-F238E27FC236}">
                <a16:creationId xmlns:a16="http://schemas.microsoft.com/office/drawing/2014/main" xmlns="" id="{6AEAE6ED-58FA-4039-939A-E4032520CB3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>
            <a:noAutofit/>
          </a:bodyPr>
          <a:lstStyle>
            <a:lvl1pPr marL="0" indent="0">
              <a:buNone/>
              <a:defRPr sz="1400" b="1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xmlns="" id="{4502AABE-45EB-48A5-AD25-47BD8B79DF6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9045" y="0"/>
            <a:ext cx="5210175" cy="5961063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8888A4FD-81F4-4588-9E6D-70E57577D8BF}"/>
              </a:ext>
            </a:extLst>
          </p:cNvPr>
          <p:cNvCxnSpPr>
            <a:cxnSpLocks/>
          </p:cNvCxnSpPr>
          <p:nvPr userDrawn="1"/>
        </p:nvCxnSpPr>
        <p:spPr>
          <a:xfrm>
            <a:off x="5679220" y="2286312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4CF1D2ED-7B25-4251-BF07-47FBAA534810}"/>
              </a:ext>
            </a:extLst>
          </p:cNvPr>
          <p:cNvGrpSpPr/>
          <p:nvPr userDrawn="1"/>
        </p:nvGrpSpPr>
        <p:grpSpPr>
          <a:xfrm>
            <a:off x="11079786" y="421045"/>
            <a:ext cx="748798" cy="134113"/>
            <a:chOff x="4827813" y="2534636"/>
            <a:chExt cx="996651" cy="178504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xmlns="" id="{E397537E-DF51-4990-9447-2DAE98ABC683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xmlns="" id="{3E99CAB5-81F4-4EA8-8B36-4A70C59861FD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xmlns="" id="{16AADF9A-A507-4453-8CE3-3F78BB303FA4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xmlns="" id="{C33AA69F-C4B8-479C-9F0F-69C184D0611F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xmlns="" id="{8725921A-0ED5-431E-899C-28A6920B5029}"/>
              </a:ext>
            </a:extLst>
          </p:cNvPr>
          <p:cNvSpPr/>
          <p:nvPr userDrawn="1"/>
        </p:nvSpPr>
        <p:spPr>
          <a:xfrm>
            <a:off x="10039330" y="896815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xmlns="" id="{EE8B169A-8A2F-4425-A9A1-1B828428B434}"/>
              </a:ext>
            </a:extLst>
          </p:cNvPr>
          <p:cNvSpPr/>
          <p:nvPr userDrawn="1"/>
        </p:nvSpPr>
        <p:spPr>
          <a:xfrm>
            <a:off x="9720923" y="672411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xmlns="" id="{43B45974-F6C7-40D3-9399-E05FA19C565E}"/>
              </a:ext>
            </a:extLst>
          </p:cNvPr>
          <p:cNvCxnSpPr>
            <a:cxnSpLocks/>
          </p:cNvCxnSpPr>
          <p:nvPr userDrawn="1"/>
        </p:nvCxnSpPr>
        <p:spPr>
          <a:xfrm>
            <a:off x="7508020" y="2286312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184765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Three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BC16441-0F1F-453B-BACF-543CEDE2A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1046163"/>
            <a:ext cx="5445369" cy="1114784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1EC9302-80D9-4A88-8591-DE2D4BA1F91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63416" y="2506662"/>
            <a:ext cx="5445370" cy="3454523"/>
          </a:xfrm>
        </p:spPr>
        <p:txBody>
          <a:bodyPr lIns="0" tIns="0" rIns="0" bIns="0">
            <a:noAutofit/>
          </a:bodyPr>
          <a:lstStyle>
            <a:lvl1pPr>
              <a:lnSpc>
                <a:spcPct val="100000"/>
              </a:lnSpc>
              <a:defRPr sz="18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400"/>
            </a:lvl3pPr>
            <a:lvl4pPr>
              <a:lnSpc>
                <a:spcPct val="100000"/>
              </a:lnSpc>
              <a:defRPr sz="1200"/>
            </a:lvl4pPr>
            <a:lvl5pPr>
              <a:lnSpc>
                <a:spcPct val="100000"/>
              </a:lnSpc>
              <a:defRPr sz="12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2C89B828-B338-413C-B008-0A8566F48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Content Placeholder 16">
            <a:extLst>
              <a:ext uri="{FF2B5EF4-FFF2-40B4-BE49-F238E27FC236}">
                <a16:creationId xmlns:a16="http://schemas.microsoft.com/office/drawing/2014/main" xmlns="" id="{6AEAE6ED-58FA-4039-939A-E4032520CB3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>
            <a:noAutofit/>
          </a:bodyPr>
          <a:lstStyle>
            <a:lvl1pPr marL="0" indent="0">
              <a:buNone/>
              <a:defRPr sz="1400" b="1" cap="all" baseline="0">
                <a:solidFill>
                  <a:schemeClr val="accent3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xmlns="" id="{4502AABE-45EB-48A5-AD25-47BD8B79DF6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919755" y="1"/>
            <a:ext cx="3430408" cy="4091942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8888A4FD-81F4-4588-9E6D-70E57577D8BF}"/>
              </a:ext>
            </a:extLst>
          </p:cNvPr>
          <p:cNvCxnSpPr>
            <a:cxnSpLocks/>
          </p:cNvCxnSpPr>
          <p:nvPr userDrawn="1"/>
        </p:nvCxnSpPr>
        <p:spPr>
          <a:xfrm>
            <a:off x="-24055" y="2286312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4CF1D2ED-7B25-4251-BF07-47FBAA534810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xmlns="" id="{E397537E-DF51-4990-9447-2DAE98ABC683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xmlns="" id="{3E99CAB5-81F4-4EA8-8B36-4A70C59861FD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xmlns="" id="{16AADF9A-A507-4453-8CE3-3F78BB303FA4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xmlns="" id="{C33AA69F-C4B8-479C-9F0F-69C184D0611F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xmlns="" id="{8725921A-0ED5-431E-899C-28A6920B5029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xmlns="" id="{EE8B169A-8A2F-4425-A9A1-1B828428B434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xmlns="" id="{43B45974-F6C7-40D3-9399-E05FA19C565E}"/>
              </a:ext>
            </a:extLst>
          </p:cNvPr>
          <p:cNvCxnSpPr>
            <a:cxnSpLocks/>
          </p:cNvCxnSpPr>
          <p:nvPr userDrawn="1"/>
        </p:nvCxnSpPr>
        <p:spPr>
          <a:xfrm>
            <a:off x="1804745" y="2286312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icture Placeholder 9">
            <a:extLst>
              <a:ext uri="{FF2B5EF4-FFF2-40B4-BE49-F238E27FC236}">
                <a16:creationId xmlns:a16="http://schemas.microsoft.com/office/drawing/2014/main" xmlns="" id="{63A2A33D-4D91-454D-A35B-6DA97069EC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2186" y="555157"/>
            <a:ext cx="2649814" cy="4298197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xmlns="" id="{7EC67FB7-777C-473E-95B8-585AA8E6640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919754" y="4289110"/>
            <a:ext cx="3430407" cy="1672075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058956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CD44E22-137C-4913-A29E-04F82EA878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3794663"/>
            <a:ext cx="10515600" cy="823232"/>
          </a:xfr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IN" sz="3600" b="1" cap="all" baseline="0"/>
            </a:lvl1pPr>
          </a:lstStyle>
          <a:p>
            <a:pPr lvl="0"/>
            <a:r>
              <a:rPr lang="en-US" noProof="0"/>
              <a:t>TITLE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E8BFC94-FFEC-4290-AC27-760323F21BA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1850" y="4839691"/>
            <a:ext cx="10515600" cy="1305379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n-US" sz="1800" b="0" cap="none" baseline="0" dirty="0" smtClean="0"/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44139FA-A83B-432B-9C7C-26634F463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xmlns="" id="{A7389277-B3D3-4AEE-8BE0-0559A73969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13018"/>
          </a:xfrm>
          <a:solidFill>
            <a:schemeClr val="bg1">
              <a:lumMod val="8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D93E40EC-FFAE-4BC0-932E-60CC9A1785C0}"/>
              </a:ext>
            </a:extLst>
          </p:cNvPr>
          <p:cNvCxnSpPr>
            <a:cxnSpLocks/>
          </p:cNvCxnSpPr>
          <p:nvPr userDrawn="1"/>
        </p:nvCxnSpPr>
        <p:spPr>
          <a:xfrm>
            <a:off x="5351690" y="3748188"/>
            <a:ext cx="1488621" cy="0"/>
          </a:xfrm>
          <a:prstGeom prst="line">
            <a:avLst/>
          </a:prstGeom>
          <a:ln w="139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xmlns="" id="{B34A1799-63F2-4B23-A188-7BAB23FB821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>
            <a:noAutofit/>
          </a:bodyPr>
          <a:lstStyle>
            <a:lvl1pPr marL="0" indent="0">
              <a:buNone/>
              <a:defRPr sz="1400" b="1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xmlns="" id="{65844635-8274-49B1-BBEC-354A0872E526}"/>
              </a:ext>
            </a:extLst>
          </p:cNvPr>
          <p:cNvGrpSpPr/>
          <p:nvPr userDrawn="1"/>
        </p:nvGrpSpPr>
        <p:grpSpPr>
          <a:xfrm>
            <a:off x="5721601" y="4594679"/>
            <a:ext cx="748798" cy="134113"/>
            <a:chOff x="4827813" y="2534636"/>
            <a:chExt cx="996651" cy="178504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xmlns="" id="{9754643C-5B30-4FC2-BFAC-4FD007AC9EC7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xmlns="" id="{23FDDB55-6BA5-4489-9E37-4A76254A5CD7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DA023CF8-2471-40A5-B2EF-E9BF4DF2C0E1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xmlns="" id="{F9B0428F-5D1A-4CD3-BDA2-9CA7F5141455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4278063850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&amp;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2237E7-A574-47D2-9624-D12F475605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3416" y="246186"/>
            <a:ext cx="3206261" cy="1037492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Title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12D9B6D-CE43-4FB1-87C0-D3565E73024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80986" y="2426274"/>
            <a:ext cx="3008434" cy="601087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49D73CD-EB11-4ED6-80CF-B68320D57E91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080986" y="3097702"/>
            <a:ext cx="3008434" cy="3091961"/>
          </a:xfrm>
        </p:spPr>
        <p:txBody>
          <a:bodyPr lIns="0" tIns="0" rIns="0" bIns="0">
            <a:no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Content Placeholder 16">
            <a:extLst>
              <a:ext uri="{FF2B5EF4-FFF2-40B4-BE49-F238E27FC236}">
                <a16:creationId xmlns:a16="http://schemas.microsoft.com/office/drawing/2014/main" xmlns="" id="{57889B18-CC7E-47A7-B83B-45D7871D298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>
            <a:noAutofit/>
          </a:bodyPr>
          <a:lstStyle>
            <a:lvl1pPr marL="0" indent="0">
              <a:buNone/>
              <a:defRPr sz="1400" b="1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A6A27954-3A0E-430B-AD48-05A3F3278D70}"/>
              </a:ext>
            </a:extLst>
          </p:cNvPr>
          <p:cNvGrpSpPr/>
          <p:nvPr userDrawn="1"/>
        </p:nvGrpSpPr>
        <p:grpSpPr>
          <a:xfrm>
            <a:off x="-24056" y="1452564"/>
            <a:ext cx="3385227" cy="134113"/>
            <a:chOff x="-24055" y="1452565"/>
            <a:chExt cx="2374534" cy="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xmlns="" id="{D9C089FD-3BC7-434F-810A-04F78AFC84D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24055" y="1452565"/>
              <a:ext cx="1717831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xmlns="" id="{EF7AC837-D78F-424C-9FDC-C3A445A5E0B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804745" y="1452565"/>
              <a:ext cx="545734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xmlns="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3639489" y="421045"/>
            <a:ext cx="0" cy="5768619"/>
          </a:xfrm>
          <a:prstGeom prst="line">
            <a:avLst/>
          </a:prstGeom>
          <a:ln w="63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2">
            <a:extLst>
              <a:ext uri="{FF2B5EF4-FFF2-40B4-BE49-F238E27FC236}">
                <a16:creationId xmlns:a16="http://schemas.microsoft.com/office/drawing/2014/main" xmlns="" id="{A09F60F9-61AE-4464-B369-1CF86DB708DA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7870582" y="2426274"/>
            <a:ext cx="3008434" cy="601087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xmlns="" id="{124CEF01-2C7C-4568-8A45-5F5A058ECFC1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7870582" y="3097702"/>
            <a:ext cx="3008434" cy="3091961"/>
          </a:xfrm>
        </p:spPr>
        <p:txBody>
          <a:bodyPr lIns="0" tIns="0" rIns="0" bIns="0">
            <a:no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xmlns="" id="{BAF86618-E012-4E70-91E3-A72E71C63E6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080986" y="1676296"/>
            <a:ext cx="587932" cy="587932"/>
          </a:xfrm>
          <a:noFill/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Icon Here</a:t>
            </a:r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xmlns="" id="{4FF378B9-734E-4C43-836C-CB80566DDB1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868008" y="1676296"/>
            <a:ext cx="587932" cy="587932"/>
          </a:xfrm>
          <a:noFill/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Icon Here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xmlns="" id="{3F366940-FB5E-4B76-8829-80C14F137B3A}"/>
              </a:ext>
            </a:extLst>
          </p:cNvPr>
          <p:cNvSpPr/>
          <p:nvPr userDrawn="1"/>
        </p:nvSpPr>
        <p:spPr>
          <a:xfrm>
            <a:off x="10251393" y="555158"/>
            <a:ext cx="3298372" cy="3298372"/>
          </a:xfrm>
          <a:prstGeom prst="ellipse">
            <a:avLst/>
          </a:prstGeom>
          <a:noFill/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xmlns="" id="{75486FFB-46EF-4E74-BFFF-7ED054DB0D9C}"/>
              </a:ext>
            </a:extLst>
          </p:cNvPr>
          <p:cNvSpPr/>
          <p:nvPr userDrawn="1"/>
        </p:nvSpPr>
        <p:spPr>
          <a:xfrm>
            <a:off x="9932986" y="330754"/>
            <a:ext cx="1268186" cy="1268186"/>
          </a:xfrm>
          <a:prstGeom prst="ellipse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xmlns="" id="{76F2CCF2-293A-49CA-B2A9-134BB5DEF98E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4080985" y="480157"/>
            <a:ext cx="6944563" cy="823912"/>
          </a:xfrm>
        </p:spPr>
        <p:txBody>
          <a:bodyPr lIns="0" tIns="0" rIns="0" bIns="0" anchor="ctr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xmlns="" id="{6D35CCD2-B73F-944C-B572-7FBFC7DE22E4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xmlns="" id="{9D8F78D8-558F-3540-A5F4-B1AD8942B341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xmlns="" id="{3F8F621A-F298-2B48-B7E0-8D9BEE8AA763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xmlns="" id="{C17A3A3B-82AE-0A46-AE32-9B111F975BDB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xmlns="" id="{DF206CE3-6B94-C340-8BA3-A2A4E407E499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219051630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Vertical Purp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xmlns="" id="{A7389277-B3D3-4AEE-8BE0-0559A73969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16488" y="0"/>
            <a:ext cx="6875511" cy="6858000"/>
          </a:xfrm>
          <a:solidFill>
            <a:schemeClr val="bg1">
              <a:lumMod val="8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9536DA47-61AF-4CF1-8DF3-3721934D13E3}"/>
              </a:ext>
            </a:extLst>
          </p:cNvPr>
          <p:cNvSpPr/>
          <p:nvPr userDrawn="1"/>
        </p:nvSpPr>
        <p:spPr>
          <a:xfrm>
            <a:off x="0" y="0"/>
            <a:ext cx="5316488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056FD760-FBDC-4410-A039-469F7931D3A3}"/>
              </a:ext>
            </a:extLst>
          </p:cNvPr>
          <p:cNvSpPr/>
          <p:nvPr userDrawn="1"/>
        </p:nvSpPr>
        <p:spPr>
          <a:xfrm>
            <a:off x="831850" y="1723292"/>
            <a:ext cx="5307246" cy="37455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CD44E22-137C-4913-A29E-04F82EA878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651" y="1087907"/>
            <a:ext cx="4468698" cy="1444275"/>
          </a:xfrm>
        </p:spPr>
        <p:txBody>
          <a:bodyPr vert="horz" lIns="91440" tIns="792000" rIns="91440" bIns="45720" rtlCol="0" anchor="t">
            <a:noAutofit/>
          </a:bodyPr>
          <a:lstStyle>
            <a:lvl1pPr algn="l">
              <a:defRPr lang="en-IN" sz="36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TITLE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E8BFC94-FFEC-4290-AC27-760323F21BA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68711" y="2552611"/>
            <a:ext cx="4097778" cy="1992819"/>
          </a:xfrm>
        </p:spPr>
        <p:txBody>
          <a:bodyPr vert="horz" lIns="91440" tIns="45720" rIns="91440" bIns="45720" rtlCol="0"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800" b="0" cap="none" baseline="0" dirty="0" smtClean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44139FA-A83B-432B-9C7C-26634F463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D93E40EC-FFAE-4BC0-932E-60CC9A1785C0}"/>
              </a:ext>
            </a:extLst>
          </p:cNvPr>
          <p:cNvCxnSpPr>
            <a:cxnSpLocks/>
          </p:cNvCxnSpPr>
          <p:nvPr userDrawn="1"/>
        </p:nvCxnSpPr>
        <p:spPr>
          <a:xfrm>
            <a:off x="454991" y="1620451"/>
            <a:ext cx="1488621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xmlns="" id="{B34A1799-63F2-4B23-A188-7BAB23FB821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>
            <a:noAutofit/>
          </a:bodyPr>
          <a:lstStyle>
            <a:lvl1pPr marL="0" indent="0">
              <a:buNone/>
              <a:defRPr sz="14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C5F2EA84-5150-479B-86D5-F4BAE1263488}"/>
              </a:ext>
            </a:extLst>
          </p:cNvPr>
          <p:cNvGrpSpPr/>
          <p:nvPr userDrawn="1"/>
        </p:nvGrpSpPr>
        <p:grpSpPr>
          <a:xfrm flipH="1">
            <a:off x="1130928" y="4803540"/>
            <a:ext cx="3616779" cy="3522776"/>
            <a:chOff x="2555621" y="3917613"/>
            <a:chExt cx="3616779" cy="3522776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xmlns="" id="{C0699C4B-8D8E-47E2-A0C5-D71C25ABAC72}"/>
                </a:ext>
              </a:extLst>
            </p:cNvPr>
            <p:cNvSpPr/>
            <p:nvPr userDrawn="1"/>
          </p:nvSpPr>
          <p:spPr>
            <a:xfrm>
              <a:off x="2874028" y="4142017"/>
              <a:ext cx="3298372" cy="3298372"/>
            </a:xfrm>
            <a:prstGeom prst="ellipse">
              <a:avLst/>
            </a:prstGeom>
            <a:noFill/>
            <a:ln w="31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xmlns="" id="{2F607AB9-31A7-4B79-9AFE-0DFDB792E20C}"/>
                </a:ext>
              </a:extLst>
            </p:cNvPr>
            <p:cNvSpPr/>
            <p:nvPr userDrawn="1"/>
          </p:nvSpPr>
          <p:spPr>
            <a:xfrm>
              <a:off x="2555621" y="3917613"/>
              <a:ext cx="1268186" cy="1268186"/>
            </a:xfrm>
            <a:prstGeom prst="ellipse">
              <a:avLst/>
            </a:prstGeom>
            <a:noFill/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941749301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3CABAC-B403-4354-A27F-4C38B08C1D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12885" y="2704121"/>
            <a:ext cx="6556248" cy="750278"/>
          </a:xfrm>
        </p:spPr>
        <p:txBody>
          <a:bodyPr/>
          <a:lstStyle>
            <a:lvl1pPr>
              <a:defRPr lang="en-US" sz="4800" b="1" kern="1200" cap="all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noProof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BDE5D2F-535D-4D7C-9BE1-84BFEC7A65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93407-1483-4B80-86DE-DAE1D4D89093}" type="datetimeFigureOut">
              <a:rPr lang="en-US" noProof="0" smtClean="0"/>
              <a:t>9/15/2026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64363625-95D4-4DF0-A1AA-D060728EC426}"/>
              </a:ext>
            </a:extLst>
          </p:cNvPr>
          <p:cNvCxnSpPr>
            <a:cxnSpLocks/>
          </p:cNvCxnSpPr>
          <p:nvPr userDrawn="1"/>
        </p:nvCxnSpPr>
        <p:spPr>
          <a:xfrm>
            <a:off x="4827813" y="3760408"/>
            <a:ext cx="148862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xmlns="" id="{F0C7F772-E2DA-4B13-AC2E-28A0EE6D84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424363" cy="6858000"/>
          </a:xfr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xmlns="" id="{47953C80-71A5-4AA2-AEAD-21948D1AA6DC}"/>
              </a:ext>
            </a:extLst>
          </p:cNvPr>
          <p:cNvSpPr/>
          <p:nvPr userDrawn="1"/>
        </p:nvSpPr>
        <p:spPr>
          <a:xfrm>
            <a:off x="8621485" y="4408714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xmlns="" id="{9C4582D1-F710-4E2F-9868-CB89116D5932}"/>
              </a:ext>
            </a:extLst>
          </p:cNvPr>
          <p:cNvSpPr/>
          <p:nvPr userDrawn="1"/>
        </p:nvSpPr>
        <p:spPr>
          <a:xfrm>
            <a:off x="8303078" y="4184310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23" name="Graphic 22" descr="Envelope">
            <a:extLst>
              <a:ext uri="{FF2B5EF4-FFF2-40B4-BE49-F238E27FC236}">
                <a16:creationId xmlns:a16="http://schemas.microsoft.com/office/drawing/2014/main" xmlns="" id="{3C32C7E5-809C-4E12-8962-1B868951E67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4834803" y="4029040"/>
            <a:ext cx="469232" cy="469232"/>
          </a:xfrm>
          <a:prstGeom prst="rect">
            <a:avLst/>
          </a:prstGeom>
        </p:spPr>
      </p:pic>
      <p:sp>
        <p:nvSpPr>
          <p:cNvPr id="34" name="Subtitle 2">
            <a:extLst>
              <a:ext uri="{FF2B5EF4-FFF2-40B4-BE49-F238E27FC236}">
                <a16:creationId xmlns:a16="http://schemas.microsoft.com/office/drawing/2014/main" xmlns="" id="{31AD270F-1692-4526-B979-6B5945A20D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6809" y="4126311"/>
            <a:ext cx="3640478" cy="433938"/>
          </a:xfrm>
        </p:spPr>
        <p:txBody>
          <a:bodyPr>
            <a:normAutofit/>
          </a:bodyPr>
          <a:lstStyle>
            <a:lvl1pPr marL="0" indent="0" algn="l">
              <a:buNone/>
              <a:defRPr sz="1800" b="0" cap="none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39" name="Content Placeholder 38">
            <a:extLst>
              <a:ext uri="{FF2B5EF4-FFF2-40B4-BE49-F238E27FC236}">
                <a16:creationId xmlns:a16="http://schemas.microsoft.com/office/drawing/2014/main" xmlns="" id="{382940E6-7963-411F-B35A-57121171A98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408614" y="4836222"/>
            <a:ext cx="3638674" cy="45393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b="0" cap="none" baseline="0" dirty="0" smtClean="0"/>
            </a:lvl1pPr>
            <a:lvl2pPr>
              <a:defRPr lang="en-US" sz="2000" dirty="0" smtClean="0"/>
            </a:lvl2pPr>
            <a:lvl3pPr>
              <a:defRPr lang="en-US" sz="1800" dirty="0" smtClean="0"/>
            </a:lvl3pPr>
            <a:lvl4pPr>
              <a:defRPr lang="en-US" sz="1600" dirty="0" smtClean="0"/>
            </a:lvl4pPr>
            <a:lvl5pPr>
              <a:defRPr lang="en-IN" sz="1600" dirty="0"/>
            </a:lvl5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xmlns="" id="{1F8FC2D7-B114-3444-8684-995FC4D6D459}"/>
              </a:ext>
            </a:extLst>
          </p:cNvPr>
          <p:cNvGrpSpPr/>
          <p:nvPr userDrawn="1"/>
        </p:nvGrpSpPr>
        <p:grpSpPr>
          <a:xfrm>
            <a:off x="4793474" y="2475187"/>
            <a:ext cx="748798" cy="134113"/>
            <a:chOff x="4827813" y="2534636"/>
            <a:chExt cx="996651" cy="178504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CEE45073-ED8E-0544-85FA-9AF5A478417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xmlns="" id="{B8BAF06E-A8A8-484C-8F6C-E42EDC46BBCB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xmlns="" id="{586EB62D-13C7-6E43-9D98-B706D2B9ADDF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xmlns="" id="{35CF3453-ED5A-024D-8815-C08EFA13D1A6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pic>
        <p:nvPicPr>
          <p:cNvPr id="3" name="Graphic 2" descr="Link">
            <a:extLst>
              <a:ext uri="{FF2B5EF4-FFF2-40B4-BE49-F238E27FC236}">
                <a16:creationId xmlns:a16="http://schemas.microsoft.com/office/drawing/2014/main" xmlns="" id="{16E3F5A0-978F-8D46-BBFB-19A7F7883D9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4787152" y="4809677"/>
            <a:ext cx="542081" cy="542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35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8582E5-8FA2-4056-805F-EF36F706689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686300" y="2726872"/>
            <a:ext cx="7233557" cy="832077"/>
          </a:xfrm>
        </p:spPr>
        <p:txBody>
          <a:bodyPr anchor="b">
            <a:normAutofit/>
          </a:bodyPr>
          <a:lstStyle>
            <a:lvl1pPr algn="l">
              <a:defRPr sz="4800" b="1" cap="all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C085D6F-874B-44F8-B241-51EF13CA9C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6300" y="3569380"/>
            <a:ext cx="7233557" cy="365125"/>
          </a:xfrm>
        </p:spPr>
        <p:txBody>
          <a:bodyPr lIns="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BDE5D2F-535D-4D7C-9BE1-84BFEC7A65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93407-1483-4B80-86DE-DAE1D4D89093}" type="datetimeFigureOut">
              <a:rPr lang="en-US" noProof="0" smtClean="0"/>
              <a:t>9/15/2026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64363625-95D4-4DF0-A1AA-D060728EC426}"/>
              </a:ext>
            </a:extLst>
          </p:cNvPr>
          <p:cNvCxnSpPr>
            <a:cxnSpLocks/>
          </p:cNvCxnSpPr>
          <p:nvPr userDrawn="1"/>
        </p:nvCxnSpPr>
        <p:spPr>
          <a:xfrm>
            <a:off x="4827813" y="4082142"/>
            <a:ext cx="148862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ECBCF8A4-C2B4-4945-8D79-C9D46B7FBECB}"/>
              </a:ext>
            </a:extLst>
          </p:cNvPr>
          <p:cNvGrpSpPr/>
          <p:nvPr userDrawn="1"/>
        </p:nvGrpSpPr>
        <p:grpSpPr>
          <a:xfrm>
            <a:off x="4793474" y="2475187"/>
            <a:ext cx="748798" cy="134113"/>
            <a:chOff x="4827813" y="2534636"/>
            <a:chExt cx="996651" cy="178504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xmlns="" id="{479C2256-8A0F-4625-86F0-FB439F3EAD4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xmlns="" id="{253CF488-6D31-4B63-A3C6-C4D838C23FCE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xmlns="" id="{E32985B6-7260-445A-A580-6993E0DEBFD9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xmlns="" id="{3BC682E1-4E5D-4006-81EA-550DD98166E4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xmlns="" id="{47953C80-71A5-4AA2-AEAD-21948D1AA6DC}"/>
              </a:ext>
            </a:extLst>
          </p:cNvPr>
          <p:cNvSpPr/>
          <p:nvPr userDrawn="1"/>
        </p:nvSpPr>
        <p:spPr>
          <a:xfrm>
            <a:off x="8621485" y="4408714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xmlns="" id="{9C4582D1-F710-4E2F-9868-CB89116D5932}"/>
              </a:ext>
            </a:extLst>
          </p:cNvPr>
          <p:cNvSpPr/>
          <p:nvPr userDrawn="1"/>
        </p:nvSpPr>
        <p:spPr>
          <a:xfrm>
            <a:off x="8303078" y="4184310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25F8A1A8-E078-4836-ABD1-CD4E75BBF58F}"/>
              </a:ext>
            </a:extLst>
          </p:cNvPr>
          <p:cNvSpPr/>
          <p:nvPr userDrawn="1"/>
        </p:nvSpPr>
        <p:spPr>
          <a:xfrm>
            <a:off x="0" y="0"/>
            <a:ext cx="4424363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1775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2C89B828-B338-413C-B008-0A8566F48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8888A4FD-81F4-4588-9E6D-70E57577D8BF}"/>
              </a:ext>
            </a:extLst>
          </p:cNvPr>
          <p:cNvCxnSpPr>
            <a:cxnSpLocks/>
          </p:cNvCxnSpPr>
          <p:nvPr userDrawn="1"/>
        </p:nvCxnSpPr>
        <p:spPr>
          <a:xfrm>
            <a:off x="5679220" y="2286312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4CF1D2ED-7B25-4251-BF07-47FBAA534810}"/>
              </a:ext>
            </a:extLst>
          </p:cNvPr>
          <p:cNvGrpSpPr/>
          <p:nvPr userDrawn="1"/>
        </p:nvGrpSpPr>
        <p:grpSpPr>
          <a:xfrm>
            <a:off x="11079786" y="421045"/>
            <a:ext cx="748798" cy="134113"/>
            <a:chOff x="4827813" y="2534636"/>
            <a:chExt cx="996651" cy="178504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xmlns="" id="{E397537E-DF51-4990-9447-2DAE98ABC683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xmlns="" id="{3E99CAB5-81F4-4EA8-8B36-4A70C59861FD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xmlns="" id="{16AADF9A-A507-4453-8CE3-3F78BB303FA4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xmlns="" id="{C33AA69F-C4B8-479C-9F0F-69C184D0611F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xmlns="" id="{8725921A-0ED5-431E-899C-28A6920B5029}"/>
              </a:ext>
            </a:extLst>
          </p:cNvPr>
          <p:cNvSpPr/>
          <p:nvPr userDrawn="1"/>
        </p:nvSpPr>
        <p:spPr>
          <a:xfrm>
            <a:off x="10039330" y="896815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xmlns="" id="{EE8B169A-8A2F-4425-A9A1-1B828428B434}"/>
              </a:ext>
            </a:extLst>
          </p:cNvPr>
          <p:cNvSpPr/>
          <p:nvPr userDrawn="1"/>
        </p:nvSpPr>
        <p:spPr>
          <a:xfrm>
            <a:off x="9720923" y="672411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xmlns="" id="{43B45974-F6C7-40D3-9399-E05FA19C565E}"/>
              </a:ext>
            </a:extLst>
          </p:cNvPr>
          <p:cNvCxnSpPr>
            <a:cxnSpLocks/>
          </p:cNvCxnSpPr>
          <p:nvPr userDrawn="1"/>
        </p:nvCxnSpPr>
        <p:spPr>
          <a:xfrm>
            <a:off x="7508020" y="2286312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9A55704E-D515-4774-90C6-5F887DDAE55E}"/>
              </a:ext>
            </a:extLst>
          </p:cNvPr>
          <p:cNvSpPr/>
          <p:nvPr userDrawn="1"/>
        </p:nvSpPr>
        <p:spPr>
          <a:xfrm>
            <a:off x="469044" y="1"/>
            <a:ext cx="5210176" cy="59610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xmlns="" id="{84878778-0299-471F-A4C9-D0C1E82ED8D2}"/>
              </a:ext>
            </a:extLst>
          </p:cNvPr>
          <p:cNvCxnSpPr>
            <a:cxnSpLocks/>
          </p:cNvCxnSpPr>
          <p:nvPr userDrawn="1"/>
        </p:nvCxnSpPr>
        <p:spPr>
          <a:xfrm>
            <a:off x="1001746" y="1290512"/>
            <a:ext cx="1488621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E39D1C78-6110-4052-8455-7E7893F7F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5466" y="1276857"/>
            <a:ext cx="4097778" cy="1255325"/>
          </a:xfrm>
        </p:spPr>
        <p:txBody>
          <a:bodyPr/>
          <a:lstStyle>
            <a:lvl1pPr>
              <a:defRPr lang="en-US" sz="3600" b="1" kern="1200" cap="all" baseline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xmlns="" id="{E3405997-7AE2-4C6E-8A7D-735F58A49D1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15467" y="2620651"/>
            <a:ext cx="4097778" cy="1933681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b="0" cap="none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00000"/>
              </a:lnSpc>
              <a:buNone/>
            </a:pPr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1533724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4055" y="1452565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1804745" y="1452565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xmlns="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454442" y="1429119"/>
            <a:ext cx="9737558" cy="15383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xmlns="" id="{EC7CCE55-AF4E-4245-BFBC-DEC36E1D4A4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xmlns="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xmlns="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xmlns="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xmlns="" id="{BE814D66-F00F-0D44-AD03-889FEE787EB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63416" y="1825625"/>
            <a:ext cx="1146516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FF9B990C-5D9C-4A90-AC73-5889BC9F75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xmlns="" id="{44C85E5F-5B5E-48CC-8469-0263621D91FF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xmlns="" id="{7EE4E300-6C8E-4262-BE1D-587C7B70E7ED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2897028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2237E7-A574-47D2-9624-D12F47560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246186"/>
            <a:ext cx="11465168" cy="1037492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4055" y="1452565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1804745" y="1452565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xmlns="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454442" y="1429119"/>
            <a:ext cx="9737558" cy="15383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xmlns="" id="{EC7CCE55-AF4E-4245-BFBC-DEC36E1D4A4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xmlns="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xmlns="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xmlns="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xmlns="" id="{6E22FA8C-3243-4716-A6BD-F37D6058FB43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347381" y="1825625"/>
            <a:ext cx="5481203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xmlns="" id="{8ABE3FD8-339C-4F75-876F-8347ADE67E94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63416" y="1825625"/>
            <a:ext cx="5481203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xmlns="" id="{E72FB389-5EA4-4084-B7A2-A4D0A43561F6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xmlns="" id="{F7783FE1-0115-4345-89B2-C073569FB8EE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73661461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2237E7-A574-47D2-9624-D12F47560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246186"/>
            <a:ext cx="11465168" cy="1037492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4055" y="1452565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1804745" y="1452565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xmlns="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454442" y="1429119"/>
            <a:ext cx="9737558" cy="15383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xmlns="" id="{EC7CCE55-AF4E-4245-BFBC-DEC36E1D4A4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xmlns="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xmlns="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xmlns="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27" name="Text Placeholder 4">
            <a:extLst>
              <a:ext uri="{FF2B5EF4-FFF2-40B4-BE49-F238E27FC236}">
                <a16:creationId xmlns:a16="http://schemas.microsoft.com/office/drawing/2014/main" xmlns="" id="{9F73353B-C50B-4A8A-87CF-657C1EB8940F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47380" y="1681163"/>
            <a:ext cx="5481203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xmlns="" id="{5EFF7F5E-3221-4390-9B17-D1944365BF12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347379" y="2586215"/>
            <a:ext cx="5481203" cy="360344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xmlns="" id="{9506B516-77C1-431B-A8A5-68FA5D4B6D7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63416" y="1681163"/>
            <a:ext cx="54812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xmlns="" id="{860F1452-CAB9-4154-ADCC-9245E71D0D2C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63416" y="2586215"/>
            <a:ext cx="5481202" cy="360344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xmlns="" id="{12892DF4-5A8A-4E92-A425-210ABE570F58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xmlns="" id="{99AE2680-A46C-4B06-9ED9-53E617C1F174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55278557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CD44E22-137C-4913-A29E-04F82EA878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3794663"/>
            <a:ext cx="10515600" cy="823232"/>
          </a:xfr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IN" sz="3600" b="1" cap="all" baseline="0"/>
            </a:lvl1pPr>
          </a:lstStyle>
          <a:p>
            <a:pPr lvl="0"/>
            <a:r>
              <a:rPr lang="en-US" noProof="0"/>
              <a:t>TITLE HERE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44139FA-A83B-432B-9C7C-26634F463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D93E40EC-FFAE-4BC0-932E-60CC9A1785C0}"/>
              </a:ext>
            </a:extLst>
          </p:cNvPr>
          <p:cNvCxnSpPr>
            <a:cxnSpLocks/>
          </p:cNvCxnSpPr>
          <p:nvPr userDrawn="1"/>
        </p:nvCxnSpPr>
        <p:spPr>
          <a:xfrm>
            <a:off x="5351690" y="3748188"/>
            <a:ext cx="1488621" cy="0"/>
          </a:xfrm>
          <a:prstGeom prst="line">
            <a:avLst/>
          </a:prstGeom>
          <a:ln w="139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Group 17">
            <a:extLst>
              <a:ext uri="{FF2B5EF4-FFF2-40B4-BE49-F238E27FC236}">
                <a16:creationId xmlns:a16="http://schemas.microsoft.com/office/drawing/2014/main" xmlns="" id="{65844635-8274-49B1-BBEC-354A0872E526}"/>
              </a:ext>
            </a:extLst>
          </p:cNvPr>
          <p:cNvGrpSpPr/>
          <p:nvPr userDrawn="1"/>
        </p:nvGrpSpPr>
        <p:grpSpPr>
          <a:xfrm>
            <a:off x="5721601" y="4594679"/>
            <a:ext cx="748798" cy="134113"/>
            <a:chOff x="4827813" y="2534636"/>
            <a:chExt cx="996651" cy="178504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xmlns="" id="{9754643C-5B30-4FC2-BFAC-4FD007AC9EC7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xmlns="" id="{23FDDB55-6BA5-4489-9E37-4A76254A5CD7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DA023CF8-2471-40A5-B2EF-E9BF4DF2C0E1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xmlns="" id="{F9B0428F-5D1A-4CD3-BDA2-9CA7F5141455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3" name="Text Placeholder 3">
            <a:extLst>
              <a:ext uri="{FF2B5EF4-FFF2-40B4-BE49-F238E27FC236}">
                <a16:creationId xmlns:a16="http://schemas.microsoft.com/office/drawing/2014/main" xmlns="" id="{86E0573A-023B-4D1C-8224-56A5D0DDF379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4839679"/>
            <a:ext cx="10507662" cy="1305379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b="0" cap="none" baseline="0"/>
            </a:lvl1pPr>
          </a:lstStyle>
          <a:p>
            <a:pPr marL="228600" lvl="0" indent="-228600" algn="ctr">
              <a:lnSpc>
                <a:spcPct val="100000"/>
              </a:lnSpc>
            </a:pPr>
            <a:r>
              <a:rPr lang="en-US" noProof="0"/>
              <a:t>Edit Master text styles</a:t>
            </a:r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xmlns="" id="{12087456-C0E8-4AA6-81E8-996CEC037E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1"/>
            <a:ext cx="12192000" cy="3713017"/>
          </a:xfrm>
          <a:solidFill>
            <a:schemeClr val="bg1">
              <a:lumMod val="8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000" dirty="0"/>
            </a:lvl1pPr>
          </a:lstStyle>
          <a:p>
            <a:pPr marL="0" lvl="0" indent="0" algn="ctr">
              <a:buNone/>
            </a:pPr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21192149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2237E7-A574-47D2-9624-D12F475605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3416" y="246186"/>
            <a:ext cx="3206261" cy="1037492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Title here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A6A27954-3A0E-430B-AD48-05A3F3278D70}"/>
              </a:ext>
            </a:extLst>
          </p:cNvPr>
          <p:cNvGrpSpPr/>
          <p:nvPr userDrawn="1"/>
        </p:nvGrpSpPr>
        <p:grpSpPr>
          <a:xfrm>
            <a:off x="-24056" y="1452564"/>
            <a:ext cx="3385227" cy="134113"/>
            <a:chOff x="-24055" y="1452565"/>
            <a:chExt cx="2374534" cy="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xmlns="" id="{D9C089FD-3BC7-434F-810A-04F78AFC84D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24055" y="1452565"/>
              <a:ext cx="1717831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xmlns="" id="{EF7AC837-D78F-424C-9FDC-C3A445A5E0B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804745" y="1452565"/>
              <a:ext cx="545734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Oval 24">
            <a:extLst>
              <a:ext uri="{FF2B5EF4-FFF2-40B4-BE49-F238E27FC236}">
                <a16:creationId xmlns:a16="http://schemas.microsoft.com/office/drawing/2014/main" xmlns="" id="{3F366940-FB5E-4B76-8829-80C14F137B3A}"/>
              </a:ext>
            </a:extLst>
          </p:cNvPr>
          <p:cNvSpPr/>
          <p:nvPr userDrawn="1"/>
        </p:nvSpPr>
        <p:spPr>
          <a:xfrm>
            <a:off x="10251393" y="555158"/>
            <a:ext cx="3298372" cy="3298372"/>
          </a:xfrm>
          <a:prstGeom prst="ellipse">
            <a:avLst/>
          </a:prstGeom>
          <a:noFill/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xmlns="" id="{75486FFB-46EF-4E74-BFFF-7ED054DB0D9C}"/>
              </a:ext>
            </a:extLst>
          </p:cNvPr>
          <p:cNvSpPr/>
          <p:nvPr userDrawn="1"/>
        </p:nvSpPr>
        <p:spPr>
          <a:xfrm>
            <a:off x="9932986" y="330754"/>
            <a:ext cx="1268186" cy="1268186"/>
          </a:xfrm>
          <a:prstGeom prst="ellipse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xmlns="" id="{6D35CCD2-B73F-944C-B572-7FBFC7DE22E4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xmlns="" id="{9D8F78D8-558F-3540-A5F4-B1AD8942B341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xmlns="" id="{3F8F621A-F298-2B48-B7E0-8D9BEE8AA763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xmlns="" id="{C17A3A3B-82AE-0A46-AE32-9B111F975BDB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xmlns="" id="{DF206CE3-6B94-C340-8BA3-A2A4E407E499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Text Placeholder 3">
            <a:extLst>
              <a:ext uri="{FF2B5EF4-FFF2-40B4-BE49-F238E27FC236}">
                <a16:creationId xmlns:a16="http://schemas.microsoft.com/office/drawing/2014/main" xmlns="" id="{1B247C0B-04BA-4D5C-A41D-AEA60217241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3416" y="2057400"/>
            <a:ext cx="3206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xmlns="" id="{194C619D-34F6-4A29-857A-D7600721872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888084" y="246187"/>
            <a:ext cx="7467304" cy="561486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95175903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2237E7-A574-47D2-9624-D12F47560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246186"/>
            <a:ext cx="11465168" cy="1037492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4055" y="1452565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1804745" y="1452565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xmlns="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454442" y="1429119"/>
            <a:ext cx="9737558" cy="15383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xmlns="" id="{EC7CCE55-AF4E-4245-BFBC-DEC36E1D4A4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xmlns="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xmlns="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xmlns="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3" name="Oval 12">
            <a:extLst>
              <a:ext uri="{FF2B5EF4-FFF2-40B4-BE49-F238E27FC236}">
                <a16:creationId xmlns:a16="http://schemas.microsoft.com/office/drawing/2014/main" xmlns="" id="{82D9D565-739D-4898-97BD-79EB8C7F91EC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xmlns="" id="{620FADA3-E777-489C-976D-0B0C4FD31310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6514738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8DCE8039-0D05-4A75-878A-907B8D44B9E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xmlns="" id="{C1402252-45E8-45B3-BA5E-DFA33A45474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xmlns="" id="{1300C883-1ACE-4AF3-9875-792A769588D5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xmlns="" id="{E75483D7-E612-43D2-9B0E-C69356C160DA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xmlns="" id="{F279C5F2-4C7F-4470-A44F-E8AD69AC9FA0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875061161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640D79E1-5F46-41CA-85E7-44C2A6C62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365125"/>
            <a:ext cx="11465168" cy="918553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D7B0B511-05FD-459E-AC79-A87540961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3416" y="1825625"/>
            <a:ext cx="1146516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C32B635-1E22-483C-94B9-F587908DE6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DB98321-594C-4030-A2B0-3492F77EE0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5384" y="6463207"/>
            <a:ext cx="2743200" cy="2582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53652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1" r:id="rId3"/>
    <p:sldLayoutId id="2147483651" r:id="rId4"/>
    <p:sldLayoutId id="2147483662" r:id="rId5"/>
    <p:sldLayoutId id="2147483660" r:id="rId6"/>
    <p:sldLayoutId id="2147483663" r:id="rId7"/>
    <p:sldLayoutId id="2147483667" r:id="rId8"/>
    <p:sldLayoutId id="2147483668" r:id="rId9"/>
    <p:sldLayoutId id="2147483666" r:id="rId10"/>
    <p:sldLayoutId id="2147483669" r:id="rId11"/>
    <p:sldLayoutId id="2147483670" r:id="rId12"/>
    <p:sldLayoutId id="2147483671" r:id="rId13"/>
    <p:sldLayoutId id="2147483672" r:id="rId14"/>
    <p:sldLayoutId id="2147483664" r:id="rId15"/>
    <p:sldLayoutId id="2147483665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hyperlink" Target="https://www.taylorfrancis.com/reader/read-online/8e964722-4e30-4289-ba9a-eba1f3b0109b/book/epub?context=ubx" TargetMode="Externa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r4-vlebooks-com.uwtsd.idm.oclc.org/EpubReader?ean=1781136365874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news/business-rates-revaluation-2026" TargetMode="External"/><Relationship Id="rId3" Type="http://schemas.openxmlformats.org/officeDocument/2006/relationships/hyperlink" Target="https://www.cipd.org/uk/knowledge/factsheets/pestle-analysis-factsheet/" TargetMode="External"/><Relationship Id="rId7" Type="http://schemas.openxmlformats.org/officeDocument/2006/relationships/hyperlink" Target="https://www.ons.gov.uk/businessindustryandtrade/retailindustry/bulletins/retailsales/latest" TargetMode="External"/><Relationship Id="rId2" Type="http://schemas.openxmlformats.org/officeDocument/2006/relationships/hyperlink" Target="https://videos.asq.org/fishbone-ishikawa-diagram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ons.gov.uk/businessindustryandtrade/retailindustry/timeseries/j4mc/drsi" TargetMode="External"/><Relationship Id="rId5" Type="http://schemas.openxmlformats.org/officeDocument/2006/relationships/hyperlink" Target="https://www.gov.uk/government/collections/running-a-food-business-guidance-and-resources-from-the-food-standards-agency" TargetMode="External"/><Relationship Id="rId4" Type="http://schemas.openxmlformats.org/officeDocument/2006/relationships/hyperlink" Target="https://www.gov.uk/government/publications/allergen-guidance-for-food-businesses/allergen-guidance-for-food-businesses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30359CD-8DFF-4AF2-B957-630ED2A60E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Component 1- Assessment </a:t>
            </a: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1DF7D53-1D50-48D8-B3B4-B9632324B2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6300" y="3625941"/>
            <a:ext cx="7233557" cy="365125"/>
          </a:xfrm>
        </p:spPr>
        <p:txBody>
          <a:bodyPr/>
          <a:lstStyle/>
          <a:p>
            <a:r>
              <a:rPr lang="en-US" dirty="0" smtClean="0"/>
              <a:t>Basil’s bakery case study</a:t>
            </a:r>
            <a:endParaRPr lang="en-IN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7" r="16017"/>
          <a:stretch>
            <a:fillRect/>
          </a:stretch>
        </p:blipFill>
        <p:spPr/>
      </p:pic>
      <p:sp>
        <p:nvSpPr>
          <p:cNvPr id="5" name="TextBox 4"/>
          <p:cNvSpPr txBox="1"/>
          <p:nvPr/>
        </p:nvSpPr>
        <p:spPr>
          <a:xfrm>
            <a:off x="4686300" y="4534293"/>
            <a:ext cx="329820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Problem Solving &amp; Decision Making</a:t>
            </a:r>
          </a:p>
          <a:p>
            <a:r>
              <a:rPr lang="en-GB" dirty="0" smtClean="0"/>
              <a:t>Name: Alex Kelly-Phillips</a:t>
            </a:r>
          </a:p>
          <a:p>
            <a:r>
              <a:rPr lang="en-GB" dirty="0" smtClean="0"/>
              <a:t>Student Number: 2536139</a:t>
            </a:r>
          </a:p>
          <a:p>
            <a:r>
              <a:rPr lang="en-GB" dirty="0"/>
              <a:t>Teacher: Annamarie </a:t>
            </a:r>
            <a:r>
              <a:rPr lang="en-GB" dirty="0" smtClean="0"/>
              <a:t>Dufficy</a:t>
            </a:r>
          </a:p>
          <a:p>
            <a:r>
              <a:rPr lang="en-GB" dirty="0" smtClean="0"/>
              <a:t>Module Code: LCLM 4004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406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0467" y="1065017"/>
            <a:ext cx="5445369" cy="1114784"/>
          </a:xfrm>
        </p:spPr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0467" y="2666918"/>
            <a:ext cx="5445370" cy="3454523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 smtClean="0"/>
              <a:t>In this presentation I will cover the background of Basil’s Bakery and how PESTEL analysis, Fishbone Diagrams, (Cause and effect) applies to Basil’s Business.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I will explore key findings, References and sources to understand what's effecting the business.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We will look through underlying issues and problems facing the sales of the business.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noProof="0" smtClean="0"/>
              <a:pPr/>
              <a:t>2</a:t>
            </a:fld>
            <a:endParaRPr lang="en-US" noProof="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416" y="1846786"/>
            <a:ext cx="5013256" cy="4191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9647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xmlns="" id="{E68E31FD-BE74-4CB3-A5A5-652148351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59612"/>
            <a:ext cx="10515600" cy="823232"/>
          </a:xfrm>
        </p:spPr>
        <p:txBody>
          <a:bodyPr/>
          <a:lstStyle/>
          <a:p>
            <a:r>
              <a:rPr lang="en-US" dirty="0" smtClean="0"/>
              <a:t>case study context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828341D9-3B78-467A-9828-B85D230F5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57200" y="1390650"/>
            <a:ext cx="113713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Small independent bakery located in a retail park in Coventry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Opened in 2015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Produces cakes, pastries and bread using high-quality organic ingredients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Previously benefited from local shoppers, retail park employees, office and warehouse workers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Sales increased year-on-year until 2020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COVID-19 restrictions caused significant fall in sales but improved after restrictions but did not bounce back to 2-19 levels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57200" y="5229225"/>
            <a:ext cx="575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Basil’s Bakery Case Study {2026}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3765" y="3685548"/>
            <a:ext cx="3930949" cy="2902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545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402C0A42-6D1B-4B6E-959B-1609A3825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0645" y="1046163"/>
            <a:ext cx="5445369" cy="1114784"/>
          </a:xfrm>
        </p:spPr>
        <p:txBody>
          <a:bodyPr/>
          <a:lstStyle/>
          <a:p>
            <a:r>
              <a:rPr lang="en-US" dirty="0" smtClean="0"/>
              <a:t>Nature and scope of the problems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388E3AC1-D7A5-40C2-92D8-C386497C9010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US" dirty="0"/>
              <a:t>Your company name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xmlns="" id="{D2888EF7-DDB5-41D0-A1B0-B012ABC94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990010" y="2601494"/>
            <a:ext cx="5445370" cy="477167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Why are sales not growing?</a:t>
            </a:r>
            <a:endParaRPr lang="en-GB" b="1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4" r="15004"/>
          <a:stretch>
            <a:fillRect/>
          </a:stretch>
        </p:blipFill>
        <p:spPr>
          <a:xfrm>
            <a:off x="223469" y="750887"/>
            <a:ext cx="5210175" cy="5961063"/>
          </a:xfrm>
        </p:spPr>
      </p:pic>
      <p:sp>
        <p:nvSpPr>
          <p:cNvPr id="9" name="TextBox 8"/>
          <p:cNvSpPr txBox="1"/>
          <p:nvPr/>
        </p:nvSpPr>
        <p:spPr>
          <a:xfrm>
            <a:off x="5650645" y="3039116"/>
            <a:ext cx="396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Retail park is considerably quieter than in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Several businesses have closed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Empty units not being replaced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049535" y="4401602"/>
            <a:ext cx="316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Changes in customer behaviour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5734050" y="4914900"/>
            <a:ext cx="31623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More office workers working from home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Fewer workers visiting the retail park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Some loyal customers are unemployed</a:t>
            </a:r>
          </a:p>
        </p:txBody>
      </p:sp>
    </p:spTree>
    <p:extLst>
      <p:ext uri="{BB962C8B-B14F-4D97-AF65-F5344CB8AC3E}">
        <p14:creationId xmlns:p14="http://schemas.microsoft.com/office/powerpoint/2010/main" val="2166963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63354ADE-29EB-4797-9A6F-40ABDA20E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2625603" y="1416942"/>
            <a:ext cx="40744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Basil currently relies heavily on customers visiting the bakery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Customers have requested delivery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Delivery is currently unavailable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013299" y="907187"/>
            <a:ext cx="2144166" cy="3693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Ordering Difficulties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282748" y="1352430"/>
            <a:ext cx="41235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Customers want to pre-order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Basil cannot always answer the phone during busy periods and long waiting times can discourage purchases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276407" y="3877187"/>
            <a:ext cx="2848993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 smtClean="0"/>
              <a:t>Increasing Operating </a:t>
            </a:r>
            <a:r>
              <a:rPr lang="en-GB" b="1" dirty="0"/>
              <a:t>C</a:t>
            </a:r>
            <a:r>
              <a:rPr lang="en-GB" b="1" dirty="0" smtClean="0"/>
              <a:t>osts</a:t>
            </a:r>
            <a:endParaRPr lang="en-GB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3276407" y="4322430"/>
            <a:ext cx="23185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Utilities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Business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Insurance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Organic ingredients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7773051" y="3877187"/>
            <a:ext cx="3114966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 smtClean="0"/>
              <a:t>Unpredictable Ingredient </a:t>
            </a:r>
            <a:r>
              <a:rPr lang="en-GB" b="1" dirty="0"/>
              <a:t>C</a:t>
            </a:r>
            <a:r>
              <a:rPr lang="en-GB" b="1" dirty="0" smtClean="0"/>
              <a:t>osts</a:t>
            </a:r>
            <a:endParaRPr lang="en-GB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7282748" y="4322430"/>
            <a:ext cx="36052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Basil insists on organically grown produce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Crop failures can make ingredient costs unpredictable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3276407" y="918586"/>
            <a:ext cx="2446459" cy="3693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Limited Sales 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hannels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0821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pestel?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noProof="0" smtClean="0"/>
              <a:pPr/>
              <a:t>6</a:t>
            </a:fld>
            <a:endParaRPr lang="en-US" noProof="0" dirty="0"/>
          </a:p>
        </p:txBody>
      </p:sp>
      <p:cxnSp>
        <p:nvCxnSpPr>
          <p:cNvPr id="15" name="Straight Connector 14"/>
          <p:cNvCxnSpPr/>
          <p:nvPr/>
        </p:nvCxnSpPr>
        <p:spPr>
          <a:xfrm flipH="1">
            <a:off x="6609313" y="2558143"/>
            <a:ext cx="9201" cy="17229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>
            <a:off x="9243844" y="2558143"/>
            <a:ext cx="9013" cy="17229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130629" y="1502229"/>
            <a:ext cx="328748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PESTEL analysis studies the key external factors (Political, Economic, Social, Technological, Environmental and Legal) that influence an organisation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It can be used in a range of different scenarios and can guide senior management in strategic decision </a:t>
            </a:r>
            <a:r>
              <a:rPr lang="en-GB" dirty="0" smtClean="0"/>
              <a:t>making.</a:t>
            </a:r>
            <a:endParaRPr lang="en-GB" dirty="0"/>
          </a:p>
          <a:p>
            <a:endParaRPr lang="en-GB" dirty="0" smtClean="0"/>
          </a:p>
          <a:p>
            <a:r>
              <a:rPr lang="en-GB" dirty="0"/>
              <a:t>S</a:t>
            </a:r>
            <a:r>
              <a:rPr lang="en-GB" dirty="0" smtClean="0"/>
              <a:t>proull</a:t>
            </a:r>
            <a:r>
              <a:rPr lang="en-GB" dirty="0"/>
              <a:t>, R. (2018) The problem-solving, problem-prevention, and decision-making </a:t>
            </a:r>
            <a:r>
              <a:rPr lang="en-GB" dirty="0" smtClean="0"/>
              <a:t>guide (Chapter 2, Pages 22-25)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www.taylorfrancis.com/reader/read-online/8e964722-4e30-4289-ba9a-eba1f3b0109b/book/epub?context=ubx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9677" y="1827577"/>
            <a:ext cx="8536834" cy="2453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791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xmlns="" id="{CD6CEFA7-5AB5-47CF-83D8-F5F3DF38D2AF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US" dirty="0"/>
              <a:t>Your company name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BBA3DB3-A445-4949-AB8E-8B2F3C333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20"/>
          </p:nvPr>
        </p:nvSpPr>
        <p:spPr>
          <a:xfrm>
            <a:off x="3019754" y="0"/>
            <a:ext cx="6944563" cy="823912"/>
          </a:xfrm>
        </p:spPr>
        <p:txBody>
          <a:bodyPr/>
          <a:lstStyle/>
          <a:p>
            <a:r>
              <a:rPr lang="en-GB" sz="2800" dirty="0" smtClean="0"/>
              <a:t>PESTEL APPLIED TO BASIL’S BAKERY</a:t>
            </a:r>
            <a:endParaRPr lang="en-GB" sz="2800" dirty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8679015"/>
              </p:ext>
            </p:extLst>
          </p:nvPr>
        </p:nvGraphicFramePr>
        <p:xfrm>
          <a:off x="130630" y="1265873"/>
          <a:ext cx="11828583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6419"/>
                <a:gridCol w="2012563"/>
                <a:gridCol w="1793011"/>
                <a:gridCol w="2415075"/>
                <a:gridCol w="1883631"/>
                <a:gridCol w="1967884"/>
              </a:tblGrid>
              <a:tr h="357662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POLITICAL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ECONOMIC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SOCIAL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TECHNOLOGICAL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ENVIROMENTAL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LEGAL</a:t>
                      </a:r>
                      <a:endParaRPr lang="en-GB" dirty="0"/>
                    </a:p>
                  </a:txBody>
                  <a:tcPr/>
                </a:tc>
              </a:tr>
              <a:tr h="1132597">
                <a:tc>
                  <a:txBody>
                    <a:bodyPr/>
                    <a:lstStyle/>
                    <a:p>
                      <a:pPr algn="l"/>
                      <a:r>
                        <a:rPr lang="en-GB" sz="1400" dirty="0" smtClean="0"/>
                        <a:t>Business rates influence</a:t>
                      </a:r>
                      <a:r>
                        <a:rPr lang="en-GB" sz="1400" baseline="0" dirty="0" smtClean="0"/>
                        <a:t> the cost of operating from the retail park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Food</a:t>
                      </a:r>
                      <a:r>
                        <a:rPr lang="en-GB" sz="1400" baseline="0" dirty="0" smtClean="0"/>
                        <a:t> and non-alcoholic beverage prices increased 4.5% year-on-year in December 2025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Hybrid working is changing where people spend their working day.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Online</a:t>
                      </a:r>
                      <a:r>
                        <a:rPr lang="en-GB" sz="1400" baseline="0" dirty="0" smtClean="0"/>
                        <a:t> ordering represented 27.4% of total UK takeaway sales in 2025.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Basil’s Bakery uses</a:t>
                      </a:r>
                      <a:r>
                        <a:rPr lang="en-GB" sz="1400" baseline="0" dirty="0" smtClean="0"/>
                        <a:t> organic ingredients but increases purchasing costs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Food safety,</a:t>
                      </a:r>
                      <a:r>
                        <a:rPr lang="en-GB" sz="1400" baseline="0" dirty="0" smtClean="0"/>
                        <a:t> allergen information, food hygiene, labels, licences  and traceability all needs to be registered.</a:t>
                      </a:r>
                      <a:endParaRPr lang="en-GB" sz="1400" dirty="0"/>
                    </a:p>
                  </a:txBody>
                  <a:tcPr/>
                </a:tc>
              </a:tr>
              <a:tr h="1341234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Government policy is affecting Basil’s operating costs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Bread were among the categories</a:t>
                      </a:r>
                      <a:r>
                        <a:rPr lang="en-GB" sz="1400" baseline="0" dirty="0" smtClean="0"/>
                        <a:t> contributing to food inflation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ONS reported that</a:t>
                      </a:r>
                      <a:r>
                        <a:rPr lang="en-GB" sz="1400" baseline="0" dirty="0" smtClean="0"/>
                        <a:t> 30% of employees were working in a hybrid arrangement between January 2025 and march 2025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Online ordering can create alternative</a:t>
                      </a:r>
                      <a:r>
                        <a:rPr lang="en-GB" sz="1400" baseline="0" dirty="0" smtClean="0"/>
                        <a:t> routes </a:t>
                      </a:r>
                      <a:r>
                        <a:rPr lang="en-GB" sz="1400" dirty="0" smtClean="0"/>
                        <a:t>for small</a:t>
                      </a:r>
                      <a:r>
                        <a:rPr lang="en-GB" sz="1400" baseline="0" dirty="0" smtClean="0"/>
                        <a:t> businesses to connect with their customers.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Crop failures can make ingredient prices unpredictable</a:t>
                      </a:r>
                      <a:r>
                        <a:rPr lang="en-GB" sz="1400" baseline="0" dirty="0" smtClean="0"/>
                        <a:t> especially in world wide disasters.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If</a:t>
                      </a:r>
                      <a:r>
                        <a:rPr lang="en-GB" sz="1400" baseline="0" dirty="0" smtClean="0"/>
                        <a:t> Basil’s Bakery introduces delivery, allergen information must be provided when customers order food online</a:t>
                      </a:r>
                      <a:endParaRPr lang="en-GB" sz="1400" dirty="0"/>
                    </a:p>
                  </a:txBody>
                  <a:tcPr/>
                </a:tc>
              </a:tr>
              <a:tr h="154987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Government Lockdowns caused widespread business problems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The cost of living has</a:t>
                      </a:r>
                      <a:r>
                        <a:rPr lang="en-GB" sz="1400" baseline="0" dirty="0" smtClean="0"/>
                        <a:t> increased due to major economic strains like Covid-19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ONS data shows that household</a:t>
                      </a:r>
                      <a:r>
                        <a:rPr lang="en-GB" sz="1400" baseline="0" dirty="0" smtClean="0"/>
                        <a:t> consumption of restaurants and eating out dropped by 39.8% in 2020 reflecting the Covid-19 impact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A</a:t>
                      </a:r>
                      <a:r>
                        <a:rPr lang="en-GB" sz="1400" baseline="0" dirty="0" smtClean="0"/>
                        <a:t> small bakery could with limited finances may struggle to afford and maintain websites or other online ordering platforms.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Packaging and waste management create additional responsibilities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Basil’s Bakery must comply to all Food safety legislation laws like food prep and storage.</a:t>
                      </a:r>
                      <a:endParaRPr lang="en-GB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3037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575" y="373367"/>
            <a:ext cx="3206261" cy="1037492"/>
          </a:xfrm>
        </p:spPr>
        <p:txBody>
          <a:bodyPr/>
          <a:lstStyle/>
          <a:p>
            <a:r>
              <a:rPr lang="en-GB" dirty="0" smtClean="0"/>
              <a:t>What is Cause-and-Effect?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noProof="0" smtClean="0"/>
              <a:pPr/>
              <a:t>8</a:t>
            </a:fld>
            <a:endParaRPr lang="en-US" noProof="0" dirty="0"/>
          </a:p>
        </p:txBody>
      </p:sp>
      <p:sp>
        <p:nvSpPr>
          <p:cNvPr id="17" name="TextBox 16"/>
          <p:cNvSpPr txBox="1"/>
          <p:nvPr/>
        </p:nvSpPr>
        <p:spPr>
          <a:xfrm>
            <a:off x="3925534" y="744657"/>
            <a:ext cx="4383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Example:</a:t>
            </a:r>
            <a:endParaRPr lang="en-GB" sz="2800" b="1" dirty="0"/>
          </a:p>
        </p:txBody>
      </p:sp>
      <p:sp>
        <p:nvSpPr>
          <p:cNvPr id="20" name="TextBox 19"/>
          <p:cNvSpPr txBox="1"/>
          <p:nvPr/>
        </p:nvSpPr>
        <p:spPr>
          <a:xfrm>
            <a:off x="195942" y="1567543"/>
            <a:ext cx="328889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Fishbone diagrams – also called cause-effect diagrams – are a simple visual technique for analysing problems where many possible causes may need to be considered. They can be drawn up from scratch, or built up from ideas developed by brainstorming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Super Series Solving Problems and Making Decisions 5</a:t>
            </a:r>
            <a:r>
              <a:rPr lang="en-GB" baseline="30000" dirty="0" smtClean="0"/>
              <a:t>th</a:t>
            </a:r>
            <a:r>
              <a:rPr lang="en-GB" dirty="0" smtClean="0"/>
              <a:t> Edition </a:t>
            </a:r>
          </a:p>
          <a:p>
            <a:r>
              <a:rPr lang="en-GB" dirty="0" smtClean="0"/>
              <a:t>Section A- Analysis the Problem</a:t>
            </a:r>
          </a:p>
          <a:p>
            <a:r>
              <a:rPr lang="en-GB" dirty="0" smtClean="0"/>
              <a:t>(2013) (pages 31-34)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https://r4-vlebooks-com.uwtsd.idm.oclc.org/EpubReader?ean=1781136365874</a:t>
            </a:r>
            <a:r>
              <a:rPr lang="en-GB" dirty="0" smtClean="0">
                <a:hlinkClick r:id="rId2"/>
              </a:rPr>
              <a:t>#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9256" y="1719943"/>
            <a:ext cx="8472744" cy="3897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634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7959737-6B13-46AD-93F6-FE801BC76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Fishbone diagram APPLIED TO BASIL’S BAKERY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2278B5B-9720-4024-9F7A-8708A62D8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8" name="Pentagon 7"/>
          <p:cNvSpPr/>
          <p:nvPr/>
        </p:nvSpPr>
        <p:spPr>
          <a:xfrm>
            <a:off x="9085384" y="2912882"/>
            <a:ext cx="2424744" cy="2045617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>
            <a:stCxn id="8" idx="1"/>
          </p:cNvCxnSpPr>
          <p:nvPr/>
        </p:nvCxnSpPr>
        <p:spPr>
          <a:xfrm flipH="1">
            <a:off x="1998482" y="3935691"/>
            <a:ext cx="7086902" cy="47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499621" y="3318235"/>
            <a:ext cx="1498861" cy="1272619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15" name="Straight Connector 14"/>
          <p:cNvCxnSpPr>
            <a:stCxn id="28" idx="2"/>
          </p:cNvCxnSpPr>
          <p:nvPr/>
        </p:nvCxnSpPr>
        <p:spPr>
          <a:xfrm>
            <a:off x="1861130" y="2215295"/>
            <a:ext cx="1683348" cy="17203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29" idx="2"/>
          </p:cNvCxnSpPr>
          <p:nvPr/>
        </p:nvCxnSpPr>
        <p:spPr>
          <a:xfrm>
            <a:off x="4761593" y="2201814"/>
            <a:ext cx="977277" cy="17615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>
            <a:stCxn id="30" idx="2"/>
          </p:cNvCxnSpPr>
          <p:nvPr/>
        </p:nvCxnSpPr>
        <p:spPr>
          <a:xfrm>
            <a:off x="7480170" y="2205871"/>
            <a:ext cx="1431845" cy="17386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>
            <a:endCxn id="31" idx="0"/>
          </p:cNvCxnSpPr>
          <p:nvPr/>
        </p:nvCxnSpPr>
        <p:spPr>
          <a:xfrm flipH="1">
            <a:off x="1720648" y="3986723"/>
            <a:ext cx="1772330" cy="20558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endCxn id="32" idx="0"/>
          </p:cNvCxnSpPr>
          <p:nvPr/>
        </p:nvCxnSpPr>
        <p:spPr>
          <a:xfrm flipH="1">
            <a:off x="4577499" y="3944529"/>
            <a:ext cx="1160524" cy="20681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>
            <a:endCxn id="33" idx="0"/>
          </p:cNvCxnSpPr>
          <p:nvPr/>
        </p:nvCxnSpPr>
        <p:spPr>
          <a:xfrm flipH="1">
            <a:off x="7807509" y="3986723"/>
            <a:ext cx="1104507" cy="20171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707524" y="1729508"/>
            <a:ext cx="2307211" cy="4857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3706848" y="1729510"/>
            <a:ext cx="2109489" cy="4723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6485641" y="1729508"/>
            <a:ext cx="1989057" cy="4763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/>
          <p:cNvSpPr/>
          <p:nvPr/>
        </p:nvSpPr>
        <p:spPr>
          <a:xfrm>
            <a:off x="537839" y="6042581"/>
            <a:ext cx="2365617" cy="4689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3390748" y="6012670"/>
            <a:ext cx="2373501" cy="4786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/>
          <p:cNvSpPr/>
          <p:nvPr/>
        </p:nvSpPr>
        <p:spPr>
          <a:xfrm>
            <a:off x="6634899" y="6003832"/>
            <a:ext cx="2345220" cy="461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TextBox 58"/>
          <p:cNvSpPr txBox="1"/>
          <p:nvPr/>
        </p:nvSpPr>
        <p:spPr>
          <a:xfrm>
            <a:off x="810040" y="1794465"/>
            <a:ext cx="2102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METHOD</a:t>
            </a:r>
            <a:endParaRPr lang="en-GB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3855563" y="1794465"/>
            <a:ext cx="1772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MACHINES</a:t>
            </a:r>
            <a:endParaRPr lang="en-GB" b="1" dirty="0"/>
          </a:p>
        </p:txBody>
      </p:sp>
      <p:sp>
        <p:nvSpPr>
          <p:cNvPr id="61" name="TextBox 60"/>
          <p:cNvSpPr txBox="1"/>
          <p:nvPr/>
        </p:nvSpPr>
        <p:spPr>
          <a:xfrm>
            <a:off x="6634899" y="1794465"/>
            <a:ext cx="1561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PEOPLE</a:t>
            </a:r>
            <a:endParaRPr lang="en-GB" b="1" dirty="0"/>
          </a:p>
        </p:txBody>
      </p:sp>
      <p:sp>
        <p:nvSpPr>
          <p:cNvPr id="62" name="TextBox 61"/>
          <p:cNvSpPr txBox="1"/>
          <p:nvPr/>
        </p:nvSpPr>
        <p:spPr>
          <a:xfrm>
            <a:off x="622681" y="6093875"/>
            <a:ext cx="2195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MATERIALS</a:t>
            </a:r>
            <a:endParaRPr lang="en-GB" b="1" dirty="0"/>
          </a:p>
        </p:txBody>
      </p:sp>
      <p:sp>
        <p:nvSpPr>
          <p:cNvPr id="63" name="TextBox 62"/>
          <p:cNvSpPr txBox="1"/>
          <p:nvPr/>
        </p:nvSpPr>
        <p:spPr>
          <a:xfrm>
            <a:off x="3578847" y="6067320"/>
            <a:ext cx="2048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MEASUREMENT</a:t>
            </a:r>
            <a:endParaRPr lang="en-GB" b="1" dirty="0"/>
          </a:p>
        </p:txBody>
      </p:sp>
      <p:sp>
        <p:nvSpPr>
          <p:cNvPr id="64" name="TextBox 63"/>
          <p:cNvSpPr txBox="1"/>
          <p:nvPr/>
        </p:nvSpPr>
        <p:spPr>
          <a:xfrm>
            <a:off x="6817694" y="6049827"/>
            <a:ext cx="1979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ENVIROMENT</a:t>
            </a:r>
            <a:endParaRPr lang="en-GB" b="1" dirty="0"/>
          </a:p>
        </p:txBody>
      </p:sp>
      <p:sp>
        <p:nvSpPr>
          <p:cNvPr id="65" name="TextBox 64"/>
          <p:cNvSpPr txBox="1"/>
          <p:nvPr/>
        </p:nvSpPr>
        <p:spPr>
          <a:xfrm>
            <a:off x="194880" y="2401177"/>
            <a:ext cx="2507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Baking Products</a:t>
            </a:r>
          </a:p>
          <a:p>
            <a:r>
              <a:rPr lang="en-GB" dirty="0" smtClean="0"/>
              <a:t>Working Indecently</a:t>
            </a:r>
            <a:endParaRPr lang="en-GB" dirty="0"/>
          </a:p>
        </p:txBody>
      </p:sp>
      <p:sp>
        <p:nvSpPr>
          <p:cNvPr id="66" name="TextBox 65"/>
          <p:cNvSpPr txBox="1"/>
          <p:nvPr/>
        </p:nvSpPr>
        <p:spPr>
          <a:xfrm>
            <a:off x="3246900" y="2394629"/>
            <a:ext cx="2038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Delivery</a:t>
            </a:r>
          </a:p>
          <a:p>
            <a:r>
              <a:rPr lang="en-GB" dirty="0" smtClean="0"/>
              <a:t>Online Ordering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5738022" y="2422689"/>
            <a:ext cx="19259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Reduced Football</a:t>
            </a:r>
          </a:p>
          <a:p>
            <a:r>
              <a:rPr lang="en-GB" dirty="0" smtClean="0"/>
              <a:t>Unemployment</a:t>
            </a:r>
            <a:endParaRPr lang="en-GB" dirty="0"/>
          </a:p>
        </p:txBody>
      </p:sp>
      <p:sp>
        <p:nvSpPr>
          <p:cNvPr id="68" name="TextBox 67"/>
          <p:cNvSpPr txBox="1"/>
          <p:nvPr/>
        </p:nvSpPr>
        <p:spPr>
          <a:xfrm>
            <a:off x="169681" y="4873658"/>
            <a:ext cx="20456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Stock/Crop failures</a:t>
            </a:r>
          </a:p>
          <a:p>
            <a:r>
              <a:rPr lang="en-GB" dirty="0" smtClean="0"/>
              <a:t>Organic Produce</a:t>
            </a:r>
            <a:endParaRPr lang="en-GB" dirty="0"/>
          </a:p>
        </p:txBody>
      </p:sp>
      <p:sp>
        <p:nvSpPr>
          <p:cNvPr id="69" name="TextBox 68"/>
          <p:cNvSpPr txBox="1"/>
          <p:nvPr/>
        </p:nvSpPr>
        <p:spPr>
          <a:xfrm>
            <a:off x="2664085" y="4995277"/>
            <a:ext cx="2554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Loss of loyal Customers</a:t>
            </a:r>
          </a:p>
          <a:p>
            <a:r>
              <a:rPr lang="en-GB" dirty="0" smtClean="0"/>
              <a:t>Sales decreased</a:t>
            </a:r>
            <a:endParaRPr lang="en-GB" dirty="0"/>
          </a:p>
        </p:txBody>
      </p:sp>
      <p:sp>
        <p:nvSpPr>
          <p:cNvPr id="70" name="TextBox 69"/>
          <p:cNvSpPr txBox="1"/>
          <p:nvPr/>
        </p:nvSpPr>
        <p:spPr>
          <a:xfrm>
            <a:off x="5588659" y="4986124"/>
            <a:ext cx="24580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COVID-19 Lockdown</a:t>
            </a:r>
          </a:p>
          <a:p>
            <a:r>
              <a:rPr lang="en-GB" dirty="0" smtClean="0"/>
              <a:t>Cost of Living</a:t>
            </a:r>
            <a:endParaRPr lang="en-GB" dirty="0"/>
          </a:p>
        </p:txBody>
      </p:sp>
      <p:sp>
        <p:nvSpPr>
          <p:cNvPr id="71" name="TextBox 70"/>
          <p:cNvSpPr txBox="1"/>
          <p:nvPr/>
        </p:nvSpPr>
        <p:spPr>
          <a:xfrm>
            <a:off x="9406923" y="3688776"/>
            <a:ext cx="1781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Problem/Effect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4062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7959737-6B13-46AD-93F6-FE801BC76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FISHBONE ANALYSIS: ROOT CAUSES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2278B5B-9720-4024-9F7A-8708A62D8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5" name="Oval Callout 4"/>
          <p:cNvSpPr/>
          <p:nvPr/>
        </p:nvSpPr>
        <p:spPr>
          <a:xfrm>
            <a:off x="197963" y="2121031"/>
            <a:ext cx="3478490" cy="303543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Callout 5"/>
          <p:cNvSpPr/>
          <p:nvPr/>
        </p:nvSpPr>
        <p:spPr>
          <a:xfrm>
            <a:off x="4409387" y="1922975"/>
            <a:ext cx="3373225" cy="312969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Callout 7"/>
          <p:cNvSpPr/>
          <p:nvPr/>
        </p:nvSpPr>
        <p:spPr>
          <a:xfrm>
            <a:off x="8738647" y="1960774"/>
            <a:ext cx="3280528" cy="31956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00886" y="2977026"/>
            <a:ext cx="21870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chemeClr val="bg1"/>
                </a:solidFill>
              </a:rPr>
              <a:t>CHANGE IN WORK HABITS, MORE PEOPLE WORKING FROM HOME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219307" y="2364441"/>
            <a:ext cx="175338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chemeClr val="bg1"/>
                </a:solidFill>
              </a:rPr>
              <a:t>BUSINESSES HAVE GONE OUT OF BUSINESS ESPEICALLY AFTER COVID-19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478651" y="2590423"/>
            <a:ext cx="174867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chemeClr val="bg1"/>
                </a:solidFill>
              </a:rPr>
              <a:t>HIGHER COSTS OF RUNNING A BUSINESS AND EVERYDAY SPENDING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20151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FINDINGS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614914FD-1129-41D2-815F-A7DEDF0D8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371" y="2303781"/>
            <a:ext cx="1075508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Sales remain approximately 25% below 2019 levels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Reduced retail park footfall is a major cause of declining sales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Unemployment has reduced the number of regular office-worker 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Increasing costs are putting additional pressure on profitability </a:t>
            </a:r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SOURCES &amp; References: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noProof="0" smtClean="0"/>
              <a:pPr/>
              <a:t>12</a:t>
            </a:fld>
            <a:endParaRPr lang="en-US" noProof="0" dirty="0"/>
          </a:p>
        </p:txBody>
      </p:sp>
      <p:sp>
        <p:nvSpPr>
          <p:cNvPr id="4" name="TextBox 3"/>
          <p:cNvSpPr txBox="1"/>
          <p:nvPr/>
        </p:nvSpPr>
        <p:spPr>
          <a:xfrm>
            <a:off x="190501" y="1502228"/>
            <a:ext cx="1118507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ASQ- (2024) What is a fishbone Diagram? Ishikawa cause and </a:t>
            </a:r>
            <a:r>
              <a:rPr lang="en-GB" dirty="0"/>
              <a:t>effect diagram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videos.asq.org/fishbone-ishikawa-diagram</a:t>
            </a:r>
            <a:r>
              <a:rPr lang="en-GB" dirty="0" smtClean="0"/>
              <a:t> </a:t>
            </a:r>
          </a:p>
          <a:p>
            <a:r>
              <a:rPr lang="en-GB" dirty="0" smtClean="0"/>
              <a:t>CIPD (2025) PESTEL analysis</a:t>
            </a:r>
            <a:r>
              <a:rPr lang="en-GB" dirty="0"/>
              <a:t>. </a:t>
            </a:r>
            <a:r>
              <a:rPr lang="en-GB" dirty="0">
                <a:hlinkClick r:id="rId3"/>
              </a:rPr>
              <a:t>https://www.cipd.org/uk/knowledge/factsheets/pestle-analysis-factsheet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Food Standards Agency (2025) Allergen guidance for a food business. FSA </a:t>
            </a:r>
            <a:r>
              <a:rPr lang="en-GB" dirty="0"/>
              <a:t>Allergen Guidance.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www.gov.uk/government/publications/allergen-guidance-for-food-businesses/allergen-guidance-for-food-businesses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Food Standards Agency (2026) Running a food </a:t>
            </a:r>
            <a:r>
              <a:rPr lang="en-GB" dirty="0"/>
              <a:t>business. 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www.gov.uk/government/collections/running-a-food-business-guidance-and-resources-from-the-food-standards-agency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ONS- (2025) Internet sales as a percentage of total retail </a:t>
            </a:r>
            <a:r>
              <a:rPr lang="en-GB" dirty="0"/>
              <a:t>sales. </a:t>
            </a:r>
            <a:r>
              <a:rPr lang="en-GB" dirty="0">
                <a:hlinkClick r:id="rId6"/>
              </a:rPr>
              <a:t>https://</a:t>
            </a:r>
            <a:r>
              <a:rPr lang="en-GB" dirty="0" smtClean="0">
                <a:hlinkClick r:id="rId6"/>
              </a:rPr>
              <a:t>www.ons.gov.uk/businessindustryandtrade/retailindustry/timeseries/j4mc/drsi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ONS-(2026) Retail sales </a:t>
            </a:r>
            <a:r>
              <a:rPr lang="en-GB" dirty="0"/>
              <a:t>UK. </a:t>
            </a:r>
            <a:r>
              <a:rPr lang="en-GB" dirty="0">
                <a:hlinkClick r:id="rId7"/>
              </a:rPr>
              <a:t>https://</a:t>
            </a:r>
            <a:r>
              <a:rPr lang="en-GB" dirty="0" smtClean="0">
                <a:hlinkClick r:id="rId7"/>
              </a:rPr>
              <a:t>www.ons.gov.uk/businessindustryandtrade/retailindustry/bulletins/retailsales/latest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UK Government- (2026) Business rates for a </a:t>
            </a:r>
            <a:r>
              <a:rPr lang="en-GB" dirty="0"/>
              <a:t>small business. </a:t>
            </a:r>
            <a:r>
              <a:rPr lang="en-GB" dirty="0">
                <a:hlinkClick r:id="rId8"/>
              </a:rPr>
              <a:t>https://</a:t>
            </a:r>
            <a:r>
              <a:rPr lang="en-GB" dirty="0" smtClean="0">
                <a:hlinkClick r:id="rId8"/>
              </a:rPr>
              <a:t>www.gov.uk/government/news/business-rates-revaluation-2026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7865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Thanks FOR LISTENING, ANY QUESTIONS?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noProof="0" smtClean="0"/>
              <a:pPr/>
              <a:t>13</a:t>
            </a:fld>
            <a:endParaRPr lang="en-US" noProof="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8902" y="1885102"/>
            <a:ext cx="7054196" cy="4702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8558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7030A0"/>
      </a:accent1>
      <a:accent2>
        <a:srgbClr val="404040"/>
      </a:accent2>
      <a:accent3>
        <a:srgbClr val="7F7F7F"/>
      </a:accent3>
      <a:accent4>
        <a:srgbClr val="C7A2E3"/>
      </a:accent4>
      <a:accent5>
        <a:srgbClr val="48A1FA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6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3468121_Coastal presentation_RVA_v5" id="{5B652A6C-03CB-4457-ADFC-1C5BB6605FEF}" vid="{F00112C4-F9F0-4BD0-BC95-5242C8B0F7A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0CE401-796E-4493-905E-4DDA5AF62AB4}">
  <ds:schemaRefs>
    <ds:schemaRef ds:uri="http://schemas.openxmlformats.org/package/2006/metadata/core-properties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71af3243-3dd4-4a8d-8c0d-dd76da1f02a5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D46D58D-B27D-4B23-AEA1-AE974AB6221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2949B46-24C4-420B-AB49-DDC88FEB99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Coastal presentation</Template>
  <TotalTime>0</TotalTime>
  <Words>933</Words>
  <Application>Microsoft Office PowerPoint</Application>
  <PresentationFormat>Widescreen</PresentationFormat>
  <Paragraphs>156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Component 1- Assessment </vt:lpstr>
      <vt:lpstr>Introduction</vt:lpstr>
      <vt:lpstr>case study context</vt:lpstr>
      <vt:lpstr>Nature and scope of the problems</vt:lpstr>
      <vt:lpstr>PowerPoint Presentation</vt:lpstr>
      <vt:lpstr>What is pestel?</vt:lpstr>
      <vt:lpstr>PowerPoint Presentation</vt:lpstr>
      <vt:lpstr>What is Cause-and-Effect?</vt:lpstr>
      <vt:lpstr>Fishbone diagram APPLIED TO BASIL’S BAKERY</vt:lpstr>
      <vt:lpstr>FISHBONE ANALYSIS: ROOT CAUSES</vt:lpstr>
      <vt:lpstr>KEY FINDINGS</vt:lpstr>
      <vt:lpstr>Other SOURCES &amp; References:</vt:lpstr>
      <vt:lpstr>Thanks FOR LISTENING, ANY QUESTIONS?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2026-09-15T13:25:31Z</dcterms:created>
  <dcterms:modified xsi:type="dcterms:W3CDTF">2026-10-05T14:14:32Z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