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notesMasterIdLst>
    <p:notesMasterId r:id="rId13"/>
  </p:notesMasterIdLst>
  <p:sldIdLst>
    <p:sldId id="258" r:id="rId2"/>
    <p:sldId id="256" r:id="rId3"/>
    <p:sldId id="257" r:id="rId4"/>
    <p:sldId id="259" r:id="rId5"/>
    <p:sldId id="260" r:id="rId6"/>
    <p:sldId id="267" r:id="rId7"/>
    <p:sldId id="261"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E47978-49ED-7A4C-A8BA-FA46EFC3B2FB}" v="1405" dt="2022-11-24T19:18:57.1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460"/>
    <p:restoredTop sz="94638"/>
  </p:normalViewPr>
  <p:slideViewPr>
    <p:cSldViewPr snapToGrid="0">
      <p:cViewPr varScale="1">
        <p:scale>
          <a:sx n="108" d="100"/>
          <a:sy n="108" d="100"/>
        </p:scale>
        <p:origin x="232"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01D15E-BD2D-4B4E-AA4C-3F33EC925FAF}"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A0FBAFB4-5565-4404-8B8E-C5E9820DF2B9}">
      <dgm:prSet/>
      <dgm:spPr/>
      <dgm:t>
        <a:bodyPr/>
        <a:lstStyle/>
        <a:p>
          <a:r>
            <a:rPr lang="en-US"/>
            <a:t>NAME : MARYAN MOHAMMED </a:t>
          </a:r>
        </a:p>
      </dgm:t>
    </dgm:pt>
    <dgm:pt modelId="{FADD89E4-79A3-41A9-876B-2C32DACE8BE0}" type="parTrans" cxnId="{BF78AFB1-0045-4B86-98D7-7B397B5E6054}">
      <dgm:prSet/>
      <dgm:spPr/>
      <dgm:t>
        <a:bodyPr/>
        <a:lstStyle/>
        <a:p>
          <a:endParaRPr lang="en-US"/>
        </a:p>
      </dgm:t>
    </dgm:pt>
    <dgm:pt modelId="{B3A3D8B8-EBE3-40BD-B22C-1FC3B563E05B}" type="sibTrans" cxnId="{BF78AFB1-0045-4B86-98D7-7B397B5E6054}">
      <dgm:prSet/>
      <dgm:spPr/>
      <dgm:t>
        <a:bodyPr/>
        <a:lstStyle/>
        <a:p>
          <a:endParaRPr lang="en-US"/>
        </a:p>
      </dgm:t>
    </dgm:pt>
    <dgm:pt modelId="{307AA2B8-351F-4D1B-AFED-1B861CAAA13B}">
      <dgm:prSet/>
      <dgm:spPr/>
      <dgm:t>
        <a:bodyPr/>
        <a:lstStyle/>
        <a:p>
          <a:r>
            <a:rPr lang="en-US"/>
            <a:t>ID : 2029256</a:t>
          </a:r>
        </a:p>
      </dgm:t>
    </dgm:pt>
    <dgm:pt modelId="{F98EC71D-C70E-4911-AECE-ED90FDBA51AD}" type="parTrans" cxnId="{1875956F-B263-4D5B-96B5-3E77A285AE56}">
      <dgm:prSet/>
      <dgm:spPr/>
      <dgm:t>
        <a:bodyPr/>
        <a:lstStyle/>
        <a:p>
          <a:endParaRPr lang="en-US"/>
        </a:p>
      </dgm:t>
    </dgm:pt>
    <dgm:pt modelId="{8AC47784-83C5-4D07-9779-AC2478313670}" type="sibTrans" cxnId="{1875956F-B263-4D5B-96B5-3E77A285AE56}">
      <dgm:prSet/>
      <dgm:spPr/>
      <dgm:t>
        <a:bodyPr/>
        <a:lstStyle/>
        <a:p>
          <a:endParaRPr lang="en-US"/>
        </a:p>
      </dgm:t>
    </dgm:pt>
    <dgm:pt modelId="{3C4789DD-2A8A-4E6E-AF93-B3F1B7F19C9D}">
      <dgm:prSet/>
      <dgm:spPr/>
      <dgm:t>
        <a:bodyPr/>
        <a:lstStyle/>
        <a:p>
          <a:r>
            <a:rPr lang="en-US"/>
            <a:t>MODULE:  BMHP5003_LON</a:t>
          </a:r>
        </a:p>
      </dgm:t>
    </dgm:pt>
    <dgm:pt modelId="{EE59383E-480A-4946-80BE-92ABC2C55674}" type="parTrans" cxnId="{D630E4ED-A14A-4E4B-B8E9-FB6E05EC56B8}">
      <dgm:prSet/>
      <dgm:spPr/>
      <dgm:t>
        <a:bodyPr/>
        <a:lstStyle/>
        <a:p>
          <a:endParaRPr lang="en-US"/>
        </a:p>
      </dgm:t>
    </dgm:pt>
    <dgm:pt modelId="{BC81F157-7C82-478D-8750-0653A2BBAB1A}" type="sibTrans" cxnId="{D630E4ED-A14A-4E4B-B8E9-FB6E05EC56B8}">
      <dgm:prSet/>
      <dgm:spPr/>
      <dgm:t>
        <a:bodyPr/>
        <a:lstStyle/>
        <a:p>
          <a:endParaRPr lang="en-US"/>
        </a:p>
      </dgm:t>
    </dgm:pt>
    <dgm:pt modelId="{11FBABF5-559F-40B2-A747-BACCCCD15134}">
      <dgm:prSet/>
      <dgm:spPr/>
      <dgm:t>
        <a:bodyPr/>
        <a:lstStyle/>
        <a:p>
          <a:r>
            <a:rPr lang="en-US"/>
            <a:t>LECTURER: LAILA SURANI </a:t>
          </a:r>
        </a:p>
      </dgm:t>
    </dgm:pt>
    <dgm:pt modelId="{C8B6E07A-4A76-4949-979F-50F2FBB0794E}" type="parTrans" cxnId="{48067FD8-161B-4A08-A485-2916FEEEB009}">
      <dgm:prSet/>
      <dgm:spPr/>
      <dgm:t>
        <a:bodyPr/>
        <a:lstStyle/>
        <a:p>
          <a:endParaRPr lang="en-US"/>
        </a:p>
      </dgm:t>
    </dgm:pt>
    <dgm:pt modelId="{CF987693-EF0A-4146-8A15-03FF21C3E6EA}" type="sibTrans" cxnId="{48067FD8-161B-4A08-A485-2916FEEEB009}">
      <dgm:prSet/>
      <dgm:spPr/>
      <dgm:t>
        <a:bodyPr/>
        <a:lstStyle/>
        <a:p>
          <a:endParaRPr lang="en-US"/>
        </a:p>
      </dgm:t>
    </dgm:pt>
    <dgm:pt modelId="{D766581B-8F15-A948-AA9C-FCF7784F0C5A}" type="pres">
      <dgm:prSet presAssocID="{B001D15E-BD2D-4B4E-AA4C-3F33EC925FAF}" presName="vert0" presStyleCnt="0">
        <dgm:presLayoutVars>
          <dgm:dir/>
          <dgm:animOne val="branch"/>
          <dgm:animLvl val="lvl"/>
        </dgm:presLayoutVars>
      </dgm:prSet>
      <dgm:spPr/>
    </dgm:pt>
    <dgm:pt modelId="{CA6FC144-E34E-7348-B30C-3CE5DF0A5988}" type="pres">
      <dgm:prSet presAssocID="{A0FBAFB4-5565-4404-8B8E-C5E9820DF2B9}" presName="thickLine" presStyleLbl="alignNode1" presStyleIdx="0" presStyleCnt="4"/>
      <dgm:spPr/>
    </dgm:pt>
    <dgm:pt modelId="{94F0C594-C48F-824D-8D07-79DDB352360F}" type="pres">
      <dgm:prSet presAssocID="{A0FBAFB4-5565-4404-8B8E-C5E9820DF2B9}" presName="horz1" presStyleCnt="0"/>
      <dgm:spPr/>
    </dgm:pt>
    <dgm:pt modelId="{A945A57E-5778-F043-9588-9EFC01F67AEB}" type="pres">
      <dgm:prSet presAssocID="{A0FBAFB4-5565-4404-8B8E-C5E9820DF2B9}" presName="tx1" presStyleLbl="revTx" presStyleIdx="0" presStyleCnt="4"/>
      <dgm:spPr/>
    </dgm:pt>
    <dgm:pt modelId="{088B63A7-3E7C-6C48-A9A5-53F6A904F7CB}" type="pres">
      <dgm:prSet presAssocID="{A0FBAFB4-5565-4404-8B8E-C5E9820DF2B9}" presName="vert1" presStyleCnt="0"/>
      <dgm:spPr/>
    </dgm:pt>
    <dgm:pt modelId="{E4311BFD-C820-6B47-8097-ECB4A9B1916D}" type="pres">
      <dgm:prSet presAssocID="{307AA2B8-351F-4D1B-AFED-1B861CAAA13B}" presName="thickLine" presStyleLbl="alignNode1" presStyleIdx="1" presStyleCnt="4"/>
      <dgm:spPr/>
    </dgm:pt>
    <dgm:pt modelId="{3D402AD0-A9F6-1448-8443-3E599AAF4C1F}" type="pres">
      <dgm:prSet presAssocID="{307AA2B8-351F-4D1B-AFED-1B861CAAA13B}" presName="horz1" presStyleCnt="0"/>
      <dgm:spPr/>
    </dgm:pt>
    <dgm:pt modelId="{5CA57FF3-AF80-914D-9328-5209BCE63799}" type="pres">
      <dgm:prSet presAssocID="{307AA2B8-351F-4D1B-AFED-1B861CAAA13B}" presName="tx1" presStyleLbl="revTx" presStyleIdx="1" presStyleCnt="4"/>
      <dgm:spPr/>
    </dgm:pt>
    <dgm:pt modelId="{A0B2198E-56A6-514B-9401-22581AF73C2C}" type="pres">
      <dgm:prSet presAssocID="{307AA2B8-351F-4D1B-AFED-1B861CAAA13B}" presName="vert1" presStyleCnt="0"/>
      <dgm:spPr/>
    </dgm:pt>
    <dgm:pt modelId="{D20282FD-5183-434D-B63B-C655B9147216}" type="pres">
      <dgm:prSet presAssocID="{3C4789DD-2A8A-4E6E-AF93-B3F1B7F19C9D}" presName="thickLine" presStyleLbl="alignNode1" presStyleIdx="2" presStyleCnt="4"/>
      <dgm:spPr/>
    </dgm:pt>
    <dgm:pt modelId="{CF04713F-D938-9A47-8A0E-7D026C38BB20}" type="pres">
      <dgm:prSet presAssocID="{3C4789DD-2A8A-4E6E-AF93-B3F1B7F19C9D}" presName="horz1" presStyleCnt="0"/>
      <dgm:spPr/>
    </dgm:pt>
    <dgm:pt modelId="{35F4A1CA-2FF7-6B47-B9AC-DA23A0A6CD0B}" type="pres">
      <dgm:prSet presAssocID="{3C4789DD-2A8A-4E6E-AF93-B3F1B7F19C9D}" presName="tx1" presStyleLbl="revTx" presStyleIdx="2" presStyleCnt="4"/>
      <dgm:spPr/>
    </dgm:pt>
    <dgm:pt modelId="{27090E90-4CBA-9847-8685-DD93029F8C66}" type="pres">
      <dgm:prSet presAssocID="{3C4789DD-2A8A-4E6E-AF93-B3F1B7F19C9D}" presName="vert1" presStyleCnt="0"/>
      <dgm:spPr/>
    </dgm:pt>
    <dgm:pt modelId="{889EEC84-3B5B-B240-A88A-E8B5FA6893FF}" type="pres">
      <dgm:prSet presAssocID="{11FBABF5-559F-40B2-A747-BACCCCD15134}" presName="thickLine" presStyleLbl="alignNode1" presStyleIdx="3" presStyleCnt="4"/>
      <dgm:spPr/>
    </dgm:pt>
    <dgm:pt modelId="{59BA151C-67B7-8442-B3C3-93EDB2DAFFB7}" type="pres">
      <dgm:prSet presAssocID="{11FBABF5-559F-40B2-A747-BACCCCD15134}" presName="horz1" presStyleCnt="0"/>
      <dgm:spPr/>
    </dgm:pt>
    <dgm:pt modelId="{AD1CDF03-E40F-0940-A308-8160333F2CE6}" type="pres">
      <dgm:prSet presAssocID="{11FBABF5-559F-40B2-A747-BACCCCD15134}" presName="tx1" presStyleLbl="revTx" presStyleIdx="3" presStyleCnt="4"/>
      <dgm:spPr/>
    </dgm:pt>
    <dgm:pt modelId="{53FA38D0-A8E8-A84A-B8AA-4830E37C937D}" type="pres">
      <dgm:prSet presAssocID="{11FBABF5-559F-40B2-A747-BACCCCD15134}" presName="vert1" presStyleCnt="0"/>
      <dgm:spPr/>
    </dgm:pt>
  </dgm:ptLst>
  <dgm:cxnLst>
    <dgm:cxn modelId="{D4B91C2B-DABF-7645-8C37-389FEDE09F48}" type="presOf" srcId="{A0FBAFB4-5565-4404-8B8E-C5E9820DF2B9}" destId="{A945A57E-5778-F043-9588-9EFC01F67AEB}" srcOrd="0" destOrd="0" presId="urn:microsoft.com/office/officeart/2008/layout/LinedList"/>
    <dgm:cxn modelId="{1875956F-B263-4D5B-96B5-3E77A285AE56}" srcId="{B001D15E-BD2D-4B4E-AA4C-3F33EC925FAF}" destId="{307AA2B8-351F-4D1B-AFED-1B861CAAA13B}" srcOrd="1" destOrd="0" parTransId="{F98EC71D-C70E-4911-AECE-ED90FDBA51AD}" sibTransId="{8AC47784-83C5-4D07-9779-AC2478313670}"/>
    <dgm:cxn modelId="{FAE413A7-1BAE-F945-8698-087A3812F469}" type="presOf" srcId="{B001D15E-BD2D-4B4E-AA4C-3F33EC925FAF}" destId="{D766581B-8F15-A948-AA9C-FCF7784F0C5A}" srcOrd="0" destOrd="0" presId="urn:microsoft.com/office/officeart/2008/layout/LinedList"/>
    <dgm:cxn modelId="{B3FBBFAC-4ADE-0341-9691-2DE958356CBD}" type="presOf" srcId="{3C4789DD-2A8A-4E6E-AF93-B3F1B7F19C9D}" destId="{35F4A1CA-2FF7-6B47-B9AC-DA23A0A6CD0B}" srcOrd="0" destOrd="0" presId="urn:microsoft.com/office/officeart/2008/layout/LinedList"/>
    <dgm:cxn modelId="{BF78AFB1-0045-4B86-98D7-7B397B5E6054}" srcId="{B001D15E-BD2D-4B4E-AA4C-3F33EC925FAF}" destId="{A0FBAFB4-5565-4404-8B8E-C5E9820DF2B9}" srcOrd="0" destOrd="0" parTransId="{FADD89E4-79A3-41A9-876B-2C32DACE8BE0}" sibTransId="{B3A3D8B8-EBE3-40BD-B22C-1FC3B563E05B}"/>
    <dgm:cxn modelId="{C4C9ADCB-2978-A846-A268-95D17959B46C}" type="presOf" srcId="{307AA2B8-351F-4D1B-AFED-1B861CAAA13B}" destId="{5CA57FF3-AF80-914D-9328-5209BCE63799}" srcOrd="0" destOrd="0" presId="urn:microsoft.com/office/officeart/2008/layout/LinedList"/>
    <dgm:cxn modelId="{48067FD8-161B-4A08-A485-2916FEEEB009}" srcId="{B001D15E-BD2D-4B4E-AA4C-3F33EC925FAF}" destId="{11FBABF5-559F-40B2-A747-BACCCCD15134}" srcOrd="3" destOrd="0" parTransId="{C8B6E07A-4A76-4949-979F-50F2FBB0794E}" sibTransId="{CF987693-EF0A-4146-8A15-03FF21C3E6EA}"/>
    <dgm:cxn modelId="{CD4CAADD-B3A1-BF43-B1CD-A2021C8A7B7B}" type="presOf" srcId="{11FBABF5-559F-40B2-A747-BACCCCD15134}" destId="{AD1CDF03-E40F-0940-A308-8160333F2CE6}" srcOrd="0" destOrd="0" presId="urn:microsoft.com/office/officeart/2008/layout/LinedList"/>
    <dgm:cxn modelId="{D630E4ED-A14A-4E4B-B8E9-FB6E05EC56B8}" srcId="{B001D15E-BD2D-4B4E-AA4C-3F33EC925FAF}" destId="{3C4789DD-2A8A-4E6E-AF93-B3F1B7F19C9D}" srcOrd="2" destOrd="0" parTransId="{EE59383E-480A-4946-80BE-92ABC2C55674}" sibTransId="{BC81F157-7C82-478D-8750-0653A2BBAB1A}"/>
    <dgm:cxn modelId="{D6CC18D8-769C-634B-8970-806ECC5159E6}" type="presParOf" srcId="{D766581B-8F15-A948-AA9C-FCF7784F0C5A}" destId="{CA6FC144-E34E-7348-B30C-3CE5DF0A5988}" srcOrd="0" destOrd="0" presId="urn:microsoft.com/office/officeart/2008/layout/LinedList"/>
    <dgm:cxn modelId="{2D4D1B5A-54D7-C940-B773-A16C10D5D9DF}" type="presParOf" srcId="{D766581B-8F15-A948-AA9C-FCF7784F0C5A}" destId="{94F0C594-C48F-824D-8D07-79DDB352360F}" srcOrd="1" destOrd="0" presId="urn:microsoft.com/office/officeart/2008/layout/LinedList"/>
    <dgm:cxn modelId="{BC7AEA08-4701-684C-A5FF-08837BD2919F}" type="presParOf" srcId="{94F0C594-C48F-824D-8D07-79DDB352360F}" destId="{A945A57E-5778-F043-9588-9EFC01F67AEB}" srcOrd="0" destOrd="0" presId="urn:microsoft.com/office/officeart/2008/layout/LinedList"/>
    <dgm:cxn modelId="{7C69264F-3CDA-D44E-AA5E-20BCAAA556BF}" type="presParOf" srcId="{94F0C594-C48F-824D-8D07-79DDB352360F}" destId="{088B63A7-3E7C-6C48-A9A5-53F6A904F7CB}" srcOrd="1" destOrd="0" presId="urn:microsoft.com/office/officeart/2008/layout/LinedList"/>
    <dgm:cxn modelId="{60F57BEB-CE96-7848-A81D-A24FA4BC0EA3}" type="presParOf" srcId="{D766581B-8F15-A948-AA9C-FCF7784F0C5A}" destId="{E4311BFD-C820-6B47-8097-ECB4A9B1916D}" srcOrd="2" destOrd="0" presId="urn:microsoft.com/office/officeart/2008/layout/LinedList"/>
    <dgm:cxn modelId="{5390DF37-B0B8-7645-8CD2-5925FDE682AF}" type="presParOf" srcId="{D766581B-8F15-A948-AA9C-FCF7784F0C5A}" destId="{3D402AD0-A9F6-1448-8443-3E599AAF4C1F}" srcOrd="3" destOrd="0" presId="urn:microsoft.com/office/officeart/2008/layout/LinedList"/>
    <dgm:cxn modelId="{4FB29AC4-507D-7640-8419-D62890FC3DE2}" type="presParOf" srcId="{3D402AD0-A9F6-1448-8443-3E599AAF4C1F}" destId="{5CA57FF3-AF80-914D-9328-5209BCE63799}" srcOrd="0" destOrd="0" presId="urn:microsoft.com/office/officeart/2008/layout/LinedList"/>
    <dgm:cxn modelId="{CE461D9D-CF7A-1A41-8F1B-84395F7C598B}" type="presParOf" srcId="{3D402AD0-A9F6-1448-8443-3E599AAF4C1F}" destId="{A0B2198E-56A6-514B-9401-22581AF73C2C}" srcOrd="1" destOrd="0" presId="urn:microsoft.com/office/officeart/2008/layout/LinedList"/>
    <dgm:cxn modelId="{7BCE004D-A318-6B4B-9652-7B97031A0A52}" type="presParOf" srcId="{D766581B-8F15-A948-AA9C-FCF7784F0C5A}" destId="{D20282FD-5183-434D-B63B-C655B9147216}" srcOrd="4" destOrd="0" presId="urn:microsoft.com/office/officeart/2008/layout/LinedList"/>
    <dgm:cxn modelId="{409DF5C3-5C38-744B-9B28-5D0A2D3B40BC}" type="presParOf" srcId="{D766581B-8F15-A948-AA9C-FCF7784F0C5A}" destId="{CF04713F-D938-9A47-8A0E-7D026C38BB20}" srcOrd="5" destOrd="0" presId="urn:microsoft.com/office/officeart/2008/layout/LinedList"/>
    <dgm:cxn modelId="{C6D28483-E845-0744-AD3E-22CCEEB62B13}" type="presParOf" srcId="{CF04713F-D938-9A47-8A0E-7D026C38BB20}" destId="{35F4A1CA-2FF7-6B47-B9AC-DA23A0A6CD0B}" srcOrd="0" destOrd="0" presId="urn:microsoft.com/office/officeart/2008/layout/LinedList"/>
    <dgm:cxn modelId="{79E27F85-2505-4A45-8894-42DAD14FFCC6}" type="presParOf" srcId="{CF04713F-D938-9A47-8A0E-7D026C38BB20}" destId="{27090E90-4CBA-9847-8685-DD93029F8C66}" srcOrd="1" destOrd="0" presId="urn:microsoft.com/office/officeart/2008/layout/LinedList"/>
    <dgm:cxn modelId="{A9D51D60-D4CE-CD4D-9BB3-DA07D88D2B98}" type="presParOf" srcId="{D766581B-8F15-A948-AA9C-FCF7784F0C5A}" destId="{889EEC84-3B5B-B240-A88A-E8B5FA6893FF}" srcOrd="6" destOrd="0" presId="urn:microsoft.com/office/officeart/2008/layout/LinedList"/>
    <dgm:cxn modelId="{EBDD9FC2-68FE-0647-8A26-679DF7D35571}" type="presParOf" srcId="{D766581B-8F15-A948-AA9C-FCF7784F0C5A}" destId="{59BA151C-67B7-8442-B3C3-93EDB2DAFFB7}" srcOrd="7" destOrd="0" presId="urn:microsoft.com/office/officeart/2008/layout/LinedList"/>
    <dgm:cxn modelId="{203D80E7-E4EE-9745-9300-D7A3A6F5FE3C}" type="presParOf" srcId="{59BA151C-67B7-8442-B3C3-93EDB2DAFFB7}" destId="{AD1CDF03-E40F-0940-A308-8160333F2CE6}" srcOrd="0" destOrd="0" presId="urn:microsoft.com/office/officeart/2008/layout/LinedList"/>
    <dgm:cxn modelId="{F1E315CF-346D-DE40-B75D-6EEA7FD920B7}" type="presParOf" srcId="{59BA151C-67B7-8442-B3C3-93EDB2DAFFB7}" destId="{53FA38D0-A8E8-A84A-B8AA-4830E37C93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6BFF12-EBB2-4FA2-8B8A-9CA4EA9F29B0}"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6BD2FCE3-8046-4449-ADCA-BB38C56E229C}">
      <dgm:prSet/>
      <dgm:spPr/>
      <dgm:t>
        <a:bodyPr/>
        <a:lstStyle/>
        <a:p>
          <a:r>
            <a:rPr lang="en-US" dirty="0"/>
            <a:t>. In conclusion, practicing a healthy lifestyle will eventually change your life for the better. </a:t>
          </a:r>
        </a:p>
        <a:p>
          <a:r>
            <a:rPr lang="en-US" dirty="0"/>
            <a:t>.  patient  A just needs to pick up new habits like eating healthy, going for a walk, running and many others. </a:t>
          </a:r>
        </a:p>
      </dgm:t>
    </dgm:pt>
    <dgm:pt modelId="{053B4AED-BC01-4E79-A7D8-D534F7E88A21}" type="parTrans" cxnId="{20817BB5-25BF-4DD3-A456-3E7E6FB9496F}">
      <dgm:prSet/>
      <dgm:spPr/>
      <dgm:t>
        <a:bodyPr/>
        <a:lstStyle/>
        <a:p>
          <a:endParaRPr lang="en-US"/>
        </a:p>
      </dgm:t>
    </dgm:pt>
    <dgm:pt modelId="{93F06BCE-1368-4822-969F-991CF68FA1D9}" type="sibTrans" cxnId="{20817BB5-25BF-4DD3-A456-3E7E6FB9496F}">
      <dgm:prSet/>
      <dgm:spPr/>
      <dgm:t>
        <a:bodyPr/>
        <a:lstStyle/>
        <a:p>
          <a:endParaRPr lang="en-US"/>
        </a:p>
      </dgm:t>
    </dgm:pt>
    <dgm:pt modelId="{5C353C4F-CBB8-41BF-9E31-6CCA529907FE}">
      <dgm:prSet/>
      <dgm:spPr/>
      <dgm:t>
        <a:bodyPr/>
        <a:lstStyle/>
        <a:p>
          <a:r>
            <a:rPr lang="en-US" dirty="0"/>
            <a:t>. This presentation was mainly focusing on the unhealthy lifestyle patient A  has and the risks that come with it and how to stop those risks from happening any further. </a:t>
          </a:r>
        </a:p>
      </dgm:t>
    </dgm:pt>
    <dgm:pt modelId="{9C5F1FD9-261B-465A-9B9A-0EDFB6919289}" type="parTrans" cxnId="{D09B7658-E0CE-43A2-80B6-DBA30F78578B}">
      <dgm:prSet/>
      <dgm:spPr/>
      <dgm:t>
        <a:bodyPr/>
        <a:lstStyle/>
        <a:p>
          <a:endParaRPr lang="en-US"/>
        </a:p>
      </dgm:t>
    </dgm:pt>
    <dgm:pt modelId="{D01F78D6-2301-4710-9E40-827E612A4544}" type="sibTrans" cxnId="{D09B7658-E0CE-43A2-80B6-DBA30F78578B}">
      <dgm:prSet/>
      <dgm:spPr/>
      <dgm:t>
        <a:bodyPr/>
        <a:lstStyle/>
        <a:p>
          <a:endParaRPr lang="en-US"/>
        </a:p>
      </dgm:t>
    </dgm:pt>
    <dgm:pt modelId="{68F5667A-6A2C-DB43-A101-7BA31498374F}" type="pres">
      <dgm:prSet presAssocID="{1F6BFF12-EBB2-4FA2-8B8A-9CA4EA9F29B0}" presName="vert0" presStyleCnt="0">
        <dgm:presLayoutVars>
          <dgm:dir/>
          <dgm:animOne val="branch"/>
          <dgm:animLvl val="lvl"/>
        </dgm:presLayoutVars>
      </dgm:prSet>
      <dgm:spPr/>
    </dgm:pt>
    <dgm:pt modelId="{1CEBECD6-6744-2D49-9832-F355C612546A}" type="pres">
      <dgm:prSet presAssocID="{6BD2FCE3-8046-4449-ADCA-BB38C56E229C}" presName="thickLine" presStyleLbl="alignNode1" presStyleIdx="0" presStyleCnt="2"/>
      <dgm:spPr/>
    </dgm:pt>
    <dgm:pt modelId="{01F40EF6-2104-2C43-9098-6A9F603E7F27}" type="pres">
      <dgm:prSet presAssocID="{6BD2FCE3-8046-4449-ADCA-BB38C56E229C}" presName="horz1" presStyleCnt="0"/>
      <dgm:spPr/>
    </dgm:pt>
    <dgm:pt modelId="{F8A03069-A5CA-9248-B70F-A0C2E640BF98}" type="pres">
      <dgm:prSet presAssocID="{6BD2FCE3-8046-4449-ADCA-BB38C56E229C}" presName="tx1" presStyleLbl="revTx" presStyleIdx="0" presStyleCnt="2"/>
      <dgm:spPr/>
    </dgm:pt>
    <dgm:pt modelId="{18A31FEC-5847-324D-8675-F91CE322064F}" type="pres">
      <dgm:prSet presAssocID="{6BD2FCE3-8046-4449-ADCA-BB38C56E229C}" presName="vert1" presStyleCnt="0"/>
      <dgm:spPr/>
    </dgm:pt>
    <dgm:pt modelId="{0CFDD0A6-14EB-2C4B-9376-D9588749408D}" type="pres">
      <dgm:prSet presAssocID="{5C353C4F-CBB8-41BF-9E31-6CCA529907FE}" presName="thickLine" presStyleLbl="alignNode1" presStyleIdx="1" presStyleCnt="2"/>
      <dgm:spPr/>
    </dgm:pt>
    <dgm:pt modelId="{97DFCF1D-5535-CE44-9C05-BB565FCD3660}" type="pres">
      <dgm:prSet presAssocID="{5C353C4F-CBB8-41BF-9E31-6CCA529907FE}" presName="horz1" presStyleCnt="0"/>
      <dgm:spPr/>
    </dgm:pt>
    <dgm:pt modelId="{68FA7C4D-3847-7C40-B141-62EAB5F26A1D}" type="pres">
      <dgm:prSet presAssocID="{5C353C4F-CBB8-41BF-9E31-6CCA529907FE}" presName="tx1" presStyleLbl="revTx" presStyleIdx="1" presStyleCnt="2"/>
      <dgm:spPr/>
    </dgm:pt>
    <dgm:pt modelId="{4D405EED-8976-1D45-AEE0-7466006913FB}" type="pres">
      <dgm:prSet presAssocID="{5C353C4F-CBB8-41BF-9E31-6CCA529907FE}" presName="vert1" presStyleCnt="0"/>
      <dgm:spPr/>
    </dgm:pt>
  </dgm:ptLst>
  <dgm:cxnLst>
    <dgm:cxn modelId="{D09B7658-E0CE-43A2-80B6-DBA30F78578B}" srcId="{1F6BFF12-EBB2-4FA2-8B8A-9CA4EA9F29B0}" destId="{5C353C4F-CBB8-41BF-9E31-6CCA529907FE}" srcOrd="1" destOrd="0" parTransId="{9C5F1FD9-261B-465A-9B9A-0EDFB6919289}" sibTransId="{D01F78D6-2301-4710-9E40-827E612A4544}"/>
    <dgm:cxn modelId="{C005299F-0DA5-5042-86DF-5A272CEEBA45}" type="presOf" srcId="{6BD2FCE3-8046-4449-ADCA-BB38C56E229C}" destId="{F8A03069-A5CA-9248-B70F-A0C2E640BF98}" srcOrd="0" destOrd="0" presId="urn:microsoft.com/office/officeart/2008/layout/LinedList"/>
    <dgm:cxn modelId="{BEE4A1A1-87C8-204C-886A-93566DEA38F5}" type="presOf" srcId="{1F6BFF12-EBB2-4FA2-8B8A-9CA4EA9F29B0}" destId="{68F5667A-6A2C-DB43-A101-7BA31498374F}" srcOrd="0" destOrd="0" presId="urn:microsoft.com/office/officeart/2008/layout/LinedList"/>
    <dgm:cxn modelId="{20817BB5-25BF-4DD3-A456-3E7E6FB9496F}" srcId="{1F6BFF12-EBB2-4FA2-8B8A-9CA4EA9F29B0}" destId="{6BD2FCE3-8046-4449-ADCA-BB38C56E229C}" srcOrd="0" destOrd="0" parTransId="{053B4AED-BC01-4E79-A7D8-D534F7E88A21}" sibTransId="{93F06BCE-1368-4822-969F-991CF68FA1D9}"/>
    <dgm:cxn modelId="{4D1D0EF3-889B-CB43-8A39-A3E3F68B2DB7}" type="presOf" srcId="{5C353C4F-CBB8-41BF-9E31-6CCA529907FE}" destId="{68FA7C4D-3847-7C40-B141-62EAB5F26A1D}" srcOrd="0" destOrd="0" presId="urn:microsoft.com/office/officeart/2008/layout/LinedList"/>
    <dgm:cxn modelId="{5020DC5B-B0A8-8C49-9AE8-362802B08CCA}" type="presParOf" srcId="{68F5667A-6A2C-DB43-A101-7BA31498374F}" destId="{1CEBECD6-6744-2D49-9832-F355C612546A}" srcOrd="0" destOrd="0" presId="urn:microsoft.com/office/officeart/2008/layout/LinedList"/>
    <dgm:cxn modelId="{C9D0D2C0-27E5-8E47-B269-3926579EC4D0}" type="presParOf" srcId="{68F5667A-6A2C-DB43-A101-7BA31498374F}" destId="{01F40EF6-2104-2C43-9098-6A9F603E7F27}" srcOrd="1" destOrd="0" presId="urn:microsoft.com/office/officeart/2008/layout/LinedList"/>
    <dgm:cxn modelId="{D550D14B-B1D0-4B40-98EE-46C18ED1A8A4}" type="presParOf" srcId="{01F40EF6-2104-2C43-9098-6A9F603E7F27}" destId="{F8A03069-A5CA-9248-B70F-A0C2E640BF98}" srcOrd="0" destOrd="0" presId="urn:microsoft.com/office/officeart/2008/layout/LinedList"/>
    <dgm:cxn modelId="{93F4A7E8-8444-654D-A6C9-093D53B0DDF6}" type="presParOf" srcId="{01F40EF6-2104-2C43-9098-6A9F603E7F27}" destId="{18A31FEC-5847-324D-8675-F91CE322064F}" srcOrd="1" destOrd="0" presId="urn:microsoft.com/office/officeart/2008/layout/LinedList"/>
    <dgm:cxn modelId="{F1A81868-8AF1-8A40-906E-E4299B1C0369}" type="presParOf" srcId="{68F5667A-6A2C-DB43-A101-7BA31498374F}" destId="{0CFDD0A6-14EB-2C4B-9376-D9588749408D}" srcOrd="2" destOrd="0" presId="urn:microsoft.com/office/officeart/2008/layout/LinedList"/>
    <dgm:cxn modelId="{2BA0A3B6-B6EB-E84C-8F0B-B0BB19BBBDBB}" type="presParOf" srcId="{68F5667A-6A2C-DB43-A101-7BA31498374F}" destId="{97DFCF1D-5535-CE44-9C05-BB565FCD3660}" srcOrd="3" destOrd="0" presId="urn:microsoft.com/office/officeart/2008/layout/LinedList"/>
    <dgm:cxn modelId="{705FB7B6-B599-6A47-AB82-1B6BEB66C303}" type="presParOf" srcId="{97DFCF1D-5535-CE44-9C05-BB565FCD3660}" destId="{68FA7C4D-3847-7C40-B141-62EAB5F26A1D}" srcOrd="0" destOrd="0" presId="urn:microsoft.com/office/officeart/2008/layout/LinedList"/>
    <dgm:cxn modelId="{651FD1D6-4075-F149-9590-21DB4617D27C}" type="presParOf" srcId="{97DFCF1D-5535-CE44-9C05-BB565FCD3660}" destId="{4D405EED-8976-1D45-AEE0-7466006913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FC144-E34E-7348-B30C-3CE5DF0A5988}">
      <dsp:nvSpPr>
        <dsp:cNvPr id="0" name=""/>
        <dsp:cNvSpPr/>
      </dsp:nvSpPr>
      <dsp:spPr>
        <a:xfrm>
          <a:off x="0" y="0"/>
          <a:ext cx="1066800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945A57E-5778-F043-9588-9EFC01F67AEB}">
      <dsp:nvSpPr>
        <dsp:cNvPr id="0" name=""/>
        <dsp:cNvSpPr/>
      </dsp:nvSpPr>
      <dsp:spPr>
        <a:xfrm>
          <a:off x="0" y="0"/>
          <a:ext cx="10668004" cy="634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NAME : MARYAN MOHAMMED </a:t>
          </a:r>
        </a:p>
      </dsp:txBody>
      <dsp:txXfrm>
        <a:off x="0" y="0"/>
        <a:ext cx="10668004" cy="634620"/>
      </dsp:txXfrm>
    </dsp:sp>
    <dsp:sp modelId="{E4311BFD-C820-6B47-8097-ECB4A9B1916D}">
      <dsp:nvSpPr>
        <dsp:cNvPr id="0" name=""/>
        <dsp:cNvSpPr/>
      </dsp:nvSpPr>
      <dsp:spPr>
        <a:xfrm>
          <a:off x="0" y="634620"/>
          <a:ext cx="1066800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CA57FF3-AF80-914D-9328-5209BCE63799}">
      <dsp:nvSpPr>
        <dsp:cNvPr id="0" name=""/>
        <dsp:cNvSpPr/>
      </dsp:nvSpPr>
      <dsp:spPr>
        <a:xfrm>
          <a:off x="0" y="634620"/>
          <a:ext cx="10668004" cy="634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ID : 2029256</a:t>
          </a:r>
        </a:p>
      </dsp:txBody>
      <dsp:txXfrm>
        <a:off x="0" y="634620"/>
        <a:ext cx="10668004" cy="634620"/>
      </dsp:txXfrm>
    </dsp:sp>
    <dsp:sp modelId="{D20282FD-5183-434D-B63B-C655B9147216}">
      <dsp:nvSpPr>
        <dsp:cNvPr id="0" name=""/>
        <dsp:cNvSpPr/>
      </dsp:nvSpPr>
      <dsp:spPr>
        <a:xfrm>
          <a:off x="0" y="1269241"/>
          <a:ext cx="1066800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5F4A1CA-2FF7-6B47-B9AC-DA23A0A6CD0B}">
      <dsp:nvSpPr>
        <dsp:cNvPr id="0" name=""/>
        <dsp:cNvSpPr/>
      </dsp:nvSpPr>
      <dsp:spPr>
        <a:xfrm>
          <a:off x="0" y="1269241"/>
          <a:ext cx="10668004" cy="634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MODULE:  BMHP5003_LON</a:t>
          </a:r>
        </a:p>
      </dsp:txBody>
      <dsp:txXfrm>
        <a:off x="0" y="1269241"/>
        <a:ext cx="10668004" cy="634620"/>
      </dsp:txXfrm>
    </dsp:sp>
    <dsp:sp modelId="{889EEC84-3B5B-B240-A88A-E8B5FA6893FF}">
      <dsp:nvSpPr>
        <dsp:cNvPr id="0" name=""/>
        <dsp:cNvSpPr/>
      </dsp:nvSpPr>
      <dsp:spPr>
        <a:xfrm>
          <a:off x="0" y="1903862"/>
          <a:ext cx="1066800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D1CDF03-E40F-0940-A308-8160333F2CE6}">
      <dsp:nvSpPr>
        <dsp:cNvPr id="0" name=""/>
        <dsp:cNvSpPr/>
      </dsp:nvSpPr>
      <dsp:spPr>
        <a:xfrm>
          <a:off x="0" y="1903862"/>
          <a:ext cx="10668004" cy="634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LECTURER: LAILA SURANI </a:t>
          </a:r>
        </a:p>
      </dsp:txBody>
      <dsp:txXfrm>
        <a:off x="0" y="1903862"/>
        <a:ext cx="10668004" cy="634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BECD6-6744-2D49-9832-F355C612546A}">
      <dsp:nvSpPr>
        <dsp:cNvPr id="0" name=""/>
        <dsp:cNvSpPr/>
      </dsp:nvSpPr>
      <dsp:spPr>
        <a:xfrm>
          <a:off x="0" y="0"/>
          <a:ext cx="1066800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8A03069-A5CA-9248-B70F-A0C2E640BF98}">
      <dsp:nvSpPr>
        <dsp:cNvPr id="0" name=""/>
        <dsp:cNvSpPr/>
      </dsp:nvSpPr>
      <dsp:spPr>
        <a:xfrm>
          <a:off x="0" y="0"/>
          <a:ext cx="10668004" cy="12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In conclusion, practicing a healthy lifestyle will eventually change your life for the better. </a:t>
          </a:r>
        </a:p>
        <a:p>
          <a:pPr marL="0" lvl="0" indent="0" algn="l" defTabSz="889000">
            <a:lnSpc>
              <a:spcPct val="90000"/>
            </a:lnSpc>
            <a:spcBef>
              <a:spcPct val="0"/>
            </a:spcBef>
            <a:spcAft>
              <a:spcPct val="35000"/>
            </a:spcAft>
            <a:buNone/>
          </a:pPr>
          <a:r>
            <a:rPr lang="en-US" sz="2000" kern="1200" dirty="0"/>
            <a:t>.  patient  A just needs to pick up new habits like eating healthy, going for a walk, running and many others. </a:t>
          </a:r>
        </a:p>
      </dsp:txBody>
      <dsp:txXfrm>
        <a:off x="0" y="0"/>
        <a:ext cx="10668004" cy="1269241"/>
      </dsp:txXfrm>
    </dsp:sp>
    <dsp:sp modelId="{0CFDD0A6-14EB-2C4B-9376-D9588749408D}">
      <dsp:nvSpPr>
        <dsp:cNvPr id="0" name=""/>
        <dsp:cNvSpPr/>
      </dsp:nvSpPr>
      <dsp:spPr>
        <a:xfrm>
          <a:off x="0" y="1269241"/>
          <a:ext cx="1066800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8FA7C4D-3847-7C40-B141-62EAB5F26A1D}">
      <dsp:nvSpPr>
        <dsp:cNvPr id="0" name=""/>
        <dsp:cNvSpPr/>
      </dsp:nvSpPr>
      <dsp:spPr>
        <a:xfrm>
          <a:off x="0" y="1269241"/>
          <a:ext cx="10668004" cy="12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This presentation was mainly focusing on the unhealthy lifestyle patient A  has and the risks that come with it and how to stop those risks from happening any further. </a:t>
          </a:r>
        </a:p>
      </dsp:txBody>
      <dsp:txXfrm>
        <a:off x="0" y="1269241"/>
        <a:ext cx="10668004" cy="12692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4B444B-DE58-FD4B-ACAA-AF4B424DE6B3}" type="datetimeFigureOut">
              <a:rPr lang="en-US" smtClean="0"/>
              <a:t>11/24/22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A615B-0A28-6F4A-BEBB-5539D23D0439}" type="slidenum">
              <a:rPr lang="en-US" smtClean="0"/>
              <a:t>‹#›</a:t>
            </a:fld>
            <a:endParaRPr lang="en-US"/>
          </a:p>
        </p:txBody>
      </p:sp>
    </p:spTree>
    <p:extLst>
      <p:ext uri="{BB962C8B-B14F-4D97-AF65-F5344CB8AC3E}">
        <p14:creationId xmlns:p14="http://schemas.microsoft.com/office/powerpoint/2010/main" val="2096289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inhalation, air flows from the nose or mouth through the throat and the vocal cords which is also known as larynx. It is then passed into the trachea. The trachea divides it into two bronchi, which direct air passes into the right and the left lung. </a:t>
            </a:r>
          </a:p>
        </p:txBody>
      </p:sp>
      <p:sp>
        <p:nvSpPr>
          <p:cNvPr id="4" name="Slide Number Placeholder 3"/>
          <p:cNvSpPr>
            <a:spLocks noGrp="1"/>
          </p:cNvSpPr>
          <p:nvPr>
            <p:ph type="sldNum" sz="quarter" idx="5"/>
          </p:nvPr>
        </p:nvSpPr>
        <p:spPr/>
        <p:txBody>
          <a:bodyPr/>
          <a:lstStyle/>
          <a:p>
            <a:fld id="{DE5A615B-0A28-6F4A-BEBB-5539D23D0439}" type="slidenum">
              <a:rPr lang="en-US" smtClean="0"/>
              <a:t>3</a:t>
            </a:fld>
            <a:endParaRPr lang="en-US"/>
          </a:p>
        </p:txBody>
      </p:sp>
    </p:spTree>
    <p:extLst>
      <p:ext uri="{BB962C8B-B14F-4D97-AF65-F5344CB8AC3E}">
        <p14:creationId xmlns:p14="http://schemas.microsoft.com/office/powerpoint/2010/main" val="1784109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A615B-0A28-6F4A-BEBB-5539D23D0439}" type="slidenum">
              <a:rPr lang="en-US" smtClean="0"/>
              <a:t>4</a:t>
            </a:fld>
            <a:endParaRPr lang="en-US"/>
          </a:p>
        </p:txBody>
      </p:sp>
    </p:spTree>
    <p:extLst>
      <p:ext uri="{BB962C8B-B14F-4D97-AF65-F5344CB8AC3E}">
        <p14:creationId xmlns:p14="http://schemas.microsoft.com/office/powerpoint/2010/main" val="1067973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11/24/22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538335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08606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292014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11/24/22</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737925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07317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28322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682000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514093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97407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548560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11/24/22</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06582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11/24/22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56933433"/>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74" r:id="rId6"/>
    <p:sldLayoutId id="2147483769" r:id="rId7"/>
    <p:sldLayoutId id="2147483770" r:id="rId8"/>
    <p:sldLayoutId id="2147483771" r:id="rId9"/>
    <p:sldLayoutId id="2147483773" r:id="rId10"/>
    <p:sldLayoutId id="2147483772"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better-health" TargetMode="External"/><Relationship Id="rId7" Type="http://schemas.openxmlformats.org/officeDocument/2006/relationships/hyperlink" Target="https://www.health.harvard.edu/" TargetMode="External"/><Relationship Id="rId2" Type="http://schemas.openxmlformats.org/officeDocument/2006/relationships/hyperlink" Target="https://www.blf.org.uk/" TargetMode="External"/><Relationship Id="rId1" Type="http://schemas.openxmlformats.org/officeDocument/2006/relationships/slideLayout" Target="../slideLayouts/slideLayout2.xml"/><Relationship Id="rId6" Type="http://schemas.openxmlformats.org/officeDocument/2006/relationships/hyperlink" Target="https://www.nhs.uk/" TargetMode="External"/><Relationship Id="rId5" Type="http://schemas.openxmlformats.org/officeDocument/2006/relationships/hyperlink" Target="https://www.cancerquest.org/" TargetMode="External"/><Relationship Id="rId4" Type="http://schemas.openxmlformats.org/officeDocument/2006/relationships/hyperlink" Target="https://www.cancerresearchuk.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FF1E8-9079-4136-6C2F-AB4A0527EE26}"/>
              </a:ext>
            </a:extLst>
          </p:cNvPr>
          <p:cNvSpPr>
            <a:spLocks noGrp="1"/>
          </p:cNvSpPr>
          <p:nvPr>
            <p:ph type="title"/>
          </p:nvPr>
        </p:nvSpPr>
        <p:spPr>
          <a:xfrm>
            <a:off x="761999" y="1517903"/>
            <a:ext cx="10668002" cy="1345115"/>
          </a:xfrm>
        </p:spPr>
        <p:txBody>
          <a:bodyPr>
            <a:normAutofit/>
          </a:bodyPr>
          <a:lstStyle/>
          <a:p>
            <a:r>
              <a:rPr lang="en-US" sz="1700" dirty="0"/>
              <a:t>INTRODUCTION TO PHYSIOLOGY </a:t>
            </a:r>
            <a:br>
              <a:rPr lang="en-US" sz="1700" dirty="0"/>
            </a:br>
            <a:br>
              <a:rPr lang="en-US" sz="1700" dirty="0"/>
            </a:br>
            <a:r>
              <a:rPr lang="en-US" sz="1700" dirty="0"/>
              <a:t>ASSESMENT 1 PRESENTATION </a:t>
            </a:r>
            <a:br>
              <a:rPr lang="en-US" sz="1700" dirty="0"/>
            </a:br>
            <a:br>
              <a:rPr lang="en-US" sz="1700" dirty="0"/>
            </a:br>
            <a:r>
              <a:rPr lang="en-US" sz="1700" dirty="0"/>
              <a:t>TOPIC : LUNG CANCER </a:t>
            </a:r>
          </a:p>
        </p:txBody>
      </p:sp>
      <p:graphicFrame>
        <p:nvGraphicFramePr>
          <p:cNvPr id="14" name="Content Placeholder 2">
            <a:extLst>
              <a:ext uri="{FF2B5EF4-FFF2-40B4-BE49-F238E27FC236}">
                <a16:creationId xmlns:a16="http://schemas.microsoft.com/office/drawing/2014/main" id="{183D7269-43CD-3BC8-9107-64AD6C8E689D}"/>
              </a:ext>
            </a:extLst>
          </p:cNvPr>
          <p:cNvGraphicFramePr>
            <a:graphicFrameLocks noGrp="1"/>
          </p:cNvGraphicFramePr>
          <p:nvPr>
            <p:ph idx="1"/>
            <p:extLst>
              <p:ext uri="{D42A27DB-BD31-4B8C-83A1-F6EECF244321}">
                <p14:modId xmlns:p14="http://schemas.microsoft.com/office/powerpoint/2010/main" val="2987766566"/>
              </p:ext>
            </p:extLst>
          </p:nvPr>
        </p:nvGraphicFramePr>
        <p:xfrm>
          <a:off x="761999" y="3043450"/>
          <a:ext cx="10668004" cy="25384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9891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0" name="Rectangle 1175">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1" name="Rectangle 1177">
            <a:extLst>
              <a:ext uri="{FF2B5EF4-FFF2-40B4-BE49-F238E27FC236}">
                <a16:creationId xmlns:a16="http://schemas.microsoft.com/office/drawing/2014/main" id="{117B5C06-12CC-49EF-A907-08F1B132C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2" name="Rectangle 1179">
            <a:extLst>
              <a:ext uri="{FF2B5EF4-FFF2-40B4-BE49-F238E27FC236}">
                <a16:creationId xmlns:a16="http://schemas.microsoft.com/office/drawing/2014/main" id="{A40B92D7-AC7A-4373-808B-F0E53961F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BB381-BF01-F9EE-4A09-3DD382874972}"/>
              </a:ext>
            </a:extLst>
          </p:cNvPr>
          <p:cNvSpPr>
            <a:spLocks noGrp="1"/>
          </p:cNvSpPr>
          <p:nvPr>
            <p:ph type="ctrTitle"/>
          </p:nvPr>
        </p:nvSpPr>
        <p:spPr>
          <a:xfrm>
            <a:off x="6102098" y="1517904"/>
            <a:ext cx="5317233" cy="2796945"/>
          </a:xfrm>
        </p:spPr>
        <p:txBody>
          <a:bodyPr>
            <a:normAutofit/>
          </a:bodyPr>
          <a:lstStyle/>
          <a:p>
            <a:pPr algn="l"/>
            <a:r>
              <a:rPr lang="en-US" sz="4200" dirty="0"/>
              <a:t>INTRODUCTION </a:t>
            </a:r>
            <a:br>
              <a:rPr lang="en-US" sz="4200" dirty="0"/>
            </a:br>
            <a:br>
              <a:rPr lang="en-US" sz="4200" dirty="0"/>
            </a:br>
            <a:br>
              <a:rPr lang="en-US" sz="4200" dirty="0"/>
            </a:br>
            <a:endParaRPr lang="en-US" sz="4200" dirty="0"/>
          </a:p>
        </p:txBody>
      </p:sp>
      <p:sp>
        <p:nvSpPr>
          <p:cNvPr id="3" name="Subtitle 2">
            <a:extLst>
              <a:ext uri="{FF2B5EF4-FFF2-40B4-BE49-F238E27FC236}">
                <a16:creationId xmlns:a16="http://schemas.microsoft.com/office/drawing/2014/main" id="{115D8D0F-2B1C-D1D8-077E-FBFEC45C446B}"/>
              </a:ext>
            </a:extLst>
          </p:cNvPr>
          <p:cNvSpPr>
            <a:spLocks noGrp="1"/>
          </p:cNvSpPr>
          <p:nvPr>
            <p:ph type="subTitle" idx="1"/>
          </p:nvPr>
        </p:nvSpPr>
        <p:spPr>
          <a:xfrm>
            <a:off x="6102098" y="2657475"/>
            <a:ext cx="5317233" cy="3441572"/>
          </a:xfrm>
        </p:spPr>
        <p:txBody>
          <a:bodyPr>
            <a:normAutofit/>
          </a:bodyPr>
          <a:lstStyle/>
          <a:p>
            <a:pPr marL="342900" indent="-342900" algn="l">
              <a:lnSpc>
                <a:spcPct val="95000"/>
              </a:lnSpc>
              <a:buFont typeface="Arial" panose="020B0604020202020204" pitchFamily="34" charset="0"/>
              <a:buChar char="•"/>
            </a:pPr>
            <a:r>
              <a:rPr lang="en-US" sz="1600" dirty="0"/>
              <a:t>Having a lifestyle adapts to someone’s health and well-being.</a:t>
            </a:r>
          </a:p>
          <a:p>
            <a:pPr marL="342900" indent="-342900" algn="l">
              <a:lnSpc>
                <a:spcPct val="95000"/>
              </a:lnSpc>
              <a:buFont typeface="Arial" panose="020B0604020202020204" pitchFamily="34" charset="0"/>
              <a:buChar char="•"/>
            </a:pPr>
            <a:r>
              <a:rPr lang="en-US" sz="1600" dirty="0"/>
              <a:t> Healthy lifestyle  can include having a balanced diet , doing different types of exercises and having healthy hobbies.  </a:t>
            </a:r>
          </a:p>
          <a:p>
            <a:pPr marL="342900" indent="-342900" algn="l">
              <a:lnSpc>
                <a:spcPct val="95000"/>
              </a:lnSpc>
              <a:buFont typeface="Arial" panose="020B0604020202020204" pitchFamily="34" charset="0"/>
              <a:buChar char="•"/>
            </a:pPr>
            <a:r>
              <a:rPr lang="en-US" sz="1600" dirty="0"/>
              <a:t>smoking and drinking is the poor lifestyle choices that many choose which in this case applies to my patient. </a:t>
            </a:r>
          </a:p>
          <a:p>
            <a:pPr marL="342900" indent="-342900" algn="l">
              <a:lnSpc>
                <a:spcPct val="95000"/>
              </a:lnSpc>
              <a:buFont typeface="Arial" panose="020B0604020202020204" pitchFamily="34" charset="0"/>
              <a:buChar char="•"/>
            </a:pPr>
            <a:r>
              <a:rPr lang="en-US" sz="1600" dirty="0"/>
              <a:t> Having a healthy lifestyle and keeping up with your balanced diet will help you maintain a healthy body weight.  </a:t>
            </a:r>
            <a:r>
              <a:rPr lang="en-US" sz="1600" i="1" dirty="0"/>
              <a:t>(Northern Health and Social  Care Trust, 2021) </a:t>
            </a:r>
          </a:p>
        </p:txBody>
      </p:sp>
      <p:pic>
        <p:nvPicPr>
          <p:cNvPr id="1026" name="Picture 2" descr="Anatomy and Physiology Audio Course - Centre of Excellence">
            <a:extLst>
              <a:ext uri="{FF2B5EF4-FFF2-40B4-BE49-F238E27FC236}">
                <a16:creationId xmlns:a16="http://schemas.microsoft.com/office/drawing/2014/main" id="{70421957-E973-9E9E-E5AF-8C93891743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982"/>
          <a:stretch/>
        </p:blipFill>
        <p:spPr bwMode="auto">
          <a:xfrm>
            <a:off x="758952" y="1571951"/>
            <a:ext cx="4572000" cy="4527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447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700"/>
                                        <p:tgtEl>
                                          <p:spTgt spid="3">
                                            <p:txEl>
                                              <p:pRg st="3" end="3"/>
                                            </p:txEl>
                                          </p:spTgt>
                                        </p:tgtEl>
                                      </p:cBhvr>
                                    </p:animEffect>
                                  </p:childTnLst>
                                </p:cTn>
                              </p:par>
                              <p:par>
                                <p:cTn id="21" presetID="10" presetClass="entr" presetSubtype="0" fill="hold" grpId="0" nodeType="withEffect">
                                  <p:stCondLst>
                                    <p:cond delay="1000"/>
                                  </p:stCondLst>
                                  <p:iterate>
                                    <p:tmPct val="10000"/>
                                  </p:iterate>
                                  <p:childTnLst>
                                    <p:set>
                                      <p:cBhvr>
                                        <p:cTn id="22" dur="1" fill="hold">
                                          <p:stCondLst>
                                            <p:cond delay="0"/>
                                          </p:stCondLst>
                                        </p:cTn>
                                        <p:tgtEl>
                                          <p:spTgt spid="2"/>
                                        </p:tgtEl>
                                        <p:attrNameLst>
                                          <p:attrName>style.visibility</p:attrName>
                                        </p:attrNameLst>
                                      </p:cBhvr>
                                      <p:to>
                                        <p:strVal val="visible"/>
                                      </p:to>
                                    </p:set>
                                    <p:animEffect transition="in" filter="fade">
                                      <p:cBhvr>
                                        <p:cTn id="2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37" name="Freeform: Shape 213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39" name="Rectangle 213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41" name="Rectangle 214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43" name="Rectangle 214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3B0F4F7-7BD8-9296-FEAE-6CA975BC7312}"/>
              </a:ext>
            </a:extLst>
          </p:cNvPr>
          <p:cNvSpPr>
            <a:spLocks noGrp="1"/>
          </p:cNvSpPr>
          <p:nvPr>
            <p:ph type="title"/>
          </p:nvPr>
        </p:nvSpPr>
        <p:spPr>
          <a:xfrm>
            <a:off x="6095999" y="1517903"/>
            <a:ext cx="4572001" cy="1345115"/>
          </a:xfrm>
        </p:spPr>
        <p:txBody>
          <a:bodyPr vert="horz" lIns="91440" tIns="45720" rIns="91440" bIns="45720" rtlCol="0" anchor="t">
            <a:normAutofit/>
          </a:bodyPr>
          <a:lstStyle/>
          <a:p>
            <a:pPr>
              <a:lnSpc>
                <a:spcPct val="95000"/>
              </a:lnSpc>
            </a:pPr>
            <a:r>
              <a:rPr lang="en-US" sz="4200" kern="1200" spc="-50" baseline="0" dirty="0">
                <a:solidFill>
                  <a:schemeClr val="tx1"/>
                </a:solidFill>
                <a:latin typeface="+mj-lt"/>
                <a:ea typeface="+mj-ea"/>
                <a:cs typeface="+mj-cs"/>
              </a:rPr>
              <a:t>ANATOMY</a:t>
            </a:r>
          </a:p>
        </p:txBody>
      </p:sp>
      <p:pic>
        <p:nvPicPr>
          <p:cNvPr id="2054" name="Picture 6" descr="What Is Lung Cancer? | Types of Lung Cancer">
            <a:extLst>
              <a:ext uri="{FF2B5EF4-FFF2-40B4-BE49-F238E27FC236}">
                <a16:creationId xmlns:a16="http://schemas.microsoft.com/office/drawing/2014/main" id="{6480018A-BB35-B1B1-9308-870CCBD00A44}"/>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13492" r="13493" b="1"/>
          <a:stretch/>
        </p:blipFill>
        <p:spPr bwMode="auto">
          <a:xfrm>
            <a:off x="755905" y="762001"/>
            <a:ext cx="4574617" cy="5337046"/>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5">
            <a:extLst>
              <a:ext uri="{FF2B5EF4-FFF2-40B4-BE49-F238E27FC236}">
                <a16:creationId xmlns:a16="http://schemas.microsoft.com/office/drawing/2014/main" id="{2FCBE656-D123-725B-36E8-4E8632299D6D}"/>
              </a:ext>
            </a:extLst>
          </p:cNvPr>
          <p:cNvSpPr>
            <a:spLocks noGrp="1"/>
          </p:cNvSpPr>
          <p:nvPr>
            <p:ph type="body" sz="half" idx="2"/>
          </p:nvPr>
        </p:nvSpPr>
        <p:spPr>
          <a:xfrm>
            <a:off x="6095999" y="2128058"/>
            <a:ext cx="4572001" cy="3967941"/>
          </a:xfrm>
        </p:spPr>
        <p:txBody>
          <a:bodyPr vert="horz" lIns="91440" tIns="45720" rIns="91440" bIns="45720" rtlCol="0">
            <a:normAutofit lnSpcReduction="10000"/>
          </a:bodyPr>
          <a:lstStyle/>
          <a:p>
            <a:r>
              <a:rPr lang="en-US" b="1" dirty="0"/>
              <a:t>. </a:t>
            </a:r>
            <a:r>
              <a:rPr lang="en-US" dirty="0"/>
              <a:t> lungs are pyramid-shaped organs which are part of the respiratory system. </a:t>
            </a:r>
          </a:p>
          <a:p>
            <a:r>
              <a:rPr lang="en-US" dirty="0"/>
              <a:t>. They are connected  to the trachea by the right and left bronchi. </a:t>
            </a:r>
          </a:p>
          <a:p>
            <a:r>
              <a:rPr lang="en-US" dirty="0"/>
              <a:t>. Bronchi is divided into small tubes called bronchioles which has the function to help air come to alveoli. </a:t>
            </a:r>
          </a:p>
          <a:p>
            <a:r>
              <a:rPr lang="en-US" dirty="0"/>
              <a:t>Alveoli are mini air sacs in each lung. Human lungs are two spongy organs located on each side of the heart.  (cancer Quest, 2022) </a:t>
            </a:r>
          </a:p>
          <a:p>
            <a:pPr>
              <a:lnSpc>
                <a:spcPct val="95000"/>
              </a:lnSpc>
            </a:pPr>
            <a:endParaRPr lang="en-US" dirty="0"/>
          </a:p>
        </p:txBody>
      </p:sp>
    </p:spTree>
    <p:extLst>
      <p:ext uri="{BB962C8B-B14F-4D97-AF65-F5344CB8AC3E}">
        <p14:creationId xmlns:p14="http://schemas.microsoft.com/office/powerpoint/2010/main" val="3705848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97" name="Freeform: Shape 318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198" name="Rectangle 319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99" name="Rectangle 319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72" name="Freeform: Shape 3194">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62F77D-A192-9B16-A38E-7538ABDB77D3}"/>
              </a:ext>
            </a:extLst>
          </p:cNvPr>
          <p:cNvSpPr>
            <a:spLocks noGrp="1"/>
          </p:cNvSpPr>
          <p:nvPr>
            <p:ph type="title"/>
          </p:nvPr>
        </p:nvSpPr>
        <p:spPr>
          <a:xfrm>
            <a:off x="762000" y="758953"/>
            <a:ext cx="4089779" cy="2028388"/>
          </a:xfrm>
        </p:spPr>
        <p:txBody>
          <a:bodyPr vert="horz" lIns="91440" tIns="45720" rIns="91440" bIns="45720" rtlCol="0" anchor="ctr">
            <a:normAutofit/>
          </a:bodyPr>
          <a:lstStyle/>
          <a:p>
            <a:pPr>
              <a:lnSpc>
                <a:spcPct val="95000"/>
              </a:lnSpc>
            </a:pPr>
            <a:r>
              <a:rPr lang="en-US" sz="4200" kern="1200" spc="-50" baseline="0" dirty="0">
                <a:solidFill>
                  <a:schemeClr val="tx1"/>
                </a:solidFill>
                <a:latin typeface="+mj-lt"/>
                <a:ea typeface="+mj-ea"/>
                <a:cs typeface="+mj-cs"/>
              </a:rPr>
              <a:t>PHYSIOLOGY</a:t>
            </a:r>
            <a:br>
              <a:rPr lang="en-US" sz="4200" kern="1200" spc="-50" baseline="0" dirty="0">
                <a:solidFill>
                  <a:schemeClr val="tx1"/>
                </a:solidFill>
                <a:latin typeface="+mj-lt"/>
                <a:ea typeface="+mj-ea"/>
                <a:cs typeface="+mj-cs"/>
              </a:rPr>
            </a:br>
            <a:r>
              <a:rPr lang="en-US" sz="4200" kern="1200" spc="-50" baseline="0" dirty="0">
                <a:solidFill>
                  <a:schemeClr val="tx1"/>
                </a:solidFill>
                <a:latin typeface="+mj-lt"/>
                <a:ea typeface="+mj-ea"/>
                <a:cs typeface="+mj-cs"/>
              </a:rPr>
              <a:t> </a:t>
            </a:r>
          </a:p>
        </p:txBody>
      </p:sp>
      <p:sp>
        <p:nvSpPr>
          <p:cNvPr id="4" name="Text Placeholder 3">
            <a:extLst>
              <a:ext uri="{FF2B5EF4-FFF2-40B4-BE49-F238E27FC236}">
                <a16:creationId xmlns:a16="http://schemas.microsoft.com/office/drawing/2014/main" id="{F33EE6CF-AC0A-604D-1A2E-085238961A39}"/>
              </a:ext>
            </a:extLst>
          </p:cNvPr>
          <p:cNvSpPr>
            <a:spLocks noGrp="1"/>
          </p:cNvSpPr>
          <p:nvPr>
            <p:ph type="body" sz="half" idx="2"/>
          </p:nvPr>
        </p:nvSpPr>
        <p:spPr>
          <a:xfrm>
            <a:off x="762000" y="1862052"/>
            <a:ext cx="4089779" cy="3973484"/>
          </a:xfrm>
        </p:spPr>
        <p:txBody>
          <a:bodyPr vert="horz" lIns="91440" tIns="45720" rIns="91440" bIns="45720" rtlCol="0" anchor="t">
            <a:noAutofit/>
          </a:bodyPr>
          <a:lstStyle/>
          <a:p>
            <a:pPr>
              <a:lnSpc>
                <a:spcPct val="95000"/>
              </a:lnSpc>
            </a:pPr>
            <a:r>
              <a:rPr lang="en-US" sz="1600" b="1" dirty="0"/>
              <a:t>. </a:t>
            </a:r>
            <a:r>
              <a:rPr lang="en-US" sz="1600" dirty="0"/>
              <a:t>The lungs are the major organs of the respiratory system. </a:t>
            </a:r>
          </a:p>
          <a:p>
            <a:pPr>
              <a:lnSpc>
                <a:spcPct val="95000"/>
              </a:lnSpc>
            </a:pPr>
            <a:r>
              <a:rPr lang="en-US" sz="1600" b="1" dirty="0"/>
              <a:t>.</a:t>
            </a:r>
            <a:r>
              <a:rPr lang="en-US" sz="1600" dirty="0"/>
              <a:t>The right lung is usually the bigger one. This is because it is divided in three lobes.</a:t>
            </a:r>
          </a:p>
          <a:p>
            <a:pPr>
              <a:lnSpc>
                <a:spcPct val="95000"/>
              </a:lnSpc>
            </a:pPr>
            <a:r>
              <a:rPr lang="en-US" sz="1600" dirty="0"/>
              <a:t>. The pulmonary circulation allows the movement of the blood between the heart and the lungs</a:t>
            </a:r>
          </a:p>
          <a:p>
            <a:pPr>
              <a:lnSpc>
                <a:spcPct val="95000"/>
              </a:lnSpc>
            </a:pPr>
            <a:r>
              <a:rPr lang="en-US" sz="1600" dirty="0"/>
              <a:t>. Deoxygenated blood is transported to the lungs .</a:t>
            </a:r>
          </a:p>
          <a:p>
            <a:pPr>
              <a:lnSpc>
                <a:spcPct val="95000"/>
              </a:lnSpc>
            </a:pPr>
            <a:r>
              <a:rPr lang="en-US" sz="1600" dirty="0"/>
              <a:t> .oxygenated blood is circulated back to the heart where it is pumped across the entire body. </a:t>
            </a:r>
          </a:p>
          <a:p>
            <a:pPr>
              <a:lnSpc>
                <a:spcPct val="95000"/>
              </a:lnSpc>
            </a:pPr>
            <a:r>
              <a:rPr lang="en-US" sz="1600" dirty="0"/>
              <a:t>. The air that flows through the lungs enables speech. </a:t>
            </a:r>
          </a:p>
          <a:p>
            <a:pPr>
              <a:lnSpc>
                <a:spcPct val="95000"/>
              </a:lnSpc>
            </a:pPr>
            <a:endParaRPr lang="en-US" sz="1600" dirty="0"/>
          </a:p>
          <a:p>
            <a:pPr>
              <a:lnSpc>
                <a:spcPct val="95000"/>
              </a:lnSpc>
            </a:pPr>
            <a:r>
              <a:rPr lang="en-US" sz="1600" i="1" dirty="0"/>
              <a:t>( Medical News , 2021) </a:t>
            </a:r>
          </a:p>
          <a:p>
            <a:pPr>
              <a:lnSpc>
                <a:spcPct val="95000"/>
              </a:lnSpc>
            </a:pPr>
            <a:endParaRPr lang="en-US" sz="1600" dirty="0"/>
          </a:p>
          <a:p>
            <a:pPr>
              <a:lnSpc>
                <a:spcPct val="95000"/>
              </a:lnSpc>
            </a:pPr>
            <a:endParaRPr lang="en-US" sz="1600" dirty="0"/>
          </a:p>
          <a:p>
            <a:pPr>
              <a:lnSpc>
                <a:spcPct val="95000"/>
              </a:lnSpc>
            </a:pPr>
            <a:r>
              <a:rPr lang="en-US" sz="1600" dirty="0"/>
              <a:t> </a:t>
            </a:r>
          </a:p>
          <a:p>
            <a:pPr>
              <a:lnSpc>
                <a:spcPct val="95000"/>
              </a:lnSpc>
            </a:pPr>
            <a:endParaRPr lang="en-US" sz="1600" dirty="0"/>
          </a:p>
          <a:p>
            <a:pPr>
              <a:lnSpc>
                <a:spcPct val="95000"/>
              </a:lnSpc>
            </a:pPr>
            <a:endParaRPr lang="en-US" sz="1600" dirty="0"/>
          </a:p>
          <a:p>
            <a:pPr>
              <a:lnSpc>
                <a:spcPct val="95000"/>
              </a:lnSpc>
            </a:pPr>
            <a:endParaRPr lang="en-US" sz="1600" dirty="0"/>
          </a:p>
          <a:p>
            <a:pPr>
              <a:lnSpc>
                <a:spcPct val="95000"/>
              </a:lnSpc>
            </a:pPr>
            <a:endParaRPr lang="en-US" sz="1600" b="1" dirty="0"/>
          </a:p>
          <a:p>
            <a:pPr>
              <a:lnSpc>
                <a:spcPct val="95000"/>
              </a:lnSpc>
            </a:pPr>
            <a:endParaRPr lang="en-US" sz="1600" b="1" dirty="0"/>
          </a:p>
        </p:txBody>
      </p:sp>
      <p:pic>
        <p:nvPicPr>
          <p:cNvPr id="3074" name="Picture 2" descr="The lungs | Anatomy of the lungs | Physiology of the lungs - Anatomy -Medicine.COM">
            <a:extLst>
              <a:ext uri="{FF2B5EF4-FFF2-40B4-BE49-F238E27FC236}">
                <a16:creationId xmlns:a16="http://schemas.microsoft.com/office/drawing/2014/main" id="{0487D85D-FD35-B3DE-B491-1D6D2B10FCF8}"/>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8057" r="8058" b="1"/>
          <a:stretch/>
        </p:blipFill>
        <p:spPr bwMode="auto">
          <a:xfrm>
            <a:off x="6210830" y="1522145"/>
            <a:ext cx="3887418" cy="4572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152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4" name="Rectangle 5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8" name="Rectangle 57">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8E2E6E4-8EBE-DD1A-F6F2-18BC43E25EEE}"/>
              </a:ext>
            </a:extLst>
          </p:cNvPr>
          <p:cNvSpPr>
            <a:spLocks noGrp="1"/>
          </p:cNvSpPr>
          <p:nvPr>
            <p:ph type="ctrTitle"/>
          </p:nvPr>
        </p:nvSpPr>
        <p:spPr>
          <a:xfrm>
            <a:off x="1517903" y="1517903"/>
            <a:ext cx="3828185" cy="4578096"/>
          </a:xfrm>
        </p:spPr>
        <p:txBody>
          <a:bodyPr vert="horz" lIns="91440" tIns="45720" rIns="91440" bIns="45720" rtlCol="0" anchor="t">
            <a:normAutofit/>
          </a:bodyPr>
          <a:lstStyle/>
          <a:p>
            <a:pPr algn="l"/>
            <a:r>
              <a:rPr lang="en-US" sz="3900" kern="1200" spc="-50" baseline="0">
                <a:solidFill>
                  <a:schemeClr val="tx1"/>
                </a:solidFill>
                <a:latin typeface="+mj-lt"/>
                <a:ea typeface="+mj-ea"/>
                <a:cs typeface="+mj-cs"/>
              </a:rPr>
              <a:t>QUESTIONAIRE </a:t>
            </a:r>
          </a:p>
        </p:txBody>
      </p:sp>
      <p:sp>
        <p:nvSpPr>
          <p:cNvPr id="6" name="Subtitle 5">
            <a:extLst>
              <a:ext uri="{FF2B5EF4-FFF2-40B4-BE49-F238E27FC236}">
                <a16:creationId xmlns:a16="http://schemas.microsoft.com/office/drawing/2014/main" id="{9DAB14FC-31F6-93EE-3A0F-5AF0DE046BA0}"/>
              </a:ext>
            </a:extLst>
          </p:cNvPr>
          <p:cNvSpPr>
            <a:spLocks noGrp="1"/>
          </p:cNvSpPr>
          <p:nvPr>
            <p:ph type="subTitle" idx="1"/>
          </p:nvPr>
        </p:nvSpPr>
        <p:spPr>
          <a:xfrm>
            <a:off x="5818633" y="1517904"/>
            <a:ext cx="4843270" cy="4578096"/>
          </a:xfrm>
        </p:spPr>
        <p:txBody>
          <a:bodyPr vert="horz" lIns="91440" tIns="45720" rIns="91440" bIns="45720" rtlCol="0">
            <a:normAutofit/>
          </a:bodyPr>
          <a:lstStyle/>
          <a:p>
            <a:pPr algn="l">
              <a:lnSpc>
                <a:spcPct val="95000"/>
              </a:lnSpc>
            </a:pPr>
            <a:r>
              <a:rPr lang="en-US" sz="2200" dirty="0"/>
              <a:t>The main aspects used in the questionnaire to measure lifestyle-related information are; </a:t>
            </a:r>
          </a:p>
          <a:p>
            <a:pPr algn="l">
              <a:lnSpc>
                <a:spcPct val="95000"/>
              </a:lnSpc>
            </a:pPr>
            <a:r>
              <a:rPr lang="en-US" sz="2200" dirty="0"/>
              <a:t>Alcohol </a:t>
            </a:r>
          </a:p>
          <a:p>
            <a:pPr algn="l">
              <a:lnSpc>
                <a:spcPct val="95000"/>
              </a:lnSpc>
            </a:pPr>
            <a:r>
              <a:rPr lang="en-US" sz="2200" dirty="0"/>
              <a:t>Smoking </a:t>
            </a:r>
          </a:p>
          <a:p>
            <a:pPr algn="l">
              <a:lnSpc>
                <a:spcPct val="95000"/>
              </a:lnSpc>
            </a:pPr>
            <a:r>
              <a:rPr lang="en-US" sz="2200" dirty="0"/>
              <a:t>Medical history  </a:t>
            </a:r>
          </a:p>
          <a:p>
            <a:pPr algn="l">
              <a:lnSpc>
                <a:spcPct val="95000"/>
              </a:lnSpc>
            </a:pPr>
            <a:r>
              <a:rPr lang="en-US" sz="2200" dirty="0"/>
              <a:t>Physical activity </a:t>
            </a:r>
          </a:p>
          <a:p>
            <a:pPr algn="l">
              <a:lnSpc>
                <a:spcPct val="95000"/>
              </a:lnSpc>
            </a:pPr>
            <a:r>
              <a:rPr lang="en-US" sz="2200" dirty="0"/>
              <a:t>Age </a:t>
            </a:r>
          </a:p>
          <a:p>
            <a:pPr algn="l">
              <a:lnSpc>
                <a:spcPct val="95000"/>
              </a:lnSpc>
            </a:pPr>
            <a:r>
              <a:rPr lang="en-US" sz="2200" dirty="0"/>
              <a:t>Ethnicity </a:t>
            </a:r>
          </a:p>
          <a:p>
            <a:pPr algn="l">
              <a:lnSpc>
                <a:spcPct val="95000"/>
              </a:lnSpc>
            </a:pPr>
            <a:endParaRPr lang="en-US" sz="2200" dirty="0"/>
          </a:p>
        </p:txBody>
      </p:sp>
    </p:spTree>
    <p:extLst>
      <p:ext uri="{BB962C8B-B14F-4D97-AF65-F5344CB8AC3E}">
        <p14:creationId xmlns:p14="http://schemas.microsoft.com/office/powerpoint/2010/main" val="1024179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9B6EA-55F5-D949-CDEC-4CB1579F6C24}"/>
              </a:ext>
            </a:extLst>
          </p:cNvPr>
          <p:cNvSpPr>
            <a:spLocks noGrp="1"/>
          </p:cNvSpPr>
          <p:nvPr>
            <p:ph type="title"/>
          </p:nvPr>
        </p:nvSpPr>
        <p:spPr>
          <a:xfrm>
            <a:off x="1002515" y="1035766"/>
            <a:ext cx="9144000" cy="892787"/>
          </a:xfrm>
        </p:spPr>
        <p:txBody>
          <a:bodyPr/>
          <a:lstStyle/>
          <a:p>
            <a:r>
              <a:rPr lang="en-US" dirty="0"/>
              <a:t>Information about patient A </a:t>
            </a:r>
          </a:p>
        </p:txBody>
      </p:sp>
      <p:sp>
        <p:nvSpPr>
          <p:cNvPr id="3" name="Content Placeholder 2">
            <a:extLst>
              <a:ext uri="{FF2B5EF4-FFF2-40B4-BE49-F238E27FC236}">
                <a16:creationId xmlns:a16="http://schemas.microsoft.com/office/drawing/2014/main" id="{8F5770E4-7FCC-CE63-0682-72E67511DE34}"/>
              </a:ext>
            </a:extLst>
          </p:cNvPr>
          <p:cNvSpPr>
            <a:spLocks noGrp="1"/>
          </p:cNvSpPr>
          <p:nvPr>
            <p:ph idx="1"/>
          </p:nvPr>
        </p:nvSpPr>
        <p:spPr>
          <a:xfrm>
            <a:off x="1517904" y="2128058"/>
            <a:ext cx="9338518" cy="4089862"/>
          </a:xfrm>
        </p:spPr>
        <p:txBody>
          <a:bodyPr>
            <a:normAutofit fontScale="92500" lnSpcReduction="20000"/>
          </a:bodyPr>
          <a:lstStyle/>
          <a:p>
            <a:endParaRPr lang="en-US" dirty="0"/>
          </a:p>
          <a:p>
            <a:r>
              <a:rPr lang="en-US" dirty="0"/>
              <a:t> </a:t>
            </a:r>
            <a:r>
              <a:rPr lang="en-US" sz="2800" dirty="0"/>
              <a:t>Patient A is 45 years old  </a:t>
            </a:r>
          </a:p>
          <a:p>
            <a:r>
              <a:rPr lang="en-US" sz="2800" dirty="0"/>
              <a:t>current smoker who smokes 4-5 cigarettes per day due to stress</a:t>
            </a:r>
          </a:p>
          <a:p>
            <a:r>
              <a:rPr lang="en-US" sz="2800" dirty="0"/>
              <a:t>Is a heavy drinker and is not able to control the amount of alcohol intake.</a:t>
            </a:r>
          </a:p>
          <a:p>
            <a:r>
              <a:rPr lang="en-US" sz="2800" dirty="0"/>
              <a:t>Ethnicity is Black African </a:t>
            </a:r>
          </a:p>
          <a:p>
            <a:r>
              <a:rPr lang="en-US" sz="2800" dirty="0"/>
              <a:t>constant pain on the joints</a:t>
            </a:r>
          </a:p>
          <a:p>
            <a:r>
              <a:rPr lang="en-US" sz="2800" dirty="0"/>
              <a:t>unable to breathe normally. </a:t>
            </a:r>
          </a:p>
          <a:p>
            <a:endParaRPr lang="en-US" sz="2800" dirty="0"/>
          </a:p>
          <a:p>
            <a:endParaRPr lang="en-US" sz="2800" dirty="0"/>
          </a:p>
          <a:p>
            <a:endParaRPr lang="en-US" sz="2800" dirty="0"/>
          </a:p>
          <a:p>
            <a:endParaRPr lang="en-US" sz="2800" dirty="0"/>
          </a:p>
          <a:p>
            <a:endParaRPr lang="en-US" dirty="0"/>
          </a:p>
        </p:txBody>
      </p:sp>
    </p:spTree>
    <p:extLst>
      <p:ext uri="{BB962C8B-B14F-4D97-AF65-F5344CB8AC3E}">
        <p14:creationId xmlns:p14="http://schemas.microsoft.com/office/powerpoint/2010/main" val="3347845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D4B80A-B678-0039-F2C2-12085D9DF62C}"/>
              </a:ext>
            </a:extLst>
          </p:cNvPr>
          <p:cNvSpPr>
            <a:spLocks noGrp="1"/>
          </p:cNvSpPr>
          <p:nvPr>
            <p:ph type="title"/>
          </p:nvPr>
        </p:nvSpPr>
        <p:spPr>
          <a:xfrm>
            <a:off x="1517903" y="1517903"/>
            <a:ext cx="3828185" cy="4578096"/>
          </a:xfrm>
        </p:spPr>
        <p:txBody>
          <a:bodyPr>
            <a:normAutofit/>
          </a:bodyPr>
          <a:lstStyle/>
          <a:p>
            <a:r>
              <a:rPr lang="en-US"/>
              <a:t>Lifestyle health-related information of the patient </a:t>
            </a:r>
          </a:p>
        </p:txBody>
      </p:sp>
      <p:sp>
        <p:nvSpPr>
          <p:cNvPr id="3" name="Content Placeholder 2">
            <a:extLst>
              <a:ext uri="{FF2B5EF4-FFF2-40B4-BE49-F238E27FC236}">
                <a16:creationId xmlns:a16="http://schemas.microsoft.com/office/drawing/2014/main" id="{B71B9DBF-C451-A5E8-C83F-AB39379B87AB}"/>
              </a:ext>
            </a:extLst>
          </p:cNvPr>
          <p:cNvSpPr>
            <a:spLocks noGrp="1"/>
          </p:cNvSpPr>
          <p:nvPr>
            <p:ph idx="1"/>
          </p:nvPr>
        </p:nvSpPr>
        <p:spPr>
          <a:xfrm>
            <a:off x="5818633" y="1517904"/>
            <a:ext cx="4843270" cy="4578096"/>
          </a:xfrm>
        </p:spPr>
        <p:txBody>
          <a:bodyPr>
            <a:normAutofit/>
          </a:bodyPr>
          <a:lstStyle/>
          <a:p>
            <a:pPr>
              <a:lnSpc>
                <a:spcPct val="95000"/>
              </a:lnSpc>
            </a:pPr>
            <a:r>
              <a:rPr lang="en-US" sz="2000" dirty="0"/>
              <a:t>Patient A does not do any kind of exercises. </a:t>
            </a:r>
          </a:p>
          <a:p>
            <a:pPr>
              <a:lnSpc>
                <a:spcPct val="95000"/>
              </a:lnSpc>
            </a:pPr>
            <a:r>
              <a:rPr lang="en-US" sz="2000" dirty="0"/>
              <a:t>She is overweight </a:t>
            </a:r>
          </a:p>
          <a:p>
            <a:pPr>
              <a:lnSpc>
                <a:spcPct val="95000"/>
              </a:lnSpc>
            </a:pPr>
            <a:r>
              <a:rPr lang="en-US" sz="2000" dirty="0"/>
              <a:t>She is a heavy drinker. </a:t>
            </a:r>
          </a:p>
          <a:p>
            <a:pPr>
              <a:lnSpc>
                <a:spcPct val="95000"/>
              </a:lnSpc>
            </a:pPr>
            <a:r>
              <a:rPr lang="en-US" sz="2000" dirty="0"/>
              <a:t>She tried to quit smoking however she is unable to do it due to stress. </a:t>
            </a:r>
          </a:p>
          <a:p>
            <a:pPr>
              <a:lnSpc>
                <a:spcPct val="95000"/>
              </a:lnSpc>
            </a:pPr>
            <a:r>
              <a:rPr lang="en-US" sz="2000" dirty="0"/>
              <a:t>She has poor quality diet </a:t>
            </a:r>
          </a:p>
          <a:p>
            <a:pPr>
              <a:lnSpc>
                <a:spcPct val="95000"/>
              </a:lnSpc>
            </a:pPr>
            <a:endParaRPr lang="en-US" sz="2000" dirty="0"/>
          </a:p>
          <a:p>
            <a:pPr>
              <a:lnSpc>
                <a:spcPct val="95000"/>
              </a:lnSpc>
            </a:pPr>
            <a:endParaRPr lang="en-US" sz="2000" dirty="0"/>
          </a:p>
        </p:txBody>
      </p:sp>
    </p:spTree>
    <p:extLst>
      <p:ext uri="{BB962C8B-B14F-4D97-AF65-F5344CB8AC3E}">
        <p14:creationId xmlns:p14="http://schemas.microsoft.com/office/powerpoint/2010/main" val="2286987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31" name="Freeform: Shape 413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33" name="Rectangle 4132">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5" name="Rectangle 4134">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37" name="Rectangle 4136">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5A32F-2DC2-DED4-F0A4-C9E063A12473}"/>
              </a:ext>
            </a:extLst>
          </p:cNvPr>
          <p:cNvSpPr>
            <a:spLocks noGrp="1"/>
          </p:cNvSpPr>
          <p:nvPr>
            <p:ph type="title"/>
          </p:nvPr>
        </p:nvSpPr>
        <p:spPr>
          <a:xfrm>
            <a:off x="5411874" y="1517903"/>
            <a:ext cx="5250030" cy="1345115"/>
          </a:xfrm>
        </p:spPr>
        <p:txBody>
          <a:bodyPr vert="horz" lIns="91440" tIns="45720" rIns="91440" bIns="45720" rtlCol="0" anchor="t">
            <a:normAutofit/>
          </a:bodyPr>
          <a:lstStyle/>
          <a:p>
            <a:pPr>
              <a:lnSpc>
                <a:spcPct val="95000"/>
              </a:lnSpc>
            </a:pPr>
            <a:r>
              <a:rPr lang="en-US" sz="4200" kern="1200" spc="-50" baseline="0">
                <a:solidFill>
                  <a:schemeClr val="tx1"/>
                </a:solidFill>
                <a:latin typeface="+mj-lt"/>
                <a:ea typeface="+mj-ea"/>
                <a:cs typeface="+mj-cs"/>
              </a:rPr>
              <a:t>Health risks </a:t>
            </a:r>
          </a:p>
        </p:txBody>
      </p:sp>
      <p:pic>
        <p:nvPicPr>
          <p:cNvPr id="4098" name="Picture 2" descr="Non-smokers who develop lung cancer are hugely disadvantaged, says PHE">
            <a:extLst>
              <a:ext uri="{FF2B5EF4-FFF2-40B4-BE49-F238E27FC236}">
                <a16:creationId xmlns:a16="http://schemas.microsoft.com/office/drawing/2014/main" id="{59447261-17E1-DB5D-BB70-F432B736B3C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0763" r="28586" b="1"/>
          <a:stretch/>
        </p:blipFill>
        <p:spPr bwMode="auto">
          <a:xfrm>
            <a:off x="762000" y="758952"/>
            <a:ext cx="3890922" cy="5340096"/>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FE18FF7E-2961-2ECD-62A7-D48300C704DD}"/>
              </a:ext>
            </a:extLst>
          </p:cNvPr>
          <p:cNvSpPr>
            <a:spLocks noGrp="1"/>
          </p:cNvSpPr>
          <p:nvPr>
            <p:ph type="body" sz="half" idx="2"/>
          </p:nvPr>
        </p:nvSpPr>
        <p:spPr>
          <a:xfrm>
            <a:off x="5411874" y="2970222"/>
            <a:ext cx="5250030" cy="2610771"/>
          </a:xfrm>
        </p:spPr>
        <p:txBody>
          <a:bodyPr vert="horz" lIns="91440" tIns="45720" rIns="91440" bIns="45720" rtlCol="0">
            <a:normAutofit/>
          </a:bodyPr>
          <a:lstStyle/>
          <a:p>
            <a:pPr>
              <a:lnSpc>
                <a:spcPct val="95000"/>
              </a:lnSpc>
            </a:pPr>
            <a:r>
              <a:rPr lang="en-US" sz="1300" dirty="0"/>
              <a:t>. According to the NHS . It has been said that smoking causes more than 50 and more health conditions. Such as lung cancer. It is one of the most common illness that can also lead to death. </a:t>
            </a:r>
          </a:p>
          <a:p>
            <a:pPr>
              <a:lnSpc>
                <a:spcPct val="95000"/>
              </a:lnSpc>
            </a:pPr>
            <a:r>
              <a:rPr lang="en-US" sz="1300" dirty="0"/>
              <a:t>.  In relation to the answers of my patient lifestyle, the health risks that can affect my patient that has a lung cancer, smokes almost everyday and rarely does exercises can lead to other conditions like </a:t>
            </a:r>
          </a:p>
          <a:p>
            <a:pPr>
              <a:lnSpc>
                <a:spcPct val="95000"/>
              </a:lnSpc>
            </a:pPr>
            <a:r>
              <a:rPr lang="en-US" sz="1300" dirty="0"/>
              <a:t>Coughing blood </a:t>
            </a:r>
          </a:p>
          <a:p>
            <a:pPr>
              <a:lnSpc>
                <a:spcPct val="95000"/>
              </a:lnSpc>
            </a:pPr>
            <a:r>
              <a:rPr lang="en-US" sz="1300" dirty="0"/>
              <a:t>Shortness of breath </a:t>
            </a:r>
          </a:p>
          <a:p>
            <a:pPr>
              <a:lnSpc>
                <a:spcPct val="95000"/>
              </a:lnSpc>
            </a:pPr>
            <a:r>
              <a:rPr lang="en-US" sz="1300" dirty="0"/>
              <a:t>Pain in the joints</a:t>
            </a:r>
          </a:p>
          <a:p>
            <a:pPr>
              <a:lnSpc>
                <a:spcPct val="95000"/>
              </a:lnSpc>
            </a:pPr>
            <a:endParaRPr lang="en-US" sz="1300" dirty="0"/>
          </a:p>
          <a:p>
            <a:pPr>
              <a:lnSpc>
                <a:spcPct val="95000"/>
              </a:lnSpc>
            </a:pPr>
            <a:endParaRPr lang="en-US" sz="1300" dirty="0"/>
          </a:p>
          <a:p>
            <a:pPr>
              <a:lnSpc>
                <a:spcPct val="95000"/>
              </a:lnSpc>
            </a:pPr>
            <a:endParaRPr lang="en-US" sz="1300" dirty="0"/>
          </a:p>
        </p:txBody>
      </p:sp>
    </p:spTree>
    <p:extLst>
      <p:ext uri="{BB962C8B-B14F-4D97-AF65-F5344CB8AC3E}">
        <p14:creationId xmlns:p14="http://schemas.microsoft.com/office/powerpoint/2010/main" val="2638949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Freeform: Shape 3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6" name="Rectangle 3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4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02E4A-8B9B-036F-28CD-77E94A1D891A}"/>
              </a:ext>
            </a:extLst>
          </p:cNvPr>
          <p:cNvSpPr>
            <a:spLocks noGrp="1"/>
          </p:cNvSpPr>
          <p:nvPr>
            <p:ph type="ctrTitle"/>
          </p:nvPr>
        </p:nvSpPr>
        <p:spPr>
          <a:xfrm>
            <a:off x="1517903" y="1517903"/>
            <a:ext cx="3828185" cy="4578096"/>
          </a:xfrm>
        </p:spPr>
        <p:txBody>
          <a:bodyPr vert="horz" lIns="91440" tIns="45720" rIns="91440" bIns="45720" rtlCol="0" anchor="t">
            <a:normAutofit/>
          </a:bodyPr>
          <a:lstStyle/>
          <a:p>
            <a:pPr algn="l"/>
            <a:r>
              <a:rPr lang="en-US" sz="3300" kern="1200" spc="-50" baseline="0" dirty="0">
                <a:solidFill>
                  <a:schemeClr val="tx1"/>
                </a:solidFill>
                <a:latin typeface="+mj-lt"/>
                <a:ea typeface="+mj-ea"/>
                <a:cs typeface="+mj-cs"/>
              </a:rPr>
              <a:t>Recommendations </a:t>
            </a:r>
          </a:p>
        </p:txBody>
      </p:sp>
      <p:sp>
        <p:nvSpPr>
          <p:cNvPr id="5" name="Subtitle 4">
            <a:extLst>
              <a:ext uri="{FF2B5EF4-FFF2-40B4-BE49-F238E27FC236}">
                <a16:creationId xmlns:a16="http://schemas.microsoft.com/office/drawing/2014/main" id="{95E9ABCF-88A3-50DD-4DFF-86F981CA8AE7}"/>
              </a:ext>
            </a:extLst>
          </p:cNvPr>
          <p:cNvSpPr>
            <a:spLocks noGrp="1"/>
          </p:cNvSpPr>
          <p:nvPr>
            <p:ph type="subTitle" idx="1"/>
          </p:nvPr>
        </p:nvSpPr>
        <p:spPr>
          <a:xfrm>
            <a:off x="5818633" y="1517904"/>
            <a:ext cx="4843270" cy="4578096"/>
          </a:xfrm>
        </p:spPr>
        <p:txBody>
          <a:bodyPr vert="horz" lIns="91440" tIns="45720" rIns="91440" bIns="45720" rtlCol="0">
            <a:normAutofit/>
          </a:bodyPr>
          <a:lstStyle/>
          <a:p>
            <a:pPr marL="342900" indent="-342900" algn="l">
              <a:lnSpc>
                <a:spcPct val="95000"/>
              </a:lnSpc>
              <a:buFont typeface="Arial" panose="020B0604020202020204" pitchFamily="34" charset="0"/>
              <a:buChar char="•"/>
            </a:pPr>
            <a:r>
              <a:rPr lang="en-US" sz="2000" dirty="0"/>
              <a:t> British Lung  cancer foundation help prevent lung disease by fighting for clean air, against smoking. </a:t>
            </a:r>
          </a:p>
          <a:p>
            <a:pPr marL="342900" indent="-342900" algn="l">
              <a:lnSpc>
                <a:spcPct val="95000"/>
              </a:lnSpc>
              <a:buFont typeface="Arial" panose="020B0604020202020204" pitchFamily="34" charset="0"/>
              <a:buChar char="•"/>
            </a:pPr>
            <a:r>
              <a:rPr lang="en-US" sz="2000" dirty="0"/>
              <a:t>Help in diagnosing lung disease earlier and more accurately. </a:t>
            </a:r>
          </a:p>
          <a:p>
            <a:pPr marL="342900" indent="-342900" algn="l">
              <a:lnSpc>
                <a:spcPct val="95000"/>
              </a:lnSpc>
              <a:buFont typeface="Arial" panose="020B0604020202020204" pitchFamily="34" charset="0"/>
              <a:buChar char="•"/>
            </a:pPr>
            <a:r>
              <a:rPr lang="en-US" sz="2000" dirty="0"/>
              <a:t>NHS offers advice and support to help quitting smoking as soon as possible. </a:t>
            </a:r>
          </a:p>
          <a:p>
            <a:pPr marL="342900" indent="-342900" algn="l">
              <a:lnSpc>
                <a:spcPct val="95000"/>
              </a:lnSpc>
              <a:buFont typeface="Arial" panose="020B0604020202020204" pitchFamily="34" charset="0"/>
              <a:buChar char="•"/>
            </a:pPr>
            <a:r>
              <a:rPr lang="en-US" sz="2000" dirty="0"/>
              <a:t>NHS offers ways to have a healthy balanced diet. </a:t>
            </a:r>
          </a:p>
          <a:p>
            <a:pPr marL="342900" indent="-342900" algn="l">
              <a:lnSpc>
                <a:spcPct val="95000"/>
              </a:lnSpc>
              <a:buFont typeface="Arial" panose="020B0604020202020204" pitchFamily="34" charset="0"/>
              <a:buChar char="•"/>
            </a:pPr>
            <a:r>
              <a:rPr lang="en-US" sz="2000" dirty="0"/>
              <a:t>Offers exercise guidelines. </a:t>
            </a:r>
          </a:p>
        </p:txBody>
      </p:sp>
    </p:spTree>
    <p:extLst>
      <p:ext uri="{BB962C8B-B14F-4D97-AF65-F5344CB8AC3E}">
        <p14:creationId xmlns:p14="http://schemas.microsoft.com/office/powerpoint/2010/main" val="2966779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7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8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3" name="Rectangle 8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F11BC-F2AF-EC24-B593-94F5FA9B1050}"/>
              </a:ext>
            </a:extLst>
          </p:cNvPr>
          <p:cNvSpPr>
            <a:spLocks noGrp="1"/>
          </p:cNvSpPr>
          <p:nvPr>
            <p:ph type="title"/>
          </p:nvPr>
        </p:nvSpPr>
        <p:spPr>
          <a:xfrm>
            <a:off x="761999" y="1517903"/>
            <a:ext cx="10668002" cy="1345115"/>
          </a:xfrm>
        </p:spPr>
        <p:txBody>
          <a:bodyPr>
            <a:normAutofit/>
          </a:bodyPr>
          <a:lstStyle/>
          <a:p>
            <a:r>
              <a:rPr lang="en-US"/>
              <a:t>Conclusion </a:t>
            </a:r>
          </a:p>
        </p:txBody>
      </p:sp>
      <p:graphicFrame>
        <p:nvGraphicFramePr>
          <p:cNvPr id="61" name="Content Placeholder 2">
            <a:extLst>
              <a:ext uri="{FF2B5EF4-FFF2-40B4-BE49-F238E27FC236}">
                <a16:creationId xmlns:a16="http://schemas.microsoft.com/office/drawing/2014/main" id="{7E1C01A6-C90F-5589-245D-081939F88050}"/>
              </a:ext>
            </a:extLst>
          </p:cNvPr>
          <p:cNvGraphicFramePr>
            <a:graphicFrameLocks noGrp="1"/>
          </p:cNvGraphicFramePr>
          <p:nvPr>
            <p:ph idx="1"/>
            <p:extLst>
              <p:ext uri="{D42A27DB-BD31-4B8C-83A1-F6EECF244321}">
                <p14:modId xmlns:p14="http://schemas.microsoft.com/office/powerpoint/2010/main" val="3109601556"/>
              </p:ext>
            </p:extLst>
          </p:nvPr>
        </p:nvGraphicFramePr>
        <p:xfrm>
          <a:off x="761999" y="3043450"/>
          <a:ext cx="10668004" cy="25384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1034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4E5B8-5D72-BD36-CA63-9DFE14C1D6F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F253F69A-C63E-5B59-9EC7-5F58EC049F21}"/>
              </a:ext>
            </a:extLst>
          </p:cNvPr>
          <p:cNvSpPr>
            <a:spLocks noGrp="1"/>
          </p:cNvSpPr>
          <p:nvPr>
            <p:ph idx="1"/>
          </p:nvPr>
        </p:nvSpPr>
        <p:spPr>
          <a:xfrm>
            <a:off x="1517904" y="2161309"/>
            <a:ext cx="9144000" cy="4389120"/>
          </a:xfrm>
        </p:spPr>
        <p:txBody>
          <a:bodyPr>
            <a:normAutofit fontScale="92500"/>
          </a:bodyPr>
          <a:lstStyle/>
          <a:p>
            <a:r>
              <a:rPr lang="en-US" i="1" dirty="0"/>
              <a:t>Asthma + lung UK </a:t>
            </a:r>
            <a:r>
              <a:rPr lang="en-US" i="1" dirty="0" err="1"/>
              <a:t>n.d</a:t>
            </a:r>
            <a:r>
              <a:rPr lang="en-US" i="1" dirty="0"/>
              <a:t> available at:  (</a:t>
            </a:r>
            <a:r>
              <a:rPr lang="en-US" i="1" dirty="0">
                <a:hlinkClick r:id="rId2"/>
              </a:rPr>
              <a:t>https://www.blf.org.uk/</a:t>
            </a:r>
            <a:r>
              <a:rPr lang="en-US" i="1" dirty="0"/>
              <a:t> ) </a:t>
            </a:r>
          </a:p>
          <a:p>
            <a:r>
              <a:rPr lang="en-US" i="1" dirty="0"/>
              <a:t>Better Health </a:t>
            </a:r>
            <a:r>
              <a:rPr lang="en-US" i="1" dirty="0" err="1"/>
              <a:t>n.d</a:t>
            </a:r>
            <a:r>
              <a:rPr lang="en-US" i="1" dirty="0"/>
              <a:t> available at: (</a:t>
            </a:r>
            <a:r>
              <a:rPr lang="en-US" i="1" dirty="0">
                <a:hlinkClick r:id="rId3"/>
              </a:rPr>
              <a:t>https://www.nhs.uk/better-health</a:t>
            </a:r>
            <a:r>
              <a:rPr lang="en-US" i="1" dirty="0"/>
              <a:t>) </a:t>
            </a:r>
          </a:p>
          <a:p>
            <a:pPr lvl="0"/>
            <a:r>
              <a:rPr lang="en-US" dirty="0"/>
              <a:t>Cancer research UK </a:t>
            </a:r>
            <a:r>
              <a:rPr lang="en-US" dirty="0" err="1"/>
              <a:t>n.d</a:t>
            </a:r>
            <a:r>
              <a:rPr lang="en-US" dirty="0"/>
              <a:t> </a:t>
            </a:r>
            <a:r>
              <a:rPr lang="en-US" i="1" dirty="0"/>
              <a:t>available at</a:t>
            </a:r>
            <a:r>
              <a:rPr lang="en-US" dirty="0"/>
              <a:t>: (</a:t>
            </a:r>
            <a:r>
              <a:rPr lang="en-US" dirty="0">
                <a:hlinkClick r:id="rId4"/>
              </a:rPr>
              <a:t>https://www.cancerresearchuk.org/</a:t>
            </a:r>
            <a:r>
              <a:rPr lang="en-US" dirty="0"/>
              <a:t> )</a:t>
            </a:r>
          </a:p>
          <a:p>
            <a:pPr marL="0" lvl="0" indent="0">
              <a:buNone/>
            </a:pPr>
            <a:r>
              <a:rPr lang="en-US" i="1" dirty="0"/>
              <a:t>Cancer Quest  2022  available at:(</a:t>
            </a:r>
            <a:r>
              <a:rPr lang="en-GB" i="1" dirty="0">
                <a:hlinkClick r:id="rId5"/>
              </a:rPr>
              <a:t>https://www.cancerquest.org/</a:t>
            </a:r>
            <a:r>
              <a:rPr lang="en-GB" i="1" dirty="0"/>
              <a:t> ) </a:t>
            </a:r>
          </a:p>
          <a:p>
            <a:pPr marL="0" lvl="0" indent="0">
              <a:buNone/>
            </a:pPr>
            <a:r>
              <a:rPr lang="en-US" i="1" dirty="0"/>
              <a:t>The NHS website </a:t>
            </a:r>
            <a:r>
              <a:rPr lang="en-US" i="1" dirty="0" err="1"/>
              <a:t>n.d</a:t>
            </a:r>
            <a:r>
              <a:rPr lang="en-US" i="1" dirty="0"/>
              <a:t> . Available at:  </a:t>
            </a:r>
            <a:r>
              <a:rPr lang="en-US" i="1" dirty="0">
                <a:hlinkClick r:id="rId6"/>
              </a:rPr>
              <a:t> https://www.nhs.uk/</a:t>
            </a:r>
            <a:endParaRPr lang="en-US" i="1" dirty="0"/>
          </a:p>
          <a:p>
            <a:pPr marL="0" lvl="0" indent="0">
              <a:buNone/>
            </a:pPr>
            <a:r>
              <a:rPr lang="en-US" i="1" dirty="0"/>
              <a:t> </a:t>
            </a:r>
            <a:r>
              <a:rPr lang="en-US" dirty="0"/>
              <a:t>Wynne 2016 </a:t>
            </a:r>
            <a:r>
              <a:rPr lang="en-US" i="1" dirty="0"/>
              <a:t>available at </a:t>
            </a:r>
            <a:r>
              <a:rPr lang="en-US" dirty="0"/>
              <a:t>: (</a:t>
            </a:r>
            <a:r>
              <a:rPr lang="en-US" dirty="0">
                <a:hlinkClick r:id="rId7"/>
              </a:rPr>
              <a:t>https://www.health.harvard.edu/</a:t>
            </a:r>
            <a:r>
              <a:rPr lang="en-US" dirty="0"/>
              <a:t>)  </a:t>
            </a:r>
          </a:p>
          <a:p>
            <a:pPr marL="0" lvl="0" indent="0">
              <a:buNone/>
            </a:pPr>
            <a:endParaRPr lang="en-US" dirty="0"/>
          </a:p>
          <a:p>
            <a:pPr lvl="0"/>
            <a:endParaRPr lang="en-US" dirty="0"/>
          </a:p>
          <a:p>
            <a:pPr lvl="0"/>
            <a:endParaRPr lang="en-GB" i="1" dirty="0"/>
          </a:p>
          <a:p>
            <a:pPr lvl="0"/>
            <a:endParaRPr lang="en-US" dirty="0"/>
          </a:p>
          <a:p>
            <a:endParaRPr lang="en-US" dirty="0"/>
          </a:p>
          <a:p>
            <a:endParaRPr lang="en-US" dirty="0"/>
          </a:p>
        </p:txBody>
      </p:sp>
    </p:spTree>
    <p:extLst>
      <p:ext uri="{BB962C8B-B14F-4D97-AF65-F5344CB8AC3E}">
        <p14:creationId xmlns:p14="http://schemas.microsoft.com/office/powerpoint/2010/main" val="278212962"/>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27444</TotalTime>
  <Words>794</Words>
  <Application>Microsoft Macintosh PowerPoint</Application>
  <PresentationFormat>Widescreen</PresentationFormat>
  <Paragraphs>86</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Aharoni</vt:lpstr>
      <vt:lpstr>Arial</vt:lpstr>
      <vt:lpstr>Avenir Next LT Pro</vt:lpstr>
      <vt:lpstr>Calibri</vt:lpstr>
      <vt:lpstr>PrismaticVTI</vt:lpstr>
      <vt:lpstr>INTRODUCTION TO PHYSIOLOGY   ASSESMENT 1 PRESENTATION   TOPIC : LUNG CANCER </vt:lpstr>
      <vt:lpstr>INTRODUCTION    </vt:lpstr>
      <vt:lpstr>ANATOMY</vt:lpstr>
      <vt:lpstr>PHYSIOLOGY  </vt:lpstr>
      <vt:lpstr>QUESTIONAIRE </vt:lpstr>
      <vt:lpstr>Information about patient A </vt:lpstr>
      <vt:lpstr>Lifestyle health-related information of the patient </vt:lpstr>
      <vt:lpstr>Health risks </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Maryan Muhumed (2029256)</dc:creator>
  <cp:lastModifiedBy>Maryan Muhumed (2029256)</cp:lastModifiedBy>
  <cp:revision>3</cp:revision>
  <dcterms:created xsi:type="dcterms:W3CDTF">2022-11-05T18:25:08Z</dcterms:created>
  <dcterms:modified xsi:type="dcterms:W3CDTF">2022-11-24T19:49:50Z</dcterms:modified>
</cp:coreProperties>
</file>