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531" r:id="rId5"/>
    <p:sldId id="2439" r:id="rId6"/>
    <p:sldId id="541" r:id="rId7"/>
    <p:sldId id="2440" r:id="rId8"/>
    <p:sldId id="623" r:id="rId9"/>
    <p:sldId id="618" r:id="rId10"/>
    <p:sldId id="624" r:id="rId11"/>
    <p:sldId id="2441" r:id="rId12"/>
    <p:sldId id="619" r:id="rId13"/>
    <p:sldId id="2443" r:id="rId14"/>
    <p:sldId id="2442" r:id="rId15"/>
    <p:sldId id="2444" r:id="rId16"/>
    <p:sldId id="2445" r:id="rId17"/>
    <p:sldId id="2434" r:id="rId18"/>
    <p:sldId id="2446" r:id="rId19"/>
    <p:sldId id="2447" r:id="rId20"/>
  </p:sldIdLst>
  <p:sldSz cx="12192000" cy="6858000"/>
  <p:notesSz cx="6858000" cy="9144000"/>
  <p:defaultTextStyle>
    <a:defPPr rtl="0">
      <a:defRPr lang="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6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3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9" autoAdjust="0"/>
    <p:restoredTop sz="94242" autoAdjust="0"/>
  </p:normalViewPr>
  <p:slideViewPr>
    <p:cSldViewPr snapToGrid="0" showGuides="1">
      <p:cViewPr>
        <p:scale>
          <a:sx n="120" d="100"/>
          <a:sy n="120" d="100"/>
        </p:scale>
        <p:origin x="552" y="106"/>
      </p:cViewPr>
      <p:guideLst>
        <p:guide orient="horz" pos="2136"/>
        <p:guide pos="386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5" d="100"/>
          <a:sy n="85" d="100"/>
        </p:scale>
        <p:origin x="28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>
            <a:extLst>
              <a:ext uri="{FF2B5EF4-FFF2-40B4-BE49-F238E27FC236}">
                <a16:creationId xmlns:a16="http://schemas.microsoft.com/office/drawing/2014/main" id="{BBB53ED6-A346-41EA-88EE-98A1D5659FE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hu-HU"/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D291D7B9-1F1D-4F9B-BCD4-0B6893C41A5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663CA67-EFE2-4FFF-BD7A-B5B657C8444A}" type="datetime1">
              <a:rPr lang="hu-HU" smtClean="0"/>
              <a:t>2026. 06. 22.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BA075128-B596-47B1-BE57-1C5A71A36E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CE17B0F1-FE0D-44CC-BCF0-1CC4C91125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BDEF39B-AF2A-4EFA-AE7E-EC1FF3735F5A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50574436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hu-HU" noProof="0"/>
          </a:p>
        </p:txBody>
      </p:sp>
      <p:sp>
        <p:nvSpPr>
          <p:cNvPr id="3" name="Dátum hely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346761E-8079-43BA-A87C-754F1B90D738}" type="datetime1">
              <a:rPr lang="hu-HU" noProof="0" smtClean="0"/>
              <a:t>2026. 06. 22.</a:t>
            </a:fld>
            <a:endParaRPr lang="hu-HU" noProof="0"/>
          </a:p>
        </p:txBody>
      </p:sp>
      <p:sp>
        <p:nvSpPr>
          <p:cNvPr id="4" name="Diakép hely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hu-HU" noProof="0"/>
          </a:p>
        </p:txBody>
      </p:sp>
      <p:sp>
        <p:nvSpPr>
          <p:cNvPr id="5" name="Jegyzetek hely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hu-HU" noProof="0"/>
              <a:t>Mintaszöveg szerkesztése</a:t>
            </a:r>
          </a:p>
          <a:p>
            <a:pPr lvl="1" rtl="0"/>
            <a:r>
              <a:rPr lang="hu-HU" noProof="0"/>
              <a:t>Második szint</a:t>
            </a:r>
          </a:p>
          <a:p>
            <a:pPr lvl="2" rtl="0"/>
            <a:r>
              <a:rPr lang="hu-HU" noProof="0"/>
              <a:t>Harmadik szint</a:t>
            </a:r>
          </a:p>
          <a:p>
            <a:pPr lvl="3" rtl="0"/>
            <a:r>
              <a:rPr lang="hu-HU" noProof="0"/>
              <a:t>Negyedik szint</a:t>
            </a:r>
          </a:p>
          <a:p>
            <a:pPr lvl="4" rtl="0"/>
            <a:r>
              <a:rPr lang="hu-HU" noProof="0"/>
              <a:t>Ötödik szint</a:t>
            </a:r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hu-HU" noProof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22109BC-39F4-43B1-850C-D5EB0E6480C8}" type="slidenum">
              <a:rPr lang="hu-HU" noProof="0" smtClean="0"/>
              <a:t>‹#›</a:t>
            </a:fld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88215911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 baseline="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22109BC-39F4-43B1-850C-D5EB0E6480C8}" type="slidenum">
              <a:rPr lang="hu-HU" smtClean="0"/>
              <a:t>1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664993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22109BC-39F4-43B1-850C-D5EB0E6480C8}" type="slidenum">
              <a:rPr lang="hu-HU" smtClean="0"/>
              <a:t>3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264200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22109BC-39F4-43B1-850C-D5EB0E6480C8}" type="slidenum">
              <a:rPr lang="hu-HU" smtClean="0"/>
              <a:t>5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9142428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22109BC-39F4-43B1-850C-D5EB0E6480C8}" type="slidenum">
              <a:rPr lang="hu-HU" smtClean="0"/>
              <a:t>6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3373987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22109BC-39F4-43B1-850C-D5EB0E6480C8}" type="slidenum">
              <a:rPr lang="hu-HU" smtClean="0"/>
              <a:t>7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4480593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5EFD187-7D74-4BFC-B925-AD91EFADB35C}" type="slidenum">
              <a:rPr lang="hu-HU" smtClean="0"/>
              <a:t>9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0764579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hu-HU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22109BC-39F4-43B1-850C-D5EB0E6480C8}" type="slidenum">
              <a:rPr lang="hu-HU" smtClean="0"/>
              <a:t>14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494718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lipszis 1"/>
          <p:cNvSpPr/>
          <p:nvPr/>
        </p:nvSpPr>
        <p:spPr>
          <a:xfrm>
            <a:off x="3139127" y="2540523"/>
            <a:ext cx="1998483" cy="1987966"/>
          </a:xfrm>
          <a:prstGeom prst="ellipse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8" name="Ellipszis 7"/>
          <p:cNvSpPr/>
          <p:nvPr/>
        </p:nvSpPr>
        <p:spPr>
          <a:xfrm>
            <a:off x="9339902" y="3267948"/>
            <a:ext cx="535937" cy="533117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9" name="Ellipszis 8"/>
          <p:cNvSpPr/>
          <p:nvPr/>
        </p:nvSpPr>
        <p:spPr>
          <a:xfrm>
            <a:off x="1526768" y="3429000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7" name="Cím 2"/>
          <p:cNvSpPr>
            <a:spLocks noGrp="1"/>
          </p:cNvSpPr>
          <p:nvPr>
            <p:ph type="title" hasCustomPrompt="1"/>
          </p:nvPr>
        </p:nvSpPr>
        <p:spPr>
          <a:xfrm>
            <a:off x="1104900" y="1979630"/>
            <a:ext cx="10668000" cy="2969443"/>
          </a:xfrm>
          <a:prstGeom prst="rect">
            <a:avLst/>
          </a:prstGeom>
          <a:effectLst/>
        </p:spPr>
        <p:txBody>
          <a:bodyPr tIns="0" bIns="91440" rtlCol="0" anchor="ctr" anchorCtr="0"/>
          <a:lstStyle>
            <a:lvl1pPr algn="ctr">
              <a:lnSpc>
                <a:spcPct val="150000"/>
              </a:lnSpc>
              <a:defRPr sz="11499" kern="3000" spc="2000" baseline="0"/>
            </a:lvl1pPr>
          </a:lstStyle>
          <a:p>
            <a:pPr rtl="0"/>
            <a:r>
              <a:rPr lang="hu-HU" noProof="0"/>
              <a:t>CÍM HELYE</a:t>
            </a:r>
          </a:p>
        </p:txBody>
      </p:sp>
      <p:sp>
        <p:nvSpPr>
          <p:cNvPr id="10" name="Ellipszis 9"/>
          <p:cNvSpPr/>
          <p:nvPr/>
        </p:nvSpPr>
        <p:spPr>
          <a:xfrm>
            <a:off x="3120076" y="1119481"/>
            <a:ext cx="4749538" cy="4724544"/>
          </a:xfrm>
          <a:prstGeom prst="ellipse">
            <a:avLst/>
          </a:prstGeom>
          <a:noFill/>
          <a:ln w="3175">
            <a:solidFill>
              <a:schemeClr val="tx1">
                <a:alpha val="1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2" name="Ellipszis 11"/>
          <p:cNvSpPr/>
          <p:nvPr/>
        </p:nvSpPr>
        <p:spPr>
          <a:xfrm>
            <a:off x="1526769" y="1668430"/>
            <a:ext cx="3610841" cy="3591839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7" name="Ellipszis 16"/>
          <p:cNvSpPr/>
          <p:nvPr userDrawn="1"/>
        </p:nvSpPr>
        <p:spPr>
          <a:xfrm>
            <a:off x="1526768" y="3429000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8" name="Szabadkézi rajz: Alakzat 17">
            <a:extLst>
              <a:ext uri="{FF2B5EF4-FFF2-40B4-BE49-F238E27FC236}">
                <a16:creationId xmlns:a16="http://schemas.microsoft.com/office/drawing/2014/main" id="{4703ED78-9792-4917-9463-BAE14924155A}"/>
              </a:ext>
            </a:extLst>
          </p:cNvPr>
          <p:cNvSpPr/>
          <p:nvPr userDrawn="1"/>
        </p:nvSpPr>
        <p:spPr>
          <a:xfrm rot="10800000">
            <a:off x="8439878" y="5850862"/>
            <a:ext cx="3682959" cy="100713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9" name="Szabadkézi rajz: Alakzat 18">
            <a:extLst>
              <a:ext uri="{FF2B5EF4-FFF2-40B4-BE49-F238E27FC236}">
                <a16:creationId xmlns:a16="http://schemas.microsoft.com/office/drawing/2014/main" id="{6CB0B64F-356D-4C37-BDB5-3CB1B066C4C9}"/>
              </a:ext>
            </a:extLst>
          </p:cNvPr>
          <p:cNvSpPr/>
          <p:nvPr userDrawn="1"/>
        </p:nvSpPr>
        <p:spPr>
          <a:xfrm>
            <a:off x="1104900" y="-9056"/>
            <a:ext cx="3682959" cy="100713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3" name="Alcím 2">
            <a:extLst>
              <a:ext uri="{FF2B5EF4-FFF2-40B4-BE49-F238E27FC236}">
                <a16:creationId xmlns:a16="http://schemas.microsoft.com/office/drawing/2014/main" id="{742D2790-EA30-4E0B-B8F3-16FBA340C5A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04900" y="4528489"/>
            <a:ext cx="10668000" cy="853179"/>
          </a:xfrm>
        </p:spPr>
        <p:txBody>
          <a:bodyPr vert="horz" lIns="0" tIns="45720" rIns="0" bIns="45720" rtlCol="0">
            <a:noAutofit/>
          </a:bodyPr>
          <a:lstStyle>
            <a:lvl1pPr marL="0" indent="0" algn="ctr">
              <a:buNone/>
              <a:defRPr lang="en-US" sz="3600" spc="600">
                <a:solidFill>
                  <a:srgbClr val="2F3342"/>
                </a:solidFill>
              </a:defRPr>
            </a:lvl1pPr>
          </a:lstStyle>
          <a:p>
            <a:pPr marL="228600" lvl="0" indent="-228600" algn="ctr" rtl="0"/>
            <a:r>
              <a:rPr lang="hu-HU" noProof="0"/>
              <a:t>KATTINTSON AZ ALCÍM STÍLUSÁNAK SZERKESZTÉSÉHEZ</a:t>
            </a:r>
          </a:p>
        </p:txBody>
      </p:sp>
    </p:spTree>
    <p:extLst>
      <p:ext uri="{BB962C8B-B14F-4D97-AF65-F5344CB8AC3E}">
        <p14:creationId xmlns:p14="http://schemas.microsoft.com/office/powerpoint/2010/main" val="229666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rtalom helye 2">
            <a:extLst>
              <a:ext uri="{FF2B5EF4-FFF2-40B4-BE49-F238E27FC236}">
                <a16:creationId xmlns:a16="http://schemas.microsoft.com/office/drawing/2014/main" id="{50126770-6622-450D-A1F3-BC241C88D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352550"/>
            <a:ext cx="10248899" cy="4824413"/>
          </a:xfrm>
        </p:spPr>
        <p:txBody>
          <a:bodyPr rtlCol="0"/>
          <a:lstStyle/>
          <a:p>
            <a:pPr lvl="0" rtl="0"/>
            <a:r>
              <a:rPr lang="hu-HU" noProof="0"/>
              <a:t>Mintaszöveg szerkesztése</a:t>
            </a:r>
          </a:p>
          <a:p>
            <a:pPr lvl="1" rtl="0"/>
            <a:r>
              <a:rPr lang="hu-HU" noProof="0"/>
              <a:t>Második szint</a:t>
            </a:r>
          </a:p>
          <a:p>
            <a:pPr lvl="2" rtl="0"/>
            <a:r>
              <a:rPr lang="hu-HU" noProof="0"/>
              <a:t>Harmadik szint</a:t>
            </a:r>
          </a:p>
          <a:p>
            <a:pPr lvl="3" rtl="0"/>
            <a:r>
              <a:rPr lang="hu-HU" noProof="0"/>
              <a:t>Negyedik szint</a:t>
            </a:r>
          </a:p>
          <a:p>
            <a:pPr lvl="4" rtl="0"/>
            <a:r>
              <a:rPr lang="hu-HU" noProof="0"/>
              <a:t>Ötödik szint</a:t>
            </a:r>
          </a:p>
        </p:txBody>
      </p:sp>
      <p:sp>
        <p:nvSpPr>
          <p:cNvPr id="7" name="Ellipszis 6">
            <a:extLst>
              <a:ext uri="{FF2B5EF4-FFF2-40B4-BE49-F238E27FC236}">
                <a16:creationId xmlns:a16="http://schemas.microsoft.com/office/drawing/2014/main" id="{8F6A756B-881F-4AD8-88A2-0DEA57AC8086}"/>
              </a:ext>
            </a:extLst>
          </p:cNvPr>
          <p:cNvSpPr/>
          <p:nvPr userDrawn="1"/>
        </p:nvSpPr>
        <p:spPr>
          <a:xfrm>
            <a:off x="9575801" y="1199097"/>
            <a:ext cx="4695527" cy="4670817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8" name="Ellipszis 7">
            <a:extLst>
              <a:ext uri="{FF2B5EF4-FFF2-40B4-BE49-F238E27FC236}">
                <a16:creationId xmlns:a16="http://schemas.microsoft.com/office/drawing/2014/main" id="{52E1879E-468E-4022-BADB-7EA13901AAC4}"/>
              </a:ext>
            </a:extLst>
          </p:cNvPr>
          <p:cNvSpPr/>
          <p:nvPr userDrawn="1"/>
        </p:nvSpPr>
        <p:spPr>
          <a:xfrm>
            <a:off x="1058659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9" name="Ellipszis 8">
            <a:extLst>
              <a:ext uri="{FF2B5EF4-FFF2-40B4-BE49-F238E27FC236}">
                <a16:creationId xmlns:a16="http://schemas.microsoft.com/office/drawing/2014/main" id="{C926C8E7-AF48-4D69-8A29-78C339929E06}"/>
              </a:ext>
            </a:extLst>
          </p:cNvPr>
          <p:cNvSpPr/>
          <p:nvPr userDrawn="1"/>
        </p:nvSpPr>
        <p:spPr>
          <a:xfrm>
            <a:off x="630966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0" name="Ellipszis 9">
            <a:extLst>
              <a:ext uri="{FF2B5EF4-FFF2-40B4-BE49-F238E27FC236}">
                <a16:creationId xmlns:a16="http://schemas.microsoft.com/office/drawing/2014/main" id="{12BAE379-8BA3-4C38-80B9-F6ECE8575046}"/>
              </a:ext>
            </a:extLst>
          </p:cNvPr>
          <p:cNvSpPr/>
          <p:nvPr userDrawn="1"/>
        </p:nvSpPr>
        <p:spPr>
          <a:xfrm>
            <a:off x="7062787" y="1199097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1" name="Szabadkézi rajz: Alakzat 10">
            <a:extLst>
              <a:ext uri="{FF2B5EF4-FFF2-40B4-BE49-F238E27FC236}">
                <a16:creationId xmlns:a16="http://schemas.microsoft.com/office/drawing/2014/main" id="{BDC42F51-DCAB-4C33-9689-ABC135D1EE8D}"/>
              </a:ext>
            </a:extLst>
          </p:cNvPr>
          <p:cNvSpPr/>
          <p:nvPr userDrawn="1"/>
        </p:nvSpPr>
        <p:spPr>
          <a:xfrm rot="10800000">
            <a:off x="10507442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2" name="Szabadkézi rajz: Alakzat 11">
            <a:extLst>
              <a:ext uri="{FF2B5EF4-FFF2-40B4-BE49-F238E27FC236}">
                <a16:creationId xmlns:a16="http://schemas.microsoft.com/office/drawing/2014/main" id="{A5BC48F8-98EB-4550-8EAC-1248034E9560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4" name="Cím 13">
            <a:extLst>
              <a:ext uri="{FF2B5EF4-FFF2-40B4-BE49-F238E27FC236}">
                <a16:creationId xmlns:a16="http://schemas.microsoft.com/office/drawing/2014/main" id="{EAF2EDC5-8FCA-8543-8C1F-688DA6DC9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hu-HU" noProof="0"/>
              <a:t>Mintacím szerkesztése</a:t>
            </a:r>
          </a:p>
        </p:txBody>
      </p:sp>
    </p:spTree>
    <p:extLst>
      <p:ext uri="{BB962C8B-B14F-4D97-AF65-F5344CB8AC3E}">
        <p14:creationId xmlns:p14="http://schemas.microsoft.com/office/powerpoint/2010/main" val="2966877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Ellipszis 22"/>
          <p:cNvSpPr/>
          <p:nvPr/>
        </p:nvSpPr>
        <p:spPr>
          <a:xfrm>
            <a:off x="1755742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66" name="Ellipszis 65"/>
          <p:cNvSpPr/>
          <p:nvPr/>
        </p:nvSpPr>
        <p:spPr>
          <a:xfrm>
            <a:off x="392841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35" name="Ellipszis 34"/>
          <p:cNvSpPr/>
          <p:nvPr/>
        </p:nvSpPr>
        <p:spPr>
          <a:xfrm>
            <a:off x="1524000" y="1812813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8" name="Szabadkézi rajz: Alakzat 17">
            <a:extLst>
              <a:ext uri="{FF2B5EF4-FFF2-40B4-BE49-F238E27FC236}">
                <a16:creationId xmlns:a16="http://schemas.microsoft.com/office/drawing/2014/main" id="{125D7C1C-9CF4-47B3-9ABC-8F0E2CE6CD31}"/>
              </a:ext>
            </a:extLst>
          </p:cNvPr>
          <p:cNvSpPr/>
          <p:nvPr userDrawn="1"/>
        </p:nvSpPr>
        <p:spPr>
          <a:xfrm rot="10800000">
            <a:off x="3192203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9" name="Szabadkézi rajz: Alakzat 18">
            <a:extLst>
              <a:ext uri="{FF2B5EF4-FFF2-40B4-BE49-F238E27FC236}">
                <a16:creationId xmlns:a16="http://schemas.microsoft.com/office/drawing/2014/main" id="{B0B53361-3F22-4468-B6F8-71E345F70770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B4B38687-48E7-4488-BB10-BDE4F5A73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144" y="1237089"/>
            <a:ext cx="4562856" cy="1563624"/>
          </a:xfrm>
        </p:spPr>
        <p:txBody>
          <a:bodyPr vert="horz" lIns="91440" tIns="0" rIns="91440" bIns="0" rtlCol="0" anchor="b" anchorCtr="0">
            <a:noAutofit/>
          </a:bodyPr>
          <a:lstStyle>
            <a:lvl1pPr>
              <a:defRPr lang="en-US" sz="3600" b="0" baseline="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hu-HU" noProof="0"/>
              <a:t>Mintacím szerkesztése</a:t>
            </a:r>
          </a:p>
        </p:txBody>
      </p:sp>
      <p:sp>
        <p:nvSpPr>
          <p:cNvPr id="10" name="Szöveg helye 3">
            <a:extLst>
              <a:ext uri="{FF2B5EF4-FFF2-40B4-BE49-F238E27FC236}">
                <a16:creationId xmlns:a16="http://schemas.microsoft.com/office/drawing/2014/main" id="{DBFA191B-5E25-41C1-B950-BB8F10AC1D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33144" y="2888790"/>
            <a:ext cx="4562856" cy="2980197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12" name="Kép helyőrzője 11">
            <a:extLst>
              <a:ext uri="{FF2B5EF4-FFF2-40B4-BE49-F238E27FC236}">
                <a16:creationId xmlns:a16="http://schemas.microsoft.com/office/drawing/2014/main" id="{43AA0A46-EB51-4095-97DD-ED4081CF5A06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440862" y="0"/>
            <a:ext cx="6751137" cy="6857999"/>
          </a:xfrm>
          <a:custGeom>
            <a:avLst/>
            <a:gdLst>
              <a:gd name="connsiteX0" fmla="*/ 0 w 6751137"/>
              <a:gd name="connsiteY0" fmla="*/ 0 h 6857999"/>
              <a:gd name="connsiteX1" fmla="*/ 6751137 w 6751137"/>
              <a:gd name="connsiteY1" fmla="*/ 0 h 6857999"/>
              <a:gd name="connsiteX2" fmla="*/ 6751137 w 6751137"/>
              <a:gd name="connsiteY2" fmla="*/ 6857999 h 6857999"/>
              <a:gd name="connsiteX3" fmla="*/ 0 w 6751137"/>
              <a:gd name="connsiteY3" fmla="*/ 6857999 h 6857999"/>
              <a:gd name="connsiteX4" fmla="*/ 0 w 6751137"/>
              <a:gd name="connsiteY4" fmla="*/ 6844680 h 6857999"/>
              <a:gd name="connsiteX5" fmla="*/ 141429 w 6751137"/>
              <a:gd name="connsiteY5" fmla="*/ 6697120 h 6857999"/>
              <a:gd name="connsiteX6" fmla="*/ 1410790 w 6751137"/>
              <a:gd name="connsiteY6" fmla="*/ 3429000 h 6857999"/>
              <a:gd name="connsiteX7" fmla="*/ 141429 w 6751137"/>
              <a:gd name="connsiteY7" fmla="*/ 160880 h 6857999"/>
              <a:gd name="connsiteX8" fmla="*/ 0 w 6751137"/>
              <a:gd name="connsiteY8" fmla="*/ 1332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51137" h="6857999">
                <a:moveTo>
                  <a:pt x="0" y="0"/>
                </a:moveTo>
                <a:lnTo>
                  <a:pt x="6751137" y="0"/>
                </a:lnTo>
                <a:lnTo>
                  <a:pt x="6751137" y="6857999"/>
                </a:lnTo>
                <a:lnTo>
                  <a:pt x="0" y="6857999"/>
                </a:lnTo>
                <a:lnTo>
                  <a:pt x="0" y="6844680"/>
                </a:lnTo>
                <a:lnTo>
                  <a:pt x="141429" y="6697120"/>
                </a:lnTo>
                <a:cubicBezTo>
                  <a:pt x="930105" y="5833950"/>
                  <a:pt x="1410790" y="4687315"/>
                  <a:pt x="1410790" y="3429000"/>
                </a:cubicBezTo>
                <a:cubicBezTo>
                  <a:pt x="1410790" y="2170685"/>
                  <a:pt x="930105" y="1024050"/>
                  <a:pt x="141429" y="160880"/>
                </a:cubicBezTo>
                <a:lnTo>
                  <a:pt x="0" y="1332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sz="20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hu-HU" noProof="0"/>
              <a:t>Kép hozzáadásához kattintson az ikonra</a:t>
            </a:r>
          </a:p>
        </p:txBody>
      </p:sp>
    </p:spTree>
    <p:extLst>
      <p:ext uri="{BB962C8B-B14F-4D97-AF65-F5344CB8AC3E}">
        <p14:creationId xmlns:p14="http://schemas.microsoft.com/office/powerpoint/2010/main" val="2267091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lválasztó 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Kép helyőrzője 15"/>
          <p:cNvSpPr>
            <a:spLocks noGrp="1"/>
          </p:cNvSpPr>
          <p:nvPr>
            <p:ph type="pic" sz="quarter" idx="13" hasCustomPrompt="1"/>
          </p:nvPr>
        </p:nvSpPr>
        <p:spPr>
          <a:xfrm>
            <a:off x="1104900" y="1"/>
            <a:ext cx="7583700" cy="6858001"/>
          </a:xfrm>
          <a:custGeom>
            <a:avLst/>
            <a:gdLst>
              <a:gd name="connsiteX0" fmla="*/ 0 w 7583700"/>
              <a:gd name="connsiteY0" fmla="*/ 0 h 6858001"/>
              <a:gd name="connsiteX1" fmla="*/ 2537926 w 7583700"/>
              <a:gd name="connsiteY1" fmla="*/ 0 h 6858001"/>
              <a:gd name="connsiteX2" fmla="*/ 2847001 w 7583700"/>
              <a:gd name="connsiteY2" fmla="*/ 138995 h 6858001"/>
              <a:gd name="connsiteX3" fmla="*/ 7582790 w 7583700"/>
              <a:gd name="connsiteY3" fmla="*/ 6846094 h 6858001"/>
              <a:gd name="connsiteX4" fmla="*/ 7583700 w 7583700"/>
              <a:gd name="connsiteY4" fmla="*/ 6858001 h 6858001"/>
              <a:gd name="connsiteX5" fmla="*/ 0 w 7583700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83700" h="6858001">
                <a:moveTo>
                  <a:pt x="0" y="0"/>
                </a:moveTo>
                <a:lnTo>
                  <a:pt x="2537926" y="0"/>
                </a:lnTo>
                <a:lnTo>
                  <a:pt x="2847001" y="138995"/>
                </a:lnTo>
                <a:cubicBezTo>
                  <a:pt x="5428994" y="1376579"/>
                  <a:pt x="7280340" y="3883594"/>
                  <a:pt x="7582790" y="6846094"/>
                </a:cubicBezTo>
                <a:lnTo>
                  <a:pt x="7583700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tx1">
              <a:alpha val="1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lnSpc>
                <a:spcPct val="100000"/>
              </a:lnSpc>
              <a:defRPr sz="1100" b="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hu-HU" noProof="0"/>
              <a:t>Elhelyezés húzással </a:t>
            </a:r>
          </a:p>
          <a:p>
            <a:pPr rtl="0"/>
            <a:r>
              <a:rPr lang="hu-HU" noProof="0"/>
              <a:t>kép helye</a:t>
            </a:r>
          </a:p>
        </p:txBody>
      </p:sp>
      <p:sp>
        <p:nvSpPr>
          <p:cNvPr id="7" name="Szabadkézi sokszög 27">
            <a:extLst>
              <a:ext uri="{FF2B5EF4-FFF2-40B4-BE49-F238E27FC236}">
                <a16:creationId xmlns:a16="http://schemas.microsoft.com/office/drawing/2014/main" id="{1F9BD45B-C63D-416A-B4BE-874469C7A33E}"/>
              </a:ext>
            </a:extLst>
          </p:cNvPr>
          <p:cNvSpPr/>
          <p:nvPr userDrawn="1"/>
        </p:nvSpPr>
        <p:spPr>
          <a:xfrm rot="10800000" flipH="1">
            <a:off x="1104900" y="529"/>
            <a:ext cx="4686301" cy="3733270"/>
          </a:xfrm>
          <a:custGeom>
            <a:avLst/>
            <a:gdLst>
              <a:gd name="connsiteX0" fmla="*/ 683 w 2374769"/>
              <a:gd name="connsiteY0" fmla="*/ 0 h 2362237"/>
              <a:gd name="connsiteX1" fmla="*/ 242807 w 2374769"/>
              <a:gd name="connsiteY1" fmla="*/ 12161 h 2362237"/>
              <a:gd name="connsiteX2" fmla="*/ 2374769 w 2374769"/>
              <a:gd name="connsiteY2" fmla="*/ 2362237 h 2362237"/>
              <a:gd name="connsiteX3" fmla="*/ 1543208 w 2374769"/>
              <a:gd name="connsiteY3" fmla="*/ 2362237 h 2362237"/>
              <a:gd name="connsiteX4" fmla="*/ 0 w 2374769"/>
              <a:gd name="connsiteY4" fmla="*/ 827150 h 2362237"/>
              <a:gd name="connsiteX5" fmla="*/ 0 w 2374769"/>
              <a:gd name="connsiteY5" fmla="*/ 34 h 23622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74769" h="2362237">
                <a:moveTo>
                  <a:pt x="683" y="0"/>
                </a:moveTo>
                <a:lnTo>
                  <a:pt x="242807" y="12161"/>
                </a:lnTo>
                <a:cubicBezTo>
                  <a:pt x="1440298" y="133133"/>
                  <a:pt x="2374769" y="1139131"/>
                  <a:pt x="2374769" y="2362237"/>
                </a:cubicBezTo>
                <a:lnTo>
                  <a:pt x="1543208" y="2362237"/>
                </a:lnTo>
                <a:cubicBezTo>
                  <a:pt x="1543208" y="1514432"/>
                  <a:pt x="852291" y="827150"/>
                  <a:pt x="0" y="827150"/>
                </a:cubicBezTo>
                <a:lnTo>
                  <a:pt x="0" y="34"/>
                </a:lnTo>
                <a:close/>
              </a:path>
            </a:pathLst>
          </a:custGeom>
          <a:solidFill>
            <a:schemeClr val="bg2">
              <a:lumMod val="75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8" name="Szabadkézi rajz: Alakzat 7">
            <a:extLst>
              <a:ext uri="{FF2B5EF4-FFF2-40B4-BE49-F238E27FC236}">
                <a16:creationId xmlns:a16="http://schemas.microsoft.com/office/drawing/2014/main" id="{94EBA745-0612-4E63-904D-28C1814173B3}"/>
              </a:ext>
            </a:extLst>
          </p:cNvPr>
          <p:cNvSpPr/>
          <p:nvPr userDrawn="1"/>
        </p:nvSpPr>
        <p:spPr>
          <a:xfrm rot="10800000">
            <a:off x="9680853" y="6171304"/>
            <a:ext cx="2511147" cy="686695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9" name="Ellipszis 8">
            <a:extLst>
              <a:ext uri="{FF2B5EF4-FFF2-40B4-BE49-F238E27FC236}">
                <a16:creationId xmlns:a16="http://schemas.microsoft.com/office/drawing/2014/main" id="{D4A07D89-63CD-43EE-B1E4-7D0647743842}"/>
              </a:ext>
            </a:extLst>
          </p:cNvPr>
          <p:cNvSpPr/>
          <p:nvPr userDrawn="1"/>
        </p:nvSpPr>
        <p:spPr>
          <a:xfrm>
            <a:off x="10957868" y="469760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0" name="Ellipszis 9">
            <a:extLst>
              <a:ext uri="{FF2B5EF4-FFF2-40B4-BE49-F238E27FC236}">
                <a16:creationId xmlns:a16="http://schemas.microsoft.com/office/drawing/2014/main" id="{3341AF09-FA4B-42FD-B2E1-9CE324444D10}"/>
              </a:ext>
            </a:extLst>
          </p:cNvPr>
          <p:cNvSpPr/>
          <p:nvPr userDrawn="1"/>
        </p:nvSpPr>
        <p:spPr>
          <a:xfrm>
            <a:off x="8834437" y="1199097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2" name="Szöveg helye 2">
            <a:extLst>
              <a:ext uri="{FF2B5EF4-FFF2-40B4-BE49-F238E27FC236}">
                <a16:creationId xmlns:a16="http://schemas.microsoft.com/office/drawing/2014/main" id="{EDF14A51-F696-4A12-9467-1EE825414B5E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7239001" y="2280573"/>
            <a:ext cx="4393295" cy="465997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3" name="Cím 2">
            <a:extLst>
              <a:ext uri="{FF2B5EF4-FFF2-40B4-BE49-F238E27FC236}">
                <a16:creationId xmlns:a16="http://schemas.microsoft.com/office/drawing/2014/main" id="{6A57A924-A6D5-4ACD-B1F0-01BED4BF9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0" y="931169"/>
            <a:ext cx="4393296" cy="1338061"/>
          </a:xfrm>
        </p:spPr>
        <p:txBody>
          <a:bodyPr vert="horz" lIns="91440" tIns="0" rIns="91440" bIns="0" rtlCol="0" anchor="b" anchorCtr="0">
            <a:noAutofit/>
          </a:bodyPr>
          <a:lstStyle>
            <a:lvl1pPr algn="ctr">
              <a:defRPr lang="en-US" sz="3600" b="0" baseline="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algn="ctr" rtl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hu-HU" noProof="0"/>
              <a:t>Mintacím szerkesztése</a:t>
            </a:r>
          </a:p>
        </p:txBody>
      </p:sp>
    </p:spTree>
    <p:extLst>
      <p:ext uri="{BB962C8B-B14F-4D97-AF65-F5344CB8AC3E}">
        <p14:creationId xmlns:p14="http://schemas.microsoft.com/office/powerpoint/2010/main" val="1000700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Kép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llipszis 9"/>
          <p:cNvSpPr/>
          <p:nvPr/>
        </p:nvSpPr>
        <p:spPr>
          <a:xfrm>
            <a:off x="9575801" y="1199097"/>
            <a:ext cx="4695527" cy="4670817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2" name="Ellipszis 11"/>
          <p:cNvSpPr/>
          <p:nvPr/>
        </p:nvSpPr>
        <p:spPr>
          <a:xfrm>
            <a:off x="1486227" y="5671415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3" name="Ellipszis 12"/>
          <p:cNvSpPr/>
          <p:nvPr/>
        </p:nvSpPr>
        <p:spPr>
          <a:xfrm>
            <a:off x="1890628" y="1947676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4" name="Ellipszis 13"/>
          <p:cNvSpPr/>
          <p:nvPr/>
        </p:nvSpPr>
        <p:spPr>
          <a:xfrm>
            <a:off x="2765121" y="685800"/>
            <a:ext cx="5578882" cy="5549523"/>
          </a:xfrm>
          <a:prstGeom prst="ellipse">
            <a:avLst/>
          </a:prstGeom>
          <a:noFill/>
          <a:ln w="3175">
            <a:solidFill>
              <a:schemeClr val="tx1">
                <a:alpha val="10000"/>
              </a:schemeClr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49" name="Ellipszis 48"/>
          <p:cNvSpPr/>
          <p:nvPr userDrawn="1"/>
        </p:nvSpPr>
        <p:spPr>
          <a:xfrm>
            <a:off x="11574658" y="6192906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50" name="Ellipszis 49"/>
          <p:cNvSpPr/>
          <p:nvPr/>
        </p:nvSpPr>
        <p:spPr>
          <a:xfrm>
            <a:off x="5310052" y="667885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20" name="Kép helyőrzője 19"/>
          <p:cNvSpPr>
            <a:spLocks noGrp="1"/>
          </p:cNvSpPr>
          <p:nvPr>
            <p:ph type="pic" sz="quarter" idx="56" hasCustomPrompt="1"/>
          </p:nvPr>
        </p:nvSpPr>
        <p:spPr>
          <a:xfrm>
            <a:off x="1104765" y="-1579"/>
            <a:ext cx="3816695" cy="6858000"/>
          </a:xfrm>
          <a:custGeom>
            <a:avLst/>
            <a:gdLst>
              <a:gd name="connsiteX0" fmla="*/ 0 w 3816695"/>
              <a:gd name="connsiteY0" fmla="*/ 0 h 6858000"/>
              <a:gd name="connsiteX1" fmla="*/ 1779016 w 3816695"/>
              <a:gd name="connsiteY1" fmla="*/ 0 h 6858000"/>
              <a:gd name="connsiteX2" fmla="*/ 2081372 w 3816695"/>
              <a:gd name="connsiteY2" fmla="*/ 182719 h 6858000"/>
              <a:gd name="connsiteX3" fmla="*/ 3816695 w 3816695"/>
              <a:gd name="connsiteY3" fmla="*/ 3429297 h 6858000"/>
              <a:gd name="connsiteX4" fmla="*/ 2081372 w 3816695"/>
              <a:gd name="connsiteY4" fmla="*/ 6675876 h 6858000"/>
              <a:gd name="connsiteX5" fmla="*/ 1779999 w 3816695"/>
              <a:gd name="connsiteY5" fmla="*/ 6858000 h 6858000"/>
              <a:gd name="connsiteX6" fmla="*/ 0 w 381669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16695" h="6858000">
                <a:moveTo>
                  <a:pt x="0" y="0"/>
                </a:moveTo>
                <a:lnTo>
                  <a:pt x="1779016" y="0"/>
                </a:lnTo>
                <a:lnTo>
                  <a:pt x="2081372" y="182719"/>
                </a:lnTo>
                <a:cubicBezTo>
                  <a:pt x="3128342" y="886316"/>
                  <a:pt x="3816695" y="2077842"/>
                  <a:pt x="3816695" y="3429297"/>
                </a:cubicBezTo>
                <a:cubicBezTo>
                  <a:pt x="3816695" y="4780752"/>
                  <a:pt x="3128342" y="5972279"/>
                  <a:pt x="2081372" y="6675876"/>
                </a:cubicBezTo>
                <a:lnTo>
                  <a:pt x="17799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1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lnSpc>
                <a:spcPct val="100000"/>
              </a:lnSpc>
              <a:defRPr sz="1100" b="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hu-HU" noProof="0"/>
              <a:t>Elhelyezés húzással </a:t>
            </a:r>
          </a:p>
          <a:p>
            <a:pPr rtl="0"/>
            <a:r>
              <a:rPr lang="hu-HU" noProof="0"/>
              <a:t>kép helye</a:t>
            </a:r>
          </a:p>
        </p:txBody>
      </p:sp>
      <p:sp>
        <p:nvSpPr>
          <p:cNvPr id="19" name="Kép helyőrzője 18"/>
          <p:cNvSpPr>
            <a:spLocks noGrp="1"/>
          </p:cNvSpPr>
          <p:nvPr>
            <p:ph type="pic" sz="quarter" idx="87" hasCustomPrompt="1"/>
          </p:nvPr>
        </p:nvSpPr>
        <p:spPr>
          <a:xfrm>
            <a:off x="11003946" y="2043400"/>
            <a:ext cx="1188054" cy="2768041"/>
          </a:xfrm>
          <a:custGeom>
            <a:avLst/>
            <a:gdLst>
              <a:gd name="connsiteX0" fmla="*/ 1549799 w 1549799"/>
              <a:gd name="connsiteY0" fmla="*/ 0 h 3610868"/>
              <a:gd name="connsiteX1" fmla="*/ 1549799 w 1549799"/>
              <a:gd name="connsiteY1" fmla="*/ 3610868 h 3610868"/>
              <a:gd name="connsiteX2" fmla="*/ 1469233 w 1549799"/>
              <a:gd name="connsiteY2" fmla="*/ 3598637 h 3610868"/>
              <a:gd name="connsiteX3" fmla="*/ 0 w 1549799"/>
              <a:gd name="connsiteY3" fmla="*/ 1805434 h 3610868"/>
              <a:gd name="connsiteX4" fmla="*/ 1469233 w 1549799"/>
              <a:gd name="connsiteY4" fmla="*/ 12231 h 3610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9799" h="3610868">
                <a:moveTo>
                  <a:pt x="1549799" y="0"/>
                </a:moveTo>
                <a:lnTo>
                  <a:pt x="1549799" y="3610868"/>
                </a:lnTo>
                <a:lnTo>
                  <a:pt x="1469233" y="3598637"/>
                </a:lnTo>
                <a:cubicBezTo>
                  <a:pt x="630743" y="3427960"/>
                  <a:pt x="0" y="2689969"/>
                  <a:pt x="0" y="1805434"/>
                </a:cubicBezTo>
                <a:cubicBezTo>
                  <a:pt x="0" y="920900"/>
                  <a:pt x="630743" y="182908"/>
                  <a:pt x="1469233" y="12231"/>
                </a:cubicBezTo>
                <a:close/>
              </a:path>
            </a:pathLst>
          </a:custGeom>
          <a:solidFill>
            <a:schemeClr val="tx1">
              <a:alpha val="1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lnSpc>
                <a:spcPct val="100000"/>
              </a:lnSpc>
              <a:defRPr sz="1100" b="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hu-HU" noProof="0"/>
              <a:t>Elhelyezés húzással </a:t>
            </a:r>
          </a:p>
          <a:p>
            <a:pPr rtl="0"/>
            <a:r>
              <a:rPr lang="hu-HU" noProof="0"/>
              <a:t>kép helye</a:t>
            </a:r>
          </a:p>
        </p:txBody>
      </p:sp>
      <p:sp>
        <p:nvSpPr>
          <p:cNvPr id="16" name="Cím 7">
            <a:extLst>
              <a:ext uri="{FF2B5EF4-FFF2-40B4-BE49-F238E27FC236}">
                <a16:creationId xmlns:a16="http://schemas.microsoft.com/office/drawing/2014/main" id="{0E95E1C1-C3CC-4989-9ABC-178293BB83E0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5224938" y="2622012"/>
            <a:ext cx="5578882" cy="3550187"/>
          </a:xfrm>
        </p:spPr>
        <p:txBody>
          <a:bodyPr tIns="73152" rtlCol="0">
            <a:noAutofit/>
          </a:bodyPr>
          <a:lstStyle>
            <a:lvl1pPr algn="l">
              <a:lnSpc>
                <a:spcPct val="145000"/>
              </a:lnSpc>
              <a:spcBef>
                <a:spcPts val="0"/>
              </a:spcBef>
              <a:defRPr lang="en-US" sz="1400" b="0" i="0" baseline="0" smtClean="0">
                <a:effectLst/>
              </a:defRPr>
            </a:lvl1pPr>
            <a:lvl2pPr algn="ctr">
              <a:defRPr/>
            </a:lvl2pPr>
            <a:lvl3pPr algn="ctr">
              <a:defRPr/>
            </a:lvl3pPr>
            <a:lvl4pPr algn="ctr">
              <a:lnSpc>
                <a:spcPct val="150000"/>
              </a:lnSpc>
              <a:defRPr/>
            </a:lvl4pPr>
            <a:lvl5pPr algn="ctr">
              <a:defRPr/>
            </a:lvl5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23" name="Szabadkézi rajz: Alakzat 22">
            <a:extLst>
              <a:ext uri="{FF2B5EF4-FFF2-40B4-BE49-F238E27FC236}">
                <a16:creationId xmlns:a16="http://schemas.microsoft.com/office/drawing/2014/main" id="{B6064CAB-1057-41AD-A199-A6E8A7026465}"/>
              </a:ext>
            </a:extLst>
          </p:cNvPr>
          <p:cNvSpPr/>
          <p:nvPr userDrawn="1"/>
        </p:nvSpPr>
        <p:spPr>
          <a:xfrm>
            <a:off x="8524888" y="-1578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161F670D-DDAE-4842-9FA1-6B3293DA6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597" y="1254264"/>
            <a:ext cx="5568696" cy="1335024"/>
          </a:xfrm>
        </p:spPr>
        <p:txBody>
          <a:bodyPr vert="horz" lIns="91440" tIns="0" rIns="91440" bIns="0" rtlCol="0" anchor="b" anchorCtr="0">
            <a:noAutofit/>
          </a:bodyPr>
          <a:lstStyle>
            <a:lvl1pPr>
              <a:defRPr lang="en-US" sz="3600" b="0" baseline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hu-HU" noProof="0"/>
              <a:t>Mintacím szerkesztése</a:t>
            </a:r>
          </a:p>
        </p:txBody>
      </p:sp>
    </p:spTree>
    <p:extLst>
      <p:ext uri="{BB962C8B-B14F-4D97-AF65-F5344CB8AC3E}">
        <p14:creationId xmlns:p14="http://schemas.microsoft.com/office/powerpoint/2010/main" val="3540782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Összehasonlítás képekk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Kép helyőrzője 24">
            <a:extLst>
              <a:ext uri="{FF2B5EF4-FFF2-40B4-BE49-F238E27FC236}">
                <a16:creationId xmlns:a16="http://schemas.microsoft.com/office/drawing/2014/main" id="{099F6EE0-0ECC-4BF4-81EC-F8B712B6FA8C}"/>
              </a:ext>
            </a:extLst>
          </p:cNvPr>
          <p:cNvSpPr>
            <a:spLocks noGrp="1"/>
          </p:cNvSpPr>
          <p:nvPr>
            <p:ph type="pic" sz="quarter" idx="105" hasCustomPrompt="1"/>
          </p:nvPr>
        </p:nvSpPr>
        <p:spPr>
          <a:xfrm>
            <a:off x="7968655" y="419270"/>
            <a:ext cx="2285207" cy="2273182"/>
          </a:xfrm>
          <a:custGeom>
            <a:avLst/>
            <a:gdLst>
              <a:gd name="connsiteX0" fmla="*/ 2374769 w 4749538"/>
              <a:gd name="connsiteY0" fmla="*/ 0 h 4724544"/>
              <a:gd name="connsiteX1" fmla="*/ 4749538 w 4749538"/>
              <a:gd name="connsiteY1" fmla="*/ 2362272 h 4724544"/>
              <a:gd name="connsiteX2" fmla="*/ 2374769 w 4749538"/>
              <a:gd name="connsiteY2" fmla="*/ 4724544 h 4724544"/>
              <a:gd name="connsiteX3" fmla="*/ 0 w 4749538"/>
              <a:gd name="connsiteY3" fmla="*/ 2362272 h 4724544"/>
              <a:gd name="connsiteX4" fmla="*/ 2374769 w 4749538"/>
              <a:gd name="connsiteY4" fmla="*/ 0 h 4724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9538" h="4724544">
                <a:moveTo>
                  <a:pt x="2374769" y="0"/>
                </a:moveTo>
                <a:cubicBezTo>
                  <a:pt x="3686318" y="0"/>
                  <a:pt x="4749538" y="1057625"/>
                  <a:pt x="4749538" y="2362272"/>
                </a:cubicBezTo>
                <a:cubicBezTo>
                  <a:pt x="4749538" y="3666919"/>
                  <a:pt x="3686318" y="4724544"/>
                  <a:pt x="2374769" y="4724544"/>
                </a:cubicBezTo>
                <a:cubicBezTo>
                  <a:pt x="1063220" y="4724544"/>
                  <a:pt x="0" y="3666919"/>
                  <a:pt x="0" y="2362272"/>
                </a:cubicBezTo>
                <a:cubicBezTo>
                  <a:pt x="0" y="1057625"/>
                  <a:pt x="1063220" y="0"/>
                  <a:pt x="2374769" y="0"/>
                </a:cubicBezTo>
                <a:close/>
              </a:path>
            </a:pathLst>
          </a:custGeom>
          <a:solidFill>
            <a:schemeClr val="tx1">
              <a:alpha val="1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lnSpc>
                <a:spcPct val="100000"/>
              </a:lnSpc>
              <a:defRPr sz="1100" b="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hu-HU" noProof="0"/>
              <a:t>Elhelyezés húzással </a:t>
            </a:r>
          </a:p>
          <a:p>
            <a:pPr rtl="0"/>
            <a:r>
              <a:rPr lang="hu-HU" noProof="0"/>
              <a:t>kép helye</a:t>
            </a:r>
          </a:p>
        </p:txBody>
      </p:sp>
      <p:sp>
        <p:nvSpPr>
          <p:cNvPr id="47" name="Ellipszis 46"/>
          <p:cNvSpPr/>
          <p:nvPr/>
        </p:nvSpPr>
        <p:spPr>
          <a:xfrm>
            <a:off x="9575801" y="1199097"/>
            <a:ext cx="4695527" cy="4670817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48" name="Ellipszis 47"/>
          <p:cNvSpPr/>
          <p:nvPr/>
        </p:nvSpPr>
        <p:spPr>
          <a:xfrm>
            <a:off x="1099631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49" name="Ellipszis 48"/>
          <p:cNvSpPr/>
          <p:nvPr/>
        </p:nvSpPr>
        <p:spPr>
          <a:xfrm>
            <a:off x="630966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50" name="Ellipszis 49"/>
          <p:cNvSpPr/>
          <p:nvPr/>
        </p:nvSpPr>
        <p:spPr>
          <a:xfrm>
            <a:off x="7062787" y="1199097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6" name="Kép helyőrzője 24"/>
          <p:cNvSpPr>
            <a:spLocks noGrp="1"/>
          </p:cNvSpPr>
          <p:nvPr>
            <p:ph type="pic" sz="quarter" idx="104" hasCustomPrompt="1"/>
          </p:nvPr>
        </p:nvSpPr>
        <p:spPr>
          <a:xfrm>
            <a:off x="2455922" y="419270"/>
            <a:ext cx="2285207" cy="2273182"/>
          </a:xfrm>
          <a:custGeom>
            <a:avLst/>
            <a:gdLst>
              <a:gd name="connsiteX0" fmla="*/ 2374769 w 4749538"/>
              <a:gd name="connsiteY0" fmla="*/ 0 h 4724544"/>
              <a:gd name="connsiteX1" fmla="*/ 4749538 w 4749538"/>
              <a:gd name="connsiteY1" fmla="*/ 2362272 h 4724544"/>
              <a:gd name="connsiteX2" fmla="*/ 2374769 w 4749538"/>
              <a:gd name="connsiteY2" fmla="*/ 4724544 h 4724544"/>
              <a:gd name="connsiteX3" fmla="*/ 0 w 4749538"/>
              <a:gd name="connsiteY3" fmla="*/ 2362272 h 4724544"/>
              <a:gd name="connsiteX4" fmla="*/ 2374769 w 4749538"/>
              <a:gd name="connsiteY4" fmla="*/ 0 h 4724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9538" h="4724544">
                <a:moveTo>
                  <a:pt x="2374769" y="0"/>
                </a:moveTo>
                <a:cubicBezTo>
                  <a:pt x="3686318" y="0"/>
                  <a:pt x="4749538" y="1057625"/>
                  <a:pt x="4749538" y="2362272"/>
                </a:cubicBezTo>
                <a:cubicBezTo>
                  <a:pt x="4749538" y="3666919"/>
                  <a:pt x="3686318" y="4724544"/>
                  <a:pt x="2374769" y="4724544"/>
                </a:cubicBezTo>
                <a:cubicBezTo>
                  <a:pt x="1063220" y="4724544"/>
                  <a:pt x="0" y="3666919"/>
                  <a:pt x="0" y="2362272"/>
                </a:cubicBezTo>
                <a:cubicBezTo>
                  <a:pt x="0" y="1057625"/>
                  <a:pt x="1063220" y="0"/>
                  <a:pt x="2374769" y="0"/>
                </a:cubicBezTo>
                <a:close/>
              </a:path>
            </a:pathLst>
          </a:custGeom>
          <a:solidFill>
            <a:schemeClr val="tx1">
              <a:alpha val="1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lnSpc>
                <a:spcPct val="100000"/>
              </a:lnSpc>
              <a:defRPr sz="1100" b="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hu-HU" noProof="0"/>
              <a:t>Elhelyezés húzással </a:t>
            </a:r>
          </a:p>
          <a:p>
            <a:pPr rtl="0"/>
            <a:r>
              <a:rPr lang="hu-HU" noProof="0"/>
              <a:t>kép helye</a:t>
            </a:r>
          </a:p>
        </p:txBody>
      </p:sp>
      <p:sp>
        <p:nvSpPr>
          <p:cNvPr id="31" name="Szöveg helye 3">
            <a:extLst>
              <a:ext uri="{FF2B5EF4-FFF2-40B4-BE49-F238E27FC236}">
                <a16:creationId xmlns:a16="http://schemas.microsoft.com/office/drawing/2014/main" id="{9E7F9AFC-1AA3-41EE-B9CF-8C208FD278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9632" y="3462109"/>
            <a:ext cx="4979928" cy="3262853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39" name="Cím 7">
            <a:extLst>
              <a:ext uri="{FF2B5EF4-FFF2-40B4-BE49-F238E27FC236}">
                <a16:creationId xmlns:a16="http://schemas.microsoft.com/office/drawing/2014/main" id="{3914CF55-8C39-482F-A85C-6686F1BF80D0}"/>
              </a:ext>
            </a:extLst>
          </p:cNvPr>
          <p:cNvSpPr>
            <a:spLocks noGrp="1"/>
          </p:cNvSpPr>
          <p:nvPr>
            <p:ph type="body" sz="quarter" idx="106" hasCustomPrompt="1"/>
          </p:nvPr>
        </p:nvSpPr>
        <p:spPr>
          <a:xfrm>
            <a:off x="6612364" y="2823082"/>
            <a:ext cx="4979928" cy="605918"/>
          </a:xfrm>
        </p:spPr>
        <p:txBody>
          <a:bodyPr tIns="0" bIns="0" rtlCol="0" anchor="ctr" anchorCtr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lnSpc>
                <a:spcPct val="150000"/>
              </a:lnSpc>
              <a:defRPr/>
            </a:lvl4pPr>
            <a:lvl5pPr algn="ctr">
              <a:defRPr/>
            </a:lvl5pPr>
          </a:lstStyle>
          <a:p>
            <a:pPr lvl="0" rtl="0"/>
            <a:r>
              <a:rPr lang="hu-HU" noProof="0"/>
              <a:t>IDE ÍRJA BE A CÍMET</a:t>
            </a:r>
          </a:p>
        </p:txBody>
      </p:sp>
      <p:sp>
        <p:nvSpPr>
          <p:cNvPr id="41" name="Szöveg helye 3">
            <a:extLst>
              <a:ext uri="{FF2B5EF4-FFF2-40B4-BE49-F238E27FC236}">
                <a16:creationId xmlns:a16="http://schemas.microsoft.com/office/drawing/2014/main" id="{7D73FC3A-EB30-4FD3-B2A9-9E6A7F62BB97}"/>
              </a:ext>
            </a:extLst>
          </p:cNvPr>
          <p:cNvSpPr>
            <a:spLocks noGrp="1"/>
          </p:cNvSpPr>
          <p:nvPr>
            <p:ph type="body" sz="half" idx="107"/>
          </p:nvPr>
        </p:nvSpPr>
        <p:spPr>
          <a:xfrm>
            <a:off x="6612365" y="3462109"/>
            <a:ext cx="4979928" cy="3262853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42" name="Szabadkézi rajz: Alakzat 41">
            <a:extLst>
              <a:ext uri="{FF2B5EF4-FFF2-40B4-BE49-F238E27FC236}">
                <a16:creationId xmlns:a16="http://schemas.microsoft.com/office/drawing/2014/main" id="{07C33C9A-D7E8-4C10-B4DD-F1B8B3CAF4D7}"/>
              </a:ext>
            </a:extLst>
          </p:cNvPr>
          <p:cNvSpPr/>
          <p:nvPr userDrawn="1"/>
        </p:nvSpPr>
        <p:spPr>
          <a:xfrm rot="10800000">
            <a:off x="10507442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44" name="Szabadkézi rajz: Alakzat 43">
            <a:extLst>
              <a:ext uri="{FF2B5EF4-FFF2-40B4-BE49-F238E27FC236}">
                <a16:creationId xmlns:a16="http://schemas.microsoft.com/office/drawing/2014/main" id="{6669BDAC-80FA-43B7-AF04-AC360CBD9C88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16CB0A3E-9615-4403-8894-873513E490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9631" y="2825496"/>
            <a:ext cx="4983480" cy="603504"/>
          </a:xfrm>
        </p:spPr>
        <p:txBody>
          <a:bodyPr vert="horz" lIns="91440" tIns="0" rIns="91440" bIns="0" rtlCol="0" anchor="ctr" anchorCtr="0">
            <a:noAutofit/>
          </a:bodyPr>
          <a:lstStyle>
            <a:lvl1pPr marL="0" indent="0" algn="ctr">
              <a:buFont typeface="+mj-lt"/>
              <a:buNone/>
              <a:defRPr lang="en-US" sz="1800" b="1" cap="all" baseline="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defRPr>
            </a:lvl1pPr>
          </a:lstStyle>
          <a:p>
            <a:pPr marL="342900" lvl="0" indent="-342900" algn="ctr" rtl="0">
              <a:lnSpc>
                <a:spcPct val="100000"/>
              </a:lnSpc>
              <a:spcBef>
                <a:spcPts val="0"/>
              </a:spcBef>
            </a:pPr>
            <a:r>
              <a:rPr lang="hu-HU" noProof="0"/>
              <a:t>IDE ÍRJA BE A CÍMET</a:t>
            </a:r>
          </a:p>
        </p:txBody>
      </p:sp>
    </p:spTree>
    <p:extLst>
      <p:ext uri="{BB962C8B-B14F-4D97-AF65-F5344CB8AC3E}">
        <p14:creationId xmlns:p14="http://schemas.microsoft.com/office/powerpoint/2010/main" val="2375954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lválasztó di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Kép helyőrzője 24">
            <a:extLst>
              <a:ext uri="{FF2B5EF4-FFF2-40B4-BE49-F238E27FC236}">
                <a16:creationId xmlns:a16="http://schemas.microsoft.com/office/drawing/2014/main" id="{F234FF3D-DFA8-484F-A7A7-95C7BF99FEF3}"/>
              </a:ext>
            </a:extLst>
          </p:cNvPr>
          <p:cNvSpPr>
            <a:spLocks noGrp="1"/>
          </p:cNvSpPr>
          <p:nvPr>
            <p:ph type="pic" sz="quarter" idx="71" hasCustomPrompt="1"/>
          </p:nvPr>
        </p:nvSpPr>
        <p:spPr>
          <a:xfrm>
            <a:off x="1104901" y="0"/>
            <a:ext cx="5402083" cy="6858000"/>
          </a:xfrm>
          <a:custGeom>
            <a:avLst/>
            <a:gdLst>
              <a:gd name="connsiteX0" fmla="*/ 0 w 5402083"/>
              <a:gd name="connsiteY0" fmla="*/ 0 h 6858000"/>
              <a:gd name="connsiteX1" fmla="*/ 5401085 w 5402083"/>
              <a:gd name="connsiteY1" fmla="*/ 0 h 6858000"/>
              <a:gd name="connsiteX2" fmla="*/ 5355776 w 5402083"/>
              <a:gd name="connsiteY2" fmla="*/ 42971 h 6858000"/>
              <a:gd name="connsiteX3" fmla="*/ 3946012 w 5402083"/>
              <a:gd name="connsiteY3" fmla="*/ 3428527 h 6858000"/>
              <a:gd name="connsiteX4" fmla="*/ 5355776 w 5402083"/>
              <a:gd name="connsiteY4" fmla="*/ 6814084 h 6858000"/>
              <a:gd name="connsiteX5" fmla="*/ 5402083 w 5402083"/>
              <a:gd name="connsiteY5" fmla="*/ 6858000 h 6858000"/>
              <a:gd name="connsiteX6" fmla="*/ 0 w 540208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02083" h="6858000">
                <a:moveTo>
                  <a:pt x="0" y="0"/>
                </a:moveTo>
                <a:lnTo>
                  <a:pt x="5401085" y="0"/>
                </a:lnTo>
                <a:lnTo>
                  <a:pt x="5355776" y="42971"/>
                </a:lnTo>
                <a:cubicBezTo>
                  <a:pt x="4484752" y="909410"/>
                  <a:pt x="3946012" y="2106385"/>
                  <a:pt x="3946012" y="3428527"/>
                </a:cubicBezTo>
                <a:cubicBezTo>
                  <a:pt x="3946012" y="4750669"/>
                  <a:pt x="4484752" y="5947644"/>
                  <a:pt x="5355776" y="6814084"/>
                </a:cubicBezTo>
                <a:lnTo>
                  <a:pt x="540208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hu-HU" noProof="0"/>
              <a:t>Kép hozzáadásához kattintson az ikonra</a:t>
            </a:r>
          </a:p>
        </p:txBody>
      </p:sp>
      <p:sp>
        <p:nvSpPr>
          <p:cNvPr id="66" name="Ellipszis 65"/>
          <p:cNvSpPr/>
          <p:nvPr/>
        </p:nvSpPr>
        <p:spPr>
          <a:xfrm>
            <a:off x="697641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35" name="Ellipszis 34"/>
          <p:cNvSpPr/>
          <p:nvPr/>
        </p:nvSpPr>
        <p:spPr>
          <a:xfrm>
            <a:off x="1524000" y="1812813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22" name="Ellipszis 21"/>
          <p:cNvSpPr/>
          <p:nvPr userDrawn="1"/>
        </p:nvSpPr>
        <p:spPr>
          <a:xfrm>
            <a:off x="1104900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 rtl="0"/>
            <a:endParaRPr lang="hu-HU" sz="2700" noProof="0"/>
          </a:p>
        </p:txBody>
      </p:sp>
      <p:sp>
        <p:nvSpPr>
          <p:cNvPr id="23" name="Szöveg helye 2">
            <a:extLst>
              <a:ext uri="{FF2B5EF4-FFF2-40B4-BE49-F238E27FC236}">
                <a16:creationId xmlns:a16="http://schemas.microsoft.com/office/drawing/2014/main" id="{5A9A0366-A1B7-4E16-B13E-603846466E26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368726" y="3534503"/>
            <a:ext cx="4560094" cy="465997"/>
          </a:xfrm>
        </p:spPr>
        <p:txBody>
          <a:bodyPr rtlCol="0">
            <a:noAutofit/>
          </a:bodyPr>
          <a:lstStyle>
            <a:lvl1pPr marL="0" indent="0">
              <a:buNone/>
              <a:defRPr sz="18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24" name="Szabadkézi rajz: Alakzat 23">
            <a:extLst>
              <a:ext uri="{FF2B5EF4-FFF2-40B4-BE49-F238E27FC236}">
                <a16:creationId xmlns:a16="http://schemas.microsoft.com/office/drawing/2014/main" id="{0374FC2C-96CE-4523-B50F-ADC18C0A998B}"/>
              </a:ext>
            </a:extLst>
          </p:cNvPr>
          <p:cNvSpPr/>
          <p:nvPr userDrawn="1"/>
        </p:nvSpPr>
        <p:spPr>
          <a:xfrm rot="10800000">
            <a:off x="8439878" y="5850862"/>
            <a:ext cx="3682959" cy="100713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1C9E8541-FA8A-4117-90A5-95E6E9B80D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65964" y="1864903"/>
            <a:ext cx="4562856" cy="1563624"/>
          </a:xfrm>
        </p:spPr>
        <p:txBody>
          <a:bodyPr vert="horz" lIns="91440" tIns="0" rIns="91440" bIns="0" rtlCol="0" anchor="b" anchorCtr="0">
            <a:noAutofit/>
          </a:bodyPr>
          <a:lstStyle>
            <a:lvl1pPr>
              <a:defRPr lang="en-US" sz="3600" b="0" baseline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hu-HU" noProof="0"/>
              <a:t>Mintacím stílusának szerkesztése</a:t>
            </a:r>
          </a:p>
        </p:txBody>
      </p:sp>
    </p:spTree>
    <p:extLst>
      <p:ext uri="{BB962C8B-B14F-4D97-AF65-F5344CB8AC3E}">
        <p14:creationId xmlns:p14="http://schemas.microsoft.com/office/powerpoint/2010/main" val="3298736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Kép 13">
            <a:extLst>
              <a:ext uri="{FF2B5EF4-FFF2-40B4-BE49-F238E27FC236}">
                <a16:creationId xmlns:a16="http://schemas.microsoft.com/office/drawing/2014/main" id="{EA32EE4F-6B2E-4FCC-BC34-5BF831F9026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5425439" y="0"/>
            <a:ext cx="6766561" cy="6858000"/>
          </a:xfrm>
          <a:custGeom>
            <a:avLst/>
            <a:gdLst>
              <a:gd name="connsiteX0" fmla="*/ 0 w 6766561"/>
              <a:gd name="connsiteY0" fmla="*/ 0 h 6858000"/>
              <a:gd name="connsiteX1" fmla="*/ 6766561 w 6766561"/>
              <a:gd name="connsiteY1" fmla="*/ 0 h 6858000"/>
              <a:gd name="connsiteX2" fmla="*/ 6766561 w 6766561"/>
              <a:gd name="connsiteY2" fmla="*/ 6858000 h 6858000"/>
              <a:gd name="connsiteX3" fmla="*/ 0 w 67665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66561" h="6858000">
                <a:moveTo>
                  <a:pt x="0" y="0"/>
                </a:moveTo>
                <a:lnTo>
                  <a:pt x="6766561" y="0"/>
                </a:lnTo>
                <a:lnTo>
                  <a:pt x="676656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Ellipszis 22"/>
          <p:cNvSpPr/>
          <p:nvPr/>
        </p:nvSpPr>
        <p:spPr>
          <a:xfrm>
            <a:off x="1755742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66" name="Ellipszis 65"/>
          <p:cNvSpPr/>
          <p:nvPr/>
        </p:nvSpPr>
        <p:spPr>
          <a:xfrm>
            <a:off x="392841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35" name="Ellipszis 34"/>
          <p:cNvSpPr/>
          <p:nvPr/>
        </p:nvSpPr>
        <p:spPr>
          <a:xfrm>
            <a:off x="1524000" y="1812813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8" name="Szabadkézi rajz: Alakzat 17">
            <a:extLst>
              <a:ext uri="{FF2B5EF4-FFF2-40B4-BE49-F238E27FC236}">
                <a16:creationId xmlns:a16="http://schemas.microsoft.com/office/drawing/2014/main" id="{125D7C1C-9CF4-47B3-9ABC-8F0E2CE6CD31}"/>
              </a:ext>
            </a:extLst>
          </p:cNvPr>
          <p:cNvSpPr/>
          <p:nvPr userDrawn="1"/>
        </p:nvSpPr>
        <p:spPr>
          <a:xfrm rot="10800000">
            <a:off x="3192203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9" name="Szabadkézi rajz: Alakzat 18">
            <a:extLst>
              <a:ext uri="{FF2B5EF4-FFF2-40B4-BE49-F238E27FC236}">
                <a16:creationId xmlns:a16="http://schemas.microsoft.com/office/drawing/2014/main" id="{B0B53361-3F22-4468-B6F8-71E345F70770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2" name="Cím 1">
            <a:extLst>
              <a:ext uri="{FF2B5EF4-FFF2-40B4-BE49-F238E27FC236}">
                <a16:creationId xmlns:a16="http://schemas.microsoft.com/office/drawing/2014/main" id="{B4B38687-48E7-4488-BB10-BDE4F5A73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144" y="1237089"/>
            <a:ext cx="4562856" cy="1563624"/>
          </a:xfrm>
        </p:spPr>
        <p:txBody>
          <a:bodyPr vert="horz" lIns="91440" tIns="0" rIns="91440" bIns="0" rtlCol="0" anchor="b" anchorCtr="0">
            <a:noAutofit/>
          </a:bodyPr>
          <a:lstStyle>
            <a:lvl1pPr>
              <a:defRPr lang="en-US" sz="3600" b="0" baseline="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hu-HU" noProof="0"/>
              <a:t>Mintacím szerkesztése</a:t>
            </a:r>
          </a:p>
        </p:txBody>
      </p:sp>
      <p:sp>
        <p:nvSpPr>
          <p:cNvPr id="6" name="Téglalap 5">
            <a:extLst>
              <a:ext uri="{FF2B5EF4-FFF2-40B4-BE49-F238E27FC236}">
                <a16:creationId xmlns:a16="http://schemas.microsoft.com/office/drawing/2014/main" id="{9F3A5C24-92D8-4CC1-AF50-F29B9C30BDBB}"/>
              </a:ext>
            </a:extLst>
          </p:cNvPr>
          <p:cNvSpPr/>
          <p:nvPr userDrawn="1"/>
        </p:nvSpPr>
        <p:spPr>
          <a:xfrm>
            <a:off x="5425439" y="0"/>
            <a:ext cx="6766561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1" name="Szöveg helye 2">
            <a:extLst>
              <a:ext uri="{FF2B5EF4-FFF2-40B4-BE49-F238E27FC236}">
                <a16:creationId xmlns:a16="http://schemas.microsoft.com/office/drawing/2014/main" id="{89F459E6-70DE-4FF8-AD0C-1B49B34CF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3143" y="2888791"/>
            <a:ext cx="4562856" cy="2410459"/>
          </a:xfrm>
        </p:spPr>
        <p:txBody>
          <a:bodyPr vert="horz" lIns="91440" tIns="73152" rIns="91440" bIns="45720" rtlCol="0">
            <a:noAutofit/>
          </a:bodyPr>
          <a:lstStyle>
            <a:lvl1pPr marL="0" indent="0" algn="l">
              <a:buNone/>
              <a:defRPr lang="en-US" sz="1400" b="0" i="0" baseline="0">
                <a:effectLst/>
              </a:defRPr>
            </a:lvl1pPr>
          </a:lstStyle>
          <a:p>
            <a:pPr marL="228600" lvl="0" indent="-228600" rtl="0">
              <a:lnSpc>
                <a:spcPct val="145000"/>
              </a:lnSpc>
              <a:spcBef>
                <a:spcPts val="0"/>
              </a:spcBef>
            </a:pPr>
            <a:r>
              <a:rPr lang="hu-HU" noProof="0"/>
              <a:t>Mintaszöveg szerkesztése</a:t>
            </a:r>
          </a:p>
        </p:txBody>
      </p:sp>
    </p:spTree>
    <p:extLst>
      <p:ext uri="{BB962C8B-B14F-4D97-AF65-F5344CB8AC3E}">
        <p14:creationId xmlns:p14="http://schemas.microsoft.com/office/powerpoint/2010/main" val="2369750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ét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lipszis 6">
            <a:extLst>
              <a:ext uri="{FF2B5EF4-FFF2-40B4-BE49-F238E27FC236}">
                <a16:creationId xmlns:a16="http://schemas.microsoft.com/office/drawing/2014/main" id="{8F6A756B-881F-4AD8-88A2-0DEA57AC8086}"/>
              </a:ext>
            </a:extLst>
          </p:cNvPr>
          <p:cNvSpPr/>
          <p:nvPr userDrawn="1"/>
        </p:nvSpPr>
        <p:spPr>
          <a:xfrm>
            <a:off x="9575801" y="1199097"/>
            <a:ext cx="4695527" cy="4670817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8" name="Ellipszis 7">
            <a:extLst>
              <a:ext uri="{FF2B5EF4-FFF2-40B4-BE49-F238E27FC236}">
                <a16:creationId xmlns:a16="http://schemas.microsoft.com/office/drawing/2014/main" id="{52E1879E-468E-4022-BADB-7EA13901AAC4}"/>
              </a:ext>
            </a:extLst>
          </p:cNvPr>
          <p:cNvSpPr/>
          <p:nvPr userDrawn="1"/>
        </p:nvSpPr>
        <p:spPr>
          <a:xfrm>
            <a:off x="1058659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9" name="Ellipszis 8">
            <a:extLst>
              <a:ext uri="{FF2B5EF4-FFF2-40B4-BE49-F238E27FC236}">
                <a16:creationId xmlns:a16="http://schemas.microsoft.com/office/drawing/2014/main" id="{C926C8E7-AF48-4D69-8A29-78C339929E06}"/>
              </a:ext>
            </a:extLst>
          </p:cNvPr>
          <p:cNvSpPr/>
          <p:nvPr userDrawn="1"/>
        </p:nvSpPr>
        <p:spPr>
          <a:xfrm>
            <a:off x="630966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0" name="Ellipszis 9">
            <a:extLst>
              <a:ext uri="{FF2B5EF4-FFF2-40B4-BE49-F238E27FC236}">
                <a16:creationId xmlns:a16="http://schemas.microsoft.com/office/drawing/2014/main" id="{12BAE379-8BA3-4C38-80B9-F6ECE8575046}"/>
              </a:ext>
            </a:extLst>
          </p:cNvPr>
          <p:cNvSpPr/>
          <p:nvPr userDrawn="1"/>
        </p:nvSpPr>
        <p:spPr>
          <a:xfrm>
            <a:off x="7062787" y="1199097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1" name="Szabadkézi rajz: Alakzat 10">
            <a:extLst>
              <a:ext uri="{FF2B5EF4-FFF2-40B4-BE49-F238E27FC236}">
                <a16:creationId xmlns:a16="http://schemas.microsoft.com/office/drawing/2014/main" id="{BDC42F51-DCAB-4C33-9689-ABC135D1EE8D}"/>
              </a:ext>
            </a:extLst>
          </p:cNvPr>
          <p:cNvSpPr/>
          <p:nvPr userDrawn="1"/>
        </p:nvSpPr>
        <p:spPr>
          <a:xfrm rot="10800000">
            <a:off x="10507442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2" name="Szabadkézi rajz: Alakzat 11">
            <a:extLst>
              <a:ext uri="{FF2B5EF4-FFF2-40B4-BE49-F238E27FC236}">
                <a16:creationId xmlns:a16="http://schemas.microsoft.com/office/drawing/2014/main" id="{A5BC48F8-98EB-4550-8EAC-1248034E9560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4" name="Cím 13">
            <a:extLst>
              <a:ext uri="{FF2B5EF4-FFF2-40B4-BE49-F238E27FC236}">
                <a16:creationId xmlns:a16="http://schemas.microsoft.com/office/drawing/2014/main" id="{EAF2EDC5-8FCA-8543-8C1F-688DA6DC9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hu-HU" noProof="0"/>
              <a:t>Mintacím szerkesztése</a:t>
            </a:r>
          </a:p>
        </p:txBody>
      </p:sp>
      <p:sp>
        <p:nvSpPr>
          <p:cNvPr id="13" name="Tartalom helye 2">
            <a:extLst>
              <a:ext uri="{FF2B5EF4-FFF2-40B4-BE49-F238E27FC236}">
                <a16:creationId xmlns:a16="http://schemas.microsoft.com/office/drawing/2014/main" id="{28B56F67-6D31-4B9E-8530-E063E5785A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4900" y="1338606"/>
            <a:ext cx="4914900" cy="4838357"/>
          </a:xfrm>
        </p:spPr>
        <p:txBody>
          <a:bodyPr rtlCol="0"/>
          <a:lstStyle/>
          <a:p>
            <a:pPr lvl="0" rtl="0"/>
            <a:r>
              <a:rPr lang="hu-HU" noProof="0"/>
              <a:t>Mintaszöveg szerkesztése</a:t>
            </a:r>
          </a:p>
          <a:p>
            <a:pPr lvl="1" rtl="0"/>
            <a:r>
              <a:rPr lang="hu-HU" noProof="0"/>
              <a:t>Második szint</a:t>
            </a:r>
          </a:p>
          <a:p>
            <a:pPr lvl="2" rtl="0"/>
            <a:r>
              <a:rPr lang="hu-HU" noProof="0"/>
              <a:t>Harmadik szint</a:t>
            </a:r>
          </a:p>
          <a:p>
            <a:pPr lvl="3" rtl="0"/>
            <a:r>
              <a:rPr lang="hu-HU" noProof="0"/>
              <a:t>Negyedik szint</a:t>
            </a:r>
          </a:p>
          <a:p>
            <a:pPr lvl="4" rtl="0"/>
            <a:r>
              <a:rPr lang="hu-HU" noProof="0"/>
              <a:t>Ötödik szint</a:t>
            </a:r>
          </a:p>
        </p:txBody>
      </p:sp>
      <p:sp>
        <p:nvSpPr>
          <p:cNvPr id="15" name="Tartalom helye 3">
            <a:extLst>
              <a:ext uri="{FF2B5EF4-FFF2-40B4-BE49-F238E27FC236}">
                <a16:creationId xmlns:a16="http://schemas.microsoft.com/office/drawing/2014/main" id="{69E53391-9670-4404-BC42-063A6EC48E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338606"/>
            <a:ext cx="5181598" cy="4838357"/>
          </a:xfrm>
        </p:spPr>
        <p:txBody>
          <a:bodyPr rtlCol="0"/>
          <a:lstStyle/>
          <a:p>
            <a:pPr lvl="0" rtl="0"/>
            <a:r>
              <a:rPr lang="hu-HU" noProof="0"/>
              <a:t>Mintaszöveg szerkesztése</a:t>
            </a:r>
          </a:p>
          <a:p>
            <a:pPr lvl="1" rtl="0"/>
            <a:r>
              <a:rPr lang="hu-HU" noProof="0"/>
              <a:t>Második szint</a:t>
            </a:r>
          </a:p>
          <a:p>
            <a:pPr lvl="2" rtl="0"/>
            <a:r>
              <a:rPr lang="hu-HU" noProof="0"/>
              <a:t>Harmadik szint</a:t>
            </a:r>
          </a:p>
          <a:p>
            <a:pPr lvl="3" rtl="0"/>
            <a:r>
              <a:rPr lang="hu-HU" noProof="0"/>
              <a:t>Negyedik szint</a:t>
            </a:r>
          </a:p>
          <a:p>
            <a:pPr lvl="4" rtl="0"/>
            <a:r>
              <a:rPr lang="hu-HU" noProof="0"/>
              <a:t>Ötödik szint</a:t>
            </a:r>
          </a:p>
        </p:txBody>
      </p:sp>
    </p:spTree>
    <p:extLst>
      <p:ext uri="{BB962C8B-B14F-4D97-AF65-F5344CB8AC3E}">
        <p14:creationId xmlns:p14="http://schemas.microsoft.com/office/powerpoint/2010/main" val="1950755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lipszis 6">
            <a:extLst>
              <a:ext uri="{FF2B5EF4-FFF2-40B4-BE49-F238E27FC236}">
                <a16:creationId xmlns:a16="http://schemas.microsoft.com/office/drawing/2014/main" id="{8F6A756B-881F-4AD8-88A2-0DEA57AC8086}"/>
              </a:ext>
            </a:extLst>
          </p:cNvPr>
          <p:cNvSpPr/>
          <p:nvPr userDrawn="1"/>
        </p:nvSpPr>
        <p:spPr>
          <a:xfrm>
            <a:off x="9575801" y="1199097"/>
            <a:ext cx="4695527" cy="4670817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8" name="Ellipszis 7">
            <a:extLst>
              <a:ext uri="{FF2B5EF4-FFF2-40B4-BE49-F238E27FC236}">
                <a16:creationId xmlns:a16="http://schemas.microsoft.com/office/drawing/2014/main" id="{52E1879E-468E-4022-BADB-7EA13901AAC4}"/>
              </a:ext>
            </a:extLst>
          </p:cNvPr>
          <p:cNvSpPr/>
          <p:nvPr userDrawn="1"/>
        </p:nvSpPr>
        <p:spPr>
          <a:xfrm>
            <a:off x="1058659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9" name="Ellipszis 8">
            <a:extLst>
              <a:ext uri="{FF2B5EF4-FFF2-40B4-BE49-F238E27FC236}">
                <a16:creationId xmlns:a16="http://schemas.microsoft.com/office/drawing/2014/main" id="{C926C8E7-AF48-4D69-8A29-78C339929E06}"/>
              </a:ext>
            </a:extLst>
          </p:cNvPr>
          <p:cNvSpPr/>
          <p:nvPr userDrawn="1"/>
        </p:nvSpPr>
        <p:spPr>
          <a:xfrm>
            <a:off x="630966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0" name="Ellipszis 9">
            <a:extLst>
              <a:ext uri="{FF2B5EF4-FFF2-40B4-BE49-F238E27FC236}">
                <a16:creationId xmlns:a16="http://schemas.microsoft.com/office/drawing/2014/main" id="{12BAE379-8BA3-4C38-80B9-F6ECE8575046}"/>
              </a:ext>
            </a:extLst>
          </p:cNvPr>
          <p:cNvSpPr/>
          <p:nvPr userDrawn="1"/>
        </p:nvSpPr>
        <p:spPr>
          <a:xfrm>
            <a:off x="7062787" y="1199097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1" name="Szabadkézi rajz: Alakzat 10">
            <a:extLst>
              <a:ext uri="{FF2B5EF4-FFF2-40B4-BE49-F238E27FC236}">
                <a16:creationId xmlns:a16="http://schemas.microsoft.com/office/drawing/2014/main" id="{BDC42F51-DCAB-4C33-9689-ABC135D1EE8D}"/>
              </a:ext>
            </a:extLst>
          </p:cNvPr>
          <p:cNvSpPr/>
          <p:nvPr userDrawn="1"/>
        </p:nvSpPr>
        <p:spPr>
          <a:xfrm rot="10800000">
            <a:off x="10507442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2" name="Szabadkézi rajz: Alakzat 11">
            <a:extLst>
              <a:ext uri="{FF2B5EF4-FFF2-40B4-BE49-F238E27FC236}">
                <a16:creationId xmlns:a16="http://schemas.microsoft.com/office/drawing/2014/main" id="{A5BC48F8-98EB-4550-8EAC-1248034E9560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4" name="Cím 13">
            <a:extLst>
              <a:ext uri="{FF2B5EF4-FFF2-40B4-BE49-F238E27FC236}">
                <a16:creationId xmlns:a16="http://schemas.microsoft.com/office/drawing/2014/main" id="{EAF2EDC5-8FCA-8543-8C1F-688DA6DC9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hu-HU" noProof="0"/>
              <a:t>Mintacím szerkesztése</a:t>
            </a:r>
          </a:p>
        </p:txBody>
      </p:sp>
      <p:sp>
        <p:nvSpPr>
          <p:cNvPr id="16" name="Szöveg helye 2">
            <a:extLst>
              <a:ext uri="{FF2B5EF4-FFF2-40B4-BE49-F238E27FC236}">
                <a16:creationId xmlns:a16="http://schemas.microsoft.com/office/drawing/2014/main" id="{9473839A-0FBA-4FFD-963E-C459DBF019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4900" y="1341797"/>
            <a:ext cx="4892675" cy="823912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17" name="Tartalom helye 3">
            <a:extLst>
              <a:ext uri="{FF2B5EF4-FFF2-40B4-BE49-F238E27FC236}">
                <a16:creationId xmlns:a16="http://schemas.microsoft.com/office/drawing/2014/main" id="{780A680B-0184-4FD9-B262-BC525F0FE0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4900" y="2308409"/>
            <a:ext cx="4892675" cy="3881254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hu-HU" noProof="0"/>
              <a:t>Mintaszöveg szerkesztése</a:t>
            </a:r>
          </a:p>
          <a:p>
            <a:pPr lvl="1" rtl="0"/>
            <a:r>
              <a:rPr lang="hu-HU" noProof="0"/>
              <a:t>Második szint</a:t>
            </a:r>
          </a:p>
          <a:p>
            <a:pPr lvl="2" rtl="0"/>
            <a:r>
              <a:rPr lang="hu-HU" noProof="0"/>
              <a:t>Harmadik szint</a:t>
            </a:r>
          </a:p>
          <a:p>
            <a:pPr lvl="3" rtl="0"/>
            <a:r>
              <a:rPr lang="hu-HU" noProof="0"/>
              <a:t>Negyedik szint</a:t>
            </a:r>
          </a:p>
          <a:p>
            <a:pPr lvl="4" rtl="0"/>
            <a:r>
              <a:rPr lang="hu-HU" noProof="0"/>
              <a:t>Ötödik szint</a:t>
            </a:r>
          </a:p>
        </p:txBody>
      </p:sp>
      <p:sp>
        <p:nvSpPr>
          <p:cNvPr id="18" name="Szöveg helye 4">
            <a:extLst>
              <a:ext uri="{FF2B5EF4-FFF2-40B4-BE49-F238E27FC236}">
                <a16:creationId xmlns:a16="http://schemas.microsoft.com/office/drawing/2014/main" id="{2BB13104-4CA8-41CF-97D3-CC8715182B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6" y="1341797"/>
            <a:ext cx="5160961" cy="823912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19" name="Tartalom helye 5">
            <a:extLst>
              <a:ext uri="{FF2B5EF4-FFF2-40B4-BE49-F238E27FC236}">
                <a16:creationId xmlns:a16="http://schemas.microsoft.com/office/drawing/2014/main" id="{F6A37A72-F47E-45B8-B790-D1444B0023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4426" y="2308409"/>
            <a:ext cx="5160962" cy="3881254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hu-HU" noProof="0"/>
              <a:t>Mintaszöveg szerkesztése</a:t>
            </a:r>
          </a:p>
          <a:p>
            <a:pPr lvl="1" rtl="0"/>
            <a:r>
              <a:rPr lang="hu-HU" noProof="0"/>
              <a:t>Második szint</a:t>
            </a:r>
          </a:p>
          <a:p>
            <a:pPr lvl="2" rtl="0"/>
            <a:r>
              <a:rPr lang="hu-HU" noProof="0"/>
              <a:t>Harmadik szint</a:t>
            </a:r>
          </a:p>
          <a:p>
            <a:pPr lvl="3" rtl="0"/>
            <a:r>
              <a:rPr lang="hu-HU" noProof="0"/>
              <a:t>Negyedik szint</a:t>
            </a:r>
          </a:p>
          <a:p>
            <a:pPr lvl="4" rtl="0"/>
            <a:r>
              <a:rPr lang="hu-HU" noProof="0"/>
              <a:t>Ötödik szint</a:t>
            </a:r>
          </a:p>
        </p:txBody>
      </p:sp>
    </p:spTree>
    <p:extLst>
      <p:ext uri="{BB962C8B-B14F-4D97-AF65-F5344CB8AC3E}">
        <p14:creationId xmlns:p14="http://schemas.microsoft.com/office/powerpoint/2010/main" val="3167963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lipszis 6">
            <a:extLst>
              <a:ext uri="{FF2B5EF4-FFF2-40B4-BE49-F238E27FC236}">
                <a16:creationId xmlns:a16="http://schemas.microsoft.com/office/drawing/2014/main" id="{8F6A756B-881F-4AD8-88A2-0DEA57AC8086}"/>
              </a:ext>
            </a:extLst>
          </p:cNvPr>
          <p:cNvSpPr/>
          <p:nvPr userDrawn="1"/>
        </p:nvSpPr>
        <p:spPr>
          <a:xfrm>
            <a:off x="9575801" y="1199097"/>
            <a:ext cx="4695527" cy="4670817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8" name="Ellipszis 7">
            <a:extLst>
              <a:ext uri="{FF2B5EF4-FFF2-40B4-BE49-F238E27FC236}">
                <a16:creationId xmlns:a16="http://schemas.microsoft.com/office/drawing/2014/main" id="{52E1879E-468E-4022-BADB-7EA13901AAC4}"/>
              </a:ext>
            </a:extLst>
          </p:cNvPr>
          <p:cNvSpPr/>
          <p:nvPr userDrawn="1"/>
        </p:nvSpPr>
        <p:spPr>
          <a:xfrm>
            <a:off x="1058659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9" name="Ellipszis 8">
            <a:extLst>
              <a:ext uri="{FF2B5EF4-FFF2-40B4-BE49-F238E27FC236}">
                <a16:creationId xmlns:a16="http://schemas.microsoft.com/office/drawing/2014/main" id="{C926C8E7-AF48-4D69-8A29-78C339929E06}"/>
              </a:ext>
            </a:extLst>
          </p:cNvPr>
          <p:cNvSpPr/>
          <p:nvPr userDrawn="1"/>
        </p:nvSpPr>
        <p:spPr>
          <a:xfrm>
            <a:off x="630966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0" name="Ellipszis 9">
            <a:extLst>
              <a:ext uri="{FF2B5EF4-FFF2-40B4-BE49-F238E27FC236}">
                <a16:creationId xmlns:a16="http://schemas.microsoft.com/office/drawing/2014/main" id="{12BAE379-8BA3-4C38-80B9-F6ECE8575046}"/>
              </a:ext>
            </a:extLst>
          </p:cNvPr>
          <p:cNvSpPr/>
          <p:nvPr userDrawn="1"/>
        </p:nvSpPr>
        <p:spPr>
          <a:xfrm>
            <a:off x="5243414" y="6098258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1" name="Szabadkézi rajz: Alakzat 10">
            <a:extLst>
              <a:ext uri="{FF2B5EF4-FFF2-40B4-BE49-F238E27FC236}">
                <a16:creationId xmlns:a16="http://schemas.microsoft.com/office/drawing/2014/main" id="{BDC42F51-DCAB-4C33-9689-ABC135D1EE8D}"/>
              </a:ext>
            </a:extLst>
          </p:cNvPr>
          <p:cNvSpPr/>
          <p:nvPr userDrawn="1"/>
        </p:nvSpPr>
        <p:spPr>
          <a:xfrm rot="10800000">
            <a:off x="10507442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2" name="Szabadkézi rajz: Alakzat 11">
            <a:extLst>
              <a:ext uri="{FF2B5EF4-FFF2-40B4-BE49-F238E27FC236}">
                <a16:creationId xmlns:a16="http://schemas.microsoft.com/office/drawing/2014/main" id="{A5BC48F8-98EB-4550-8EAC-1248034E9560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3" name="Cím 1">
            <a:extLst>
              <a:ext uri="{FF2B5EF4-FFF2-40B4-BE49-F238E27FC236}">
                <a16:creationId xmlns:a16="http://schemas.microsoft.com/office/drawing/2014/main" id="{34A57A7D-E285-478E-A8B6-10716A7A7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4900" y="457200"/>
            <a:ext cx="3667125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hu-HU" noProof="0"/>
              <a:t>Mintacím stílusának szerkesztése</a:t>
            </a:r>
          </a:p>
        </p:txBody>
      </p:sp>
      <p:sp>
        <p:nvSpPr>
          <p:cNvPr id="15" name="Szöveg helye 3">
            <a:extLst>
              <a:ext uri="{FF2B5EF4-FFF2-40B4-BE49-F238E27FC236}">
                <a16:creationId xmlns:a16="http://schemas.microsoft.com/office/drawing/2014/main" id="{02638390-43F5-47D5-BE57-D060C6E9EB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900" y="2057400"/>
            <a:ext cx="3667125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hu-HU" noProof="0"/>
              <a:t>Mintaszöveg szerkesztése</a:t>
            </a:r>
          </a:p>
        </p:txBody>
      </p:sp>
      <p:sp>
        <p:nvSpPr>
          <p:cNvPr id="16" name="Tartalom helye 2">
            <a:extLst>
              <a:ext uri="{FF2B5EF4-FFF2-40B4-BE49-F238E27FC236}">
                <a16:creationId xmlns:a16="http://schemas.microsoft.com/office/drawing/2014/main" id="{366B2167-56BA-4D43-889D-FD798AA1F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0896" y="457201"/>
            <a:ext cx="6364492" cy="5403850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hu-HU" noProof="0"/>
              <a:t>Mintaszöveg szerkesztése</a:t>
            </a:r>
          </a:p>
          <a:p>
            <a:pPr lvl="1" rtl="0"/>
            <a:r>
              <a:rPr lang="hu-HU" noProof="0"/>
              <a:t>Második szint</a:t>
            </a:r>
          </a:p>
          <a:p>
            <a:pPr lvl="2" rtl="0"/>
            <a:r>
              <a:rPr lang="hu-HU" noProof="0"/>
              <a:t>Harmadik szint</a:t>
            </a:r>
          </a:p>
          <a:p>
            <a:pPr lvl="3" rtl="0"/>
            <a:r>
              <a:rPr lang="hu-HU" noProof="0"/>
              <a:t>Negyedik szint</a:t>
            </a:r>
          </a:p>
          <a:p>
            <a:pPr lvl="4" rtl="0"/>
            <a:r>
              <a:rPr lang="hu-HU" noProof="0"/>
              <a:t>Ötödik szint</a:t>
            </a:r>
          </a:p>
        </p:txBody>
      </p:sp>
    </p:spTree>
    <p:extLst>
      <p:ext uri="{BB962C8B-B14F-4D97-AF65-F5344CB8AC3E}">
        <p14:creationId xmlns:p14="http://schemas.microsoft.com/office/powerpoint/2010/main" val="2803594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lipszis 6">
            <a:extLst>
              <a:ext uri="{FF2B5EF4-FFF2-40B4-BE49-F238E27FC236}">
                <a16:creationId xmlns:a16="http://schemas.microsoft.com/office/drawing/2014/main" id="{8F6A756B-881F-4AD8-88A2-0DEA57AC8086}"/>
              </a:ext>
            </a:extLst>
          </p:cNvPr>
          <p:cNvSpPr/>
          <p:nvPr userDrawn="1"/>
        </p:nvSpPr>
        <p:spPr>
          <a:xfrm>
            <a:off x="9575801" y="1199097"/>
            <a:ext cx="4695527" cy="4670817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8" name="Ellipszis 7">
            <a:extLst>
              <a:ext uri="{FF2B5EF4-FFF2-40B4-BE49-F238E27FC236}">
                <a16:creationId xmlns:a16="http://schemas.microsoft.com/office/drawing/2014/main" id="{52E1879E-468E-4022-BADB-7EA13901AAC4}"/>
              </a:ext>
            </a:extLst>
          </p:cNvPr>
          <p:cNvSpPr/>
          <p:nvPr userDrawn="1"/>
        </p:nvSpPr>
        <p:spPr>
          <a:xfrm>
            <a:off x="1058659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9" name="Ellipszis 8">
            <a:extLst>
              <a:ext uri="{FF2B5EF4-FFF2-40B4-BE49-F238E27FC236}">
                <a16:creationId xmlns:a16="http://schemas.microsoft.com/office/drawing/2014/main" id="{C926C8E7-AF48-4D69-8A29-78C339929E06}"/>
              </a:ext>
            </a:extLst>
          </p:cNvPr>
          <p:cNvSpPr/>
          <p:nvPr userDrawn="1"/>
        </p:nvSpPr>
        <p:spPr>
          <a:xfrm>
            <a:off x="630966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0" name="Ellipszis 9">
            <a:extLst>
              <a:ext uri="{FF2B5EF4-FFF2-40B4-BE49-F238E27FC236}">
                <a16:creationId xmlns:a16="http://schemas.microsoft.com/office/drawing/2014/main" id="{12BAE379-8BA3-4C38-80B9-F6ECE8575046}"/>
              </a:ext>
            </a:extLst>
          </p:cNvPr>
          <p:cNvSpPr/>
          <p:nvPr userDrawn="1"/>
        </p:nvSpPr>
        <p:spPr>
          <a:xfrm>
            <a:off x="7062787" y="1199097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1" name="Szabadkézi rajz: Alakzat 10">
            <a:extLst>
              <a:ext uri="{FF2B5EF4-FFF2-40B4-BE49-F238E27FC236}">
                <a16:creationId xmlns:a16="http://schemas.microsoft.com/office/drawing/2014/main" id="{BDC42F51-DCAB-4C33-9689-ABC135D1EE8D}"/>
              </a:ext>
            </a:extLst>
          </p:cNvPr>
          <p:cNvSpPr/>
          <p:nvPr userDrawn="1"/>
        </p:nvSpPr>
        <p:spPr>
          <a:xfrm rot="10800000">
            <a:off x="10507442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2" name="Szabadkézi rajz: Alakzat 11">
            <a:extLst>
              <a:ext uri="{FF2B5EF4-FFF2-40B4-BE49-F238E27FC236}">
                <a16:creationId xmlns:a16="http://schemas.microsoft.com/office/drawing/2014/main" id="{A5BC48F8-98EB-4550-8EAC-1248034E9560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4" name="Cím 13">
            <a:extLst>
              <a:ext uri="{FF2B5EF4-FFF2-40B4-BE49-F238E27FC236}">
                <a16:creationId xmlns:a16="http://schemas.microsoft.com/office/drawing/2014/main" id="{EAF2EDC5-8FCA-8543-8C1F-688DA6DC9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218" y="408102"/>
            <a:ext cx="10248899" cy="703279"/>
          </a:xfrm>
        </p:spPr>
        <p:txBody>
          <a:bodyPr rtlCol="0"/>
          <a:lstStyle/>
          <a:p>
            <a:pPr rtl="0"/>
            <a:r>
              <a:rPr lang="hu-HU" noProof="0"/>
              <a:t>Mintacím szerkesztése</a:t>
            </a:r>
          </a:p>
        </p:txBody>
      </p:sp>
      <p:sp>
        <p:nvSpPr>
          <p:cNvPr id="2" name="Élőláb helye 1">
            <a:extLst>
              <a:ext uri="{FF2B5EF4-FFF2-40B4-BE49-F238E27FC236}">
                <a16:creationId xmlns:a16="http://schemas.microsoft.com/office/drawing/2014/main" id="{CBD8003D-13A7-4986-AB10-F4984336278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8671642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lipszis 6">
            <a:extLst>
              <a:ext uri="{FF2B5EF4-FFF2-40B4-BE49-F238E27FC236}">
                <a16:creationId xmlns:a16="http://schemas.microsoft.com/office/drawing/2014/main" id="{8F6A756B-881F-4AD8-88A2-0DEA57AC8086}"/>
              </a:ext>
            </a:extLst>
          </p:cNvPr>
          <p:cNvSpPr/>
          <p:nvPr userDrawn="1"/>
        </p:nvSpPr>
        <p:spPr>
          <a:xfrm>
            <a:off x="9575801" y="1199097"/>
            <a:ext cx="4695527" cy="4670817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8" name="Ellipszis 7">
            <a:extLst>
              <a:ext uri="{FF2B5EF4-FFF2-40B4-BE49-F238E27FC236}">
                <a16:creationId xmlns:a16="http://schemas.microsoft.com/office/drawing/2014/main" id="{52E1879E-468E-4022-BADB-7EA13901AAC4}"/>
              </a:ext>
            </a:extLst>
          </p:cNvPr>
          <p:cNvSpPr/>
          <p:nvPr userDrawn="1"/>
        </p:nvSpPr>
        <p:spPr>
          <a:xfrm>
            <a:off x="1058659" y="759742"/>
            <a:ext cx="5578882" cy="5549523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9" name="Ellipszis 8">
            <a:extLst>
              <a:ext uri="{FF2B5EF4-FFF2-40B4-BE49-F238E27FC236}">
                <a16:creationId xmlns:a16="http://schemas.microsoft.com/office/drawing/2014/main" id="{C926C8E7-AF48-4D69-8A29-78C339929E06}"/>
              </a:ext>
            </a:extLst>
          </p:cNvPr>
          <p:cNvSpPr/>
          <p:nvPr userDrawn="1"/>
        </p:nvSpPr>
        <p:spPr>
          <a:xfrm>
            <a:off x="6309668" y="5745357"/>
            <a:ext cx="106064" cy="105506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0" name="Ellipszis 9">
            <a:extLst>
              <a:ext uri="{FF2B5EF4-FFF2-40B4-BE49-F238E27FC236}">
                <a16:creationId xmlns:a16="http://schemas.microsoft.com/office/drawing/2014/main" id="{12BAE379-8BA3-4C38-80B9-F6ECE8575046}"/>
              </a:ext>
            </a:extLst>
          </p:cNvPr>
          <p:cNvSpPr/>
          <p:nvPr userDrawn="1"/>
        </p:nvSpPr>
        <p:spPr>
          <a:xfrm>
            <a:off x="7062787" y="1199097"/>
            <a:ext cx="244510" cy="24322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sz="2700" noProof="0"/>
          </a:p>
        </p:txBody>
      </p:sp>
      <p:sp>
        <p:nvSpPr>
          <p:cNvPr id="11" name="Szabadkézi rajz: Alakzat 10">
            <a:extLst>
              <a:ext uri="{FF2B5EF4-FFF2-40B4-BE49-F238E27FC236}">
                <a16:creationId xmlns:a16="http://schemas.microsoft.com/office/drawing/2014/main" id="{BDC42F51-DCAB-4C33-9689-ABC135D1EE8D}"/>
              </a:ext>
            </a:extLst>
          </p:cNvPr>
          <p:cNvSpPr/>
          <p:nvPr userDrawn="1"/>
        </p:nvSpPr>
        <p:spPr>
          <a:xfrm rot="10800000">
            <a:off x="10507442" y="6397343"/>
            <a:ext cx="1684558" cy="460657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  <p:sp>
        <p:nvSpPr>
          <p:cNvPr id="12" name="Szabadkézi rajz: Alakzat 11">
            <a:extLst>
              <a:ext uri="{FF2B5EF4-FFF2-40B4-BE49-F238E27FC236}">
                <a16:creationId xmlns:a16="http://schemas.microsoft.com/office/drawing/2014/main" id="{A5BC48F8-98EB-4550-8EAC-1248034E9560}"/>
              </a:ext>
            </a:extLst>
          </p:cNvPr>
          <p:cNvSpPr/>
          <p:nvPr userDrawn="1"/>
        </p:nvSpPr>
        <p:spPr>
          <a:xfrm>
            <a:off x="1496753" y="0"/>
            <a:ext cx="2057848" cy="562736"/>
          </a:xfrm>
          <a:custGeom>
            <a:avLst/>
            <a:gdLst>
              <a:gd name="connsiteX0" fmla="*/ 0 w 1684558"/>
              <a:gd name="connsiteY0" fmla="*/ 0 h 460657"/>
              <a:gd name="connsiteX1" fmla="*/ 1684558 w 1684558"/>
              <a:gd name="connsiteY1" fmla="*/ 0 h 460657"/>
              <a:gd name="connsiteX2" fmla="*/ 1670866 w 1684558"/>
              <a:gd name="connsiteY2" fmla="*/ 22419 h 460657"/>
              <a:gd name="connsiteX3" fmla="*/ 842279 w 1684558"/>
              <a:gd name="connsiteY3" fmla="*/ 460657 h 460657"/>
              <a:gd name="connsiteX4" fmla="*/ 13692 w 1684558"/>
              <a:gd name="connsiteY4" fmla="*/ 22419 h 460657"/>
              <a:gd name="connsiteX5" fmla="*/ 0 w 1684558"/>
              <a:gd name="connsiteY5" fmla="*/ 0 h 460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84558" h="460657">
                <a:moveTo>
                  <a:pt x="0" y="0"/>
                </a:moveTo>
                <a:lnTo>
                  <a:pt x="1684558" y="0"/>
                </a:lnTo>
                <a:lnTo>
                  <a:pt x="1670866" y="22419"/>
                </a:lnTo>
                <a:cubicBezTo>
                  <a:pt x="1491295" y="286821"/>
                  <a:pt x="1187195" y="460657"/>
                  <a:pt x="842279" y="460657"/>
                </a:cubicBezTo>
                <a:cubicBezTo>
                  <a:pt x="497363" y="460657"/>
                  <a:pt x="193263" y="286821"/>
                  <a:pt x="13692" y="2241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hu-HU" noProof="0"/>
          </a:p>
        </p:txBody>
      </p:sp>
    </p:spTree>
    <p:extLst>
      <p:ext uri="{BB962C8B-B14F-4D97-AF65-F5344CB8AC3E}">
        <p14:creationId xmlns:p14="http://schemas.microsoft.com/office/powerpoint/2010/main" val="2568348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DED01DAC-95B2-4F9E-A9B4-92382F943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365125"/>
            <a:ext cx="10248899" cy="7032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hu-HU" noProof="0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B7D57AA7-D108-4C6F-9455-5A9AC5F7DB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4900" y="1825625"/>
            <a:ext cx="1024889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hu-HU" noProof="0"/>
              <a:t>Mintaszöveg szerkesztése</a:t>
            </a:r>
          </a:p>
          <a:p>
            <a:pPr lvl="1" rtl="0"/>
            <a:r>
              <a:rPr lang="hu-HU" noProof="0"/>
              <a:t>Második szint</a:t>
            </a:r>
          </a:p>
          <a:p>
            <a:pPr lvl="2" rtl="0"/>
            <a:r>
              <a:rPr lang="hu-HU" noProof="0"/>
              <a:t>Harmadik szint</a:t>
            </a:r>
          </a:p>
          <a:p>
            <a:pPr lvl="3" rtl="0"/>
            <a:r>
              <a:rPr lang="hu-HU" noProof="0"/>
              <a:t>Negyedik szint</a:t>
            </a:r>
          </a:p>
          <a:p>
            <a:pPr lvl="4" rtl="0"/>
            <a:r>
              <a:rPr lang="hu-HU" noProof="0"/>
              <a:t>Ötödik szint</a:t>
            </a:r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E3BBCC2B-A9FA-4472-8509-74B42C12A8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hu-HU" noProof="0"/>
          </a:p>
        </p:txBody>
      </p:sp>
      <p:cxnSp>
        <p:nvCxnSpPr>
          <p:cNvPr id="13" name="Egyenes összekötő 12">
            <a:extLst>
              <a:ext uri="{FF2B5EF4-FFF2-40B4-BE49-F238E27FC236}">
                <a16:creationId xmlns:a16="http://schemas.microsoft.com/office/drawing/2014/main" id="{1BD32F58-EB48-4836-BA45-971BA1AA1608}"/>
              </a:ext>
            </a:extLst>
          </p:cNvPr>
          <p:cNvCxnSpPr/>
          <p:nvPr userDrawn="1"/>
        </p:nvCxnSpPr>
        <p:spPr>
          <a:xfrm>
            <a:off x="559704" y="5537210"/>
            <a:ext cx="0" cy="1320791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Shape 61">
            <a:extLst>
              <a:ext uri="{FF2B5EF4-FFF2-40B4-BE49-F238E27FC236}">
                <a16:creationId xmlns:a16="http://schemas.microsoft.com/office/drawing/2014/main" id="{9DA099E0-27DA-42BD-9D42-E4CA07B78FDD}"/>
              </a:ext>
            </a:extLst>
          </p:cNvPr>
          <p:cNvSpPr/>
          <p:nvPr userDrawn="1"/>
        </p:nvSpPr>
        <p:spPr>
          <a:xfrm rot="16200000">
            <a:off x="-1548505" y="3225098"/>
            <a:ext cx="4216420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19050" tIns="19050" rIns="19050" bIns="19050" rtlCol="0" anchor="ctr">
            <a:spAutoFit/>
          </a:bodyPr>
          <a:lstStyle/>
          <a:p>
            <a:pPr marL="0" indent="0" algn="ctr" rtl="0">
              <a:buFont typeface="Arial" panose="020B0604020202020204" pitchFamily="34" charset="0"/>
              <a:buNone/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hu-HU" sz="2400" b="1" i="0" kern="1200" spc="600" noProof="0" dirty="0">
                <a:solidFill>
                  <a:srgbClr val="2F3342"/>
                </a:solidFill>
                <a:latin typeface="+mn-lt"/>
                <a:ea typeface="+mn-ea"/>
                <a:cs typeface="+mn-cs"/>
                <a:sym typeface="Bebas"/>
              </a:rPr>
              <a:t>HUNGARIAN CAKES</a:t>
            </a:r>
            <a:endParaRPr lang="hu-HU" sz="2400" b="1" i="0" spc="600" noProof="0" dirty="0">
              <a:solidFill>
                <a:schemeClr val="accent1"/>
              </a:solidFill>
              <a:latin typeface="+mn-lt"/>
              <a:cs typeface="Gill Sans" panose="020B0502020104020203" pitchFamily="34" charset="-79"/>
            </a:endParaRPr>
          </a:p>
        </p:txBody>
      </p:sp>
      <p:sp>
        <p:nvSpPr>
          <p:cNvPr id="19" name="Dia számának helye 21">
            <a:extLst>
              <a:ext uri="{FF2B5EF4-FFF2-40B4-BE49-F238E27FC236}">
                <a16:creationId xmlns:a16="http://schemas.microsoft.com/office/drawing/2014/main" id="{BDEFFF1D-21D1-45B8-A062-F9140F937EE2}"/>
              </a:ext>
            </a:extLst>
          </p:cNvPr>
          <p:cNvSpPr txBox="1">
            <a:spLocks/>
          </p:cNvSpPr>
          <p:nvPr userDrawn="1"/>
        </p:nvSpPr>
        <p:spPr>
          <a:xfrm>
            <a:off x="10919584" y="441326"/>
            <a:ext cx="703476" cy="244475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3" b="1" kern="1200">
                <a:solidFill>
                  <a:schemeClr val="tx1">
                    <a:alpha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hu-HU" sz="1000" noProof="0" dirty="0"/>
          </a:p>
        </p:txBody>
      </p:sp>
      <p:cxnSp>
        <p:nvCxnSpPr>
          <p:cNvPr id="20" name="Egyenes összekötő 19">
            <a:extLst>
              <a:ext uri="{FF2B5EF4-FFF2-40B4-BE49-F238E27FC236}">
                <a16:creationId xmlns:a16="http://schemas.microsoft.com/office/drawing/2014/main" id="{DFEBA112-2FA0-448A-A373-EB297C4661F0}"/>
              </a:ext>
            </a:extLst>
          </p:cNvPr>
          <p:cNvCxnSpPr/>
          <p:nvPr userDrawn="1"/>
        </p:nvCxnSpPr>
        <p:spPr>
          <a:xfrm>
            <a:off x="559704" y="0"/>
            <a:ext cx="0" cy="1320791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065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50" r:id="rId2"/>
    <p:sldLayoutId id="2147483660" r:id="rId3"/>
    <p:sldLayoutId id="2147483663" r:id="rId4"/>
    <p:sldLayoutId id="2147483661" r:id="rId5"/>
    <p:sldLayoutId id="2147483662" r:id="rId6"/>
    <p:sldLayoutId id="2147483665" r:id="rId7"/>
    <p:sldLayoutId id="2147483677" r:id="rId8"/>
    <p:sldLayoutId id="2147483673" r:id="rId9"/>
    <p:sldLayoutId id="2147483674" r:id="rId10"/>
    <p:sldLayoutId id="2147483680" r:id="rId11"/>
    <p:sldLayoutId id="2147483678" r:id="rId12"/>
    <p:sldLayoutId id="2147483679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69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topics-and-guidance/starting-a-business/start-and-business-planning/making-a-plan" TargetMode="External"/><Relationship Id="rId2" Type="http://schemas.openxmlformats.org/officeDocument/2006/relationships/hyperlink" Target="https://doaj.org/article/d9ce392e39ed42df990762226ac3184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od.gov.uk/business-guidance/safer-food-better-business-sfbb" TargetMode="External"/><Relationship Id="rId5" Type="http://schemas.openxmlformats.org/officeDocument/2006/relationships/hyperlink" Target="https://www.food.gov.uk/business-guidance/getting-ready-to-start-your-food-business" TargetMode="External"/><Relationship Id="rId4" Type="http://schemas.openxmlformats.org/officeDocument/2006/relationships/hyperlink" Target="https://doi.org/10.1007/s11187-018-0005-9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17554251011064837" TargetMode="External"/><Relationship Id="rId2" Type="http://schemas.openxmlformats.org/officeDocument/2006/relationships/hyperlink" Target="https://www.gov.uk/become-sole-trader?step-by-step-nav=01ff8dbd-886a-4dbb-872c-d2092b31b2c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08/PRR-06-2019-0016" TargetMode="External"/><Relationship Id="rId4" Type="http://schemas.openxmlformats.org/officeDocument/2006/relationships/hyperlink" Target="https://doi.org/10.31926/but.es.2022.15.64.2.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104900" y="1159823"/>
            <a:ext cx="10668000" cy="2969443"/>
          </a:xfrm>
        </p:spPr>
        <p:txBody>
          <a:bodyPr rtlCol="0">
            <a:normAutofit/>
          </a:bodyPr>
          <a:lstStyle/>
          <a:p>
            <a:pPr rtl="0"/>
            <a:r>
              <a:rPr lang="hu-HU" sz="6000" dirty="0">
                <a:latin typeface="+mn-lt"/>
              </a:rPr>
              <a:t>MARTA’S HUNGARIAN BAKES</a:t>
            </a:r>
          </a:p>
        </p:txBody>
      </p:sp>
      <p:sp>
        <p:nvSpPr>
          <p:cNvPr id="10" name="Szöveg helye 9"/>
          <p:cNvSpPr>
            <a:spLocks noGrp="1"/>
          </p:cNvSpPr>
          <p:nvPr>
            <p:ph type="body" idx="1"/>
          </p:nvPr>
        </p:nvSpPr>
        <p:spPr>
          <a:xfrm>
            <a:off x="1104900" y="4528489"/>
            <a:ext cx="10668000" cy="1169688"/>
          </a:xfrm>
        </p:spPr>
        <p:txBody>
          <a:bodyPr rtlCol="0"/>
          <a:lstStyle/>
          <a:p>
            <a:pPr rtl="0"/>
            <a:r>
              <a:rPr lang="hu-HU" sz="2800" spc="0" dirty="0" err="1">
                <a:solidFill>
                  <a:schemeClr val="tx1"/>
                </a:solidFill>
              </a:rPr>
              <a:t>By</a:t>
            </a:r>
            <a:r>
              <a:rPr lang="hu-HU" sz="2800" spc="0" dirty="0">
                <a:solidFill>
                  <a:schemeClr val="tx1"/>
                </a:solidFill>
              </a:rPr>
              <a:t> Krisztian Kovacs</a:t>
            </a:r>
          </a:p>
          <a:p>
            <a:pPr rtl="0"/>
            <a:r>
              <a:rPr lang="hu-HU" sz="2800" spc="0" dirty="0">
                <a:solidFill>
                  <a:schemeClr val="tx1"/>
                </a:solidFill>
              </a:rPr>
              <a:t>2514628</a:t>
            </a:r>
          </a:p>
        </p:txBody>
      </p:sp>
    </p:spTree>
    <p:extLst>
      <p:ext uri="{BB962C8B-B14F-4D97-AF65-F5344CB8AC3E}">
        <p14:creationId xmlns:p14="http://schemas.microsoft.com/office/powerpoint/2010/main" val="387664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>
            <a:extLst>
              <a:ext uri="{FF2B5EF4-FFF2-40B4-BE49-F238E27FC236}">
                <a16:creationId xmlns:a16="http://schemas.microsoft.com/office/drawing/2014/main" id="{59BFF3A5-2AD0-CC81-284B-61CC217ED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600200"/>
            <a:ext cx="10248899" cy="45767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hu-HU" sz="2400" noProof="0" dirty="0"/>
          </a:p>
          <a:p>
            <a:pPr marL="0" indent="0" algn="ctr">
              <a:buNone/>
            </a:pPr>
            <a:r>
              <a:rPr lang="en-GB" sz="2400" noProof="0" dirty="0"/>
              <a:t>Marta’s Hungarian Bakes offers traditional homemade cakes and traybakes for customers who want something more personal and different form standard local cake makers.</a:t>
            </a:r>
          </a:p>
          <a:p>
            <a:pPr marL="0" indent="0" algn="ctr">
              <a:buNone/>
            </a:pPr>
            <a:endParaRPr lang="en-GB" sz="2400" noProof="0" dirty="0"/>
          </a:p>
          <a:p>
            <a:pPr marL="0" indent="0" algn="ctr">
              <a:buNone/>
            </a:pPr>
            <a:r>
              <a:rPr lang="en-GB" sz="2400" noProof="0" dirty="0"/>
              <a:t>The business will work with a pre-order only model. This makes the business lower risk, while allowing to test demand and build a customer base.</a:t>
            </a:r>
          </a:p>
          <a:p>
            <a:pPr marL="0" indent="0" algn="ctr">
              <a:buNone/>
            </a:pPr>
            <a:endParaRPr lang="en-GB" sz="2400" noProof="0" dirty="0"/>
          </a:p>
          <a:p>
            <a:pPr marL="0" indent="0" algn="ctr">
              <a:buNone/>
            </a:pPr>
            <a:r>
              <a:rPr lang="en-GB" sz="2400" noProof="0" dirty="0"/>
              <a:t>Business Wales (2026) explains that a business plan should set the main objectives, strategies and priorities of the business.</a:t>
            </a:r>
          </a:p>
        </p:txBody>
      </p:sp>
      <p:sp>
        <p:nvSpPr>
          <p:cNvPr id="3" name="Cím 2">
            <a:extLst>
              <a:ext uri="{FF2B5EF4-FFF2-40B4-BE49-F238E27FC236}">
                <a16:creationId xmlns:a16="http://schemas.microsoft.com/office/drawing/2014/main" id="{F618793E-5536-F934-074F-7EA18C73E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594360"/>
            <a:ext cx="10248899" cy="685800"/>
          </a:xfrm>
        </p:spPr>
        <p:txBody>
          <a:bodyPr>
            <a:noAutofit/>
          </a:bodyPr>
          <a:lstStyle/>
          <a:p>
            <a:pPr algn="ctr"/>
            <a:r>
              <a:rPr lang="en-GB" noProof="0" dirty="0">
                <a:latin typeface="+mn-lt"/>
              </a:rPr>
              <a:t>Business Proposition</a:t>
            </a:r>
          </a:p>
        </p:txBody>
      </p:sp>
    </p:spTree>
    <p:extLst>
      <p:ext uri="{BB962C8B-B14F-4D97-AF65-F5344CB8AC3E}">
        <p14:creationId xmlns:p14="http://schemas.microsoft.com/office/powerpoint/2010/main" val="22942128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ím 10">
            <a:extLst>
              <a:ext uri="{FF2B5EF4-FFF2-40B4-BE49-F238E27FC236}">
                <a16:creationId xmlns:a16="http://schemas.microsoft.com/office/drawing/2014/main" id="{7E19986B-6BF1-4ACF-B9CC-DBD1466DD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sz="4400" noProof="0" dirty="0">
                <a:latin typeface="+mn-lt"/>
              </a:rPr>
              <a:t>The Story Behind the Business</a:t>
            </a:r>
            <a:br>
              <a:rPr lang="en-GB" noProof="0" dirty="0">
                <a:latin typeface="+mn-lt"/>
              </a:rPr>
            </a:br>
            <a:endParaRPr lang="en-GB" noProof="0" dirty="0">
              <a:latin typeface="+mn-lt"/>
            </a:endParaRPr>
          </a:p>
        </p:txBody>
      </p:sp>
      <p:sp>
        <p:nvSpPr>
          <p:cNvPr id="3" name="Szöveg helye 2"/>
          <p:cNvSpPr>
            <a:spLocks noGrp="1"/>
          </p:cNvSpPr>
          <p:nvPr>
            <p:ph type="body" sz="quarter" idx="2"/>
          </p:nvPr>
        </p:nvSpPr>
        <p:spPr/>
        <p:txBody>
          <a:bodyPr rtlCol="0">
            <a:normAutofit lnSpcReduction="1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noProof="0" dirty="0"/>
              <a:t>Based on real experience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noProof="0" dirty="0"/>
              <a:t>Marta has already made cake</a:t>
            </a:r>
            <a:r>
              <a:rPr lang="hu-HU" sz="2400" noProof="0" dirty="0"/>
              <a:t>s</a:t>
            </a:r>
            <a:r>
              <a:rPr lang="en-GB" sz="2400" noProof="0" dirty="0"/>
              <a:t> for local people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noProof="0" dirty="0"/>
              <a:t>Positive feedback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noProof="0" dirty="0"/>
              <a:t>Built around existing skills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noProof="0" dirty="0"/>
              <a:t>Real product examples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noProof="0" dirty="0"/>
              <a:t>Low-risk start</a:t>
            </a:r>
          </a:p>
          <a:p>
            <a:pPr rtl="0"/>
            <a:endParaRPr lang="en-GB" noProof="0" dirty="0"/>
          </a:p>
        </p:txBody>
      </p:sp>
      <p:sp>
        <p:nvSpPr>
          <p:cNvPr id="8" name="Ellipszis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29322" y="5717514"/>
            <a:ext cx="1012464" cy="1007136"/>
          </a:xfrm>
          <a:prstGeom prst="ellipse">
            <a:avLst/>
          </a:prstGeom>
          <a:noFill/>
          <a:ln w="6350">
            <a:solidFill>
              <a:schemeClr val="tx1">
                <a:alpha val="10000"/>
              </a:schemeClr>
            </a:solidFill>
            <a:prstDash val="sysDot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2700" noProof="0" dirty="0"/>
          </a:p>
        </p:txBody>
      </p:sp>
      <p:sp>
        <p:nvSpPr>
          <p:cNvPr id="10" name="Dia száma 04">
            <a:extLst>
              <a:ext uri="{FF2B5EF4-FFF2-40B4-BE49-F238E27FC236}">
                <a16:creationId xmlns:a16="http://schemas.microsoft.com/office/drawing/2014/main" id="{979C3E78-CF44-41DC-A57F-A9DFA28E5F1F}"/>
              </a:ext>
            </a:extLst>
          </p:cNvPr>
          <p:cNvSpPr txBox="1">
            <a:spLocks/>
          </p:cNvSpPr>
          <p:nvPr/>
        </p:nvSpPr>
        <p:spPr>
          <a:xfrm>
            <a:off x="10919584" y="441326"/>
            <a:ext cx="703476" cy="244475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3" b="1" kern="1200">
                <a:solidFill>
                  <a:schemeClr val="tx1">
                    <a:alpha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D8D877B3-D348-4611-9BDB-C5374591D951}" type="slidenum">
              <a:rPr lang="en-GB" sz="1000" noProof="0" smtClean="0">
                <a:solidFill>
                  <a:schemeClr val="bg1">
                    <a:alpha val="50000"/>
                  </a:schemeClr>
                </a:solidFill>
              </a:rPr>
              <a:pPr rtl="0"/>
              <a:t>3</a:t>
            </a:fld>
            <a:endParaRPr lang="en-GB" sz="1000" noProof="0" dirty="0">
              <a:solidFill>
                <a:schemeClr val="bg1">
                  <a:alpha val="50000"/>
                </a:schemeClr>
              </a:solidFill>
            </a:endParaRPr>
          </a:p>
        </p:txBody>
      </p:sp>
      <p:pic>
        <p:nvPicPr>
          <p:cNvPr id="12" name="Kép helyőrzője 8">
            <a:extLst>
              <a:ext uri="{FF2B5EF4-FFF2-40B4-BE49-F238E27FC236}">
                <a16:creationId xmlns:a16="http://schemas.microsoft.com/office/drawing/2014/main" id="{E39A3B84-CFD4-49E0-A403-BA35D4B97A2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/>
          <a:stretch/>
        </p:blipFill>
        <p:spPr>
          <a:xfrm>
            <a:off x="5440363" y="0"/>
            <a:ext cx="6751637" cy="6858000"/>
          </a:xfrm>
        </p:spPr>
      </p:pic>
    </p:spTree>
    <p:extLst>
      <p:ext uri="{BB962C8B-B14F-4D97-AF65-F5344CB8AC3E}">
        <p14:creationId xmlns:p14="http://schemas.microsoft.com/office/powerpoint/2010/main" val="4341074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640922D-1A2B-4690-8EBC-B253E6E5A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248853"/>
            <a:ext cx="10668000" cy="738069"/>
          </a:xfrm>
        </p:spPr>
        <p:txBody>
          <a:bodyPr>
            <a:noAutofit/>
          </a:bodyPr>
          <a:lstStyle/>
          <a:p>
            <a:r>
              <a:rPr lang="en-GB" sz="4400" spc="0" noProof="0" dirty="0">
                <a:latin typeface="+mn-lt"/>
              </a:rPr>
              <a:t>Mission, Aim and First-Year Objectives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66D34973-9C27-97DA-8559-AD23E13AB1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4900" y="1324305"/>
            <a:ext cx="10668000" cy="5013434"/>
          </a:xfrm>
        </p:spPr>
        <p:txBody>
          <a:bodyPr/>
          <a:lstStyle/>
          <a:p>
            <a:r>
              <a:rPr lang="en-GB" sz="2400" spc="0" noProof="0" dirty="0">
                <a:solidFill>
                  <a:schemeClr val="tx1"/>
                </a:solidFill>
              </a:rPr>
              <a:t>Mission: Selling Hungarian cakes with personal and reliable service.</a:t>
            </a:r>
          </a:p>
          <a:p>
            <a:r>
              <a:rPr lang="en-GB" sz="2400" spc="0" noProof="0" dirty="0">
                <a:solidFill>
                  <a:schemeClr val="tx1"/>
                </a:solidFill>
              </a:rPr>
              <a:t>Aim: To build a sustainable family business that stays realistic and manageable.</a:t>
            </a:r>
          </a:p>
          <a:p>
            <a:r>
              <a:rPr lang="en-GB" sz="2400" spc="0" noProof="0" dirty="0">
                <a:solidFill>
                  <a:schemeClr val="tx1"/>
                </a:solidFill>
              </a:rPr>
              <a:t>First-year objectives:</a:t>
            </a:r>
          </a:p>
          <a:p>
            <a:r>
              <a:rPr lang="en-GB" sz="2400" spc="0" noProof="0" dirty="0">
                <a:solidFill>
                  <a:schemeClr val="tx1"/>
                </a:solidFill>
              </a:rPr>
              <a:t>Register the food business before trading</a:t>
            </a:r>
          </a:p>
          <a:p>
            <a:r>
              <a:rPr lang="en-GB" sz="2400" spc="0" noProof="0" dirty="0">
                <a:solidFill>
                  <a:schemeClr val="tx1"/>
                </a:solidFill>
              </a:rPr>
              <a:t>Level 2 Food Hygiene training and SFBB records</a:t>
            </a:r>
          </a:p>
          <a:p>
            <a:r>
              <a:rPr lang="en-GB" sz="2400" spc="0" noProof="0" dirty="0">
                <a:solidFill>
                  <a:schemeClr val="tx1"/>
                </a:solidFill>
              </a:rPr>
              <a:t>Facebook page with 100 local followers within six months</a:t>
            </a:r>
          </a:p>
          <a:p>
            <a:r>
              <a:rPr lang="en-GB" sz="2400" spc="0" noProof="0" dirty="0">
                <a:solidFill>
                  <a:schemeClr val="tx1"/>
                </a:solidFill>
              </a:rPr>
              <a:t>Reach an average of 3-4 orders / week</a:t>
            </a:r>
            <a:endParaRPr lang="hu-HU" sz="2400" spc="0" noProof="0" dirty="0">
              <a:solidFill>
                <a:schemeClr val="tx1"/>
              </a:solidFill>
            </a:endParaRPr>
          </a:p>
          <a:p>
            <a:pPr marL="457200" indent="-457200">
              <a:buFontTx/>
              <a:buChar char="-"/>
            </a:pPr>
            <a:endParaRPr lang="en-GB" sz="2400" spc="0" noProof="0" dirty="0">
              <a:solidFill>
                <a:schemeClr val="tx1"/>
              </a:solidFill>
            </a:endParaRPr>
          </a:p>
          <a:p>
            <a:r>
              <a:rPr lang="en-GB" sz="2400" spc="0" noProof="0" dirty="0">
                <a:solidFill>
                  <a:schemeClr val="tx1"/>
                </a:solidFill>
              </a:rPr>
              <a:t>Food Standards Agency (2026a; 2026b) guidance is important because food businesses need to understand registration and food safety requirements before they start trading.</a:t>
            </a:r>
          </a:p>
        </p:txBody>
      </p:sp>
    </p:spTree>
    <p:extLst>
      <p:ext uri="{BB962C8B-B14F-4D97-AF65-F5344CB8AC3E}">
        <p14:creationId xmlns:p14="http://schemas.microsoft.com/office/powerpoint/2010/main" val="36431055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Kép helyőrzője 16">
            <a:extLst>
              <a:ext uri="{FF2B5EF4-FFF2-40B4-BE49-F238E27FC236}">
                <a16:creationId xmlns:a16="http://schemas.microsoft.com/office/drawing/2014/main" id="{1E3B9FEC-22B7-4FE3-B73D-CDC86E43E160}"/>
              </a:ext>
            </a:extLst>
          </p:cNvPr>
          <p:cNvPicPr>
            <a:picLocks noGrp="1" noChangeAspect="1"/>
          </p:cNvPicPr>
          <p:nvPr>
            <p:ph type="pic" sz="quarter" idx="56"/>
          </p:nvPr>
        </p:nvPicPr>
        <p:blipFill>
          <a:blip r:embed="rId3"/>
          <a:srcRect/>
          <a:stretch/>
        </p:blipFill>
        <p:spPr/>
      </p:pic>
      <p:sp>
        <p:nvSpPr>
          <p:cNvPr id="5" name="Cím 4">
            <a:extLst>
              <a:ext uri="{FF2B5EF4-FFF2-40B4-BE49-F238E27FC236}">
                <a16:creationId xmlns:a16="http://schemas.microsoft.com/office/drawing/2014/main" id="{C11E0449-C335-46DB-B971-B68D8522B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3921" y="251460"/>
            <a:ext cx="6957060" cy="731520"/>
          </a:xfrm>
        </p:spPr>
        <p:txBody>
          <a:bodyPr rtlCol="0"/>
          <a:lstStyle/>
          <a:p>
            <a:pPr algn="ctr" rtl="0"/>
            <a:r>
              <a:rPr lang="en-GB" sz="4400" noProof="0" dirty="0"/>
              <a:t>Legal Structure and Location</a:t>
            </a:r>
          </a:p>
        </p:txBody>
      </p:sp>
      <p:sp>
        <p:nvSpPr>
          <p:cNvPr id="11" name="Szöveg helye 10"/>
          <p:cNvSpPr>
            <a:spLocks noGrp="1"/>
          </p:cNvSpPr>
          <p:nvPr>
            <p:ph type="body" sz="quarter" idx="39"/>
          </p:nvPr>
        </p:nvSpPr>
        <p:spPr>
          <a:xfrm>
            <a:off x="5173980" y="1171901"/>
            <a:ext cx="6019800" cy="5434639"/>
          </a:xfrm>
        </p:spPr>
        <p:txBody>
          <a:bodyPr rtlCol="0"/>
          <a:lstStyle/>
          <a:p>
            <a:pPr marL="0" indent="0" algn="just" rtl="0">
              <a:buNone/>
            </a:pPr>
            <a:r>
              <a:rPr lang="en-GB" sz="2000" noProof="0" dirty="0"/>
              <a:t>Marta’s Hungarian Bakes will operate as a sole trader business. GOV.UK (2026) explains that a sole trader runs their own business, keeps the profits after tax, but is personally responsible for any business debts.</a:t>
            </a:r>
          </a:p>
          <a:p>
            <a:pPr marL="0" indent="0" rtl="0">
              <a:buNone/>
            </a:pPr>
            <a:r>
              <a:rPr lang="en-GB" sz="2000" noProof="0" dirty="0"/>
              <a:t>Why this structure fits:</a:t>
            </a:r>
          </a:p>
          <a:p>
            <a:pPr rtl="0">
              <a:buFont typeface="Wingdings" panose="05000000000000000000" pitchFamily="2" charset="2"/>
              <a:buChar char="ü"/>
            </a:pPr>
            <a:r>
              <a:rPr lang="hu-HU" sz="2000" noProof="0" dirty="0"/>
              <a:t> </a:t>
            </a:r>
            <a:r>
              <a:rPr lang="en-GB" sz="2000" noProof="0" dirty="0"/>
              <a:t>Simple to start</a:t>
            </a:r>
          </a:p>
          <a:p>
            <a:pPr rtl="0">
              <a:buFont typeface="Wingdings" panose="05000000000000000000" pitchFamily="2" charset="2"/>
              <a:buChar char="ü"/>
            </a:pPr>
            <a:r>
              <a:rPr lang="hu-HU" sz="2000" noProof="0" dirty="0"/>
              <a:t> </a:t>
            </a:r>
            <a:r>
              <a:rPr lang="en-GB" sz="2000" noProof="0" dirty="0"/>
              <a:t>Suitable for small family business</a:t>
            </a:r>
          </a:p>
          <a:p>
            <a:pPr rtl="0">
              <a:buFont typeface="Wingdings" panose="05000000000000000000" pitchFamily="2" charset="2"/>
              <a:buChar char="ü"/>
            </a:pPr>
            <a:r>
              <a:rPr lang="hu-HU" sz="2000" noProof="0" dirty="0"/>
              <a:t> </a:t>
            </a:r>
            <a:r>
              <a:rPr lang="en-GB" sz="2000" noProof="0" dirty="0"/>
              <a:t>Full control over pricing, products and order limits</a:t>
            </a:r>
          </a:p>
          <a:p>
            <a:pPr rtl="0">
              <a:buFont typeface="Wingdings" panose="05000000000000000000" pitchFamily="2" charset="2"/>
              <a:buChar char="ü"/>
            </a:pPr>
            <a:r>
              <a:rPr lang="hu-HU" sz="2000" noProof="0" dirty="0"/>
              <a:t> </a:t>
            </a:r>
            <a:r>
              <a:rPr lang="en-GB" sz="2000" noProof="0" dirty="0"/>
              <a:t>Low start up cost</a:t>
            </a:r>
          </a:p>
          <a:p>
            <a:pPr rtl="0">
              <a:buFont typeface="Wingdings" panose="05000000000000000000" pitchFamily="2" charset="2"/>
              <a:buChar char="ü"/>
            </a:pPr>
            <a:r>
              <a:rPr lang="hu-HU" sz="2000" noProof="0" dirty="0"/>
              <a:t> </a:t>
            </a:r>
            <a:r>
              <a:rPr lang="en-GB" sz="2000" noProof="0" dirty="0"/>
              <a:t>Easier to keep the business realistic</a:t>
            </a:r>
          </a:p>
          <a:p>
            <a:pPr marL="0" indent="0" algn="just" rtl="0">
              <a:buNone/>
            </a:pPr>
            <a:r>
              <a:rPr lang="en-GB" sz="2000" noProof="0" dirty="0"/>
              <a:t>Location: Home-based, covering Neath / Swansea area, with delivery or collection option.</a:t>
            </a:r>
          </a:p>
        </p:txBody>
      </p:sp>
      <p:pic>
        <p:nvPicPr>
          <p:cNvPr id="12" name="Kép helyőrzője 11">
            <a:extLst>
              <a:ext uri="{FF2B5EF4-FFF2-40B4-BE49-F238E27FC236}">
                <a16:creationId xmlns:a16="http://schemas.microsoft.com/office/drawing/2014/main" id="{F8670FF9-480E-49A6-A069-BFCF6D699533}"/>
              </a:ext>
            </a:extLst>
          </p:cNvPr>
          <p:cNvPicPr>
            <a:picLocks noGrp="1" noChangeAspect="1"/>
          </p:cNvPicPr>
          <p:nvPr>
            <p:ph type="pic" sz="quarter" idx="87"/>
          </p:nvPr>
        </p:nvPicPr>
        <p:blipFill>
          <a:blip r:embed="rId4"/>
          <a:srcRect/>
          <a:stretch/>
        </p:blipFill>
        <p:spPr>
          <a:xfrm>
            <a:off x="10629900" y="2472521"/>
            <a:ext cx="1562100" cy="2894359"/>
          </a:xfrm>
        </p:spPr>
      </p:pic>
    </p:spTree>
    <p:extLst>
      <p:ext uri="{BB962C8B-B14F-4D97-AF65-F5344CB8AC3E}">
        <p14:creationId xmlns:p14="http://schemas.microsoft.com/office/powerpoint/2010/main" val="2271454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őrzője 5">
            <a:extLst>
              <a:ext uri="{FF2B5EF4-FFF2-40B4-BE49-F238E27FC236}">
                <a16:creationId xmlns:a16="http://schemas.microsoft.com/office/drawing/2014/main" id="{875ED820-017D-47E9-8107-163E4133A528}"/>
              </a:ext>
            </a:extLst>
          </p:cNvPr>
          <p:cNvPicPr>
            <a:picLocks noGrp="1" noChangeAspect="1"/>
          </p:cNvPicPr>
          <p:nvPr>
            <p:ph type="pic" sz="quarter" idx="71"/>
          </p:nvPr>
        </p:nvPicPr>
        <p:blipFill>
          <a:blip r:embed="rId3"/>
          <a:srcRect/>
          <a:stretch/>
        </p:blipFill>
        <p:spPr/>
      </p:pic>
      <p:sp>
        <p:nvSpPr>
          <p:cNvPr id="5" name="Cím 4">
            <a:extLst>
              <a:ext uri="{FF2B5EF4-FFF2-40B4-BE49-F238E27FC236}">
                <a16:creationId xmlns:a16="http://schemas.microsoft.com/office/drawing/2014/main" id="{78CC151D-3E87-49F8-947C-F3CD2D5C3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3580" y="828583"/>
            <a:ext cx="6073140" cy="733517"/>
          </a:xfrm>
        </p:spPr>
        <p:txBody>
          <a:bodyPr rtlCol="0"/>
          <a:lstStyle/>
          <a:p>
            <a:pPr algn="ctr" rtl="0"/>
            <a:r>
              <a:rPr lang="en-GB" sz="4400" noProof="0" dirty="0">
                <a:solidFill>
                  <a:schemeClr val="tx1"/>
                </a:solidFill>
                <a:latin typeface="+mn-lt"/>
              </a:rPr>
              <a:t>USP and Market Position</a:t>
            </a:r>
          </a:p>
        </p:txBody>
      </p:sp>
      <p:sp>
        <p:nvSpPr>
          <p:cNvPr id="4" name="Szöveg helye 3"/>
          <p:cNvSpPr>
            <a:spLocks noGrp="1"/>
          </p:cNvSpPr>
          <p:nvPr>
            <p:ph type="body" idx="13"/>
          </p:nvPr>
        </p:nvSpPr>
        <p:spPr>
          <a:xfrm>
            <a:off x="6119108" y="1842043"/>
            <a:ext cx="5402083" cy="4261577"/>
          </a:xfrm>
        </p:spPr>
        <p:txBody>
          <a:bodyPr rtlCol="0"/>
          <a:lstStyle/>
          <a:p>
            <a:pPr algn="ctr" rtl="0"/>
            <a:r>
              <a:rPr lang="en-GB" sz="2000" spc="0" noProof="0" dirty="0">
                <a:solidFill>
                  <a:schemeClr val="tx1"/>
                </a:solidFill>
              </a:rPr>
              <a:t>The unique selling point of Marta’s Hungarian Bakes is the Hungarian style of the products.</a:t>
            </a:r>
          </a:p>
          <a:p>
            <a:pPr algn="ctr" rtl="0"/>
            <a:r>
              <a:rPr lang="en-GB" sz="2000" spc="0" noProof="0" dirty="0">
                <a:solidFill>
                  <a:schemeClr val="tx1"/>
                </a:solidFill>
              </a:rPr>
              <a:t>Many cake makers offer birthday cakes and cupcakes, but our traditional cakes and unique flavours are less common in the local market.</a:t>
            </a:r>
          </a:p>
          <a:p>
            <a:pPr algn="ctr" rtl="0"/>
            <a:r>
              <a:rPr lang="en-GB" sz="2000" spc="0" noProof="0" dirty="0">
                <a:solidFill>
                  <a:schemeClr val="tx1"/>
                </a:solidFill>
              </a:rPr>
              <a:t>Saqib (2021) explains that positioning helps customers understand the real difference between competing products.</a:t>
            </a:r>
          </a:p>
          <a:p>
            <a:pPr algn="ctr" rtl="0"/>
            <a:r>
              <a:rPr lang="en-GB" sz="2000" spc="0" noProof="0" dirty="0">
                <a:solidFill>
                  <a:schemeClr val="tx1"/>
                </a:solidFill>
              </a:rPr>
              <a:t>Marta’s Hungarian bakes is not trying to compete on prices, we will </a:t>
            </a:r>
            <a:r>
              <a:rPr lang="hu-HU" sz="2000" spc="0" noProof="0" dirty="0">
                <a:solidFill>
                  <a:schemeClr val="tx1"/>
                </a:solidFill>
              </a:rPr>
              <a:t>be </a:t>
            </a:r>
            <a:r>
              <a:rPr lang="en-GB" sz="2000" spc="0" noProof="0" dirty="0">
                <a:solidFill>
                  <a:schemeClr val="tx1"/>
                </a:solidFill>
              </a:rPr>
              <a:t>offering something different. This gives the business a clearer place in the market.</a:t>
            </a:r>
          </a:p>
        </p:txBody>
      </p:sp>
    </p:spTree>
    <p:extLst>
      <p:ext uri="{BB962C8B-B14F-4D97-AF65-F5344CB8AC3E}">
        <p14:creationId xmlns:p14="http://schemas.microsoft.com/office/powerpoint/2010/main" val="3994065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Kép helyőrzője 17">
            <a:extLst>
              <a:ext uri="{FF2B5EF4-FFF2-40B4-BE49-F238E27FC236}">
                <a16:creationId xmlns:a16="http://schemas.microsoft.com/office/drawing/2014/main" id="{EFD33049-673D-43F4-9219-42BEF84C28FF}"/>
              </a:ext>
            </a:extLst>
          </p:cNvPr>
          <p:cNvPicPr>
            <a:picLocks noGrp="1" noChangeAspect="1"/>
          </p:cNvPicPr>
          <p:nvPr>
            <p:ph type="pic" sz="quarter" idx="104"/>
          </p:nvPr>
        </p:nvPicPr>
        <p:blipFill>
          <a:blip r:embed="rId3"/>
          <a:srcRect/>
          <a:stretch/>
        </p:blipFill>
        <p:spPr>
          <a:xfrm>
            <a:off x="2446992" y="854067"/>
            <a:ext cx="2285207" cy="2273182"/>
          </a:xfrm>
        </p:spPr>
      </p:pic>
      <p:sp>
        <p:nvSpPr>
          <p:cNvPr id="40" name="Cím 39">
            <a:extLst>
              <a:ext uri="{FF2B5EF4-FFF2-40B4-BE49-F238E27FC236}">
                <a16:creationId xmlns:a16="http://schemas.microsoft.com/office/drawing/2014/main" id="{65A5376C-613D-4FB8-8667-427E0D7DF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632" y="3562045"/>
            <a:ext cx="10492661" cy="603504"/>
          </a:xfrm>
        </p:spPr>
        <p:txBody>
          <a:bodyPr rtlCol="0"/>
          <a:lstStyle/>
          <a:p>
            <a:pPr rtl="0"/>
            <a:r>
              <a:rPr lang="en-GB" sz="2000" b="0" cap="none" noProof="0" dirty="0">
                <a:latin typeface="+mn-lt"/>
              </a:rPr>
              <a:t>Kotler at al. (2019) explain that businesses should understand the marketplace and customer needs before deciding how to serve customers.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E8238801-5FA2-45D0-8DCD-2CE63F6A78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9631" y="4282440"/>
            <a:ext cx="4979928" cy="2423160"/>
          </a:xfrm>
        </p:spPr>
        <p:txBody>
          <a:bodyPr rtlCol="0">
            <a:noAutofit/>
          </a:bodyPr>
          <a:lstStyle/>
          <a:p>
            <a:pPr algn="ctr" rtl="0"/>
            <a:r>
              <a:rPr lang="en-GB" sz="1600" noProof="0" dirty="0">
                <a:latin typeface="+mn-lt"/>
              </a:rPr>
              <a:t>Primary research:</a:t>
            </a:r>
          </a:p>
          <a:p>
            <a:pPr marL="285750" indent="-285750" rtl="0">
              <a:buFont typeface="Wingdings" panose="05000000000000000000" pitchFamily="2" charset="2"/>
              <a:buChar char="Ø"/>
            </a:pPr>
            <a:r>
              <a:rPr lang="en-GB" sz="1600" noProof="0" dirty="0">
                <a:latin typeface="+mn-lt"/>
              </a:rPr>
              <a:t>23 questionnaire responses</a:t>
            </a:r>
          </a:p>
          <a:p>
            <a:pPr marL="285750" indent="-285750" rtl="0">
              <a:buFont typeface="Wingdings" panose="05000000000000000000" pitchFamily="2" charset="2"/>
              <a:buChar char="Ø"/>
            </a:pPr>
            <a:r>
              <a:rPr lang="en-GB" sz="1600" noProof="0" dirty="0">
                <a:latin typeface="+mn-lt"/>
              </a:rPr>
              <a:t>17 answered yes to interest in Hungarian cakes</a:t>
            </a:r>
          </a:p>
          <a:p>
            <a:pPr marL="285750" indent="-285750" rtl="0">
              <a:buFont typeface="Wingdings" panose="05000000000000000000" pitchFamily="2" charset="2"/>
              <a:buChar char="Ø"/>
            </a:pPr>
            <a:r>
              <a:rPr lang="en-GB" sz="1600" noProof="0" dirty="0">
                <a:latin typeface="+mn-lt"/>
              </a:rPr>
              <a:t>4 answered maybe</a:t>
            </a:r>
          </a:p>
          <a:p>
            <a:pPr marL="285750" indent="-285750" rtl="0">
              <a:buFont typeface="Wingdings" panose="05000000000000000000" pitchFamily="2" charset="2"/>
              <a:buChar char="Ø"/>
            </a:pPr>
            <a:r>
              <a:rPr lang="en-GB" sz="1600" noProof="0" dirty="0">
                <a:latin typeface="+mn-lt"/>
              </a:rPr>
              <a:t>Delivery or collection flexibility was important</a:t>
            </a:r>
          </a:p>
        </p:txBody>
      </p:sp>
      <p:pic>
        <p:nvPicPr>
          <p:cNvPr id="20" name="Kép helyőrzője 19">
            <a:extLst>
              <a:ext uri="{FF2B5EF4-FFF2-40B4-BE49-F238E27FC236}">
                <a16:creationId xmlns:a16="http://schemas.microsoft.com/office/drawing/2014/main" id="{4E899E91-147B-4F85-96C4-044D2D53D2AA}"/>
              </a:ext>
            </a:extLst>
          </p:cNvPr>
          <p:cNvPicPr>
            <a:picLocks noGrp="1" noChangeAspect="1"/>
          </p:cNvPicPr>
          <p:nvPr>
            <p:ph type="pic" sz="quarter" idx="105"/>
          </p:nvPr>
        </p:nvPicPr>
        <p:blipFill>
          <a:blip r:embed="rId4"/>
          <a:srcRect/>
          <a:stretch/>
        </p:blipFill>
        <p:spPr>
          <a:xfrm>
            <a:off x="7959725" y="854067"/>
            <a:ext cx="2285207" cy="2273182"/>
          </a:xfrm>
        </p:spPr>
      </p:pic>
      <p:sp>
        <p:nvSpPr>
          <p:cNvPr id="8" name="Szöveg helye 7">
            <a:extLst>
              <a:ext uri="{FF2B5EF4-FFF2-40B4-BE49-F238E27FC236}">
                <a16:creationId xmlns:a16="http://schemas.microsoft.com/office/drawing/2014/main" id="{03D0101B-4320-4130-8381-DDFACEB78A63}"/>
              </a:ext>
            </a:extLst>
          </p:cNvPr>
          <p:cNvSpPr>
            <a:spLocks noGrp="1"/>
          </p:cNvSpPr>
          <p:nvPr>
            <p:ph type="body" sz="half" idx="107"/>
          </p:nvPr>
        </p:nvSpPr>
        <p:spPr>
          <a:xfrm>
            <a:off x="6612365" y="4282440"/>
            <a:ext cx="4979928" cy="2423160"/>
          </a:xfrm>
        </p:spPr>
        <p:txBody>
          <a:bodyPr rtlCol="0">
            <a:noAutofit/>
          </a:bodyPr>
          <a:lstStyle/>
          <a:p>
            <a:pPr algn="ctr" rtl="0"/>
            <a:r>
              <a:rPr lang="en-GB" sz="1600" noProof="0" dirty="0">
                <a:latin typeface="+mn-lt"/>
              </a:rPr>
              <a:t>Secondary research:</a:t>
            </a:r>
          </a:p>
          <a:p>
            <a:pPr marL="285750" indent="-285750" rtl="0">
              <a:buFont typeface="Wingdings" panose="05000000000000000000" pitchFamily="2" charset="2"/>
              <a:buChar char="Ø"/>
            </a:pPr>
            <a:r>
              <a:rPr lang="en-GB" sz="1600" noProof="0" dirty="0">
                <a:latin typeface="+mn-lt"/>
              </a:rPr>
              <a:t>Local competitor scan</a:t>
            </a:r>
          </a:p>
          <a:p>
            <a:pPr marL="285750" indent="-285750" rtl="0">
              <a:buFont typeface="Wingdings" panose="05000000000000000000" pitchFamily="2" charset="2"/>
              <a:buChar char="Ø"/>
            </a:pPr>
            <a:r>
              <a:rPr lang="en-GB" sz="1600" noProof="0" dirty="0">
                <a:latin typeface="+mn-lt"/>
              </a:rPr>
              <a:t>FSA Database check</a:t>
            </a:r>
          </a:p>
          <a:p>
            <a:pPr marL="285750" indent="-285750" rtl="0">
              <a:buFont typeface="Wingdings" panose="05000000000000000000" pitchFamily="2" charset="2"/>
              <a:buChar char="Ø"/>
            </a:pPr>
            <a:r>
              <a:rPr lang="en-GB" sz="1600" noProof="0" dirty="0">
                <a:latin typeface="+mn-lt"/>
              </a:rPr>
              <a:t>Existing cake makers are present</a:t>
            </a:r>
          </a:p>
          <a:p>
            <a:pPr marL="285750" indent="-285750" rtl="0">
              <a:buFont typeface="Wingdings" panose="05000000000000000000" pitchFamily="2" charset="2"/>
              <a:buChar char="Ø"/>
            </a:pPr>
            <a:r>
              <a:rPr lang="en-GB" sz="1600" noProof="0" dirty="0">
                <a:latin typeface="+mn-lt"/>
              </a:rPr>
              <a:t>Hungarian style are less common in the local offer</a:t>
            </a:r>
          </a:p>
        </p:txBody>
      </p:sp>
      <p:sp>
        <p:nvSpPr>
          <p:cNvPr id="2" name="Szövegdoboz 1">
            <a:extLst>
              <a:ext uri="{FF2B5EF4-FFF2-40B4-BE49-F238E27FC236}">
                <a16:creationId xmlns:a16="http://schemas.microsoft.com/office/drawing/2014/main" id="{CCB738EA-FC0E-9A20-31DC-FBEF71833EF3}"/>
              </a:ext>
            </a:extLst>
          </p:cNvPr>
          <p:cNvSpPr txBox="1"/>
          <p:nvPr/>
        </p:nvSpPr>
        <p:spPr>
          <a:xfrm>
            <a:off x="3530372" y="369140"/>
            <a:ext cx="56311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noProof="0" dirty="0"/>
              <a:t>Market Research Findings</a:t>
            </a:r>
          </a:p>
        </p:txBody>
      </p:sp>
    </p:spTree>
    <p:extLst>
      <p:ext uri="{BB962C8B-B14F-4D97-AF65-F5344CB8AC3E}">
        <p14:creationId xmlns:p14="http://schemas.microsoft.com/office/powerpoint/2010/main" val="31911186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>
            <a:extLst>
              <a:ext uri="{FF2B5EF4-FFF2-40B4-BE49-F238E27FC236}">
                <a16:creationId xmlns:a16="http://schemas.microsoft.com/office/drawing/2014/main" id="{D3923C5B-262B-DF07-BB8D-775060660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400" noProof="0" dirty="0"/>
              <a:t>The business will start with £3500 family savings. </a:t>
            </a:r>
            <a:r>
              <a:rPr lang="en-GB" sz="2400" noProof="0" dirty="0" err="1"/>
              <a:t>Darnihamedani</a:t>
            </a:r>
            <a:r>
              <a:rPr lang="en-GB" sz="2400" noProof="0" dirty="0"/>
              <a:t> et al. (2018) explain that start up costs can become a barrier for new businesses. For this reason, Marta’s Hungarian bakes will focus on controlled spending.</a:t>
            </a:r>
          </a:p>
          <a:p>
            <a:pPr marL="0" indent="0" algn="just">
              <a:buNone/>
            </a:pPr>
            <a:endParaRPr lang="en-GB" sz="2400" noProof="0" dirty="0"/>
          </a:p>
          <a:p>
            <a:pPr marL="0" indent="0">
              <a:buNone/>
            </a:pPr>
            <a:r>
              <a:rPr lang="en-GB" sz="2400" noProof="0" dirty="0"/>
              <a:t>Main start up costs: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hu-HU" sz="2400" noProof="0" dirty="0"/>
              <a:t> </a:t>
            </a:r>
            <a:r>
              <a:rPr lang="en-GB" sz="2400" noProof="0" dirty="0"/>
              <a:t>Kitchen preparation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hu-HU" sz="2400" noProof="0" dirty="0"/>
              <a:t> </a:t>
            </a:r>
            <a:r>
              <a:rPr lang="en-GB" sz="2400" noProof="0" dirty="0"/>
              <a:t>Baking equipment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hu-HU" sz="2400" noProof="0" dirty="0"/>
              <a:t> </a:t>
            </a:r>
            <a:r>
              <a:rPr lang="en-GB" sz="2400" noProof="0" dirty="0"/>
              <a:t>Food hygiene requirements</a:t>
            </a:r>
          </a:p>
          <a:p>
            <a:pPr>
              <a:buFontTx/>
              <a:buChar char="-"/>
            </a:pPr>
            <a:endParaRPr lang="en-GB" sz="2400" noProof="0" dirty="0"/>
          </a:p>
          <a:p>
            <a:pPr marL="0" indent="0" algn="just">
              <a:buNone/>
            </a:pPr>
            <a:r>
              <a:rPr lang="en-GB" sz="2400" noProof="0" dirty="0"/>
              <a:t>A 12</a:t>
            </a:r>
            <a:r>
              <a:rPr lang="hu-HU" sz="2400" noProof="0" dirty="0"/>
              <a:t>-</a:t>
            </a:r>
            <a:r>
              <a:rPr lang="en-GB" sz="2400" noProof="0" dirty="0"/>
              <a:t>month cash flow forecast was prepared to check how money moves in and out of business. Morar (2015) explains that cash flow helps whether a business can meet its financial obligations.</a:t>
            </a:r>
          </a:p>
        </p:txBody>
      </p:sp>
      <p:sp>
        <p:nvSpPr>
          <p:cNvPr id="3" name="Cím 2">
            <a:extLst>
              <a:ext uri="{FF2B5EF4-FFF2-40B4-BE49-F238E27FC236}">
                <a16:creationId xmlns:a16="http://schemas.microsoft.com/office/drawing/2014/main" id="{0068467E-6CF5-3E8D-DEA1-E82ACC542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noProof="0" dirty="0">
                <a:latin typeface="+mn-lt"/>
              </a:rPr>
              <a:t>Financial Overview</a:t>
            </a:r>
          </a:p>
        </p:txBody>
      </p:sp>
    </p:spTree>
    <p:extLst>
      <p:ext uri="{BB962C8B-B14F-4D97-AF65-F5344CB8AC3E}">
        <p14:creationId xmlns:p14="http://schemas.microsoft.com/office/powerpoint/2010/main" val="11622001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Kép helyőrzője 6">
            <a:extLst>
              <a:ext uri="{FF2B5EF4-FFF2-40B4-BE49-F238E27FC236}">
                <a16:creationId xmlns:a16="http://schemas.microsoft.com/office/drawing/2014/main" id="{28AB8982-707E-4EEC-83D2-0727C4013DA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1104901" y="3124200"/>
            <a:ext cx="4335779" cy="3733272"/>
          </a:xfrm>
        </p:spPr>
      </p:pic>
      <p:sp>
        <p:nvSpPr>
          <p:cNvPr id="5" name="Cím 4">
            <a:extLst>
              <a:ext uri="{FF2B5EF4-FFF2-40B4-BE49-F238E27FC236}">
                <a16:creationId xmlns:a16="http://schemas.microsoft.com/office/drawing/2014/main" id="{E4312565-5F29-4C96-B5A2-E1EAE5CB5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4198" y="359369"/>
            <a:ext cx="4525201" cy="808246"/>
          </a:xfrm>
        </p:spPr>
        <p:txBody>
          <a:bodyPr rtlCol="0"/>
          <a:lstStyle/>
          <a:p>
            <a:pPr rtl="0"/>
            <a:r>
              <a:rPr lang="en-GB" sz="4400" noProof="0" dirty="0">
                <a:solidFill>
                  <a:schemeClr val="tx1"/>
                </a:solidFill>
                <a:latin typeface="+mn-lt"/>
              </a:rPr>
              <a:t>SWOT Analysis</a:t>
            </a:r>
          </a:p>
        </p:txBody>
      </p:sp>
      <p:sp>
        <p:nvSpPr>
          <p:cNvPr id="20" name="Szöveg helye 19">
            <a:extLst>
              <a:ext uri="{FF2B5EF4-FFF2-40B4-BE49-F238E27FC236}">
                <a16:creationId xmlns:a16="http://schemas.microsoft.com/office/drawing/2014/main" id="{1A5AD738-856D-4A85-B701-C986789D9E82}"/>
              </a:ext>
            </a:extLst>
          </p:cNvPr>
          <p:cNvSpPr>
            <a:spLocks noGrp="1"/>
          </p:cNvSpPr>
          <p:nvPr>
            <p:ph type="body" idx="71"/>
          </p:nvPr>
        </p:nvSpPr>
        <p:spPr>
          <a:xfrm>
            <a:off x="5440680" y="1526455"/>
            <a:ext cx="6492239" cy="4500965"/>
          </a:xfrm>
        </p:spPr>
        <p:txBody>
          <a:bodyPr rtlCol="0"/>
          <a:lstStyle/>
          <a:p>
            <a:pPr algn="just" rtl="0"/>
            <a:r>
              <a:rPr lang="en-GB" sz="2000" spc="0" noProof="0" dirty="0">
                <a:solidFill>
                  <a:schemeClr val="tx1"/>
                </a:solidFill>
              </a:rPr>
              <a:t>Helms and Nixon (2010) explain that SWOT analysis helps reduce information into key points and supports decision making.</a:t>
            </a:r>
          </a:p>
          <a:p>
            <a:pPr algn="l" rtl="0"/>
            <a:r>
              <a:rPr lang="en-GB" sz="2000" b="1" spc="0" noProof="0" dirty="0">
                <a:solidFill>
                  <a:schemeClr val="tx1"/>
                </a:solidFill>
              </a:rPr>
              <a:t>Strength</a:t>
            </a:r>
            <a:r>
              <a:rPr lang="en-GB" sz="2000" spc="0" noProof="0" dirty="0">
                <a:solidFill>
                  <a:schemeClr val="tx1"/>
                </a:solidFill>
              </a:rPr>
              <a:t>: Hungarian style products, low cost</a:t>
            </a:r>
          </a:p>
          <a:p>
            <a:pPr algn="l" rtl="0"/>
            <a:r>
              <a:rPr lang="en-GB" sz="2000" b="1" spc="0" noProof="0" dirty="0">
                <a:solidFill>
                  <a:schemeClr val="tx1"/>
                </a:solidFill>
              </a:rPr>
              <a:t>Weaknesses</a:t>
            </a:r>
            <a:r>
              <a:rPr lang="en-GB" sz="2000" spc="0" noProof="0" dirty="0">
                <a:solidFill>
                  <a:schemeClr val="tx1"/>
                </a:solidFill>
              </a:rPr>
              <a:t>: Limited capacity and kitchen preparation</a:t>
            </a:r>
          </a:p>
          <a:p>
            <a:pPr algn="l" rtl="0"/>
            <a:r>
              <a:rPr lang="en-GB" sz="2000" b="1" spc="0" noProof="0" dirty="0">
                <a:solidFill>
                  <a:schemeClr val="tx1"/>
                </a:solidFill>
              </a:rPr>
              <a:t>Opportunities</a:t>
            </a:r>
            <a:r>
              <a:rPr lang="en-GB" sz="2000" spc="0" noProof="0" dirty="0">
                <a:solidFill>
                  <a:schemeClr val="tx1"/>
                </a:solidFill>
              </a:rPr>
              <a:t>: Local interest, gap for Hungarian cakes</a:t>
            </a:r>
          </a:p>
          <a:p>
            <a:pPr algn="l" rtl="0"/>
            <a:r>
              <a:rPr lang="en-GB" sz="2000" b="1" spc="0" noProof="0" dirty="0">
                <a:solidFill>
                  <a:schemeClr val="tx1"/>
                </a:solidFill>
              </a:rPr>
              <a:t>Threats</a:t>
            </a:r>
            <a:r>
              <a:rPr lang="en-GB" sz="2000" spc="0" noProof="0" dirty="0">
                <a:solidFill>
                  <a:schemeClr val="tx1"/>
                </a:solidFill>
              </a:rPr>
              <a:t>: Existing cake makers and Food Hygiene expectations</a:t>
            </a:r>
          </a:p>
          <a:p>
            <a:pPr algn="just" rtl="0"/>
            <a:endParaRPr lang="en-GB" sz="2000" spc="0" noProof="0" dirty="0">
              <a:solidFill>
                <a:schemeClr val="tx1"/>
              </a:solidFill>
            </a:endParaRPr>
          </a:p>
          <a:p>
            <a:pPr algn="just" rtl="0"/>
            <a:r>
              <a:rPr lang="en-GB" sz="2000" spc="0" noProof="0" dirty="0">
                <a:solidFill>
                  <a:schemeClr val="tx1"/>
                </a:solidFill>
              </a:rPr>
              <a:t>The main message from the SWOT is that the business should grow carefully, keep costs controlled and use its Hungarian style as the main difference in the local market.</a:t>
            </a:r>
          </a:p>
        </p:txBody>
      </p:sp>
      <p:sp>
        <p:nvSpPr>
          <p:cNvPr id="14" name="Szabadkézi sokszög 27">
            <a:extLst>
              <a:ext uri="{FF2B5EF4-FFF2-40B4-BE49-F238E27FC236}">
                <a16:creationId xmlns:a16="http://schemas.microsoft.com/office/drawing/2014/main" id="{944C982A-D694-43A6-9330-50F554BC2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1104900" y="529"/>
            <a:ext cx="4686301" cy="3733270"/>
          </a:xfrm>
          <a:custGeom>
            <a:avLst/>
            <a:gdLst>
              <a:gd name="connsiteX0" fmla="*/ 683 w 2374769"/>
              <a:gd name="connsiteY0" fmla="*/ 0 h 2362237"/>
              <a:gd name="connsiteX1" fmla="*/ 242807 w 2374769"/>
              <a:gd name="connsiteY1" fmla="*/ 12161 h 2362237"/>
              <a:gd name="connsiteX2" fmla="*/ 2374769 w 2374769"/>
              <a:gd name="connsiteY2" fmla="*/ 2362237 h 2362237"/>
              <a:gd name="connsiteX3" fmla="*/ 1543208 w 2374769"/>
              <a:gd name="connsiteY3" fmla="*/ 2362237 h 2362237"/>
              <a:gd name="connsiteX4" fmla="*/ 0 w 2374769"/>
              <a:gd name="connsiteY4" fmla="*/ 827150 h 2362237"/>
              <a:gd name="connsiteX5" fmla="*/ 0 w 2374769"/>
              <a:gd name="connsiteY5" fmla="*/ 34 h 23622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74769" h="2362237">
                <a:moveTo>
                  <a:pt x="683" y="0"/>
                </a:moveTo>
                <a:lnTo>
                  <a:pt x="242807" y="12161"/>
                </a:lnTo>
                <a:cubicBezTo>
                  <a:pt x="1440298" y="133133"/>
                  <a:pt x="2374769" y="1139131"/>
                  <a:pt x="2374769" y="2362237"/>
                </a:cubicBezTo>
                <a:lnTo>
                  <a:pt x="1543208" y="2362237"/>
                </a:lnTo>
                <a:cubicBezTo>
                  <a:pt x="1543208" y="1514432"/>
                  <a:pt x="852291" y="827150"/>
                  <a:pt x="0" y="827150"/>
                </a:cubicBezTo>
                <a:lnTo>
                  <a:pt x="0" y="34"/>
                </a:lnTo>
                <a:close/>
              </a:path>
            </a:pathLst>
          </a:custGeom>
          <a:solidFill>
            <a:schemeClr val="bg2">
              <a:lumMod val="75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2700" noProof="0" dirty="0"/>
          </a:p>
        </p:txBody>
      </p:sp>
    </p:spTree>
    <p:extLst>
      <p:ext uri="{BB962C8B-B14F-4D97-AF65-F5344CB8AC3E}">
        <p14:creationId xmlns:p14="http://schemas.microsoft.com/office/powerpoint/2010/main" val="3812511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>
            <a:extLst>
              <a:ext uri="{FF2B5EF4-FFF2-40B4-BE49-F238E27FC236}">
                <a16:creationId xmlns:a16="http://schemas.microsoft.com/office/drawing/2014/main" id="{0724D49D-38F1-567F-DB98-4F0E24FE1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noProof="0" dirty="0"/>
              <a:t>The first</a:t>
            </a:r>
            <a:r>
              <a:rPr lang="hu-HU" sz="2000" noProof="0" dirty="0"/>
              <a:t>-</a:t>
            </a:r>
            <a:r>
              <a:rPr lang="en-GB" sz="2000" noProof="0" dirty="0"/>
              <a:t>year marketing strategy is not based on expensive advertising. It is based on visibility, trust and local awareness. Popescu and </a:t>
            </a:r>
            <a:r>
              <a:rPr lang="en-GB" sz="2000" noProof="0" dirty="0" err="1"/>
              <a:t>Tulbure</a:t>
            </a:r>
            <a:r>
              <a:rPr lang="en-GB" sz="2000" noProof="0" dirty="0"/>
              <a:t> (2022) explain that social media marketing can help small businesses communicate with customers and build brand image when it is used as part of a clear strategy.</a:t>
            </a:r>
          </a:p>
          <a:p>
            <a:pPr marL="0" indent="0" algn="just">
              <a:buNone/>
            </a:pPr>
            <a:endParaRPr lang="en-GB" sz="2000" noProof="0" dirty="0"/>
          </a:p>
          <a:p>
            <a:pPr marL="0" indent="0">
              <a:buNone/>
            </a:pPr>
            <a:r>
              <a:rPr lang="en-GB" sz="2000" i="1" noProof="0" dirty="0"/>
              <a:t>Months 1-3</a:t>
            </a:r>
            <a:r>
              <a:rPr lang="en-GB" sz="2000" noProof="0" dirty="0"/>
              <a:t>: </a:t>
            </a:r>
            <a:r>
              <a:rPr lang="en-GB" sz="2000" u="sng" noProof="0" dirty="0"/>
              <a:t>Launch the brand</a:t>
            </a:r>
          </a:p>
          <a:p>
            <a:pPr marL="0" indent="0">
              <a:buNone/>
            </a:pPr>
            <a:r>
              <a:rPr lang="en-GB" sz="2000" noProof="0" dirty="0"/>
              <a:t>	Facebook page, product photos, flyer, business card.</a:t>
            </a:r>
          </a:p>
          <a:p>
            <a:pPr marL="0" indent="0">
              <a:buNone/>
            </a:pPr>
            <a:r>
              <a:rPr lang="en-GB" sz="2000" i="1" noProof="0" dirty="0"/>
              <a:t>Months 4-6</a:t>
            </a:r>
            <a:r>
              <a:rPr lang="en-GB" sz="2000" noProof="0" dirty="0"/>
              <a:t>: </a:t>
            </a:r>
            <a:r>
              <a:rPr lang="en-GB" sz="2000" u="sng" noProof="0" dirty="0"/>
              <a:t>Build trust</a:t>
            </a:r>
          </a:p>
          <a:p>
            <a:pPr marL="0" indent="0">
              <a:buNone/>
            </a:pPr>
            <a:r>
              <a:rPr lang="en-GB" sz="2000" noProof="0" dirty="0"/>
              <a:t>	Customer feedback, reviews, recommendations and repeat orders</a:t>
            </a:r>
          </a:p>
          <a:p>
            <a:pPr marL="0" indent="0">
              <a:buNone/>
            </a:pPr>
            <a:r>
              <a:rPr lang="en-GB" sz="2000" i="1" noProof="0" dirty="0"/>
              <a:t>Months 7-12</a:t>
            </a:r>
            <a:r>
              <a:rPr lang="en-GB" sz="2000" noProof="0" dirty="0"/>
              <a:t>: </a:t>
            </a:r>
            <a:r>
              <a:rPr lang="en-GB" sz="2000" u="sng" noProof="0" dirty="0"/>
              <a:t>Grow visibility</a:t>
            </a:r>
          </a:p>
          <a:p>
            <a:pPr marL="0" indent="0">
              <a:buNone/>
            </a:pPr>
            <a:r>
              <a:rPr lang="en-GB" sz="2000" noProof="0" dirty="0"/>
              <a:t>	Seasonal products, improved branding and starting a website</a:t>
            </a:r>
          </a:p>
        </p:txBody>
      </p:sp>
      <p:sp>
        <p:nvSpPr>
          <p:cNvPr id="3" name="Cím 2">
            <a:extLst>
              <a:ext uri="{FF2B5EF4-FFF2-40B4-BE49-F238E27FC236}">
                <a16:creationId xmlns:a16="http://schemas.microsoft.com/office/drawing/2014/main" id="{AEF6E9E6-32A0-D3F3-6ED8-F20D82E76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noProof="0" dirty="0">
                <a:latin typeface="+mn-lt"/>
              </a:rPr>
              <a:t>12-Month Marketing Strategy</a:t>
            </a:r>
          </a:p>
        </p:txBody>
      </p:sp>
    </p:spTree>
    <p:extLst>
      <p:ext uri="{BB962C8B-B14F-4D97-AF65-F5344CB8AC3E}">
        <p14:creationId xmlns:p14="http://schemas.microsoft.com/office/powerpoint/2010/main" val="32494135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artalom helye 5">
            <a:extLst>
              <a:ext uri="{FF2B5EF4-FFF2-40B4-BE49-F238E27FC236}">
                <a16:creationId xmlns:a16="http://schemas.microsoft.com/office/drawing/2014/main" id="{3E560D83-2399-6C0F-8356-BBAA590A86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4900" y="1584960"/>
            <a:ext cx="3307080" cy="3562203"/>
          </a:xfrm>
          <a:prstGeom prst="rect">
            <a:avLst/>
          </a:prstGeom>
        </p:spPr>
      </p:pic>
      <p:sp>
        <p:nvSpPr>
          <p:cNvPr id="3" name="Cím 2">
            <a:extLst>
              <a:ext uri="{FF2B5EF4-FFF2-40B4-BE49-F238E27FC236}">
                <a16:creationId xmlns:a16="http://schemas.microsoft.com/office/drawing/2014/main" id="{BB4BECB8-22C6-03C8-4564-1C8BF0112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noProof="0" dirty="0">
                <a:latin typeface="+mn-lt"/>
              </a:rPr>
              <a:t>Branding and Actual Marketing</a:t>
            </a:r>
          </a:p>
        </p:txBody>
      </p:sp>
      <p:pic>
        <p:nvPicPr>
          <p:cNvPr id="8" name="Kép 7">
            <a:extLst>
              <a:ext uri="{FF2B5EF4-FFF2-40B4-BE49-F238E27FC236}">
                <a16:creationId xmlns:a16="http://schemas.microsoft.com/office/drawing/2014/main" id="{33BE4D73-90C1-B61C-6B79-768AD13C1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0019" y="1584960"/>
            <a:ext cx="3307080" cy="4389120"/>
          </a:xfrm>
          <a:prstGeom prst="rect">
            <a:avLst/>
          </a:prstGeom>
        </p:spPr>
      </p:pic>
      <p:pic>
        <p:nvPicPr>
          <p:cNvPr id="10" name="Kép 9">
            <a:extLst>
              <a:ext uri="{FF2B5EF4-FFF2-40B4-BE49-F238E27FC236}">
                <a16:creationId xmlns:a16="http://schemas.microsoft.com/office/drawing/2014/main" id="{089515C2-5288-4CF0-60E1-106737BBB6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5797" y="4812665"/>
            <a:ext cx="3240405" cy="1851660"/>
          </a:xfrm>
          <a:prstGeom prst="rect">
            <a:avLst/>
          </a:prstGeom>
        </p:spPr>
      </p:pic>
      <p:sp>
        <p:nvSpPr>
          <p:cNvPr id="12" name="Ellipszis 11">
            <a:extLst>
              <a:ext uri="{FF2B5EF4-FFF2-40B4-BE49-F238E27FC236}">
                <a16:creationId xmlns:a16="http://schemas.microsoft.com/office/drawing/2014/main" id="{0D8470BF-ED52-0FBD-87DF-BA2E14C28052}"/>
              </a:ext>
            </a:extLst>
          </p:cNvPr>
          <p:cNvSpPr/>
          <p:nvPr/>
        </p:nvSpPr>
        <p:spPr>
          <a:xfrm>
            <a:off x="4655819" y="1584960"/>
            <a:ext cx="2811781" cy="258318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" name="Szövegdoboz 12">
            <a:extLst>
              <a:ext uri="{FF2B5EF4-FFF2-40B4-BE49-F238E27FC236}">
                <a16:creationId xmlns:a16="http://schemas.microsoft.com/office/drawing/2014/main" id="{925BC2C3-E213-EC87-A110-40A27D09E5D1}"/>
              </a:ext>
            </a:extLst>
          </p:cNvPr>
          <p:cNvSpPr txBox="1"/>
          <p:nvPr/>
        </p:nvSpPr>
        <p:spPr>
          <a:xfrm>
            <a:off x="5071109" y="1753165"/>
            <a:ext cx="20497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noProof="0" dirty="0"/>
              <a:t>Marta’s Hungarian Bakes needs to look personal, local and trustworthy from the beginning.</a:t>
            </a:r>
          </a:p>
        </p:txBody>
      </p:sp>
    </p:spTree>
    <p:extLst>
      <p:ext uri="{BB962C8B-B14F-4D97-AF65-F5344CB8AC3E}">
        <p14:creationId xmlns:p14="http://schemas.microsoft.com/office/powerpoint/2010/main" val="22215620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>
            <a:extLst>
              <a:ext uri="{FF2B5EF4-FFF2-40B4-BE49-F238E27FC236}">
                <a16:creationId xmlns:a16="http://schemas.microsoft.com/office/drawing/2014/main" id="{3633C8DC-1BA0-B5C9-9221-372A2A6CA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108710"/>
            <a:ext cx="10248899" cy="48244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noProof="0" dirty="0"/>
              <a:t>Marta’s Hungarian Bakes is designed as a sustainable family business, not a mass-production bakery. The aim is to build a stable local customer base in the Neath/Swansea area, not to compete with supermarkets.</a:t>
            </a:r>
          </a:p>
          <a:p>
            <a:pPr marL="0" indent="0">
              <a:buNone/>
            </a:pPr>
            <a:r>
              <a:rPr lang="en-GB" sz="2400" noProof="0" dirty="0"/>
              <a:t>This business model helps reduce unnecessary risk: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noProof="0" dirty="0"/>
              <a:t> Products are made after confirmed orders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noProof="0" dirty="0"/>
              <a:t> Waste is reduced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noProof="0" dirty="0"/>
              <a:t> Costs are easier to manage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noProof="0" dirty="0"/>
              <a:t> Controlled capacity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noProof="0" dirty="0"/>
              <a:t> Customer focus stay person</a:t>
            </a:r>
            <a:r>
              <a:rPr lang="hu-HU" sz="2400" noProof="0" dirty="0"/>
              <a:t>a</a:t>
            </a:r>
            <a:r>
              <a:rPr lang="en-GB" sz="2400" noProof="0" dirty="0"/>
              <a:t>l</a:t>
            </a:r>
          </a:p>
          <a:p>
            <a:pPr marL="0" indent="0" algn="just">
              <a:buNone/>
            </a:pPr>
            <a:r>
              <a:rPr lang="en-GB" sz="2400" noProof="0" dirty="0"/>
              <a:t>For an investor, this means the business is not based on risky fast expansion, but on careful testing, controlled costs and local customer loyalty.</a:t>
            </a:r>
          </a:p>
        </p:txBody>
      </p:sp>
      <p:sp>
        <p:nvSpPr>
          <p:cNvPr id="3" name="Cím 2">
            <a:extLst>
              <a:ext uri="{FF2B5EF4-FFF2-40B4-BE49-F238E27FC236}">
                <a16:creationId xmlns:a16="http://schemas.microsoft.com/office/drawing/2014/main" id="{56E371CC-762D-B0B3-781E-3B0F72717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220345"/>
            <a:ext cx="10248899" cy="703279"/>
          </a:xfrm>
        </p:spPr>
        <p:txBody>
          <a:bodyPr/>
          <a:lstStyle/>
          <a:p>
            <a:pPr algn="ctr"/>
            <a:r>
              <a:rPr lang="en-GB" noProof="0" dirty="0">
                <a:latin typeface="+mn-lt"/>
              </a:rPr>
              <a:t>Why This is Worth investing in?</a:t>
            </a:r>
          </a:p>
        </p:txBody>
      </p:sp>
    </p:spTree>
    <p:extLst>
      <p:ext uri="{BB962C8B-B14F-4D97-AF65-F5344CB8AC3E}">
        <p14:creationId xmlns:p14="http://schemas.microsoft.com/office/powerpoint/2010/main" val="9702724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>
            <a:extLst>
              <a:ext uri="{FF2B5EF4-FFF2-40B4-BE49-F238E27FC236}">
                <a16:creationId xmlns:a16="http://schemas.microsoft.com/office/drawing/2014/main" id="{F35054B5-3D4B-7D5E-B4E1-3708C2ACD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668462"/>
            <a:ext cx="10248899" cy="4824413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400" noProof="0" dirty="0"/>
              <a:t>Marta Hungarian Bakes is a small business idea with a clear opportunity to become a stable local food brand. The £3500 family savings can help the business start and test demand. A bigger investment would support the business to become more professional, stable and safer to operate.</a:t>
            </a:r>
          </a:p>
          <a:p>
            <a:pPr marL="0" indent="0">
              <a:buNone/>
            </a:pPr>
            <a:r>
              <a:rPr lang="en-GB" sz="2400" noProof="0" dirty="0"/>
              <a:t>The investment would support: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noProof="0" dirty="0"/>
              <a:t> Professional kitchen preparation, better equipment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noProof="0" dirty="0"/>
              <a:t> Stronger branding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noProof="0" dirty="0"/>
              <a:t> Website and online ordering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noProof="0" dirty="0"/>
              <a:t> Advertising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noProof="0" dirty="0"/>
              <a:t> Delivery support</a:t>
            </a:r>
          </a:p>
          <a:p>
            <a:pPr marL="0" indent="0" algn="just">
              <a:buNone/>
            </a:pPr>
            <a:r>
              <a:rPr lang="en-GB" sz="2400" noProof="0" dirty="0"/>
              <a:t>You would not be investing in a large, high-risk start up. You would be supporting a small, debt-free family business with low overheads, a clear local niche and careful plan for long-term </a:t>
            </a:r>
            <a:r>
              <a:rPr lang="en-GB" sz="2400" noProof="0" dirty="0" err="1"/>
              <a:t>stabil</a:t>
            </a:r>
            <a:r>
              <a:rPr lang="hu-HU" sz="2400" noProof="0" dirty="0"/>
              <a:t>i</a:t>
            </a:r>
            <a:r>
              <a:rPr lang="en-GB" sz="2400" noProof="0" dirty="0"/>
              <a:t>ty.</a:t>
            </a:r>
          </a:p>
        </p:txBody>
      </p:sp>
      <p:sp>
        <p:nvSpPr>
          <p:cNvPr id="3" name="Cím 2">
            <a:extLst>
              <a:ext uri="{FF2B5EF4-FFF2-40B4-BE49-F238E27FC236}">
                <a16:creationId xmlns:a16="http://schemas.microsoft.com/office/drawing/2014/main" id="{9D4D273C-82AF-9C1D-756A-9FAEB94AD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532765"/>
            <a:ext cx="10248899" cy="703279"/>
          </a:xfrm>
        </p:spPr>
        <p:txBody>
          <a:bodyPr/>
          <a:lstStyle/>
          <a:p>
            <a:pPr algn="ctr"/>
            <a:r>
              <a:rPr lang="en-GB" noProof="0" dirty="0">
                <a:latin typeface="+mn-lt"/>
              </a:rPr>
              <a:t>Final Pitch to the Investor</a:t>
            </a:r>
          </a:p>
        </p:txBody>
      </p:sp>
    </p:spTree>
    <p:extLst>
      <p:ext uri="{BB962C8B-B14F-4D97-AF65-F5344CB8AC3E}">
        <p14:creationId xmlns:p14="http://schemas.microsoft.com/office/powerpoint/2010/main" val="33030681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104900" y="937792"/>
            <a:ext cx="10668000" cy="2969443"/>
          </a:xfrm>
        </p:spPr>
        <p:txBody>
          <a:bodyPr rtlCol="0">
            <a:normAutofit/>
          </a:bodyPr>
          <a:lstStyle/>
          <a:p>
            <a:pPr rtl="0"/>
            <a:r>
              <a:rPr lang="hu-HU" noProof="1"/>
              <a:t>THANK YOU</a:t>
            </a:r>
          </a:p>
        </p:txBody>
      </p:sp>
      <p:grpSp>
        <p:nvGrpSpPr>
          <p:cNvPr id="4" name="Csoport 3" descr="Elérhetőségek">
            <a:extLst>
              <a:ext uri="{FF2B5EF4-FFF2-40B4-BE49-F238E27FC236}">
                <a16:creationId xmlns:a16="http://schemas.microsoft.com/office/drawing/2014/main" id="{7F885A9A-7631-4DEB-AF93-A3F92A737491}"/>
              </a:ext>
            </a:extLst>
          </p:cNvPr>
          <p:cNvGrpSpPr/>
          <p:nvPr/>
        </p:nvGrpSpPr>
        <p:grpSpPr>
          <a:xfrm>
            <a:off x="4687388" y="4651773"/>
            <a:ext cx="3503023" cy="731235"/>
            <a:chOff x="4389109" y="4393163"/>
            <a:chExt cx="3413780" cy="775602"/>
          </a:xfrm>
        </p:grpSpPr>
        <p:sp>
          <p:nvSpPr>
            <p:cNvPr id="12" name="Alcím 2">
              <a:extLst>
                <a:ext uri="{FF2B5EF4-FFF2-40B4-BE49-F238E27FC236}">
                  <a16:creationId xmlns:a16="http://schemas.microsoft.com/office/drawing/2014/main" id="{0482C242-6865-4FF8-811E-AD916C5E5ACC}"/>
                </a:ext>
              </a:extLst>
            </p:cNvPr>
            <p:cNvSpPr txBox="1">
              <a:spLocks/>
            </p:cNvSpPr>
            <p:nvPr/>
          </p:nvSpPr>
          <p:spPr>
            <a:xfrm>
              <a:off x="4904618" y="4393167"/>
              <a:ext cx="2898271" cy="390866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None/>
                <a:defRPr sz="14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None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None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None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None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rtl="0">
                <a:buClr>
                  <a:srgbClr val="00B0F0"/>
                </a:buClr>
              </a:pPr>
              <a:r>
                <a:rPr kumimoji="0" lang="hu-HU" u="none" strike="noStrike" kern="1200" cap="none" spc="200" normalizeH="0" baseline="0" noProof="1">
                  <a:ln>
                    <a:noFill/>
                  </a:ln>
                  <a:solidFill>
                    <a:srgbClr val="2F3342"/>
                  </a:solidFill>
                  <a:effectLst/>
                  <a:uLnTx/>
                  <a:uFillTx/>
                  <a:latin typeface="+mj-lt"/>
                  <a:cs typeface="Gill Sans" panose="020B0502020104020203" pitchFamily="34" charset="-79"/>
                </a:rPr>
                <a:t>KRISZTIAN KOVACS</a:t>
              </a:r>
            </a:p>
          </p:txBody>
        </p:sp>
        <p:sp>
          <p:nvSpPr>
            <p:cNvPr id="14" name="Szöveg helye 18">
              <a:extLst>
                <a:ext uri="{FF2B5EF4-FFF2-40B4-BE49-F238E27FC236}">
                  <a16:creationId xmlns:a16="http://schemas.microsoft.com/office/drawing/2014/main" id="{DE3972FF-9F48-40A0-A03E-7A4DAC9D0CAA}"/>
                </a:ext>
              </a:extLst>
            </p:cNvPr>
            <p:cNvSpPr txBox="1">
              <a:spLocks/>
            </p:cNvSpPr>
            <p:nvPr/>
          </p:nvSpPr>
          <p:spPr>
            <a:xfrm>
              <a:off x="4904618" y="4863375"/>
              <a:ext cx="2898267" cy="248599"/>
            </a:xfrm>
            <a:prstGeom prst="rect">
              <a:avLst/>
            </a:prstGeom>
          </p:spPr>
          <p:txBody>
            <a:bodyPr vert="horz" lIns="0" tIns="0" rIns="0" bIns="0" rtlCol="0" anchor="ctr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None/>
                <a:defRPr lang="en-US" sz="1400" kern="1200" smtClean="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lang="en-US" sz="2000" kern="1200" smtClean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lang="en-US" sz="1800" kern="1200" smtClean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lang="en-US" sz="1600" kern="1200" smtClean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lang="en-ZA"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rgbClr val="00B0F0"/>
                </a:buClr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hu-HU" spc="200" noProof="1">
                  <a:solidFill>
                    <a:srgbClr val="2F3342"/>
                  </a:solidFill>
                  <a:latin typeface="+mj-lt"/>
                  <a:cs typeface="Gill Sans Light" panose="020B0302020104020203" pitchFamily="34" charset="-79"/>
                </a:rPr>
                <a:t>2514628@student.uwtsd.ac.uk</a:t>
              </a:r>
              <a:endParaRPr lang="hu-HU" u="none" strike="noStrike" kern="1200" cap="none" spc="200" normalizeH="0" noProof="1">
                <a:ln>
                  <a:noFill/>
                </a:ln>
                <a:solidFill>
                  <a:srgbClr val="2F3342"/>
                </a:solidFill>
                <a:effectLst/>
                <a:uLnTx/>
                <a:uFillTx/>
                <a:latin typeface="+mj-lt"/>
                <a:cs typeface="Gill Sans Light" panose="020B0302020104020203" pitchFamily="34" charset="-79"/>
              </a:endParaRPr>
            </a:p>
          </p:txBody>
        </p:sp>
        <p:grpSp>
          <p:nvGrpSpPr>
            <p:cNvPr id="7" name="Csoport 6">
              <a:extLst>
                <a:ext uri="{FF2B5EF4-FFF2-40B4-BE49-F238E27FC236}">
                  <a16:creationId xmlns:a16="http://schemas.microsoft.com/office/drawing/2014/main" id="{0F1A30CF-02FC-4499-8444-E78C20236A5F}"/>
                </a:ext>
              </a:extLst>
            </p:cNvPr>
            <p:cNvGrpSpPr/>
            <p:nvPr/>
          </p:nvGrpSpPr>
          <p:grpSpPr>
            <a:xfrm>
              <a:off x="4389109" y="4393163"/>
              <a:ext cx="362190" cy="775602"/>
              <a:chOff x="6582150" y="5034270"/>
              <a:chExt cx="218900" cy="468757"/>
            </a:xfrm>
          </p:grpSpPr>
          <p:pic>
            <p:nvPicPr>
              <p:cNvPr id="8" name="Ábra 7" descr="Felhasználó" title="Ikon – előadó neve">
                <a:extLst>
                  <a:ext uri="{FF2B5EF4-FFF2-40B4-BE49-F238E27FC236}">
                    <a16:creationId xmlns:a16="http://schemas.microsoft.com/office/drawing/2014/main" id="{5A320BC1-9054-4BAF-A591-EA9FEE6277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cstate="screen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6582150" y="5034270"/>
                <a:ext cx="218900" cy="218900"/>
              </a:xfrm>
              <a:prstGeom prst="rect">
                <a:avLst/>
              </a:prstGeom>
            </p:spPr>
          </p:pic>
          <p:pic>
            <p:nvPicPr>
              <p:cNvPr id="9" name="Ábra 8" descr="Boríték" title="Ikon – előadó e-mail-címe">
                <a:extLst>
                  <a:ext uri="{FF2B5EF4-FFF2-40B4-BE49-F238E27FC236}">
                    <a16:creationId xmlns:a16="http://schemas.microsoft.com/office/drawing/2014/main" id="{843585A3-CB4F-4A6C-AEF7-05BE3D4F34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cstate="screen">
                <a:extLst>
                  <a:ext uri="{28A0092B-C50C-407E-A947-70E740481C1C}">
                    <a14:useLocalDpi xmlns:a14="http://schemas.microsoft.com/office/drawing/2010/main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6582150" y="5284127"/>
                <a:ext cx="218900" cy="218900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562546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>
            <a:extLst>
              <a:ext uri="{FF2B5EF4-FFF2-40B4-BE49-F238E27FC236}">
                <a16:creationId xmlns:a16="http://schemas.microsoft.com/office/drawing/2014/main" id="{8BAC8CD5-8E9B-000B-5765-896402584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352550"/>
            <a:ext cx="10401300" cy="48244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Anamaria Morar (2015) “THE IMPORTANCE OF CASH FLOW IN UNDERLINING COMPANIES FINANCIAL POSITION,” </a:t>
            </a:r>
            <a:r>
              <a:rPr lang="en-GB" sz="1600" dirty="0" err="1"/>
              <a:t>Analele</a:t>
            </a:r>
            <a:r>
              <a:rPr lang="en-GB" sz="1600" dirty="0"/>
              <a:t> </a:t>
            </a:r>
            <a:r>
              <a:rPr lang="en-GB" sz="1600" dirty="0" err="1"/>
              <a:t>Universităţii</a:t>
            </a:r>
            <a:r>
              <a:rPr lang="en-GB" sz="1600" dirty="0"/>
              <a:t> Constantin </a:t>
            </a:r>
            <a:r>
              <a:rPr lang="en-GB" sz="1600" dirty="0" err="1"/>
              <a:t>Brâncuşi</a:t>
            </a:r>
            <a:r>
              <a:rPr lang="en-GB" sz="1600" dirty="0"/>
              <a:t> din Târgu Jiu : Seria </a:t>
            </a:r>
            <a:r>
              <a:rPr lang="en-GB" sz="1600" dirty="0" err="1"/>
              <a:t>Economie</a:t>
            </a:r>
            <a:r>
              <a:rPr lang="en-GB" sz="1600" dirty="0"/>
              <a:t>, 1(6), pp. 216–220. Available at: </a:t>
            </a:r>
            <a:r>
              <a:rPr lang="en-GB" sz="1600" u="sng" dirty="0">
                <a:hlinkClick r:id="rId2"/>
              </a:rPr>
              <a:t>https://doaj.org/article/d9ce392e39ed42df990762226ac31848</a:t>
            </a:r>
            <a:r>
              <a:rPr lang="hu-HU" sz="1600" u="sng" dirty="0"/>
              <a:t> </a:t>
            </a:r>
          </a:p>
          <a:p>
            <a:pPr marL="0" indent="0">
              <a:buNone/>
            </a:pPr>
            <a:endParaRPr lang="hu-HU" sz="1600" u="sng" dirty="0"/>
          </a:p>
          <a:p>
            <a:pPr marL="0" indent="0">
              <a:buNone/>
            </a:pPr>
            <a:r>
              <a:rPr lang="en-GB" sz="1600" dirty="0"/>
              <a:t>Business Wales (2026) Making a plan. Available at:</a:t>
            </a:r>
            <a:r>
              <a:rPr lang="hu-HU" sz="1600" dirty="0"/>
              <a:t> </a:t>
            </a:r>
            <a:r>
              <a:rPr lang="en-GB" sz="1600" u="sng" dirty="0">
                <a:hlinkClick r:id="rId3"/>
              </a:rPr>
              <a:t>https://businesswales.gov.wales/topics-and-guidance/starting-a-business/start-and-business-planning/making-a-pla</a:t>
            </a:r>
            <a:r>
              <a:rPr lang="hu-HU" sz="1600" u="sng" dirty="0">
                <a:hlinkClick r:id="rId3"/>
              </a:rPr>
              <a:t>n</a:t>
            </a:r>
            <a:r>
              <a:rPr lang="hu-HU" sz="1600" u="sng" dirty="0"/>
              <a:t> </a:t>
            </a:r>
            <a:r>
              <a:rPr lang="en-GB" sz="1600" dirty="0"/>
              <a:t>(Accessed: 16 June 2026)</a:t>
            </a:r>
            <a:r>
              <a:rPr lang="hu-HU" sz="1600" dirty="0"/>
              <a:t>.</a:t>
            </a:r>
          </a:p>
          <a:p>
            <a:pPr marL="0" indent="0">
              <a:buNone/>
            </a:pPr>
            <a:endParaRPr lang="hu-HU" sz="1600" dirty="0"/>
          </a:p>
          <a:p>
            <a:pPr marL="0" indent="0">
              <a:buNone/>
            </a:pPr>
            <a:r>
              <a:rPr lang="en-GB" sz="1600" dirty="0" err="1"/>
              <a:t>Darnihamedani</a:t>
            </a:r>
            <a:r>
              <a:rPr lang="en-GB" sz="1600" dirty="0"/>
              <a:t>, P. et al. (2018) “Taxes, start-up costs, and innovative entrepreneurship,” Small business economics, 51(2), pp. 355–369. Available at: </a:t>
            </a:r>
            <a:r>
              <a:rPr lang="en-GB" sz="1600" u="sng" dirty="0">
                <a:hlinkClick r:id="rId4"/>
              </a:rPr>
              <a:t>https://doi.org/10.1007/s11187-018-0005-9</a:t>
            </a:r>
            <a:r>
              <a:rPr lang="en-GB" sz="1600" dirty="0"/>
              <a:t>.</a:t>
            </a:r>
            <a:endParaRPr lang="hu-HU" sz="1600" dirty="0"/>
          </a:p>
          <a:p>
            <a:pPr marL="0" indent="0">
              <a:buNone/>
            </a:pPr>
            <a:endParaRPr lang="hu-HU" sz="1600" dirty="0"/>
          </a:p>
          <a:p>
            <a:pPr marL="0" indent="0">
              <a:buNone/>
            </a:pPr>
            <a:r>
              <a:rPr lang="en-GB" sz="1600" dirty="0"/>
              <a:t>Food Standards Agency (202</a:t>
            </a:r>
            <a:r>
              <a:rPr lang="hu-HU" sz="1600" dirty="0"/>
              <a:t>6</a:t>
            </a:r>
            <a:r>
              <a:rPr lang="en-GB" sz="1600" dirty="0"/>
              <a:t>a) Getting ready to start your food business. Available at: </a:t>
            </a:r>
            <a:r>
              <a:rPr lang="en-GB" sz="1600" u="sng" dirty="0">
                <a:hlinkClick r:id="rId5"/>
              </a:rPr>
              <a:t>https://www.food.gov.uk/business-guidance/getting-ready-to-start-your-food-business</a:t>
            </a:r>
            <a:r>
              <a:rPr lang="en-GB" sz="1600" dirty="0"/>
              <a:t> (Accessed: 16 June 2026).</a:t>
            </a:r>
            <a:endParaRPr lang="hu-HU" sz="1600" dirty="0"/>
          </a:p>
          <a:p>
            <a:pPr marL="0" indent="0">
              <a:buNone/>
            </a:pPr>
            <a:endParaRPr lang="hu-HU" sz="2000" dirty="0"/>
          </a:p>
          <a:p>
            <a:pPr marL="0" indent="0">
              <a:buNone/>
            </a:pPr>
            <a:r>
              <a:rPr lang="en-GB" sz="1600" dirty="0"/>
              <a:t>Food Standards Agency (202</a:t>
            </a:r>
            <a:r>
              <a:rPr lang="hu-HU" sz="1600" dirty="0"/>
              <a:t>6</a:t>
            </a:r>
            <a:r>
              <a:rPr lang="en-GB" sz="1600" dirty="0"/>
              <a:t>b) Safer food, better business (SFBB). Available at: </a:t>
            </a:r>
            <a:r>
              <a:rPr lang="en-GB" sz="1600" u="sng" dirty="0">
                <a:hlinkClick r:id="rId6"/>
              </a:rPr>
              <a:t>https://www.food.gov.uk/business-guidance/safer-food-better-business-sfbb</a:t>
            </a:r>
            <a:r>
              <a:rPr lang="en-GB" sz="1600" dirty="0"/>
              <a:t>  (Accessed: 16 June 2026).</a:t>
            </a:r>
            <a:endParaRPr lang="hu-HU" sz="1600" dirty="0"/>
          </a:p>
          <a:p>
            <a:pPr marL="0" indent="0">
              <a:buNone/>
            </a:pPr>
            <a:endParaRPr lang="hu-HU" dirty="0"/>
          </a:p>
        </p:txBody>
      </p:sp>
      <p:sp>
        <p:nvSpPr>
          <p:cNvPr id="3" name="Cím 2">
            <a:extLst>
              <a:ext uri="{FF2B5EF4-FFF2-40B4-BE49-F238E27FC236}">
                <a16:creationId xmlns:a16="http://schemas.microsoft.com/office/drawing/2014/main" id="{74033F2F-C33B-D3DE-7FE6-501E484B4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>
                <a:latin typeface="+mn-lt"/>
              </a:rPr>
              <a:t>Reference</a:t>
            </a:r>
            <a:r>
              <a:rPr lang="hu-HU" dirty="0">
                <a:latin typeface="+mn-lt"/>
              </a:rPr>
              <a:t> List</a:t>
            </a:r>
          </a:p>
        </p:txBody>
      </p:sp>
    </p:spTree>
    <p:extLst>
      <p:ext uri="{BB962C8B-B14F-4D97-AF65-F5344CB8AC3E}">
        <p14:creationId xmlns:p14="http://schemas.microsoft.com/office/powerpoint/2010/main" val="12385489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2C74D-A198-7985-4CF3-A982C43BEF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talom helye 1">
            <a:extLst>
              <a:ext uri="{FF2B5EF4-FFF2-40B4-BE49-F238E27FC236}">
                <a16:creationId xmlns:a16="http://schemas.microsoft.com/office/drawing/2014/main" id="{B359F9A4-90BD-D486-514C-D1B70CCE1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5860" y="529590"/>
            <a:ext cx="10248899" cy="57645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GOV.UK (2026) Become a sole trader: What a sole trader is. Available at: </a:t>
            </a:r>
            <a:r>
              <a:rPr lang="en-GB" sz="1600" u="sng" dirty="0">
                <a:hlinkClick r:id="rId2"/>
              </a:rPr>
              <a:t>https://www.gov.uk/become-sole-trader?step-by-step-nav=01ff8dbd-886a-4dbb-872c-d2092b31b2cf</a:t>
            </a:r>
            <a:r>
              <a:rPr lang="en-GB" sz="1600" dirty="0"/>
              <a:t> (Accessed: 16 June 2026).</a:t>
            </a:r>
            <a:endParaRPr lang="hu-HU" sz="1600" dirty="0"/>
          </a:p>
          <a:p>
            <a:pPr marL="0" indent="0">
              <a:buNone/>
            </a:pPr>
            <a:endParaRPr lang="hu-HU" dirty="0"/>
          </a:p>
          <a:p>
            <a:pPr marL="0" indent="0">
              <a:buNone/>
            </a:pPr>
            <a:r>
              <a:rPr lang="en-GB" sz="1600" dirty="0"/>
              <a:t>Helms, M.M. and Nixon, J. (2010) “Exploring SWOT analysis - where are we now?: A review of academic research from the last decade,” </a:t>
            </a:r>
            <a:r>
              <a:rPr lang="en-GB" sz="1600" i="1" dirty="0"/>
              <a:t>Journal of strategy and management</a:t>
            </a:r>
            <a:r>
              <a:rPr lang="en-GB" sz="1600" dirty="0"/>
              <a:t>, 3(3), p. 215. Available at: </a:t>
            </a:r>
            <a:r>
              <a:rPr lang="en-GB" sz="1600" u="sng" dirty="0">
                <a:hlinkClick r:id="rId3"/>
              </a:rPr>
              <a:t>https://doi.org/10.1108/17554251011064837</a:t>
            </a:r>
            <a:r>
              <a:rPr lang="en-GB" sz="1600" dirty="0"/>
              <a:t>.</a:t>
            </a:r>
            <a:endParaRPr lang="hu-HU" sz="1600" dirty="0"/>
          </a:p>
          <a:p>
            <a:pPr marL="0" indent="0">
              <a:buNone/>
            </a:pPr>
            <a:endParaRPr lang="hu-HU" dirty="0"/>
          </a:p>
          <a:p>
            <a:pPr marL="0" indent="0">
              <a:buNone/>
            </a:pPr>
            <a:r>
              <a:rPr lang="en-GB" sz="1600" dirty="0"/>
              <a:t>Kotler, P, Armstrong, G, Harris, L, &amp; He, H 2019, </a:t>
            </a:r>
            <a:r>
              <a:rPr lang="en-GB" sz="1600" i="1" dirty="0"/>
              <a:t>Principles of Marketing</a:t>
            </a:r>
            <a:r>
              <a:rPr lang="en-GB" sz="1600" dirty="0"/>
              <a:t>, Pearson Education, Limited, Upper Saddle River. Available from: ProQuest </a:t>
            </a:r>
            <a:r>
              <a:rPr lang="en-GB" sz="1600" dirty="0" err="1"/>
              <a:t>Ebook</a:t>
            </a:r>
            <a:r>
              <a:rPr lang="en-GB" sz="1600" dirty="0"/>
              <a:t> Central.</a:t>
            </a:r>
            <a:endParaRPr lang="hu-HU" sz="1600" dirty="0"/>
          </a:p>
          <a:p>
            <a:pPr marL="0" indent="0">
              <a:buNone/>
            </a:pPr>
            <a:endParaRPr lang="hu-HU" dirty="0"/>
          </a:p>
          <a:p>
            <a:pPr marL="0" indent="0">
              <a:buNone/>
            </a:pPr>
            <a:r>
              <a:rPr lang="en-GB" sz="1600" dirty="0"/>
              <a:t>Popescu, A. and </a:t>
            </a:r>
            <a:r>
              <a:rPr lang="en-GB" sz="1600" dirty="0" err="1"/>
              <a:t>Tulbure</a:t>
            </a:r>
            <a:r>
              <a:rPr lang="en-GB" sz="1600" dirty="0"/>
              <a:t> (</a:t>
            </a:r>
            <a:r>
              <a:rPr lang="en-GB" sz="1600" dirty="0" err="1"/>
              <a:t>Handaric</a:t>
            </a:r>
            <a:r>
              <a:rPr lang="en-GB" sz="1600" dirty="0"/>
              <a:t>), A. (2022) “</a:t>
            </a:r>
            <a:r>
              <a:rPr lang="en-GB" sz="1600" i="1" dirty="0"/>
              <a:t>The Importance of Social Media Marketing Strategies for Small Businesses,”</a:t>
            </a:r>
            <a:r>
              <a:rPr lang="en-GB" sz="1600" dirty="0"/>
              <a:t> Bulletin of the </a:t>
            </a:r>
            <a:r>
              <a:rPr lang="en-GB" sz="1600" dirty="0" err="1"/>
              <a:t>Transilvania</a:t>
            </a:r>
            <a:r>
              <a:rPr lang="en-GB" sz="1600" dirty="0"/>
              <a:t> University of </a:t>
            </a:r>
            <a:r>
              <a:rPr lang="en-GB" sz="1600" dirty="0" err="1"/>
              <a:t>Brașov</a:t>
            </a:r>
            <a:r>
              <a:rPr lang="en-GB" sz="1600" dirty="0"/>
              <a:t>. Series V, Economic science, 15(2), pp. 31–38. Available at: </a:t>
            </a:r>
            <a:r>
              <a:rPr lang="en-GB" sz="1600" u="sng" dirty="0">
                <a:hlinkClick r:id="rId4"/>
              </a:rPr>
              <a:t>https://doi.org/10.31926/but.es.2022.15.64.2.4</a:t>
            </a:r>
            <a:r>
              <a:rPr lang="en-GB" sz="1600" dirty="0"/>
              <a:t>.</a:t>
            </a:r>
            <a:endParaRPr lang="hu-HU" sz="1600" dirty="0"/>
          </a:p>
          <a:p>
            <a:pPr marL="0" indent="0">
              <a:buNone/>
            </a:pPr>
            <a:endParaRPr lang="hu-HU" dirty="0"/>
          </a:p>
          <a:p>
            <a:pPr marL="0" indent="0">
              <a:buNone/>
            </a:pPr>
            <a:r>
              <a:rPr lang="en-GB" sz="1600" dirty="0"/>
              <a:t>Saqib, N. (2021) “Positioning – a literature review,” </a:t>
            </a:r>
            <a:r>
              <a:rPr lang="en-GB" sz="1600" i="1" dirty="0"/>
              <a:t>PSU Research Review</a:t>
            </a:r>
            <a:r>
              <a:rPr lang="en-GB" sz="1600" dirty="0"/>
              <a:t>, 5(2), pp. 141–169. Available at: </a:t>
            </a:r>
            <a:r>
              <a:rPr lang="en-GB" sz="1600" u="sng" dirty="0">
                <a:hlinkClick r:id="rId5"/>
              </a:rPr>
              <a:t>https://doi.org/10.1108/PRR-06-2019-0016</a:t>
            </a:r>
            <a:r>
              <a:rPr lang="en-GB" sz="1600" dirty="0"/>
              <a:t>.</a:t>
            </a:r>
            <a:endParaRPr lang="hu-HU" sz="1600" dirty="0"/>
          </a:p>
        </p:txBody>
      </p:sp>
    </p:spTree>
    <p:extLst>
      <p:ext uri="{BB962C8B-B14F-4D97-AF65-F5344CB8AC3E}">
        <p14:creationId xmlns:p14="http://schemas.microsoft.com/office/powerpoint/2010/main" val="1917534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éma">
  <a:themeElements>
    <a:clrScheme name="Fashion Brochure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0C0C0C"/>
      </a:accent2>
      <a:accent3>
        <a:srgbClr val="595959"/>
      </a:accent3>
      <a:accent4>
        <a:srgbClr val="F9D5E9"/>
      </a:accent4>
      <a:accent5>
        <a:srgbClr val="EE81BD"/>
      </a:accent5>
      <a:accent6>
        <a:srgbClr val="D54773"/>
      </a:accent6>
      <a:hlink>
        <a:srgbClr val="C830CC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54181_TF16411254" id="{5CA7BF25-0E6A-4FE0-969D-BC558998736F}" vid="{FF7B990E-D6AE-487B-86BE-DE8006B723C4}"/>
    </a:ext>
  </a:extLst>
</a:theme>
</file>

<file path=ppt/theme/theme2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15998C-280A-471A-8BB1-CDC2B95FC2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71DA07E-9A1F-402C-A357-ABD24F8C703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6D0B596E-8E5F-4DB7-9C0B-A416410C0FA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bemutató</Template>
  <TotalTime>226</TotalTime>
  <Words>1472</Words>
  <Application>Microsoft Office PowerPoint</Application>
  <PresentationFormat>Szélesvásznú</PresentationFormat>
  <Paragraphs>129</Paragraphs>
  <Slides>16</Slides>
  <Notes>7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4</vt:i4>
      </vt:variant>
      <vt:variant>
        <vt:lpstr>Téma</vt:lpstr>
      </vt:variant>
      <vt:variant>
        <vt:i4>1</vt:i4>
      </vt:variant>
      <vt:variant>
        <vt:lpstr>Diacímek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Wingdings</vt:lpstr>
      <vt:lpstr>Office-téma</vt:lpstr>
      <vt:lpstr>MARTA’S HUNGARIAN BAKES</vt:lpstr>
      <vt:lpstr>Business Proposition</vt:lpstr>
      <vt:lpstr>The Story Behind the Business </vt:lpstr>
      <vt:lpstr>Mission, Aim and First-Year Objectives</vt:lpstr>
      <vt:lpstr>Legal Structure and Location</vt:lpstr>
      <vt:lpstr>USP and Market Position</vt:lpstr>
      <vt:lpstr>Kotler at al. (2019) explain that businesses should understand the marketplace and customer needs before deciding how to serve customers.</vt:lpstr>
      <vt:lpstr>Financial Overview</vt:lpstr>
      <vt:lpstr>SWOT Analysis</vt:lpstr>
      <vt:lpstr>12-Month Marketing Strategy</vt:lpstr>
      <vt:lpstr>Branding and Actual Marketing</vt:lpstr>
      <vt:lpstr>Why This is Worth investing in?</vt:lpstr>
      <vt:lpstr>Final Pitch to the Investor</vt:lpstr>
      <vt:lpstr>THANK YOU</vt:lpstr>
      <vt:lpstr>Reference List</vt:lpstr>
      <vt:lpstr>PowerPoint-bemutató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Krisztian Kovacs</dc:creator>
  <cp:lastModifiedBy>Krisztian Kovacs</cp:lastModifiedBy>
  <cp:revision>11</cp:revision>
  <dcterms:created xsi:type="dcterms:W3CDTF">2026-06-21T21:32:39Z</dcterms:created>
  <dcterms:modified xsi:type="dcterms:W3CDTF">2026-06-22T01:21:15Z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