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03" autoAdjust="0"/>
    <p:restoredTop sz="94660"/>
  </p:normalViewPr>
  <p:slideViewPr>
    <p:cSldViewPr snapToGrid="0">
      <p:cViewPr varScale="1">
        <p:scale>
          <a:sx n="78" d="100"/>
          <a:sy n="78" d="100"/>
        </p:scale>
        <p:origin x="1171" y="7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19/09/2022</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19/09/2022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411722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1028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0966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822061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5860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19/09/2022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288677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19/09/2022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709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93844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050811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883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474144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539470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74736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98774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675905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6371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68861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98127382"/>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journals.sagepub.com/"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 TargetMode="External"/><Relationship Id="rId7" Type="http://schemas.openxmlformats.org/officeDocument/2006/relationships/hyperlink" Target="https://images.app.goo.gl/okuwo35sksHEuxR27" TargetMode="External"/><Relationship Id="rId2" Type="http://schemas.openxmlformats.org/officeDocument/2006/relationships/hyperlink" Target="https://www.mindtools.com/pages/article/newTED_95.htm" TargetMode="External"/><Relationship Id="rId1" Type="http://schemas.openxmlformats.org/officeDocument/2006/relationships/slideLayout" Target="../slideLayouts/slideLayout2.xml"/><Relationship Id="rId6" Type="http://schemas.openxmlformats.org/officeDocument/2006/relationships/hyperlink" Target="https://www.utc.edu/enrolment-management-and-student-affairs/center-for-academic-support-and-advisement/tips-for-academic" TargetMode="External"/><Relationship Id="rId5" Type="http://schemas.openxmlformats.org/officeDocument/2006/relationships/hyperlink" Target="https://scholar.google.co.uk/scholar?hl=en&amp;as_sdt=0,5&amp;as_vis+1&amp;qsp+2&amp;q=referencing+style&amp;qst=ib#d=gs_qabs&amp;t=1663536454885&amp;u=%23p%3DPYXQEJ7bXgOJ" TargetMode="External"/><Relationship Id="rId4" Type="http://schemas.openxmlformats.org/officeDocument/2006/relationships/hyperlink" Target="https://scholar.google.com/scholar?hl=en&amp;as_sdt=0%2C5g=note+taking+skills&amp;oq=note+taking#d=gs_qabs&amp;t=1663538788227&amp;u=%23p%3Dk5ers4dl-ww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53901" y="215192"/>
            <a:ext cx="3271041" cy="2415163"/>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u="sng" dirty="0">
                <a:solidFill>
                  <a:schemeClr val="tx1"/>
                </a:solidFill>
                <a:latin typeface="Arial" panose="020B0604020202020204" pitchFamily="34" charset="0"/>
                <a:cs typeface="Arial" panose="020B0604020202020204" pitchFamily="34" charset="0"/>
              </a:rPr>
              <a:t>As stated by the website mind tools` critical thinking is the discipline of rigorously and skilfully using information, experience, observation, and reasoning to guide your decisions, actions and beliefs’.</a:t>
            </a:r>
          </a:p>
          <a:p>
            <a:pPr marL="0" indent="0">
              <a:buNone/>
            </a:pPr>
            <a:r>
              <a:rPr lang="en-GB" sz="1100" u="sng" dirty="0">
                <a:solidFill>
                  <a:srgbClr val="00B0F0"/>
                </a:solidFill>
                <a:latin typeface="Arial" panose="020B0604020202020204" pitchFamily="34" charset="0"/>
                <a:cs typeface="Arial" panose="020B0604020202020204" pitchFamily="34" charset="0"/>
              </a:rPr>
              <a:t>https://www.mindtools.com/pages/article/newTED_95.htm</a:t>
            </a:r>
            <a:r>
              <a:rPr lang="en-GB" sz="1100" u="sng" dirty="0">
                <a:solidFill>
                  <a:schemeClr val="tx1"/>
                </a:solidFill>
                <a:latin typeface="Arial" panose="020B0604020202020204" pitchFamily="34" charset="0"/>
                <a:cs typeface="Arial" panose="020B0604020202020204" pitchFamily="34" charset="0"/>
              </a:rPr>
              <a:t>  </a:t>
            </a:r>
            <a:endParaRPr lang="en-GB" sz="400" dirty="0"/>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Referencing </a:t>
            </a:r>
          </a:p>
          <a:p>
            <a:pPr algn="just"/>
            <a:r>
              <a:rPr lang="en-GB" sz="1100" dirty="0">
                <a:latin typeface="Arial" panose="020B0604020202020204" pitchFamily="34" charset="0"/>
                <a:cs typeface="Arial" panose="020B0604020202020204" pitchFamily="34" charset="0"/>
              </a:rPr>
              <a:t>Referencing is when you use someone else's context in your work, you need to acknowledge that you have source such information in the main body of your essay this is referred to in-text citation, it is known as plagiarism if you do not reference such information that you have use.  </a:t>
            </a:r>
          </a:p>
          <a:p>
            <a:pPr algn="just"/>
            <a:r>
              <a:rPr lang="en-GB" sz="1100" dirty="0">
                <a:latin typeface="Arial" panose="020B0604020202020204" pitchFamily="34" charset="0"/>
                <a:cs typeface="Arial" panose="020B0604020202020204" pitchFamily="34" charset="0"/>
              </a:rPr>
              <a:t>According to colin Neville ‘in recent years , plagiarism has been dominant concern for higher education practioners. However there can be a fine line between plagiarism and poor reference practice’.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44867" y="2611483"/>
            <a:ext cx="3572059" cy="297004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Reflection</a:t>
            </a:r>
          </a:p>
          <a:p>
            <a:pPr marL="228600" indent="-228600" algn="just">
              <a:buAutoNum type="arabicPeriod"/>
            </a:pPr>
            <a:r>
              <a:rPr lang="en-GB" sz="1100" b="0" i="0" dirty="0">
                <a:solidFill>
                  <a:srgbClr val="333333"/>
                </a:solidFill>
                <a:effectLst/>
                <a:latin typeface="Open Sans" panose="020B0604020202020204" pitchFamily="34" charset="0"/>
              </a:rPr>
              <a:t>Kolb's portrayal of learning from experience has been criticized, however, for not allowing sufficiently for intuitive processes, or for intention, purpose and choice (see for example Bullough, 1989). In the context of managers' learning, questions have been raised as to whether the theory is actually confirmed in practice (James, 1980) and whether the emphasis on learning from experience is adequate to the complex uncertainties which managers have to deal with.</a:t>
            </a:r>
          </a:p>
          <a:p>
            <a:pPr marL="228600" indent="-228600" algn="just">
              <a:buAutoNum type="arabicPeriod"/>
            </a:pPr>
            <a:r>
              <a:rPr lang="en-GB" sz="1100" dirty="0">
                <a:solidFill>
                  <a:schemeClr val="accent4">
                    <a:lumMod val="40000"/>
                    <a:lumOff val="60000"/>
                  </a:schemeClr>
                </a:solidFill>
                <a:latin typeface="Open Sans" panose="020B0604020202020204" pitchFamily="34" charset="0"/>
                <a:hlinkClick r:id="rId2"/>
              </a:rPr>
              <a:t>https://journals.sagepub.com/</a:t>
            </a:r>
            <a:endParaRPr lang="en-GB" sz="1100" dirty="0">
              <a:solidFill>
                <a:schemeClr val="accent4">
                  <a:lumMod val="40000"/>
                  <a:lumOff val="60000"/>
                </a:schemeClr>
              </a:solidFill>
              <a:latin typeface="Open Sans" panose="020B0604020202020204" pitchFamily="34" charset="0"/>
            </a:endParaRPr>
          </a:p>
          <a:p>
            <a:pPr marL="228600" indent="-228600" algn="just">
              <a:buAutoNum type="arabicPeriod"/>
            </a:pPr>
            <a:r>
              <a:rPr lang="en-GB" sz="1100" b="0" i="0" dirty="0">
                <a:solidFill>
                  <a:schemeClr val="tx1"/>
                </a:solidFill>
                <a:effectLst/>
                <a:latin typeface="Open Sans" panose="020B0604020202020204" pitchFamily="34" charset="0"/>
              </a:rPr>
              <a:t>Reflecting work is how a student learns to process their learning</a:t>
            </a:r>
            <a:r>
              <a:rPr lang="en-GB" sz="1100" b="0" i="0" dirty="0">
                <a:solidFill>
                  <a:schemeClr val="accent4">
                    <a:lumMod val="40000"/>
                    <a:lumOff val="60000"/>
                  </a:schemeClr>
                </a:solidFill>
                <a:effectLst/>
                <a:latin typeface="Open Sans" panose="020B0604020202020204" pitchFamily="34" charset="0"/>
              </a:rPr>
              <a:t>.</a:t>
            </a:r>
          </a:p>
          <a:p>
            <a:pPr marL="228600" indent="-228600" algn="just">
              <a:buAutoNum type="arabicPeriod"/>
            </a:pP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75074" y="2611483"/>
            <a:ext cx="2811886"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To reference accurately within APA guidance to use quotations you must make sure these are in quotation marks or indented in order for the reader to know that it is a valid point made by someone else. These must be included into your reference list at the end of your work which shows clearly where all your information as been resourced from.</a:t>
            </a:r>
          </a:p>
          <a:p>
            <a:pPr algn="just"/>
            <a:r>
              <a:rPr lang="en-GB" sz="1100" dirty="0">
                <a:solidFill>
                  <a:schemeClr val="tx2">
                    <a:lumMod val="40000"/>
                    <a:lumOff val="60000"/>
                  </a:schemeClr>
                </a:solidFill>
                <a:latin typeface="Arial" panose="020B0604020202020204" pitchFamily="34" charset="0"/>
                <a:cs typeface="Arial" panose="020B0604020202020204" pitchFamily="34" charset="0"/>
              </a:rPr>
              <a:t>https://scholar.google.co.uk/scholar?hl=en&amp;as-sdt=0,5&amp;as_vis=1&amp;qsp=2&amp;q=referencing+style&amp;qst=ib#d=gs_qabs&amp;t=166353645885&amp;u=%23p%3DPYXQEJ7bXgOJ</a:t>
            </a:r>
          </a:p>
        </p:txBody>
      </p:sp>
      <p:sp>
        <p:nvSpPr>
          <p:cNvPr id="16" name="TextBox 15">
            <a:extLst>
              <a:ext uri="{FF2B5EF4-FFF2-40B4-BE49-F238E27FC236}">
                <a16:creationId xmlns:a16="http://schemas.microsoft.com/office/drawing/2014/main" id="{3C8CBD86-CF8E-44C0-BDE7-44C3ADFB2BB2}"/>
              </a:ext>
            </a:extLst>
          </p:cNvPr>
          <p:cNvSpPr txBox="1"/>
          <p:nvPr/>
        </p:nvSpPr>
        <p:spPr>
          <a:xfrm>
            <a:off x="-71119" y="-57662"/>
            <a:ext cx="440943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Joleen Harris </a:t>
            </a:r>
            <a:r>
              <a:rPr lang="en-GB" sz="1600">
                <a:latin typeface="Arial" panose="020B0604020202020204" pitchFamily="34" charset="0"/>
                <a:cs typeface="Arial" panose="020B0604020202020204" pitchFamily="34" charset="0"/>
              </a:rPr>
              <a:t>2219656  ECG4005PC</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09B3B25-E0FE-4443-A3A2-20F0FE06785A}"/>
              </a:ext>
            </a:extLst>
          </p:cNvPr>
          <p:cNvSpPr txBox="1"/>
          <p:nvPr/>
        </p:nvSpPr>
        <p:spPr>
          <a:xfrm>
            <a:off x="3713346" y="248246"/>
            <a:ext cx="5221650" cy="178510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  Note taking</a:t>
            </a:r>
          </a:p>
          <a:p>
            <a:pPr algn="just"/>
            <a:r>
              <a:rPr lang="en-GB" sz="1100" dirty="0">
                <a:latin typeface="Arial" panose="020B0604020202020204" pitchFamily="34" charset="0"/>
                <a:cs typeface="Arial" panose="020B0604020202020204" pitchFamily="34" charset="0"/>
              </a:rPr>
              <a:t>Effective note taking allows a person to refer back to topics that have been discussed during lectures. Allows you the ability to then research subjects that your unfamiliar with. Looking particularly at ‘The Cornell method it provides a systematic format for condensing and organising notes without laborious recopying’. Advantages for note taking are that you can referee to notes from time to time, disadvantages are if notes have not been taking properly them it can led to confusion. </a:t>
            </a:r>
          </a:p>
          <a:p>
            <a:pPr algn="just"/>
            <a:r>
              <a:rPr lang="en-GB" sz="1100" dirty="0">
                <a:solidFill>
                  <a:srgbClr val="FFFF00"/>
                </a:solidFill>
                <a:latin typeface="Arial" panose="020B0604020202020204" pitchFamily="34" charset="0"/>
                <a:cs typeface="Arial" panose="020B0604020202020204" pitchFamily="34" charset="0"/>
              </a:rPr>
              <a:t>https://www.utc.edu/enrolment-management-and-student-affairs/center-for-academic-support-and-advisement-tips-for-academic-success/note-taking#cornell</a:t>
            </a:r>
          </a:p>
        </p:txBody>
      </p:sp>
      <p:sp>
        <p:nvSpPr>
          <p:cNvPr id="7" name="TextBox 6">
            <a:extLst>
              <a:ext uri="{FF2B5EF4-FFF2-40B4-BE49-F238E27FC236}">
                <a16:creationId xmlns:a16="http://schemas.microsoft.com/office/drawing/2014/main" id="{4A616CDD-9303-4241-9D64-556216104FF5}"/>
              </a:ext>
            </a:extLst>
          </p:cNvPr>
          <p:cNvSpPr txBox="1"/>
          <p:nvPr/>
        </p:nvSpPr>
        <p:spPr>
          <a:xfrm>
            <a:off x="8972716" y="39304"/>
            <a:ext cx="3219284" cy="1954381"/>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An article on note-taking skills  can be found on google scholar. This article has been peer reviewed and states that ‘students rely on their notes to memorise and learn critical course content, and recent studies of note taking state that most students take notes, citing survey published in 1974’.</a:t>
            </a:r>
          </a:p>
          <a:p>
            <a:pPr algn="just"/>
            <a:r>
              <a:rPr lang="en-GB" sz="1100" dirty="0">
                <a:solidFill>
                  <a:srgbClr val="FFFF00"/>
                </a:solidFill>
                <a:latin typeface="Arial" panose="020B0604020202020204" pitchFamily="34" charset="0"/>
                <a:cs typeface="Arial" panose="020B0604020202020204" pitchFamily="34" charset="0"/>
              </a:rPr>
              <a:t>https://scholar.google.com/scholar?hl=en&amp;as_sdt=0%2c5&amp;q=note+taking+skills&amp;oq=note+taking#d=gs_qabs&amp;t=1663538788227&amp;u=%3Dk5erS4dl-wwJ</a:t>
            </a:r>
            <a:r>
              <a:rPr lang="en-GB" sz="11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526555" y="2313992"/>
            <a:ext cx="2638162" cy="280076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dirty="0">
                <a:latin typeface="Arial" panose="020B0604020202020204" pitchFamily="34" charset="0"/>
                <a:cs typeface="Arial" panose="020B0604020202020204" pitchFamily="34" charset="0"/>
              </a:rPr>
              <a:t>In the final analyse of this poster  it shows us that critical thinking is one of the most important aspects of learning. This poster illustrates how important the roles of referencing, and note taking are detrimental to learning, it also briefly discusses  plagiarism  and  the concern it has within higher education. There is many more topics that enables a person to make a decision on evidence needed to support a persons argument. Michael A. Peters quoted ‘there is no more central issue to education than thinking and reasoning. </a:t>
            </a:r>
          </a:p>
        </p:txBody>
      </p:sp>
      <p:pic>
        <p:nvPicPr>
          <p:cNvPr id="1026" name="Picture 2" descr="See the source image">
            <a:extLst>
              <a:ext uri="{FF2B5EF4-FFF2-40B4-BE49-F238E27FC236}">
                <a16:creationId xmlns:a16="http://schemas.microsoft.com/office/drawing/2014/main" id="{ABD9A383-ECF1-6023-8ADC-97181724C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559" y="5114759"/>
            <a:ext cx="3988051" cy="16624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9789DF57-9477-2AA4-8F5F-55379B4206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7909" y="5208314"/>
            <a:ext cx="2789063" cy="1568848"/>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6D18CC3-3510-02A3-BB82-AD3695766F19}"/>
              </a:ext>
            </a:extLst>
          </p:cNvPr>
          <p:cNvSpPr>
            <a:spLocks noGrp="1"/>
          </p:cNvSpPr>
          <p:nvPr>
            <p:ph type="sldNum" sz="quarter" idx="12"/>
          </p:nvPr>
        </p:nvSpPr>
        <p:spPr/>
        <p:txBody>
          <a:bodyPr/>
          <a:lstStyle/>
          <a:p>
            <a:fld id="{2E9ADA5C-6B58-49C9-AFDD-99EBE4C6B661}" type="slidenum">
              <a:rPr lang="en-GB" smtClean="0"/>
              <a:t>1</a:t>
            </a:fld>
            <a:endParaRPr lang="en-GB"/>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a:xfrm>
            <a:off x="1154955" y="638388"/>
            <a:ext cx="8944087" cy="1068492"/>
          </a:xfrm>
        </p:spPr>
        <p:txBody>
          <a:bodyPr/>
          <a:lstStyle/>
          <a:p>
            <a:r>
              <a:rPr lang="en-GB" dirty="0"/>
              <a:t>Joleen Harris 22196 ecg4005p</a:t>
            </a:r>
            <a:br>
              <a:rPr lang="en-GB" dirty="0"/>
            </a:br>
            <a:r>
              <a:rPr lang="en-GB" dirty="0"/>
              <a:t>References </a:t>
            </a:r>
          </a:p>
        </p:txBody>
      </p:sp>
      <p:sp>
        <p:nvSpPr>
          <p:cNvPr id="6" name="Content Placeholder 5">
            <a:extLst>
              <a:ext uri="{FF2B5EF4-FFF2-40B4-BE49-F238E27FC236}">
                <a16:creationId xmlns:a16="http://schemas.microsoft.com/office/drawing/2014/main" id="{61976B8A-782A-9FAE-BCA4-C27081274854}"/>
              </a:ext>
            </a:extLst>
          </p:cNvPr>
          <p:cNvSpPr>
            <a:spLocks noGrp="1"/>
          </p:cNvSpPr>
          <p:nvPr>
            <p:ph idx="1"/>
          </p:nvPr>
        </p:nvSpPr>
        <p:spPr/>
        <p:txBody>
          <a:bodyPr>
            <a:normAutofit fontScale="85000" lnSpcReduction="10000"/>
          </a:bodyPr>
          <a:lstStyle/>
          <a:p>
            <a:r>
              <a:rPr lang="en-GB" dirty="0">
                <a:hlinkClick r:id="rId2"/>
              </a:rPr>
              <a:t>https://www.mindtools.com/pages/article/newTED_95.htm</a:t>
            </a:r>
            <a:r>
              <a:rPr lang="en-GB" dirty="0"/>
              <a:t> accessed 10/09/22</a:t>
            </a:r>
          </a:p>
          <a:p>
            <a:r>
              <a:rPr lang="en-GB" dirty="0">
                <a:hlinkClick r:id="rId3"/>
              </a:rPr>
              <a:t>https://journals.sagepub.com</a:t>
            </a:r>
            <a:r>
              <a:rPr lang="en-GB" dirty="0"/>
              <a:t> (Colin Neville RGUHS J Pharm sci2 1-8, 2012) accessed 10/9/2022</a:t>
            </a:r>
          </a:p>
          <a:p>
            <a:r>
              <a:rPr lang="en-GB" dirty="0">
                <a:hlinkClick r:id="rId4"/>
              </a:rPr>
              <a:t>https://scholar.google.com/scholar?hl=en&amp;as_sdt=0%2C5g=note+taking+skills&amp;oq=note+taking#d=gs_qabs&amp;t=1663538788227&amp;u=%23p%3Dk5ers4dl-wwj</a:t>
            </a:r>
            <a:r>
              <a:rPr lang="en-GB" dirty="0"/>
              <a:t> Journal of learning disabilities 27(1)20-24 1994 Accessed 17/09/2022</a:t>
            </a:r>
          </a:p>
          <a:p>
            <a:r>
              <a:rPr lang="en-GB" dirty="0">
                <a:hlinkClick r:id="rId5"/>
              </a:rPr>
              <a:t>https://scholar.google.co.uk/scholar?hl=en&amp;as_sdt=0,5&amp;as_vis+1&amp;qsp+2&amp;q=referencing+style&amp;qst=ib#d=gs_qabs&amp;t=1663536454885&amp;u=%23p%3DPYXQEJ7bXgOJ</a:t>
            </a:r>
            <a:r>
              <a:rPr lang="en-GB" dirty="0"/>
              <a:t> accessed 17/09/2022</a:t>
            </a:r>
          </a:p>
          <a:p>
            <a:r>
              <a:rPr lang="en-GB" dirty="0">
                <a:hlinkClick r:id="rId6"/>
              </a:rPr>
              <a:t>https://www.utc.edu/enrolment-management-and-student-affairs/center-for-academic-support-and-advisement/tips-for-academic</a:t>
            </a:r>
            <a:r>
              <a:rPr lang="en-GB" dirty="0"/>
              <a:t>- success/note-taking#cornell. Accessed 18/9/2022 </a:t>
            </a:r>
          </a:p>
          <a:p>
            <a:r>
              <a:rPr lang="en-GB" dirty="0"/>
              <a:t>Pictures accessed from </a:t>
            </a:r>
            <a:r>
              <a:rPr lang="en-GB" dirty="0">
                <a:hlinkClick r:id="rId7"/>
              </a:rPr>
              <a:t>https://images.app.goo.gl/okuwo35sksHEuxR27</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587521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865</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Century Gothic</vt:lpstr>
      <vt:lpstr>Open Sans</vt:lpstr>
      <vt:lpstr>Wingdings 3</vt:lpstr>
      <vt:lpstr>Ion Boardroom</vt:lpstr>
      <vt:lpstr>Critical thinking</vt:lpstr>
      <vt:lpstr>Joleen Harris 22196 ecg4005p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carl anderson</cp:lastModifiedBy>
  <cp:revision>93</cp:revision>
  <cp:lastPrinted>2017-10-15T13:12:27Z</cp:lastPrinted>
  <dcterms:created xsi:type="dcterms:W3CDTF">2017-10-07T12:47:33Z</dcterms:created>
  <dcterms:modified xsi:type="dcterms:W3CDTF">2022-09-19T10:48:21Z</dcterms:modified>
</cp:coreProperties>
</file>