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9"/>
  </p:notesMasterIdLst>
  <p:handoutMasterIdLst>
    <p:handoutMasterId r:id="rId20"/>
  </p:handoutMasterIdLst>
  <p:sldIdLst>
    <p:sldId id="256" r:id="rId5"/>
    <p:sldId id="294" r:id="rId6"/>
    <p:sldId id="295" r:id="rId7"/>
    <p:sldId id="277" r:id="rId8"/>
    <p:sldId id="298" r:id="rId9"/>
    <p:sldId id="296" r:id="rId10"/>
    <p:sldId id="297" r:id="rId11"/>
    <p:sldId id="262" r:id="rId12"/>
    <p:sldId id="289" r:id="rId13"/>
    <p:sldId id="264" r:id="rId14"/>
    <p:sldId id="258" r:id="rId15"/>
    <p:sldId id="278" r:id="rId16"/>
    <p:sldId id="266"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guide orient="horz" pos="3360"/>
        <p:guide pos="3840"/>
      </p:guideLst>
    </p:cSldViewPr>
  </p:slideViewPr>
  <p:notesTextViewPr>
    <p:cViewPr>
      <p:scale>
        <a:sx n="1" d="1"/>
        <a:sy n="1" d="1"/>
      </p:scale>
      <p:origin x="0" y="-582"/>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10/20/2022</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10/20/2022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Furthermore, the report will also analyse effective strategies of human resource management for organisational success and effective management of the organization through relevant industry examples. Evaluation of the behavioural approach to management and understanding the factors that affect the individual behaviour will be done.</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2117236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employee who is engaged in the organization has job satisfaction as well and is critical towards the success of the organization. Here communication plays a vital role in making and preserving engagement in the organization. The productivity and performance of the employees also get affected due to employee engagement; it positively affects the company as well as the employee. The commitment towards the values and goals of the company is at a higher pace here for the employee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Duque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3617187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employee should feel safe at his workplace to express his views and expression about the work and the employee should be able to feel mentally and physically stable while working in the organization respectively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Sahni,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instance, Tesco plc enhances its employee engagement by focusing on employee issues and resolving them promptly to uphold good relations with them for better performance of the company (tescoplc.com,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4280863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Retention of employees is only concerned with the reports or records but the employers also have to deal with the concern problems of employees and address them tactfully to retain them in the organization. The organization puts a lot of effort and cost into training the employees and grooming them for the job role. In this case, if the employee quits the job after being fully trained for the job role the organization faces loss. The main aim of employee retention is to not lose the resources which can help them to achieve the organizational and make profits for the company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Singh,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For instance, Travelodge is a company which is functioning in the hotel and hospitality industry of the United Kingdom. This company brings in effective retention policies for the employees and helps resolve their issues at the workplace for better performance of the company and to achieve organizational goal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1040157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is the procedure through which the employees can accomplish their desired goals and success. It is necessary for the growth of the employee as well as for the company’s growth. Motivation also leads to job satisfaction and generates industrial relations. Every employee can work but through motivation, this ability can be turned into a will to work which in the future benefits the organization to achieve success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Tortia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2297555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Rewards and recognition are the areas where HR can put effort due to which employees can be appreciated and can feel valued at the workplace. Roles and responsibility should circulate in a precise way so that each employee know and understand what work they are assigned and can work efficiently towards completing it. Hr should encourage the employees by rewarding and promoting those who work hard and contribute towards the achievements of the company. Effective goals should be created for the employees with proper training by making them aware of the company’s goals this in turn can boost their leadership quality in them and can help the organization to perform better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Pukkeeree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3019722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HR should maintain and improve company culture while increasing the salary and benefits of the employees working in the organization to retain them. Proper and effective leadership should be provided to the employees who will mentor them and guide them positively. Employees’ wellness should prioritize and rewards should be offered to them for better work performance. An increase in employee engagement will help wisely to retain the employees and can lead to implementing positive contributions towards organizational success (</a:t>
            </a:r>
            <a:r>
              <a:rPr lang="en-IN" sz="1800" dirty="0">
                <a:solidFill>
                  <a:srgbClr val="222222"/>
                </a:solidFill>
                <a:effectLst/>
                <a:latin typeface="Times New Roman" panose="02020603050405020304" pitchFamily="18" charset="0"/>
                <a:ea typeface="Calibri" panose="020F0502020204030204" pitchFamily="34" charset="0"/>
              </a:rPr>
              <a:t>Ghani </a:t>
            </a:r>
            <a:r>
              <a:rPr lang="en-IN" sz="1800" i="1" dirty="0">
                <a:solidFill>
                  <a:srgbClr val="222222"/>
                </a:solidFill>
                <a:effectLst/>
                <a:latin typeface="Times New Roman" panose="02020603050405020304" pitchFamily="18" charset="0"/>
                <a:ea typeface="Calibri" panose="020F0502020204030204" pitchFamily="34" charset="0"/>
              </a:rPr>
              <a:t>et al.,</a:t>
            </a:r>
            <a:r>
              <a:rPr lang="en-IN" sz="1800" dirty="0">
                <a:solidFill>
                  <a:srgbClr val="222222"/>
                </a:solidFill>
                <a:effectLst/>
                <a:latin typeface="Times New Roman" panose="02020603050405020304" pitchFamily="18" charset="0"/>
                <a:ea typeface="Calibri" panose="020F0502020204030204" pitchFamily="34" charset="0"/>
              </a:rPr>
              <a:t> 2022)</a:t>
            </a:r>
            <a:r>
              <a:rPr lang="en-IN" sz="1800" dirty="0">
                <a:effectLst/>
                <a:latin typeface="Times New Roman" panose="02020603050405020304" pitchFamily="18" charset="0"/>
                <a:ea typeface="Calibri" panose="020F0502020204030204" pitchFamily="34" charset="0"/>
              </a:rPr>
              <a:t> </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984131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HR should ensure that the employees are being treated well in the organization and the organization has a positive and politics-free culture where employees can freely and openly talk to each other which can make them happy at their workplace and will bring good outcomes for them. Individual goals and rewards should be set so that the employees are motivated to achieve them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Lorincová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Maslow’s theory of the hierarchy of needs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is one of the greatest recognized theories of motivation. In this the primary needs and wants of the people are been explained through physiological an individual needs food, drink and clothing to survive, for safety; shelter, protection, and pension for old age are required which can be termed as physical and emotional security. Social needs of the individual and want of affection from love-beings and family members and esteem can be achieved through accomplishments, appreciation, and self-respect, at the workplace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Trivedi and Mehta,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IN" sz="1800" dirty="0">
                <a:effectLst/>
                <a:latin typeface="Times New Roman" panose="02020603050405020304" pitchFamily="18" charset="0"/>
                <a:ea typeface="Calibri" panose="020F0502020204030204" pitchFamily="34" charset="0"/>
              </a:rPr>
              <a:t>For instance, Unilever has implemented a policy for skill development of the employees which can help them to upgrade their self and job roles within the company. This HR strategy of motivation has helped Unilever to achieve its company goals post-pandemic (unilever.com, 2022)</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2537608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strategy of rewarding the employees and offering them a good salary package motivates them to continue working in the organization for a longer period and helps the company to achieve the objectives of the business goals. HR strategy plays a vital role in organizational success and expanding the business. The strategy of retention of employees helps the organization to maintain the morale of the company and also helps to perform better in terms of work and culture. The cost of hiring new employees and the effort and time invested in training them is been reduced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Hamadamin and Atan, 2019).</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1184417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also brings job satisfaction to the employees. Rewards and recognition promptly if done in an organization can help the HR to retain the resources of the organization. HR should encourage employee engagement in the organization for better performance of the organization and of the individual as well. </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3753095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Lorincová, S., Štarchoň, P., Weberova, D., Hitka, M. and Lipoldová, M., 2019. Employee motivation as a tool to achieve sustainability of business processes.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 p.3509.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Pukkeeree, P., Na-Nan, K. and Wongsuwan, N., 2020. Effect of attainment value and positive thinking as moderators of employee engagement and innovative work behaviour.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Open Innovation: Technology, Market, and Complexity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p.69.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Sahni, J., 2021. Employee engagement among millennial workforce: Empirical study on selected antecedents and consequences.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SAGE Open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p.21582440211002208.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Singh, D., 2019. A literature review on employee retention with focus on recent trends.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Research in Science and Technology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pp.425-431.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tescoplc.com, 2022.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Tesco PLC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Available at: https://www.tescoplc.com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Accessed on 12 October 2022].</a:t>
            </a: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Tortia, E.C., Gago, M., Degavre, F. and Poledrini, S., 2022. Worker Involvement and Performance in Italian Social Enterprises: The Role of Motivations, Gender and Workload.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p.1022.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travelodge.co.uk, 2022. Travelodge [Online] Available at: https://www.travelodge.co.uk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on 12 October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Trivedi, A.J. and Mehta, A., 2019. Maslow's Hierarchy of Needs-Theory of Human Motivation.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Research in all Subjects in Multi Languages</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pp.38-41.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unilever.com, 2022. Unilever [Online] Available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https://www.unilever.co.uk [Accessed on 12 October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15970309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dirty="0"/>
              <a:t>Click icon to add chart</a:t>
            </a:r>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dirty="0"/>
              <a:t>Click icon to add SmartArt graphic</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dirty="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dirty="0"/>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dirty="0"/>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dirty="0"/>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dirty="0"/>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dirty="0"/>
              <a:t>Click icon to add picture</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16468274"/><Relationship Id="rId3" Type="http://schemas.openxmlformats.org/officeDocument/2006/relationships/hyperlink" Target="#_Toc116468269"/><Relationship Id="rId7" Type="http://schemas.openxmlformats.org/officeDocument/2006/relationships/hyperlink" Target="#_Toc116468273"/><Relationship Id="rId2" Type="http://schemas.openxmlformats.org/officeDocument/2006/relationships/hyperlink" Target="#_Toc116468268"/><Relationship Id="rId1" Type="http://schemas.openxmlformats.org/officeDocument/2006/relationships/slideLayout" Target="../slideLayouts/slideLayout1.xml"/><Relationship Id="rId6" Type="http://schemas.openxmlformats.org/officeDocument/2006/relationships/hyperlink" Target="#_Toc116468272"/><Relationship Id="rId5" Type="http://schemas.openxmlformats.org/officeDocument/2006/relationships/hyperlink" Target="#_Toc116468271"/><Relationship Id="rId4" Type="http://schemas.openxmlformats.org/officeDocument/2006/relationships/hyperlink" Target="#_Toc116468270"/></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35.jpg"/></Relationships>
</file>

<file path=ppt/slides/_rels/slide1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89CE07-F0D7-6C22-AD16-5504BABAF70A}"/>
              </a:ext>
            </a:extLst>
          </p:cNvPr>
          <p:cNvSpPr txBox="1"/>
          <p:nvPr/>
        </p:nvSpPr>
        <p:spPr>
          <a:xfrm>
            <a:off x="2088777" y="2698376"/>
            <a:ext cx="8283388" cy="923330"/>
          </a:xfrm>
          <a:prstGeom prst="rect">
            <a:avLst/>
          </a:prstGeom>
          <a:noFill/>
        </p:spPr>
        <p:txBody>
          <a:bodyPr wrap="square" rtlCol="0">
            <a:spAutoFit/>
          </a:bodyPr>
          <a:lstStyle/>
          <a:p>
            <a:pPr algn="ctr"/>
            <a:r>
              <a:rPr lang="en-IN" sz="5400" u="sng" dirty="0">
                <a:latin typeface="Algerian" panose="04020705040A02060702" pitchFamily="82" charset="0"/>
              </a:rPr>
              <a:t>Managing</a:t>
            </a:r>
            <a:r>
              <a:rPr lang="en-IN" sz="5400" dirty="0">
                <a:latin typeface="Algerian" panose="04020705040A02060702" pitchFamily="82" charset="0"/>
              </a:rPr>
              <a:t> </a:t>
            </a:r>
            <a:r>
              <a:rPr lang="en-IN" sz="5400" u="sng" dirty="0">
                <a:latin typeface="Algerian" panose="04020705040A02060702" pitchFamily="82" charset="0"/>
              </a:rPr>
              <a:t>People</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2E786A-53C4-1BF2-3837-2DB4D4B19743}"/>
              </a:ext>
            </a:extLst>
          </p:cNvPr>
          <p:cNvSpPr txBox="1"/>
          <p:nvPr/>
        </p:nvSpPr>
        <p:spPr>
          <a:xfrm>
            <a:off x="869253" y="618103"/>
            <a:ext cx="10623177" cy="5816977"/>
          </a:xfrm>
          <a:prstGeom prst="rect">
            <a:avLst/>
          </a:prstGeom>
          <a:noFill/>
        </p:spPr>
        <p:txBody>
          <a:bodyPr wrap="square" rtlCol="0">
            <a:spAutoFit/>
          </a:bodyPr>
          <a:lstStyle/>
          <a:p>
            <a:pPr algn="ctr"/>
            <a:r>
              <a:rPr lang="en-IN" sz="3600" dirty="0">
                <a:latin typeface="Algerian" panose="04020705040A02060702" pitchFamily="82" charset="0"/>
              </a:rPr>
              <a:t>Table of Content </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3 - Introduction</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sz="280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4 &amp; 5 - Employee Engagement</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6 -  Retention</a:t>
            </a:r>
            <a:endParaRPr lang="en-US" altLang="en-US" sz="280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7 - Motivation</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8 -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Employee engagement strategy of Human Resource</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9 -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Retention strategy of Human resource</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10 -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Motivation strategy of Human resource</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11 -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Contribution of Human resource strategies in an organization</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12 -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Conclusion</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13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References</a:t>
            </a:r>
            <a:endPar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sz="2800" u="sng" dirty="0">
                <a:solidFill>
                  <a:srgbClr val="0070C0"/>
                </a:solidFill>
                <a:latin typeface="Times New Roman" panose="02020603050405020304" pitchFamily="18" charset="0"/>
                <a:cs typeface="Times New Roman" panose="02020603050405020304" pitchFamily="18" charset="0"/>
              </a:rPr>
              <a:t>Slide 14 - Thankyou</a:t>
            </a:r>
            <a:endParaRPr lang="en-IN" sz="2800" u="sng" dirty="0">
              <a:solidFill>
                <a:srgbClr val="0070C0"/>
              </a:solidFill>
              <a:latin typeface="Times New Roman" panose="02020603050405020304" pitchFamily="18" charset="0"/>
              <a:cs typeface="Times New Roman" panose="02020603050405020304" pitchFamily="18" charset="0"/>
            </a:endParaRPr>
          </a:p>
          <a:p>
            <a:pPr algn="ctr"/>
            <a:endParaRPr lang="en-IN" sz="2800" dirty="0">
              <a:latin typeface="Algerian" panose="04020705040A02060702" pitchFamily="82" charset="0"/>
            </a:endParaRPr>
          </a:p>
        </p:txBody>
      </p:sp>
    </p:spTree>
    <p:extLst>
      <p:ext uri="{BB962C8B-B14F-4D97-AF65-F5344CB8AC3E}">
        <p14:creationId xmlns:p14="http://schemas.microsoft.com/office/powerpoint/2010/main" val="1860560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036947" y="1593130"/>
            <a:ext cx="9068587" cy="752878"/>
          </a:xfrm>
        </p:spPr>
        <p:txBody>
          <a:bodyPr>
            <a:normAutofit/>
          </a:bodyPr>
          <a:lstStyle/>
          <a:p>
            <a:pPr algn="ctr"/>
            <a:r>
              <a:rPr lang="en-ZA" sz="4400" dirty="0">
                <a:latin typeface="Algerian" panose="04020705040A02060702" pitchFamily="82"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1036946" y="2696066"/>
            <a:ext cx="9492793" cy="3421929"/>
          </a:xfrm>
        </p:spPr>
        <p:txBody>
          <a:bodyPr>
            <a:noAutofit/>
          </a:bodyPr>
          <a:lstStyle/>
          <a:p>
            <a:pPr algn="just"/>
            <a:r>
              <a:rPr lang="en-IN" sz="2400" dirty="0">
                <a:effectLst/>
                <a:latin typeface="Times New Roman" panose="02020603050405020304" pitchFamily="18" charset="0"/>
                <a:ea typeface="Calibri" panose="020F0502020204030204" pitchFamily="34" charset="0"/>
              </a:rPr>
              <a:t>In this report, the issues of employee engagement, retention, and motivation will be discussed through human resource strategies. What strategies do human resource management in an organization take up to help in motivation, engagement and retention of employees in the organization and how do they contribute towards the success of the organization</a:t>
            </a:r>
            <a:endParaRPr lang="en-US" sz="2400" dirty="0"/>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3</a:t>
            </a:fld>
            <a:endParaRPr lang="en-ZA" dirty="0"/>
          </a:p>
        </p:txBody>
      </p:sp>
    </p:spTree>
    <p:extLst>
      <p:ext uri="{BB962C8B-B14F-4D97-AF65-F5344CB8AC3E}">
        <p14:creationId xmlns:p14="http://schemas.microsoft.com/office/powerpoint/2010/main" val="3791779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848411"/>
          </a:xfrm>
        </p:spPr>
        <p:txBody>
          <a:bodyPr>
            <a:normAutofit fontScale="90000"/>
          </a:bodyPr>
          <a:lstStyle/>
          <a:p>
            <a:pPr algn="ct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100" b="1" kern="0" dirty="0">
                <a:effectLst/>
                <a:latin typeface="Algerian" panose="04020705040A02060702" pitchFamily="82" charset="0"/>
                <a:ea typeface="Times New Roman" panose="02020603050405020304" pitchFamily="18" charset="0"/>
                <a:cs typeface="Times New Roman" panose="02020603050405020304" pitchFamily="18" charset="0"/>
              </a:rPr>
              <a:t>Employee Engagement</a:t>
            </a: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12742" y="1753387"/>
            <a:ext cx="4798243" cy="4416456"/>
          </a:xfrm>
        </p:spPr>
        <p:txBody>
          <a:bodyPr>
            <a:normAutofit/>
          </a:bodyPr>
          <a:lstStyle/>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Employee engagement is a human resource notion which defines the commitment and passion of the employee towards the organization and their work.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employee who is more engaged with the organization works passionately towards the business goals and strives towards achieving the organizational aims and objectives.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They also take utmost care of the organization’s performance and make efforts to make more progress for the company.</a:t>
            </a:r>
            <a:endParaRPr lang="en-US" dirty="0"/>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4</a:t>
            </a:fld>
            <a:endParaRPr lang="en-ZA" dirty="0"/>
          </a:p>
        </p:txBody>
      </p:sp>
      <p:pic>
        <p:nvPicPr>
          <p:cNvPr id="8" name="Picture 7">
            <a:extLst>
              <a:ext uri="{FF2B5EF4-FFF2-40B4-BE49-F238E27FC236}">
                <a16:creationId xmlns:a16="http://schemas.microsoft.com/office/drawing/2014/main" id="{8542AEF0-1324-0899-5899-6D5A74F38966}"/>
              </a:ext>
            </a:extLst>
          </p:cNvPr>
          <p:cNvPicPr>
            <a:picLocks noChangeAspect="1"/>
          </p:cNvPicPr>
          <p:nvPr/>
        </p:nvPicPr>
        <p:blipFill>
          <a:blip r:embed="rId3"/>
          <a:stretch>
            <a:fillRect/>
          </a:stretch>
        </p:blipFill>
        <p:spPr>
          <a:xfrm>
            <a:off x="6907434" y="2507530"/>
            <a:ext cx="5152726" cy="3848819"/>
          </a:xfrm>
          <a:prstGeom prst="rect">
            <a:avLst/>
          </a:prstGeom>
        </p:spPr>
      </p:pic>
    </p:spTree>
    <p:extLst>
      <p:ext uri="{BB962C8B-B14F-4D97-AF65-F5344CB8AC3E}">
        <p14:creationId xmlns:p14="http://schemas.microsoft.com/office/powerpoint/2010/main" val="224349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848411"/>
          </a:xfrm>
        </p:spPr>
        <p:txBody>
          <a:bodyPr>
            <a:normAutofit fontScale="90000"/>
          </a:bodyPr>
          <a:lstStyle/>
          <a:p>
            <a:pPr algn="ct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100" b="1" kern="0" dirty="0">
                <a:effectLst/>
                <a:latin typeface="Algerian" panose="04020705040A02060702" pitchFamily="82" charset="0"/>
                <a:ea typeface="Times New Roman" panose="02020603050405020304" pitchFamily="18" charset="0"/>
                <a:cs typeface="Times New Roman" panose="02020603050405020304" pitchFamily="18" charset="0"/>
              </a:rPr>
              <a:t>Employee Engagement</a:t>
            </a: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12742" y="1753387"/>
            <a:ext cx="4798243" cy="4416456"/>
          </a:xfrm>
        </p:spPr>
        <p:txBody>
          <a:bodyPr>
            <a:normAutofit/>
          </a:bodyPr>
          <a:lstStyle/>
          <a:p>
            <a:pPr marL="285750" indent="-285750" algn="just">
              <a:buFont typeface="Arial" panose="020B0604020202020204" pitchFamily="34" charset="0"/>
              <a:buChar char="•"/>
            </a:pPr>
            <a:r>
              <a:rPr lang="en-IN" sz="1800" i="1" dirty="0">
                <a:effectLst/>
                <a:latin typeface="Times New Roman" panose="02020603050405020304" pitchFamily="18" charset="0"/>
                <a:ea typeface="Calibri" panose="020F0502020204030204" pitchFamily="34" charset="0"/>
              </a:rPr>
              <a:t>William Kahn</a:t>
            </a:r>
            <a:r>
              <a:rPr lang="en-IN" sz="1800" dirty="0">
                <a:effectLst/>
                <a:latin typeface="Times New Roman" panose="02020603050405020304" pitchFamily="18" charset="0"/>
                <a:ea typeface="Calibri" panose="020F0502020204030204" pitchFamily="34" charset="0"/>
              </a:rPr>
              <a:t>, an organizational psychologist introduced the concept of employee engagement and proposed the theory named </a:t>
            </a:r>
            <a:r>
              <a:rPr lang="en-IN" sz="1800" i="1" dirty="0">
                <a:effectLst/>
                <a:latin typeface="Times New Roman" panose="02020603050405020304" pitchFamily="18" charset="0"/>
                <a:ea typeface="Calibri" panose="020F0502020204030204" pitchFamily="34" charset="0"/>
              </a:rPr>
              <a:t>Kahn’s </a:t>
            </a:r>
            <a:r>
              <a:rPr lang="en-IN" sz="1800" i="1" u="sng" dirty="0">
                <a:effectLst/>
                <a:latin typeface="Times New Roman" panose="02020603050405020304" pitchFamily="18" charset="0"/>
                <a:ea typeface="Calibri" panose="020F0502020204030204" pitchFamily="34" charset="0"/>
              </a:rPr>
              <a:t>Psychological Conditions of Personal Engagement and Disengagement at Work.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In his theory, he has explained how psychological conditions boost employee engagement in the workplace.</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That is meaningfulness, Safety and Availability.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employee should find his work meaningful and should be happy doing it. </a:t>
            </a:r>
            <a:endParaRPr lang="en-US" dirty="0"/>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5</a:t>
            </a:fld>
            <a:endParaRPr lang="en-ZA" dirty="0"/>
          </a:p>
        </p:txBody>
      </p:sp>
      <p:pic>
        <p:nvPicPr>
          <p:cNvPr id="10" name="Picture 9">
            <a:extLst>
              <a:ext uri="{FF2B5EF4-FFF2-40B4-BE49-F238E27FC236}">
                <a16:creationId xmlns:a16="http://schemas.microsoft.com/office/drawing/2014/main" id="{53519491-FCF6-F04D-64A7-1D6455BB1F20}"/>
              </a:ext>
            </a:extLst>
          </p:cNvPr>
          <p:cNvPicPr>
            <a:picLocks noChangeAspect="1"/>
          </p:cNvPicPr>
          <p:nvPr/>
        </p:nvPicPr>
        <p:blipFill>
          <a:blip r:embed="rId3"/>
          <a:stretch>
            <a:fillRect/>
          </a:stretch>
        </p:blipFill>
        <p:spPr>
          <a:xfrm>
            <a:off x="6096000" y="501650"/>
            <a:ext cx="3769613" cy="3078015"/>
          </a:xfrm>
          <a:prstGeom prst="rect">
            <a:avLst/>
          </a:prstGeom>
        </p:spPr>
      </p:pic>
      <p:pic>
        <p:nvPicPr>
          <p:cNvPr id="12" name="Picture 11">
            <a:extLst>
              <a:ext uri="{FF2B5EF4-FFF2-40B4-BE49-F238E27FC236}">
                <a16:creationId xmlns:a16="http://schemas.microsoft.com/office/drawing/2014/main" id="{D3839B5B-49C5-242C-6518-BDD77DE1B92C}"/>
              </a:ext>
            </a:extLst>
          </p:cNvPr>
          <p:cNvPicPr>
            <a:picLocks noChangeAspect="1"/>
          </p:cNvPicPr>
          <p:nvPr/>
        </p:nvPicPr>
        <p:blipFill>
          <a:blip r:embed="rId4"/>
          <a:stretch>
            <a:fillRect/>
          </a:stretch>
        </p:blipFill>
        <p:spPr>
          <a:xfrm>
            <a:off x="7739406" y="4213224"/>
            <a:ext cx="4289196" cy="2508250"/>
          </a:xfrm>
          <a:prstGeom prst="rect">
            <a:avLst/>
          </a:prstGeom>
        </p:spPr>
      </p:pic>
    </p:spTree>
    <p:extLst>
      <p:ext uri="{BB962C8B-B14F-4D97-AF65-F5344CB8AC3E}">
        <p14:creationId xmlns:p14="http://schemas.microsoft.com/office/powerpoint/2010/main" val="2575352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848411"/>
          </a:xfrm>
        </p:spPr>
        <p:txBody>
          <a:bodyPr>
            <a:normAutofit/>
          </a:bodyPr>
          <a:lstStyle/>
          <a:p>
            <a:pPr algn="ct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100" b="1" kern="0" dirty="0">
                <a:latin typeface="Algerian" panose="04020705040A02060702" pitchFamily="82" charset="0"/>
                <a:ea typeface="Times New Roman" panose="02020603050405020304" pitchFamily="18" charset="0"/>
                <a:cs typeface="Times New Roman" panose="02020603050405020304" pitchFamily="18" charset="0"/>
              </a:rPr>
              <a:t>Retention</a:t>
            </a: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12742" y="1753387"/>
            <a:ext cx="4798243" cy="4416456"/>
          </a:xfrm>
        </p:spPr>
        <p:txBody>
          <a:bodyPr>
            <a:normAutofit/>
          </a:bodyPr>
          <a:lstStyle/>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ability of the organization to retain its employee for better performance is called employee retention.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It is a process in which the organization motivates the employee to stay in the organization and work with them for a longer period to sustain and make the worker and the employer happy.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This benefits the employee and the employer both in terms of experience and performance of the organization respectively.</a:t>
            </a:r>
            <a:endParaRPr lang="en-US" dirty="0"/>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6</a:t>
            </a:fld>
            <a:endParaRPr lang="en-ZA" dirty="0"/>
          </a:p>
        </p:txBody>
      </p:sp>
      <p:pic>
        <p:nvPicPr>
          <p:cNvPr id="8" name="Picture 7">
            <a:extLst>
              <a:ext uri="{FF2B5EF4-FFF2-40B4-BE49-F238E27FC236}">
                <a16:creationId xmlns:a16="http://schemas.microsoft.com/office/drawing/2014/main" id="{DE8FC3F2-2B83-F7F6-65B9-96EEAA18FAA0}"/>
              </a:ext>
            </a:extLst>
          </p:cNvPr>
          <p:cNvPicPr>
            <a:picLocks noChangeAspect="1"/>
          </p:cNvPicPr>
          <p:nvPr/>
        </p:nvPicPr>
        <p:blipFill>
          <a:blip r:embed="rId3"/>
          <a:stretch>
            <a:fillRect/>
          </a:stretch>
        </p:blipFill>
        <p:spPr>
          <a:xfrm>
            <a:off x="6985262" y="2366863"/>
            <a:ext cx="4798243" cy="3638010"/>
          </a:xfrm>
          <a:prstGeom prst="rect">
            <a:avLst/>
          </a:prstGeom>
        </p:spPr>
      </p:pic>
    </p:spTree>
    <p:extLst>
      <p:ext uri="{BB962C8B-B14F-4D97-AF65-F5344CB8AC3E}">
        <p14:creationId xmlns:p14="http://schemas.microsoft.com/office/powerpoint/2010/main" val="884782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1065230"/>
          </a:xfrm>
        </p:spPr>
        <p:txBody>
          <a:bodyPr>
            <a:normAutofit fontScale="90000"/>
          </a:bodyPr>
          <a:lstStyle/>
          <a:p>
            <a:pPr algn="just"/>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600" b="1" kern="0" dirty="0">
                <a:effectLst/>
                <a:latin typeface="Algerian" panose="04020705040A02060702" pitchFamily="82" charset="0"/>
                <a:ea typeface="Times New Roman" panose="02020603050405020304" pitchFamily="18" charset="0"/>
                <a:cs typeface="Times New Roman" panose="02020603050405020304" pitchFamily="18" charset="0"/>
              </a:rPr>
              <a:t>Motivation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31596" y="1753387"/>
            <a:ext cx="4779389" cy="3525623"/>
          </a:xfrm>
        </p:spPr>
        <p:txBody>
          <a:bodyPr>
            <a:noAutofit/>
          </a:bodyPr>
          <a:lstStyle/>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The process in which the employees or people are being influenced is motivation. Motivation can be driven by internal or external forces.</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 It is something which allows and encourages the employee to achieve the goals of his job and perform better in the organization which is counted in the contribution of organizational success.</a:t>
            </a:r>
            <a:endParaRPr lang="en-US" sz="2000" dirty="0"/>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7</a:t>
            </a:fld>
            <a:endParaRPr lang="en-ZA" dirty="0"/>
          </a:p>
        </p:txBody>
      </p:sp>
      <p:pic>
        <p:nvPicPr>
          <p:cNvPr id="8" name="Picture 7">
            <a:extLst>
              <a:ext uri="{FF2B5EF4-FFF2-40B4-BE49-F238E27FC236}">
                <a16:creationId xmlns:a16="http://schemas.microsoft.com/office/drawing/2014/main" id="{708E9465-3F7C-BB61-D629-DBB602BE5762}"/>
              </a:ext>
            </a:extLst>
          </p:cNvPr>
          <p:cNvPicPr>
            <a:picLocks noChangeAspect="1"/>
          </p:cNvPicPr>
          <p:nvPr/>
        </p:nvPicPr>
        <p:blipFill>
          <a:blip r:embed="rId3"/>
          <a:stretch>
            <a:fillRect/>
          </a:stretch>
        </p:blipFill>
        <p:spPr>
          <a:xfrm>
            <a:off x="6030081" y="3544478"/>
            <a:ext cx="4593927" cy="2997723"/>
          </a:xfrm>
          <a:prstGeom prst="rect">
            <a:avLst/>
          </a:prstGeom>
        </p:spPr>
      </p:pic>
      <p:pic>
        <p:nvPicPr>
          <p:cNvPr id="10" name="Picture 9">
            <a:extLst>
              <a:ext uri="{FF2B5EF4-FFF2-40B4-BE49-F238E27FC236}">
                <a16:creationId xmlns:a16="http://schemas.microsoft.com/office/drawing/2014/main" id="{A25481D7-8B85-6027-5924-2BB2A902F148}"/>
              </a:ext>
            </a:extLst>
          </p:cNvPr>
          <p:cNvPicPr>
            <a:picLocks noChangeAspect="1"/>
          </p:cNvPicPr>
          <p:nvPr/>
        </p:nvPicPr>
        <p:blipFill>
          <a:blip r:embed="rId4"/>
          <a:stretch>
            <a:fillRect/>
          </a:stretch>
        </p:blipFill>
        <p:spPr>
          <a:xfrm>
            <a:off x="7748834" y="417506"/>
            <a:ext cx="4084948" cy="2671762"/>
          </a:xfrm>
          <a:prstGeom prst="rect">
            <a:avLst/>
          </a:prstGeom>
        </p:spPr>
      </p:pic>
    </p:spTree>
    <p:extLst>
      <p:ext uri="{BB962C8B-B14F-4D97-AF65-F5344CB8AC3E}">
        <p14:creationId xmlns:p14="http://schemas.microsoft.com/office/powerpoint/2010/main" val="3714654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018095" y="395927"/>
            <a:ext cx="5731497" cy="650448"/>
          </a:xfrm>
        </p:spPr>
        <p:txBody>
          <a:bodyPr anchor="ctr">
            <a:noAutofit/>
          </a:bodyPr>
          <a:lstStyle/>
          <a:p>
            <a:pPr algn="l">
              <a:lnSpc>
                <a:spcPct val="100000"/>
              </a:lnSpc>
            </a:pPr>
            <a:r>
              <a:rPr lang="en-IN" sz="2400" b="1" kern="0" dirty="0">
                <a:effectLst/>
                <a:latin typeface="Algerian" panose="04020705040A02060702" pitchFamily="82" charset="0"/>
                <a:ea typeface="Times New Roman" panose="02020603050405020304" pitchFamily="18" charset="0"/>
                <a:cs typeface="Times New Roman" panose="02020603050405020304" pitchFamily="18" charset="0"/>
              </a:rPr>
              <a:t>Employee engagement strategy of Human Resource</a:t>
            </a:r>
            <a:endParaRPr lang="en-US" sz="2400" dirty="0">
              <a:latin typeface="Algerian" panose="04020705040A02060702" pitchFamily="82" charset="0"/>
            </a:endParaRPr>
          </a:p>
        </p:txBody>
      </p:sp>
      <p:sp>
        <p:nvSpPr>
          <p:cNvPr id="80" name="Date Placeholder 79">
            <a:extLst>
              <a:ext uri="{FF2B5EF4-FFF2-40B4-BE49-F238E27FC236}">
                <a16:creationId xmlns:a16="http://schemas.microsoft.com/office/drawing/2014/main" id="{BC1F9D86-85D8-4FD0-B0D3-47D778722782}"/>
              </a:ext>
            </a:extLst>
          </p:cNvPr>
          <p:cNvSpPr>
            <a:spLocks noGrp="1"/>
          </p:cNvSpPr>
          <p:nvPr>
            <p:ph type="dt" sz="half" idx="20"/>
          </p:nvPr>
        </p:nvSpPr>
        <p:spPr>
          <a:xfrm>
            <a:off x="838200" y="6356350"/>
            <a:ext cx="2743200" cy="365125"/>
          </a:xfrm>
        </p:spPr>
        <p:txBody>
          <a:bodyPr/>
          <a:lstStyle/>
          <a:p>
            <a:r>
              <a:rPr lang="en-US" dirty="0"/>
              <a:t>20XX</a:t>
            </a:r>
          </a:p>
        </p:txBody>
      </p:sp>
      <p:sp>
        <p:nvSpPr>
          <p:cNvPr id="81" name="Footer Placeholder 80">
            <a:extLst>
              <a:ext uri="{FF2B5EF4-FFF2-40B4-BE49-F238E27FC236}">
                <a16:creationId xmlns:a16="http://schemas.microsoft.com/office/drawing/2014/main" id="{E94F1D24-E4A1-4B59-B57E-A28453963B88}"/>
              </a:ext>
            </a:extLst>
          </p:cNvPr>
          <p:cNvSpPr>
            <a:spLocks noGrp="1"/>
          </p:cNvSpPr>
          <p:nvPr>
            <p:ph type="ftr" sz="quarter" idx="21"/>
          </p:nvPr>
        </p:nvSpPr>
        <p:spPr>
          <a:xfrm>
            <a:off x="4038600" y="6356350"/>
            <a:ext cx="4114800" cy="365125"/>
          </a:xfrm>
        </p:spPr>
        <p:txBody>
          <a:bodyPr/>
          <a:lstStyle/>
          <a:p>
            <a:r>
              <a:rPr lang="en-US" dirty="0"/>
              <a:t>Pitch Deck</a:t>
            </a:r>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8</a:t>
            </a:fld>
            <a:endParaRPr lang="en-US" dirty="0"/>
          </a:p>
        </p:txBody>
      </p:sp>
      <p:sp>
        <p:nvSpPr>
          <p:cNvPr id="32" name="Rectangle 31">
            <a:extLst>
              <a:ext uri="{FF2B5EF4-FFF2-40B4-BE49-F238E27FC236}">
                <a16:creationId xmlns:a16="http://schemas.microsoft.com/office/drawing/2014/main" id="{31ED527C-0B82-830E-837E-D1BEE2B6D66C}"/>
              </a:ext>
            </a:extLst>
          </p:cNvPr>
          <p:cNvSpPr/>
          <p:nvPr/>
        </p:nvSpPr>
        <p:spPr>
          <a:xfrm>
            <a:off x="1018095" y="1310326"/>
            <a:ext cx="4279769" cy="426091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t"/>
          <a:lstStyle/>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strategies for employee engagement are crucial for organizational success and business as well. </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Employee engagement helps in long-term business success which is why HR tries to boost employee engagement in the organization and also invests time and money into it. </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can listen to employees to figure out their matters of concern to help and guide them to resolve the issues they have. </a:t>
            </a:r>
            <a:endParaRPr lang="en-IN" sz="2000" dirty="0"/>
          </a:p>
        </p:txBody>
      </p:sp>
      <p:pic>
        <p:nvPicPr>
          <p:cNvPr id="34" name="Picture 33">
            <a:extLst>
              <a:ext uri="{FF2B5EF4-FFF2-40B4-BE49-F238E27FC236}">
                <a16:creationId xmlns:a16="http://schemas.microsoft.com/office/drawing/2014/main" id="{5215B3FB-73FC-1BC7-B382-E1FCE6ED62C9}"/>
              </a:ext>
            </a:extLst>
          </p:cNvPr>
          <p:cNvPicPr>
            <a:picLocks noChangeAspect="1"/>
          </p:cNvPicPr>
          <p:nvPr/>
        </p:nvPicPr>
        <p:blipFill>
          <a:blip r:embed="rId3"/>
          <a:stretch>
            <a:fillRect/>
          </a:stretch>
        </p:blipFill>
        <p:spPr>
          <a:xfrm>
            <a:off x="6096000" y="1206631"/>
            <a:ext cx="5257799" cy="4543720"/>
          </a:xfrm>
          <a:prstGeom prst="rect">
            <a:avLst/>
          </a:prstGeom>
        </p:spPr>
      </p:pic>
    </p:spTree>
    <p:extLst>
      <p:ext uri="{BB962C8B-B14F-4D97-AF65-F5344CB8AC3E}">
        <p14:creationId xmlns:p14="http://schemas.microsoft.com/office/powerpoint/2010/main" val="159392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a:lstStyle/>
          <a:p>
            <a:fld id="{B5CEABB6-07DC-46E8-9B57-56EC44A396E5}" type="slidenum">
              <a:rPr lang="en-US" smtClean="0"/>
              <a:pPr/>
              <a:t>9</a:t>
            </a:fld>
            <a:endParaRPr lang="en-US" dirty="0"/>
          </a:p>
        </p:txBody>
      </p:sp>
      <p:sp>
        <p:nvSpPr>
          <p:cNvPr id="33" name="TextBox 32">
            <a:extLst>
              <a:ext uri="{FF2B5EF4-FFF2-40B4-BE49-F238E27FC236}">
                <a16:creationId xmlns:a16="http://schemas.microsoft.com/office/drawing/2014/main" id="{F7B96C6B-2FD3-250A-F535-F0CD17F429A5}"/>
              </a:ext>
            </a:extLst>
          </p:cNvPr>
          <p:cNvSpPr txBox="1"/>
          <p:nvPr/>
        </p:nvSpPr>
        <p:spPr>
          <a:xfrm>
            <a:off x="961534" y="518474"/>
            <a:ext cx="4864231" cy="1107996"/>
          </a:xfrm>
          <a:prstGeom prst="rect">
            <a:avLst/>
          </a:prstGeom>
          <a:noFill/>
        </p:spPr>
        <p:txBody>
          <a:bodyPr wrap="square" rtlCol="0">
            <a:spAutoFit/>
          </a:bodyPr>
          <a:lstStyle/>
          <a:p>
            <a:pPr algn="just"/>
            <a:r>
              <a:rPr lang="en-IN" sz="2400" b="1" kern="0" dirty="0">
                <a:effectLst/>
                <a:latin typeface="Algerian" panose="04020705040A02060702" pitchFamily="82" charset="0"/>
                <a:ea typeface="Times New Roman" panose="02020603050405020304" pitchFamily="18" charset="0"/>
                <a:cs typeface="Times New Roman" panose="02020603050405020304" pitchFamily="18" charset="0"/>
              </a:rPr>
              <a:t>Retention strategy of Human resource </a:t>
            </a:r>
          </a:p>
          <a:p>
            <a:endParaRPr lang="en-IN" dirty="0"/>
          </a:p>
        </p:txBody>
      </p:sp>
      <p:sp>
        <p:nvSpPr>
          <p:cNvPr id="34" name="TextBox 33">
            <a:extLst>
              <a:ext uri="{FF2B5EF4-FFF2-40B4-BE49-F238E27FC236}">
                <a16:creationId xmlns:a16="http://schemas.microsoft.com/office/drawing/2014/main" id="{E6289C34-F275-A76C-A33F-F11280CA83F6}"/>
              </a:ext>
            </a:extLst>
          </p:cNvPr>
          <p:cNvSpPr txBox="1"/>
          <p:nvPr/>
        </p:nvSpPr>
        <p:spPr>
          <a:xfrm>
            <a:off x="584462" y="1451728"/>
            <a:ext cx="4713402" cy="503086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Retention strategies are an important part of Human resource strategies because it includes the higher cost of hiring new employees which also causes loss of productivity as it involves training in it.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culture of the company is affected if employees start leaving the job as this also partially encourages other employees to do the same.</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 It becomes difficult for the company to maintain morale due to the constant change of employees in the company. </a:t>
            </a:r>
            <a:endParaRPr lang="en-IN" dirty="0"/>
          </a:p>
        </p:txBody>
      </p:sp>
      <p:pic>
        <p:nvPicPr>
          <p:cNvPr id="36" name="Picture 35">
            <a:extLst>
              <a:ext uri="{FF2B5EF4-FFF2-40B4-BE49-F238E27FC236}">
                <a16:creationId xmlns:a16="http://schemas.microsoft.com/office/drawing/2014/main" id="{91C9812A-BB14-53E3-8F98-58EF92551C7C}"/>
              </a:ext>
            </a:extLst>
          </p:cNvPr>
          <p:cNvPicPr>
            <a:picLocks noChangeAspect="1"/>
          </p:cNvPicPr>
          <p:nvPr/>
        </p:nvPicPr>
        <p:blipFill>
          <a:blip r:embed="rId3"/>
          <a:stretch>
            <a:fillRect/>
          </a:stretch>
        </p:blipFill>
        <p:spPr>
          <a:xfrm>
            <a:off x="6096000" y="668412"/>
            <a:ext cx="4414887" cy="2948546"/>
          </a:xfrm>
          <a:prstGeom prst="rect">
            <a:avLst/>
          </a:prstGeom>
        </p:spPr>
      </p:pic>
      <p:pic>
        <p:nvPicPr>
          <p:cNvPr id="38" name="Picture 37">
            <a:extLst>
              <a:ext uri="{FF2B5EF4-FFF2-40B4-BE49-F238E27FC236}">
                <a16:creationId xmlns:a16="http://schemas.microsoft.com/office/drawing/2014/main" id="{62704694-4484-885F-A458-38AC79B6C66B}"/>
              </a:ext>
            </a:extLst>
          </p:cNvPr>
          <p:cNvPicPr>
            <a:picLocks noChangeAspect="1"/>
          </p:cNvPicPr>
          <p:nvPr/>
        </p:nvPicPr>
        <p:blipFill>
          <a:blip r:embed="rId4"/>
          <a:stretch>
            <a:fillRect/>
          </a:stretch>
        </p:blipFill>
        <p:spPr>
          <a:xfrm>
            <a:off x="7956224" y="4034913"/>
            <a:ext cx="3913202" cy="2601557"/>
          </a:xfrm>
          <a:prstGeom prst="rect">
            <a:avLst/>
          </a:prstGeom>
        </p:spPr>
      </p:pic>
    </p:spTree>
    <p:extLst>
      <p:ext uri="{BB962C8B-B14F-4D97-AF65-F5344CB8AC3E}">
        <p14:creationId xmlns:p14="http://schemas.microsoft.com/office/powerpoint/2010/main" val="1844941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027522" y="1084082"/>
            <a:ext cx="5446303" cy="1150071"/>
          </a:xfrm>
        </p:spPr>
        <p:txBody>
          <a:bodyPr>
            <a:normAutofit fontScale="90000"/>
          </a:bodyPr>
          <a:lstStyle/>
          <a:p>
            <a:r>
              <a:rPr lang="en-IN" b="1" kern="0" dirty="0">
                <a:effectLst/>
                <a:latin typeface="Algerian" panose="04020705040A02060702" pitchFamily="82" charset="0"/>
                <a:ea typeface="Times New Roman" panose="02020603050405020304" pitchFamily="18" charset="0"/>
                <a:cs typeface="Times New Roman" panose="02020603050405020304" pitchFamily="18" charset="0"/>
              </a:rPr>
              <a:t>Motivation strategy of Human resource</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idx="1"/>
          </p:nvPr>
        </p:nvSpPr>
        <p:spPr>
          <a:xfrm>
            <a:off x="1027522" y="2432116"/>
            <a:ext cx="5446303" cy="3648174"/>
          </a:xfrm>
        </p:spPr>
        <p:txBody>
          <a:bodyPr vert="horz" lIns="91440" tIns="45720" rIns="91440" bIns="45720" rtlCol="0" anchor="t">
            <a:noAutofit/>
          </a:bodyPr>
          <a:lstStyle/>
          <a:p>
            <a:pPr marL="285750" indent="-285750">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Organizational success not only is achieved by effective strategies but it is also depended on the employees and their performance in the organization. </a:t>
            </a:r>
          </a:p>
          <a:p>
            <a:pPr marL="285750" indent="-285750">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can make strategies to motivate employees and encourage them to perform well in the organization to achieve targeted goals. </a:t>
            </a:r>
          </a:p>
          <a:p>
            <a:pPr marL="285750" indent="-285750">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can offer good salary packages to compensate the employee, motivating them to work efficiently in the organization. </a:t>
            </a:r>
            <a:endParaRPr lang="en-ZA" sz="2000" noProof="1"/>
          </a:p>
        </p:txBody>
      </p:sp>
      <p:sp>
        <p:nvSpPr>
          <p:cNvPr id="4" name="Date Placeholder 3">
            <a:extLst>
              <a:ext uri="{FF2B5EF4-FFF2-40B4-BE49-F238E27FC236}">
                <a16:creationId xmlns:a16="http://schemas.microsoft.com/office/drawing/2014/main" id="{5C2ACA2A-6BBE-47CF-B76F-F56C9DBF77E6}"/>
              </a:ext>
            </a:extLst>
          </p:cNvPr>
          <p:cNvSpPr>
            <a:spLocks noGrp="1"/>
          </p:cNvSpPr>
          <p:nvPr>
            <p:ph type="dt" sz="half" idx="10"/>
          </p:nvPr>
        </p:nvSpPr>
        <p:spPr>
          <a:xfrm>
            <a:off x="838200" y="6356350"/>
            <a:ext cx="2743200" cy="365125"/>
          </a:xfrm>
        </p:spPr>
        <p:txBody>
          <a:bodyPr/>
          <a:lstStyle/>
          <a:p>
            <a:r>
              <a:rPr lang="en-US" dirty="0"/>
              <a:t>20XX</a:t>
            </a:r>
          </a:p>
        </p:txBody>
      </p:sp>
      <p:sp>
        <p:nvSpPr>
          <p:cNvPr id="5" name="Footer Placeholder 4">
            <a:extLst>
              <a:ext uri="{FF2B5EF4-FFF2-40B4-BE49-F238E27FC236}">
                <a16:creationId xmlns:a16="http://schemas.microsoft.com/office/drawing/2014/main" id="{396A095E-DB05-47EC-A2D5-47398A4A00B4}"/>
              </a:ext>
            </a:extLst>
          </p:cNvPr>
          <p:cNvSpPr>
            <a:spLocks noGrp="1"/>
          </p:cNvSpPr>
          <p:nvPr>
            <p:ph type="ftr" sz="quarter" idx="11"/>
          </p:nvPr>
        </p:nvSpPr>
        <p:spPr>
          <a:xfrm>
            <a:off x="5224463" y="6356350"/>
            <a:ext cx="1743075" cy="365125"/>
          </a:xfrm>
        </p:spPr>
        <p:txBody>
          <a:bodyPr/>
          <a:lstStyle/>
          <a:p>
            <a:r>
              <a:rPr lang="en-US" dirty="0"/>
              <a:t>Pitch Deck</a:t>
            </a:r>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dirty="0"/>
          </a:p>
        </p:txBody>
      </p:sp>
      <p:pic>
        <p:nvPicPr>
          <p:cNvPr id="8" name="Picture 7">
            <a:extLst>
              <a:ext uri="{FF2B5EF4-FFF2-40B4-BE49-F238E27FC236}">
                <a16:creationId xmlns:a16="http://schemas.microsoft.com/office/drawing/2014/main" id="{26E283D3-6989-8375-B68A-9C0E53B8D84E}"/>
              </a:ext>
            </a:extLst>
          </p:cNvPr>
          <p:cNvPicPr>
            <a:picLocks noChangeAspect="1"/>
          </p:cNvPicPr>
          <p:nvPr/>
        </p:nvPicPr>
        <p:blipFill>
          <a:blip r:embed="rId3"/>
          <a:stretch>
            <a:fillRect/>
          </a:stretch>
        </p:blipFill>
        <p:spPr>
          <a:xfrm>
            <a:off x="6967539" y="1828800"/>
            <a:ext cx="5032784" cy="4062953"/>
          </a:xfrm>
          <a:prstGeom prst="rect">
            <a:avLst/>
          </a:prstGeom>
        </p:spPr>
      </p:pic>
    </p:spTree>
    <p:extLst>
      <p:ext uri="{BB962C8B-B14F-4D97-AF65-F5344CB8AC3E}">
        <p14:creationId xmlns:p14="http://schemas.microsoft.com/office/powerpoint/2010/main" val="1346372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9DAD68-BBC2-4B58-1AA5-710E5FBA1051}"/>
              </a:ext>
            </a:extLst>
          </p:cNvPr>
          <p:cNvSpPr/>
          <p:nvPr/>
        </p:nvSpPr>
        <p:spPr>
          <a:xfrm>
            <a:off x="6259399" y="725864"/>
            <a:ext cx="5750350" cy="33936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IN" sz="2400" b="1" kern="0" dirty="0">
                <a:effectLst/>
                <a:latin typeface="Algerian" panose="04020705040A02060702" pitchFamily="82" charset="0"/>
                <a:ea typeface="Times New Roman" panose="02020603050405020304" pitchFamily="18" charset="0"/>
                <a:cs typeface="Times New Roman" panose="02020603050405020304" pitchFamily="18" charset="0"/>
              </a:rPr>
              <a:t>Contribution of Human resource strategies in an organization</a:t>
            </a:r>
          </a:p>
          <a:p>
            <a:pPr algn="ctr"/>
            <a:endParaRPr lang="en-IN" dirty="0">
              <a:solidFill>
                <a:schemeClr val="bg1"/>
              </a:solidFill>
            </a:endParaRPr>
          </a:p>
        </p:txBody>
      </p:sp>
      <p:sp>
        <p:nvSpPr>
          <p:cNvPr id="6" name="TextBox 5">
            <a:extLst>
              <a:ext uri="{FF2B5EF4-FFF2-40B4-BE49-F238E27FC236}">
                <a16:creationId xmlns:a16="http://schemas.microsoft.com/office/drawing/2014/main" id="{BF787161-5AAD-1DF6-5D73-A0E1EBA70A52}"/>
              </a:ext>
            </a:extLst>
          </p:cNvPr>
          <p:cNvSpPr txBox="1"/>
          <p:nvPr/>
        </p:nvSpPr>
        <p:spPr>
          <a:xfrm>
            <a:off x="6928701" y="1272619"/>
            <a:ext cx="4675695" cy="4893647"/>
          </a:xfrm>
          <a:prstGeom prst="rect">
            <a:avLst/>
          </a:prstGeom>
          <a:noFill/>
        </p:spPr>
        <p:txBody>
          <a:bodyPr wrap="square" rtlCol="0">
            <a:spAutoFit/>
          </a:bodyPr>
          <a:lstStyle/>
          <a:p>
            <a:pPr marL="285750" indent="-285750">
              <a:buFont typeface="Arial" panose="020B0604020202020204" pitchFamily="34" charset="0"/>
              <a:buChar char="•"/>
            </a:pPr>
            <a:r>
              <a:rPr lang="en-IN" sz="2400" dirty="0">
                <a:solidFill>
                  <a:schemeClr val="bg1"/>
                </a:solidFill>
                <a:effectLst/>
                <a:latin typeface="Times New Roman" panose="02020603050405020304" pitchFamily="18" charset="0"/>
                <a:ea typeface="Calibri" panose="020F0502020204030204" pitchFamily="34" charset="0"/>
              </a:rPr>
              <a:t>HR plays a very important role in an organization. </a:t>
            </a:r>
          </a:p>
          <a:p>
            <a:pPr marL="285750" indent="-285750">
              <a:buFont typeface="Arial" panose="020B0604020202020204" pitchFamily="34" charset="0"/>
              <a:buChar char="•"/>
            </a:pPr>
            <a:r>
              <a:rPr lang="en-IN" sz="2400" dirty="0">
                <a:solidFill>
                  <a:schemeClr val="bg1"/>
                </a:solidFill>
                <a:effectLst/>
                <a:latin typeface="Times New Roman" panose="02020603050405020304" pitchFamily="18" charset="0"/>
                <a:ea typeface="Calibri" panose="020F0502020204030204" pitchFamily="34" charset="0"/>
              </a:rPr>
              <a:t>HR is an organization that contributes to the overall success of the organization and helps the organization to achieve the goals of the business. </a:t>
            </a:r>
          </a:p>
          <a:p>
            <a:pPr marL="285750" indent="-285750">
              <a:buFont typeface="Arial" panose="020B0604020202020204" pitchFamily="34" charset="0"/>
              <a:buChar char="•"/>
            </a:pPr>
            <a:r>
              <a:rPr lang="en-IN" sz="2400" dirty="0">
                <a:solidFill>
                  <a:schemeClr val="bg1"/>
                </a:solidFill>
                <a:effectLst/>
                <a:latin typeface="Times New Roman" panose="02020603050405020304" pitchFamily="18" charset="0"/>
                <a:ea typeface="Calibri" panose="020F0502020204030204" pitchFamily="34" charset="0"/>
              </a:rPr>
              <a:t>HR is involved in the training and development of the employees which also promotes employee engagement and helps the employee to grow in the organization</a:t>
            </a:r>
            <a:r>
              <a:rPr lang="en-IN" sz="1800" dirty="0">
                <a:solidFill>
                  <a:schemeClr val="bg1"/>
                </a:solidFill>
                <a:effectLst/>
                <a:latin typeface="Times New Roman" panose="02020603050405020304" pitchFamily="18" charset="0"/>
                <a:ea typeface="Calibri" panose="020F0502020204030204" pitchFamily="34" charset="0"/>
              </a:rPr>
              <a:t>. </a:t>
            </a:r>
            <a:endParaRPr lang="en-IN" dirty="0">
              <a:solidFill>
                <a:schemeClr val="bg1"/>
              </a:solidFill>
            </a:endParaRPr>
          </a:p>
        </p:txBody>
      </p:sp>
      <p:pic>
        <p:nvPicPr>
          <p:cNvPr id="8" name="Picture 7">
            <a:extLst>
              <a:ext uri="{FF2B5EF4-FFF2-40B4-BE49-F238E27FC236}">
                <a16:creationId xmlns:a16="http://schemas.microsoft.com/office/drawing/2014/main" id="{46C6E5A4-D9AB-7369-6BB2-C2D27D087FED}"/>
              </a:ext>
            </a:extLst>
          </p:cNvPr>
          <p:cNvPicPr>
            <a:picLocks noChangeAspect="1"/>
          </p:cNvPicPr>
          <p:nvPr/>
        </p:nvPicPr>
        <p:blipFill>
          <a:blip r:embed="rId3"/>
          <a:stretch>
            <a:fillRect/>
          </a:stretch>
        </p:blipFill>
        <p:spPr>
          <a:xfrm>
            <a:off x="1046375" y="3846136"/>
            <a:ext cx="5486401" cy="2809188"/>
          </a:xfrm>
          <a:prstGeom prst="rect">
            <a:avLst/>
          </a:prstGeom>
        </p:spPr>
      </p:pic>
    </p:spTree>
    <p:extLst>
      <p:ext uri="{BB962C8B-B14F-4D97-AF65-F5344CB8AC3E}">
        <p14:creationId xmlns:p14="http://schemas.microsoft.com/office/powerpoint/2010/main" val="707789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480767" y="1152771"/>
            <a:ext cx="10871373" cy="610041"/>
          </a:xfrm>
        </p:spPr>
        <p:txBody>
          <a:bodyPr>
            <a:normAutofit fontScale="90000"/>
          </a:bodyPr>
          <a:lstStyle/>
          <a:p>
            <a:pPr algn="ctr"/>
            <a:r>
              <a:rPr lang="en-IN" sz="3200" b="1" kern="0" dirty="0">
                <a:effectLst/>
                <a:latin typeface="Algerian" panose="04020705040A02060702" pitchFamily="82" charset="0"/>
                <a:ea typeface="Times New Roman" panose="02020603050405020304" pitchFamily="18" charset="0"/>
                <a:cs typeface="Times New Roman" panose="02020603050405020304" pitchFamily="18" charset="0"/>
              </a:rPr>
              <a:t>Conclusion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dirty="0"/>
          </a:p>
        </p:txBody>
      </p:sp>
      <p:sp>
        <p:nvSpPr>
          <p:cNvPr id="32" name="Date Placeholder 31">
            <a:extLst>
              <a:ext uri="{FF2B5EF4-FFF2-40B4-BE49-F238E27FC236}">
                <a16:creationId xmlns:a16="http://schemas.microsoft.com/office/drawing/2014/main" id="{D5DB19F8-B538-4965-BA90-ED372B99F5DC}"/>
              </a:ext>
            </a:extLst>
          </p:cNvPr>
          <p:cNvSpPr>
            <a:spLocks noGrp="1"/>
          </p:cNvSpPr>
          <p:nvPr>
            <p:ph type="dt" sz="half" idx="20"/>
          </p:nvPr>
        </p:nvSpPr>
        <p:spPr>
          <a:xfrm>
            <a:off x="5919680" y="6356350"/>
            <a:ext cx="947516" cy="365125"/>
          </a:xfrm>
        </p:spPr>
        <p:txBody>
          <a:bodyPr/>
          <a:lstStyle/>
          <a:p>
            <a:r>
              <a:rPr lang="en-US" dirty="0"/>
              <a:t>20XX</a:t>
            </a:r>
          </a:p>
        </p:txBody>
      </p:sp>
      <p:sp>
        <p:nvSpPr>
          <p:cNvPr id="3" name="Footer Placeholder 2">
            <a:extLst>
              <a:ext uri="{FF2B5EF4-FFF2-40B4-BE49-F238E27FC236}">
                <a16:creationId xmlns:a16="http://schemas.microsoft.com/office/drawing/2014/main" id="{005C44B1-BA82-483C-BD91-F89067442F9E}"/>
              </a:ext>
            </a:extLst>
          </p:cNvPr>
          <p:cNvSpPr>
            <a:spLocks noGrp="1"/>
          </p:cNvSpPr>
          <p:nvPr>
            <p:ph type="ftr" sz="quarter" idx="21"/>
          </p:nvPr>
        </p:nvSpPr>
        <p:spPr>
          <a:xfrm>
            <a:off x="7161955" y="6356350"/>
            <a:ext cx="32439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ZA" smtClean="0"/>
              <a:pPr/>
              <a:t>12</a:t>
            </a:fld>
            <a:endParaRPr lang="en-ZA" dirty="0"/>
          </a:p>
        </p:txBody>
      </p:sp>
      <p:sp>
        <p:nvSpPr>
          <p:cNvPr id="12" name="Text Placeholder 11">
            <a:extLst>
              <a:ext uri="{FF2B5EF4-FFF2-40B4-BE49-F238E27FC236}">
                <a16:creationId xmlns:a16="http://schemas.microsoft.com/office/drawing/2014/main" id="{D5B3BD4D-3C82-1E12-A48D-AE2F7F0FA983}"/>
              </a:ext>
            </a:extLst>
          </p:cNvPr>
          <p:cNvSpPr>
            <a:spLocks noGrp="1"/>
          </p:cNvSpPr>
          <p:nvPr>
            <p:ph type="body" sz="quarter" idx="13"/>
          </p:nvPr>
        </p:nvSpPr>
        <p:spPr>
          <a:xfrm>
            <a:off x="565607" y="2083324"/>
            <a:ext cx="6315960" cy="3621905"/>
          </a:xfrm>
        </p:spPr>
        <p:txBody>
          <a:bodyPr>
            <a:noAutofit/>
          </a:bodyPr>
          <a:lstStyle/>
          <a:p>
            <a:pPr algn="just"/>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HR strategies of employee motivation, employee engagement and employee retention help the organization towards achieving the target business goals. It also affects positively the organizational growth and employees’ personal and professional growth as well. It drives the organization within the set of goals that promotes a positive work culture and motivates the employees to work efficiently towards the company’s aims and objectives. </a:t>
            </a:r>
            <a:endParaRPr lang="en-IN" sz="1800" dirty="0">
              <a:latin typeface="Times New Roman" panose="02020603050405020304" pitchFamily="18" charset="0"/>
              <a:cs typeface="Times New Roman" panose="02020603050405020304" pitchFamily="18" charset="0"/>
            </a:endParaRPr>
          </a:p>
        </p:txBody>
      </p:sp>
      <p:pic>
        <p:nvPicPr>
          <p:cNvPr id="22" name="Picture 21">
            <a:extLst>
              <a:ext uri="{FF2B5EF4-FFF2-40B4-BE49-F238E27FC236}">
                <a16:creationId xmlns:a16="http://schemas.microsoft.com/office/drawing/2014/main" id="{3F21C439-898A-4D78-369A-32785562E20C}"/>
              </a:ext>
            </a:extLst>
          </p:cNvPr>
          <p:cNvPicPr>
            <a:picLocks noChangeAspect="1"/>
          </p:cNvPicPr>
          <p:nvPr/>
        </p:nvPicPr>
        <p:blipFill>
          <a:blip r:embed="rId3"/>
          <a:stretch>
            <a:fillRect/>
          </a:stretch>
        </p:blipFill>
        <p:spPr>
          <a:xfrm>
            <a:off x="7613100" y="2954689"/>
            <a:ext cx="4013293" cy="3229295"/>
          </a:xfrm>
          <a:prstGeom prst="rect">
            <a:avLst/>
          </a:prstGeom>
        </p:spPr>
      </p:pic>
    </p:spTree>
    <p:extLst>
      <p:ext uri="{BB962C8B-B14F-4D97-AF65-F5344CB8AC3E}">
        <p14:creationId xmlns:p14="http://schemas.microsoft.com/office/powerpoint/2010/main" val="2069393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932494" y="892178"/>
            <a:ext cx="8374349" cy="804648"/>
          </a:xfrm>
        </p:spPr>
        <p:txBody>
          <a:bodyPr>
            <a:normAutofit/>
          </a:bodyPr>
          <a:lstStyle/>
          <a:p>
            <a:r>
              <a:rPr lang="en-US" sz="3600" dirty="0">
                <a:latin typeface="Algerian" panose="04020705040A02060702" pitchFamily="82" charset="0"/>
              </a:rPr>
              <a:t>References</a:t>
            </a:r>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dirty="0"/>
          </a:p>
        </p:txBody>
      </p:sp>
      <p:sp>
        <p:nvSpPr>
          <p:cNvPr id="25" name="TextBox 24">
            <a:extLst>
              <a:ext uri="{FF2B5EF4-FFF2-40B4-BE49-F238E27FC236}">
                <a16:creationId xmlns:a16="http://schemas.microsoft.com/office/drawing/2014/main" id="{FB040C57-A462-4B07-4B40-7FB0B388000A}"/>
              </a:ext>
            </a:extLst>
          </p:cNvPr>
          <p:cNvSpPr txBox="1"/>
          <p:nvPr/>
        </p:nvSpPr>
        <p:spPr>
          <a:xfrm>
            <a:off x="1508289" y="1781667"/>
            <a:ext cx="9845511" cy="4001095"/>
          </a:xfrm>
          <a:prstGeom prst="rect">
            <a:avLst/>
          </a:prstGeom>
          <a:noFill/>
        </p:spPr>
        <p:txBody>
          <a:bodyPr wrap="square" rtlCol="0">
            <a:spAutoFit/>
          </a:bodyPr>
          <a:lstStyle/>
          <a:p>
            <a:pPr marL="285750" indent="-285750" algn="just">
              <a:lnSpc>
                <a:spcPct val="150000"/>
              </a:lnSpc>
              <a:spcAft>
                <a:spcPts val="800"/>
              </a:spcAft>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Duque, L., Costa, R., Dias, Á., Pereira, L., Santos, J. and António, N., 2020. New ways of working and the physical environment to improve employee engagement.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(17), p.6759.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Ghani, B., Zada, M., Memon, K.R., Ullah, R., Khattak, A., Han, H., Ariza-Montes, A. and Araya-Castillo, L., 2022. Challenges and Strategies for Employee Retention in the Hospitality Industry: A Review.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p.2885.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Hamadamin, H.H. and Atan, T., 2019. The impact of strategic human resource management practices on competitive advantage sustainability: The mediation of human capital development and employee commitment.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 p.5782.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121178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2215299" y="2375555"/>
            <a:ext cx="7909089" cy="764916"/>
          </a:xfrm>
        </p:spPr>
        <p:txBody>
          <a:bodyPr/>
          <a:lstStyle/>
          <a:p>
            <a:pPr algn="ctr"/>
            <a:r>
              <a:rPr lang="en-US" sz="4400" dirty="0">
                <a:latin typeface="Algerian" panose="04020705040A02060702" pitchFamily="82" charset="0"/>
              </a:rPr>
              <a:t>THANK YOU</a:t>
            </a:r>
          </a:p>
        </p:txBody>
      </p:sp>
      <p:sp>
        <p:nvSpPr>
          <p:cNvPr id="4" name="Date Placeholder 3">
            <a:extLst>
              <a:ext uri="{FF2B5EF4-FFF2-40B4-BE49-F238E27FC236}">
                <a16:creationId xmlns:a16="http://schemas.microsoft.com/office/drawing/2014/main" id="{72DA7980-C870-4C9A-84FA-4120D8AF5DE8}"/>
              </a:ext>
            </a:extLst>
          </p:cNvPr>
          <p:cNvSpPr>
            <a:spLocks noGrp="1"/>
          </p:cNvSpPr>
          <p:nvPr>
            <p:ph type="dt" sz="half" idx="10"/>
          </p:nvPr>
        </p:nvSpPr>
        <p:spPr>
          <a:xfrm>
            <a:off x="4267200" y="6356350"/>
            <a:ext cx="1774371" cy="365125"/>
          </a:xfrm>
        </p:spPr>
        <p:txBody>
          <a:bodyPr/>
          <a:lstStyle/>
          <a:p>
            <a:r>
              <a:rPr lang="en-US" dirty="0"/>
              <a:t>20XX</a:t>
            </a:r>
          </a:p>
        </p:txBody>
      </p:sp>
      <p:sp>
        <p:nvSpPr>
          <p:cNvPr id="5" name="Footer Placeholder 4">
            <a:extLst>
              <a:ext uri="{FF2B5EF4-FFF2-40B4-BE49-F238E27FC236}">
                <a16:creationId xmlns:a16="http://schemas.microsoft.com/office/drawing/2014/main" id="{0DFADE42-1A3F-40C8-A071-E57644F3D843}"/>
              </a:ext>
            </a:extLst>
          </p:cNvPr>
          <p:cNvSpPr>
            <a:spLocks noGrp="1"/>
          </p:cNvSpPr>
          <p:nvPr>
            <p:ph type="ftr" sz="quarter" idx="11"/>
          </p:nvPr>
        </p:nvSpPr>
        <p:spPr>
          <a:xfrm>
            <a:off x="6479721" y="6356350"/>
            <a:ext cx="2661557" cy="365125"/>
          </a:xfrm>
        </p:spPr>
        <p:txBody>
          <a:bodyPr/>
          <a:lstStyle/>
          <a:p>
            <a:r>
              <a:rPr lang="en-US" dirty="0"/>
              <a:t>Pitch Deck</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a:lstStyle/>
          <a:p>
            <a:fld id="{B5CEABB6-07DC-46E8-9B57-56EC44A396E5}" type="slidenum">
              <a:rPr lang="en-US" smtClean="0"/>
              <a:pPr/>
              <a:t>14</a:t>
            </a:fld>
            <a:endParaRPr lang="en-US" dirty="0"/>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2.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sales pitch</Template>
  <TotalTime>210</TotalTime>
  <Words>2341</Words>
  <Application>Microsoft Office PowerPoint</Application>
  <PresentationFormat>Widescreen</PresentationFormat>
  <Paragraphs>113</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Algerian</vt:lpstr>
      <vt:lpstr>Arial</vt:lpstr>
      <vt:lpstr>Calibri</vt:lpstr>
      <vt:lpstr>Tenorite</vt:lpstr>
      <vt:lpstr>Times New Roman</vt:lpstr>
      <vt:lpstr>Monoline</vt:lpstr>
      <vt:lpstr>PowerPoint Presentation</vt:lpstr>
      <vt:lpstr>PowerPoint Presentation</vt:lpstr>
      <vt:lpstr>Introduction</vt:lpstr>
      <vt:lpstr> Employee Engagement</vt:lpstr>
      <vt:lpstr> Employee Engagement</vt:lpstr>
      <vt:lpstr> Retention</vt:lpstr>
      <vt:lpstr> Motivation </vt:lpstr>
      <vt:lpstr>Employee engagement strategy of Human Resource</vt:lpstr>
      <vt:lpstr>PowerPoint Presentation</vt:lpstr>
      <vt:lpstr>Motivation strategy of Human resource </vt:lpstr>
      <vt:lpstr>PowerPoint Presentation</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Florin Baituc</cp:lastModifiedBy>
  <cp:revision>1</cp:revision>
  <dcterms:created xsi:type="dcterms:W3CDTF">2022-10-17T05:41:29Z</dcterms:created>
  <dcterms:modified xsi:type="dcterms:W3CDTF">2022-10-20T15:27:53Z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