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4" r:id="rId1"/>
  </p:sldMasterIdLst>
  <p:notesMasterIdLst>
    <p:notesMasterId r:id="rId15"/>
  </p:notesMasterIdLst>
  <p:sldIdLst>
    <p:sldId id="256" r:id="rId2"/>
    <p:sldId id="257" r:id="rId3"/>
    <p:sldId id="270" r:id="rId4"/>
    <p:sldId id="262" r:id="rId5"/>
    <p:sldId id="260" r:id="rId6"/>
    <p:sldId id="267" r:id="rId7"/>
    <p:sldId id="268" r:id="rId8"/>
    <p:sldId id="263" r:id="rId9"/>
    <p:sldId id="264" r:id="rId10"/>
    <p:sldId id="261" r:id="rId11"/>
    <p:sldId id="271" r:id="rId12"/>
    <p:sldId id="265" r:id="rId13"/>
    <p:sldId id="269"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157"/>
    <p:restoredTop sz="66599"/>
  </p:normalViewPr>
  <p:slideViewPr>
    <p:cSldViewPr snapToGrid="0">
      <p:cViewPr varScale="1">
        <p:scale>
          <a:sx n="83" d="100"/>
          <a:sy n="83" d="100"/>
        </p:scale>
        <p:origin x="896" y="1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DE0E45-12D4-AB4F-8F0D-3D445E6DBB6B}" type="datetimeFigureOut">
              <a:rPr lang="en-US" smtClean="0"/>
              <a:t>11/10/24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0946B8-1932-EC44-9E0B-EB9928A2129D}" type="slidenum">
              <a:rPr lang="en-US" smtClean="0"/>
              <a:t>‹#›</a:t>
            </a:fld>
            <a:endParaRPr lang="en-US"/>
          </a:p>
        </p:txBody>
      </p:sp>
    </p:spTree>
    <p:extLst>
      <p:ext uri="{BB962C8B-B14F-4D97-AF65-F5344CB8AC3E}">
        <p14:creationId xmlns:p14="http://schemas.microsoft.com/office/powerpoint/2010/main" val="36017920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My name is Cerys and </a:t>
            </a:r>
            <a:r>
              <a:rPr lang="en-US" dirty="0" err="1"/>
              <a:t>im</a:t>
            </a:r>
            <a:r>
              <a:rPr lang="en-US" dirty="0"/>
              <a:t> going to complete a presentation on the demonstration of leadership skills required within my role as a Therapy assistant practitioner (TAP).</a:t>
            </a:r>
          </a:p>
        </p:txBody>
      </p:sp>
      <p:sp>
        <p:nvSpPr>
          <p:cNvPr id="4" name="Slide Number Placeholder 3"/>
          <p:cNvSpPr>
            <a:spLocks noGrp="1"/>
          </p:cNvSpPr>
          <p:nvPr>
            <p:ph type="sldNum" sz="quarter" idx="5"/>
          </p:nvPr>
        </p:nvSpPr>
        <p:spPr/>
        <p:txBody>
          <a:bodyPr/>
          <a:lstStyle/>
          <a:p>
            <a:fld id="{EF0946B8-1932-EC44-9E0B-EB9928A2129D}" type="slidenum">
              <a:rPr lang="en-US" smtClean="0"/>
              <a:t>1</a:t>
            </a:fld>
            <a:endParaRPr lang="en-US"/>
          </a:p>
        </p:txBody>
      </p:sp>
    </p:spTree>
    <p:extLst>
      <p:ext uri="{BB962C8B-B14F-4D97-AF65-F5344CB8AC3E}">
        <p14:creationId xmlns:p14="http://schemas.microsoft.com/office/powerpoint/2010/main" val="3768038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have been asked to cover an additional Trauma and </a:t>
            </a:r>
            <a:r>
              <a:rPr lang="en-US" dirty="0" err="1"/>
              <a:t>Orthopaedic</a:t>
            </a:r>
            <a:r>
              <a:rPr lang="en-US" dirty="0"/>
              <a:t> ward due to staff sickness, which would likely mean seeing an additional 3-5 patients.  </a:t>
            </a:r>
          </a:p>
          <a:p>
            <a:endParaRPr lang="en-US" dirty="0"/>
          </a:p>
          <a:p>
            <a:r>
              <a:rPr lang="en-US" dirty="0"/>
              <a:t>Today I’m going to talk to you about my options for completing this task, the leadership skills needed, the challenges I may face as well as the data I will need to collect. I will then conclude with a summary of what my chosen option is going to be and how this is going to develop me.</a:t>
            </a:r>
          </a:p>
          <a:p>
            <a:endParaRPr lang="en-US" dirty="0"/>
          </a:p>
        </p:txBody>
      </p:sp>
      <p:sp>
        <p:nvSpPr>
          <p:cNvPr id="4" name="Slide Number Placeholder 3"/>
          <p:cNvSpPr>
            <a:spLocks noGrp="1"/>
          </p:cNvSpPr>
          <p:nvPr>
            <p:ph type="sldNum" sz="quarter" idx="5"/>
          </p:nvPr>
        </p:nvSpPr>
        <p:spPr/>
        <p:txBody>
          <a:bodyPr/>
          <a:lstStyle/>
          <a:p>
            <a:fld id="{EF0946B8-1932-EC44-9E0B-EB9928A2129D}" type="slidenum">
              <a:rPr lang="en-US" smtClean="0"/>
              <a:t>2</a:t>
            </a:fld>
            <a:endParaRPr lang="en-US"/>
          </a:p>
        </p:txBody>
      </p:sp>
    </p:spTree>
    <p:extLst>
      <p:ext uri="{BB962C8B-B14F-4D97-AF65-F5344CB8AC3E}">
        <p14:creationId xmlns:p14="http://schemas.microsoft.com/office/powerpoint/2010/main" val="30521278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 This challenge will require a number of leadership skills:</a:t>
            </a:r>
          </a:p>
          <a:p>
            <a:pPr marL="0" indent="0">
              <a:buNone/>
            </a:pPr>
            <a:endParaRPr lang="en-US" dirty="0"/>
          </a:p>
          <a:p>
            <a:r>
              <a:rPr lang="en-US" b="1" dirty="0">
                <a:latin typeface="Calibri" panose="020F0502020204030204" pitchFamily="34" charset="0"/>
                <a:cs typeface="Calibri" panose="020F0502020204030204" pitchFamily="34" charset="0"/>
              </a:rPr>
              <a:t>Good Communication skills are very important as poor communication skills have been identified as the main reason for complaints within the National Health Service (NHS) (Harrison et al, 2012) This is supported by Gandy, 2014) who believes that effective patient care relies heavily on good communication skills (Gandy, 2014).</a:t>
            </a:r>
          </a:p>
          <a:p>
            <a:endParaRPr lang="en-US" b="1" dirty="0">
              <a:latin typeface="Calibri" panose="020F0502020204030204" pitchFamily="34" charset="0"/>
              <a:cs typeface="Calibri" panose="020F0502020204030204" pitchFamily="34" charset="0"/>
            </a:endParaRPr>
          </a:p>
          <a:p>
            <a:r>
              <a:rPr lang="en-US" dirty="0"/>
              <a:t>This challenge will require the ability to reflect on my experience, this is important to help understand what went well and what didn’t. As well as highlight my strengths, weaknesses and challenges which will help me make improvements in the future.</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Providing feedback –  I will need to provide feedback to other health professionals, parents as well as patients  to help them understand pt progress, as well as their strengths and weakness to enable them to make improvements.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00" dirty="0">
              <a:effectLst/>
              <a:latin typeface="Aptos" panose="020B00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00" dirty="0">
                <a:effectLst/>
                <a:latin typeface="Aptos" panose="020B0004020202020204" pitchFamily="34" charset="0"/>
                <a:cs typeface="Times New Roman" panose="02020603050405020304" pitchFamily="18" charset="0"/>
              </a:rPr>
              <a:t>Team work – effective leadership requires people to work with others in teams and networks to deliver and improve services, therefore it is vital I have self awareness of my abilities and seek support and guidance throughout this challenge as well as work with my peers and other health professionals (Hunt, 2012)</a:t>
            </a:r>
            <a:endParaRPr lang="en-US" b="1" dirty="0"/>
          </a:p>
        </p:txBody>
      </p:sp>
      <p:sp>
        <p:nvSpPr>
          <p:cNvPr id="4" name="Slide Number Placeholder 3"/>
          <p:cNvSpPr>
            <a:spLocks noGrp="1"/>
          </p:cNvSpPr>
          <p:nvPr>
            <p:ph type="sldNum" sz="quarter" idx="5"/>
          </p:nvPr>
        </p:nvSpPr>
        <p:spPr/>
        <p:txBody>
          <a:bodyPr/>
          <a:lstStyle/>
          <a:p>
            <a:fld id="{EF0946B8-1932-EC44-9E0B-EB9928A2129D}" type="slidenum">
              <a:rPr lang="en-US" smtClean="0"/>
              <a:t>3</a:t>
            </a:fld>
            <a:endParaRPr lang="en-US"/>
          </a:p>
        </p:txBody>
      </p:sp>
    </p:spTree>
    <p:extLst>
      <p:ext uri="{BB962C8B-B14F-4D97-AF65-F5344CB8AC3E}">
        <p14:creationId xmlns:p14="http://schemas.microsoft.com/office/powerpoint/2010/main" val="39993071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a number of implications to increasing a persons caseload: </a:t>
            </a:r>
          </a:p>
          <a:p>
            <a:endParaRPr lang="en-US" dirty="0"/>
          </a:p>
          <a:p>
            <a:r>
              <a:rPr lang="en-US" dirty="0"/>
              <a:t>An increased workload can make it harder to be productive and can negatively impact a persons </a:t>
            </a:r>
            <a:r>
              <a:rPr lang="en-US" dirty="0" err="1"/>
              <a:t>behaviour</a:t>
            </a:r>
            <a:r>
              <a:rPr lang="en-US" dirty="0"/>
              <a:t> and quality of work. If a person is constantly under pressure in their job, this can lead to burn out which is a state of physical and emotional stress, this can start to affect their health, family life and work life balance. Burnout can also have an affect on patients, patient outcomes and patient safety as well as an increase in patient dissatisfaction and NHS complaints (West, 2019).</a:t>
            </a:r>
          </a:p>
        </p:txBody>
      </p:sp>
      <p:sp>
        <p:nvSpPr>
          <p:cNvPr id="4" name="Slide Number Placeholder 3"/>
          <p:cNvSpPr>
            <a:spLocks noGrp="1"/>
          </p:cNvSpPr>
          <p:nvPr>
            <p:ph type="sldNum" sz="quarter" idx="5"/>
          </p:nvPr>
        </p:nvSpPr>
        <p:spPr/>
        <p:txBody>
          <a:bodyPr/>
          <a:lstStyle/>
          <a:p>
            <a:fld id="{EF0946B8-1932-EC44-9E0B-EB9928A2129D}" type="slidenum">
              <a:rPr lang="en-US" smtClean="0"/>
              <a:t>4</a:t>
            </a:fld>
            <a:endParaRPr lang="en-US"/>
          </a:p>
        </p:txBody>
      </p:sp>
    </p:spTree>
    <p:extLst>
      <p:ext uri="{BB962C8B-B14F-4D97-AF65-F5344CB8AC3E}">
        <p14:creationId xmlns:p14="http://schemas.microsoft.com/office/powerpoint/2010/main" val="523875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a:latin typeface="Aptos" panose="020B0004020202020204" pitchFamily="34" charset="0"/>
                <a:ea typeface="Aptos" panose="020B0004020202020204" pitchFamily="34" charset="0"/>
                <a:cs typeface="Times New Roman" panose="02020603050405020304" pitchFamily="18" charset="0"/>
              </a:rPr>
              <a:t>Next </a:t>
            </a:r>
            <a:r>
              <a:rPr lang="en-GB" sz="1400" b="1" dirty="0" err="1">
                <a:latin typeface="Aptos" panose="020B0004020202020204" pitchFamily="34" charset="0"/>
                <a:ea typeface="Aptos" panose="020B0004020202020204" pitchFamily="34" charset="0"/>
                <a:cs typeface="Times New Roman" panose="02020603050405020304" pitchFamily="18" charset="0"/>
              </a:rPr>
              <a:t>im</a:t>
            </a:r>
            <a:r>
              <a:rPr lang="en-GB" sz="1400" b="1" dirty="0">
                <a:latin typeface="Aptos" panose="020B0004020202020204" pitchFamily="34" charset="0"/>
                <a:ea typeface="Aptos" panose="020B0004020202020204" pitchFamily="34" charset="0"/>
                <a:cs typeface="Times New Roman" panose="02020603050405020304" pitchFamily="18" charset="0"/>
              </a:rPr>
              <a:t> going to talk to you about the </a:t>
            </a:r>
            <a:r>
              <a:rPr lang="en-GB" sz="1200" dirty="0">
                <a:latin typeface="Aptos" panose="020B0004020202020204" pitchFamily="34" charset="0"/>
                <a:ea typeface="Aptos" panose="020B0004020202020204" pitchFamily="34" charset="0"/>
                <a:cs typeface="Times New Roman" panose="02020603050405020304" pitchFamily="18" charset="0"/>
              </a:rPr>
              <a:t>two ways I feel I can achieve increasing the amount of patients I see:</a:t>
            </a:r>
          </a:p>
          <a:p>
            <a:endParaRPr lang="en-GB" sz="1200" dirty="0">
              <a:latin typeface="Aptos" panose="020B0004020202020204" pitchFamily="34" charset="0"/>
              <a:ea typeface="Aptos" panose="020B0004020202020204" pitchFamily="34" charset="0"/>
              <a:cs typeface="Times New Roman" panose="02020603050405020304" pitchFamily="18" charset="0"/>
            </a:endParaRPr>
          </a:p>
          <a:p>
            <a:r>
              <a:rPr lang="en-GB" sz="1200" b="1" dirty="0">
                <a:latin typeface="Aptos" panose="020B0004020202020204" pitchFamily="34" charset="0"/>
                <a:ea typeface="Aptos" panose="020B0004020202020204" pitchFamily="34" charset="0"/>
                <a:cs typeface="Times New Roman" panose="02020603050405020304" pitchFamily="18" charset="0"/>
              </a:rPr>
              <a:t>The first option is  Increasing  one to one sessions with patients. </a:t>
            </a:r>
            <a:r>
              <a:rPr lang="en-GB" sz="1200" dirty="0">
                <a:latin typeface="Aptos" panose="020B0004020202020204" pitchFamily="34" charset="0"/>
                <a:ea typeface="Aptos" panose="020B0004020202020204" pitchFamily="34" charset="0"/>
                <a:cs typeface="Times New Roman" panose="02020603050405020304" pitchFamily="18" charset="0"/>
              </a:rPr>
              <a:t>However, this would likely reduce my time I have seeing each patient.</a:t>
            </a:r>
          </a:p>
          <a:p>
            <a:endParaRPr lang="en-GB" sz="1200" dirty="0">
              <a:latin typeface="Aptos" panose="020B0004020202020204" pitchFamily="34" charset="0"/>
              <a:ea typeface="Aptos" panose="020B0004020202020204" pitchFamily="34" charset="0"/>
              <a:cs typeface="Times New Roman" panose="02020603050405020304" pitchFamily="18" charset="0"/>
            </a:endParaRPr>
          </a:p>
          <a:p>
            <a:endParaRPr lang="en-GB" sz="1200" dirty="0">
              <a:latin typeface="Aptos" panose="020B0004020202020204" pitchFamily="34" charset="0"/>
              <a:ea typeface="Aptos" panose="020B0004020202020204" pitchFamily="34" charset="0"/>
              <a:cs typeface="Times New Roman" panose="02020603050405020304" pitchFamily="18" charset="0"/>
            </a:endParaRPr>
          </a:p>
          <a:p>
            <a:r>
              <a:rPr lang="en-GB" sz="1200" b="1" dirty="0">
                <a:latin typeface="Aptos" panose="020B0004020202020204" pitchFamily="34" charset="0"/>
                <a:ea typeface="Aptos" panose="020B0004020202020204" pitchFamily="34" charset="0"/>
                <a:cs typeface="Times New Roman" panose="02020603050405020304" pitchFamily="18" charset="0"/>
              </a:rPr>
              <a:t>The second option is Completing a group session – </a:t>
            </a:r>
            <a:r>
              <a:rPr lang="en-GB" sz="1200" dirty="0">
                <a:latin typeface="Aptos" panose="020B0004020202020204" pitchFamily="34" charset="0"/>
                <a:ea typeface="Aptos" panose="020B0004020202020204" pitchFamily="34" charset="0"/>
                <a:cs typeface="Times New Roman" panose="02020603050405020304" pitchFamily="18" charset="0"/>
              </a:rPr>
              <a:t>a lower limb exercise class to help gain strength and range of movement after an operation (this will consist of up to 5 patients)</a:t>
            </a:r>
          </a:p>
          <a:p>
            <a:endParaRPr lang="en-US" dirty="0"/>
          </a:p>
        </p:txBody>
      </p:sp>
      <p:sp>
        <p:nvSpPr>
          <p:cNvPr id="4" name="Slide Number Placeholder 3"/>
          <p:cNvSpPr>
            <a:spLocks noGrp="1"/>
          </p:cNvSpPr>
          <p:nvPr>
            <p:ph type="sldNum" sz="quarter" idx="5"/>
          </p:nvPr>
        </p:nvSpPr>
        <p:spPr/>
        <p:txBody>
          <a:bodyPr/>
          <a:lstStyle/>
          <a:p>
            <a:fld id="{EF0946B8-1932-EC44-9E0B-EB9928A2129D}" type="slidenum">
              <a:rPr lang="en-US" smtClean="0"/>
              <a:t>5</a:t>
            </a:fld>
            <a:endParaRPr lang="en-US"/>
          </a:p>
        </p:txBody>
      </p:sp>
    </p:spTree>
    <p:extLst>
      <p:ext uri="{BB962C8B-B14F-4D97-AF65-F5344CB8AC3E}">
        <p14:creationId xmlns:p14="http://schemas.microsoft.com/office/powerpoint/2010/main" val="2909299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Each options has a number of benefits and contraindication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One to one sessions can feel more personal, therefore easier to build rapport in a one to one setting compared to group setting, however rapport building could be negatively impacted if one to one sessions are rushed due to limited time.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Limited time and reduced treatment session time for one to one patients due to my increased caseload may affect my ability to apply a patient </a:t>
            </a:r>
            <a:r>
              <a:rPr lang="en-US" dirty="0" err="1"/>
              <a:t>centred</a:t>
            </a:r>
            <a:r>
              <a:rPr lang="en-US" dirty="0"/>
              <a:t> approach as I may have to take the lead in most treatments to ensure I keep on track which may decrease patient satisfaction.. This is supported by Young Who has found that patients that feel rushed through treatment sessions report a negative experience (Young et al, 2024).</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I feel much more confident in a one to one setting compared to group as I have a lot of experience in this setting, however this will limit me developing my skills, abilities and experiences.</a:t>
            </a:r>
          </a:p>
          <a:p>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Less time to complete other TAP tasks such as attending meetings, ordering and managing stock levels, CPD. King feels engaging in CPD has clear benefits to health professionals and that limited opportunities impacts job satisfaction and staff turnover (King et al, 2012)</a:t>
            </a:r>
          </a:p>
          <a:p>
            <a:endParaRPr lang="en-US" dirty="0"/>
          </a:p>
          <a:p>
            <a:r>
              <a:rPr lang="en-US" dirty="0"/>
              <a:t>Quality of my interaction and treatment of patients may be affected in one to one sessions if my time is reduced/limited.</a:t>
            </a:r>
          </a:p>
          <a:p>
            <a:endParaRPr lang="en-US" dirty="0"/>
          </a:p>
        </p:txBody>
      </p:sp>
      <p:sp>
        <p:nvSpPr>
          <p:cNvPr id="4" name="Slide Number Placeholder 3"/>
          <p:cNvSpPr>
            <a:spLocks noGrp="1"/>
          </p:cNvSpPr>
          <p:nvPr>
            <p:ph type="sldNum" sz="quarter" idx="5"/>
          </p:nvPr>
        </p:nvSpPr>
        <p:spPr/>
        <p:txBody>
          <a:bodyPr/>
          <a:lstStyle/>
          <a:p>
            <a:fld id="{EF0946B8-1932-EC44-9E0B-EB9928A2129D}" type="slidenum">
              <a:rPr lang="en-US" smtClean="0"/>
              <a:t>6</a:t>
            </a:fld>
            <a:endParaRPr lang="en-US"/>
          </a:p>
        </p:txBody>
      </p:sp>
    </p:spTree>
    <p:extLst>
      <p:ext uri="{BB962C8B-B14F-4D97-AF65-F5344CB8AC3E}">
        <p14:creationId xmlns:p14="http://schemas.microsoft.com/office/powerpoint/2010/main" val="18996521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latin typeface="Calibri" panose="020F0502020204030204" pitchFamily="34" charset="0"/>
                <a:cs typeface="Calibri" panose="020F0502020204030204" pitchFamily="34" charset="0"/>
              </a:rPr>
              <a:t>A benefit to group sessions is peer support which can promote confidence, </a:t>
            </a:r>
            <a:r>
              <a:rPr lang="en-US" sz="1200" b="1" dirty="0">
                <a:latin typeface="Calibri" panose="020F0502020204030204" pitchFamily="34" charset="0"/>
                <a:cs typeface="Calibri" panose="020F0502020204030204" pitchFamily="34" charset="0"/>
              </a:rPr>
              <a:t>communication and safe environment likely to improve clinical outcome and cost saving (Wood et al, 2016). Abbe would disagree as some patients may not feel confident to participate in a group setting, contributing to poor communication and opportunities to build rapport (Abbe, 2014)</a:t>
            </a:r>
          </a:p>
          <a:p>
            <a:endParaRPr lang="en-US" dirty="0"/>
          </a:p>
          <a:p>
            <a:endParaRPr lang="en-US" dirty="0"/>
          </a:p>
          <a:p>
            <a:r>
              <a:rPr lang="en-US" dirty="0"/>
              <a:t>The greater use of group sessions will help TAP’s see a larger quantity of patients at the same time reducing waiting list, waiting times saving the NHS time and money as well as reducing the problem of staff shortages (NHS, 2015). </a:t>
            </a:r>
          </a:p>
          <a:p>
            <a:endParaRPr lang="en-US" dirty="0"/>
          </a:p>
          <a:p>
            <a:r>
              <a:rPr lang="en-US" dirty="0"/>
              <a:t>I feel an opportunity to run group sessions will help expand my skills within my role increasing my job satisfaction, a sense of pleasure and achievement as well as happiness. This is important as job satisfaction may help TAP’s stay in their roles for longer periods of time saving the NHS money and making an investment in their staff (NHS (2015). Nevertheless, this opportunity could increase TAP stress levels, cause anxiousness and burnout if not supported effectively. This is supported by Hodkinson who believes it is vital that NHS staff have regular wellbeing conservations and support from their managers within their roles (Hodkinson et al, 2022).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4000" dirty="0"/>
              <a:t>Group sessions may miss the opportunity to build rapport with patients by making small talk beforehand or by talking to patients individually compared to one to one sessions. This is important because research shows building a rapport with patients enhances communication and therefore positive health outcomes will result (</a:t>
            </a:r>
            <a:r>
              <a:rPr lang="en-US" sz="4000" dirty="0" err="1"/>
              <a:t>Peregrin</a:t>
            </a:r>
            <a:r>
              <a:rPr lang="en-US" sz="4000" dirty="0"/>
              <a:t>, 2014). Nevertheless, in a group session patients</a:t>
            </a:r>
            <a:r>
              <a:rPr lang="en-US" sz="2800" dirty="0"/>
              <a:t> can meet other patients that are in the similar position as them which can provide peer support – this can enable patients to develop the knowledge, skills and confidence to self manage and other issues that might be affecting their lives in connecting people with shared experience to create an encouraging, inspiring and safe space. Therefore, improve clinical outcomes resulting in cost savings to the NHS (Wood et al, 2016). However, some patients may not feel confident in a group setting </a:t>
            </a:r>
            <a:r>
              <a:rPr lang="en-US" sz="4000" dirty="0"/>
              <a:t>contributing to poor communication and opportunities to build rapport (Abbe, 2014)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kern="100" dirty="0">
              <a:effectLst/>
              <a:latin typeface="Calibri" panose="020F0502020204030204" pitchFamily="34" charset="0"/>
              <a:ea typeface="Aptos" panose="020B00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kern="100" dirty="0">
              <a:effectLst/>
              <a:latin typeface="Calibri" panose="020F050202020403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EF0946B8-1932-EC44-9E0B-EB9928A2129D}" type="slidenum">
              <a:rPr lang="en-US" smtClean="0"/>
              <a:t>7</a:t>
            </a:fld>
            <a:endParaRPr lang="en-US"/>
          </a:p>
        </p:txBody>
      </p:sp>
    </p:spTree>
    <p:extLst>
      <p:ext uri="{BB962C8B-B14F-4D97-AF65-F5344CB8AC3E}">
        <p14:creationId xmlns:p14="http://schemas.microsoft.com/office/powerpoint/2010/main" val="17065788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Aptos" panose="020B0004020202020204" pitchFamily="34" charset="0"/>
                <a:ea typeface="Aptos" panose="020B0004020202020204" pitchFamily="34" charset="0"/>
                <a:cs typeface="Times New Roman" panose="02020603050405020304" pitchFamily="18" charset="0"/>
              </a:rPr>
              <a:t>I plan to collect a range of data to monitor progress as well as identify if the group sessions were meeting the needs of staff, patients and the service:</a:t>
            </a:r>
            <a:endParaRPr lang="en-US" dirty="0"/>
          </a:p>
          <a:p>
            <a:endParaRPr lang="en-US" dirty="0"/>
          </a:p>
          <a:p>
            <a:r>
              <a:rPr lang="en-US" dirty="0"/>
              <a:t>Improved service development – are my group sessions helping the service </a:t>
            </a:r>
            <a:r>
              <a:rPr lang="en-US" dirty="0" err="1"/>
              <a:t>ie</a:t>
            </a:r>
            <a:r>
              <a:rPr lang="en-US" dirty="0"/>
              <a:t> reducing the length of stay of patients, has the quantity of patients being seen increased, has band 5/6 physios been freed up to see other patients. </a:t>
            </a:r>
            <a:r>
              <a:rPr lang="en-US" b="1" dirty="0">
                <a:solidFill>
                  <a:srgbClr val="FF0000"/>
                </a:solidFill>
              </a:rPr>
              <a:t>Ie if a number of pts needing to be seen by  TAP were too high to see in one day a PT may need to see them, but in a group setting a TAP would see a larger quantity of patients at once and reduce the need for a qualified to see them, freeing them up to see other pts and improving the demand on the service.</a:t>
            </a:r>
          </a:p>
          <a:p>
            <a:endParaRPr lang="en-US" b="1" dirty="0"/>
          </a:p>
          <a:p>
            <a:r>
              <a:rPr lang="en-US" dirty="0"/>
              <a:t>Length of stay, TAP can see more patients in a group setting on a more regular basis, therefore reducing the length of stay? This is supported by Casey who believes additional physical therapy services improves patient activity outcomes while reducing hospital length of stay (Casey et al, 2018)</a:t>
            </a:r>
          </a:p>
          <a:p>
            <a:endParaRPr lang="en-US" dirty="0"/>
          </a:p>
          <a:p>
            <a:r>
              <a:rPr lang="en-US" dirty="0"/>
              <a:t>Qualitative data – evaluation forms, feedback, case studies from patients. NHS Wales believes it is important that patients are empowered to describe their experiences to the providers of their care to understand what is working well and what isn’t to be able to make improvements (NHS, 2017)</a:t>
            </a:r>
          </a:p>
          <a:p>
            <a:endParaRPr lang="en-US" dirty="0"/>
          </a:p>
          <a:p>
            <a:r>
              <a:rPr lang="en-US" b="1" dirty="0"/>
              <a:t>Competencies and training needs – are my competencies completed/being worked towards and are we fulfilling any training needs that might arise</a:t>
            </a:r>
          </a:p>
          <a:p>
            <a:endParaRPr lang="en-US" b="1" dirty="0"/>
          </a:p>
          <a:p>
            <a:r>
              <a:rPr lang="en-US" b="1" dirty="0"/>
              <a:t>Staff moral and well being – this can be monitored in supervisions or team meetings to help monitor/decrease the implications of increasing my workload and completing group sessions which I have never done before ( as discussed in previous slide).</a:t>
            </a:r>
          </a:p>
        </p:txBody>
      </p:sp>
      <p:sp>
        <p:nvSpPr>
          <p:cNvPr id="4" name="Slide Number Placeholder 3"/>
          <p:cNvSpPr>
            <a:spLocks noGrp="1"/>
          </p:cNvSpPr>
          <p:nvPr>
            <p:ph type="sldNum" sz="quarter" idx="5"/>
          </p:nvPr>
        </p:nvSpPr>
        <p:spPr/>
        <p:txBody>
          <a:bodyPr/>
          <a:lstStyle/>
          <a:p>
            <a:fld id="{EF0946B8-1932-EC44-9E0B-EB9928A2129D}" type="slidenum">
              <a:rPr lang="en-US" smtClean="0"/>
              <a:t>8</a:t>
            </a:fld>
            <a:endParaRPr lang="en-US"/>
          </a:p>
        </p:txBody>
      </p:sp>
    </p:spTree>
    <p:extLst>
      <p:ext uri="{BB962C8B-B14F-4D97-AF65-F5344CB8AC3E}">
        <p14:creationId xmlns:p14="http://schemas.microsoft.com/office/powerpoint/2010/main" val="8984736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feel that running a group will give me the opportunity to develop my skills and abilities in my role and provide the best care for my patients. It will help me stay motivated and engaged  in my work as well as develop my leadership, management and communication skills. In time will help increase my confidence, sense of achievement and job satisfaction as well as my well being.</a:t>
            </a:r>
          </a:p>
          <a:p>
            <a:endParaRPr lang="en-US" dirty="0"/>
          </a:p>
          <a:p>
            <a:r>
              <a:rPr lang="en-US" dirty="0"/>
              <a:t>This will also expand my experience and provide great opportunities for me to further my development, enabling me to meet my VBA objectives and progress in my current role and good opportunity for future challenges and opportunities.</a:t>
            </a:r>
          </a:p>
          <a:p>
            <a:endParaRPr lang="en-US" dirty="0"/>
          </a:p>
          <a:p>
            <a:r>
              <a:rPr lang="en-US" b="1" dirty="0"/>
              <a:t>This challenge will help develop my reflection skills, I find it difficult to reflect on my experiences. However, I feel reflecting on this new experience and opportunity prior and after completing this task will give me practice. This is important as Gandy believes reflective writing needs development and practice (Gandy, 2014). Reflecting on this experience will likely help me develop other important skills such as clinical reasoning, communication and leadership skills as it will help me </a:t>
            </a:r>
            <a:r>
              <a:rPr lang="en-US" b="1" dirty="0" err="1"/>
              <a:t>recognizs</a:t>
            </a:r>
            <a:r>
              <a:rPr lang="en-US" b="1" dirty="0"/>
              <a:t> my strengths, weaknesses and challenges enabling me to make improvements in the future.</a:t>
            </a:r>
          </a:p>
          <a:p>
            <a:endParaRPr lang="en-US" dirty="0"/>
          </a:p>
        </p:txBody>
      </p:sp>
      <p:sp>
        <p:nvSpPr>
          <p:cNvPr id="4" name="Slide Number Placeholder 3"/>
          <p:cNvSpPr>
            <a:spLocks noGrp="1"/>
          </p:cNvSpPr>
          <p:nvPr>
            <p:ph type="sldNum" sz="quarter" idx="5"/>
          </p:nvPr>
        </p:nvSpPr>
        <p:spPr/>
        <p:txBody>
          <a:bodyPr/>
          <a:lstStyle/>
          <a:p>
            <a:fld id="{EF0946B8-1932-EC44-9E0B-EB9928A2129D}" type="slidenum">
              <a:rPr lang="en-US" smtClean="0"/>
              <a:t>9</a:t>
            </a:fld>
            <a:endParaRPr lang="en-US"/>
          </a:p>
        </p:txBody>
      </p:sp>
    </p:spTree>
    <p:extLst>
      <p:ext uri="{BB962C8B-B14F-4D97-AF65-F5344CB8AC3E}">
        <p14:creationId xmlns:p14="http://schemas.microsoft.com/office/powerpoint/2010/main" val="1505373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On reflection, I feel the best approach to increasing my current caseload by also covering another trauma and </a:t>
            </a:r>
            <a:r>
              <a:rPr lang="en-US" dirty="0" err="1"/>
              <a:t>orthopaedic</a:t>
            </a:r>
            <a:r>
              <a:rPr lang="en-US" dirty="0"/>
              <a:t> ward as well as supporting the wider </a:t>
            </a:r>
            <a:r>
              <a:rPr lang="en-US" dirty="0" err="1"/>
              <a:t>physiotherpy</a:t>
            </a:r>
            <a:r>
              <a:rPr lang="en-US" dirty="0"/>
              <a:t> department would be to run a group patient session. This gives me an opportunity to see a larger volume of patients at one time </a:t>
            </a:r>
            <a:r>
              <a:rPr lang="en-US" sz="1200" dirty="0"/>
              <a:t>improving service development by reducing waiting lists, saving NHS time and money as well as reducing the problem of staff shortages (NHS, 2015). </a:t>
            </a:r>
          </a:p>
          <a:p>
            <a:endParaRPr lang="en-US" dirty="0"/>
          </a:p>
          <a:p>
            <a:r>
              <a:rPr lang="en-US" dirty="0"/>
              <a:t>This will also reduce my stress and anxiety levels as well as providing an opportunity for personal development and increasing my job satisfaction.</a:t>
            </a:r>
          </a:p>
          <a:p>
            <a:endParaRPr lang="en-US" dirty="0"/>
          </a:p>
          <a:p>
            <a:r>
              <a:rPr lang="en-US" dirty="0"/>
              <a:t>To achieve this I will need to have a sound supervision structure to enable me to liaise with my sensor for support, this will provide clear and specific goals and objectives, regular team meetings. I will also aim to minimize any contraindications as previous discussed such as providing time for patients to ask questions as well as make small talk and communicate with patients before sessions to help build rapport and improve patient satisfaction.</a:t>
            </a:r>
          </a:p>
          <a:p>
            <a:endParaRPr lang="en-US" dirty="0"/>
          </a:p>
        </p:txBody>
      </p:sp>
      <p:sp>
        <p:nvSpPr>
          <p:cNvPr id="4" name="Slide Number Placeholder 3"/>
          <p:cNvSpPr>
            <a:spLocks noGrp="1"/>
          </p:cNvSpPr>
          <p:nvPr>
            <p:ph type="sldNum" sz="quarter" idx="5"/>
          </p:nvPr>
        </p:nvSpPr>
        <p:spPr/>
        <p:txBody>
          <a:bodyPr/>
          <a:lstStyle/>
          <a:p>
            <a:fld id="{EF0946B8-1932-EC44-9E0B-EB9928A2129D}" type="slidenum">
              <a:rPr lang="en-US" smtClean="0"/>
              <a:t>10</a:t>
            </a:fld>
            <a:endParaRPr lang="en-US"/>
          </a:p>
        </p:txBody>
      </p:sp>
    </p:spTree>
    <p:extLst>
      <p:ext uri="{BB962C8B-B14F-4D97-AF65-F5344CB8AC3E}">
        <p14:creationId xmlns:p14="http://schemas.microsoft.com/office/powerpoint/2010/main" val="8687367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F0946B8-1932-EC44-9E0B-EB9928A2129D}" type="slidenum">
              <a:rPr lang="en-US" smtClean="0"/>
              <a:t>11</a:t>
            </a:fld>
            <a:endParaRPr lang="en-US"/>
          </a:p>
        </p:txBody>
      </p:sp>
    </p:spTree>
    <p:extLst>
      <p:ext uri="{BB962C8B-B14F-4D97-AF65-F5344CB8AC3E}">
        <p14:creationId xmlns:p14="http://schemas.microsoft.com/office/powerpoint/2010/main" val="36761666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i="1" dirty="0"/>
          </a:p>
          <a:p>
            <a:endParaRPr lang="en-US" dirty="0"/>
          </a:p>
        </p:txBody>
      </p:sp>
      <p:sp>
        <p:nvSpPr>
          <p:cNvPr id="4" name="Slide Number Placeholder 3"/>
          <p:cNvSpPr>
            <a:spLocks noGrp="1"/>
          </p:cNvSpPr>
          <p:nvPr>
            <p:ph type="sldNum" sz="quarter" idx="5"/>
          </p:nvPr>
        </p:nvSpPr>
        <p:spPr/>
        <p:txBody>
          <a:bodyPr/>
          <a:lstStyle/>
          <a:p>
            <a:fld id="{EF0946B8-1932-EC44-9E0B-EB9928A2129D}" type="slidenum">
              <a:rPr lang="en-US" smtClean="0"/>
              <a:t>12</a:t>
            </a:fld>
            <a:endParaRPr lang="en-US"/>
          </a:p>
        </p:txBody>
      </p:sp>
    </p:spTree>
    <p:extLst>
      <p:ext uri="{BB962C8B-B14F-4D97-AF65-F5344CB8AC3E}">
        <p14:creationId xmlns:p14="http://schemas.microsoft.com/office/powerpoint/2010/main" val="4065883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GB"/>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pPr algn="l"/>
            <a:fld id="{0DCFB061-4267-4D9F-8017-6F550D3068DF}" type="datetime1">
              <a:rPr lang="en-US" smtClean="0"/>
              <a:t>11/10/24</a:t>
            </a:fld>
            <a:endParaRPr lang="en-US" dirty="0"/>
          </a:p>
        </p:txBody>
      </p:sp>
      <p:sp>
        <p:nvSpPr>
          <p:cNvPr id="5" name="Footer Placeholder 4"/>
          <p:cNvSpPr>
            <a:spLocks noGrp="1"/>
          </p:cNvSpPr>
          <p:nvPr>
            <p:ph type="ftr" sz="quarter" idx="11"/>
          </p:nvPr>
        </p:nvSpPr>
        <p:spPr/>
        <p:txBody>
          <a:bodyPr/>
          <a:lstStyle/>
          <a:p>
            <a:pPr algn="l"/>
            <a:endParaRPr lang="en-US" dirty="0"/>
          </a:p>
        </p:txBody>
      </p:sp>
      <p:sp>
        <p:nvSpPr>
          <p:cNvPr id="6" name="Slide Number Placeholder 5"/>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39318061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AF8082C-0922-4249-A612-B415F5231620}" type="datetime1">
              <a:rPr lang="en-US" smtClean="0"/>
              <a:t>11/10/24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292953361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GB"/>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9CABC0C-B6DF-45E9-B954-11C99AA62C3E}" type="datetime1">
              <a:rPr lang="en-US" smtClean="0"/>
              <a:t>11/10/24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38838758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GB"/>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AF8082C-0922-4249-A612-B415F5231620}" type="datetime1">
              <a:rPr lang="en-US" smtClean="0"/>
              <a:t>11/10/24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569204173"/>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GB"/>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AF8082C-0922-4249-A612-B415F5231620}" type="datetime1">
              <a:rPr lang="en-US" smtClean="0"/>
              <a:t>11/10/24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3330804863"/>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05CD215-1C45-48A0-8534-39FFE8A7C95A}" type="datetime1">
              <a:rPr lang="en-US" smtClean="0"/>
              <a:t>11/10/24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AEF9944-A4F6-4C59-AEBD-678D6480B8EA}" type="slidenum">
              <a:rPr lang="en-US" smtClean="0"/>
              <a:t>‹#›</a:t>
            </a:fld>
            <a:endParaRPr lang="en-US" dirty="0"/>
          </a:p>
        </p:txBody>
      </p:sp>
    </p:spTree>
    <p:extLst>
      <p:ext uri="{BB962C8B-B14F-4D97-AF65-F5344CB8AC3E}">
        <p14:creationId xmlns:p14="http://schemas.microsoft.com/office/powerpoint/2010/main" val="26728642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D3363A0F-DEF3-4134-98D0-2E1276938A8B}" type="datetime1">
              <a:rPr lang="en-US" smtClean="0"/>
              <a:t>11/10/24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18940307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GB"/>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AF8082C-0922-4249-A612-B415F5231620}" type="datetime1">
              <a:rPr lang="en-US" smtClean="0"/>
              <a:t>11/10/24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1155925459"/>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BDEA15-09CD-4275-A8E0-385C965F48B0}" type="datetime1">
              <a:rPr lang="en-US" smtClean="0"/>
              <a:t>11/10/24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14573317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AF8082C-0922-4249-A612-B415F5231620}" type="datetime1">
              <a:rPr lang="en-US" smtClean="0"/>
              <a:t>11/10/24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874729621"/>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AF8082C-0922-4249-A612-B415F5231620}" type="datetime1">
              <a:rPr lang="en-US" smtClean="0"/>
              <a:t>11/10/24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76535741"/>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GB"/>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AF8082C-0922-4249-A612-B415F5231620}" type="datetime1">
              <a:rPr lang="en-US" smtClean="0"/>
              <a:t>11/10/24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AEF9944-A4F6-4C59-AEBD-678D6480B8EA}" type="slidenum">
              <a:rPr lang="en-US" smtClean="0"/>
              <a:pPr/>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01437557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AF8082C-0922-4249-A612-B415F5231620}" type="datetime1">
              <a:rPr lang="en-US" smtClean="0"/>
              <a:t>11/10/24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3594447895"/>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GB"/>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4AF8082C-0922-4249-A612-B415F5231620}" type="datetime1">
              <a:rPr lang="en-US" smtClean="0"/>
              <a:t>11/10/24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2558353798"/>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GB"/>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4AF8082C-0922-4249-A612-B415F5231620}" type="datetime1">
              <a:rPr lang="en-US" smtClean="0"/>
              <a:t>11/10/24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864172940"/>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AF8082C-0922-4249-A612-B415F5231620}" type="datetime1">
              <a:rPr lang="en-US" smtClean="0"/>
              <a:t>11/10/24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3448117009"/>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GB"/>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AF8082C-0922-4249-A612-B415F5231620}" type="datetime1">
              <a:rPr lang="en-US" smtClean="0"/>
              <a:t>11/10/24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898507258"/>
      </p:ext>
    </p:extLst>
  </p:cSld>
  <p:clrMapOvr>
    <a:masterClrMapping/>
  </p:clrMapOvr>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7A4ED5C-5A53-433E-8A55-46F54CE81DA5}" type="datetime1">
              <a:rPr lang="en-US" smtClean="0"/>
              <a:t>11/10/24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AEF9944-A4F6-4C59-AEBD-678D6480B8EA}" type="slidenum">
              <a:rPr lang="en-US" dirty="0"/>
              <a:t>‹#›</a:t>
            </a:fld>
            <a:endParaRPr lang="en-US" dirty="0"/>
          </a:p>
        </p:txBody>
      </p:sp>
    </p:spTree>
    <p:extLst>
      <p:ext uri="{BB962C8B-B14F-4D97-AF65-F5344CB8AC3E}">
        <p14:creationId xmlns:p14="http://schemas.microsoft.com/office/powerpoint/2010/main" val="30816241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0">
            <a:alphaModFix amt="7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AF8082C-0922-4249-A612-B415F5231620}" type="datetime1">
              <a:rPr lang="en-US" smtClean="0"/>
              <a:t>11/10/24</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2209591621"/>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 id="2147483761" r:id="rId17"/>
    <p:sldLayoutId id="2147483762" r:id="rId18"/>
  </p:sldLayoutIdLst>
  <p:hf sldNum="0" hdr="0" ftr="0" dt="0"/>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image" Target="file:////Users/Mel/Library/Group%20Containers/UBF8T346G9.ms/WebArchiveCopyPasteTempFiles/com.microsoft.Word/page1image3053103552" TargetMode="External"/></Relationships>
</file>

<file path=ppt/slides/_rels/slide4.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16.png"/><Relationship Id="rId18" Type="http://schemas.openxmlformats.org/officeDocument/2006/relationships/image" Target="../media/image21.sv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17" Type="http://schemas.openxmlformats.org/officeDocument/2006/relationships/image" Target="../media/image20.png"/><Relationship Id="rId2" Type="http://schemas.openxmlformats.org/officeDocument/2006/relationships/notesSlide" Target="../notesSlides/notesSlide4.xml"/><Relationship Id="rId16" Type="http://schemas.openxmlformats.org/officeDocument/2006/relationships/image" Target="../media/image19.svg"/><Relationship Id="rId1" Type="http://schemas.openxmlformats.org/officeDocument/2006/relationships/slideLayout" Target="../slideLayouts/slideLayout3.xml"/><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5" Type="http://schemas.openxmlformats.org/officeDocument/2006/relationships/image" Target="../media/image1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 Id="rId14" Type="http://schemas.openxmlformats.org/officeDocument/2006/relationships/image" Target="../media/image17.sv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Picture 3" descr="Multi-coloured smoke gradient">
            <a:extLst>
              <a:ext uri="{FF2B5EF4-FFF2-40B4-BE49-F238E27FC236}">
                <a16:creationId xmlns:a16="http://schemas.microsoft.com/office/drawing/2014/main" id="{ED3D4B4F-59F4-45FF-6EF7-DD2D9E22A908}"/>
              </a:ext>
            </a:extLst>
          </p:cNvPr>
          <p:cNvPicPr>
            <a:picLocks noChangeAspect="1"/>
          </p:cNvPicPr>
          <p:nvPr/>
        </p:nvPicPr>
        <p:blipFill>
          <a:blip r:embed="rId3"/>
          <a:srcRect l="13616" r="17971" b="-2"/>
          <a:stretch/>
        </p:blipFill>
        <p:spPr>
          <a:xfrm>
            <a:off x="20" y="1804072"/>
            <a:ext cx="4458058" cy="4349801"/>
          </a:xfrm>
          <a:prstGeom prst="rect">
            <a:avLst/>
          </a:prstGeom>
        </p:spPr>
      </p:pic>
      <p:sp>
        <p:nvSpPr>
          <p:cNvPr id="2" name="Title 1">
            <a:extLst>
              <a:ext uri="{FF2B5EF4-FFF2-40B4-BE49-F238E27FC236}">
                <a16:creationId xmlns:a16="http://schemas.microsoft.com/office/drawing/2014/main" id="{BDFA68E7-6DDC-2150-1D40-6A7F45E864F7}"/>
              </a:ext>
            </a:extLst>
          </p:cNvPr>
          <p:cNvSpPr>
            <a:spLocks noGrp="1"/>
          </p:cNvSpPr>
          <p:nvPr>
            <p:ph type="ctrTitle"/>
          </p:nvPr>
        </p:nvSpPr>
        <p:spPr>
          <a:xfrm>
            <a:off x="4923176" y="4583161"/>
            <a:ext cx="6666980" cy="1282149"/>
          </a:xfrm>
        </p:spPr>
        <p:txBody>
          <a:bodyPr anchor="b">
            <a:normAutofit/>
          </a:bodyPr>
          <a:lstStyle/>
          <a:p>
            <a:r>
              <a:rPr lang="en-US" sz="4000" dirty="0">
                <a:latin typeface="Calibri" panose="020F0502020204030204" pitchFamily="34" charset="0"/>
                <a:cs typeface="Calibri" panose="020F0502020204030204" pitchFamily="34" charset="0"/>
              </a:rPr>
              <a:t>Cerys </a:t>
            </a:r>
            <a:r>
              <a:rPr lang="en-US" sz="4000" dirty="0" err="1">
                <a:latin typeface="Calibri" panose="020F0502020204030204" pitchFamily="34" charset="0"/>
                <a:cs typeface="Calibri" panose="020F0502020204030204" pitchFamily="34" charset="0"/>
              </a:rPr>
              <a:t>aston</a:t>
            </a:r>
            <a:br>
              <a:rPr lang="en-US" sz="4000" dirty="0">
                <a:latin typeface="Calibri" panose="020F0502020204030204" pitchFamily="34" charset="0"/>
                <a:cs typeface="Calibri" panose="020F0502020204030204" pitchFamily="34" charset="0"/>
              </a:rPr>
            </a:br>
            <a:r>
              <a:rPr lang="en-US" sz="4000" dirty="0">
                <a:latin typeface="Calibri" panose="020F0502020204030204" pitchFamily="34" charset="0"/>
                <a:cs typeface="Calibri" panose="020F0502020204030204" pitchFamily="34" charset="0"/>
              </a:rPr>
              <a:t>1001063</a:t>
            </a:r>
          </a:p>
        </p:txBody>
      </p:sp>
      <p:sp>
        <p:nvSpPr>
          <p:cNvPr id="3" name="Subtitle 2">
            <a:extLst>
              <a:ext uri="{FF2B5EF4-FFF2-40B4-BE49-F238E27FC236}">
                <a16:creationId xmlns:a16="http://schemas.microsoft.com/office/drawing/2014/main" id="{13E229D7-52BF-17A7-0581-8233096DAB9B}"/>
              </a:ext>
            </a:extLst>
          </p:cNvPr>
          <p:cNvSpPr>
            <a:spLocks noGrp="1"/>
          </p:cNvSpPr>
          <p:nvPr>
            <p:ph type="subTitle" idx="1"/>
          </p:nvPr>
        </p:nvSpPr>
        <p:spPr>
          <a:xfrm>
            <a:off x="4723093" y="2061926"/>
            <a:ext cx="7329569" cy="2277122"/>
          </a:xfrm>
        </p:spPr>
        <p:txBody>
          <a:bodyPr anchor="t">
            <a:noAutofit/>
          </a:bodyPr>
          <a:lstStyle/>
          <a:p>
            <a:r>
              <a:rPr lang="en-US" sz="2800" dirty="0">
                <a:solidFill>
                  <a:schemeClr val="tx1"/>
                </a:solidFill>
                <a:latin typeface="Calibri" panose="020F0502020204030204" pitchFamily="34" charset="0"/>
                <a:cs typeface="Calibri" panose="020F0502020204030204" pitchFamily="34" charset="0"/>
              </a:rPr>
              <a:t>A demonstration of leadership skills required within your role as a therapy assistant practitioner (TAP).</a:t>
            </a:r>
          </a:p>
        </p:txBody>
      </p:sp>
    </p:spTree>
    <p:extLst>
      <p:ext uri="{BB962C8B-B14F-4D97-AF65-F5344CB8AC3E}">
        <p14:creationId xmlns:p14="http://schemas.microsoft.com/office/powerpoint/2010/main" val="36967089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473A47-5812-5FB1-4350-DB334EEDEBC3}"/>
              </a:ext>
            </a:extLst>
          </p:cNvPr>
          <p:cNvSpPr>
            <a:spLocks noGrp="1"/>
          </p:cNvSpPr>
          <p:nvPr>
            <p:ph type="title"/>
          </p:nvPr>
        </p:nvSpPr>
        <p:spPr>
          <a:xfrm>
            <a:off x="689413" y="0"/>
            <a:ext cx="9349381" cy="1949952"/>
          </a:xfrm>
        </p:spPr>
        <p:txBody>
          <a:bodyPr/>
          <a:lstStyle/>
          <a:p>
            <a:r>
              <a:rPr lang="en-US" dirty="0"/>
              <a:t>Introduction</a:t>
            </a:r>
          </a:p>
        </p:txBody>
      </p:sp>
      <p:sp>
        <p:nvSpPr>
          <p:cNvPr id="5" name="TextBox 4">
            <a:extLst>
              <a:ext uri="{FF2B5EF4-FFF2-40B4-BE49-F238E27FC236}">
                <a16:creationId xmlns:a16="http://schemas.microsoft.com/office/drawing/2014/main" id="{777A07EF-B237-734D-8BF1-D09FE0FBDE15}"/>
              </a:ext>
            </a:extLst>
          </p:cNvPr>
          <p:cNvSpPr txBox="1"/>
          <p:nvPr/>
        </p:nvSpPr>
        <p:spPr>
          <a:xfrm>
            <a:off x="960799" y="1659994"/>
            <a:ext cx="10270401" cy="4924425"/>
          </a:xfrm>
          <a:prstGeom prst="rect">
            <a:avLst/>
          </a:prstGeom>
          <a:noFill/>
        </p:spPr>
        <p:txBody>
          <a:bodyPr wrap="square" rtlCol="0">
            <a:spAutoFit/>
          </a:bodyPr>
          <a:lstStyle/>
          <a:p>
            <a:r>
              <a:rPr lang="en-US" sz="2000" dirty="0">
                <a:latin typeface="Calibri" panose="020F0502020204030204" pitchFamily="34" charset="0"/>
                <a:cs typeface="Calibri" panose="020F0502020204030204" pitchFamily="34" charset="0"/>
              </a:rPr>
              <a:t>I have been asked to cover an additional Trauma and Orthopedic ward due to staff sickness, which would likely mean seeing an additional 3-5 patients.  </a:t>
            </a:r>
          </a:p>
          <a:p>
            <a:endParaRPr lang="en-US" sz="2000" dirty="0">
              <a:latin typeface="Calibri" panose="020F0502020204030204" pitchFamily="34" charset="0"/>
              <a:cs typeface="Calibri" panose="020F0502020204030204" pitchFamily="34" charset="0"/>
            </a:endParaRPr>
          </a:p>
          <a:p>
            <a:r>
              <a:rPr lang="en-US" sz="2000" dirty="0">
                <a:latin typeface="Calibri" panose="020F0502020204030204" pitchFamily="34" charset="0"/>
                <a:cs typeface="Calibri" panose="020F0502020204030204" pitchFamily="34" charset="0"/>
              </a:rPr>
              <a:t>Today I’m going to talk to you about my options for completing this task, the leadership skills needed, the challenges I may face as well as the data I will need to collect. I will then conclude with a summary of what my chosen option is going to be and how this is going to develop me.</a:t>
            </a:r>
          </a:p>
          <a:p>
            <a:endParaRPr lang="en-US" dirty="0">
              <a:latin typeface="Calibri" panose="020F0502020204030204" pitchFamily="34" charset="0"/>
              <a:cs typeface="Calibri" panose="020F0502020204030204" pitchFamily="34" charset="0"/>
            </a:endParaRPr>
          </a:p>
          <a:p>
            <a:r>
              <a:rPr lang="en-US" sz="2000" b="1" dirty="0">
                <a:latin typeface="Calibri" panose="020F0502020204030204" pitchFamily="34" charset="0"/>
                <a:cs typeface="Calibri" panose="020F0502020204030204" pitchFamily="34" charset="0"/>
              </a:rPr>
              <a:t>Objectives:</a:t>
            </a:r>
          </a:p>
          <a:p>
            <a:endParaRPr lang="en-US" sz="2000" dirty="0">
              <a:latin typeface="Calibri" panose="020F0502020204030204" pitchFamily="34" charset="0"/>
              <a:cs typeface="Calibri" panose="020F0502020204030204" pitchFamily="34" charset="0"/>
            </a:endParaRPr>
          </a:p>
          <a:p>
            <a:pPr marL="342900" lvl="0" indent="-342900">
              <a:buFont typeface="Wingdings" pitchFamily="2" charset="2"/>
              <a:buChar char=""/>
              <a:tabLst>
                <a:tab pos="457200" algn="l"/>
              </a:tabLst>
            </a:pPr>
            <a:r>
              <a:rPr lang="en-GB" sz="2000" dirty="0">
                <a:latin typeface="Calibri" panose="020F0502020204030204" pitchFamily="34" charset="0"/>
                <a:cs typeface="Calibri" panose="020F0502020204030204" pitchFamily="34" charset="0"/>
              </a:rPr>
              <a:t>Explain what leadership skills you would need to apply.</a:t>
            </a:r>
          </a:p>
          <a:p>
            <a:pPr marL="342900" lvl="0" indent="-342900">
              <a:buFont typeface="Wingdings" pitchFamily="2" charset="2"/>
              <a:buChar char=""/>
              <a:tabLst>
                <a:tab pos="457200" algn="l"/>
              </a:tabLst>
            </a:pPr>
            <a:r>
              <a:rPr lang="en-GB" sz="2000" dirty="0">
                <a:latin typeface="Calibri" panose="020F0502020204030204" pitchFamily="34" charset="0"/>
                <a:cs typeface="Calibri" panose="020F0502020204030204" pitchFamily="34" charset="0"/>
              </a:rPr>
              <a:t>Explain what the implications are to increasing caseload. </a:t>
            </a:r>
          </a:p>
          <a:p>
            <a:pPr marL="342900" lvl="0" indent="-342900">
              <a:buFont typeface="Wingdings" pitchFamily="2" charset="2"/>
              <a:buChar char=""/>
              <a:tabLst>
                <a:tab pos="457200" algn="l"/>
              </a:tabLst>
            </a:pPr>
            <a:r>
              <a:rPr lang="en-GB" sz="2000" dirty="0">
                <a:latin typeface="Calibri" panose="020F0502020204030204" pitchFamily="34" charset="0"/>
                <a:cs typeface="Calibri" panose="020F0502020204030204" pitchFamily="34" charset="0"/>
              </a:rPr>
              <a:t>Explain what options you have and include the benefits and contraindications. </a:t>
            </a:r>
          </a:p>
          <a:p>
            <a:pPr marL="342900" lvl="0" indent="-342900">
              <a:buFont typeface="Wingdings" pitchFamily="2" charset="2"/>
              <a:buChar char=""/>
              <a:tabLst>
                <a:tab pos="457200" algn="l"/>
              </a:tabLst>
            </a:pPr>
            <a:r>
              <a:rPr lang="en-GB" sz="2000" dirty="0">
                <a:latin typeface="Calibri" panose="020F0502020204030204" pitchFamily="34" charset="0"/>
                <a:cs typeface="Calibri" panose="020F0502020204030204" pitchFamily="34" charset="0"/>
              </a:rPr>
              <a:t>Explain what data you might include and why. </a:t>
            </a:r>
          </a:p>
          <a:p>
            <a:pPr marL="342900" lvl="0" indent="-342900">
              <a:buFont typeface="Wingdings" pitchFamily="2" charset="2"/>
              <a:buChar char=""/>
              <a:tabLst>
                <a:tab pos="457200" algn="l"/>
              </a:tabLst>
            </a:pPr>
            <a:r>
              <a:rPr lang="en-GB" sz="2000" dirty="0">
                <a:latin typeface="Calibri" panose="020F0502020204030204" pitchFamily="34" charset="0"/>
                <a:cs typeface="Calibri" panose="020F0502020204030204" pitchFamily="34" charset="0"/>
              </a:rPr>
              <a:t>Explain how this challenge will develop you. </a:t>
            </a:r>
          </a:p>
          <a:p>
            <a:endParaRPr lang="en-US" dirty="0"/>
          </a:p>
          <a:p>
            <a:endParaRPr lang="en-US" dirty="0"/>
          </a:p>
        </p:txBody>
      </p:sp>
    </p:spTree>
    <p:extLst>
      <p:ext uri="{BB962C8B-B14F-4D97-AF65-F5344CB8AC3E}">
        <p14:creationId xmlns:p14="http://schemas.microsoft.com/office/powerpoint/2010/main" val="22580796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B4F2C-2585-D81A-F296-B2674B94329B}"/>
              </a:ext>
            </a:extLst>
          </p:cNvPr>
          <p:cNvSpPr>
            <a:spLocks noGrp="1"/>
          </p:cNvSpPr>
          <p:nvPr>
            <p:ph type="title"/>
          </p:nvPr>
        </p:nvSpPr>
        <p:spPr>
          <a:xfrm>
            <a:off x="154982" y="-31774"/>
            <a:ext cx="5920978" cy="1596177"/>
          </a:xfrm>
        </p:spPr>
        <p:txBody>
          <a:bodyPr/>
          <a:lstStyle/>
          <a:p>
            <a:r>
              <a:rPr lang="en-US" dirty="0"/>
              <a:t>Leadership skills</a:t>
            </a:r>
          </a:p>
        </p:txBody>
      </p:sp>
      <p:sp>
        <p:nvSpPr>
          <p:cNvPr id="4" name="TextBox 3">
            <a:extLst>
              <a:ext uri="{FF2B5EF4-FFF2-40B4-BE49-F238E27FC236}">
                <a16:creationId xmlns:a16="http://schemas.microsoft.com/office/drawing/2014/main" id="{B571896F-9C64-9533-ED83-853210F26B5E}"/>
              </a:ext>
            </a:extLst>
          </p:cNvPr>
          <p:cNvSpPr txBox="1"/>
          <p:nvPr/>
        </p:nvSpPr>
        <p:spPr>
          <a:xfrm>
            <a:off x="154982" y="1270084"/>
            <a:ext cx="11391255" cy="5262979"/>
          </a:xfrm>
          <a:prstGeom prst="rect">
            <a:avLst/>
          </a:prstGeom>
          <a:noFill/>
        </p:spPr>
        <p:txBody>
          <a:bodyPr wrap="square" rtlCol="0">
            <a:spAutoFit/>
          </a:bodyPr>
          <a:lstStyle/>
          <a:p>
            <a:r>
              <a:rPr lang="en-US" sz="2400" dirty="0">
                <a:latin typeface="Calibri" panose="020F0502020204030204" pitchFamily="34" charset="0"/>
                <a:cs typeface="Calibri" panose="020F0502020204030204" pitchFamily="34" charset="0"/>
              </a:rPr>
              <a:t>This challenge will require a number of leadership skills: </a:t>
            </a:r>
          </a:p>
          <a:p>
            <a:endParaRPr lang="en-US" sz="24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400" dirty="0">
                <a:latin typeface="Calibri" panose="020F0502020204030204" pitchFamily="34" charset="0"/>
                <a:cs typeface="Calibri" panose="020F0502020204030204" pitchFamily="34" charset="0"/>
              </a:rPr>
              <a:t>Time management and organizational skills </a:t>
            </a:r>
          </a:p>
          <a:p>
            <a:pPr marL="285750" indent="-285750">
              <a:buFont typeface="Arial" panose="020B0604020202020204" pitchFamily="34" charset="0"/>
              <a:buChar char="•"/>
            </a:pPr>
            <a:r>
              <a:rPr lang="en-US" sz="2400" dirty="0">
                <a:latin typeface="Calibri" panose="020F0502020204030204" pitchFamily="34" charset="0"/>
                <a:cs typeface="Calibri" panose="020F0502020204030204" pitchFamily="34" charset="0"/>
              </a:rPr>
              <a:t>Problem solving skills</a:t>
            </a:r>
          </a:p>
          <a:p>
            <a:pPr marL="285750" indent="-285750">
              <a:buFont typeface="Arial" panose="020B0604020202020204" pitchFamily="34" charset="0"/>
              <a:buChar char="•"/>
            </a:pPr>
            <a:r>
              <a:rPr lang="en-US" sz="2400" dirty="0">
                <a:latin typeface="Calibri" panose="020F0502020204030204" pitchFamily="34" charset="0"/>
                <a:cs typeface="Calibri" panose="020F0502020204030204" pitchFamily="34" charset="0"/>
              </a:rPr>
              <a:t>Ability to provide feedback </a:t>
            </a:r>
          </a:p>
          <a:p>
            <a:pPr marL="285750" indent="-285750">
              <a:buFont typeface="Arial" panose="020B0604020202020204" pitchFamily="34" charset="0"/>
              <a:buChar char="•"/>
            </a:pPr>
            <a:endParaRPr lang="en-US" sz="8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400" dirty="0">
                <a:latin typeface="Calibri" panose="020F0502020204030204" pitchFamily="34" charset="0"/>
                <a:cs typeface="Calibri" panose="020F0502020204030204" pitchFamily="34" charset="0"/>
              </a:rPr>
              <a:t>Reflection skills – what went well and what didn’t go so well</a:t>
            </a:r>
          </a:p>
          <a:p>
            <a:pPr marL="285750" indent="-285750">
              <a:buFont typeface="Arial" panose="020B0604020202020204" pitchFamily="34" charset="0"/>
              <a:buChar char="•"/>
            </a:pPr>
            <a:r>
              <a:rPr lang="en-US" sz="2400" dirty="0">
                <a:latin typeface="Calibri" panose="020F0502020204030204" pitchFamily="34" charset="0"/>
                <a:cs typeface="Calibri" panose="020F0502020204030204" pitchFamily="34" charset="0"/>
              </a:rPr>
              <a:t>Keen to learn and take on new challenges</a:t>
            </a:r>
          </a:p>
          <a:p>
            <a:pPr marL="285750" indent="-285750">
              <a:buFont typeface="Arial" panose="020B0604020202020204" pitchFamily="34" charset="0"/>
              <a:buChar char="•"/>
            </a:pPr>
            <a:endParaRPr lang="en-US" sz="8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400" dirty="0">
                <a:latin typeface="Calibri" panose="020F0502020204030204" pitchFamily="34" charset="0"/>
                <a:cs typeface="Calibri" panose="020F0502020204030204" pitchFamily="34" charset="0"/>
              </a:rPr>
              <a:t>Good communication skills as poor communication skills have been identified as the main reason for complaints within the National Health Service (NHS) (Harrison et al, 2012) This is supported by Gandy, 2014) who believes that effective patient care relies heavily on good communication skills (Gandy, 2014).</a:t>
            </a:r>
          </a:p>
          <a:p>
            <a:pPr marL="285750" indent="-285750">
              <a:buFont typeface="Arial" panose="020B0604020202020204" pitchFamily="34" charset="0"/>
              <a:buChar char="•"/>
            </a:pPr>
            <a:endParaRPr lang="en-US" sz="8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400" dirty="0">
                <a:latin typeface="Calibri" panose="020F0502020204030204" pitchFamily="34" charset="0"/>
                <a:cs typeface="Calibri" panose="020F0502020204030204" pitchFamily="34" charset="0"/>
              </a:rPr>
              <a:t>Professionalism – Act with integrity, </a:t>
            </a:r>
            <a:r>
              <a:rPr lang="en-US" sz="2400" dirty="0" err="1">
                <a:latin typeface="Calibri" panose="020F0502020204030204" pitchFamily="34" charset="0"/>
                <a:cs typeface="Calibri" panose="020F0502020204030204" pitchFamily="34" charset="0"/>
              </a:rPr>
              <a:t>ie</a:t>
            </a:r>
            <a:r>
              <a:rPr lang="en-US" sz="2400" dirty="0">
                <a:latin typeface="Calibri" panose="020F0502020204030204" pitchFamily="34" charset="0"/>
                <a:cs typeface="Calibri" panose="020F0502020204030204" pitchFamily="34" charset="0"/>
              </a:rPr>
              <a:t> behave in an open, honest and ethical manner</a:t>
            </a:r>
          </a:p>
          <a:p>
            <a:pPr marL="285750" indent="-285750">
              <a:buFont typeface="Arial" panose="020B0604020202020204" pitchFamily="34" charset="0"/>
              <a:buChar char="•"/>
            </a:pPr>
            <a:r>
              <a:rPr lang="en-US" sz="2400" dirty="0">
                <a:latin typeface="Calibri" panose="020F0502020204030204" pitchFamily="34" charset="0"/>
                <a:cs typeface="Calibri" panose="020F0502020204030204" pitchFamily="34" charset="0"/>
              </a:rPr>
              <a:t>Team work and self awareness of abilities and when to seek support and guidance, </a:t>
            </a:r>
          </a:p>
        </p:txBody>
      </p:sp>
      <p:sp>
        <p:nvSpPr>
          <p:cNvPr id="6" name="Rectangle 4">
            <a:extLst>
              <a:ext uri="{FF2B5EF4-FFF2-40B4-BE49-F238E27FC236}">
                <a16:creationId xmlns:a16="http://schemas.microsoft.com/office/drawing/2014/main" id="{FF8F010B-9DB4-CF7F-6C3D-57110C2B8ACC}"/>
              </a:ext>
            </a:extLst>
          </p:cNvPr>
          <p:cNvSpPr>
            <a:spLocks noChangeArrowheads="1"/>
          </p:cNvSpPr>
          <p:nvPr/>
        </p:nvSpPr>
        <p:spPr bwMode="auto">
          <a:xfrm>
            <a:off x="7788385" y="176552"/>
            <a:ext cx="1463676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1027" name="Picture 1" descr="page1image3053103552">
            <a:extLst>
              <a:ext uri="{FF2B5EF4-FFF2-40B4-BE49-F238E27FC236}">
                <a16:creationId xmlns:a16="http://schemas.microsoft.com/office/drawing/2014/main" id="{3398209D-4432-33C3-226B-28566CC9C745}"/>
              </a:ext>
            </a:extLst>
          </p:cNvPr>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7261391" y="199411"/>
            <a:ext cx="4775627" cy="325244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8ACF6D9-1551-2BF6-651F-7D069714A363}"/>
              </a:ext>
            </a:extLst>
          </p:cNvPr>
          <p:cNvSpPr txBox="1"/>
          <p:nvPr/>
        </p:nvSpPr>
        <p:spPr>
          <a:xfrm>
            <a:off x="10616340" y="6289256"/>
            <a:ext cx="1420678" cy="369332"/>
          </a:xfrm>
          <a:prstGeom prst="rect">
            <a:avLst/>
          </a:prstGeom>
          <a:noFill/>
        </p:spPr>
        <p:txBody>
          <a:bodyPr wrap="square" rtlCol="0">
            <a:spAutoFit/>
          </a:bodyPr>
          <a:lstStyle/>
          <a:p>
            <a:r>
              <a:rPr lang="en-US" dirty="0"/>
              <a:t>(Hunt, 2012)</a:t>
            </a:r>
          </a:p>
        </p:txBody>
      </p:sp>
    </p:spTree>
    <p:extLst>
      <p:ext uri="{BB962C8B-B14F-4D97-AF65-F5344CB8AC3E}">
        <p14:creationId xmlns:p14="http://schemas.microsoft.com/office/powerpoint/2010/main" val="2205479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74C1F-AB59-E928-BEE3-96D64EFD2577}"/>
              </a:ext>
            </a:extLst>
          </p:cNvPr>
          <p:cNvSpPr>
            <a:spLocks noGrp="1"/>
          </p:cNvSpPr>
          <p:nvPr>
            <p:ph type="title"/>
          </p:nvPr>
        </p:nvSpPr>
        <p:spPr>
          <a:xfrm>
            <a:off x="920124" y="223945"/>
            <a:ext cx="10769368" cy="599579"/>
          </a:xfrm>
        </p:spPr>
        <p:txBody>
          <a:bodyPr>
            <a:normAutofit/>
          </a:bodyPr>
          <a:lstStyle/>
          <a:p>
            <a:r>
              <a:rPr lang="en-GB" sz="2800" dirty="0">
                <a:effectLst/>
                <a:latin typeface="Calibri" panose="020F0502020204030204" pitchFamily="34" charset="0"/>
                <a:ea typeface="Aptos" panose="020B0004020202020204" pitchFamily="34" charset="0"/>
                <a:cs typeface="Calibri" panose="020F0502020204030204" pitchFamily="34" charset="0"/>
              </a:rPr>
              <a:t>Explain what the implications to increasing caseload</a:t>
            </a:r>
            <a:r>
              <a:rPr lang="en-GB" sz="2800" dirty="0">
                <a:effectLst/>
                <a:latin typeface="Calibri" panose="020F0502020204030204" pitchFamily="34" charset="0"/>
                <a:cs typeface="Calibri" panose="020F0502020204030204" pitchFamily="34" charset="0"/>
              </a:rPr>
              <a:t> </a:t>
            </a:r>
            <a:endParaRPr lang="en-US" sz="2800" dirty="0">
              <a:latin typeface="Calibri" panose="020F0502020204030204" pitchFamily="34" charset="0"/>
              <a:cs typeface="Calibri" panose="020F0502020204030204" pitchFamily="34" charset="0"/>
            </a:endParaRPr>
          </a:p>
        </p:txBody>
      </p:sp>
      <p:sp>
        <p:nvSpPr>
          <p:cNvPr id="4" name="Oval 3">
            <a:extLst>
              <a:ext uri="{FF2B5EF4-FFF2-40B4-BE49-F238E27FC236}">
                <a16:creationId xmlns:a16="http://schemas.microsoft.com/office/drawing/2014/main" id="{762F37B2-414C-5A78-3171-F38E2AB69D27}"/>
              </a:ext>
            </a:extLst>
          </p:cNvPr>
          <p:cNvSpPr/>
          <p:nvPr/>
        </p:nvSpPr>
        <p:spPr>
          <a:xfrm>
            <a:off x="4536940" y="2486505"/>
            <a:ext cx="2969774" cy="2015066"/>
          </a:xfrm>
          <a:prstGeom prst="ellipse">
            <a:avLst/>
          </a:prstGeom>
          <a:solidFill>
            <a:schemeClr val="accent3">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200" dirty="0">
                <a:ln w="0"/>
                <a:solidFill>
                  <a:schemeClr val="tx1"/>
                </a:solidFill>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Implications to increasing caseload</a:t>
            </a:r>
            <a:endParaRPr lang="en-US" sz="2200" dirty="0">
              <a:latin typeface="Calibri" panose="020F0502020204030204" pitchFamily="34" charset="0"/>
              <a:cs typeface="Calibri" panose="020F0502020204030204" pitchFamily="34" charset="0"/>
            </a:endParaRPr>
          </a:p>
        </p:txBody>
      </p:sp>
      <p:pic>
        <p:nvPicPr>
          <p:cNvPr id="6" name="Graphic 5" descr="Arrow Right outline">
            <a:extLst>
              <a:ext uri="{FF2B5EF4-FFF2-40B4-BE49-F238E27FC236}">
                <a16:creationId xmlns:a16="http://schemas.microsoft.com/office/drawing/2014/main" id="{D53C482D-1FFC-184F-6448-DAFD301EE9E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502472" y="3113902"/>
            <a:ext cx="1077269" cy="914400"/>
          </a:xfrm>
          <a:prstGeom prst="rect">
            <a:avLst/>
          </a:prstGeom>
        </p:spPr>
      </p:pic>
      <p:sp>
        <p:nvSpPr>
          <p:cNvPr id="7" name="TextBox 6">
            <a:extLst>
              <a:ext uri="{FF2B5EF4-FFF2-40B4-BE49-F238E27FC236}">
                <a16:creationId xmlns:a16="http://schemas.microsoft.com/office/drawing/2014/main" id="{B491B789-1829-FBCD-9D41-77CA0FF083CB}"/>
              </a:ext>
            </a:extLst>
          </p:cNvPr>
          <p:cNvSpPr txBox="1"/>
          <p:nvPr/>
        </p:nvSpPr>
        <p:spPr>
          <a:xfrm>
            <a:off x="968168" y="1973187"/>
            <a:ext cx="2757788" cy="430887"/>
          </a:xfrm>
          <a:prstGeom prst="rect">
            <a:avLst/>
          </a:prstGeom>
          <a:noFill/>
        </p:spPr>
        <p:txBody>
          <a:bodyPr wrap="square" rtlCol="0">
            <a:spAutoFit/>
          </a:bodyPr>
          <a:lstStyle/>
          <a:p>
            <a:r>
              <a:rPr lang="en-US" sz="2200" dirty="0">
                <a:latin typeface="Calibri" panose="020F0502020204030204" pitchFamily="34" charset="0"/>
                <a:cs typeface="Calibri" panose="020F0502020204030204" pitchFamily="34" charset="0"/>
              </a:rPr>
              <a:t>Poor work life balance</a:t>
            </a:r>
          </a:p>
        </p:txBody>
      </p:sp>
      <p:pic>
        <p:nvPicPr>
          <p:cNvPr id="9" name="Graphic 8" descr="Line arrow: Straight outline">
            <a:extLst>
              <a:ext uri="{FF2B5EF4-FFF2-40B4-BE49-F238E27FC236}">
                <a16:creationId xmlns:a16="http://schemas.microsoft.com/office/drawing/2014/main" id="{58944CAA-82A9-4B02-0C12-F27E314049F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352423" y="3113902"/>
            <a:ext cx="1077269" cy="914400"/>
          </a:xfrm>
          <a:prstGeom prst="rect">
            <a:avLst/>
          </a:prstGeom>
        </p:spPr>
      </p:pic>
      <p:sp>
        <p:nvSpPr>
          <p:cNvPr id="10" name="TextBox 9">
            <a:extLst>
              <a:ext uri="{FF2B5EF4-FFF2-40B4-BE49-F238E27FC236}">
                <a16:creationId xmlns:a16="http://schemas.microsoft.com/office/drawing/2014/main" id="{367331B9-CA72-4B39-E3FF-B75D7180FA7C}"/>
              </a:ext>
            </a:extLst>
          </p:cNvPr>
          <p:cNvSpPr txBox="1"/>
          <p:nvPr/>
        </p:nvSpPr>
        <p:spPr>
          <a:xfrm>
            <a:off x="10803867" y="3471644"/>
            <a:ext cx="1482811" cy="430887"/>
          </a:xfrm>
          <a:prstGeom prst="rect">
            <a:avLst/>
          </a:prstGeom>
          <a:noFill/>
        </p:spPr>
        <p:txBody>
          <a:bodyPr wrap="square" rtlCol="0">
            <a:spAutoFit/>
          </a:bodyPr>
          <a:lstStyle/>
          <a:p>
            <a:r>
              <a:rPr lang="en-US" sz="2200" dirty="0">
                <a:latin typeface="Calibri" panose="020F0502020204030204" pitchFamily="34" charset="0"/>
                <a:cs typeface="Calibri" panose="020F0502020204030204" pitchFamily="34" charset="0"/>
              </a:rPr>
              <a:t>Burn out</a:t>
            </a:r>
          </a:p>
        </p:txBody>
      </p:sp>
      <p:pic>
        <p:nvPicPr>
          <p:cNvPr id="12" name="Graphic 11" descr="Arrow Down outline">
            <a:extLst>
              <a:ext uri="{FF2B5EF4-FFF2-40B4-BE49-F238E27FC236}">
                <a16:creationId xmlns:a16="http://schemas.microsoft.com/office/drawing/2014/main" id="{4C790AC5-B62D-CFD3-4387-0E6638DF9F1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643235" y="4568352"/>
            <a:ext cx="748700" cy="748700"/>
          </a:xfrm>
          <a:prstGeom prst="rect">
            <a:avLst/>
          </a:prstGeom>
        </p:spPr>
      </p:pic>
      <p:sp>
        <p:nvSpPr>
          <p:cNvPr id="13" name="TextBox 12">
            <a:extLst>
              <a:ext uri="{FF2B5EF4-FFF2-40B4-BE49-F238E27FC236}">
                <a16:creationId xmlns:a16="http://schemas.microsoft.com/office/drawing/2014/main" id="{A28B739B-8E3D-E329-024E-D10286252E44}"/>
              </a:ext>
            </a:extLst>
          </p:cNvPr>
          <p:cNvSpPr txBox="1"/>
          <p:nvPr/>
        </p:nvSpPr>
        <p:spPr>
          <a:xfrm>
            <a:off x="1526605" y="6171301"/>
            <a:ext cx="3584611" cy="369333"/>
          </a:xfrm>
          <a:prstGeom prst="rect">
            <a:avLst/>
          </a:prstGeom>
          <a:noFill/>
        </p:spPr>
        <p:txBody>
          <a:bodyPr wrap="square" rtlCol="0">
            <a:spAutoFit/>
          </a:bodyPr>
          <a:lstStyle/>
          <a:p>
            <a:r>
              <a:rPr lang="en-US" dirty="0">
                <a:latin typeface="Calibri" panose="020F0502020204030204" pitchFamily="34" charset="0"/>
                <a:cs typeface="Calibri" panose="020F0502020204030204" pitchFamily="34" charset="0"/>
              </a:rPr>
              <a:t>Cause stress, anxiety and depression</a:t>
            </a:r>
          </a:p>
        </p:txBody>
      </p:sp>
      <p:sp>
        <p:nvSpPr>
          <p:cNvPr id="16" name="TextBox 15">
            <a:extLst>
              <a:ext uri="{FF2B5EF4-FFF2-40B4-BE49-F238E27FC236}">
                <a16:creationId xmlns:a16="http://schemas.microsoft.com/office/drawing/2014/main" id="{7F7789F9-A940-CCBA-9043-93561FE2E0ED}"/>
              </a:ext>
            </a:extLst>
          </p:cNvPr>
          <p:cNvSpPr txBox="1"/>
          <p:nvPr/>
        </p:nvSpPr>
        <p:spPr>
          <a:xfrm>
            <a:off x="3655540" y="1122351"/>
            <a:ext cx="5846806" cy="707886"/>
          </a:xfrm>
          <a:prstGeom prst="rect">
            <a:avLst/>
          </a:prstGeom>
          <a:noFill/>
        </p:spPr>
        <p:txBody>
          <a:bodyPr wrap="square" rtlCol="0">
            <a:spAutoFit/>
          </a:bodyPr>
          <a:lstStyle/>
          <a:p>
            <a:r>
              <a:rPr lang="en-GB" sz="2200" kern="100" dirty="0">
                <a:effectLst/>
                <a:latin typeface="Calibri" panose="020F0502020204030204" pitchFamily="34" charset="0"/>
                <a:ea typeface="Aptos" panose="020B0004020202020204" pitchFamily="34" charset="0"/>
                <a:cs typeface="Calibri" panose="020F0502020204030204" pitchFamily="34" charset="0"/>
              </a:rPr>
              <a:t>Develop resentment and low job satisfaction</a:t>
            </a:r>
          </a:p>
          <a:p>
            <a:endParaRPr lang="en-US" dirty="0"/>
          </a:p>
        </p:txBody>
      </p:sp>
      <p:pic>
        <p:nvPicPr>
          <p:cNvPr id="18" name="Graphic 17" descr="Line arrow: Slight curve outline">
            <a:extLst>
              <a:ext uri="{FF2B5EF4-FFF2-40B4-BE49-F238E27FC236}">
                <a16:creationId xmlns:a16="http://schemas.microsoft.com/office/drawing/2014/main" id="{F34ACFE9-E88E-6A61-E143-3E9C952D323E}"/>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090753" y="5525510"/>
            <a:ext cx="2416184" cy="914400"/>
          </a:xfrm>
          <a:prstGeom prst="rect">
            <a:avLst/>
          </a:prstGeom>
        </p:spPr>
      </p:pic>
      <p:pic>
        <p:nvPicPr>
          <p:cNvPr id="23" name="Graphic 22" descr="Arrow Up outline">
            <a:extLst>
              <a:ext uri="{FF2B5EF4-FFF2-40B4-BE49-F238E27FC236}">
                <a16:creationId xmlns:a16="http://schemas.microsoft.com/office/drawing/2014/main" id="{963DA35D-06F9-4489-4DF0-9DA8D9B676F9}"/>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560385" y="1524687"/>
            <a:ext cx="914400" cy="914400"/>
          </a:xfrm>
          <a:prstGeom prst="rect">
            <a:avLst/>
          </a:prstGeom>
        </p:spPr>
      </p:pic>
      <p:sp>
        <p:nvSpPr>
          <p:cNvPr id="24" name="TextBox 23">
            <a:extLst>
              <a:ext uri="{FF2B5EF4-FFF2-40B4-BE49-F238E27FC236}">
                <a16:creationId xmlns:a16="http://schemas.microsoft.com/office/drawing/2014/main" id="{8C5C5D18-F3BC-B331-29DB-CCC6D8F2D916}"/>
              </a:ext>
            </a:extLst>
          </p:cNvPr>
          <p:cNvSpPr txBox="1"/>
          <p:nvPr/>
        </p:nvSpPr>
        <p:spPr>
          <a:xfrm>
            <a:off x="4922846" y="5303560"/>
            <a:ext cx="2840134" cy="400110"/>
          </a:xfrm>
          <a:prstGeom prst="rect">
            <a:avLst/>
          </a:prstGeom>
          <a:noFill/>
        </p:spPr>
        <p:txBody>
          <a:bodyPr wrap="square" rtlCol="0">
            <a:spAutoFit/>
          </a:bodyPr>
          <a:lstStyle/>
          <a:p>
            <a:r>
              <a:rPr lang="en-US" sz="2000" dirty="0">
                <a:latin typeface="Calibri" panose="020F0502020204030204" pitchFamily="34" charset="0"/>
                <a:cs typeface="Calibri" panose="020F0502020204030204" pitchFamily="34" charset="0"/>
              </a:rPr>
              <a:t>Poor mental health</a:t>
            </a:r>
          </a:p>
        </p:txBody>
      </p:sp>
      <p:pic>
        <p:nvPicPr>
          <p:cNvPr id="26" name="Graphic 25" descr="Back outline">
            <a:extLst>
              <a:ext uri="{FF2B5EF4-FFF2-40B4-BE49-F238E27FC236}">
                <a16:creationId xmlns:a16="http://schemas.microsoft.com/office/drawing/2014/main" id="{C6AA217C-6EC8-BD44-0D22-CC3AD99DF9F0}"/>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rot="10406680">
            <a:off x="5139928" y="5775416"/>
            <a:ext cx="738991" cy="738991"/>
          </a:xfrm>
          <a:prstGeom prst="rect">
            <a:avLst/>
          </a:prstGeom>
        </p:spPr>
      </p:pic>
      <p:sp>
        <p:nvSpPr>
          <p:cNvPr id="27" name="TextBox 26">
            <a:extLst>
              <a:ext uri="{FF2B5EF4-FFF2-40B4-BE49-F238E27FC236}">
                <a16:creationId xmlns:a16="http://schemas.microsoft.com/office/drawing/2014/main" id="{692E6EDA-EB35-4494-AD7B-CEBE3DEC8EA5}"/>
              </a:ext>
            </a:extLst>
          </p:cNvPr>
          <p:cNvSpPr txBox="1"/>
          <p:nvPr/>
        </p:nvSpPr>
        <p:spPr>
          <a:xfrm>
            <a:off x="8757448" y="3347898"/>
            <a:ext cx="2692135" cy="400110"/>
          </a:xfrm>
          <a:prstGeom prst="rect">
            <a:avLst/>
          </a:prstGeom>
          <a:noFill/>
        </p:spPr>
        <p:txBody>
          <a:bodyPr wrap="square" rtlCol="0">
            <a:spAutoFit/>
          </a:bodyPr>
          <a:lstStyle/>
          <a:p>
            <a:r>
              <a:rPr lang="en-GB" sz="2000" dirty="0">
                <a:effectLst/>
                <a:latin typeface="Calibri" panose="020F0502020204030204" pitchFamily="34" charset="0"/>
                <a:ea typeface="Aptos" panose="020B0004020202020204" pitchFamily="34" charset="0"/>
              </a:rPr>
              <a:t>Cause tiredness </a:t>
            </a:r>
            <a:endParaRPr lang="en-US" sz="2000" dirty="0"/>
          </a:p>
        </p:txBody>
      </p:sp>
      <p:sp>
        <p:nvSpPr>
          <p:cNvPr id="28" name="TextBox 27">
            <a:extLst>
              <a:ext uri="{FF2B5EF4-FFF2-40B4-BE49-F238E27FC236}">
                <a16:creationId xmlns:a16="http://schemas.microsoft.com/office/drawing/2014/main" id="{D94D5BD8-62D4-2BF7-032E-D1933FD177C1}"/>
              </a:ext>
            </a:extLst>
          </p:cNvPr>
          <p:cNvSpPr txBox="1"/>
          <p:nvPr/>
        </p:nvSpPr>
        <p:spPr>
          <a:xfrm>
            <a:off x="8696526" y="1876789"/>
            <a:ext cx="2829697" cy="923330"/>
          </a:xfrm>
          <a:prstGeom prst="rect">
            <a:avLst/>
          </a:prstGeom>
          <a:noFill/>
        </p:spPr>
        <p:txBody>
          <a:bodyPr wrap="square" rtlCol="0">
            <a:spAutoFit/>
          </a:bodyPr>
          <a:lstStyle/>
          <a:p>
            <a:r>
              <a:rPr lang="en-US" dirty="0"/>
              <a:t>Not looking after yourself for example not drinking or eating enough</a:t>
            </a:r>
          </a:p>
        </p:txBody>
      </p:sp>
      <p:pic>
        <p:nvPicPr>
          <p:cNvPr id="30" name="Graphic 29" descr="Merger outline">
            <a:extLst>
              <a:ext uri="{FF2B5EF4-FFF2-40B4-BE49-F238E27FC236}">
                <a16:creationId xmlns:a16="http://schemas.microsoft.com/office/drawing/2014/main" id="{0D599BD0-8C1A-13A3-A7E8-6B2BAB7CD452}"/>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rot="12893754">
            <a:off x="10314386" y="2602036"/>
            <a:ext cx="914400" cy="914400"/>
          </a:xfrm>
          <a:prstGeom prst="rect">
            <a:avLst/>
          </a:prstGeom>
        </p:spPr>
      </p:pic>
      <p:sp>
        <p:nvSpPr>
          <p:cNvPr id="31" name="TextBox 30">
            <a:extLst>
              <a:ext uri="{FF2B5EF4-FFF2-40B4-BE49-F238E27FC236}">
                <a16:creationId xmlns:a16="http://schemas.microsoft.com/office/drawing/2014/main" id="{4A5DF238-93F0-F04C-BE5B-900EC5425F57}"/>
              </a:ext>
            </a:extLst>
          </p:cNvPr>
          <p:cNvSpPr txBox="1"/>
          <p:nvPr/>
        </p:nvSpPr>
        <p:spPr>
          <a:xfrm>
            <a:off x="9847592" y="4776245"/>
            <a:ext cx="2261286" cy="430887"/>
          </a:xfrm>
          <a:prstGeom prst="rect">
            <a:avLst/>
          </a:prstGeom>
          <a:noFill/>
        </p:spPr>
        <p:txBody>
          <a:bodyPr wrap="square" rtlCol="0">
            <a:spAutoFit/>
          </a:bodyPr>
          <a:lstStyle/>
          <a:p>
            <a:r>
              <a:rPr lang="en-US" sz="2200" dirty="0">
                <a:latin typeface="Calibri" panose="020F0502020204030204" pitchFamily="34" charset="0"/>
                <a:cs typeface="Calibri" panose="020F0502020204030204" pitchFamily="34" charset="0"/>
              </a:rPr>
              <a:t>Unwell / Sickness</a:t>
            </a:r>
          </a:p>
        </p:txBody>
      </p:sp>
      <p:pic>
        <p:nvPicPr>
          <p:cNvPr id="33" name="Graphic 32" descr="Line arrow: Clockwise curve outline">
            <a:extLst>
              <a:ext uri="{FF2B5EF4-FFF2-40B4-BE49-F238E27FC236}">
                <a16:creationId xmlns:a16="http://schemas.microsoft.com/office/drawing/2014/main" id="{07AE78F1-A466-5DEE-F0B3-A2BD32B97883}"/>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rot="16200000">
            <a:off x="4098184" y="4472382"/>
            <a:ext cx="914400" cy="914400"/>
          </a:xfrm>
          <a:prstGeom prst="rect">
            <a:avLst/>
          </a:prstGeom>
        </p:spPr>
      </p:pic>
      <p:sp>
        <p:nvSpPr>
          <p:cNvPr id="34" name="TextBox 33">
            <a:extLst>
              <a:ext uri="{FF2B5EF4-FFF2-40B4-BE49-F238E27FC236}">
                <a16:creationId xmlns:a16="http://schemas.microsoft.com/office/drawing/2014/main" id="{EC556046-02E3-EC87-578F-11B20C4468AB}"/>
              </a:ext>
            </a:extLst>
          </p:cNvPr>
          <p:cNvSpPr txBox="1"/>
          <p:nvPr/>
        </p:nvSpPr>
        <p:spPr>
          <a:xfrm>
            <a:off x="2187982" y="5385124"/>
            <a:ext cx="2385515" cy="369332"/>
          </a:xfrm>
          <a:prstGeom prst="rect">
            <a:avLst/>
          </a:prstGeom>
          <a:noFill/>
        </p:spPr>
        <p:txBody>
          <a:bodyPr wrap="square" rtlCol="0">
            <a:spAutoFit/>
          </a:bodyPr>
          <a:lstStyle/>
          <a:p>
            <a:r>
              <a:rPr lang="en-US" dirty="0"/>
              <a:t>Patients not getting seen</a:t>
            </a:r>
          </a:p>
        </p:txBody>
      </p:sp>
      <p:pic>
        <p:nvPicPr>
          <p:cNvPr id="40" name="Graphic 39" descr="Arrow Down outline">
            <a:extLst>
              <a:ext uri="{FF2B5EF4-FFF2-40B4-BE49-F238E27FC236}">
                <a16:creationId xmlns:a16="http://schemas.microsoft.com/office/drawing/2014/main" id="{881D845D-A49F-8DA7-A11F-71C15ABD2FD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14621185">
            <a:off x="7382340" y="2192865"/>
            <a:ext cx="914400" cy="914400"/>
          </a:xfrm>
          <a:prstGeom prst="rect">
            <a:avLst/>
          </a:prstGeom>
        </p:spPr>
      </p:pic>
      <p:pic>
        <p:nvPicPr>
          <p:cNvPr id="42" name="Graphic 41" descr="Arrow Down outline">
            <a:extLst>
              <a:ext uri="{FF2B5EF4-FFF2-40B4-BE49-F238E27FC236}">
                <a16:creationId xmlns:a16="http://schemas.microsoft.com/office/drawing/2014/main" id="{2251E262-9AAA-924B-2A64-21CA00E5AE2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7311570">
            <a:off x="3739562" y="2060221"/>
            <a:ext cx="914400" cy="914400"/>
          </a:xfrm>
          <a:prstGeom prst="rect">
            <a:avLst/>
          </a:prstGeom>
        </p:spPr>
      </p:pic>
      <p:pic>
        <p:nvPicPr>
          <p:cNvPr id="43" name="Graphic 42" descr="Line arrow: Slight curve outline">
            <a:extLst>
              <a:ext uri="{FF2B5EF4-FFF2-40B4-BE49-F238E27FC236}">
                <a16:creationId xmlns:a16="http://schemas.microsoft.com/office/drawing/2014/main" id="{5E391438-32B1-B276-B85C-70526CD3EB1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502346" y="4160708"/>
            <a:ext cx="914400" cy="914400"/>
          </a:xfrm>
          <a:prstGeom prst="rect">
            <a:avLst/>
          </a:prstGeom>
        </p:spPr>
      </p:pic>
      <p:sp>
        <p:nvSpPr>
          <p:cNvPr id="44" name="TextBox 43">
            <a:extLst>
              <a:ext uri="{FF2B5EF4-FFF2-40B4-BE49-F238E27FC236}">
                <a16:creationId xmlns:a16="http://schemas.microsoft.com/office/drawing/2014/main" id="{7DD435D7-49B7-AD8E-5C84-096A3974D2E5}"/>
              </a:ext>
            </a:extLst>
          </p:cNvPr>
          <p:cNvSpPr txBox="1"/>
          <p:nvPr/>
        </p:nvSpPr>
        <p:spPr>
          <a:xfrm>
            <a:off x="899475" y="2957130"/>
            <a:ext cx="2419436" cy="923330"/>
          </a:xfrm>
          <a:prstGeom prst="rect">
            <a:avLst/>
          </a:prstGeom>
          <a:noFill/>
        </p:spPr>
        <p:txBody>
          <a:bodyPr wrap="square" rtlCol="0">
            <a:spAutoFit/>
          </a:bodyPr>
          <a:lstStyle/>
          <a:p>
            <a:r>
              <a:rPr lang="en-US" dirty="0"/>
              <a:t>Loss of drive and motivation, decrease self confidence.</a:t>
            </a:r>
          </a:p>
        </p:txBody>
      </p:sp>
      <p:sp>
        <p:nvSpPr>
          <p:cNvPr id="45" name="TextBox 44">
            <a:extLst>
              <a:ext uri="{FF2B5EF4-FFF2-40B4-BE49-F238E27FC236}">
                <a16:creationId xmlns:a16="http://schemas.microsoft.com/office/drawing/2014/main" id="{07652971-A69B-BB40-5009-DFB1BEBFC029}"/>
              </a:ext>
            </a:extLst>
          </p:cNvPr>
          <p:cNvSpPr txBox="1"/>
          <p:nvPr/>
        </p:nvSpPr>
        <p:spPr>
          <a:xfrm>
            <a:off x="8263356" y="4428777"/>
            <a:ext cx="1321947" cy="646331"/>
          </a:xfrm>
          <a:prstGeom prst="rect">
            <a:avLst/>
          </a:prstGeom>
          <a:noFill/>
        </p:spPr>
        <p:txBody>
          <a:bodyPr wrap="square" rtlCol="0">
            <a:spAutoFit/>
          </a:bodyPr>
          <a:lstStyle/>
          <a:p>
            <a:r>
              <a:rPr lang="en-US" dirty="0"/>
              <a:t>Work extra hours</a:t>
            </a:r>
          </a:p>
        </p:txBody>
      </p:sp>
      <p:pic>
        <p:nvPicPr>
          <p:cNvPr id="46" name="Graphic 45" descr="Line arrow: Slight curve outline">
            <a:extLst>
              <a:ext uri="{FF2B5EF4-FFF2-40B4-BE49-F238E27FC236}">
                <a16:creationId xmlns:a16="http://schemas.microsoft.com/office/drawing/2014/main" id="{BAEC0D71-D46D-0F60-A488-DDBE9ADDF01B}"/>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424212" y="4333102"/>
            <a:ext cx="914400" cy="914400"/>
          </a:xfrm>
          <a:prstGeom prst="rect">
            <a:avLst/>
          </a:prstGeom>
        </p:spPr>
      </p:pic>
      <p:pic>
        <p:nvPicPr>
          <p:cNvPr id="47" name="Graphic 46" descr="Line arrow: Slight curve outline">
            <a:extLst>
              <a:ext uri="{FF2B5EF4-FFF2-40B4-BE49-F238E27FC236}">
                <a16:creationId xmlns:a16="http://schemas.microsoft.com/office/drawing/2014/main" id="{8E031B72-B177-B304-1692-533CD26B0A7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711815" y="4691554"/>
            <a:ext cx="914400" cy="914400"/>
          </a:xfrm>
          <a:prstGeom prst="rect">
            <a:avLst/>
          </a:prstGeom>
        </p:spPr>
      </p:pic>
      <p:sp>
        <p:nvSpPr>
          <p:cNvPr id="48" name="TextBox 47">
            <a:extLst>
              <a:ext uri="{FF2B5EF4-FFF2-40B4-BE49-F238E27FC236}">
                <a16:creationId xmlns:a16="http://schemas.microsoft.com/office/drawing/2014/main" id="{D2726036-3FDF-F637-71E4-0421AF801E59}"/>
              </a:ext>
            </a:extLst>
          </p:cNvPr>
          <p:cNvSpPr txBox="1"/>
          <p:nvPr/>
        </p:nvSpPr>
        <p:spPr>
          <a:xfrm>
            <a:off x="10609423" y="5743186"/>
            <a:ext cx="1432760" cy="646331"/>
          </a:xfrm>
          <a:prstGeom prst="rect">
            <a:avLst/>
          </a:prstGeom>
          <a:noFill/>
        </p:spPr>
        <p:txBody>
          <a:bodyPr wrap="square" rtlCol="0">
            <a:spAutoFit/>
          </a:bodyPr>
          <a:lstStyle/>
          <a:p>
            <a:r>
              <a:rPr lang="en-US" dirty="0"/>
              <a:t>Take extra time off</a:t>
            </a:r>
          </a:p>
        </p:txBody>
      </p:sp>
      <p:pic>
        <p:nvPicPr>
          <p:cNvPr id="49" name="Graphic 48" descr="Arrow Down outline">
            <a:extLst>
              <a:ext uri="{FF2B5EF4-FFF2-40B4-BE49-F238E27FC236}">
                <a16:creationId xmlns:a16="http://schemas.microsoft.com/office/drawing/2014/main" id="{8F978CF2-B0D0-8082-8AC2-2BA24A8F24C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905176" y="3965670"/>
            <a:ext cx="809736" cy="521096"/>
          </a:xfrm>
          <a:prstGeom prst="rect">
            <a:avLst/>
          </a:prstGeom>
        </p:spPr>
      </p:pic>
      <p:pic>
        <p:nvPicPr>
          <p:cNvPr id="50" name="Graphic 49" descr="Arrow Down outline">
            <a:extLst>
              <a:ext uri="{FF2B5EF4-FFF2-40B4-BE49-F238E27FC236}">
                <a16:creationId xmlns:a16="http://schemas.microsoft.com/office/drawing/2014/main" id="{BBCDD3E1-5E78-52E1-0EF9-D799DA79688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876092" y="5264962"/>
            <a:ext cx="809736" cy="521096"/>
          </a:xfrm>
          <a:prstGeom prst="rect">
            <a:avLst/>
          </a:prstGeom>
        </p:spPr>
      </p:pic>
      <p:sp>
        <p:nvSpPr>
          <p:cNvPr id="51" name="TextBox 50">
            <a:extLst>
              <a:ext uri="{FF2B5EF4-FFF2-40B4-BE49-F238E27FC236}">
                <a16:creationId xmlns:a16="http://schemas.microsoft.com/office/drawing/2014/main" id="{E84FCE64-B8F0-A17E-5E65-AFD04007C9EC}"/>
              </a:ext>
            </a:extLst>
          </p:cNvPr>
          <p:cNvSpPr txBox="1"/>
          <p:nvPr/>
        </p:nvSpPr>
        <p:spPr>
          <a:xfrm>
            <a:off x="1362049" y="4359771"/>
            <a:ext cx="1893314" cy="369332"/>
          </a:xfrm>
          <a:prstGeom prst="rect">
            <a:avLst/>
          </a:prstGeom>
          <a:noFill/>
        </p:spPr>
        <p:txBody>
          <a:bodyPr wrap="square" rtlCol="0">
            <a:spAutoFit/>
          </a:bodyPr>
          <a:lstStyle/>
          <a:p>
            <a:r>
              <a:rPr lang="en-US" dirty="0"/>
              <a:t>Avoid certain tasks</a:t>
            </a:r>
          </a:p>
        </p:txBody>
      </p:sp>
      <p:pic>
        <p:nvPicPr>
          <p:cNvPr id="52" name="Graphic 51" descr="Line arrow: Straight outline">
            <a:extLst>
              <a:ext uri="{FF2B5EF4-FFF2-40B4-BE49-F238E27FC236}">
                <a16:creationId xmlns:a16="http://schemas.microsoft.com/office/drawing/2014/main" id="{4944E79C-9112-D387-DD36-982114DB65A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20654454">
            <a:off x="3256578" y="3687087"/>
            <a:ext cx="1077269" cy="914400"/>
          </a:xfrm>
          <a:prstGeom prst="rect">
            <a:avLst/>
          </a:prstGeom>
        </p:spPr>
      </p:pic>
      <p:pic>
        <p:nvPicPr>
          <p:cNvPr id="53" name="Graphic 52" descr="Arrow Down outline">
            <a:extLst>
              <a:ext uri="{FF2B5EF4-FFF2-40B4-BE49-F238E27FC236}">
                <a16:creationId xmlns:a16="http://schemas.microsoft.com/office/drawing/2014/main" id="{6CA54AF2-4A2D-8CFE-1D90-19C619E50A6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295455" y="3885256"/>
            <a:ext cx="809736" cy="521096"/>
          </a:xfrm>
          <a:prstGeom prst="rect">
            <a:avLst/>
          </a:prstGeom>
        </p:spPr>
      </p:pic>
      <p:pic>
        <p:nvPicPr>
          <p:cNvPr id="54" name="Graphic 53" descr="Arrow Down outline">
            <a:extLst>
              <a:ext uri="{FF2B5EF4-FFF2-40B4-BE49-F238E27FC236}">
                <a16:creationId xmlns:a16="http://schemas.microsoft.com/office/drawing/2014/main" id="{2469F163-7A15-1A83-606E-8BE1B0732CD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170165" y="4771508"/>
            <a:ext cx="809736" cy="521096"/>
          </a:xfrm>
          <a:prstGeom prst="rect">
            <a:avLst/>
          </a:prstGeom>
        </p:spPr>
      </p:pic>
      <p:sp>
        <p:nvSpPr>
          <p:cNvPr id="55" name="TextBox 54">
            <a:extLst>
              <a:ext uri="{FF2B5EF4-FFF2-40B4-BE49-F238E27FC236}">
                <a16:creationId xmlns:a16="http://schemas.microsoft.com/office/drawing/2014/main" id="{7B0207B5-2816-B03E-7215-ED9CC7C87F06}"/>
              </a:ext>
            </a:extLst>
          </p:cNvPr>
          <p:cNvSpPr txBox="1"/>
          <p:nvPr/>
        </p:nvSpPr>
        <p:spPr>
          <a:xfrm>
            <a:off x="264741" y="5230281"/>
            <a:ext cx="1792461" cy="646331"/>
          </a:xfrm>
          <a:prstGeom prst="rect">
            <a:avLst/>
          </a:prstGeom>
          <a:noFill/>
        </p:spPr>
        <p:txBody>
          <a:bodyPr wrap="square" rtlCol="0">
            <a:spAutoFit/>
          </a:bodyPr>
          <a:lstStyle/>
          <a:p>
            <a:r>
              <a:rPr lang="en-US" dirty="0"/>
              <a:t>Poor patient satisfaction</a:t>
            </a:r>
          </a:p>
        </p:txBody>
      </p:sp>
      <p:pic>
        <p:nvPicPr>
          <p:cNvPr id="57" name="Graphic 56" descr="Merger outline">
            <a:extLst>
              <a:ext uri="{FF2B5EF4-FFF2-40B4-BE49-F238E27FC236}">
                <a16:creationId xmlns:a16="http://schemas.microsoft.com/office/drawing/2014/main" id="{7B5D9248-0243-95F3-7B47-5FA6889DC1AF}"/>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rot="19206549">
            <a:off x="1321903" y="4776169"/>
            <a:ext cx="914400" cy="914400"/>
          </a:xfrm>
          <a:prstGeom prst="rect">
            <a:avLst/>
          </a:prstGeom>
        </p:spPr>
      </p:pic>
      <p:pic>
        <p:nvPicPr>
          <p:cNvPr id="58" name="Graphic 57" descr="Arrow Down outline">
            <a:extLst>
              <a:ext uri="{FF2B5EF4-FFF2-40B4-BE49-F238E27FC236}">
                <a16:creationId xmlns:a16="http://schemas.microsoft.com/office/drawing/2014/main" id="{F201947A-1C06-2A74-AB5C-231EFABEC93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13924043">
            <a:off x="8450341" y="3682247"/>
            <a:ext cx="914400" cy="914400"/>
          </a:xfrm>
          <a:prstGeom prst="rect">
            <a:avLst/>
          </a:prstGeom>
        </p:spPr>
      </p:pic>
    </p:spTree>
    <p:extLst>
      <p:ext uri="{BB962C8B-B14F-4D97-AF65-F5344CB8AC3E}">
        <p14:creationId xmlns:p14="http://schemas.microsoft.com/office/powerpoint/2010/main" val="38288020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0D4884A-DAE0-2ECD-CEB2-D62E97DC0606}"/>
              </a:ext>
            </a:extLst>
          </p:cNvPr>
          <p:cNvSpPr txBox="1"/>
          <p:nvPr/>
        </p:nvSpPr>
        <p:spPr>
          <a:xfrm>
            <a:off x="741336" y="1413063"/>
            <a:ext cx="10709328" cy="4031873"/>
          </a:xfrm>
          <a:prstGeom prst="rect">
            <a:avLst/>
          </a:prstGeom>
          <a:noFill/>
        </p:spPr>
        <p:txBody>
          <a:bodyPr wrap="square" rtlCol="0">
            <a:spAutoFit/>
          </a:bodyPr>
          <a:lstStyle/>
          <a:p>
            <a:r>
              <a:rPr lang="en-GB" sz="2800" b="1" dirty="0">
                <a:latin typeface="Calibri" panose="020F0502020204030204" pitchFamily="34" charset="0"/>
                <a:ea typeface="Aptos" panose="020B0004020202020204" pitchFamily="34" charset="0"/>
                <a:cs typeface="Calibri" panose="020F0502020204030204" pitchFamily="34" charset="0"/>
              </a:rPr>
              <a:t>Action plan:</a:t>
            </a:r>
          </a:p>
          <a:p>
            <a:endParaRPr lang="en-GB" dirty="0">
              <a:latin typeface="Calibri" panose="020F0502020204030204" pitchFamily="34" charset="0"/>
              <a:ea typeface="Aptos" panose="020B0004020202020204" pitchFamily="34" charset="0"/>
              <a:cs typeface="Calibri" panose="020F0502020204030204" pitchFamily="34" charset="0"/>
            </a:endParaRPr>
          </a:p>
          <a:p>
            <a:r>
              <a:rPr lang="en-GB" sz="2400" dirty="0">
                <a:latin typeface="Calibri" panose="020F0502020204030204" pitchFamily="34" charset="0"/>
                <a:ea typeface="Aptos" panose="020B0004020202020204" pitchFamily="34" charset="0"/>
                <a:cs typeface="Calibri" panose="020F0502020204030204" pitchFamily="34" charset="0"/>
              </a:rPr>
              <a:t>There are two ways I feel I can achieve increasing the amount of patients I see:</a:t>
            </a:r>
          </a:p>
          <a:p>
            <a:endParaRPr lang="en-GB" sz="2400" dirty="0">
              <a:latin typeface="Calibri" panose="020F0502020204030204" pitchFamily="34" charset="0"/>
              <a:ea typeface="Aptos" panose="020B0004020202020204" pitchFamily="34" charset="0"/>
              <a:cs typeface="Calibri" panose="020F0502020204030204" pitchFamily="34" charset="0"/>
            </a:endParaRPr>
          </a:p>
          <a:p>
            <a:r>
              <a:rPr lang="en-GB" sz="2400" b="1" dirty="0">
                <a:latin typeface="Calibri" panose="020F0502020204030204" pitchFamily="34" charset="0"/>
                <a:ea typeface="Aptos" panose="020B0004020202020204" pitchFamily="34" charset="0"/>
                <a:cs typeface="Calibri" panose="020F0502020204030204" pitchFamily="34" charset="0"/>
              </a:rPr>
              <a:t>1) Increasing  one to one sessions with patients </a:t>
            </a:r>
            <a:r>
              <a:rPr lang="en-GB" sz="2400" dirty="0">
                <a:latin typeface="Calibri" panose="020F0502020204030204" pitchFamily="34" charset="0"/>
                <a:ea typeface="Aptos" panose="020B0004020202020204" pitchFamily="34" charset="0"/>
                <a:cs typeface="Calibri" panose="020F0502020204030204" pitchFamily="34" charset="0"/>
              </a:rPr>
              <a:t>However, this would likely reduce my time I have seeing each patient.</a:t>
            </a:r>
          </a:p>
          <a:p>
            <a:endParaRPr lang="en-GB" sz="2400" dirty="0">
              <a:latin typeface="Calibri" panose="020F0502020204030204" pitchFamily="34" charset="0"/>
              <a:ea typeface="Aptos" panose="020B0004020202020204" pitchFamily="34" charset="0"/>
              <a:cs typeface="Calibri" panose="020F0502020204030204" pitchFamily="34" charset="0"/>
            </a:endParaRPr>
          </a:p>
          <a:p>
            <a:endParaRPr lang="en-GB" sz="2400" dirty="0">
              <a:latin typeface="Calibri" panose="020F0502020204030204" pitchFamily="34" charset="0"/>
              <a:ea typeface="Aptos" panose="020B0004020202020204" pitchFamily="34" charset="0"/>
              <a:cs typeface="Calibri" panose="020F0502020204030204" pitchFamily="34" charset="0"/>
            </a:endParaRPr>
          </a:p>
          <a:p>
            <a:r>
              <a:rPr lang="en-GB" sz="2400" b="1" dirty="0">
                <a:latin typeface="Calibri" panose="020F0502020204030204" pitchFamily="34" charset="0"/>
                <a:ea typeface="Aptos" panose="020B0004020202020204" pitchFamily="34" charset="0"/>
                <a:cs typeface="Calibri" panose="020F0502020204030204" pitchFamily="34" charset="0"/>
              </a:rPr>
              <a:t>2) Completing a group session – </a:t>
            </a:r>
            <a:r>
              <a:rPr lang="en-GB" sz="2400" dirty="0">
                <a:latin typeface="Calibri" panose="020F0502020204030204" pitchFamily="34" charset="0"/>
                <a:ea typeface="Aptos" panose="020B0004020202020204" pitchFamily="34" charset="0"/>
                <a:cs typeface="Calibri" panose="020F0502020204030204" pitchFamily="34" charset="0"/>
              </a:rPr>
              <a:t>a lower limb exercise class to help gain strength and range of movement after an operation (this will consist of up to 5 patients)</a:t>
            </a:r>
          </a:p>
          <a:p>
            <a:endParaRPr lang="en-GB" dirty="0">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9187811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882E67E-28EC-D8BB-B60C-76C8AB3E0AF5}"/>
              </a:ext>
            </a:extLst>
          </p:cNvPr>
          <p:cNvSpPr txBox="1"/>
          <p:nvPr/>
        </p:nvSpPr>
        <p:spPr>
          <a:xfrm>
            <a:off x="495945" y="1425845"/>
            <a:ext cx="4510007" cy="3600986"/>
          </a:xfrm>
          <a:prstGeom prst="rect">
            <a:avLst/>
          </a:prstGeom>
          <a:noFill/>
        </p:spPr>
        <p:txBody>
          <a:bodyPr wrap="square" rtlCol="0">
            <a:spAutoFit/>
          </a:bodyPr>
          <a:lstStyle/>
          <a:p>
            <a:r>
              <a:rPr lang="en-US" sz="2400" b="1" dirty="0">
                <a:latin typeface="Calibri" panose="020F0502020204030204" pitchFamily="34" charset="0"/>
                <a:cs typeface="Calibri" panose="020F0502020204030204" pitchFamily="34" charset="0"/>
              </a:rPr>
              <a:t>Benefits:</a:t>
            </a:r>
          </a:p>
          <a:p>
            <a:endParaRPr lang="en-US" sz="2400" b="1"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000" dirty="0">
                <a:latin typeface="Calibri" panose="020F0502020204030204" pitchFamily="34" charset="0"/>
                <a:cs typeface="Calibri" panose="020F0502020204030204" pitchFamily="34" charset="0"/>
              </a:rPr>
              <a:t>One to one sessions can feel more personal, therefore easier to build rapport in a one to one setting compared to group setting.</a:t>
            </a:r>
          </a:p>
          <a:p>
            <a:pPr marL="285750" indent="-285750">
              <a:buFont typeface="Arial" panose="020B0604020202020204" pitchFamily="34" charset="0"/>
              <a:buChar char="•"/>
            </a:pPr>
            <a:endParaRPr lang="en-US" sz="20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000" dirty="0">
                <a:latin typeface="Calibri" panose="020F0502020204030204" pitchFamily="34" charset="0"/>
                <a:cs typeface="Calibri" panose="020F0502020204030204" pitchFamily="34" charset="0"/>
              </a:rPr>
              <a:t>I feel much more confident in a one to one setting compared to group – a lot of experience.</a:t>
            </a:r>
          </a:p>
          <a:p>
            <a:pPr marL="285750" indent="-285750">
              <a:buFont typeface="Arial" panose="020B0604020202020204" pitchFamily="34" charset="0"/>
              <a:buChar char="•"/>
            </a:pPr>
            <a:endParaRPr lang="en-US" sz="2000" dirty="0"/>
          </a:p>
        </p:txBody>
      </p:sp>
      <p:sp>
        <p:nvSpPr>
          <p:cNvPr id="3" name="TextBox 2">
            <a:extLst>
              <a:ext uri="{FF2B5EF4-FFF2-40B4-BE49-F238E27FC236}">
                <a16:creationId xmlns:a16="http://schemas.microsoft.com/office/drawing/2014/main" id="{BE7856E6-F0EC-57BB-E9BA-BEB8F48F1C6B}"/>
              </a:ext>
            </a:extLst>
          </p:cNvPr>
          <p:cNvSpPr txBox="1"/>
          <p:nvPr/>
        </p:nvSpPr>
        <p:spPr>
          <a:xfrm>
            <a:off x="5315920" y="1301859"/>
            <a:ext cx="6571280" cy="4801314"/>
          </a:xfrm>
          <a:prstGeom prst="rect">
            <a:avLst/>
          </a:prstGeom>
          <a:noFill/>
        </p:spPr>
        <p:txBody>
          <a:bodyPr wrap="square" rtlCol="0">
            <a:spAutoFit/>
          </a:bodyPr>
          <a:lstStyle/>
          <a:p>
            <a:r>
              <a:rPr lang="en-US" sz="2400" b="1" dirty="0">
                <a:latin typeface="Calibri" panose="020F0502020204030204" pitchFamily="34" charset="0"/>
                <a:cs typeface="Calibri" panose="020F0502020204030204" pitchFamily="34" charset="0"/>
              </a:rPr>
              <a:t>Contraindication:</a:t>
            </a:r>
          </a:p>
          <a:p>
            <a:endParaRPr lang="en-US" sz="2400" b="1"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Limited opportunity to expand my experience and develop skills and qualities, therefore decrease </a:t>
            </a:r>
            <a:r>
              <a:rPr lang="en-GB" sz="2000" kern="100" dirty="0">
                <a:latin typeface="Calibri" panose="020F0502020204030204" pitchFamily="34" charset="0"/>
                <a:cs typeface="Calibri" panose="020F0502020204030204" pitchFamily="34" charset="0"/>
              </a:rPr>
              <a:t>j</a:t>
            </a:r>
            <a:r>
              <a:rPr lang="en-GB" sz="2000" kern="100" dirty="0">
                <a:effectLst/>
                <a:latin typeface="Calibri" panose="020F0502020204030204" pitchFamily="34" charset="0"/>
                <a:ea typeface="Aptos" panose="020B0004020202020204" pitchFamily="34" charset="0"/>
                <a:cs typeface="Calibri" panose="020F0502020204030204" pitchFamily="34" charset="0"/>
              </a:rPr>
              <a:t>ob satisfaction, a sense of pleasure and happiness within my job role</a:t>
            </a:r>
          </a:p>
          <a:p>
            <a:pPr marL="342900" indent="-342900">
              <a:buFont typeface="Arial" panose="020B0604020202020204" pitchFamily="34" charset="0"/>
              <a:buChar char="•"/>
            </a:pPr>
            <a:r>
              <a:rPr lang="en-GB" sz="2000" kern="100" dirty="0">
                <a:latin typeface="Calibri" panose="020F0502020204030204" pitchFamily="34" charset="0"/>
                <a:ea typeface="Aptos" panose="020B0004020202020204" pitchFamily="34" charset="0"/>
                <a:cs typeface="Calibri" panose="020F0502020204030204" pitchFamily="34" charset="0"/>
              </a:rPr>
              <a:t>Limited/reduced time with patients may affect quality of work as I have to spread my time over more patients, therefore may affect patient satisfaction.</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More difficult to build rapport with patients if time limited/rushed.</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Less time to complete other TAP tasks such as attending meetings, ordering and managing stock levels, CPD therefore, affecting job satisfaction and staff turnover (King, 2021).</a:t>
            </a:r>
            <a:endParaRPr lang="en-US"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B44EDFF1-D070-018E-EC01-149E8940FF84}"/>
              </a:ext>
            </a:extLst>
          </p:cNvPr>
          <p:cNvSpPr txBox="1"/>
          <p:nvPr/>
        </p:nvSpPr>
        <p:spPr>
          <a:xfrm>
            <a:off x="2750949" y="493217"/>
            <a:ext cx="8425910" cy="523220"/>
          </a:xfrm>
          <a:prstGeom prst="rect">
            <a:avLst/>
          </a:prstGeom>
          <a:noFill/>
        </p:spPr>
        <p:txBody>
          <a:bodyPr wrap="square" rtlCol="0">
            <a:spAutoFit/>
          </a:bodyPr>
          <a:lstStyle/>
          <a:p>
            <a:r>
              <a:rPr lang="en-US" sz="2800" b="1" dirty="0">
                <a:latin typeface="Calibri" panose="020F0502020204030204" pitchFamily="34" charset="0"/>
                <a:cs typeface="Calibri" panose="020F0502020204030204" pitchFamily="34" charset="0"/>
              </a:rPr>
              <a:t>Increasing one to one sessions</a:t>
            </a:r>
          </a:p>
        </p:txBody>
      </p:sp>
    </p:spTree>
    <p:extLst>
      <p:ext uri="{BB962C8B-B14F-4D97-AF65-F5344CB8AC3E}">
        <p14:creationId xmlns:p14="http://schemas.microsoft.com/office/powerpoint/2010/main" val="18542532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0AB386-9747-116A-B13D-DDDA5386F4D4}"/>
              </a:ext>
            </a:extLst>
          </p:cNvPr>
          <p:cNvSpPr txBox="1"/>
          <p:nvPr/>
        </p:nvSpPr>
        <p:spPr>
          <a:xfrm>
            <a:off x="2495227" y="429364"/>
            <a:ext cx="7780149" cy="523220"/>
          </a:xfrm>
          <a:prstGeom prst="rect">
            <a:avLst/>
          </a:prstGeom>
          <a:noFill/>
        </p:spPr>
        <p:txBody>
          <a:bodyPr wrap="square" rtlCol="0">
            <a:spAutoFit/>
          </a:bodyPr>
          <a:lstStyle/>
          <a:p>
            <a:r>
              <a:rPr lang="en-US" sz="2800" b="1" dirty="0">
                <a:latin typeface="Calibri" panose="020F0502020204030204" pitchFamily="34" charset="0"/>
                <a:cs typeface="Calibri" panose="020F0502020204030204" pitchFamily="34" charset="0"/>
              </a:rPr>
              <a:t>Group session: Benefits and contraindications</a:t>
            </a:r>
          </a:p>
        </p:txBody>
      </p:sp>
      <p:sp>
        <p:nvSpPr>
          <p:cNvPr id="3" name="TextBox 2">
            <a:extLst>
              <a:ext uri="{FF2B5EF4-FFF2-40B4-BE49-F238E27FC236}">
                <a16:creationId xmlns:a16="http://schemas.microsoft.com/office/drawing/2014/main" id="{07FACE7B-E1AB-32A2-CE47-3CA41CECA00A}"/>
              </a:ext>
            </a:extLst>
          </p:cNvPr>
          <p:cNvSpPr txBox="1"/>
          <p:nvPr/>
        </p:nvSpPr>
        <p:spPr>
          <a:xfrm>
            <a:off x="635432" y="1119490"/>
            <a:ext cx="5749870" cy="5386090"/>
          </a:xfrm>
          <a:prstGeom prst="rect">
            <a:avLst/>
          </a:prstGeom>
          <a:noFill/>
        </p:spPr>
        <p:txBody>
          <a:bodyPr wrap="square" rtlCol="0">
            <a:spAutoFit/>
          </a:bodyPr>
          <a:lstStyle/>
          <a:p>
            <a:r>
              <a:rPr lang="en-US" sz="2400" b="1" dirty="0">
                <a:latin typeface="Calibri" panose="020F0502020204030204" pitchFamily="34" charset="0"/>
                <a:cs typeface="Calibri" panose="020F0502020204030204" pitchFamily="34" charset="0"/>
              </a:rPr>
              <a:t>Benefits:</a:t>
            </a:r>
          </a:p>
          <a:p>
            <a:endParaRPr lang="en-US" sz="20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000" dirty="0">
                <a:latin typeface="Calibri" panose="020F0502020204030204" pitchFamily="34" charset="0"/>
                <a:cs typeface="Calibri" panose="020F0502020204030204" pitchFamily="34" charset="0"/>
              </a:rPr>
              <a:t>Enables TAP to see a larger quantity of patients at the same time which will improve service development– reducing waiting list, saving NHS time and money.</a:t>
            </a:r>
          </a:p>
          <a:p>
            <a:pPr marL="285750" indent="-285750">
              <a:buFont typeface="Arial" panose="020B0604020202020204" pitchFamily="34" charset="0"/>
              <a:buChar char="•"/>
            </a:pPr>
            <a:endParaRPr lang="en-US" sz="20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000" dirty="0">
                <a:latin typeface="Calibri" panose="020F0502020204030204" pitchFamily="34" charset="0"/>
                <a:cs typeface="Calibri" panose="020F0502020204030204" pitchFamily="34" charset="0"/>
              </a:rPr>
              <a:t>Opportunity to develop my skills and experience, for instance I have never run a group session before therefore, increasing my job satisfaction, providing a sense of pleasure and happiness in my role.</a:t>
            </a:r>
          </a:p>
          <a:p>
            <a:endParaRPr lang="en-US" sz="20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000" dirty="0">
                <a:latin typeface="Calibri" panose="020F0502020204030204" pitchFamily="34" charset="0"/>
                <a:cs typeface="Calibri" panose="020F0502020204030204" pitchFamily="34" charset="0"/>
              </a:rPr>
              <a:t>Peer support which can promote confidence, communication and safe environment likely to improve clinical outcome and cost saving (Wood et al, 2016).</a:t>
            </a:r>
          </a:p>
        </p:txBody>
      </p:sp>
      <p:sp>
        <p:nvSpPr>
          <p:cNvPr id="4" name="TextBox 3">
            <a:extLst>
              <a:ext uri="{FF2B5EF4-FFF2-40B4-BE49-F238E27FC236}">
                <a16:creationId xmlns:a16="http://schemas.microsoft.com/office/drawing/2014/main" id="{A95B74B2-076F-9E70-E619-B70716C2AC33}"/>
              </a:ext>
            </a:extLst>
          </p:cNvPr>
          <p:cNvSpPr txBox="1"/>
          <p:nvPr/>
        </p:nvSpPr>
        <p:spPr>
          <a:xfrm>
            <a:off x="6772759" y="1119490"/>
            <a:ext cx="5114441" cy="5047536"/>
          </a:xfrm>
          <a:prstGeom prst="rect">
            <a:avLst/>
          </a:prstGeom>
          <a:noFill/>
        </p:spPr>
        <p:txBody>
          <a:bodyPr wrap="square" rtlCol="0">
            <a:spAutoFit/>
          </a:bodyPr>
          <a:lstStyle/>
          <a:p>
            <a:r>
              <a:rPr lang="en-US" sz="2400" b="1" dirty="0">
                <a:latin typeface="Calibri" panose="020F0502020204030204" pitchFamily="34" charset="0"/>
                <a:cs typeface="Calibri" panose="020F0502020204030204" pitchFamily="34" charset="0"/>
              </a:rPr>
              <a:t>Contraindications:</a:t>
            </a:r>
          </a:p>
          <a:p>
            <a:endParaRPr lang="en-US" sz="20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000" dirty="0">
                <a:latin typeface="Calibri" panose="020F0502020204030204" pitchFamily="34" charset="0"/>
                <a:cs typeface="Calibri" panose="020F0502020204030204" pitchFamily="34" charset="0"/>
              </a:rPr>
              <a:t>New experience – can cause stress, anxiousness and burnout if not supported effectively</a:t>
            </a:r>
          </a:p>
          <a:p>
            <a:endParaRPr lang="en-US" sz="20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000" dirty="0">
                <a:latin typeface="Calibri" panose="020F0502020204030204" pitchFamily="34" charset="0"/>
                <a:cs typeface="Calibri" panose="020F0502020204030204" pitchFamily="34" charset="0"/>
              </a:rPr>
              <a:t>Group sessions may miss the opportunity to build rapport affecting communication and therefore positive health outcomes may result (</a:t>
            </a:r>
            <a:r>
              <a:rPr lang="en-US" sz="2000" dirty="0" err="1">
                <a:latin typeface="Calibri" panose="020F0502020204030204" pitchFamily="34" charset="0"/>
                <a:cs typeface="Calibri" panose="020F0502020204030204" pitchFamily="34" charset="0"/>
              </a:rPr>
              <a:t>Peregrin</a:t>
            </a:r>
            <a:r>
              <a:rPr lang="en-US" sz="2000" dirty="0">
                <a:latin typeface="Calibri" panose="020F0502020204030204" pitchFamily="34" charset="0"/>
                <a:cs typeface="Calibri" panose="020F0502020204030204" pitchFamily="34" charset="0"/>
              </a:rPr>
              <a:t>, 2014). </a:t>
            </a:r>
          </a:p>
          <a:p>
            <a:pPr marL="285750" indent="-285750">
              <a:buFont typeface="Arial" panose="020B0604020202020204" pitchFamily="34" charset="0"/>
              <a:buChar char="•"/>
            </a:pPr>
            <a:endParaRPr lang="en-US" sz="10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000" dirty="0">
                <a:latin typeface="Calibri" panose="020F0502020204030204" pitchFamily="34" charset="0"/>
                <a:cs typeface="Calibri" panose="020F0502020204030204" pitchFamily="34" charset="0"/>
              </a:rPr>
              <a:t>Some patients may not feel confident to participate in a group setting, contributing to poor communication and opportunities to build rapport (Abbe, 2014)</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306137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FD0E8A-9571-493B-56BF-FB8BBF060001}"/>
              </a:ext>
            </a:extLst>
          </p:cNvPr>
          <p:cNvSpPr txBox="1"/>
          <p:nvPr/>
        </p:nvSpPr>
        <p:spPr>
          <a:xfrm>
            <a:off x="1286359" y="143359"/>
            <a:ext cx="10709329" cy="7232749"/>
          </a:xfrm>
          <a:prstGeom prst="rect">
            <a:avLst/>
          </a:prstGeom>
          <a:noFill/>
        </p:spPr>
        <p:txBody>
          <a:bodyPr wrap="square" rtlCol="0">
            <a:spAutoFit/>
          </a:bodyPr>
          <a:lstStyle/>
          <a:p>
            <a:pPr algn="ctr"/>
            <a:r>
              <a:rPr lang="en-GB" sz="2400" b="1" dirty="0">
                <a:effectLst/>
                <a:latin typeface="Calibri" panose="020F0502020204030204" pitchFamily="34" charset="0"/>
                <a:ea typeface="Aptos" panose="020B0004020202020204" pitchFamily="34" charset="0"/>
                <a:cs typeface="Calibri" panose="020F0502020204030204" pitchFamily="34" charset="0"/>
              </a:rPr>
              <a:t>Data collection </a:t>
            </a:r>
          </a:p>
          <a:p>
            <a:endParaRPr lang="en-GB" sz="800" dirty="0">
              <a:effectLst/>
              <a:latin typeface="Calibri" panose="020F0502020204030204" pitchFamily="34" charset="0"/>
              <a:ea typeface="Aptos" panose="020B0004020202020204" pitchFamily="34" charset="0"/>
              <a:cs typeface="Calibri" panose="020F0502020204030204" pitchFamily="34" charset="0"/>
            </a:endParaRPr>
          </a:p>
          <a:p>
            <a:r>
              <a:rPr lang="en-GB" sz="2000" dirty="0">
                <a:effectLst/>
                <a:latin typeface="Calibri" panose="020F0502020204030204" pitchFamily="34" charset="0"/>
                <a:ea typeface="Aptos" panose="020B0004020202020204" pitchFamily="34" charset="0"/>
                <a:cs typeface="Calibri" panose="020F0502020204030204" pitchFamily="34" charset="0"/>
              </a:rPr>
              <a:t>Explain what data you might include and why </a:t>
            </a:r>
            <a:endParaRPr lang="en-GB" sz="2000" dirty="0">
              <a:latin typeface="Calibri" panose="020F0502020204030204" pitchFamily="34" charset="0"/>
              <a:ea typeface="Aptos" panose="020B0004020202020204" pitchFamily="34" charset="0"/>
              <a:cs typeface="Calibri" panose="020F0502020204030204" pitchFamily="34" charset="0"/>
            </a:endParaRPr>
          </a:p>
          <a:p>
            <a:endParaRPr lang="en-GB" sz="1200" dirty="0">
              <a:effectLst/>
              <a:latin typeface="Calibri" panose="020F0502020204030204" pitchFamily="34" charset="0"/>
              <a:ea typeface="Aptos" panose="020B0004020202020204" pitchFamily="34" charset="0"/>
              <a:cs typeface="Calibri" panose="020F0502020204030204" pitchFamily="34" charset="0"/>
            </a:endParaRPr>
          </a:p>
          <a:p>
            <a:r>
              <a:rPr lang="en-GB" sz="2000" dirty="0">
                <a:latin typeface="Calibri" panose="020F0502020204030204" pitchFamily="34" charset="0"/>
                <a:ea typeface="Aptos" panose="020B0004020202020204" pitchFamily="34" charset="0"/>
                <a:cs typeface="Calibri" panose="020F0502020204030204" pitchFamily="34" charset="0"/>
              </a:rPr>
              <a:t>I plan to collect a range of data to monitor progress as well as identify if the group sessions were meeting the needs of staff, patients and the service:</a:t>
            </a:r>
          </a:p>
          <a:p>
            <a:endParaRPr lang="en-GB" sz="2000" dirty="0">
              <a:latin typeface="Calibri" panose="020F0502020204030204" pitchFamily="34" charset="0"/>
              <a:ea typeface="Aptos" panose="020B0004020202020204" pitchFamily="34" charset="0"/>
              <a:cs typeface="Calibri" panose="020F0502020204030204" pitchFamily="34" charset="0"/>
            </a:endParaRPr>
          </a:p>
          <a:p>
            <a:pPr marL="285750" indent="-285750">
              <a:buFont typeface="Arial" panose="020B0604020202020204" pitchFamily="34" charset="0"/>
              <a:buChar char="•"/>
            </a:pPr>
            <a:r>
              <a:rPr lang="en-GB" sz="2000" dirty="0">
                <a:latin typeface="Calibri" panose="020F0502020204030204" pitchFamily="34" charset="0"/>
                <a:ea typeface="Aptos" panose="020B0004020202020204" pitchFamily="34" charset="0"/>
                <a:cs typeface="Calibri" panose="020F0502020204030204" pitchFamily="34" charset="0"/>
              </a:rPr>
              <a:t>Treatment session statistics documented in work diary</a:t>
            </a:r>
          </a:p>
          <a:p>
            <a:pPr marL="285750" indent="-285750">
              <a:buFont typeface="Arial" panose="020B0604020202020204" pitchFamily="34" charset="0"/>
              <a:buChar char="•"/>
            </a:pPr>
            <a:r>
              <a:rPr lang="en-GB" sz="2000" dirty="0">
                <a:latin typeface="Calibri" panose="020F0502020204030204" pitchFamily="34" charset="0"/>
                <a:ea typeface="Aptos" panose="020B0004020202020204" pitchFamily="34" charset="0"/>
                <a:cs typeface="Calibri" panose="020F0502020204030204" pitchFamily="34" charset="0"/>
              </a:rPr>
              <a:t>Meeting with team lead to discuss treatment statistics to see whether the group sessions have Improved service development – has there been an increase in patients being seen by TAP, therefore decreased the need for qualified PT</a:t>
            </a:r>
          </a:p>
          <a:p>
            <a:pPr marL="285750" indent="-285750">
              <a:buFont typeface="Arial" panose="020B0604020202020204" pitchFamily="34" charset="0"/>
              <a:buChar char="•"/>
            </a:pPr>
            <a:r>
              <a:rPr lang="en-GB" sz="2000" dirty="0">
                <a:latin typeface="Calibri" panose="020F0502020204030204" pitchFamily="34" charset="0"/>
                <a:ea typeface="Aptos" panose="020B0004020202020204" pitchFamily="34" charset="0"/>
                <a:cs typeface="Calibri" panose="020F0502020204030204" pitchFamily="34" charset="0"/>
              </a:rPr>
              <a:t>Length of stay of patients – has this reduced? </a:t>
            </a:r>
          </a:p>
          <a:p>
            <a:pPr marL="285750" indent="-285750">
              <a:buFont typeface="Arial" panose="020B0604020202020204" pitchFamily="34" charset="0"/>
              <a:buChar char="•"/>
            </a:pPr>
            <a:r>
              <a:rPr lang="en-GB" sz="2000" dirty="0">
                <a:latin typeface="Calibri" panose="020F0502020204030204" pitchFamily="34" charset="0"/>
                <a:ea typeface="Aptos" panose="020B0004020202020204" pitchFamily="34" charset="0"/>
                <a:cs typeface="Calibri" panose="020F0502020204030204" pitchFamily="34" charset="0"/>
              </a:rPr>
              <a:t>Regular team meetings – feedback from staff</a:t>
            </a:r>
          </a:p>
          <a:p>
            <a:pPr marL="285750" indent="-285750">
              <a:buFont typeface="Arial" panose="020B0604020202020204" pitchFamily="34" charset="0"/>
              <a:buChar char="•"/>
            </a:pPr>
            <a:r>
              <a:rPr lang="en-GB" sz="2000" dirty="0">
                <a:latin typeface="Calibri" panose="020F0502020204030204" pitchFamily="34" charset="0"/>
                <a:ea typeface="Aptos" panose="020B0004020202020204" pitchFamily="34" charset="0"/>
                <a:cs typeface="Calibri" panose="020F0502020204030204" pitchFamily="34" charset="0"/>
              </a:rPr>
              <a:t>Feedback from other health professionals, staff, colleagues etc</a:t>
            </a:r>
          </a:p>
          <a:p>
            <a:pPr marL="285750" indent="-285750">
              <a:buFont typeface="Arial" panose="020B0604020202020204" pitchFamily="34" charset="0"/>
              <a:buChar char="•"/>
            </a:pPr>
            <a:r>
              <a:rPr lang="en-GB" sz="2000" dirty="0">
                <a:latin typeface="Calibri" panose="020F0502020204030204" pitchFamily="34" charset="0"/>
                <a:ea typeface="Aptos" panose="020B0004020202020204" pitchFamily="34" charset="0"/>
                <a:cs typeface="Calibri" panose="020F0502020204030204" pitchFamily="34" charset="0"/>
              </a:rPr>
              <a:t>Competencies and training needs – first time completing group sessions – will require support and guidance </a:t>
            </a:r>
          </a:p>
          <a:p>
            <a:pPr marL="285750" indent="-285750">
              <a:buFont typeface="Arial" panose="020B0604020202020204" pitchFamily="34" charset="0"/>
              <a:buChar char="•"/>
            </a:pPr>
            <a:r>
              <a:rPr lang="en-GB" sz="2000" dirty="0">
                <a:latin typeface="Calibri" panose="020F0502020204030204" pitchFamily="34" charset="0"/>
                <a:ea typeface="Aptos" panose="020B0004020202020204" pitchFamily="34" charset="0"/>
                <a:cs typeface="Calibri" panose="020F0502020204030204" pitchFamily="34" charset="0"/>
              </a:rPr>
              <a:t>Improvement in team work</a:t>
            </a:r>
          </a:p>
          <a:p>
            <a:pPr marL="285750" indent="-285750">
              <a:buFont typeface="Arial" panose="020B0604020202020204" pitchFamily="34" charset="0"/>
              <a:buChar char="•"/>
            </a:pPr>
            <a:r>
              <a:rPr lang="en-US" sz="2000" dirty="0">
                <a:latin typeface="Calibri" panose="020F0502020204030204" pitchFamily="34" charset="0"/>
                <a:cs typeface="Calibri" panose="020F0502020204030204" pitchFamily="34" charset="0"/>
              </a:rPr>
              <a:t>Qualitative data – evaluation forms, feedback, case studies from patients. NHS Wales believes it is important that patients are empowered to describe their experiences to the providers of their care to understand what is working well and what isn’t to be able to make improvements (NHS, 2017)</a:t>
            </a:r>
          </a:p>
          <a:p>
            <a:pPr marL="285750" indent="-285750">
              <a:buFont typeface="Arial" panose="020B0604020202020204" pitchFamily="34" charset="0"/>
              <a:buChar char="•"/>
            </a:pPr>
            <a:r>
              <a:rPr lang="en-GB" sz="2000" dirty="0">
                <a:latin typeface="Calibri" panose="020F0502020204030204" pitchFamily="34" charset="0"/>
                <a:ea typeface="Aptos" panose="020B0004020202020204" pitchFamily="34" charset="0"/>
                <a:cs typeface="Calibri" panose="020F0502020204030204" pitchFamily="34" charset="0"/>
              </a:rPr>
              <a:t>Staff moral and well being</a:t>
            </a:r>
          </a:p>
          <a:p>
            <a:endParaRPr lang="en-US"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ea typeface="Aptos" panose="020B0004020202020204" pitchFamily="34" charset="0"/>
              <a:cs typeface="Calibri" panose="020F0502020204030204" pitchFamily="34" charset="0"/>
            </a:endParaRPr>
          </a:p>
          <a:p>
            <a:pPr marL="285750" indent="-285750">
              <a:buFont typeface="Arial" panose="020B0604020202020204" pitchFamily="34" charset="0"/>
              <a:buChar char="•"/>
            </a:pPr>
            <a:endParaRPr lang="en-GB" sz="2000" dirty="0">
              <a:latin typeface="Calibri" panose="020F0502020204030204" pitchFamily="34" charset="0"/>
              <a:ea typeface="Aptos" panose="020B0004020202020204" pitchFamily="34" charset="0"/>
              <a:cs typeface="Calibri" panose="020F0502020204030204" pitchFamily="34" charset="0"/>
            </a:endParaRPr>
          </a:p>
        </p:txBody>
      </p:sp>
    </p:spTree>
    <p:extLst>
      <p:ext uri="{BB962C8B-B14F-4D97-AF65-F5344CB8AC3E}">
        <p14:creationId xmlns:p14="http://schemas.microsoft.com/office/powerpoint/2010/main" val="13194358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B429C9F-C4E7-13B0-ADE8-44F410A9B369}"/>
              </a:ext>
            </a:extLst>
          </p:cNvPr>
          <p:cNvSpPr txBox="1"/>
          <p:nvPr/>
        </p:nvSpPr>
        <p:spPr>
          <a:xfrm>
            <a:off x="1239864" y="1255363"/>
            <a:ext cx="8447831" cy="5802135"/>
          </a:xfrm>
          <a:prstGeom prst="rect">
            <a:avLst/>
          </a:prstGeom>
          <a:noFill/>
        </p:spPr>
        <p:txBody>
          <a:bodyPr wrap="square" rtlCol="0">
            <a:spAutoFit/>
          </a:bodyPr>
          <a:lstStyle/>
          <a:p>
            <a:r>
              <a:rPr lang="en-GB" sz="2400" dirty="0">
                <a:latin typeface="Calibri" panose="020F0502020204030204" pitchFamily="34" charset="0"/>
                <a:ea typeface="Aptos" panose="020B0004020202020204" pitchFamily="34" charset="0"/>
                <a:cs typeface="Calibri" panose="020F0502020204030204" pitchFamily="34" charset="0"/>
              </a:rPr>
              <a:t>H</a:t>
            </a:r>
            <a:r>
              <a:rPr lang="en-GB" sz="2400" dirty="0">
                <a:effectLst/>
                <a:latin typeface="Calibri" panose="020F0502020204030204" pitchFamily="34" charset="0"/>
                <a:ea typeface="Aptos" panose="020B0004020202020204" pitchFamily="34" charset="0"/>
                <a:cs typeface="Calibri" panose="020F0502020204030204" pitchFamily="34" charset="0"/>
              </a:rPr>
              <a:t>ow this challenge will develop </a:t>
            </a:r>
            <a:r>
              <a:rPr lang="en-GB" sz="2400" dirty="0">
                <a:latin typeface="Calibri" panose="020F0502020204030204" pitchFamily="34" charset="0"/>
                <a:ea typeface="Aptos" panose="020B0004020202020204" pitchFamily="34" charset="0"/>
                <a:cs typeface="Calibri" panose="020F0502020204030204" pitchFamily="34" charset="0"/>
              </a:rPr>
              <a:t>me:</a:t>
            </a:r>
            <a:endParaRPr lang="en-GB" sz="2400" dirty="0">
              <a:effectLst/>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pPr marL="285750" indent="-285750">
              <a:lnSpc>
                <a:spcPct val="150000"/>
              </a:lnSpc>
              <a:buFont typeface="Arial" panose="020B0604020202020204" pitchFamily="34" charset="0"/>
              <a:buChar char="•"/>
            </a:pPr>
            <a:r>
              <a:rPr lang="en-GB" sz="2400" dirty="0">
                <a:latin typeface="Calibri" panose="020F0502020204030204" pitchFamily="34" charset="0"/>
                <a:cs typeface="Calibri" panose="020F0502020204030204" pitchFamily="34" charset="0"/>
              </a:rPr>
              <a:t>Expand my experiences </a:t>
            </a:r>
          </a:p>
          <a:p>
            <a:pPr marL="285750" indent="-285750">
              <a:lnSpc>
                <a:spcPct val="150000"/>
              </a:lnSpc>
              <a:buFont typeface="Arial" panose="020B0604020202020204" pitchFamily="34" charset="0"/>
              <a:buChar char="•"/>
            </a:pPr>
            <a:r>
              <a:rPr lang="en-GB" sz="2400" dirty="0">
                <a:latin typeface="Calibri" panose="020F0502020204030204" pitchFamily="34" charset="0"/>
                <a:cs typeface="Calibri" panose="020F0502020204030204" pitchFamily="34" charset="0"/>
              </a:rPr>
              <a:t>Gain confidence </a:t>
            </a:r>
          </a:p>
          <a:p>
            <a:pPr marL="285750" indent="-285750">
              <a:lnSpc>
                <a:spcPct val="150000"/>
              </a:lnSpc>
              <a:buFont typeface="Arial" panose="020B0604020202020204" pitchFamily="34" charset="0"/>
              <a:buChar char="•"/>
            </a:pPr>
            <a:r>
              <a:rPr lang="en-GB" sz="2400" dirty="0">
                <a:latin typeface="Calibri" panose="020F0502020204030204" pitchFamily="34" charset="0"/>
                <a:cs typeface="Calibri" panose="020F0502020204030204" pitchFamily="34" charset="0"/>
              </a:rPr>
              <a:t>Great for experience, VBA, CPD and meeting objectives</a:t>
            </a:r>
          </a:p>
          <a:p>
            <a:pPr marL="28575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Improve my reflection skills as (Gandy, 2014) believes reflective writing needs development and practice</a:t>
            </a:r>
          </a:p>
          <a:p>
            <a:pPr marL="285750" indent="-285750">
              <a:lnSpc>
                <a:spcPct val="150000"/>
              </a:lnSpc>
              <a:buFont typeface="Arial" panose="020B0604020202020204" pitchFamily="34" charset="0"/>
              <a:buChar char="•"/>
            </a:pPr>
            <a:r>
              <a:rPr lang="en-GB" sz="2400" dirty="0">
                <a:latin typeface="Calibri" panose="020F0502020204030204" pitchFamily="34" charset="0"/>
                <a:cs typeface="Calibri" panose="020F0502020204030204" pitchFamily="34" charset="0"/>
              </a:rPr>
              <a:t>Increase sense of achievement and job satisfaction </a:t>
            </a:r>
          </a:p>
          <a:p>
            <a:pPr marL="285750" indent="-285750">
              <a:lnSpc>
                <a:spcPct val="150000"/>
              </a:lnSpc>
              <a:buFont typeface="Arial" panose="020B0604020202020204" pitchFamily="34" charset="0"/>
              <a:buChar char="•"/>
            </a:pPr>
            <a:r>
              <a:rPr lang="en-GB" sz="2400" dirty="0">
                <a:latin typeface="Calibri" panose="020F0502020204030204" pitchFamily="34" charset="0"/>
                <a:cs typeface="Calibri" panose="020F0502020204030204" pitchFamily="34" charset="0"/>
              </a:rPr>
              <a:t>Improve communication, organisation and leadership skills</a:t>
            </a:r>
          </a:p>
          <a:p>
            <a:pPr marL="285750" indent="-285750">
              <a:lnSpc>
                <a:spcPct val="150000"/>
              </a:lnSpc>
              <a:buFont typeface="Arial" panose="020B0604020202020204" pitchFamily="34" charset="0"/>
              <a:buChar char="•"/>
            </a:pPr>
            <a:r>
              <a:rPr lang="en-GB" sz="2400" dirty="0">
                <a:latin typeface="Calibri" panose="020F0502020204030204" pitchFamily="34" charset="0"/>
                <a:cs typeface="Calibri" panose="020F0502020204030204" pitchFamily="34" charset="0"/>
              </a:rPr>
              <a:t>Gives me the opportunity to continue to run group sessions</a:t>
            </a:r>
          </a:p>
          <a:p>
            <a:pPr marL="285750" indent="-285750">
              <a:lnSpc>
                <a:spcPct val="150000"/>
              </a:lnSpc>
              <a:buFont typeface="Arial" panose="020B0604020202020204" pitchFamily="34" charset="0"/>
              <a:buChar char="•"/>
            </a:pPr>
            <a:r>
              <a:rPr lang="en-GB" sz="2400" dirty="0">
                <a:latin typeface="Calibri" panose="020F0502020204030204" pitchFamily="34" charset="0"/>
                <a:cs typeface="Calibri" panose="020F0502020204030204" pitchFamily="34" charset="0"/>
              </a:rPr>
              <a:t>Improve time management skills</a:t>
            </a:r>
          </a:p>
          <a:p>
            <a:pPr marL="285750" indent="-285750">
              <a:buFont typeface="Arial" panose="020B0604020202020204" pitchFamily="34" charset="0"/>
              <a:buChar char="•"/>
            </a:pPr>
            <a:endParaRPr lang="en-US" dirty="0"/>
          </a:p>
        </p:txBody>
      </p:sp>
      <p:sp>
        <p:nvSpPr>
          <p:cNvPr id="3" name="TextBox 2">
            <a:extLst>
              <a:ext uri="{FF2B5EF4-FFF2-40B4-BE49-F238E27FC236}">
                <a16:creationId xmlns:a16="http://schemas.microsoft.com/office/drawing/2014/main" id="{07E13CDA-1CAE-800C-49BE-87E05B073A28}"/>
              </a:ext>
            </a:extLst>
          </p:cNvPr>
          <p:cNvSpPr txBox="1"/>
          <p:nvPr/>
        </p:nvSpPr>
        <p:spPr>
          <a:xfrm>
            <a:off x="2766132" y="526942"/>
            <a:ext cx="5625885" cy="523220"/>
          </a:xfrm>
          <a:prstGeom prst="rect">
            <a:avLst/>
          </a:prstGeom>
          <a:noFill/>
        </p:spPr>
        <p:txBody>
          <a:bodyPr wrap="square" rtlCol="0">
            <a:spAutoFit/>
          </a:bodyPr>
          <a:lstStyle/>
          <a:p>
            <a:r>
              <a:rPr lang="en-US" sz="2800" dirty="0">
                <a:latin typeface="Calibri" panose="020F0502020204030204" pitchFamily="34" charset="0"/>
                <a:cs typeface="Calibri" panose="020F0502020204030204" pitchFamily="34" charset="0"/>
              </a:rPr>
              <a:t>Personal development</a:t>
            </a:r>
          </a:p>
        </p:txBody>
      </p:sp>
      <p:pic>
        <p:nvPicPr>
          <p:cNvPr id="2050" name="Picture 2" descr="PersonalDevelopment 1">
            <a:extLst>
              <a:ext uri="{FF2B5EF4-FFF2-40B4-BE49-F238E27FC236}">
                <a16:creationId xmlns:a16="http://schemas.microsoft.com/office/drawing/2014/main" id="{09F79CD5-CEAF-0530-74FC-91A60D27B0DE}"/>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9425868" y="325464"/>
            <a:ext cx="2674679" cy="3298771"/>
          </a:xfrm>
          <a:prstGeom prst="rect">
            <a:avLst/>
          </a:prstGeom>
          <a:pattFill prst="pct30">
            <a:fgClr>
              <a:schemeClr val="accent1"/>
            </a:fgClr>
            <a:bgClr>
              <a:schemeClr val="bg1"/>
            </a:bgClr>
          </a:pattFill>
          <a:ln>
            <a:solidFill>
              <a:schemeClr val="accent1"/>
            </a:solidFill>
          </a:ln>
          <a:effectLst>
            <a:outerShdw blurRad="50800" dist="50800" dir="5400000" algn="ctr" rotWithShape="0">
              <a:schemeClr val="bg2">
                <a:lumMod val="60000"/>
                <a:lumOff val="40000"/>
              </a:schemeClr>
            </a:outerShdw>
          </a:effectLst>
        </p:spPr>
      </p:pic>
    </p:spTree>
    <p:extLst>
      <p:ext uri="{BB962C8B-B14F-4D97-AF65-F5344CB8AC3E}">
        <p14:creationId xmlns:p14="http://schemas.microsoft.com/office/powerpoint/2010/main" val="29172315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B504090-231E-65BF-ABC0-EC8121CDC5D3}"/>
              </a:ext>
            </a:extLst>
          </p:cNvPr>
          <p:cNvSpPr txBox="1"/>
          <p:nvPr/>
        </p:nvSpPr>
        <p:spPr>
          <a:xfrm>
            <a:off x="2225407" y="683046"/>
            <a:ext cx="6731306" cy="707886"/>
          </a:xfrm>
          <a:prstGeom prst="rect">
            <a:avLst/>
          </a:prstGeom>
          <a:noFill/>
        </p:spPr>
        <p:txBody>
          <a:bodyPr wrap="square" rtlCol="0">
            <a:spAutoFit/>
          </a:bodyPr>
          <a:lstStyle/>
          <a:p>
            <a:pPr algn="ctr"/>
            <a:r>
              <a:rPr lang="en-US" sz="4000" dirty="0">
                <a:latin typeface="Calibri" panose="020F0502020204030204" pitchFamily="34" charset="0"/>
                <a:cs typeface="Calibri" panose="020F0502020204030204" pitchFamily="34" charset="0"/>
              </a:rPr>
              <a:t>Conclusion</a:t>
            </a:r>
          </a:p>
        </p:txBody>
      </p:sp>
      <p:sp>
        <p:nvSpPr>
          <p:cNvPr id="3" name="TextBox 2">
            <a:extLst>
              <a:ext uri="{FF2B5EF4-FFF2-40B4-BE49-F238E27FC236}">
                <a16:creationId xmlns:a16="http://schemas.microsoft.com/office/drawing/2014/main" id="{75BCB704-218D-2FB1-79EE-0A68E02F5152}"/>
              </a:ext>
            </a:extLst>
          </p:cNvPr>
          <p:cNvSpPr txBox="1"/>
          <p:nvPr/>
        </p:nvSpPr>
        <p:spPr>
          <a:xfrm>
            <a:off x="1131376" y="1905506"/>
            <a:ext cx="9066881" cy="4893647"/>
          </a:xfrm>
          <a:prstGeom prst="rect">
            <a:avLst/>
          </a:prstGeom>
          <a:noFill/>
        </p:spPr>
        <p:txBody>
          <a:bodyPr wrap="square" rtlCol="0">
            <a:spAutoFit/>
          </a:bodyPr>
          <a:lstStyle/>
          <a:p>
            <a:r>
              <a:rPr lang="en-US" sz="2400" dirty="0">
                <a:latin typeface="Calibri" panose="020F0502020204030204" pitchFamily="34" charset="0"/>
                <a:cs typeface="Calibri" panose="020F0502020204030204" pitchFamily="34" charset="0"/>
              </a:rPr>
              <a:t>On reflection, I feel the best approach to increasing my current caseload by also covering another Trauma and Orthopedic ward as well as supporting the wider physio department would be to run a group patient session. </a:t>
            </a:r>
          </a:p>
          <a:p>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This gives me an opportunity to see a larger volume of patients at one time improving service development by reducing waiting list, saving NHS time and money as well as reducing the problem of staff shortages (NHS, 2015). </a:t>
            </a:r>
          </a:p>
          <a:p>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This will also reduce my stress and anxiety levels as well as providing an opportunity for personal development and increasing my job satisfaction.</a:t>
            </a:r>
          </a:p>
        </p:txBody>
      </p:sp>
    </p:spTree>
    <p:extLst>
      <p:ext uri="{BB962C8B-B14F-4D97-AF65-F5344CB8AC3E}">
        <p14:creationId xmlns:p14="http://schemas.microsoft.com/office/powerpoint/2010/main" val="24262863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0DF762-9CAD-3ACF-3525-79D300151C23}"/>
              </a:ext>
            </a:extLst>
          </p:cNvPr>
          <p:cNvSpPr txBox="1"/>
          <p:nvPr/>
        </p:nvSpPr>
        <p:spPr>
          <a:xfrm>
            <a:off x="3614246" y="3703465"/>
            <a:ext cx="7253207" cy="1200329"/>
          </a:xfrm>
          <a:prstGeom prst="rect">
            <a:avLst/>
          </a:prstGeom>
          <a:noFill/>
        </p:spPr>
        <p:txBody>
          <a:bodyPr wrap="square" rtlCol="0">
            <a:spAutoFit/>
          </a:bodyPr>
          <a:lstStyle/>
          <a:p>
            <a:r>
              <a:rPr lang="en-US" sz="7200" dirty="0">
                <a:latin typeface="Calibri" panose="020F0502020204030204" pitchFamily="34" charset="0"/>
                <a:cs typeface="Calibri" panose="020F0502020204030204" pitchFamily="34" charset="0"/>
              </a:rPr>
              <a:t>Any questions?</a:t>
            </a:r>
          </a:p>
        </p:txBody>
      </p:sp>
      <p:sp>
        <p:nvSpPr>
          <p:cNvPr id="3" name="TextBox 2">
            <a:extLst>
              <a:ext uri="{FF2B5EF4-FFF2-40B4-BE49-F238E27FC236}">
                <a16:creationId xmlns:a16="http://schemas.microsoft.com/office/drawing/2014/main" id="{E39BFE01-D5F9-CDA7-2606-D748A9D45E0E}"/>
              </a:ext>
            </a:extLst>
          </p:cNvPr>
          <p:cNvSpPr txBox="1"/>
          <p:nvPr/>
        </p:nvSpPr>
        <p:spPr>
          <a:xfrm>
            <a:off x="2570205" y="1705232"/>
            <a:ext cx="7228703" cy="1015663"/>
          </a:xfrm>
          <a:prstGeom prst="rect">
            <a:avLst/>
          </a:prstGeom>
          <a:noFill/>
        </p:spPr>
        <p:txBody>
          <a:bodyPr wrap="square" rtlCol="0">
            <a:spAutoFit/>
          </a:bodyPr>
          <a:lstStyle/>
          <a:p>
            <a:pPr algn="ctr"/>
            <a:r>
              <a:rPr lang="en-US" sz="6000" dirty="0">
                <a:latin typeface="Calibri" panose="020F0502020204030204" pitchFamily="34" charset="0"/>
                <a:cs typeface="Calibri" panose="020F0502020204030204" pitchFamily="34" charset="0"/>
              </a:rPr>
              <a:t>Thank You</a:t>
            </a:r>
          </a:p>
        </p:txBody>
      </p:sp>
      <p:pic>
        <p:nvPicPr>
          <p:cNvPr id="3074" name="Picture 2" descr="38,343 Thank You Stock Photos - Free &amp; Royalty-Free Stock Photos from  Dreamstime">
            <a:extLst>
              <a:ext uri="{FF2B5EF4-FFF2-40B4-BE49-F238E27FC236}">
                <a16:creationId xmlns:a16="http://schemas.microsoft.com/office/drawing/2014/main" id="{2EB6CFED-1349-3AA9-50E1-3908731A48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5057"/>
            <a:ext cx="12749957" cy="691305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F790338-851A-0A2E-920B-7572888AD6E3}"/>
              </a:ext>
            </a:extLst>
          </p:cNvPr>
          <p:cNvSpPr txBox="1"/>
          <p:nvPr/>
        </p:nvSpPr>
        <p:spPr>
          <a:xfrm>
            <a:off x="7253207" y="5625885"/>
            <a:ext cx="5191932" cy="1015663"/>
          </a:xfrm>
          <a:prstGeom prst="rect">
            <a:avLst/>
          </a:prstGeom>
          <a:noFill/>
        </p:spPr>
        <p:txBody>
          <a:bodyPr wrap="square" rtlCol="0">
            <a:spAutoFit/>
          </a:bodyPr>
          <a:lstStyle/>
          <a:p>
            <a:r>
              <a:rPr lang="en-US" sz="6000" dirty="0">
                <a:latin typeface="Calibri" panose="020F0502020204030204" pitchFamily="34" charset="0"/>
                <a:cs typeface="Calibri" panose="020F0502020204030204" pitchFamily="34" charset="0"/>
              </a:rPr>
              <a:t>Any Questions?</a:t>
            </a:r>
          </a:p>
        </p:txBody>
      </p:sp>
    </p:spTree>
    <p:extLst>
      <p:ext uri="{BB962C8B-B14F-4D97-AF65-F5344CB8AC3E}">
        <p14:creationId xmlns:p14="http://schemas.microsoft.com/office/powerpoint/2010/main" val="18627416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167EFB-8A6B-1E64-9DFD-0AF3396F2268}"/>
              </a:ext>
            </a:extLst>
          </p:cNvPr>
          <p:cNvSpPr txBox="1"/>
          <p:nvPr/>
        </p:nvSpPr>
        <p:spPr>
          <a:xfrm>
            <a:off x="888569" y="154984"/>
            <a:ext cx="10414861" cy="8032968"/>
          </a:xfrm>
          <a:prstGeom prst="rect">
            <a:avLst/>
          </a:prstGeom>
          <a:noFill/>
        </p:spPr>
        <p:txBody>
          <a:bodyPr wrap="square" rtlCol="0">
            <a:spAutoFit/>
          </a:bodyPr>
          <a:lstStyle/>
          <a:p>
            <a:r>
              <a:rPr lang="en-US" sz="2400" dirty="0">
                <a:latin typeface="Calibri" panose="020F0502020204030204" pitchFamily="34" charset="0"/>
                <a:cs typeface="Calibri" panose="020F0502020204030204" pitchFamily="34" charset="0"/>
              </a:rPr>
              <a:t>References</a:t>
            </a:r>
          </a:p>
          <a:p>
            <a:endParaRPr lang="en-US"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Casey, L. Shields, N. </a:t>
            </a:r>
            <a:r>
              <a:rPr lang="en-US" dirty="0" err="1">
                <a:latin typeface="Calibri" panose="020F0502020204030204" pitchFamily="34" charset="0"/>
                <a:cs typeface="Calibri" panose="020F0502020204030204" pitchFamily="34" charset="0"/>
              </a:rPr>
              <a:t>Brusco,NK</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Watts,J</a:t>
            </a:r>
            <a:r>
              <a:rPr lang="en-US" dirty="0">
                <a:latin typeface="Calibri" panose="020F0502020204030204" pitchFamily="34" charset="0"/>
                <a:cs typeface="Calibri" panose="020F0502020204030204" pitchFamily="34" charset="0"/>
              </a:rPr>
              <a:t>. Taylor, NF. (2018) </a:t>
            </a:r>
            <a:r>
              <a:rPr lang="en-US" i="1" dirty="0">
                <a:latin typeface="Calibri" panose="020F0502020204030204" pitchFamily="34" charset="0"/>
                <a:cs typeface="Calibri" panose="020F0502020204030204" pitchFamily="34" charset="0"/>
              </a:rPr>
              <a:t>Additional Physical Therapy Services Reduce Length of Stay and improve health outcomes in people with </a:t>
            </a:r>
            <a:r>
              <a:rPr lang="en-US" i="1" dirty="0" err="1">
                <a:latin typeface="Calibri" panose="020F0502020204030204" pitchFamily="34" charset="0"/>
                <a:cs typeface="Calibri" panose="020F0502020204030204" pitchFamily="34" charset="0"/>
              </a:rPr>
              <a:t>acurte</a:t>
            </a:r>
            <a:r>
              <a:rPr lang="en-US" i="1" dirty="0">
                <a:latin typeface="Calibri" panose="020F0502020204030204" pitchFamily="34" charset="0"/>
                <a:cs typeface="Calibri" panose="020F0502020204030204" pitchFamily="34" charset="0"/>
              </a:rPr>
              <a:t> and subacute conditions: An updated systematic review and meta-Analysis: </a:t>
            </a:r>
            <a:r>
              <a:rPr lang="en-US" i="0" dirty="0">
                <a:latin typeface="Calibri" panose="020F0502020204030204" pitchFamily="34" charset="0"/>
                <a:cs typeface="Calibri" panose="020F0502020204030204" pitchFamily="34" charset="0"/>
              </a:rPr>
              <a:t>Vol 99 pp:2299-2312</a:t>
            </a:r>
            <a:endParaRPr lang="en-US" dirty="0">
              <a:latin typeface="Calibri" panose="020F0502020204030204" pitchFamily="34" charset="0"/>
              <a:cs typeface="Calibri" panose="020F0502020204030204" pitchFamily="34" charset="0"/>
            </a:endParaRPr>
          </a:p>
          <a:p>
            <a:endParaRPr lang="en-US"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Gandy, J (2014) </a:t>
            </a:r>
            <a:r>
              <a:rPr lang="en-US" i="1" dirty="0">
                <a:latin typeface="Calibri" panose="020F0502020204030204" pitchFamily="34" charset="0"/>
                <a:cs typeface="Calibri" panose="020F0502020204030204" pitchFamily="34" charset="0"/>
              </a:rPr>
              <a:t>Manual of dietetic practice (5</a:t>
            </a:r>
            <a:r>
              <a:rPr lang="en-US" i="1" baseline="30000" dirty="0">
                <a:latin typeface="Calibri" panose="020F0502020204030204" pitchFamily="34" charset="0"/>
                <a:cs typeface="Calibri" panose="020F0502020204030204" pitchFamily="34" charset="0"/>
              </a:rPr>
              <a:t>th</a:t>
            </a:r>
            <a:r>
              <a:rPr lang="en-US" i="1" dirty="0">
                <a:latin typeface="Calibri" panose="020F0502020204030204" pitchFamily="34" charset="0"/>
                <a:cs typeface="Calibri" panose="020F0502020204030204" pitchFamily="34" charset="0"/>
              </a:rPr>
              <a:t> edition) </a:t>
            </a:r>
            <a:r>
              <a:rPr lang="en-US" i="0" dirty="0">
                <a:latin typeface="Calibri" panose="020F0502020204030204" pitchFamily="34" charset="0"/>
                <a:cs typeface="Calibri" panose="020F0502020204030204" pitchFamily="34" charset="0"/>
              </a:rPr>
              <a:t>The British Dietetic Association. John Wiley and Sons, Ltd.</a:t>
            </a:r>
          </a:p>
          <a:p>
            <a:endParaRPr lang="en-US" i="0" dirty="0">
              <a:latin typeface="Calibri" panose="020F0502020204030204" pitchFamily="34" charset="0"/>
              <a:cs typeface="Calibri" panose="020F0502020204030204" pitchFamily="34" charset="0"/>
            </a:endParaRPr>
          </a:p>
          <a:p>
            <a:r>
              <a:rPr lang="en-US" i="0" dirty="0">
                <a:latin typeface="Calibri" panose="020F0502020204030204" pitchFamily="34" charset="0"/>
                <a:cs typeface="Calibri" panose="020F0502020204030204" pitchFamily="34" charset="0"/>
              </a:rPr>
              <a:t>Harrison, G. </a:t>
            </a:r>
            <a:r>
              <a:rPr lang="en-US" i="0" dirty="0" err="1">
                <a:latin typeface="Calibri" panose="020F0502020204030204" pitchFamily="34" charset="0"/>
                <a:cs typeface="Calibri" panose="020F0502020204030204" pitchFamily="34" charset="0"/>
              </a:rPr>
              <a:t>Hayden,S</a:t>
            </a:r>
            <a:r>
              <a:rPr lang="en-US" i="0" dirty="0">
                <a:latin typeface="Calibri" panose="020F0502020204030204" pitchFamily="34" charset="0"/>
                <a:cs typeface="Calibri" panose="020F0502020204030204" pitchFamily="34" charset="0"/>
              </a:rPr>
              <a:t>. Cook, V. Cushing, V (2012) </a:t>
            </a:r>
            <a:r>
              <a:rPr lang="en-US" i="1" dirty="0">
                <a:latin typeface="Calibri" panose="020F0502020204030204" pitchFamily="34" charset="0"/>
                <a:cs typeface="Calibri" panose="020F0502020204030204" pitchFamily="34" charset="0"/>
              </a:rPr>
              <a:t>Improving health care professionals feedback on communication skills: Development of an online resource. </a:t>
            </a:r>
            <a:r>
              <a:rPr lang="en-US" i="0" dirty="0">
                <a:latin typeface="Calibri" panose="020F0502020204030204" pitchFamily="34" charset="0"/>
                <a:cs typeface="Calibri" panose="020F0502020204030204" pitchFamily="34" charset="0"/>
              </a:rPr>
              <a:t>Patient education and counselling. Vol 88, pp 414-419</a:t>
            </a:r>
          </a:p>
          <a:p>
            <a:endParaRPr lang="en-US" dirty="0">
              <a:latin typeface="Calibri" panose="020F0502020204030204" pitchFamily="34" charset="0"/>
              <a:cs typeface="Calibri" panose="020F0502020204030204" pitchFamily="34" charset="0"/>
            </a:endParaRPr>
          </a:p>
          <a:p>
            <a:r>
              <a:rPr lang="en-US" dirty="0" err="1">
                <a:latin typeface="Calibri" panose="020F0502020204030204" pitchFamily="34" charset="0"/>
                <a:cs typeface="Calibri" panose="020F0502020204030204" pitchFamily="34" charset="0"/>
              </a:rPr>
              <a:t>Hodkinson,A</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Zhou,A</a:t>
            </a:r>
            <a:r>
              <a:rPr lang="en-US" dirty="0">
                <a:latin typeface="Calibri" panose="020F0502020204030204" pitchFamily="34" charset="0"/>
                <a:cs typeface="Calibri" panose="020F0502020204030204" pitchFamily="34" charset="0"/>
              </a:rPr>
              <a:t>. Johnson, J. </a:t>
            </a:r>
            <a:r>
              <a:rPr lang="en-US" dirty="0" err="1">
                <a:latin typeface="Calibri" panose="020F0502020204030204" pitchFamily="34" charset="0"/>
                <a:cs typeface="Calibri" panose="020F0502020204030204" pitchFamily="34" charset="0"/>
              </a:rPr>
              <a:t>Geraghty,K</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Riley,R</a:t>
            </a:r>
            <a:r>
              <a:rPr lang="en-US" dirty="0">
                <a:latin typeface="Calibri" panose="020F0502020204030204" pitchFamily="34" charset="0"/>
                <a:cs typeface="Calibri" panose="020F0502020204030204" pitchFamily="34" charset="0"/>
              </a:rPr>
              <a:t>. Peters, D. </a:t>
            </a:r>
            <a:r>
              <a:rPr lang="en-US" dirty="0" err="1">
                <a:latin typeface="Calibri" panose="020F0502020204030204" pitchFamily="34" charset="0"/>
                <a:cs typeface="Calibri" panose="020F0502020204030204" pitchFamily="34" charset="0"/>
              </a:rPr>
              <a:t>Panagiotic</a:t>
            </a:r>
            <a:r>
              <a:rPr lang="en-US" dirty="0">
                <a:latin typeface="Calibri" panose="020F0502020204030204" pitchFamily="34" charset="0"/>
                <a:cs typeface="Calibri" panose="020F0502020204030204" pitchFamily="34" charset="0"/>
              </a:rPr>
              <a:t>, M (2022) </a:t>
            </a:r>
            <a:r>
              <a:rPr lang="en-US" i="1" dirty="0">
                <a:latin typeface="Calibri" panose="020F0502020204030204" pitchFamily="34" charset="0"/>
                <a:cs typeface="Calibri" panose="020F0502020204030204" pitchFamily="34" charset="0"/>
              </a:rPr>
              <a:t>Associations of Physician burnout with career engagement and quality of patient care: Systematic review and meta-analysis. </a:t>
            </a:r>
            <a:r>
              <a:rPr lang="en-US" i="0" dirty="0">
                <a:latin typeface="Calibri" panose="020F0502020204030204" pitchFamily="34" charset="0"/>
                <a:cs typeface="Calibri" panose="020F0502020204030204" pitchFamily="34" charset="0"/>
              </a:rPr>
              <a:t>BMJ vol 378</a:t>
            </a:r>
          </a:p>
          <a:p>
            <a:endParaRPr lang="en-US" dirty="0">
              <a:latin typeface="Calibri" panose="020F0502020204030204" pitchFamily="34" charset="0"/>
              <a:cs typeface="Calibri" panose="020F0502020204030204" pitchFamily="34" charset="0"/>
            </a:endParaRPr>
          </a:p>
          <a:p>
            <a:r>
              <a:rPr lang="en-US" i="0" dirty="0">
                <a:latin typeface="Calibri" panose="020F0502020204030204" pitchFamily="34" charset="0"/>
                <a:cs typeface="Calibri" panose="020F0502020204030204" pitchFamily="34" charset="0"/>
              </a:rPr>
              <a:t>King, R. Taylor, B. </a:t>
            </a:r>
            <a:r>
              <a:rPr lang="en-US" i="0" dirty="0" err="1">
                <a:latin typeface="Calibri" panose="020F0502020204030204" pitchFamily="34" charset="0"/>
                <a:cs typeface="Calibri" panose="020F0502020204030204" pitchFamily="34" charset="0"/>
              </a:rPr>
              <a:t>Talpur</a:t>
            </a:r>
            <a:r>
              <a:rPr lang="en-US" i="0" dirty="0">
                <a:latin typeface="Calibri" panose="020F0502020204030204" pitchFamily="34" charset="0"/>
                <a:cs typeface="Calibri" panose="020F0502020204030204" pitchFamily="34" charset="0"/>
              </a:rPr>
              <a:t>, A. Jackson, C. Manley, k. Ashby, N. Tod A, Ryan, T. Wood, E. </a:t>
            </a:r>
            <a:r>
              <a:rPr lang="en-US" i="0" dirty="0" err="1">
                <a:latin typeface="Calibri" panose="020F0502020204030204" pitchFamily="34" charset="0"/>
                <a:cs typeface="Calibri" panose="020F0502020204030204" pitchFamily="34" charset="0"/>
              </a:rPr>
              <a:t>Senek</a:t>
            </a:r>
            <a:r>
              <a:rPr lang="en-US" i="0" dirty="0">
                <a:latin typeface="Calibri" panose="020F0502020204030204" pitchFamily="34" charset="0"/>
                <a:cs typeface="Calibri" panose="020F0502020204030204" pitchFamily="34" charset="0"/>
              </a:rPr>
              <a:t> M, Robertson, S. (2021) </a:t>
            </a:r>
            <a:r>
              <a:rPr lang="en-US" i="1" dirty="0">
                <a:latin typeface="Calibri" panose="020F0502020204030204" pitchFamily="34" charset="0"/>
                <a:cs typeface="Calibri" panose="020F0502020204030204" pitchFamily="34" charset="0"/>
              </a:rPr>
              <a:t>Factors that optimize the impact of </a:t>
            </a:r>
            <a:r>
              <a:rPr lang="en-US" i="1" dirty="0" err="1">
                <a:latin typeface="Calibri" panose="020F0502020204030204" pitchFamily="34" charset="0"/>
                <a:cs typeface="Calibri" panose="020F0502020204030204" pitchFamily="34" charset="0"/>
              </a:rPr>
              <a:t>cointinuing</a:t>
            </a:r>
            <a:r>
              <a:rPr lang="en-US" i="1" dirty="0">
                <a:latin typeface="Calibri" panose="020F0502020204030204" pitchFamily="34" charset="0"/>
                <a:cs typeface="Calibri" panose="020F0502020204030204" pitchFamily="34" charset="0"/>
              </a:rPr>
              <a:t> professional development in nursing: A rapid evidence review. </a:t>
            </a:r>
            <a:r>
              <a:rPr lang="en-US" dirty="0">
                <a:latin typeface="Calibri" panose="020F0502020204030204" pitchFamily="34" charset="0"/>
                <a:cs typeface="Calibri" panose="020F0502020204030204" pitchFamily="34" charset="0"/>
              </a:rPr>
              <a:t> Nurse education today. Pp 98</a:t>
            </a:r>
            <a:endParaRPr lang="en-US" i="0" dirty="0">
              <a:latin typeface="Calibri" panose="020F0502020204030204" pitchFamily="34" charset="0"/>
              <a:cs typeface="Calibri" panose="020F0502020204030204" pitchFamily="34" charset="0"/>
            </a:endParaRPr>
          </a:p>
          <a:p>
            <a:endParaRPr lang="en-US"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NHS (2015) Developing excellence in healthcare: An NHS Wales skills and career framework for HCSW supporting nursing and the allied health professionals. NHS Wales. Welsh Government</a:t>
            </a:r>
            <a:endParaRPr lang="en-US" i="0" dirty="0">
              <a:latin typeface="Calibri" panose="020F0502020204030204" pitchFamily="34" charset="0"/>
              <a:cs typeface="Calibri" panose="020F0502020204030204" pitchFamily="34" charset="0"/>
            </a:endParaRPr>
          </a:p>
          <a:p>
            <a:endParaRPr lang="en-US" dirty="0">
              <a:latin typeface="Calibri" panose="020F0502020204030204" pitchFamily="34" charset="0"/>
              <a:cs typeface="Calibri" panose="020F0502020204030204" pitchFamily="34" charset="0"/>
            </a:endParaRPr>
          </a:p>
          <a:p>
            <a:endParaRPr lang="en-US" i="1" dirty="0"/>
          </a:p>
          <a:p>
            <a:endParaRPr lang="en-US" dirty="0"/>
          </a:p>
          <a:p>
            <a:endParaRPr lang="en-US" dirty="0"/>
          </a:p>
          <a:p>
            <a:endParaRPr lang="en-US" sz="2400" dirty="0"/>
          </a:p>
        </p:txBody>
      </p:sp>
    </p:spTree>
    <p:extLst>
      <p:ext uri="{BB962C8B-B14F-4D97-AF65-F5344CB8AC3E}">
        <p14:creationId xmlns:p14="http://schemas.microsoft.com/office/powerpoint/2010/main" val="21805251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B23E97A-B56F-0AA9-453B-03BB14086BC0}"/>
              </a:ext>
            </a:extLst>
          </p:cNvPr>
          <p:cNvSpPr txBox="1"/>
          <p:nvPr/>
        </p:nvSpPr>
        <p:spPr>
          <a:xfrm>
            <a:off x="433953" y="502438"/>
            <a:ext cx="10414861" cy="6924973"/>
          </a:xfrm>
          <a:prstGeom prst="rect">
            <a:avLst/>
          </a:prstGeom>
          <a:noFill/>
        </p:spPr>
        <p:txBody>
          <a:bodyPr wrap="square" rtlCol="0">
            <a:spAutoFit/>
          </a:bodyPr>
          <a:lstStyle/>
          <a:p>
            <a:r>
              <a:rPr lang="en-US" sz="2400" dirty="0">
                <a:latin typeface="Calibri" panose="020F0502020204030204" pitchFamily="34" charset="0"/>
                <a:cs typeface="Calibri" panose="020F0502020204030204" pitchFamily="34" charset="0"/>
              </a:rPr>
              <a:t>References</a:t>
            </a:r>
          </a:p>
          <a:p>
            <a:endParaRPr lang="en-US" dirty="0">
              <a:latin typeface="Calibri" panose="020F0502020204030204" pitchFamily="34" charset="0"/>
              <a:cs typeface="Calibri" panose="020F0502020204030204" pitchFamily="34" charset="0"/>
            </a:endParaRPr>
          </a:p>
          <a:p>
            <a:r>
              <a:rPr lang="en-US" i="0" dirty="0">
                <a:latin typeface="Calibri" panose="020F0502020204030204" pitchFamily="34" charset="0"/>
                <a:cs typeface="Calibri" panose="020F0502020204030204" pitchFamily="34" charset="0"/>
              </a:rPr>
              <a:t>NHS (2018) </a:t>
            </a:r>
            <a:r>
              <a:rPr lang="en-US" i="1" dirty="0">
                <a:latin typeface="Calibri" panose="020F0502020204030204" pitchFamily="34" charset="0"/>
                <a:cs typeface="Calibri" panose="020F0502020204030204" pitchFamily="34" charset="0"/>
              </a:rPr>
              <a:t>Continuing professional development </a:t>
            </a:r>
            <a:r>
              <a:rPr lang="en-US" i="0" dirty="0">
                <a:latin typeface="Calibri" panose="020F0502020204030204" pitchFamily="34" charset="0"/>
                <a:cs typeface="Calibri" panose="020F0502020204030204" pitchFamily="34" charset="0"/>
              </a:rPr>
              <a:t>(CPD) [Online] Available at: https://</a:t>
            </a:r>
            <a:r>
              <a:rPr lang="en-US" i="0" dirty="0" err="1">
                <a:latin typeface="Calibri" panose="020F0502020204030204" pitchFamily="34" charset="0"/>
                <a:cs typeface="Calibri" panose="020F0502020204030204" pitchFamily="34" charset="0"/>
              </a:rPr>
              <a:t>www.healthcareers.nhs.uk</a:t>
            </a:r>
            <a:r>
              <a:rPr lang="en-US" i="0" dirty="0">
                <a:latin typeface="Calibri" panose="020F0502020204030204" pitchFamily="34" charset="0"/>
                <a:cs typeface="Calibri" panose="020F0502020204030204" pitchFamily="34" charset="0"/>
              </a:rPr>
              <a:t>/career-planning/developing-your-health-career/personal-and-professional-development-</a:t>
            </a:r>
            <a:r>
              <a:rPr lang="en-US" i="0" dirty="0" err="1">
                <a:latin typeface="Calibri" panose="020F0502020204030204" pitchFamily="34" charset="0"/>
                <a:cs typeface="Calibri" panose="020F0502020204030204" pitchFamily="34" charset="0"/>
              </a:rPr>
              <a:t>cpd</a:t>
            </a:r>
            <a:r>
              <a:rPr lang="en-US" i="0" dirty="0">
                <a:latin typeface="Calibri" panose="020F0502020204030204" pitchFamily="34" charset="0"/>
                <a:cs typeface="Calibri" panose="020F0502020204030204" pitchFamily="34" charset="0"/>
              </a:rPr>
              <a:t> [Accessed on 08/11/2024]</a:t>
            </a:r>
          </a:p>
          <a:p>
            <a:endParaRPr lang="en-US" dirty="0">
              <a:latin typeface="Calibri" panose="020F0502020204030204" pitchFamily="34" charset="0"/>
              <a:cs typeface="Calibri" panose="020F0502020204030204" pitchFamily="34" charset="0"/>
            </a:endParaRPr>
          </a:p>
          <a:p>
            <a:r>
              <a:rPr lang="en-US" dirty="0" err="1">
                <a:latin typeface="Calibri" panose="020F0502020204030204" pitchFamily="34" charset="0"/>
                <a:cs typeface="Calibri" panose="020F0502020204030204" pitchFamily="34" charset="0"/>
              </a:rPr>
              <a:t>Peregrin</a:t>
            </a:r>
            <a:r>
              <a:rPr lang="en-US" dirty="0">
                <a:latin typeface="Calibri" panose="020F0502020204030204" pitchFamily="34" charset="0"/>
                <a:cs typeface="Calibri" panose="020F0502020204030204" pitchFamily="34" charset="0"/>
              </a:rPr>
              <a:t>, T (2014) </a:t>
            </a:r>
            <a:r>
              <a:rPr lang="en-US" i="1" dirty="0">
                <a:latin typeface="Calibri" panose="020F0502020204030204" pitchFamily="34" charset="0"/>
                <a:cs typeface="Calibri" panose="020F0502020204030204" pitchFamily="34" charset="0"/>
              </a:rPr>
              <a:t>Enhanced </a:t>
            </a:r>
            <a:r>
              <a:rPr lang="en-US" i="1" dirty="0" err="1">
                <a:latin typeface="Calibri" panose="020F0502020204030204" pitchFamily="34" charset="0"/>
                <a:cs typeface="Calibri" panose="020F0502020204030204" pitchFamily="34" charset="0"/>
              </a:rPr>
              <a:t>nedside</a:t>
            </a:r>
            <a:r>
              <a:rPr lang="en-US" i="1" dirty="0">
                <a:latin typeface="Calibri" panose="020F0502020204030204" pitchFamily="34" charset="0"/>
                <a:cs typeface="Calibri" panose="020F0502020204030204" pitchFamily="34" charset="0"/>
              </a:rPr>
              <a:t> manner heals patient to </a:t>
            </a:r>
            <a:r>
              <a:rPr lang="en-US" i="1" dirty="0" err="1">
                <a:latin typeface="Calibri" panose="020F0502020204030204" pitchFamily="34" charset="0"/>
                <a:cs typeface="Calibri" panose="020F0502020204030204" pitchFamily="34" charset="0"/>
              </a:rPr>
              <a:t>practioner</a:t>
            </a:r>
            <a:r>
              <a:rPr lang="en-US" i="1" dirty="0">
                <a:latin typeface="Calibri" panose="020F0502020204030204" pitchFamily="34" charset="0"/>
                <a:cs typeface="Calibri" panose="020F0502020204030204" pitchFamily="34" charset="0"/>
              </a:rPr>
              <a:t> communication. </a:t>
            </a:r>
            <a:r>
              <a:rPr lang="en-US" dirty="0">
                <a:latin typeface="Calibri" panose="020F0502020204030204" pitchFamily="34" charset="0"/>
                <a:cs typeface="Calibri" panose="020F0502020204030204" pitchFamily="34" charset="0"/>
              </a:rPr>
              <a:t>Journal of the academic of nutrition and dietetics. 114:4, pp529-532</a:t>
            </a:r>
          </a:p>
          <a:p>
            <a:endParaRPr lang="en-US" dirty="0">
              <a:latin typeface="Calibri" panose="020F0502020204030204" pitchFamily="34" charset="0"/>
              <a:cs typeface="Calibri" panose="020F0502020204030204" pitchFamily="34" charset="0"/>
            </a:endParaRPr>
          </a:p>
          <a:p>
            <a:r>
              <a:rPr lang="en-US" dirty="0" err="1">
                <a:latin typeface="Calibri" panose="020F0502020204030204" pitchFamily="34" charset="0"/>
                <a:cs typeface="Calibri" panose="020F0502020204030204" pitchFamily="34" charset="0"/>
              </a:rPr>
              <a:t>Surgenor</a:t>
            </a:r>
            <a:r>
              <a:rPr lang="en-US" dirty="0">
                <a:latin typeface="Calibri" panose="020F0502020204030204" pitchFamily="34" charset="0"/>
                <a:cs typeface="Calibri" panose="020F0502020204030204" pitchFamily="34" charset="0"/>
              </a:rPr>
              <a:t>, P (2010) </a:t>
            </a:r>
            <a:r>
              <a:rPr lang="en-US" i="1" dirty="0">
                <a:latin typeface="Calibri" panose="020F0502020204030204" pitchFamily="34" charset="0"/>
                <a:cs typeface="Calibri" panose="020F0502020204030204" pitchFamily="34" charset="0"/>
              </a:rPr>
              <a:t>Planning a teaching session. </a:t>
            </a:r>
            <a:r>
              <a:rPr lang="en-US" i="0" dirty="0">
                <a:latin typeface="Calibri" panose="020F0502020204030204" pitchFamily="34" charset="0"/>
                <a:cs typeface="Calibri" panose="020F0502020204030204" pitchFamily="34" charset="0"/>
              </a:rPr>
              <a:t>UCD Teaching and Learning. [Online] Available at: https://</a:t>
            </a:r>
            <a:r>
              <a:rPr lang="en-US" i="0" dirty="0" err="1">
                <a:latin typeface="Calibri" panose="020F0502020204030204" pitchFamily="34" charset="0"/>
                <a:cs typeface="Calibri" panose="020F0502020204030204" pitchFamily="34" charset="0"/>
              </a:rPr>
              <a:t>ww.ucd.ie</a:t>
            </a:r>
            <a:r>
              <a:rPr lang="en-US" i="0" dirty="0">
                <a:latin typeface="Calibri" panose="020F0502020204030204" pitchFamily="34" charset="0"/>
                <a:cs typeface="Calibri" panose="020F0502020204030204" pitchFamily="34" charset="0"/>
              </a:rPr>
              <a:t>/t4cms/UCDTLT0022.pdf. [Accessed: 08/11/2024]</a:t>
            </a:r>
          </a:p>
          <a:p>
            <a:endParaRPr lang="en-US"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West, M. Coia, D.D (2019) </a:t>
            </a:r>
            <a:r>
              <a:rPr lang="en-US" i="1" dirty="0">
                <a:latin typeface="Calibri" panose="020F0502020204030204" pitchFamily="34" charset="0"/>
                <a:cs typeface="Calibri" panose="020F0502020204030204" pitchFamily="34" charset="0"/>
              </a:rPr>
              <a:t>How top transform UK healthcare environments to support doctors and medical students to care for patients. General Medical Council</a:t>
            </a:r>
            <a:endParaRPr lang="en-US" dirty="0">
              <a:latin typeface="Calibri" panose="020F0502020204030204" pitchFamily="34" charset="0"/>
              <a:cs typeface="Calibri" panose="020F0502020204030204" pitchFamily="34" charset="0"/>
            </a:endParaRPr>
          </a:p>
          <a:p>
            <a:endParaRPr lang="en-US"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Wood, S. Finnis, A. </a:t>
            </a:r>
            <a:r>
              <a:rPr lang="en-US" dirty="0" err="1">
                <a:latin typeface="Calibri" panose="020F0502020204030204" pitchFamily="34" charset="0"/>
                <a:cs typeface="Calibri" panose="020F0502020204030204" pitchFamily="34" charset="0"/>
              </a:rPr>
              <a:t>Khan,H</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Ejbye,J</a:t>
            </a:r>
            <a:r>
              <a:rPr lang="en-US" dirty="0">
                <a:latin typeface="Calibri" panose="020F0502020204030204" pitchFamily="34" charset="0"/>
                <a:cs typeface="Calibri" panose="020F0502020204030204" pitchFamily="34" charset="0"/>
              </a:rPr>
              <a:t>. (2016) </a:t>
            </a:r>
            <a:r>
              <a:rPr lang="en-US" i="1" dirty="0">
                <a:latin typeface="Calibri" panose="020F0502020204030204" pitchFamily="34" charset="0"/>
                <a:cs typeface="Calibri" panose="020F0502020204030204" pitchFamily="34" charset="0"/>
              </a:rPr>
              <a:t>At the heart of health: realizing the value of people and communities </a:t>
            </a:r>
            <a:endParaRPr lang="en-US" i="0" dirty="0">
              <a:latin typeface="Calibri" panose="020F0502020204030204" pitchFamily="34" charset="0"/>
              <a:cs typeface="Calibri" panose="020F0502020204030204" pitchFamily="34" charset="0"/>
            </a:endParaRPr>
          </a:p>
          <a:p>
            <a:endParaRPr lang="en-US"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Young, K.J, Young, H. </a:t>
            </a:r>
            <a:r>
              <a:rPr lang="en-US" dirty="0" err="1">
                <a:latin typeface="Calibri" panose="020F0502020204030204" pitchFamily="34" charset="0"/>
                <a:cs typeface="Calibri" panose="020F0502020204030204" pitchFamily="34" charset="0"/>
              </a:rPr>
              <a:t>Field,J</a:t>
            </a:r>
            <a:r>
              <a:rPr lang="en-US" dirty="0">
                <a:latin typeface="Calibri" panose="020F0502020204030204" pitchFamily="34" charset="0"/>
                <a:cs typeface="Calibri" panose="020F0502020204030204" pitchFamily="34" charset="0"/>
              </a:rPr>
              <a:t> (2024) </a:t>
            </a:r>
            <a:r>
              <a:rPr lang="en-US" i="1" dirty="0">
                <a:latin typeface="Calibri" panose="020F0502020204030204" pitchFamily="34" charset="0"/>
                <a:cs typeface="Calibri" panose="020F0502020204030204" pitchFamily="34" charset="0"/>
              </a:rPr>
              <a:t>A qualitative analysis of free text patient satisfaction responses in care Response, a database of patient-reported outcome and experience measures. </a:t>
            </a:r>
            <a:r>
              <a:rPr lang="en-US" i="0" dirty="0">
                <a:latin typeface="Calibri" panose="020F0502020204030204" pitchFamily="34" charset="0"/>
                <a:cs typeface="Calibri" panose="020F0502020204030204" pitchFamily="34" charset="0"/>
              </a:rPr>
              <a:t>Chiropractic and manual therapies. Vol 32, pp 2</a:t>
            </a:r>
            <a:endParaRPr lang="en-US" dirty="0">
              <a:latin typeface="Calibri" panose="020F0502020204030204" pitchFamily="34" charset="0"/>
              <a:cs typeface="Calibri" panose="020F0502020204030204" pitchFamily="34" charset="0"/>
            </a:endParaRPr>
          </a:p>
          <a:p>
            <a:endParaRPr lang="en-US" dirty="0"/>
          </a:p>
          <a:p>
            <a:endParaRPr lang="en-US" dirty="0"/>
          </a:p>
          <a:p>
            <a:endParaRPr lang="en-US" sz="2400" dirty="0"/>
          </a:p>
        </p:txBody>
      </p:sp>
    </p:spTree>
    <p:extLst>
      <p:ext uri="{BB962C8B-B14F-4D97-AF65-F5344CB8AC3E}">
        <p14:creationId xmlns:p14="http://schemas.microsoft.com/office/powerpoint/2010/main" val="3147542504"/>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1C647B"/>
      </a:dk2>
      <a:lt2>
        <a:srgbClr val="98B7D3"/>
      </a:lt2>
      <a:accent1>
        <a:srgbClr val="274FA4"/>
      </a:accent1>
      <a:accent2>
        <a:srgbClr val="48A8D0"/>
      </a:accent2>
      <a:accent3>
        <a:srgbClr val="53B18F"/>
      </a:accent3>
      <a:accent4>
        <a:srgbClr val="D78D38"/>
      </a:accent4>
      <a:accent5>
        <a:srgbClr val="BA3F51"/>
      </a:accent5>
      <a:accent6>
        <a:srgbClr val="AE52D9"/>
      </a:accent6>
      <a:hlink>
        <a:srgbClr val="2AA2DA"/>
      </a:hlink>
      <a:folHlink>
        <a:srgbClr val="76A3B8"/>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92000"/>
                <a:satMod val="180000"/>
                <a:lumMod val="114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DEB094D4-7FD8-4F86-93D5-B0F1341EF58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10712</TotalTime>
  <Words>3500</Words>
  <Application>Microsoft Macintosh PowerPoint</Application>
  <PresentationFormat>Widescreen</PresentationFormat>
  <Paragraphs>223</Paragraphs>
  <Slides>13</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Aptos</vt:lpstr>
      <vt:lpstr>Arial</vt:lpstr>
      <vt:lpstr>Calibri</vt:lpstr>
      <vt:lpstr>Tw Cen MT</vt:lpstr>
      <vt:lpstr>Wingdings</vt:lpstr>
      <vt:lpstr>Droplet</vt:lpstr>
      <vt:lpstr>Cerys aston 1001063</vt:lpstr>
      <vt:lpstr>Introduction</vt:lpstr>
      <vt:lpstr>Leadership skills</vt:lpstr>
      <vt:lpstr>Explain what the implications to increasing caseload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Cerys Aston (1001063)</dc:creator>
  <cp:lastModifiedBy>Cerys Aston (1001063)</cp:lastModifiedBy>
  <cp:revision>157</cp:revision>
  <dcterms:created xsi:type="dcterms:W3CDTF">2024-11-05T11:05:18Z</dcterms:created>
  <dcterms:modified xsi:type="dcterms:W3CDTF">2024-11-12T21:40:48Z</dcterms:modified>
</cp:coreProperties>
</file>