
<file path=[Content_Types].xml><?xml version="1.0" encoding="utf-8"?>
<Types xmlns="http://schemas.openxmlformats.org/package/2006/content-types">
  <Default Extension="1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9BB4DFD-6B01-45AB-A641-FFAD15169BFE}" v="19" dt="2026-08-08T16:03:53.1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4" d="100"/>
          <a:sy n="74" d="100"/>
        </p:scale>
        <p:origin x="35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lorin Alexandru Merian" userId="5748865ce91cca71" providerId="LiveId" clId="{5445DA3D-3E40-46F2-BEFE-AAD95968F3BE}"/>
    <pc:docChg chg="custSel modSld">
      <pc:chgData name="Florin Alexandru Merian" userId="5748865ce91cca71" providerId="LiveId" clId="{5445DA3D-3E40-46F2-BEFE-AAD95968F3BE}" dt="2026-08-08T16:20:51.862" v="543" actId="207"/>
      <pc:docMkLst>
        <pc:docMk/>
      </pc:docMkLst>
      <pc:sldChg chg="addSp delSp modSp mod">
        <pc:chgData name="Florin Alexandru Merian" userId="5748865ce91cca71" providerId="LiveId" clId="{5445DA3D-3E40-46F2-BEFE-AAD95968F3BE}" dt="2026-08-08T16:20:51.862" v="543" actId="207"/>
        <pc:sldMkLst>
          <pc:docMk/>
          <pc:sldMk cId="0" sldId="256"/>
        </pc:sldMkLst>
        <pc:spChg chg="del">
          <ac:chgData name="Florin Alexandru Merian" userId="5748865ce91cca71" providerId="LiveId" clId="{5445DA3D-3E40-46F2-BEFE-AAD95968F3BE}" dt="2026-08-08T14:21:16.641" v="342" actId="478"/>
          <ac:spMkLst>
            <pc:docMk/>
            <pc:sldMk cId="0" sldId="256"/>
            <ac:spMk id="2" creationId="{00000000-0000-0000-0000-000000000000}"/>
          </ac:spMkLst>
        </pc:spChg>
        <pc:spChg chg="del mod">
          <ac:chgData name="Florin Alexandru Merian" userId="5748865ce91cca71" providerId="LiveId" clId="{5445DA3D-3E40-46F2-BEFE-AAD95968F3BE}" dt="2026-08-08T14:21:39.330" v="346" actId="478"/>
          <ac:spMkLst>
            <pc:docMk/>
            <pc:sldMk cId="0" sldId="256"/>
            <ac:spMk id="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6:20:51.862" v="543" actId="207"/>
          <ac:spMkLst>
            <pc:docMk/>
            <pc:sldMk cId="0" sldId="256"/>
            <ac:spMk id="4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6:20:51.862" v="543" actId="207"/>
          <ac:spMkLst>
            <pc:docMk/>
            <pc:sldMk cId="0" sldId="256"/>
            <ac:spMk id="5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6:20:51.862" v="543" actId="207"/>
          <ac:spMkLst>
            <pc:docMk/>
            <pc:sldMk cId="0" sldId="256"/>
            <ac:spMk id="6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6:20:51.862" v="543" actId="207"/>
          <ac:spMkLst>
            <pc:docMk/>
            <pc:sldMk cId="0" sldId="256"/>
            <ac:spMk id="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6:20:51.862" v="543" actId="207"/>
          <ac:spMkLst>
            <pc:docMk/>
            <pc:sldMk cId="0" sldId="256"/>
            <ac:spMk id="8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6:20:51.862" v="543" actId="207"/>
          <ac:spMkLst>
            <pc:docMk/>
            <pc:sldMk cId="0" sldId="256"/>
            <ac:spMk id="9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6:20:51.862" v="543" actId="207"/>
          <ac:spMkLst>
            <pc:docMk/>
            <pc:sldMk cId="0" sldId="256"/>
            <ac:spMk id="10" creationId="{00000000-0000-0000-0000-000000000000}"/>
          </ac:spMkLst>
        </pc:spChg>
        <pc:picChg chg="add mod">
          <ac:chgData name="Florin Alexandru Merian" userId="5748865ce91cca71" providerId="LiveId" clId="{5445DA3D-3E40-46F2-BEFE-AAD95968F3BE}" dt="2026-08-08T14:21:31.362" v="344" actId="14100"/>
          <ac:picMkLst>
            <pc:docMk/>
            <pc:sldMk cId="0" sldId="256"/>
            <ac:picMk id="12" creationId="{364ABE9A-FE89-2C57-ECE8-45DB7D6F2E9D}"/>
          </ac:picMkLst>
        </pc:picChg>
      </pc:sldChg>
      <pc:sldChg chg="modSp mod">
        <pc:chgData name="Florin Alexandru Merian" userId="5748865ce91cca71" providerId="LiveId" clId="{5445DA3D-3E40-46F2-BEFE-AAD95968F3BE}" dt="2026-08-08T14:23:33.586" v="353" actId="255"/>
        <pc:sldMkLst>
          <pc:docMk/>
          <pc:sldMk cId="0" sldId="257"/>
        </pc:sldMkLst>
        <pc:spChg chg="mod">
          <ac:chgData name="Florin Alexandru Merian" userId="5748865ce91cca71" providerId="LiveId" clId="{5445DA3D-3E40-46F2-BEFE-AAD95968F3BE}" dt="2026-08-08T14:23:33.586" v="353" actId="255"/>
          <ac:spMkLst>
            <pc:docMk/>
            <pc:sldMk cId="0" sldId="257"/>
            <ac:spMk id="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3:28.543" v="352" actId="255"/>
          <ac:spMkLst>
            <pc:docMk/>
            <pc:sldMk cId="0" sldId="257"/>
            <ac:spMk id="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3:28.543" v="352" actId="255"/>
          <ac:spMkLst>
            <pc:docMk/>
            <pc:sldMk cId="0" sldId="257"/>
            <ac:spMk id="4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3:28.543" v="352" actId="255"/>
          <ac:spMkLst>
            <pc:docMk/>
            <pc:sldMk cId="0" sldId="257"/>
            <ac:spMk id="5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3:28.543" v="352" actId="255"/>
          <ac:spMkLst>
            <pc:docMk/>
            <pc:sldMk cId="0" sldId="257"/>
            <ac:spMk id="6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3:28.543" v="352" actId="255"/>
          <ac:spMkLst>
            <pc:docMk/>
            <pc:sldMk cId="0" sldId="257"/>
            <ac:spMk id="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3:28.543" v="352" actId="255"/>
          <ac:spMkLst>
            <pc:docMk/>
            <pc:sldMk cId="0" sldId="257"/>
            <ac:spMk id="8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3:28.543" v="352" actId="255"/>
          <ac:spMkLst>
            <pc:docMk/>
            <pc:sldMk cId="0" sldId="257"/>
            <ac:spMk id="10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3:28.543" v="352" actId="255"/>
          <ac:spMkLst>
            <pc:docMk/>
            <pc:sldMk cId="0" sldId="257"/>
            <ac:spMk id="11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3:28.543" v="352" actId="255"/>
          <ac:spMkLst>
            <pc:docMk/>
            <pc:sldMk cId="0" sldId="257"/>
            <ac:spMk id="14" creationId="{00000000-0000-0000-0000-000000000000}"/>
          </ac:spMkLst>
        </pc:spChg>
      </pc:sldChg>
      <pc:sldChg chg="modSp mod">
        <pc:chgData name="Florin Alexandru Merian" userId="5748865ce91cca71" providerId="LiveId" clId="{5445DA3D-3E40-46F2-BEFE-AAD95968F3BE}" dt="2026-08-08T14:23:16.178" v="351" actId="255"/>
        <pc:sldMkLst>
          <pc:docMk/>
          <pc:sldMk cId="0" sldId="258"/>
        </pc:sldMkLst>
        <pc:spChg chg="mod">
          <ac:chgData name="Florin Alexandru Merian" userId="5748865ce91cca71" providerId="LiveId" clId="{5445DA3D-3E40-46F2-BEFE-AAD95968F3BE}" dt="2026-08-08T14:23:16.178" v="351" actId="255"/>
          <ac:spMkLst>
            <pc:docMk/>
            <pc:sldMk cId="0" sldId="258"/>
            <ac:spMk id="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3:09.473" v="350" actId="255"/>
          <ac:spMkLst>
            <pc:docMk/>
            <pc:sldMk cId="0" sldId="258"/>
            <ac:spMk id="5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3:09.473" v="350" actId="255"/>
          <ac:spMkLst>
            <pc:docMk/>
            <pc:sldMk cId="0" sldId="258"/>
            <ac:spMk id="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3:09.473" v="350" actId="255"/>
          <ac:spMkLst>
            <pc:docMk/>
            <pc:sldMk cId="0" sldId="258"/>
            <ac:spMk id="8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3:09.473" v="350" actId="255"/>
          <ac:spMkLst>
            <pc:docMk/>
            <pc:sldMk cId="0" sldId="258"/>
            <ac:spMk id="11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3:09.473" v="350" actId="255"/>
          <ac:spMkLst>
            <pc:docMk/>
            <pc:sldMk cId="0" sldId="258"/>
            <ac:spMk id="1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3:09.473" v="350" actId="255"/>
          <ac:spMkLst>
            <pc:docMk/>
            <pc:sldMk cId="0" sldId="258"/>
            <ac:spMk id="1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3:09.473" v="350" actId="255"/>
          <ac:spMkLst>
            <pc:docMk/>
            <pc:sldMk cId="0" sldId="258"/>
            <ac:spMk id="15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3:09.473" v="350" actId="255"/>
          <ac:spMkLst>
            <pc:docMk/>
            <pc:sldMk cId="0" sldId="258"/>
            <ac:spMk id="16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3:00.442" v="349" actId="255"/>
          <ac:spMkLst>
            <pc:docMk/>
            <pc:sldMk cId="0" sldId="258"/>
            <ac:spMk id="1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3:09.473" v="350" actId="255"/>
          <ac:spMkLst>
            <pc:docMk/>
            <pc:sldMk cId="0" sldId="258"/>
            <ac:spMk id="18" creationId="{00000000-0000-0000-0000-000000000000}"/>
          </ac:spMkLst>
        </pc:spChg>
      </pc:sldChg>
      <pc:sldChg chg="modSp mod">
        <pc:chgData name="Florin Alexandru Merian" userId="5748865ce91cca71" providerId="LiveId" clId="{5445DA3D-3E40-46F2-BEFE-AAD95968F3BE}" dt="2026-08-08T14:24:29.202" v="358" actId="255"/>
        <pc:sldMkLst>
          <pc:docMk/>
          <pc:sldMk cId="0" sldId="259"/>
        </pc:sldMkLst>
        <pc:spChg chg="mod">
          <ac:chgData name="Florin Alexandru Merian" userId="5748865ce91cca71" providerId="LiveId" clId="{5445DA3D-3E40-46F2-BEFE-AAD95968F3BE}" dt="2026-08-08T14:24:29.202" v="358" actId="255"/>
          <ac:spMkLst>
            <pc:docMk/>
            <pc:sldMk cId="0" sldId="259"/>
            <ac:spMk id="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23.751" v="357" actId="255"/>
          <ac:spMkLst>
            <pc:docMk/>
            <pc:sldMk cId="0" sldId="259"/>
            <ac:spMk id="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18:11.970" v="285" actId="14100"/>
          <ac:spMkLst>
            <pc:docMk/>
            <pc:sldMk cId="0" sldId="259"/>
            <ac:spMk id="4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23.751" v="357" actId="255"/>
          <ac:spMkLst>
            <pc:docMk/>
            <pc:sldMk cId="0" sldId="259"/>
            <ac:spMk id="5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23.751" v="357" actId="255"/>
          <ac:spMkLst>
            <pc:docMk/>
            <pc:sldMk cId="0" sldId="259"/>
            <ac:spMk id="6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23.751" v="357" actId="255"/>
          <ac:spMkLst>
            <pc:docMk/>
            <pc:sldMk cId="0" sldId="259"/>
            <ac:spMk id="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18:50.489" v="302" actId="20577"/>
          <ac:spMkLst>
            <pc:docMk/>
            <pc:sldMk cId="0" sldId="259"/>
            <ac:spMk id="8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23.751" v="357" actId="255"/>
          <ac:spMkLst>
            <pc:docMk/>
            <pc:sldMk cId="0" sldId="259"/>
            <ac:spMk id="9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23.751" v="357" actId="255"/>
          <ac:spMkLst>
            <pc:docMk/>
            <pc:sldMk cId="0" sldId="259"/>
            <ac:spMk id="10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23.751" v="357" actId="255"/>
          <ac:spMkLst>
            <pc:docMk/>
            <pc:sldMk cId="0" sldId="259"/>
            <ac:spMk id="14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23.751" v="357" actId="255"/>
          <ac:spMkLst>
            <pc:docMk/>
            <pc:sldMk cId="0" sldId="259"/>
            <ac:spMk id="15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0:12.937" v="340" actId="20577"/>
          <ac:spMkLst>
            <pc:docMk/>
            <pc:sldMk cId="0" sldId="259"/>
            <ac:spMk id="16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23.751" v="357" actId="255"/>
          <ac:spMkLst>
            <pc:docMk/>
            <pc:sldMk cId="0" sldId="259"/>
            <ac:spMk id="1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23.751" v="357" actId="255"/>
          <ac:spMkLst>
            <pc:docMk/>
            <pc:sldMk cId="0" sldId="259"/>
            <ac:spMk id="18" creationId="{00000000-0000-0000-0000-000000000000}"/>
          </ac:spMkLst>
        </pc:spChg>
      </pc:sldChg>
      <pc:sldChg chg="modSp mod">
        <pc:chgData name="Florin Alexandru Merian" userId="5748865ce91cca71" providerId="LiveId" clId="{5445DA3D-3E40-46F2-BEFE-AAD95968F3BE}" dt="2026-08-08T15:49:02.867" v="503" actId="20577"/>
        <pc:sldMkLst>
          <pc:docMk/>
          <pc:sldMk cId="0" sldId="260"/>
        </pc:sldMkLst>
        <pc:spChg chg="mod">
          <ac:chgData name="Florin Alexandru Merian" userId="5748865ce91cca71" providerId="LiveId" clId="{5445DA3D-3E40-46F2-BEFE-AAD95968F3BE}" dt="2026-08-08T14:24:39.446" v="360" actId="255"/>
          <ac:spMkLst>
            <pc:docMk/>
            <pc:sldMk cId="0" sldId="260"/>
            <ac:spMk id="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34.699" v="359" actId="255"/>
          <ac:spMkLst>
            <pc:docMk/>
            <pc:sldMk cId="0" sldId="260"/>
            <ac:spMk id="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34.699" v="359" actId="255"/>
          <ac:spMkLst>
            <pc:docMk/>
            <pc:sldMk cId="0" sldId="260"/>
            <ac:spMk id="5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3:59:24.220" v="228" actId="20577"/>
          <ac:spMkLst>
            <pc:docMk/>
            <pc:sldMk cId="0" sldId="260"/>
            <ac:spMk id="6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34.699" v="359" actId="255"/>
          <ac:spMkLst>
            <pc:docMk/>
            <pc:sldMk cId="0" sldId="260"/>
            <ac:spMk id="9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5:49:02.867" v="503" actId="20577"/>
          <ac:spMkLst>
            <pc:docMk/>
            <pc:sldMk cId="0" sldId="260"/>
            <ac:spMk id="10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34.699" v="359" actId="255"/>
          <ac:spMkLst>
            <pc:docMk/>
            <pc:sldMk cId="0" sldId="260"/>
            <ac:spMk id="1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34.699" v="359" actId="255"/>
          <ac:spMkLst>
            <pc:docMk/>
            <pc:sldMk cId="0" sldId="260"/>
            <ac:spMk id="1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34.699" v="359" actId="255"/>
          <ac:spMkLst>
            <pc:docMk/>
            <pc:sldMk cId="0" sldId="260"/>
            <ac:spMk id="14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34.699" v="359" actId="255"/>
          <ac:spMkLst>
            <pc:docMk/>
            <pc:sldMk cId="0" sldId="260"/>
            <ac:spMk id="16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34.699" v="359" actId="255"/>
          <ac:spMkLst>
            <pc:docMk/>
            <pc:sldMk cId="0" sldId="260"/>
            <ac:spMk id="18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34.699" v="359" actId="255"/>
          <ac:spMkLst>
            <pc:docMk/>
            <pc:sldMk cId="0" sldId="260"/>
            <ac:spMk id="19" creationId="{00000000-0000-0000-0000-000000000000}"/>
          </ac:spMkLst>
        </pc:spChg>
      </pc:sldChg>
      <pc:sldChg chg="modSp mod">
        <pc:chgData name="Florin Alexandru Merian" userId="5748865ce91cca71" providerId="LiveId" clId="{5445DA3D-3E40-46F2-BEFE-AAD95968F3BE}" dt="2026-08-08T16:12:45.735" v="542" actId="20577"/>
        <pc:sldMkLst>
          <pc:docMk/>
          <pc:sldMk cId="0" sldId="261"/>
        </pc:sldMkLst>
        <pc:spChg chg="mod">
          <ac:chgData name="Florin Alexandru Merian" userId="5748865ce91cca71" providerId="LiveId" clId="{5445DA3D-3E40-46F2-BEFE-AAD95968F3BE}" dt="2026-08-08T14:24:52.072" v="362" actId="255"/>
          <ac:spMkLst>
            <pc:docMk/>
            <pc:sldMk cId="0" sldId="261"/>
            <ac:spMk id="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46.953" v="361" actId="255"/>
          <ac:spMkLst>
            <pc:docMk/>
            <pc:sldMk cId="0" sldId="261"/>
            <ac:spMk id="6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6:07:21.043" v="540" actId="20577"/>
          <ac:spMkLst>
            <pc:docMk/>
            <pc:sldMk cId="0" sldId="261"/>
            <ac:spMk id="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46.953" v="361" actId="255"/>
          <ac:spMkLst>
            <pc:docMk/>
            <pc:sldMk cId="0" sldId="261"/>
            <ac:spMk id="9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46.953" v="361" actId="255"/>
          <ac:spMkLst>
            <pc:docMk/>
            <pc:sldMk cId="0" sldId="261"/>
            <ac:spMk id="11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6:06:59.962" v="538" actId="20577"/>
          <ac:spMkLst>
            <pc:docMk/>
            <pc:sldMk cId="0" sldId="261"/>
            <ac:spMk id="1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46.953" v="361" actId="255"/>
          <ac:spMkLst>
            <pc:docMk/>
            <pc:sldMk cId="0" sldId="261"/>
            <ac:spMk id="15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46.953" v="361" actId="255"/>
          <ac:spMkLst>
            <pc:docMk/>
            <pc:sldMk cId="0" sldId="261"/>
            <ac:spMk id="1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6:05:44.764" v="529" actId="1076"/>
          <ac:spMkLst>
            <pc:docMk/>
            <pc:sldMk cId="0" sldId="261"/>
            <ac:spMk id="18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46.953" v="361" actId="255"/>
          <ac:spMkLst>
            <pc:docMk/>
            <pc:sldMk cId="0" sldId="261"/>
            <ac:spMk id="19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6:12:45.735" v="542" actId="20577"/>
          <ac:spMkLst>
            <pc:docMk/>
            <pc:sldMk cId="0" sldId="261"/>
            <ac:spMk id="2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6:05:49.769" v="530" actId="1076"/>
          <ac:spMkLst>
            <pc:docMk/>
            <pc:sldMk cId="0" sldId="261"/>
            <ac:spMk id="2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46.953" v="361" actId="255"/>
          <ac:spMkLst>
            <pc:docMk/>
            <pc:sldMk cId="0" sldId="261"/>
            <ac:spMk id="25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3:56:52.489" v="96" actId="20577"/>
          <ac:spMkLst>
            <pc:docMk/>
            <pc:sldMk cId="0" sldId="261"/>
            <ac:spMk id="2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6:05:55.439" v="531" actId="1076"/>
          <ac:spMkLst>
            <pc:docMk/>
            <pc:sldMk cId="0" sldId="261"/>
            <ac:spMk id="28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4:46.953" v="361" actId="255"/>
          <ac:spMkLst>
            <pc:docMk/>
            <pc:sldMk cId="0" sldId="261"/>
            <ac:spMk id="29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3:56:56.955" v="98" actId="20577"/>
          <ac:spMkLst>
            <pc:docMk/>
            <pc:sldMk cId="0" sldId="261"/>
            <ac:spMk id="32" creationId="{00000000-0000-0000-0000-000000000000}"/>
          </ac:spMkLst>
        </pc:spChg>
      </pc:sldChg>
      <pc:sldChg chg="modSp mod">
        <pc:chgData name="Florin Alexandru Merian" userId="5748865ce91cca71" providerId="LiveId" clId="{5445DA3D-3E40-46F2-BEFE-AAD95968F3BE}" dt="2026-08-08T14:25:03.174" v="364" actId="403"/>
        <pc:sldMkLst>
          <pc:docMk/>
          <pc:sldMk cId="0" sldId="262"/>
        </pc:sldMkLst>
        <pc:spChg chg="mod">
          <ac:chgData name="Florin Alexandru Merian" userId="5748865ce91cca71" providerId="LiveId" clId="{5445DA3D-3E40-46F2-BEFE-AAD95968F3BE}" dt="2026-08-08T14:25:03.174" v="364" actId="403"/>
          <ac:spMkLst>
            <pc:docMk/>
            <pc:sldMk cId="0" sldId="262"/>
            <ac:spMk id="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00.238" v="363" actId="255"/>
          <ac:spMkLst>
            <pc:docMk/>
            <pc:sldMk cId="0" sldId="262"/>
            <ac:spMk id="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00.238" v="363" actId="255"/>
          <ac:spMkLst>
            <pc:docMk/>
            <pc:sldMk cId="0" sldId="262"/>
            <ac:spMk id="5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00.238" v="363" actId="255"/>
          <ac:spMkLst>
            <pc:docMk/>
            <pc:sldMk cId="0" sldId="262"/>
            <ac:spMk id="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00.238" v="363" actId="255"/>
          <ac:spMkLst>
            <pc:docMk/>
            <pc:sldMk cId="0" sldId="262"/>
            <ac:spMk id="9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3:57:14.203" v="101" actId="20577"/>
          <ac:spMkLst>
            <pc:docMk/>
            <pc:sldMk cId="0" sldId="262"/>
            <ac:spMk id="10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00.238" v="363" actId="255"/>
          <ac:spMkLst>
            <pc:docMk/>
            <pc:sldMk cId="0" sldId="262"/>
            <ac:spMk id="1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00.238" v="363" actId="255"/>
          <ac:spMkLst>
            <pc:docMk/>
            <pc:sldMk cId="0" sldId="262"/>
            <ac:spMk id="14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00.238" v="363" actId="255"/>
          <ac:spMkLst>
            <pc:docMk/>
            <pc:sldMk cId="0" sldId="262"/>
            <ac:spMk id="15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00.238" v="363" actId="255"/>
          <ac:spMkLst>
            <pc:docMk/>
            <pc:sldMk cId="0" sldId="262"/>
            <ac:spMk id="16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00.238" v="363" actId="255"/>
          <ac:spMkLst>
            <pc:docMk/>
            <pc:sldMk cId="0" sldId="262"/>
            <ac:spMk id="17" creationId="{00000000-0000-0000-0000-000000000000}"/>
          </ac:spMkLst>
        </pc:spChg>
      </pc:sldChg>
      <pc:sldChg chg="modSp mod">
        <pc:chgData name="Florin Alexandru Merian" userId="5748865ce91cca71" providerId="LiveId" clId="{5445DA3D-3E40-46F2-BEFE-AAD95968F3BE}" dt="2026-08-08T16:06:48.325" v="536" actId="20577"/>
        <pc:sldMkLst>
          <pc:docMk/>
          <pc:sldMk cId="0" sldId="263"/>
        </pc:sldMkLst>
        <pc:spChg chg="mod">
          <ac:chgData name="Florin Alexandru Merian" userId="5748865ce91cca71" providerId="LiveId" clId="{5445DA3D-3E40-46F2-BEFE-AAD95968F3BE}" dt="2026-08-08T14:25:16.037" v="366" actId="255"/>
          <ac:spMkLst>
            <pc:docMk/>
            <pc:sldMk cId="0" sldId="263"/>
            <ac:spMk id="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11.350" v="365" actId="255"/>
          <ac:spMkLst>
            <pc:docMk/>
            <pc:sldMk cId="0" sldId="263"/>
            <ac:spMk id="4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11.350" v="365" actId="255"/>
          <ac:spMkLst>
            <pc:docMk/>
            <pc:sldMk cId="0" sldId="263"/>
            <ac:spMk id="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11.350" v="365" actId="255"/>
          <ac:spMkLst>
            <pc:docMk/>
            <pc:sldMk cId="0" sldId="263"/>
            <ac:spMk id="1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11.350" v="365" actId="255"/>
          <ac:spMkLst>
            <pc:docMk/>
            <pc:sldMk cId="0" sldId="263"/>
            <ac:spMk id="1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11.350" v="365" actId="255"/>
          <ac:spMkLst>
            <pc:docMk/>
            <pc:sldMk cId="0" sldId="263"/>
            <ac:spMk id="14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11.350" v="365" actId="255"/>
          <ac:spMkLst>
            <pc:docMk/>
            <pc:sldMk cId="0" sldId="263"/>
            <ac:spMk id="1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11.350" v="365" actId="255"/>
          <ac:spMkLst>
            <pc:docMk/>
            <pc:sldMk cId="0" sldId="263"/>
            <ac:spMk id="18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11.350" v="365" actId="255"/>
          <ac:spMkLst>
            <pc:docMk/>
            <pc:sldMk cId="0" sldId="263"/>
            <ac:spMk id="19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6:06:48.325" v="536" actId="20577"/>
          <ac:spMkLst>
            <pc:docMk/>
            <pc:sldMk cId="0" sldId="263"/>
            <ac:spMk id="2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11.350" v="365" actId="255"/>
          <ac:spMkLst>
            <pc:docMk/>
            <pc:sldMk cId="0" sldId="263"/>
            <ac:spMk id="2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11.350" v="365" actId="255"/>
          <ac:spMkLst>
            <pc:docMk/>
            <pc:sldMk cId="0" sldId="263"/>
            <ac:spMk id="27" creationId="{00000000-0000-0000-0000-000000000000}"/>
          </ac:spMkLst>
        </pc:spChg>
      </pc:sldChg>
      <pc:sldChg chg="modSp mod">
        <pc:chgData name="Florin Alexandru Merian" userId="5748865ce91cca71" providerId="LiveId" clId="{5445DA3D-3E40-46F2-BEFE-AAD95968F3BE}" dt="2026-08-08T15:49:57.116" v="504" actId="20577"/>
        <pc:sldMkLst>
          <pc:docMk/>
          <pc:sldMk cId="0" sldId="264"/>
        </pc:sldMkLst>
        <pc:spChg chg="mod">
          <ac:chgData name="Florin Alexandru Merian" userId="5748865ce91cca71" providerId="LiveId" clId="{5445DA3D-3E40-46F2-BEFE-AAD95968F3BE}" dt="2026-08-08T14:25:29.544" v="368" actId="255"/>
          <ac:spMkLst>
            <pc:docMk/>
            <pc:sldMk cId="0" sldId="264"/>
            <ac:spMk id="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5:49:57.116" v="504" actId="20577"/>
          <ac:spMkLst>
            <pc:docMk/>
            <pc:sldMk cId="0" sldId="264"/>
            <ac:spMk id="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30.679" v="369" actId="1076"/>
          <ac:spMkLst>
            <pc:docMk/>
            <pc:sldMk cId="0" sldId="264"/>
            <ac:spMk id="4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24.270" v="367" actId="255"/>
          <ac:spMkLst>
            <pc:docMk/>
            <pc:sldMk cId="0" sldId="264"/>
            <ac:spMk id="6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24.270" v="367" actId="255"/>
          <ac:spMkLst>
            <pc:docMk/>
            <pc:sldMk cId="0" sldId="264"/>
            <ac:spMk id="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3:58:26.314" v="112" actId="20577"/>
          <ac:spMkLst>
            <pc:docMk/>
            <pc:sldMk cId="0" sldId="264"/>
            <ac:spMk id="8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24.270" v="367" actId="255"/>
          <ac:spMkLst>
            <pc:docMk/>
            <pc:sldMk cId="0" sldId="264"/>
            <ac:spMk id="10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3:57:19.684" v="102" actId="20577"/>
          <ac:spMkLst>
            <pc:docMk/>
            <pc:sldMk cId="0" sldId="264"/>
            <ac:spMk id="1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24.270" v="367" actId="255"/>
          <ac:spMkLst>
            <pc:docMk/>
            <pc:sldMk cId="0" sldId="264"/>
            <ac:spMk id="14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24.270" v="367" actId="255"/>
          <ac:spMkLst>
            <pc:docMk/>
            <pc:sldMk cId="0" sldId="264"/>
            <ac:spMk id="18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24.270" v="367" actId="255"/>
          <ac:spMkLst>
            <pc:docMk/>
            <pc:sldMk cId="0" sldId="264"/>
            <ac:spMk id="20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24.270" v="367" actId="255"/>
          <ac:spMkLst>
            <pc:docMk/>
            <pc:sldMk cId="0" sldId="264"/>
            <ac:spMk id="2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24.270" v="367" actId="255"/>
          <ac:spMkLst>
            <pc:docMk/>
            <pc:sldMk cId="0" sldId="264"/>
            <ac:spMk id="23" creationId="{00000000-0000-0000-0000-000000000000}"/>
          </ac:spMkLst>
        </pc:spChg>
      </pc:sldChg>
      <pc:sldChg chg="modSp mod">
        <pc:chgData name="Florin Alexandru Merian" userId="5748865ce91cca71" providerId="LiveId" clId="{5445DA3D-3E40-46F2-BEFE-AAD95968F3BE}" dt="2026-08-08T14:30:32.778" v="409" actId="33524"/>
        <pc:sldMkLst>
          <pc:docMk/>
          <pc:sldMk cId="0" sldId="265"/>
        </pc:sldMkLst>
        <pc:spChg chg="mod">
          <ac:chgData name="Florin Alexandru Merian" userId="5748865ce91cca71" providerId="LiveId" clId="{5445DA3D-3E40-46F2-BEFE-AAD95968F3BE}" dt="2026-08-08T14:25:40.955" v="371" actId="255"/>
          <ac:spMkLst>
            <pc:docMk/>
            <pc:sldMk cId="0" sldId="265"/>
            <ac:spMk id="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36.130" v="370" actId="255"/>
          <ac:spMkLst>
            <pc:docMk/>
            <pc:sldMk cId="0" sldId="265"/>
            <ac:spMk id="5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36.130" v="370" actId="255"/>
          <ac:spMkLst>
            <pc:docMk/>
            <pc:sldMk cId="0" sldId="265"/>
            <ac:spMk id="6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36.130" v="370" actId="255"/>
          <ac:spMkLst>
            <pc:docMk/>
            <pc:sldMk cId="0" sldId="265"/>
            <ac:spMk id="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36.130" v="370" actId="255"/>
          <ac:spMkLst>
            <pc:docMk/>
            <pc:sldMk cId="0" sldId="265"/>
            <ac:spMk id="16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36.130" v="370" actId="255"/>
          <ac:spMkLst>
            <pc:docMk/>
            <pc:sldMk cId="0" sldId="265"/>
            <ac:spMk id="18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36.130" v="370" actId="255"/>
          <ac:spMkLst>
            <pc:docMk/>
            <pc:sldMk cId="0" sldId="265"/>
            <ac:spMk id="24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36.130" v="370" actId="255"/>
          <ac:spMkLst>
            <pc:docMk/>
            <pc:sldMk cId="0" sldId="265"/>
            <ac:spMk id="3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30:32.778" v="409" actId="33524"/>
          <ac:spMkLst>
            <pc:docMk/>
            <pc:sldMk cId="0" sldId="265"/>
            <ac:spMk id="40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36.130" v="370" actId="255"/>
          <ac:spMkLst>
            <pc:docMk/>
            <pc:sldMk cId="0" sldId="265"/>
            <ac:spMk id="41" creationId="{00000000-0000-0000-0000-000000000000}"/>
          </ac:spMkLst>
        </pc:spChg>
      </pc:sldChg>
      <pc:sldChg chg="modSp mod">
        <pc:chgData name="Florin Alexandru Merian" userId="5748865ce91cca71" providerId="LiveId" clId="{5445DA3D-3E40-46F2-BEFE-AAD95968F3BE}" dt="2026-08-08T14:25:53.957" v="373" actId="255"/>
        <pc:sldMkLst>
          <pc:docMk/>
          <pc:sldMk cId="0" sldId="266"/>
        </pc:sldMkLst>
        <pc:spChg chg="mod">
          <ac:chgData name="Florin Alexandru Merian" userId="5748865ce91cca71" providerId="LiveId" clId="{5445DA3D-3E40-46F2-BEFE-AAD95968F3BE}" dt="2026-08-08T14:25:53.957" v="373" actId="255"/>
          <ac:spMkLst>
            <pc:docMk/>
            <pc:sldMk cId="0" sldId="266"/>
            <ac:spMk id="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49.937" v="372" actId="255"/>
          <ac:spMkLst>
            <pc:docMk/>
            <pc:sldMk cId="0" sldId="266"/>
            <ac:spMk id="9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49.937" v="372" actId="255"/>
          <ac:spMkLst>
            <pc:docMk/>
            <pc:sldMk cId="0" sldId="266"/>
            <ac:spMk id="2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49.937" v="372" actId="255"/>
          <ac:spMkLst>
            <pc:docMk/>
            <pc:sldMk cId="0" sldId="266"/>
            <ac:spMk id="30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49.937" v="372" actId="255"/>
          <ac:spMkLst>
            <pc:docMk/>
            <pc:sldMk cId="0" sldId="266"/>
            <ac:spMk id="36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49.937" v="372" actId="255"/>
          <ac:spMkLst>
            <pc:docMk/>
            <pc:sldMk cId="0" sldId="266"/>
            <ac:spMk id="3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49.937" v="372" actId="255"/>
          <ac:spMkLst>
            <pc:docMk/>
            <pc:sldMk cId="0" sldId="266"/>
            <ac:spMk id="38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49.937" v="372" actId="255"/>
          <ac:spMkLst>
            <pc:docMk/>
            <pc:sldMk cId="0" sldId="266"/>
            <ac:spMk id="46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49.937" v="372" actId="255"/>
          <ac:spMkLst>
            <pc:docMk/>
            <pc:sldMk cId="0" sldId="266"/>
            <ac:spMk id="4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49.937" v="372" actId="255"/>
          <ac:spMkLst>
            <pc:docMk/>
            <pc:sldMk cId="0" sldId="266"/>
            <ac:spMk id="66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5:49.937" v="372" actId="255"/>
          <ac:spMkLst>
            <pc:docMk/>
            <pc:sldMk cId="0" sldId="266"/>
            <ac:spMk id="70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3:58:11.442" v="110" actId="20577"/>
          <ac:spMkLst>
            <pc:docMk/>
            <pc:sldMk cId="0" sldId="266"/>
            <ac:spMk id="75" creationId="{00000000-0000-0000-0000-000000000000}"/>
          </ac:spMkLst>
        </pc:spChg>
      </pc:sldChg>
      <pc:sldChg chg="modSp mod">
        <pc:chgData name="Florin Alexandru Merian" userId="5748865ce91cca71" providerId="LiveId" clId="{5445DA3D-3E40-46F2-BEFE-AAD95968F3BE}" dt="2026-08-08T14:34:21.261" v="466" actId="20577"/>
        <pc:sldMkLst>
          <pc:docMk/>
          <pc:sldMk cId="0" sldId="267"/>
        </pc:sldMkLst>
        <pc:spChg chg="mod">
          <ac:chgData name="Florin Alexandru Merian" userId="5748865ce91cca71" providerId="LiveId" clId="{5445DA3D-3E40-46F2-BEFE-AAD95968F3BE}" dt="2026-08-08T14:30:06.759" v="408" actId="255"/>
          <ac:spMkLst>
            <pc:docMk/>
            <pc:sldMk cId="0" sldId="267"/>
            <ac:spMk id="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00:30.810" v="237" actId="20577"/>
          <ac:spMkLst>
            <pc:docMk/>
            <pc:sldMk cId="0" sldId="267"/>
            <ac:spMk id="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30:02.259" v="407" actId="255"/>
          <ac:spMkLst>
            <pc:docMk/>
            <pc:sldMk cId="0" sldId="267"/>
            <ac:spMk id="4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30:02.259" v="407" actId="255"/>
          <ac:spMkLst>
            <pc:docMk/>
            <pc:sldMk cId="0" sldId="267"/>
            <ac:spMk id="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30:02.259" v="407" actId="255"/>
          <ac:spMkLst>
            <pc:docMk/>
            <pc:sldMk cId="0" sldId="267"/>
            <ac:spMk id="8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30:02.259" v="407" actId="255"/>
          <ac:spMkLst>
            <pc:docMk/>
            <pc:sldMk cId="0" sldId="267"/>
            <ac:spMk id="9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30:02.259" v="407" actId="255"/>
          <ac:spMkLst>
            <pc:docMk/>
            <pc:sldMk cId="0" sldId="267"/>
            <ac:spMk id="1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30:02.259" v="407" actId="255"/>
          <ac:spMkLst>
            <pc:docMk/>
            <pc:sldMk cId="0" sldId="267"/>
            <ac:spMk id="14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30:02.259" v="407" actId="255"/>
          <ac:spMkLst>
            <pc:docMk/>
            <pc:sldMk cId="0" sldId="267"/>
            <ac:spMk id="15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30:02.259" v="407" actId="255"/>
          <ac:spMkLst>
            <pc:docMk/>
            <pc:sldMk cId="0" sldId="267"/>
            <ac:spMk id="16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34:21.261" v="466" actId="20577"/>
          <ac:spMkLst>
            <pc:docMk/>
            <pc:sldMk cId="0" sldId="267"/>
            <ac:spMk id="18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30:02.259" v="407" actId="255"/>
          <ac:spMkLst>
            <pc:docMk/>
            <pc:sldMk cId="0" sldId="267"/>
            <ac:spMk id="19" creationId="{00000000-0000-0000-0000-000000000000}"/>
          </ac:spMkLst>
        </pc:spChg>
      </pc:sldChg>
      <pc:sldChg chg="modSp mod">
        <pc:chgData name="Florin Alexandru Merian" userId="5748865ce91cca71" providerId="LiveId" clId="{5445DA3D-3E40-46F2-BEFE-AAD95968F3BE}" dt="2026-08-08T14:26:05.313" v="376" actId="255"/>
        <pc:sldMkLst>
          <pc:docMk/>
          <pc:sldMk cId="0" sldId="268"/>
        </pc:sldMkLst>
        <pc:spChg chg="mod">
          <ac:chgData name="Florin Alexandru Merian" userId="5748865ce91cca71" providerId="LiveId" clId="{5445DA3D-3E40-46F2-BEFE-AAD95968F3BE}" dt="2026-08-08T14:26:05.313" v="376" actId="255"/>
          <ac:spMkLst>
            <pc:docMk/>
            <pc:sldMk cId="0" sldId="268"/>
            <ac:spMk id="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6:00.637" v="375" actId="255"/>
          <ac:spMkLst>
            <pc:docMk/>
            <pc:sldMk cId="0" sldId="268"/>
            <ac:spMk id="19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6:00.637" v="375" actId="255"/>
          <ac:spMkLst>
            <pc:docMk/>
            <pc:sldMk cId="0" sldId="268"/>
            <ac:spMk id="2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6:00.637" v="375" actId="255"/>
          <ac:spMkLst>
            <pc:docMk/>
            <pc:sldMk cId="0" sldId="268"/>
            <ac:spMk id="40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6:00.637" v="375" actId="255"/>
          <ac:spMkLst>
            <pc:docMk/>
            <pc:sldMk cId="0" sldId="268"/>
            <ac:spMk id="46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6:00.637" v="375" actId="255"/>
          <ac:spMkLst>
            <pc:docMk/>
            <pc:sldMk cId="0" sldId="268"/>
            <ac:spMk id="4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6:00.637" v="375" actId="255"/>
          <ac:spMkLst>
            <pc:docMk/>
            <pc:sldMk cId="0" sldId="268"/>
            <ac:spMk id="6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6:00.637" v="375" actId="255"/>
          <ac:spMkLst>
            <pc:docMk/>
            <pc:sldMk cId="0" sldId="268"/>
            <ac:spMk id="74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6:00.637" v="375" actId="255"/>
          <ac:spMkLst>
            <pc:docMk/>
            <pc:sldMk cId="0" sldId="268"/>
            <ac:spMk id="7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6:00.637" v="375" actId="255"/>
          <ac:spMkLst>
            <pc:docMk/>
            <pc:sldMk cId="0" sldId="268"/>
            <ac:spMk id="84" creationId="{00000000-0000-0000-0000-000000000000}"/>
          </ac:spMkLst>
        </pc:spChg>
      </pc:sldChg>
      <pc:sldChg chg="modSp mod">
        <pc:chgData name="Florin Alexandru Merian" userId="5748865ce91cca71" providerId="LiveId" clId="{5445DA3D-3E40-46F2-BEFE-AAD95968F3BE}" dt="2026-08-08T14:27:11.090" v="384" actId="255"/>
        <pc:sldMkLst>
          <pc:docMk/>
          <pc:sldMk cId="0" sldId="269"/>
        </pc:sldMkLst>
        <pc:spChg chg="mod">
          <ac:chgData name="Florin Alexandru Merian" userId="5748865ce91cca71" providerId="LiveId" clId="{5445DA3D-3E40-46F2-BEFE-AAD95968F3BE}" dt="2026-08-08T14:26:19.843" v="378" actId="255"/>
          <ac:spMkLst>
            <pc:docMk/>
            <pc:sldMk cId="0" sldId="269"/>
            <ac:spMk id="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6:13.867" v="377" actId="255"/>
          <ac:spMkLst>
            <pc:docMk/>
            <pc:sldMk cId="0" sldId="269"/>
            <ac:spMk id="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6:13.867" v="377" actId="255"/>
          <ac:spMkLst>
            <pc:docMk/>
            <pc:sldMk cId="0" sldId="269"/>
            <ac:spMk id="5" creationId="{00000000-0000-0000-0000-000000000000}"/>
          </ac:spMkLst>
        </pc:spChg>
        <pc:graphicFrameChg chg="mod">
          <ac:chgData name="Florin Alexandru Merian" userId="5748865ce91cca71" providerId="LiveId" clId="{5445DA3D-3E40-46F2-BEFE-AAD95968F3BE}" dt="2026-08-08T14:27:11.090" v="384" actId="255"/>
          <ac:graphicFrameMkLst>
            <pc:docMk/>
            <pc:sldMk cId="0" sldId="269"/>
            <ac:graphicFrameMk id="4" creationId="{00000000-0000-0000-0000-000000000000}"/>
          </ac:graphicFrameMkLst>
        </pc:graphicFrameChg>
      </pc:sldChg>
      <pc:sldChg chg="modSp mod">
        <pc:chgData name="Florin Alexandru Merian" userId="5748865ce91cca71" providerId="LiveId" clId="{5445DA3D-3E40-46F2-BEFE-AAD95968F3BE}" dt="2026-08-08T14:29:01.597" v="399" actId="1076"/>
        <pc:sldMkLst>
          <pc:docMk/>
          <pc:sldMk cId="0" sldId="270"/>
        </pc:sldMkLst>
        <pc:spChg chg="mod">
          <ac:chgData name="Florin Alexandru Merian" userId="5748865ce91cca71" providerId="LiveId" clId="{5445DA3D-3E40-46F2-BEFE-AAD95968F3BE}" dt="2026-08-08T14:27:28.466" v="385" actId="255"/>
          <ac:spMkLst>
            <pc:docMk/>
            <pc:sldMk cId="0" sldId="270"/>
            <ac:spMk id="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7:33.137" v="386" actId="255"/>
          <ac:spMkLst>
            <pc:docMk/>
            <pc:sldMk cId="0" sldId="270"/>
            <ac:spMk id="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8:07.708" v="391" actId="255"/>
          <ac:spMkLst>
            <pc:docMk/>
            <pc:sldMk cId="0" sldId="270"/>
            <ac:spMk id="6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8:13.608" v="392" actId="255"/>
          <ac:spMkLst>
            <pc:docMk/>
            <pc:sldMk cId="0" sldId="270"/>
            <ac:spMk id="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8:25.721" v="394" actId="255"/>
          <ac:spMkLst>
            <pc:docMk/>
            <pc:sldMk cId="0" sldId="270"/>
            <ac:spMk id="9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8:20.781" v="393" actId="255"/>
          <ac:spMkLst>
            <pc:docMk/>
            <pc:sldMk cId="0" sldId="270"/>
            <ac:spMk id="10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8:00.064" v="390" actId="255"/>
          <ac:spMkLst>
            <pc:docMk/>
            <pc:sldMk cId="0" sldId="270"/>
            <ac:spMk id="1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8:32.862" v="395" actId="255"/>
          <ac:spMkLst>
            <pc:docMk/>
            <pc:sldMk cId="0" sldId="270"/>
            <ac:spMk id="1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9:01.597" v="399" actId="1076"/>
          <ac:spMkLst>
            <pc:docMk/>
            <pc:sldMk cId="0" sldId="270"/>
            <ac:spMk id="14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8:37.413" v="396" actId="255"/>
          <ac:spMkLst>
            <pc:docMk/>
            <pc:sldMk cId="0" sldId="270"/>
            <ac:spMk id="15" creationId="{00000000-0000-0000-0000-000000000000}"/>
          </ac:spMkLst>
        </pc:spChg>
        <pc:graphicFrameChg chg="mod">
          <ac:chgData name="Florin Alexandru Merian" userId="5748865ce91cca71" providerId="LiveId" clId="{5445DA3D-3E40-46F2-BEFE-AAD95968F3BE}" dt="2026-08-08T14:28:44.209" v="397" actId="255"/>
          <ac:graphicFrameMkLst>
            <pc:docMk/>
            <pc:sldMk cId="0" sldId="270"/>
            <ac:graphicFrameMk id="4" creationId="{00000000-0000-0000-0000-000000000000}"/>
          </ac:graphicFrameMkLst>
        </pc:graphicFrameChg>
      </pc:sldChg>
      <pc:sldChg chg="modSp mod">
        <pc:chgData name="Florin Alexandru Merian" userId="5748865ce91cca71" providerId="LiveId" clId="{5445DA3D-3E40-46F2-BEFE-AAD95968F3BE}" dt="2026-08-08T15:38:25.700" v="491" actId="313"/>
        <pc:sldMkLst>
          <pc:docMk/>
          <pc:sldMk cId="0" sldId="271"/>
        </pc:sldMkLst>
        <pc:spChg chg="mod">
          <ac:chgData name="Florin Alexandru Merian" userId="5748865ce91cca71" providerId="LiveId" clId="{5445DA3D-3E40-46F2-BEFE-AAD95968F3BE}" dt="2026-08-08T14:29:15.883" v="401" actId="255"/>
          <ac:spMkLst>
            <pc:docMk/>
            <pc:sldMk cId="0" sldId="271"/>
            <ac:spMk id="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9:10.698" v="400" actId="255"/>
          <ac:spMkLst>
            <pc:docMk/>
            <pc:sldMk cId="0" sldId="271"/>
            <ac:spMk id="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9:10.698" v="400" actId="255"/>
          <ac:spMkLst>
            <pc:docMk/>
            <pc:sldMk cId="0" sldId="271"/>
            <ac:spMk id="4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9:10.698" v="400" actId="255"/>
          <ac:spMkLst>
            <pc:docMk/>
            <pc:sldMk cId="0" sldId="271"/>
            <ac:spMk id="12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9:10.698" v="400" actId="255"/>
          <ac:spMkLst>
            <pc:docMk/>
            <pc:sldMk cId="0" sldId="271"/>
            <ac:spMk id="1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5:38:25.700" v="491" actId="313"/>
          <ac:spMkLst>
            <pc:docMk/>
            <pc:sldMk cId="0" sldId="271"/>
            <ac:spMk id="16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9:10.698" v="400" actId="255"/>
          <ac:spMkLst>
            <pc:docMk/>
            <pc:sldMk cId="0" sldId="271"/>
            <ac:spMk id="17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9:10.698" v="400" actId="255"/>
          <ac:spMkLst>
            <pc:docMk/>
            <pc:sldMk cId="0" sldId="271"/>
            <ac:spMk id="18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9:10.698" v="400" actId="255"/>
          <ac:spMkLst>
            <pc:docMk/>
            <pc:sldMk cId="0" sldId="271"/>
            <ac:spMk id="19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9:10.698" v="400" actId="255"/>
          <ac:spMkLst>
            <pc:docMk/>
            <pc:sldMk cId="0" sldId="271"/>
            <ac:spMk id="23" creationId="{00000000-0000-0000-0000-000000000000}"/>
          </ac:spMkLst>
        </pc:spChg>
      </pc:sldChg>
      <pc:sldChg chg="addSp delSp modSp mod">
        <pc:chgData name="Florin Alexandru Merian" userId="5748865ce91cca71" providerId="LiveId" clId="{5445DA3D-3E40-46F2-BEFE-AAD95968F3BE}" dt="2026-08-08T16:05:14.584" v="528" actId="14100"/>
        <pc:sldMkLst>
          <pc:docMk/>
          <pc:sldMk cId="0" sldId="272"/>
        </pc:sldMkLst>
        <pc:spChg chg="del mod">
          <ac:chgData name="Florin Alexandru Merian" userId="5748865ce91cca71" providerId="LiveId" clId="{5445DA3D-3E40-46F2-BEFE-AAD95968F3BE}" dt="2026-08-08T14:29:48.188" v="406" actId="478"/>
          <ac:spMkLst>
            <pc:docMk/>
            <pc:sldMk cId="0" sldId="272"/>
            <ac:spMk id="2" creationId="{00000000-0000-0000-0000-000000000000}"/>
          </ac:spMkLst>
        </pc:spChg>
        <pc:spChg chg="del mod">
          <ac:chgData name="Florin Alexandru Merian" userId="5748865ce91cca71" providerId="LiveId" clId="{5445DA3D-3E40-46F2-BEFE-AAD95968F3BE}" dt="2026-08-08T14:29:43.919" v="405" actId="478"/>
          <ac:spMkLst>
            <pc:docMk/>
            <pc:sldMk cId="0" sldId="272"/>
            <ac:spMk id="3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9:29.755" v="403" actId="255"/>
          <ac:spMkLst>
            <pc:docMk/>
            <pc:sldMk cId="0" sldId="272"/>
            <ac:spMk id="4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9:25.538" v="402" actId="255"/>
          <ac:spMkLst>
            <pc:docMk/>
            <pc:sldMk cId="0" sldId="272"/>
            <ac:spMk id="5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9:35.491" v="404" actId="255"/>
          <ac:spMkLst>
            <pc:docMk/>
            <pc:sldMk cId="0" sldId="272"/>
            <ac:spMk id="6" creationId="{00000000-0000-0000-0000-000000000000}"/>
          </ac:spMkLst>
        </pc:spChg>
        <pc:spChg chg="mod">
          <ac:chgData name="Florin Alexandru Merian" userId="5748865ce91cca71" providerId="LiveId" clId="{5445DA3D-3E40-46F2-BEFE-AAD95968F3BE}" dt="2026-08-08T14:29:25.538" v="402" actId="255"/>
          <ac:spMkLst>
            <pc:docMk/>
            <pc:sldMk cId="0" sldId="272"/>
            <ac:spMk id="7" creationId="{00000000-0000-0000-0000-000000000000}"/>
          </ac:spMkLst>
        </pc:spChg>
        <pc:spChg chg="add mod">
          <ac:chgData name="Florin Alexandru Merian" userId="5748865ce91cca71" providerId="LiveId" clId="{5445DA3D-3E40-46F2-BEFE-AAD95968F3BE}" dt="2026-08-08T16:05:14.584" v="528" actId="14100"/>
          <ac:spMkLst>
            <pc:docMk/>
            <pc:sldMk cId="0" sldId="272"/>
            <ac:spMk id="10" creationId="{35451228-877F-FFFB-7682-83DAB7F41BFE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1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Revenue</c:v>
                </c:pt>
              </c:strCache>
            </c:strRef>
          </c:tx>
          <c:spPr>
            <a:solidFill>
              <a:srgbClr val="7A8B69"/>
            </a:solidFill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3000</c:v>
                </c:pt>
                <c:pt idx="1">
                  <c:v>4500</c:v>
                </c:pt>
                <c:pt idx="2">
                  <c:v>6000</c:v>
                </c:pt>
                <c:pt idx="3">
                  <c:v>8000</c:v>
                </c:pt>
                <c:pt idx="4">
                  <c:v>8600</c:v>
                </c:pt>
                <c:pt idx="5">
                  <c:v>9500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7D5-F642-AC4C-CD371E35A40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Total Costs</c:v>
                </c:pt>
              </c:strCache>
            </c:strRef>
          </c:tx>
          <c:spPr>
            <a:solidFill>
              <a:srgbClr val="B85042"/>
            </a:solidFill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6250</c:v>
                </c:pt>
                <c:pt idx="1">
                  <c:v>7050</c:v>
                </c:pt>
                <c:pt idx="2">
                  <c:v>7200</c:v>
                </c:pt>
                <c:pt idx="3">
                  <c:v>7650</c:v>
                </c:pt>
                <c:pt idx="4">
                  <c:v>7650</c:v>
                </c:pt>
                <c:pt idx="5">
                  <c:v>8000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7D5-F642-AC4C-CD371E35A40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"/>
        <c:axId val="2094734554"/>
        <c:axId val="2094734552"/>
      </c:barChart>
      <c:lineChart>
        <c:grouping val="standard"/>
        <c:varyColors val="0"/>
        <c:ser>
          <c:idx val="2"/>
          <c:order val="2"/>
          <c:tx>
            <c:strRef>
              <c:f>Sheet1!$D$1</c:f>
              <c:strCache>
                <c:ptCount val="1"/>
                <c:pt idx="0">
                  <c:v>Cumulative Cash</c:v>
                </c:pt>
              </c:strCache>
            </c:strRef>
          </c:tx>
          <c:spPr>
            <a:ln w="38100" cap="flat">
              <a:solidFill>
                <a:srgbClr val="7A8B69"/>
              </a:solidFill>
              <a:prstDash val="solid"/>
              <a:round/>
            </a:ln>
            <a:effectLst/>
          </c:spPr>
          <c:marker>
            <c:symbol val="circle"/>
            <c:size val="7"/>
            <c:spPr>
              <a:solidFill>
                <a:srgbClr val="2B2420"/>
              </a:solidFill>
              <a:ln w="9525" cap="flat">
                <a:solidFill>
                  <a:srgbClr val="7A8B69"/>
                </a:solidFill>
                <a:prstDash val="solid"/>
                <a:round/>
              </a:ln>
              <a:effectLst/>
            </c:spPr>
          </c:marker>
          <c:cat>
            <c:strRef>
              <c:f>Sheet1!$A$2:$A$7</c:f>
              <c:strCache>
                <c:ptCount val="6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</c:strCache>
            </c:strRef>
          </c:cat>
          <c:val>
            <c:numRef>
              <c:f>Sheet1!$D$2:$D$7</c:f>
              <c:numCache>
                <c:formatCode>General</c:formatCode>
                <c:ptCount val="6"/>
                <c:pt idx="0">
                  <c:v>-21250</c:v>
                </c:pt>
                <c:pt idx="1">
                  <c:v>-23800</c:v>
                </c:pt>
                <c:pt idx="2">
                  <c:v>-25000</c:v>
                </c:pt>
                <c:pt idx="3">
                  <c:v>-24650</c:v>
                </c:pt>
                <c:pt idx="4">
                  <c:v>-23700</c:v>
                </c:pt>
                <c:pt idx="5">
                  <c:v>-22200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F7D5-F642-AC4C-CD371E35A40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94734555"/>
        <c:axId val="2094734553"/>
      </c:line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2000" b="0" i="0" u="none" strike="noStrike">
                <a:solidFill>
                  <a:srgbClr val="6B5F55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</c:scaling>
        <c:delete val="0"/>
        <c:axPos val="l"/>
        <c:majorGridlines>
          <c:spPr>
            <a:ln w="9525" cap="flat">
              <a:solidFill>
                <a:srgbClr val="EDEAE4"/>
              </a:solidFill>
              <a:prstDash val="solid"/>
              <a:round/>
            </a:ln>
          </c:spPr>
        </c:majorGridlines>
        <c:title>
          <c:tx>
            <c:rich>
              <a:bodyPr/>
              <a:lstStyle/>
              <a:p>
                <a:pPr>
                  <a:defRPr sz="2000" b="0" i="0" u="none" strike="noStrike">
                    <a:solidFill>
                      <a:srgbClr val="2B2420"/>
                    </a:solidFill>
                    <a:latin typeface="Arial"/>
                  </a:defRPr>
                </a:pPr>
                <a:r>
                  <a:rPr lang="en-GB" sz="2000" b="0" i="0" u="none" strike="noStrike">
                    <a:solidFill>
                      <a:srgbClr val="2B2420"/>
                    </a:solidFill>
                    <a:latin typeface="Arial"/>
                  </a:rPr>
                  <a:t>Revenue / Costs (£)</a:t>
                </a:r>
              </a:p>
            </c:rich>
          </c:tx>
          <c:overlay val="0"/>
        </c:title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2000" b="0" i="0" u="none" strike="noStrike">
                <a:solidFill>
                  <a:srgbClr val="6B5F55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valAx>
        <c:axId val="2094734553"/>
        <c:scaling>
          <c:orientation val="minMax"/>
        </c:scaling>
        <c:delete val="0"/>
        <c:axPos val="r"/>
        <c:title>
          <c:tx>
            <c:rich>
              <a:bodyPr/>
              <a:lstStyle/>
              <a:p>
                <a:pPr>
                  <a:defRPr sz="2000" b="0" i="0" u="none" strike="noStrike">
                    <a:solidFill>
                      <a:srgbClr val="2B2420"/>
                    </a:solidFill>
                    <a:latin typeface="Arial"/>
                  </a:defRPr>
                </a:pPr>
                <a:r>
                  <a:rPr lang="en-GB" sz="2000" b="0" i="0" u="none" strike="noStrike">
                    <a:solidFill>
                      <a:srgbClr val="2B2420"/>
                    </a:solidFill>
                    <a:latin typeface="Arial"/>
                  </a:rPr>
                  <a:t>Cumulative Cash (£)</a:t>
                </a:r>
              </a:p>
            </c:rich>
          </c:tx>
          <c:overlay val="0"/>
        </c:title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2000" b="0" i="0" u="none" strike="noStrike">
                <a:solidFill>
                  <a:srgbClr val="6B5F55"/>
                </a:solidFill>
                <a:latin typeface="Arial"/>
              </a:defRPr>
            </a:pPr>
            <a:endParaRPr lang="en-US"/>
          </a:p>
        </c:txPr>
        <c:crossAx val="2094734555"/>
        <c:crosses val="max"/>
        <c:crossBetween val="between"/>
      </c:valAx>
      <c:catAx>
        <c:axId val="2094734555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low"/>
        <c:crossAx val="2094734553"/>
        <c:crosses val="autoZero"/>
        <c:auto val="1"/>
        <c:lblAlgn val="ctr"/>
        <c:lblOffset val="100"/>
        <c:noMultiLvlLbl val="1"/>
      </c:catAx>
      <c:spPr>
        <a:noFill/>
        <a:ln>
          <a:noFill/>
        </a:ln>
        <a:effectLst/>
      </c:spPr>
    </c:plotArea>
    <c:legend>
      <c:legendPos val="b"/>
      <c:overlay val="0"/>
      <c:txPr>
        <a:bodyPr/>
        <a:lstStyle/>
        <a:p>
          <a:pPr>
            <a:defRPr sz="2000">
              <a:solidFill>
                <a:srgbClr val="2B2420"/>
              </a:solidFill>
            </a:defRPr>
          </a:pPr>
          <a:endParaRPr lang="en-US"/>
        </a:p>
      </c:txPr>
    </c:legend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1"/>
  <c:style val="2"/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Cash Balance (£)</c:v>
                </c:pt>
              </c:strCache>
            </c:strRef>
          </c:tx>
          <c:spPr>
            <a:ln w="38100" cap="flat">
              <a:solidFill>
                <a:srgbClr val="B85042"/>
              </a:solidFill>
              <a:prstDash val="solid"/>
              <a:round/>
            </a:ln>
            <a:effectLst/>
          </c:spPr>
          <c:marker>
            <c:symbol val="circle"/>
            <c:size val="8"/>
            <c:spPr>
              <a:solidFill>
                <a:srgbClr val="B85042"/>
              </a:solidFill>
              <a:ln w="9525" cap="flat">
                <a:solidFill>
                  <a:srgbClr val="B85042"/>
                </a:solidFill>
                <a:prstDash val="solid"/>
                <a:round/>
              </a:ln>
              <a:effectLst/>
            </c:spPr>
          </c:marker>
          <c:dLbls>
            <c:numFmt formatCode="\£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0" i="0" u="none" strike="noStrike">
                    <a:solidFill>
                      <a:srgbClr val="2B2420"/>
                    </a:solidFill>
                    <a:latin typeface="Arial"/>
                  </a:defRPr>
                </a:pPr>
                <a:endParaRPr lang="ro-RO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Start</c:v>
                </c:pt>
                <c:pt idx="1">
                  <c:v>Jan</c:v>
                </c:pt>
                <c:pt idx="2">
                  <c:v>Feb</c:v>
                </c:pt>
                <c:pt idx="3">
                  <c:v>Mar</c:v>
                </c:pt>
                <c:pt idx="4">
                  <c:v>Apr</c:v>
                </c:pt>
                <c:pt idx="5">
                  <c:v>May</c:v>
                </c:pt>
                <c:pt idx="6">
                  <c:v>Jun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7000</c:v>
                </c:pt>
                <c:pt idx="1">
                  <c:v>3750</c:v>
                </c:pt>
                <c:pt idx="2">
                  <c:v>1200</c:v>
                </c:pt>
                <c:pt idx="3">
                  <c:v>0</c:v>
                </c:pt>
                <c:pt idx="4">
                  <c:v>350</c:v>
                </c:pt>
                <c:pt idx="5">
                  <c:v>1300</c:v>
                </c:pt>
                <c:pt idx="6">
                  <c:v>2800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A9C7-EE43-8924-06C0B60F807D}"/>
            </c:ext>
          </c:extLst>
        </c:ser>
        <c:dLbls>
          <c:dLblPos val="t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2094734554"/>
        <c:axId val="2094734552"/>
      </c:line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2000" b="0" i="0" u="none" strike="noStrike">
                <a:solidFill>
                  <a:srgbClr val="6B5F55"/>
                </a:solidFill>
                <a:latin typeface="Arial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in val="-1000"/>
        </c:scaling>
        <c:delete val="0"/>
        <c:axPos val="l"/>
        <c:majorGridlines>
          <c:spPr>
            <a:ln w="9525" cap="flat">
              <a:solidFill>
                <a:srgbClr val="EDEAE4"/>
              </a:solidFill>
              <a:prstDash val="solid"/>
              <a:round/>
            </a:ln>
          </c:spPr>
        </c:majorGridlines>
        <c:title>
          <c:tx>
            <c:rich>
              <a:bodyPr/>
              <a:lstStyle/>
              <a:p>
                <a:pPr>
                  <a:defRPr sz="2000" b="0" i="0" u="none" strike="noStrike">
                    <a:solidFill>
                      <a:srgbClr val="2B2420"/>
                    </a:solidFill>
                    <a:latin typeface="Arial"/>
                  </a:defRPr>
                </a:pPr>
                <a:r>
                  <a:rPr lang="en-GB" sz="2000" b="0" i="0" u="none" strike="noStrike">
                    <a:solidFill>
                      <a:srgbClr val="2B2420"/>
                    </a:solidFill>
                    <a:latin typeface="Arial"/>
                  </a:rPr>
                  <a:t>Cash in the bank (£)</a:t>
                </a:r>
              </a:p>
            </c:rich>
          </c:tx>
          <c:overlay val="0"/>
        </c:title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2000" b="0" i="0" u="none" strike="noStrike">
                <a:solidFill>
                  <a:srgbClr val="6B5F55"/>
                </a:solidFill>
                <a:latin typeface="Arial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611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8DD09A-AA63-5049-9D2E-1D009A2295BE}" type="datetimeFigureOut">
              <a:rPr lang="ro-RO" smtClean="0"/>
              <a:t>08.08.2026</a:t>
            </a:fld>
            <a:endParaRPr lang="ro-RO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-228600" y="1524000"/>
            <a:ext cx="7315200" cy="4114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5867400"/>
            <a:ext cx="5486400" cy="48006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11580813"/>
            <a:ext cx="2971800" cy="6111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E41EDA-6D04-C24B-A3EB-CED1542DB881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521435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1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rawpixel.com/image/519022/free-illustration-image-logo-baked-bakery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B24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822960" y="2331720"/>
            <a:ext cx="105156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600" b="1" dirty="0">
                <a:solidFill>
                  <a:schemeClr val="bg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RIVERSIDE BAKEHOUSE</a:t>
            </a:r>
            <a:endParaRPr lang="en-US" sz="3600" dirty="0">
              <a:solidFill>
                <a:schemeClr val="bg2"/>
              </a:solidFill>
            </a:endParaRPr>
          </a:p>
        </p:txBody>
      </p:sp>
      <p:sp>
        <p:nvSpPr>
          <p:cNvPr id="5" name="Text 3"/>
          <p:cNvSpPr/>
          <p:nvPr/>
        </p:nvSpPr>
        <p:spPr>
          <a:xfrm>
            <a:off x="822960" y="3246120"/>
            <a:ext cx="96012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i="1" dirty="0">
                <a:solidFill>
                  <a:schemeClr val="bg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Community Powered Bakery on the Fletton Quays Riverside, Peterborough</a:t>
            </a:r>
            <a:endParaRPr lang="en-US" sz="2400" dirty="0">
              <a:solidFill>
                <a:schemeClr val="bg2"/>
              </a:solidFill>
            </a:endParaRPr>
          </a:p>
        </p:txBody>
      </p:sp>
      <p:sp>
        <p:nvSpPr>
          <p:cNvPr id="6" name="Text 4"/>
          <p:cNvSpPr/>
          <p:nvPr/>
        </p:nvSpPr>
        <p:spPr>
          <a:xfrm>
            <a:off x="822960" y="5943600"/>
            <a:ext cx="9601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chemeClr val="bg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Business Plan Presentation  •  Enterprise &amp; Entrepreneurship  •  UWTSD London</a:t>
            </a:r>
            <a:endParaRPr lang="en-US" sz="2000" dirty="0">
              <a:solidFill>
                <a:schemeClr val="bg2"/>
              </a:solidFill>
            </a:endParaRPr>
          </a:p>
        </p:txBody>
      </p:sp>
      <p:sp>
        <p:nvSpPr>
          <p:cNvPr id="7" name="Shape 5"/>
          <p:cNvSpPr/>
          <p:nvPr/>
        </p:nvSpPr>
        <p:spPr>
          <a:xfrm>
            <a:off x="822960" y="4160520"/>
            <a:ext cx="4023360" cy="0"/>
          </a:xfrm>
          <a:prstGeom prst="line">
            <a:avLst/>
          </a:prstGeom>
          <a:noFill/>
          <a:ln w="12700">
            <a:solidFill>
              <a:srgbClr val="5A4C41"/>
            </a:solidFill>
            <a:prstDash val="solid"/>
          </a:ln>
        </p:spPr>
        <p:txBody>
          <a:bodyPr/>
          <a:lstStyle/>
          <a:p>
            <a:endParaRPr lang="en-GB" sz="2000">
              <a:solidFill>
                <a:schemeClr val="bg2"/>
              </a:solidFill>
            </a:endParaRPr>
          </a:p>
        </p:txBody>
      </p:sp>
      <p:sp>
        <p:nvSpPr>
          <p:cNvPr id="8" name="Text 6"/>
          <p:cNvSpPr/>
          <p:nvPr/>
        </p:nvSpPr>
        <p:spPr>
          <a:xfrm>
            <a:off x="822960" y="4343400"/>
            <a:ext cx="5943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bg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Presented by: Florin Alexandru Merian</a:t>
            </a:r>
          </a:p>
          <a:p>
            <a:r>
              <a:rPr lang="en-US" sz="2000" b="1" dirty="0">
                <a:solidFill>
                  <a:schemeClr val="bg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 Number: 2511418</a:t>
            </a:r>
          </a:p>
          <a:p>
            <a:endParaRPr lang="en-US" sz="2000" b="1" dirty="0">
              <a:solidFill>
                <a:schemeClr val="bg2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buNone/>
            </a:pPr>
            <a:r>
              <a:rPr lang="en-US" sz="2000" b="1" dirty="0">
                <a:solidFill>
                  <a:schemeClr val="bg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endParaRPr lang="en-US" sz="2000" dirty="0">
              <a:solidFill>
                <a:schemeClr val="bg2"/>
              </a:solidFill>
            </a:endParaRPr>
          </a:p>
        </p:txBody>
      </p:sp>
      <p:sp>
        <p:nvSpPr>
          <p:cNvPr id="9" name="Text 7"/>
          <p:cNvSpPr/>
          <p:nvPr/>
        </p:nvSpPr>
        <p:spPr>
          <a:xfrm>
            <a:off x="822960" y="4503420"/>
            <a:ext cx="7315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bg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Module: </a:t>
            </a:r>
            <a:r>
              <a:rPr lang="en-US" sz="2000" dirty="0">
                <a:solidFill>
                  <a:schemeClr val="bg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Enterprise and Entrepreneurship LCLM4006_LON</a:t>
            </a:r>
            <a:endParaRPr lang="en-US" sz="2000" dirty="0">
              <a:solidFill>
                <a:schemeClr val="bg2"/>
              </a:solidFill>
            </a:endParaRPr>
          </a:p>
        </p:txBody>
      </p:sp>
      <p:sp>
        <p:nvSpPr>
          <p:cNvPr id="10" name="Text 8"/>
          <p:cNvSpPr/>
          <p:nvPr/>
        </p:nvSpPr>
        <p:spPr>
          <a:xfrm>
            <a:off x="822960" y="4846320"/>
            <a:ext cx="5943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chemeClr val="bg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Lecturer: Thomas Adeyemi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64ABE9A-FE89-2C57-ECE8-45DB7D6F2E9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7306322" y="20640"/>
            <a:ext cx="4885678" cy="240252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1094415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Executive Summary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48640" y="1234440"/>
            <a:ext cx="6492240" cy="14630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5000"/>
              </a:lnSpc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Fresh bread and pastries baked each morning from surplus “imperfect” Fenland produce solving a riverside gap and a food-waste problem at the same time.</a:t>
            </a:r>
            <a:endParaRPr lang="en-US" sz="2000" dirty="0"/>
          </a:p>
        </p:txBody>
      </p:sp>
      <p:sp>
        <p:nvSpPr>
          <p:cNvPr id="4" name="Text 2"/>
          <p:cNvSpPr/>
          <p:nvPr/>
        </p:nvSpPr>
        <p:spPr>
          <a:xfrm>
            <a:off x="548640" y="2743200"/>
            <a:ext cx="6492240" cy="2011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Registered as a Community Interest Company (CIC)</a:t>
            </a:r>
            <a:endParaRPr lang="en-US" sz="200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Social mission locked into the Articles of Association: cutting food waste + paid youth apprenticeships</a:t>
            </a:r>
            <a:endParaRPr lang="en-US" sz="2000" dirty="0"/>
          </a:p>
          <a:p>
            <a:pPr marL="342900" indent="-342900">
              <a:spcAft>
                <a:spcPts val="1000"/>
              </a:spcAft>
              <a:buSzPct val="100000"/>
              <a:buChar char="•"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Unsold stock donated daily to Matthew’s Pantry, never binned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7406640" y="1280160"/>
            <a:ext cx="4206240" cy="1417320"/>
          </a:xfrm>
          <a:prstGeom prst="roundRect">
            <a:avLst>
              <a:gd name="adj" fmla="val 5806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6" name="Text 4"/>
          <p:cNvSpPr/>
          <p:nvPr/>
        </p:nvSpPr>
        <p:spPr>
          <a:xfrm>
            <a:off x="7635240" y="1389888"/>
            <a:ext cx="37490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B8504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£25,000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7635240" y="2057400"/>
            <a:ext cx="37490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Start-up funding raised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7406640" y="2971800"/>
            <a:ext cx="4206240" cy="1417320"/>
          </a:xfrm>
          <a:prstGeom prst="roundRect">
            <a:avLst>
              <a:gd name="adj" fmla="val 5806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9" name="Text 7"/>
          <p:cNvSpPr/>
          <p:nvPr/>
        </p:nvSpPr>
        <p:spPr>
          <a:xfrm>
            <a:off x="7635240" y="3081528"/>
            <a:ext cx="37490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B8504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1/3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7635240" y="3749040"/>
            <a:ext cx="37490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Produce sourced as rescued surplus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7406640" y="4663440"/>
            <a:ext cx="4206240" cy="1417320"/>
          </a:xfrm>
          <a:prstGeom prst="roundRect">
            <a:avLst>
              <a:gd name="adj" fmla="val 5806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2" name="Text 10"/>
          <p:cNvSpPr/>
          <p:nvPr/>
        </p:nvSpPr>
        <p:spPr>
          <a:xfrm>
            <a:off x="7635240" y="4773168"/>
            <a:ext cx="37490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B8504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Month 4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7635240" y="5440680"/>
            <a:ext cx="37490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Forecast break-even</a:t>
            </a:r>
            <a:endParaRPr lang="en-US" sz="2000" dirty="0"/>
          </a:p>
        </p:txBody>
      </p:sp>
      <p:sp>
        <p:nvSpPr>
          <p:cNvPr id="14" name="Text 12"/>
          <p:cNvSpPr/>
          <p:nvPr/>
        </p:nvSpPr>
        <p:spPr>
          <a:xfrm>
            <a:off x="11368735" y="635508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1094415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The Opportunity: Two Problems, One Business</a:t>
            </a:r>
            <a:endParaRPr lang="en-US" sz="2400" dirty="0"/>
          </a:p>
        </p:txBody>
      </p:sp>
      <p:sp>
        <p:nvSpPr>
          <p:cNvPr id="3" name="Shape 1"/>
          <p:cNvSpPr/>
          <p:nvPr/>
        </p:nvSpPr>
        <p:spPr>
          <a:xfrm>
            <a:off x="548640" y="1463040"/>
            <a:ext cx="3611880" cy="4206240"/>
          </a:xfrm>
          <a:prstGeom prst="roundRect">
            <a:avLst>
              <a:gd name="adj" fmla="val 2532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4" name="Shape 2"/>
          <p:cNvSpPr/>
          <p:nvPr/>
        </p:nvSpPr>
        <p:spPr>
          <a:xfrm>
            <a:off x="868680" y="1828800"/>
            <a:ext cx="685800" cy="685800"/>
          </a:xfrm>
          <a:prstGeom prst="ellipse">
            <a:avLst/>
          </a:prstGeom>
          <a:solidFill>
            <a:srgbClr val="B85042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5" name="Text 3"/>
          <p:cNvSpPr/>
          <p:nvPr/>
        </p:nvSpPr>
        <p:spPr>
          <a:xfrm>
            <a:off x="868680" y="1828800"/>
            <a:ext cx="685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✗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868680" y="2697480"/>
            <a:ext cx="30175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No Riverside Bakery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868680" y="3246120"/>
            <a:ext cx="3017520" cy="2194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Fletton Quays is growing fast with new flats and offices, but the nearest independent bakery is a 20-minute walk away.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4434840" y="1463040"/>
            <a:ext cx="3611880" cy="4206240"/>
          </a:xfrm>
          <a:prstGeom prst="roundRect">
            <a:avLst>
              <a:gd name="adj" fmla="val 2532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9" name="Shape 7"/>
          <p:cNvSpPr/>
          <p:nvPr/>
        </p:nvSpPr>
        <p:spPr>
          <a:xfrm>
            <a:off x="4754880" y="1828800"/>
            <a:ext cx="685800" cy="685800"/>
          </a:xfrm>
          <a:prstGeom prst="ellipse">
            <a:avLst/>
          </a:prstGeom>
          <a:solidFill>
            <a:srgbClr val="7A8B69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0" name="Text 8"/>
          <p:cNvSpPr/>
          <p:nvPr/>
        </p:nvSpPr>
        <p:spPr>
          <a:xfrm>
            <a:off x="4754880" y="1828800"/>
            <a:ext cx="685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✗</a:t>
            </a:r>
            <a:endParaRPr lang="en-US" sz="2000" dirty="0"/>
          </a:p>
        </p:txBody>
      </p:sp>
      <p:sp>
        <p:nvSpPr>
          <p:cNvPr id="11" name="Text 9"/>
          <p:cNvSpPr/>
          <p:nvPr/>
        </p:nvSpPr>
        <p:spPr>
          <a:xfrm>
            <a:off x="4754880" y="2697480"/>
            <a:ext cx="30175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Good Food Wasted</a:t>
            </a:r>
            <a:endParaRPr lang="en-US" sz="2000" dirty="0"/>
          </a:p>
        </p:txBody>
      </p:sp>
      <p:sp>
        <p:nvSpPr>
          <p:cNvPr id="12" name="Text 10"/>
          <p:cNvSpPr/>
          <p:nvPr/>
        </p:nvSpPr>
        <p:spPr>
          <a:xfrm>
            <a:off x="4754880" y="3246120"/>
            <a:ext cx="3017520" cy="2194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Fenland growers discard edible fruit and veg daily simply because supermarkets reject the “wrong” shape or size.</a:t>
            </a:r>
            <a:endParaRPr lang="en-US" sz="2000" dirty="0"/>
          </a:p>
        </p:txBody>
      </p:sp>
      <p:sp>
        <p:nvSpPr>
          <p:cNvPr id="13" name="Shape 11"/>
          <p:cNvSpPr/>
          <p:nvPr/>
        </p:nvSpPr>
        <p:spPr>
          <a:xfrm>
            <a:off x="8321040" y="1463040"/>
            <a:ext cx="3611880" cy="4206240"/>
          </a:xfrm>
          <a:prstGeom prst="roundRect">
            <a:avLst>
              <a:gd name="adj" fmla="val 2532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4" name="Shape 12"/>
          <p:cNvSpPr/>
          <p:nvPr/>
        </p:nvSpPr>
        <p:spPr>
          <a:xfrm>
            <a:off x="8641080" y="1828800"/>
            <a:ext cx="685800" cy="685800"/>
          </a:xfrm>
          <a:prstGeom prst="ellipse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5" name="Text 13"/>
          <p:cNvSpPr/>
          <p:nvPr/>
        </p:nvSpPr>
        <p:spPr>
          <a:xfrm>
            <a:off x="8641080" y="1828800"/>
            <a:ext cx="685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✓</a:t>
            </a:r>
            <a:endParaRPr lang="en-US" sz="2000" dirty="0"/>
          </a:p>
        </p:txBody>
      </p:sp>
      <p:sp>
        <p:nvSpPr>
          <p:cNvPr id="16" name="Text 14"/>
          <p:cNvSpPr/>
          <p:nvPr/>
        </p:nvSpPr>
        <p:spPr>
          <a:xfrm>
            <a:off x="8641080" y="2697480"/>
            <a:ext cx="30175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One Solution</a:t>
            </a:r>
            <a:endParaRPr lang="en-US" sz="2000" dirty="0"/>
          </a:p>
        </p:txBody>
      </p:sp>
      <p:sp>
        <p:nvSpPr>
          <p:cNvPr id="17" name="Text 15"/>
          <p:cNvSpPr/>
          <p:nvPr/>
        </p:nvSpPr>
        <p:spPr>
          <a:xfrm>
            <a:off x="8641080" y="3246120"/>
            <a:ext cx="3017520" cy="2194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20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Buy that rescued surplus, bake it into bread, pastries and traybakes, and donate anything unsold to a local food share project.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11368735" y="635508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1094415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Organisational Structure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48640" y="1097280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deliberately flat team of four in Year One  everyone owns what they do.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724248" y="1600200"/>
            <a:ext cx="2743200" cy="1097280"/>
          </a:xfrm>
          <a:prstGeom prst="roundRect">
            <a:avLst>
              <a:gd name="adj" fmla="val 9412"/>
            </a:avLst>
          </a:prstGeom>
          <a:solidFill>
            <a:srgbClr val="2B2420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5" name="Text 3"/>
          <p:cNvSpPr/>
          <p:nvPr/>
        </p:nvSpPr>
        <p:spPr>
          <a:xfrm>
            <a:off x="4724248" y="192024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Managing Director (Founder)Florin M</a:t>
            </a:r>
            <a:endParaRPr lang="en-US" sz="2000" dirty="0"/>
          </a:p>
        </p:txBody>
      </p:sp>
      <p:sp>
        <p:nvSpPr>
          <p:cNvPr id="6" name="Shape 4"/>
          <p:cNvSpPr/>
          <p:nvPr/>
        </p:nvSpPr>
        <p:spPr>
          <a:xfrm>
            <a:off x="6095848" y="2697480"/>
            <a:ext cx="0" cy="411480"/>
          </a:xfrm>
          <a:prstGeom prst="line">
            <a:avLst/>
          </a:prstGeom>
          <a:noFill/>
          <a:ln w="19050">
            <a:solidFill>
              <a:srgbClr val="6B5F55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7" name="Shape 5"/>
          <p:cNvSpPr/>
          <p:nvPr/>
        </p:nvSpPr>
        <p:spPr>
          <a:xfrm>
            <a:off x="4724248" y="3108960"/>
            <a:ext cx="2743200" cy="777240"/>
          </a:xfrm>
          <a:prstGeom prst="roundRect">
            <a:avLst>
              <a:gd name="adj" fmla="val 9412"/>
            </a:avLst>
          </a:prstGeom>
          <a:solidFill>
            <a:srgbClr val="B85042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8" name="Text 6"/>
          <p:cNvSpPr/>
          <p:nvPr/>
        </p:nvSpPr>
        <p:spPr>
          <a:xfrm>
            <a:off x="4724248" y="31089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Head Baker Florin M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6095848" y="3886200"/>
            <a:ext cx="0" cy="320040"/>
          </a:xfrm>
          <a:prstGeom prst="line">
            <a:avLst/>
          </a:prstGeom>
          <a:noFill/>
          <a:ln w="19050">
            <a:solidFill>
              <a:srgbClr val="6B5F55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10" name="Shape 8"/>
          <p:cNvSpPr/>
          <p:nvPr/>
        </p:nvSpPr>
        <p:spPr>
          <a:xfrm>
            <a:off x="4358488" y="4206240"/>
            <a:ext cx="3474720" cy="0"/>
          </a:xfrm>
          <a:prstGeom prst="line">
            <a:avLst/>
          </a:prstGeom>
          <a:noFill/>
          <a:ln w="19050">
            <a:solidFill>
              <a:srgbClr val="6B5F55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11" name="Shape 9"/>
          <p:cNvSpPr/>
          <p:nvPr/>
        </p:nvSpPr>
        <p:spPr>
          <a:xfrm>
            <a:off x="4358488" y="4206240"/>
            <a:ext cx="0" cy="274320"/>
          </a:xfrm>
          <a:prstGeom prst="line">
            <a:avLst/>
          </a:prstGeom>
          <a:noFill/>
          <a:ln w="19050">
            <a:solidFill>
              <a:srgbClr val="6B5F55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12" name="Shape 10"/>
          <p:cNvSpPr/>
          <p:nvPr/>
        </p:nvSpPr>
        <p:spPr>
          <a:xfrm>
            <a:off x="7833208" y="4206240"/>
            <a:ext cx="0" cy="274320"/>
          </a:xfrm>
          <a:prstGeom prst="line">
            <a:avLst/>
          </a:prstGeom>
          <a:noFill/>
          <a:ln w="19050">
            <a:solidFill>
              <a:srgbClr val="6B5F55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13" name="Shape 11"/>
          <p:cNvSpPr/>
          <p:nvPr/>
        </p:nvSpPr>
        <p:spPr>
          <a:xfrm>
            <a:off x="2986888" y="4480560"/>
            <a:ext cx="2743200" cy="777240"/>
          </a:xfrm>
          <a:prstGeom prst="roundRect">
            <a:avLst>
              <a:gd name="adj" fmla="val 9412"/>
            </a:avLst>
          </a:prstGeom>
          <a:solidFill>
            <a:srgbClr val="7A8B69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4" name="Text 12"/>
          <p:cNvSpPr/>
          <p:nvPr/>
        </p:nvSpPr>
        <p:spPr>
          <a:xfrm>
            <a:off x="2986888" y="4480560"/>
            <a:ext cx="2743200" cy="822957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Apprentice Baker 1 Claudiu M</a:t>
            </a:r>
            <a:endParaRPr lang="en-US" sz="2000" dirty="0"/>
          </a:p>
        </p:txBody>
      </p:sp>
      <p:sp>
        <p:nvSpPr>
          <p:cNvPr id="15" name="Shape 13"/>
          <p:cNvSpPr/>
          <p:nvPr/>
        </p:nvSpPr>
        <p:spPr>
          <a:xfrm>
            <a:off x="6461608" y="4480560"/>
            <a:ext cx="2743200" cy="777240"/>
          </a:xfrm>
          <a:prstGeom prst="roundRect">
            <a:avLst>
              <a:gd name="adj" fmla="val 9412"/>
            </a:avLst>
          </a:prstGeom>
          <a:solidFill>
            <a:srgbClr val="7A8B69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6" name="Text 14"/>
          <p:cNvSpPr/>
          <p:nvPr/>
        </p:nvSpPr>
        <p:spPr>
          <a:xfrm>
            <a:off x="6461608" y="4480560"/>
            <a:ext cx="27432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Apprentice Baker 2 Bianca S</a:t>
            </a:r>
            <a:endParaRPr lang="en-US" sz="2000" dirty="0"/>
          </a:p>
        </p:txBody>
      </p:sp>
      <p:sp>
        <p:nvSpPr>
          <p:cNvPr id="17" name="Text 15"/>
          <p:cNvSpPr/>
          <p:nvPr/>
        </p:nvSpPr>
        <p:spPr>
          <a:xfrm>
            <a:off x="548640" y="5623560"/>
            <a:ext cx="96012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Both apprentices are recruited via Peterborough College, working towards Level 2 Hospitality and Catering.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11368735" y="635508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2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1094415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Roles &amp; Responsibilities</a:t>
            </a:r>
            <a:endParaRPr lang="en-US" sz="2400" dirty="0"/>
          </a:p>
        </p:txBody>
      </p:sp>
      <p:sp>
        <p:nvSpPr>
          <p:cNvPr id="3" name="Shape 1"/>
          <p:cNvSpPr/>
          <p:nvPr/>
        </p:nvSpPr>
        <p:spPr>
          <a:xfrm>
            <a:off x="548640" y="1371600"/>
            <a:ext cx="11064240" cy="1170432"/>
          </a:xfrm>
          <a:prstGeom prst="roundRect">
            <a:avLst>
              <a:gd name="adj" fmla="val 4688"/>
            </a:avLst>
          </a:prstGeom>
          <a:solidFill>
            <a:srgbClr val="F7F3EC"/>
          </a:solidFill>
          <a:ln w="9525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4" name="Shape 2"/>
          <p:cNvSpPr/>
          <p:nvPr/>
        </p:nvSpPr>
        <p:spPr>
          <a:xfrm>
            <a:off x="548640" y="1371600"/>
            <a:ext cx="91440" cy="1170432"/>
          </a:xfrm>
          <a:prstGeom prst="rect">
            <a:avLst/>
          </a:prstGeom>
          <a:solidFill>
            <a:srgbClr val="B85042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5" name="Text 3"/>
          <p:cNvSpPr/>
          <p:nvPr/>
        </p:nvSpPr>
        <p:spPr>
          <a:xfrm>
            <a:off x="868680" y="1371600"/>
            <a:ext cx="2468880" cy="11704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Managing Director</a:t>
            </a:r>
            <a:endParaRPr lang="en-US" sz="2000" dirty="0"/>
          </a:p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(Founder)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3474720" y="1444752"/>
            <a:ext cx="7863840" cy="10241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Strategy, supplier relationships, finances, marketing, click and collect, donation coordination, food registration &amp; compliance</a:t>
            </a:r>
            <a:endParaRPr lang="en-US" sz="2000" dirty="0"/>
          </a:p>
        </p:txBody>
      </p:sp>
      <p:sp>
        <p:nvSpPr>
          <p:cNvPr id="7" name="Shape 5"/>
          <p:cNvSpPr/>
          <p:nvPr/>
        </p:nvSpPr>
        <p:spPr>
          <a:xfrm>
            <a:off x="548640" y="2633472"/>
            <a:ext cx="11064240" cy="1170432"/>
          </a:xfrm>
          <a:prstGeom prst="roundRect">
            <a:avLst>
              <a:gd name="adj" fmla="val 4688"/>
            </a:avLst>
          </a:prstGeom>
          <a:solidFill>
            <a:srgbClr val="FFFFFF"/>
          </a:solidFill>
          <a:ln w="9525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8" name="Shape 6"/>
          <p:cNvSpPr/>
          <p:nvPr/>
        </p:nvSpPr>
        <p:spPr>
          <a:xfrm>
            <a:off x="548640" y="2633472"/>
            <a:ext cx="91440" cy="1170432"/>
          </a:xfrm>
          <a:prstGeom prst="rect">
            <a:avLst/>
          </a:prstGeom>
          <a:solidFill>
            <a:srgbClr val="7A8B69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9" name="Text 7"/>
          <p:cNvSpPr/>
          <p:nvPr/>
        </p:nvSpPr>
        <p:spPr>
          <a:xfrm>
            <a:off x="868680" y="2633472"/>
            <a:ext cx="2468880" cy="11704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Head Baker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3474720" y="2706624"/>
            <a:ext cx="7863840" cy="10241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Leads all baking from 5am, seasonal surplus led menus, stock management, allergen compliance, trains apprentices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548640" y="3895344"/>
            <a:ext cx="11064240" cy="1170432"/>
          </a:xfrm>
          <a:prstGeom prst="roundRect">
            <a:avLst>
              <a:gd name="adj" fmla="val 4688"/>
            </a:avLst>
          </a:prstGeom>
          <a:solidFill>
            <a:srgbClr val="F7F3EC"/>
          </a:solidFill>
          <a:ln w="9525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12" name="Shape 10"/>
          <p:cNvSpPr/>
          <p:nvPr/>
        </p:nvSpPr>
        <p:spPr>
          <a:xfrm>
            <a:off x="548640" y="3895344"/>
            <a:ext cx="91440" cy="1170432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3" name="Text 11"/>
          <p:cNvSpPr/>
          <p:nvPr/>
        </p:nvSpPr>
        <p:spPr>
          <a:xfrm>
            <a:off x="868680" y="3895344"/>
            <a:ext cx="2468880" cy="11704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Apprentice Baker 1</a:t>
            </a:r>
            <a:endParaRPr lang="en-US" sz="2000" dirty="0"/>
          </a:p>
        </p:txBody>
      </p:sp>
      <p:sp>
        <p:nvSpPr>
          <p:cNvPr id="14" name="Text 12"/>
          <p:cNvSpPr/>
          <p:nvPr/>
        </p:nvSpPr>
        <p:spPr>
          <a:xfrm>
            <a:off x="3474720" y="3968496"/>
            <a:ext cx="7863840" cy="10241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Bread prep &amp; baking, jams and fillings from surplus produce, customer service, packaging donations</a:t>
            </a:r>
            <a:endParaRPr lang="en-US" sz="2000" dirty="0"/>
          </a:p>
        </p:txBody>
      </p:sp>
      <p:sp>
        <p:nvSpPr>
          <p:cNvPr id="15" name="Shape 13"/>
          <p:cNvSpPr/>
          <p:nvPr/>
        </p:nvSpPr>
        <p:spPr>
          <a:xfrm>
            <a:off x="548640" y="5157216"/>
            <a:ext cx="11064240" cy="1170432"/>
          </a:xfrm>
          <a:prstGeom prst="roundRect">
            <a:avLst>
              <a:gd name="adj" fmla="val 4688"/>
            </a:avLst>
          </a:prstGeom>
          <a:solidFill>
            <a:srgbClr val="FFFFFF"/>
          </a:solidFill>
          <a:ln w="9525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16" name="Shape 14"/>
          <p:cNvSpPr/>
          <p:nvPr/>
        </p:nvSpPr>
        <p:spPr>
          <a:xfrm>
            <a:off x="548640" y="5157216"/>
            <a:ext cx="91440" cy="1170432"/>
          </a:xfrm>
          <a:prstGeom prst="rect">
            <a:avLst/>
          </a:prstGeom>
          <a:solidFill>
            <a:srgbClr val="9C8564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7" name="Text 15"/>
          <p:cNvSpPr/>
          <p:nvPr/>
        </p:nvSpPr>
        <p:spPr>
          <a:xfrm>
            <a:off x="868680" y="5157216"/>
            <a:ext cx="2468880" cy="11704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Apprentice Baker 2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3474720" y="5230368"/>
            <a:ext cx="7863840" cy="10241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Supports Apprentice 1, click and collect orders, opening/closing shifts, hygiene records</a:t>
            </a:r>
            <a:endParaRPr lang="en-US" sz="2000" dirty="0"/>
          </a:p>
        </p:txBody>
      </p:sp>
      <p:sp>
        <p:nvSpPr>
          <p:cNvPr id="19" name="Text 17"/>
          <p:cNvSpPr/>
          <p:nvPr/>
        </p:nvSpPr>
        <p:spPr>
          <a:xfrm>
            <a:off x="11368735" y="635508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1094415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PESTEL Analysis</a:t>
            </a:r>
            <a:endParaRPr lang="en-US" sz="2400" dirty="0"/>
          </a:p>
        </p:txBody>
      </p:sp>
      <p:sp>
        <p:nvSpPr>
          <p:cNvPr id="3" name="Shape 1"/>
          <p:cNvSpPr/>
          <p:nvPr/>
        </p:nvSpPr>
        <p:spPr>
          <a:xfrm>
            <a:off x="548640" y="1280160"/>
            <a:ext cx="3611880" cy="2331720"/>
          </a:xfrm>
          <a:prstGeom prst="roundRect">
            <a:avLst>
              <a:gd name="adj" fmla="val 3529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4" name="Shape 2"/>
          <p:cNvSpPr/>
          <p:nvPr/>
        </p:nvSpPr>
        <p:spPr>
          <a:xfrm>
            <a:off x="822960" y="1536192"/>
            <a:ext cx="548640" cy="548640"/>
          </a:xfrm>
          <a:prstGeom prst="ellipse">
            <a:avLst/>
          </a:prstGeom>
          <a:solidFill>
            <a:srgbClr val="B85042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5" name="Text 3"/>
          <p:cNvSpPr/>
          <p:nvPr/>
        </p:nvSpPr>
        <p:spPr>
          <a:xfrm>
            <a:off x="822960" y="1536192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1508760" y="1554480"/>
            <a:ext cx="2468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Political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822960" y="2130552"/>
            <a:ext cx="3154680" cy="180136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Council backed regeneration of Fletton Quays; UK Shared Prosperity Fund supports community purpose businesses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4434840" y="1280160"/>
            <a:ext cx="3611880" cy="2331720"/>
          </a:xfrm>
          <a:prstGeom prst="roundRect">
            <a:avLst>
              <a:gd name="adj" fmla="val 3529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9" name="Shape 7"/>
          <p:cNvSpPr/>
          <p:nvPr/>
        </p:nvSpPr>
        <p:spPr>
          <a:xfrm>
            <a:off x="4709160" y="1536192"/>
            <a:ext cx="548640" cy="548640"/>
          </a:xfrm>
          <a:prstGeom prst="ellipse">
            <a:avLst/>
          </a:prstGeom>
          <a:solidFill>
            <a:srgbClr val="7A8B69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0" name="Text 8"/>
          <p:cNvSpPr/>
          <p:nvPr/>
        </p:nvSpPr>
        <p:spPr>
          <a:xfrm>
            <a:off x="4709160" y="1536192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</a:t>
            </a:r>
            <a:endParaRPr lang="en-US" sz="2000" dirty="0"/>
          </a:p>
        </p:txBody>
      </p:sp>
      <p:sp>
        <p:nvSpPr>
          <p:cNvPr id="11" name="Text 9"/>
          <p:cNvSpPr/>
          <p:nvPr/>
        </p:nvSpPr>
        <p:spPr>
          <a:xfrm>
            <a:off x="5394960" y="1554480"/>
            <a:ext cx="2468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Economic</a:t>
            </a:r>
            <a:endParaRPr lang="en-US" sz="2000" dirty="0"/>
          </a:p>
        </p:txBody>
      </p:sp>
      <p:sp>
        <p:nvSpPr>
          <p:cNvPr id="12" name="Text 10"/>
          <p:cNvSpPr/>
          <p:nvPr/>
        </p:nvSpPr>
        <p:spPr>
          <a:xfrm>
            <a:off x="4709160" y="2194560"/>
            <a:ext cx="3154680" cy="1280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Post Brexit import costs push recipes toward British-grown produce from day one</a:t>
            </a:r>
            <a:endParaRPr lang="en-US" sz="2000" dirty="0"/>
          </a:p>
        </p:txBody>
      </p:sp>
      <p:sp>
        <p:nvSpPr>
          <p:cNvPr id="13" name="Shape 11"/>
          <p:cNvSpPr/>
          <p:nvPr/>
        </p:nvSpPr>
        <p:spPr>
          <a:xfrm>
            <a:off x="8321040" y="1280160"/>
            <a:ext cx="3611880" cy="2331720"/>
          </a:xfrm>
          <a:prstGeom prst="roundRect">
            <a:avLst>
              <a:gd name="adj" fmla="val 3529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4" name="Shape 12"/>
          <p:cNvSpPr/>
          <p:nvPr/>
        </p:nvSpPr>
        <p:spPr>
          <a:xfrm>
            <a:off x="8595360" y="1536192"/>
            <a:ext cx="548640" cy="548640"/>
          </a:xfrm>
          <a:prstGeom prst="ellipse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5" name="Text 13"/>
          <p:cNvSpPr/>
          <p:nvPr/>
        </p:nvSpPr>
        <p:spPr>
          <a:xfrm>
            <a:off x="8595360" y="1536192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</a:t>
            </a:r>
            <a:endParaRPr lang="en-US" sz="2000" dirty="0"/>
          </a:p>
        </p:txBody>
      </p:sp>
      <p:sp>
        <p:nvSpPr>
          <p:cNvPr id="16" name="Text 14"/>
          <p:cNvSpPr/>
          <p:nvPr/>
        </p:nvSpPr>
        <p:spPr>
          <a:xfrm>
            <a:off x="9281160" y="1554480"/>
            <a:ext cx="2468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Social</a:t>
            </a:r>
            <a:endParaRPr lang="en-US" sz="2000" dirty="0"/>
          </a:p>
        </p:txBody>
      </p:sp>
      <p:sp>
        <p:nvSpPr>
          <p:cNvPr id="17" name="Text 15"/>
          <p:cNvSpPr/>
          <p:nvPr/>
        </p:nvSpPr>
        <p:spPr>
          <a:xfrm>
            <a:off x="8595360" y="2194560"/>
            <a:ext cx="3154680" cy="1280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Diverse, growing riverside population; strong generational shift toward backing “ugly” produce</a:t>
            </a:r>
            <a:endParaRPr lang="en-US" sz="2000" dirty="0"/>
          </a:p>
        </p:txBody>
      </p:sp>
      <p:sp>
        <p:nvSpPr>
          <p:cNvPr id="18" name="Shape 16"/>
          <p:cNvSpPr/>
          <p:nvPr/>
        </p:nvSpPr>
        <p:spPr>
          <a:xfrm>
            <a:off x="548640" y="4023360"/>
            <a:ext cx="3611880" cy="2331720"/>
          </a:xfrm>
          <a:prstGeom prst="roundRect">
            <a:avLst>
              <a:gd name="adj" fmla="val 3529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9" name="Shape 17"/>
          <p:cNvSpPr/>
          <p:nvPr/>
        </p:nvSpPr>
        <p:spPr>
          <a:xfrm>
            <a:off x="822960" y="4050792"/>
            <a:ext cx="548640" cy="548640"/>
          </a:xfrm>
          <a:prstGeom prst="ellipse">
            <a:avLst/>
          </a:prstGeom>
          <a:solidFill>
            <a:srgbClr val="6E8CA0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20" name="Text 18"/>
          <p:cNvSpPr/>
          <p:nvPr/>
        </p:nvSpPr>
        <p:spPr>
          <a:xfrm>
            <a:off x="822960" y="4050792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</a:t>
            </a:r>
            <a:endParaRPr lang="en-US" sz="2000" dirty="0"/>
          </a:p>
        </p:txBody>
      </p:sp>
      <p:sp>
        <p:nvSpPr>
          <p:cNvPr id="21" name="Text 19"/>
          <p:cNvSpPr/>
          <p:nvPr/>
        </p:nvSpPr>
        <p:spPr>
          <a:xfrm>
            <a:off x="1508760" y="4069080"/>
            <a:ext cx="2468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Technological</a:t>
            </a:r>
            <a:endParaRPr lang="en-US" sz="2000" dirty="0"/>
          </a:p>
        </p:txBody>
      </p:sp>
      <p:sp>
        <p:nvSpPr>
          <p:cNvPr id="22" name="Text 20"/>
          <p:cNvSpPr/>
          <p:nvPr/>
        </p:nvSpPr>
        <p:spPr>
          <a:xfrm>
            <a:off x="822960" y="4709160"/>
            <a:ext cx="3154680" cy="1280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Click and collect cuts waste by baking to demand; Facebook, Instagram/TikTok build a following prelaunch</a:t>
            </a:r>
            <a:endParaRPr lang="en-US" sz="2000" dirty="0"/>
          </a:p>
        </p:txBody>
      </p:sp>
      <p:sp>
        <p:nvSpPr>
          <p:cNvPr id="23" name="Shape 21"/>
          <p:cNvSpPr/>
          <p:nvPr/>
        </p:nvSpPr>
        <p:spPr>
          <a:xfrm>
            <a:off x="4434840" y="4050792"/>
            <a:ext cx="3611880" cy="2331720"/>
          </a:xfrm>
          <a:prstGeom prst="roundRect">
            <a:avLst>
              <a:gd name="adj" fmla="val 3529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24" name="Shape 22"/>
          <p:cNvSpPr/>
          <p:nvPr/>
        </p:nvSpPr>
        <p:spPr>
          <a:xfrm>
            <a:off x="4709160" y="4050792"/>
            <a:ext cx="548640" cy="548640"/>
          </a:xfrm>
          <a:prstGeom prst="ellipse">
            <a:avLst/>
          </a:prstGeom>
          <a:solidFill>
            <a:srgbClr val="5E7A4E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25" name="Text 23"/>
          <p:cNvSpPr/>
          <p:nvPr/>
        </p:nvSpPr>
        <p:spPr>
          <a:xfrm>
            <a:off x="4709160" y="4050792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</a:t>
            </a:r>
            <a:endParaRPr lang="en-US" sz="2000" dirty="0"/>
          </a:p>
        </p:txBody>
      </p:sp>
      <p:sp>
        <p:nvSpPr>
          <p:cNvPr id="26" name="Text 24"/>
          <p:cNvSpPr/>
          <p:nvPr/>
        </p:nvSpPr>
        <p:spPr>
          <a:xfrm>
            <a:off x="5394960" y="4069080"/>
            <a:ext cx="2468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Environmental</a:t>
            </a:r>
            <a:endParaRPr lang="en-US" sz="2000" dirty="0"/>
          </a:p>
        </p:txBody>
      </p:sp>
      <p:sp>
        <p:nvSpPr>
          <p:cNvPr id="27" name="Text 25"/>
          <p:cNvSpPr/>
          <p:nvPr/>
        </p:nvSpPr>
        <p:spPr>
          <a:xfrm>
            <a:off x="4709160" y="4709160"/>
            <a:ext cx="3154680" cy="1280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core of the model  rescuing surplus, green energy tariff, compostable packaging only</a:t>
            </a:r>
            <a:endParaRPr lang="en-US" sz="2000" dirty="0"/>
          </a:p>
        </p:txBody>
      </p:sp>
      <p:sp>
        <p:nvSpPr>
          <p:cNvPr id="28" name="Shape 26"/>
          <p:cNvSpPr/>
          <p:nvPr/>
        </p:nvSpPr>
        <p:spPr>
          <a:xfrm>
            <a:off x="8321040" y="4023360"/>
            <a:ext cx="3611880" cy="2331720"/>
          </a:xfrm>
          <a:prstGeom prst="roundRect">
            <a:avLst>
              <a:gd name="adj" fmla="val 3529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29" name="Shape 27"/>
          <p:cNvSpPr/>
          <p:nvPr/>
        </p:nvSpPr>
        <p:spPr>
          <a:xfrm>
            <a:off x="8595360" y="4050792"/>
            <a:ext cx="548640" cy="548640"/>
          </a:xfrm>
          <a:prstGeom prst="ellipse">
            <a:avLst/>
          </a:prstGeom>
          <a:solidFill>
            <a:srgbClr val="8C5A3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30" name="Text 28"/>
          <p:cNvSpPr/>
          <p:nvPr/>
        </p:nvSpPr>
        <p:spPr>
          <a:xfrm>
            <a:off x="8595360" y="4050792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</a:t>
            </a:r>
            <a:endParaRPr lang="en-US" sz="2000" dirty="0"/>
          </a:p>
        </p:txBody>
      </p:sp>
      <p:sp>
        <p:nvSpPr>
          <p:cNvPr id="31" name="Text 29"/>
          <p:cNvSpPr/>
          <p:nvPr/>
        </p:nvSpPr>
        <p:spPr>
          <a:xfrm>
            <a:off x="9281160" y="4069080"/>
            <a:ext cx="246888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Legal</a:t>
            </a:r>
            <a:endParaRPr lang="en-US" sz="2000" dirty="0"/>
          </a:p>
        </p:txBody>
      </p:sp>
      <p:sp>
        <p:nvSpPr>
          <p:cNvPr id="32" name="Text 30"/>
          <p:cNvSpPr/>
          <p:nvPr/>
        </p:nvSpPr>
        <p:spPr>
          <a:xfrm>
            <a:off x="8595360" y="4709160"/>
            <a:ext cx="3154680" cy="1280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Food registration 28 days before opening; Natasha’s Law allergen labelling; CIC locked social purpose</a:t>
            </a:r>
            <a:endParaRPr lang="en-US" sz="2000" dirty="0"/>
          </a:p>
        </p:txBody>
      </p:sp>
      <p:sp>
        <p:nvSpPr>
          <p:cNvPr id="33" name="Text 31"/>
          <p:cNvSpPr/>
          <p:nvPr/>
        </p:nvSpPr>
        <p:spPr>
          <a:xfrm>
            <a:off x="11368735" y="635508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</a:t>
            </a:r>
            <a:endParaRPr lang="en-US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1094415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Competitive Landscape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48640" y="1143000"/>
            <a:ext cx="10515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riverside has no dedicated bakery  that gap is what Riverside Bakehouse is built around.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548640" y="1920240"/>
            <a:ext cx="11064240" cy="1051560"/>
          </a:xfrm>
          <a:prstGeom prst="roundRect">
            <a:avLst>
              <a:gd name="adj" fmla="val 6087"/>
            </a:avLst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5" name="Shape 3"/>
          <p:cNvSpPr/>
          <p:nvPr/>
        </p:nvSpPr>
        <p:spPr>
          <a:xfrm>
            <a:off x="822960" y="2240280"/>
            <a:ext cx="411480" cy="411480"/>
          </a:xfrm>
          <a:prstGeom prst="ellipse">
            <a:avLst/>
          </a:prstGeom>
          <a:solidFill>
            <a:srgbClr val="B85042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6" name="Text 4"/>
          <p:cNvSpPr/>
          <p:nvPr/>
        </p:nvSpPr>
        <p:spPr>
          <a:xfrm>
            <a:off x="1508760" y="2011680"/>
            <a:ext cx="42062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Independent bakery, Cathedral Square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5852160" y="2011680"/>
            <a:ext cx="54864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20-min walk  too far for a daily habit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548640" y="3154680"/>
            <a:ext cx="11064240" cy="1051560"/>
          </a:xfrm>
          <a:prstGeom prst="roundRect">
            <a:avLst>
              <a:gd name="adj" fmla="val 6087"/>
            </a:avLst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9" name="Shape 7"/>
          <p:cNvSpPr/>
          <p:nvPr/>
        </p:nvSpPr>
        <p:spPr>
          <a:xfrm>
            <a:off x="822960" y="3474720"/>
            <a:ext cx="411480" cy="411480"/>
          </a:xfrm>
          <a:prstGeom prst="ellipse">
            <a:avLst/>
          </a:prstGeom>
          <a:solidFill>
            <a:srgbClr val="7A8B69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0" name="Text 8"/>
          <p:cNvSpPr/>
          <p:nvPr/>
        </p:nvSpPr>
        <p:spPr>
          <a:xfrm>
            <a:off x="1508760" y="3246120"/>
            <a:ext cx="42062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Supermarket in store counters</a:t>
            </a:r>
            <a:endParaRPr lang="en-US" sz="2000" dirty="0"/>
          </a:p>
        </p:txBody>
      </p:sp>
      <p:sp>
        <p:nvSpPr>
          <p:cNvPr id="11" name="Text 9"/>
          <p:cNvSpPr/>
          <p:nvPr/>
        </p:nvSpPr>
        <p:spPr>
          <a:xfrm>
            <a:off x="5852160" y="3246120"/>
            <a:ext cx="54864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Compete on price, not quality or story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548640" y="4389120"/>
            <a:ext cx="11064240" cy="1051560"/>
          </a:xfrm>
          <a:prstGeom prst="roundRect">
            <a:avLst>
              <a:gd name="adj" fmla="val 6087"/>
            </a:avLst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13" name="Shape 11"/>
          <p:cNvSpPr/>
          <p:nvPr/>
        </p:nvSpPr>
        <p:spPr>
          <a:xfrm>
            <a:off x="822960" y="4709160"/>
            <a:ext cx="411480" cy="411480"/>
          </a:xfrm>
          <a:prstGeom prst="ellipse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4" name="Text 12"/>
          <p:cNvSpPr/>
          <p:nvPr/>
        </p:nvSpPr>
        <p:spPr>
          <a:xfrm>
            <a:off x="1508760" y="4480560"/>
            <a:ext cx="420624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National coffee chains</a:t>
            </a:r>
            <a:endParaRPr lang="en-US" sz="2000" dirty="0"/>
          </a:p>
        </p:txBody>
      </p:sp>
      <p:sp>
        <p:nvSpPr>
          <p:cNvPr id="15" name="Text 13"/>
          <p:cNvSpPr/>
          <p:nvPr/>
        </p:nvSpPr>
        <p:spPr>
          <a:xfrm>
            <a:off x="5852160" y="4480560"/>
            <a:ext cx="54864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Centrally produced, frozen then baked pastries</a:t>
            </a:r>
            <a:endParaRPr lang="en-US" sz="2000" dirty="0"/>
          </a:p>
        </p:txBody>
      </p:sp>
      <p:sp>
        <p:nvSpPr>
          <p:cNvPr id="16" name="Text 14"/>
          <p:cNvSpPr/>
          <p:nvPr/>
        </p:nvSpPr>
        <p:spPr>
          <a:xfrm>
            <a:off x="578815" y="5623560"/>
            <a:ext cx="107899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endParaRPr lang="en-US" sz="2000" dirty="0"/>
          </a:p>
        </p:txBody>
      </p:sp>
      <p:sp>
        <p:nvSpPr>
          <p:cNvPr id="17" name="Text 15"/>
          <p:cNvSpPr/>
          <p:nvPr/>
        </p:nvSpPr>
        <p:spPr>
          <a:xfrm>
            <a:off x="11368735" y="635508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</a:t>
            </a:r>
            <a:endParaRPr lang="en-US" sz="2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1094415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Porter’s Five Forces</a:t>
            </a:r>
            <a:endParaRPr lang="en-US" sz="2400" dirty="0"/>
          </a:p>
        </p:txBody>
      </p:sp>
      <p:sp>
        <p:nvSpPr>
          <p:cNvPr id="3" name="Shape 1"/>
          <p:cNvSpPr/>
          <p:nvPr/>
        </p:nvSpPr>
        <p:spPr>
          <a:xfrm>
            <a:off x="548640" y="1371600"/>
            <a:ext cx="2139696" cy="4709160"/>
          </a:xfrm>
          <a:prstGeom prst="roundRect">
            <a:avLst>
              <a:gd name="adj" fmla="val 3846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4" name="Shape 2"/>
          <p:cNvSpPr/>
          <p:nvPr/>
        </p:nvSpPr>
        <p:spPr>
          <a:xfrm>
            <a:off x="777240" y="1645920"/>
            <a:ext cx="1682496" cy="502920"/>
          </a:xfrm>
          <a:prstGeom prst="roundRect">
            <a:avLst>
              <a:gd name="adj" fmla="val 50909"/>
            </a:avLst>
          </a:prstGeom>
          <a:solidFill>
            <a:srgbClr val="B85042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5" name="Text 3"/>
          <p:cNvSpPr/>
          <p:nvPr/>
        </p:nvSpPr>
        <p:spPr>
          <a:xfrm>
            <a:off x="777240" y="1645920"/>
            <a:ext cx="1682496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Moderate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713232" y="2331720"/>
            <a:ext cx="181051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New Entrants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731520" y="3017520"/>
            <a:ext cx="1773936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Fit-out costs are a real barrier; early loyalty from the waste mission builds a defensible name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2825496" y="1371600"/>
            <a:ext cx="2139696" cy="4709160"/>
          </a:xfrm>
          <a:prstGeom prst="roundRect">
            <a:avLst>
              <a:gd name="adj" fmla="val 3846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9" name="Shape 7"/>
          <p:cNvSpPr/>
          <p:nvPr/>
        </p:nvSpPr>
        <p:spPr>
          <a:xfrm>
            <a:off x="3054096" y="1645920"/>
            <a:ext cx="1682496" cy="502920"/>
          </a:xfrm>
          <a:prstGeom prst="roundRect">
            <a:avLst>
              <a:gd name="adj" fmla="val 50909"/>
            </a:avLst>
          </a:prstGeom>
          <a:solidFill>
            <a:srgbClr val="7A8B69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0" name="Text 8"/>
          <p:cNvSpPr/>
          <p:nvPr/>
        </p:nvSpPr>
        <p:spPr>
          <a:xfrm>
            <a:off x="3054096" y="1645920"/>
            <a:ext cx="1682496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Low</a:t>
            </a:r>
            <a:endParaRPr lang="en-US" sz="2000" dirty="0"/>
          </a:p>
        </p:txBody>
      </p:sp>
      <p:sp>
        <p:nvSpPr>
          <p:cNvPr id="11" name="Text 9"/>
          <p:cNvSpPr/>
          <p:nvPr/>
        </p:nvSpPr>
        <p:spPr>
          <a:xfrm>
            <a:off x="2990088" y="2331720"/>
            <a:ext cx="181051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Supplier Power</a:t>
            </a:r>
            <a:endParaRPr lang="en-US" sz="2000" dirty="0"/>
          </a:p>
        </p:txBody>
      </p:sp>
      <p:sp>
        <p:nvSpPr>
          <p:cNvPr id="12" name="Text 10"/>
          <p:cNvSpPr/>
          <p:nvPr/>
        </p:nvSpPr>
        <p:spPr>
          <a:xfrm>
            <a:off x="3008376" y="3017520"/>
            <a:ext cx="1773936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Fenland Fresh Growers sell surplus they’d otherwise discard  strong negotiating position</a:t>
            </a:r>
            <a:endParaRPr lang="en-US" sz="2000" dirty="0"/>
          </a:p>
        </p:txBody>
      </p:sp>
      <p:sp>
        <p:nvSpPr>
          <p:cNvPr id="13" name="Shape 11"/>
          <p:cNvSpPr/>
          <p:nvPr/>
        </p:nvSpPr>
        <p:spPr>
          <a:xfrm>
            <a:off x="5102352" y="1371600"/>
            <a:ext cx="2139696" cy="4709160"/>
          </a:xfrm>
          <a:prstGeom prst="roundRect">
            <a:avLst>
              <a:gd name="adj" fmla="val 3846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4" name="Shape 12"/>
          <p:cNvSpPr/>
          <p:nvPr/>
        </p:nvSpPr>
        <p:spPr>
          <a:xfrm>
            <a:off x="5330952" y="1645920"/>
            <a:ext cx="1682496" cy="502920"/>
          </a:xfrm>
          <a:prstGeom prst="roundRect">
            <a:avLst>
              <a:gd name="adj" fmla="val 50909"/>
            </a:avLst>
          </a:prstGeom>
          <a:solidFill>
            <a:srgbClr val="E8A33D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5" name="Text 13"/>
          <p:cNvSpPr/>
          <p:nvPr/>
        </p:nvSpPr>
        <p:spPr>
          <a:xfrm>
            <a:off x="5330952" y="1645920"/>
            <a:ext cx="1682496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Low–Moderate</a:t>
            </a:r>
            <a:endParaRPr lang="en-US" sz="2000" dirty="0"/>
          </a:p>
        </p:txBody>
      </p:sp>
      <p:sp>
        <p:nvSpPr>
          <p:cNvPr id="16" name="Text 14"/>
          <p:cNvSpPr/>
          <p:nvPr/>
        </p:nvSpPr>
        <p:spPr>
          <a:xfrm>
            <a:off x="5266944" y="2331720"/>
            <a:ext cx="181051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Buyer Power</a:t>
            </a:r>
            <a:endParaRPr lang="en-US" sz="2000" dirty="0"/>
          </a:p>
        </p:txBody>
      </p:sp>
      <p:sp>
        <p:nvSpPr>
          <p:cNvPr id="17" name="Text 15"/>
          <p:cNvSpPr/>
          <p:nvPr/>
        </p:nvSpPr>
        <p:spPr>
          <a:xfrm>
            <a:off x="5285232" y="3017520"/>
            <a:ext cx="1773936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Retail customers have no pricing power; wholesale cafe accounts kept small in Year One</a:t>
            </a:r>
            <a:endParaRPr lang="en-US" sz="2000" dirty="0"/>
          </a:p>
        </p:txBody>
      </p:sp>
      <p:sp>
        <p:nvSpPr>
          <p:cNvPr id="18" name="Shape 16"/>
          <p:cNvSpPr/>
          <p:nvPr/>
        </p:nvSpPr>
        <p:spPr>
          <a:xfrm>
            <a:off x="7379208" y="1371600"/>
            <a:ext cx="2139696" cy="4709160"/>
          </a:xfrm>
          <a:prstGeom prst="roundRect">
            <a:avLst>
              <a:gd name="adj" fmla="val 3846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9" name="Shape 17"/>
          <p:cNvSpPr/>
          <p:nvPr/>
        </p:nvSpPr>
        <p:spPr>
          <a:xfrm>
            <a:off x="7607808" y="1645920"/>
            <a:ext cx="1682496" cy="502920"/>
          </a:xfrm>
          <a:prstGeom prst="roundRect">
            <a:avLst>
              <a:gd name="adj" fmla="val 50909"/>
            </a:avLst>
          </a:prstGeom>
          <a:solidFill>
            <a:srgbClr val="6E8CA0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20" name="Text 18"/>
          <p:cNvSpPr/>
          <p:nvPr/>
        </p:nvSpPr>
        <p:spPr>
          <a:xfrm>
            <a:off x="7607808" y="1645920"/>
            <a:ext cx="1682496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Moderate</a:t>
            </a:r>
            <a:endParaRPr lang="en-US" sz="2000" dirty="0"/>
          </a:p>
        </p:txBody>
      </p:sp>
      <p:sp>
        <p:nvSpPr>
          <p:cNvPr id="21" name="Text 19"/>
          <p:cNvSpPr/>
          <p:nvPr/>
        </p:nvSpPr>
        <p:spPr>
          <a:xfrm>
            <a:off x="7543800" y="2331720"/>
            <a:ext cx="181051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Substitutes</a:t>
            </a:r>
            <a:endParaRPr lang="en-US" sz="2000" dirty="0"/>
          </a:p>
        </p:txBody>
      </p:sp>
      <p:sp>
        <p:nvSpPr>
          <p:cNvPr id="22" name="Text 20"/>
          <p:cNvSpPr/>
          <p:nvPr/>
        </p:nvSpPr>
        <p:spPr>
          <a:xfrm>
            <a:off x="7562088" y="3017520"/>
            <a:ext cx="1773936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supermarket loaf is always an option  defended by story and same morning freshness</a:t>
            </a:r>
            <a:endParaRPr lang="en-US" sz="2000" dirty="0"/>
          </a:p>
        </p:txBody>
      </p:sp>
      <p:sp>
        <p:nvSpPr>
          <p:cNvPr id="23" name="Shape 21"/>
          <p:cNvSpPr/>
          <p:nvPr/>
        </p:nvSpPr>
        <p:spPr>
          <a:xfrm>
            <a:off x="9656064" y="1371600"/>
            <a:ext cx="2139696" cy="4709160"/>
          </a:xfrm>
          <a:prstGeom prst="roundRect">
            <a:avLst>
              <a:gd name="adj" fmla="val 3846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24" name="Shape 22"/>
          <p:cNvSpPr/>
          <p:nvPr/>
        </p:nvSpPr>
        <p:spPr>
          <a:xfrm>
            <a:off x="9884664" y="1645920"/>
            <a:ext cx="1682496" cy="502920"/>
          </a:xfrm>
          <a:prstGeom prst="roundRect">
            <a:avLst>
              <a:gd name="adj" fmla="val 50909"/>
            </a:avLst>
          </a:prstGeom>
          <a:solidFill>
            <a:srgbClr val="8C5A3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25" name="Text 23"/>
          <p:cNvSpPr/>
          <p:nvPr/>
        </p:nvSpPr>
        <p:spPr>
          <a:xfrm>
            <a:off x="9884664" y="1645920"/>
            <a:ext cx="1682496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Low (for now)</a:t>
            </a:r>
            <a:endParaRPr lang="en-US" sz="2000" dirty="0"/>
          </a:p>
        </p:txBody>
      </p:sp>
      <p:sp>
        <p:nvSpPr>
          <p:cNvPr id="26" name="Text 24"/>
          <p:cNvSpPr/>
          <p:nvPr/>
        </p:nvSpPr>
        <p:spPr>
          <a:xfrm>
            <a:off x="9820656" y="2331720"/>
            <a:ext cx="1810512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Rivalry</a:t>
            </a:r>
            <a:endParaRPr lang="en-US" sz="2000" dirty="0"/>
          </a:p>
        </p:txBody>
      </p:sp>
      <p:sp>
        <p:nvSpPr>
          <p:cNvPr id="27" name="Text 25"/>
          <p:cNvSpPr/>
          <p:nvPr/>
        </p:nvSpPr>
        <p:spPr>
          <a:xfrm>
            <a:off x="9838944" y="3017520"/>
            <a:ext cx="1773936" cy="29260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 algn="ctr">
              <a:lnSpc>
                <a:spcPct val="115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direct bakery rival on the riverside today  building identity early matters</a:t>
            </a:r>
            <a:endParaRPr lang="en-US" sz="2000" dirty="0"/>
          </a:p>
        </p:txBody>
      </p:sp>
      <p:sp>
        <p:nvSpPr>
          <p:cNvPr id="28" name="Text 26"/>
          <p:cNvSpPr/>
          <p:nvPr/>
        </p:nvSpPr>
        <p:spPr>
          <a:xfrm>
            <a:off x="11368735" y="635508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</a:t>
            </a:r>
            <a:endParaRPr lang="en-US" sz="2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1094415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Marketing Communications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48640" y="1143000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Show, don’t tell  the story markets itself.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548640" y="1897380"/>
            <a:ext cx="5349240" cy="1965960"/>
          </a:xfrm>
          <a:prstGeom prst="roundRect">
            <a:avLst>
              <a:gd name="adj" fmla="val 4186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5" name="Shape 3"/>
          <p:cNvSpPr/>
          <p:nvPr/>
        </p:nvSpPr>
        <p:spPr>
          <a:xfrm>
            <a:off x="822960" y="2103120"/>
            <a:ext cx="548640" cy="548640"/>
          </a:xfrm>
          <a:prstGeom prst="ellipse">
            <a:avLst/>
          </a:prstGeom>
          <a:solidFill>
            <a:srgbClr val="B85042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6" name="Text 4"/>
          <p:cNvSpPr/>
          <p:nvPr/>
        </p:nvSpPr>
        <p:spPr>
          <a:xfrm>
            <a:off x="822960" y="2103120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▶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1554480" y="2103120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Social video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822960" y="2743200"/>
            <a:ext cx="484632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Instagram/TikTok clips: wonky veg delivery to finished pastry, plain language captions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6217920" y="1828800"/>
            <a:ext cx="5349240" cy="1965960"/>
          </a:xfrm>
          <a:prstGeom prst="roundRect">
            <a:avLst>
              <a:gd name="adj" fmla="val 4186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0" name="Shape 8"/>
          <p:cNvSpPr/>
          <p:nvPr/>
        </p:nvSpPr>
        <p:spPr>
          <a:xfrm>
            <a:off x="6492240" y="2103120"/>
            <a:ext cx="548640" cy="548640"/>
          </a:xfrm>
          <a:prstGeom prst="ellipse">
            <a:avLst/>
          </a:prstGeom>
          <a:solidFill>
            <a:srgbClr val="7A8B69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1" name="Text 9"/>
          <p:cNvSpPr/>
          <p:nvPr/>
        </p:nvSpPr>
        <p:spPr>
          <a:xfrm>
            <a:off x="6492240" y="2103120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★</a:t>
            </a:r>
            <a:endParaRPr lang="en-US" sz="2000" dirty="0"/>
          </a:p>
        </p:txBody>
      </p:sp>
      <p:sp>
        <p:nvSpPr>
          <p:cNvPr id="12" name="Text 10"/>
          <p:cNvSpPr/>
          <p:nvPr/>
        </p:nvSpPr>
        <p:spPr>
          <a:xfrm>
            <a:off x="7223760" y="2103120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Local press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6492240" y="2743200"/>
            <a:ext cx="484632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Peterborough Telegraph &amp; local radio  a social-purpose food story they want to cover</a:t>
            </a:r>
            <a:endParaRPr lang="en-US" sz="2000" dirty="0"/>
          </a:p>
        </p:txBody>
      </p:sp>
      <p:sp>
        <p:nvSpPr>
          <p:cNvPr id="14" name="Shape 12"/>
          <p:cNvSpPr/>
          <p:nvPr/>
        </p:nvSpPr>
        <p:spPr>
          <a:xfrm>
            <a:off x="548640" y="3977640"/>
            <a:ext cx="5349240" cy="1965960"/>
          </a:xfrm>
          <a:prstGeom prst="roundRect">
            <a:avLst>
              <a:gd name="adj" fmla="val 4186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5" name="Shape 13"/>
          <p:cNvSpPr/>
          <p:nvPr/>
        </p:nvSpPr>
        <p:spPr>
          <a:xfrm>
            <a:off x="822960" y="4251960"/>
            <a:ext cx="548640" cy="548640"/>
          </a:xfrm>
          <a:prstGeom prst="ellipse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6" name="Text 14"/>
          <p:cNvSpPr/>
          <p:nvPr/>
        </p:nvSpPr>
        <p:spPr>
          <a:xfrm>
            <a:off x="822960" y="4251960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○</a:t>
            </a:r>
            <a:endParaRPr lang="en-US" sz="2000" dirty="0"/>
          </a:p>
        </p:txBody>
      </p:sp>
      <p:sp>
        <p:nvSpPr>
          <p:cNvPr id="17" name="Text 15"/>
          <p:cNvSpPr/>
          <p:nvPr/>
        </p:nvSpPr>
        <p:spPr>
          <a:xfrm>
            <a:off x="1554480" y="4251960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Market stall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822960" y="4892040"/>
            <a:ext cx="484632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Cathedral Square market for the first 3 months to build awareness and hear from customers</a:t>
            </a:r>
            <a:endParaRPr lang="en-US" sz="2000" dirty="0"/>
          </a:p>
        </p:txBody>
      </p:sp>
      <p:sp>
        <p:nvSpPr>
          <p:cNvPr id="19" name="Shape 17"/>
          <p:cNvSpPr/>
          <p:nvPr/>
        </p:nvSpPr>
        <p:spPr>
          <a:xfrm>
            <a:off x="6217920" y="3977640"/>
            <a:ext cx="5349240" cy="1965960"/>
          </a:xfrm>
          <a:prstGeom prst="roundRect">
            <a:avLst>
              <a:gd name="adj" fmla="val 4186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20" name="Shape 18"/>
          <p:cNvSpPr/>
          <p:nvPr/>
        </p:nvSpPr>
        <p:spPr>
          <a:xfrm>
            <a:off x="6492240" y="4251960"/>
            <a:ext cx="548640" cy="548640"/>
          </a:xfrm>
          <a:prstGeom prst="ellipse">
            <a:avLst/>
          </a:prstGeom>
          <a:solidFill>
            <a:srgbClr val="6E8CA0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21" name="Text 19"/>
          <p:cNvSpPr/>
          <p:nvPr/>
        </p:nvSpPr>
        <p:spPr>
          <a:xfrm>
            <a:off x="6492240" y="4251960"/>
            <a:ext cx="5486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♥</a:t>
            </a:r>
            <a:endParaRPr lang="en-US" sz="2000" dirty="0"/>
          </a:p>
        </p:txBody>
      </p:sp>
      <p:sp>
        <p:nvSpPr>
          <p:cNvPr id="22" name="Text 20"/>
          <p:cNvSpPr/>
          <p:nvPr/>
        </p:nvSpPr>
        <p:spPr>
          <a:xfrm>
            <a:off x="7223760" y="4251960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Loyalty &amp; email</a:t>
            </a:r>
            <a:endParaRPr lang="en-US" sz="2000" dirty="0"/>
          </a:p>
        </p:txBody>
      </p:sp>
      <p:sp>
        <p:nvSpPr>
          <p:cNvPr id="23" name="Text 21"/>
          <p:cNvSpPr/>
          <p:nvPr/>
        </p:nvSpPr>
        <p:spPr>
          <a:xfrm>
            <a:off x="6492240" y="4892040"/>
            <a:ext cx="484632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Stamp card for regulars; fortnightly newsletter on seasonal items and community updates</a:t>
            </a:r>
            <a:endParaRPr lang="en-US" sz="2000" dirty="0"/>
          </a:p>
        </p:txBody>
      </p:sp>
      <p:sp>
        <p:nvSpPr>
          <p:cNvPr id="24" name="Text 22"/>
          <p:cNvSpPr/>
          <p:nvPr/>
        </p:nvSpPr>
        <p:spPr>
          <a:xfrm>
            <a:off x="11368735" y="635508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9</a:t>
            </a:r>
            <a:endParaRPr lang="en-US" sz="2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1094415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Start-Up Costs &amp; Fixed Monthly Costs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48640" y="1115568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one-off £18,000 to open the doors, plus £5,550 every month to keep the lights on.</a:t>
            </a:r>
            <a:endParaRPr lang="en-US" sz="2000" dirty="0"/>
          </a:p>
        </p:txBody>
      </p:sp>
      <p:sp>
        <p:nvSpPr>
          <p:cNvPr id="4" name="Text 2"/>
          <p:cNvSpPr/>
          <p:nvPr/>
        </p:nvSpPr>
        <p:spPr>
          <a:xfrm>
            <a:off x="548640" y="1691640"/>
            <a:ext cx="5303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B8504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Start-Up Cost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548640" y="2148840"/>
            <a:ext cx="5303520" cy="50292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6" name="Text 4"/>
          <p:cNvSpPr/>
          <p:nvPr/>
        </p:nvSpPr>
        <p:spPr>
          <a:xfrm>
            <a:off x="777240" y="2148840"/>
            <a:ext cx="3291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Furniture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3840480" y="2148840"/>
            <a:ext cx="1828800" cy="502920"/>
          </a:xfrm>
          <a:prstGeom prst="rect">
            <a:avLst/>
          </a:prstGeom>
          <a:noFill/>
          <a:ln/>
        </p:spPr>
        <p:txBody>
          <a:bodyPr wrap="square" lIns="137160" tIns="137160" rIns="137160" bIns="137160" rtlCol="0" anchor="ctr"/>
          <a:lstStyle/>
          <a:p>
            <a:pPr marL="0" indent="0" algn="r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£8,000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548640" y="2651760"/>
            <a:ext cx="5303520" cy="50292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9" name="Text 7"/>
          <p:cNvSpPr/>
          <p:nvPr/>
        </p:nvSpPr>
        <p:spPr>
          <a:xfrm>
            <a:off x="777240" y="2651760"/>
            <a:ext cx="3291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Accessories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3840480" y="2651760"/>
            <a:ext cx="1828800" cy="502920"/>
          </a:xfrm>
          <a:prstGeom prst="rect">
            <a:avLst/>
          </a:prstGeom>
          <a:noFill/>
          <a:ln/>
        </p:spPr>
        <p:txBody>
          <a:bodyPr wrap="square" lIns="137160" tIns="137160" rIns="137160" bIns="137160" rtlCol="0" anchor="ctr"/>
          <a:lstStyle/>
          <a:p>
            <a:pPr marL="0" indent="0" algn="r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£4,000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548640" y="3154680"/>
            <a:ext cx="5303520" cy="50292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12" name="Text 10"/>
          <p:cNvSpPr/>
          <p:nvPr/>
        </p:nvSpPr>
        <p:spPr>
          <a:xfrm>
            <a:off x="777240" y="3154680"/>
            <a:ext cx="3291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Toiletries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3840480" y="3154680"/>
            <a:ext cx="1828800" cy="502920"/>
          </a:xfrm>
          <a:prstGeom prst="rect">
            <a:avLst/>
          </a:prstGeom>
          <a:noFill/>
          <a:ln/>
        </p:spPr>
        <p:txBody>
          <a:bodyPr wrap="square" lIns="137160" tIns="137160" rIns="137160" bIns="137160" rtlCol="0" anchor="ctr"/>
          <a:lstStyle/>
          <a:p>
            <a:pPr marL="0" indent="0" algn="r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£1,000</a:t>
            </a:r>
            <a:endParaRPr lang="en-US" sz="2000" dirty="0"/>
          </a:p>
        </p:txBody>
      </p:sp>
      <p:sp>
        <p:nvSpPr>
          <p:cNvPr id="14" name="Shape 12"/>
          <p:cNvSpPr/>
          <p:nvPr/>
        </p:nvSpPr>
        <p:spPr>
          <a:xfrm>
            <a:off x="548640" y="3657600"/>
            <a:ext cx="5303520" cy="50292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15" name="Text 13"/>
          <p:cNvSpPr/>
          <p:nvPr/>
        </p:nvSpPr>
        <p:spPr>
          <a:xfrm>
            <a:off x="777240" y="3657600"/>
            <a:ext cx="3291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Renovation</a:t>
            </a:r>
            <a:endParaRPr lang="en-US" sz="2000" dirty="0"/>
          </a:p>
        </p:txBody>
      </p:sp>
      <p:sp>
        <p:nvSpPr>
          <p:cNvPr id="16" name="Text 14"/>
          <p:cNvSpPr/>
          <p:nvPr/>
        </p:nvSpPr>
        <p:spPr>
          <a:xfrm>
            <a:off x="3840480" y="3657600"/>
            <a:ext cx="1828800" cy="502920"/>
          </a:xfrm>
          <a:prstGeom prst="rect">
            <a:avLst/>
          </a:prstGeom>
          <a:noFill/>
          <a:ln/>
        </p:spPr>
        <p:txBody>
          <a:bodyPr wrap="square" lIns="137160" tIns="137160" rIns="137160" bIns="137160" rtlCol="0" anchor="ctr"/>
          <a:lstStyle/>
          <a:p>
            <a:pPr marL="0" indent="0" algn="r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£5,000</a:t>
            </a:r>
            <a:endParaRPr lang="en-US" sz="2000" dirty="0"/>
          </a:p>
        </p:txBody>
      </p:sp>
      <p:sp>
        <p:nvSpPr>
          <p:cNvPr id="17" name="Shape 15"/>
          <p:cNvSpPr/>
          <p:nvPr/>
        </p:nvSpPr>
        <p:spPr>
          <a:xfrm>
            <a:off x="548640" y="4160520"/>
            <a:ext cx="5303520" cy="502920"/>
          </a:xfrm>
          <a:prstGeom prst="rect">
            <a:avLst/>
          </a:prstGeom>
          <a:solidFill>
            <a:srgbClr val="B85042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18" name="Text 16"/>
          <p:cNvSpPr/>
          <p:nvPr/>
        </p:nvSpPr>
        <p:spPr>
          <a:xfrm>
            <a:off x="777240" y="4160520"/>
            <a:ext cx="32918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</a:t>
            </a:r>
            <a:endParaRPr lang="en-US" sz="2000" dirty="0"/>
          </a:p>
        </p:txBody>
      </p:sp>
      <p:sp>
        <p:nvSpPr>
          <p:cNvPr id="19" name="Text 17"/>
          <p:cNvSpPr/>
          <p:nvPr/>
        </p:nvSpPr>
        <p:spPr>
          <a:xfrm>
            <a:off x="3840480" y="4160520"/>
            <a:ext cx="1828800" cy="502920"/>
          </a:xfrm>
          <a:prstGeom prst="rect">
            <a:avLst/>
          </a:prstGeom>
          <a:noFill/>
          <a:ln/>
        </p:spPr>
        <p:txBody>
          <a:bodyPr wrap="square" lIns="137160" tIns="137160" rIns="137160" bIns="137160" rtlCol="0" anchor="ctr"/>
          <a:lstStyle/>
          <a:p>
            <a:pPr marL="0" indent="0" algn="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£18,000</a:t>
            </a:r>
            <a:endParaRPr lang="en-US" sz="2000" dirty="0"/>
          </a:p>
        </p:txBody>
      </p:sp>
      <p:sp>
        <p:nvSpPr>
          <p:cNvPr id="20" name="Text 18"/>
          <p:cNvSpPr/>
          <p:nvPr/>
        </p:nvSpPr>
        <p:spPr>
          <a:xfrm>
            <a:off x="6309360" y="1691640"/>
            <a:ext cx="53035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7A8B69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Fixed Costs per Month</a:t>
            </a:r>
            <a:endParaRPr lang="en-US" sz="2000" dirty="0"/>
          </a:p>
        </p:txBody>
      </p:sp>
      <p:sp>
        <p:nvSpPr>
          <p:cNvPr id="21" name="Shape 19"/>
          <p:cNvSpPr/>
          <p:nvPr/>
        </p:nvSpPr>
        <p:spPr>
          <a:xfrm>
            <a:off x="6309360" y="2148840"/>
            <a:ext cx="5303520" cy="438912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22" name="Text 20"/>
          <p:cNvSpPr/>
          <p:nvPr/>
        </p:nvSpPr>
        <p:spPr>
          <a:xfrm>
            <a:off x="6537960" y="2148840"/>
            <a:ext cx="329184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Rent</a:t>
            </a:r>
            <a:endParaRPr lang="en-US" sz="2000" dirty="0"/>
          </a:p>
        </p:txBody>
      </p:sp>
      <p:sp>
        <p:nvSpPr>
          <p:cNvPr id="23" name="Text 21"/>
          <p:cNvSpPr/>
          <p:nvPr/>
        </p:nvSpPr>
        <p:spPr>
          <a:xfrm>
            <a:off x="9601200" y="2148840"/>
            <a:ext cx="1828800" cy="438912"/>
          </a:xfrm>
          <a:prstGeom prst="rect">
            <a:avLst/>
          </a:prstGeom>
          <a:noFill/>
          <a:ln/>
        </p:spPr>
        <p:txBody>
          <a:bodyPr wrap="square" lIns="137160" tIns="137160" rIns="137160" bIns="137160" rtlCol="0" anchor="ctr"/>
          <a:lstStyle/>
          <a:p>
            <a:pPr marL="0" indent="0" algn="r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£1,500</a:t>
            </a:r>
            <a:endParaRPr lang="en-US" sz="2000" dirty="0"/>
          </a:p>
        </p:txBody>
      </p:sp>
      <p:sp>
        <p:nvSpPr>
          <p:cNvPr id="24" name="Shape 22"/>
          <p:cNvSpPr/>
          <p:nvPr/>
        </p:nvSpPr>
        <p:spPr>
          <a:xfrm>
            <a:off x="6309360" y="2587752"/>
            <a:ext cx="5303520" cy="438912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25" name="Text 23"/>
          <p:cNvSpPr/>
          <p:nvPr/>
        </p:nvSpPr>
        <p:spPr>
          <a:xfrm>
            <a:off x="6537960" y="2587752"/>
            <a:ext cx="329184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Business Rate</a:t>
            </a:r>
            <a:endParaRPr lang="en-US" sz="2000" dirty="0"/>
          </a:p>
        </p:txBody>
      </p:sp>
      <p:sp>
        <p:nvSpPr>
          <p:cNvPr id="26" name="Text 24"/>
          <p:cNvSpPr/>
          <p:nvPr/>
        </p:nvSpPr>
        <p:spPr>
          <a:xfrm>
            <a:off x="9601200" y="2587752"/>
            <a:ext cx="1828800" cy="438912"/>
          </a:xfrm>
          <a:prstGeom prst="rect">
            <a:avLst/>
          </a:prstGeom>
          <a:noFill/>
          <a:ln/>
        </p:spPr>
        <p:txBody>
          <a:bodyPr wrap="square" lIns="137160" tIns="137160" rIns="137160" bIns="137160" rtlCol="0" anchor="ctr"/>
          <a:lstStyle/>
          <a:p>
            <a:pPr marL="0" indent="0" algn="r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£300</a:t>
            </a:r>
            <a:endParaRPr lang="en-US" sz="2000" dirty="0"/>
          </a:p>
        </p:txBody>
      </p:sp>
      <p:sp>
        <p:nvSpPr>
          <p:cNvPr id="27" name="Shape 25"/>
          <p:cNvSpPr/>
          <p:nvPr/>
        </p:nvSpPr>
        <p:spPr>
          <a:xfrm>
            <a:off x="6309360" y="3026664"/>
            <a:ext cx="5303520" cy="438912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28" name="Text 26"/>
          <p:cNvSpPr/>
          <p:nvPr/>
        </p:nvSpPr>
        <p:spPr>
          <a:xfrm>
            <a:off x="6537960" y="3026664"/>
            <a:ext cx="329184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Gas Bill</a:t>
            </a:r>
            <a:endParaRPr lang="en-US" sz="2000" dirty="0"/>
          </a:p>
        </p:txBody>
      </p:sp>
      <p:sp>
        <p:nvSpPr>
          <p:cNvPr id="29" name="Text 27"/>
          <p:cNvSpPr/>
          <p:nvPr/>
        </p:nvSpPr>
        <p:spPr>
          <a:xfrm>
            <a:off x="9601200" y="3026664"/>
            <a:ext cx="1828800" cy="438912"/>
          </a:xfrm>
          <a:prstGeom prst="rect">
            <a:avLst/>
          </a:prstGeom>
          <a:noFill/>
          <a:ln/>
        </p:spPr>
        <p:txBody>
          <a:bodyPr wrap="square" lIns="137160" tIns="137160" rIns="137160" bIns="137160" rtlCol="0" anchor="ctr"/>
          <a:lstStyle/>
          <a:p>
            <a:pPr marL="0" indent="0" algn="r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£150</a:t>
            </a:r>
            <a:endParaRPr lang="en-US" sz="2000" dirty="0"/>
          </a:p>
        </p:txBody>
      </p:sp>
      <p:sp>
        <p:nvSpPr>
          <p:cNvPr id="30" name="Shape 28"/>
          <p:cNvSpPr/>
          <p:nvPr/>
        </p:nvSpPr>
        <p:spPr>
          <a:xfrm>
            <a:off x="6309360" y="3465576"/>
            <a:ext cx="5303520" cy="438912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31" name="Text 29"/>
          <p:cNvSpPr/>
          <p:nvPr/>
        </p:nvSpPr>
        <p:spPr>
          <a:xfrm>
            <a:off x="6537960" y="3465576"/>
            <a:ext cx="329184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 Employee Salary</a:t>
            </a:r>
            <a:endParaRPr lang="en-US" sz="2000" dirty="0"/>
          </a:p>
        </p:txBody>
      </p:sp>
      <p:sp>
        <p:nvSpPr>
          <p:cNvPr id="32" name="Text 30"/>
          <p:cNvSpPr/>
          <p:nvPr/>
        </p:nvSpPr>
        <p:spPr>
          <a:xfrm>
            <a:off x="9601200" y="3465576"/>
            <a:ext cx="1828800" cy="438912"/>
          </a:xfrm>
          <a:prstGeom prst="rect">
            <a:avLst/>
          </a:prstGeom>
          <a:noFill/>
          <a:ln/>
        </p:spPr>
        <p:txBody>
          <a:bodyPr wrap="square" lIns="137160" tIns="137160" rIns="137160" bIns="137160" rtlCol="0" anchor="ctr"/>
          <a:lstStyle/>
          <a:p>
            <a:pPr marL="0" indent="0" algn="r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£3,500</a:t>
            </a:r>
            <a:endParaRPr lang="en-US" sz="2000" dirty="0"/>
          </a:p>
        </p:txBody>
      </p:sp>
      <p:sp>
        <p:nvSpPr>
          <p:cNvPr id="33" name="Shape 31"/>
          <p:cNvSpPr/>
          <p:nvPr/>
        </p:nvSpPr>
        <p:spPr>
          <a:xfrm>
            <a:off x="6309360" y="3904488"/>
            <a:ext cx="5303520" cy="438912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34" name="Text 32"/>
          <p:cNvSpPr/>
          <p:nvPr/>
        </p:nvSpPr>
        <p:spPr>
          <a:xfrm>
            <a:off x="6537960" y="3904488"/>
            <a:ext cx="329184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Accountant</a:t>
            </a:r>
            <a:endParaRPr lang="en-US" sz="2000" dirty="0"/>
          </a:p>
        </p:txBody>
      </p:sp>
      <p:sp>
        <p:nvSpPr>
          <p:cNvPr id="35" name="Text 33"/>
          <p:cNvSpPr/>
          <p:nvPr/>
        </p:nvSpPr>
        <p:spPr>
          <a:xfrm>
            <a:off x="9601200" y="3904488"/>
            <a:ext cx="1828800" cy="438912"/>
          </a:xfrm>
          <a:prstGeom prst="rect">
            <a:avLst/>
          </a:prstGeom>
          <a:noFill/>
          <a:ln/>
        </p:spPr>
        <p:txBody>
          <a:bodyPr wrap="square" lIns="137160" tIns="137160" rIns="137160" bIns="137160" rtlCol="0" anchor="ctr"/>
          <a:lstStyle/>
          <a:p>
            <a:pPr marL="0" indent="0" algn="r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£100</a:t>
            </a:r>
            <a:endParaRPr lang="en-US" sz="2000" dirty="0"/>
          </a:p>
        </p:txBody>
      </p:sp>
      <p:sp>
        <p:nvSpPr>
          <p:cNvPr id="36" name="Shape 34"/>
          <p:cNvSpPr/>
          <p:nvPr/>
        </p:nvSpPr>
        <p:spPr>
          <a:xfrm>
            <a:off x="6309360" y="4343400"/>
            <a:ext cx="5303520" cy="438912"/>
          </a:xfrm>
          <a:prstGeom prst="rect">
            <a:avLst/>
          </a:prstGeom>
          <a:solidFill>
            <a:srgbClr val="7A8B69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37" name="Text 35"/>
          <p:cNvSpPr/>
          <p:nvPr/>
        </p:nvSpPr>
        <p:spPr>
          <a:xfrm>
            <a:off x="6537960" y="4343400"/>
            <a:ext cx="3291840" cy="4389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Cost</a:t>
            </a:r>
            <a:endParaRPr lang="en-US" sz="2000" dirty="0"/>
          </a:p>
        </p:txBody>
      </p:sp>
      <p:sp>
        <p:nvSpPr>
          <p:cNvPr id="38" name="Text 36"/>
          <p:cNvSpPr/>
          <p:nvPr/>
        </p:nvSpPr>
        <p:spPr>
          <a:xfrm>
            <a:off x="9601200" y="4343400"/>
            <a:ext cx="1828800" cy="438912"/>
          </a:xfrm>
          <a:prstGeom prst="rect">
            <a:avLst/>
          </a:prstGeom>
          <a:noFill/>
          <a:ln/>
        </p:spPr>
        <p:txBody>
          <a:bodyPr wrap="square" lIns="137160" tIns="137160" rIns="137160" bIns="137160" rtlCol="0" anchor="ctr"/>
          <a:lstStyle/>
          <a:p>
            <a:pPr marL="0" indent="0" algn="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£5,550</a:t>
            </a:r>
            <a:endParaRPr lang="en-US" sz="2000" dirty="0"/>
          </a:p>
        </p:txBody>
      </p:sp>
      <p:sp>
        <p:nvSpPr>
          <p:cNvPr id="39" name="Shape 37"/>
          <p:cNvSpPr/>
          <p:nvPr/>
        </p:nvSpPr>
        <p:spPr>
          <a:xfrm>
            <a:off x="548640" y="5166360"/>
            <a:ext cx="11064240" cy="960120"/>
          </a:xfrm>
          <a:prstGeom prst="roundRect">
            <a:avLst>
              <a:gd name="adj" fmla="val 8571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40" name="Text 38"/>
          <p:cNvSpPr/>
          <p:nvPr/>
        </p:nvSpPr>
        <p:spPr>
          <a:xfrm>
            <a:off x="822960" y="5166360"/>
            <a:ext cx="1051560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£18,000 start up + £5,550 × 6 months fixed = </a:t>
            </a: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backbone of the six-month forecast on the next slides.</a:t>
            </a:r>
            <a:endParaRPr lang="en-US" sz="2000" dirty="0"/>
          </a:p>
        </p:txBody>
      </p:sp>
      <p:sp>
        <p:nvSpPr>
          <p:cNvPr id="41" name="Text 39"/>
          <p:cNvSpPr/>
          <p:nvPr/>
        </p:nvSpPr>
        <p:spPr>
          <a:xfrm>
            <a:off x="11368735" y="635508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20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1094415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Monthly Variable Costs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48640" y="1115568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Unlike fixed costs, these scale up with trading activity as the bakery gets busier.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548640" y="1920240"/>
            <a:ext cx="2834640" cy="594360"/>
          </a:xfrm>
          <a:prstGeom prst="rect">
            <a:avLst/>
          </a:prstGeom>
          <a:solidFill>
            <a:srgbClr val="2B2420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5" name="Text 3"/>
          <p:cNvSpPr/>
          <p:nvPr/>
        </p:nvSpPr>
        <p:spPr>
          <a:xfrm>
            <a:off x="548640" y="1920240"/>
            <a:ext cx="2834640" cy="594360"/>
          </a:xfrm>
          <a:prstGeom prst="rect">
            <a:avLst/>
          </a:prstGeom>
          <a:noFill/>
          <a:ln/>
        </p:spPr>
        <p:txBody>
          <a:bodyPr wrap="square" lIns="109728" tIns="109728" rIns="109728" bIns="109728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Variable Costs</a:t>
            </a:r>
            <a:endParaRPr lang="en-US" sz="2000" dirty="0"/>
          </a:p>
        </p:txBody>
      </p:sp>
      <p:sp>
        <p:nvSpPr>
          <p:cNvPr id="6" name="Shape 4"/>
          <p:cNvSpPr/>
          <p:nvPr/>
        </p:nvSpPr>
        <p:spPr>
          <a:xfrm>
            <a:off x="3383280" y="1920240"/>
            <a:ext cx="1371600" cy="594360"/>
          </a:xfrm>
          <a:prstGeom prst="rect">
            <a:avLst/>
          </a:prstGeom>
          <a:solidFill>
            <a:srgbClr val="2B2420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7" name="Text 5"/>
          <p:cNvSpPr/>
          <p:nvPr/>
        </p:nvSpPr>
        <p:spPr>
          <a:xfrm>
            <a:off x="3383280" y="192024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Jan</a:t>
            </a:r>
            <a:endParaRPr lang="en-US" sz="2000" dirty="0"/>
          </a:p>
        </p:txBody>
      </p:sp>
      <p:sp>
        <p:nvSpPr>
          <p:cNvPr id="8" name="Shape 6"/>
          <p:cNvSpPr/>
          <p:nvPr/>
        </p:nvSpPr>
        <p:spPr>
          <a:xfrm>
            <a:off x="4754880" y="1920240"/>
            <a:ext cx="1371600" cy="594360"/>
          </a:xfrm>
          <a:prstGeom prst="rect">
            <a:avLst/>
          </a:prstGeom>
          <a:solidFill>
            <a:srgbClr val="2B2420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9" name="Text 7"/>
          <p:cNvSpPr/>
          <p:nvPr/>
        </p:nvSpPr>
        <p:spPr>
          <a:xfrm>
            <a:off x="4754880" y="192024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Feb</a:t>
            </a:r>
            <a:endParaRPr lang="en-US" sz="2000" dirty="0"/>
          </a:p>
        </p:txBody>
      </p:sp>
      <p:sp>
        <p:nvSpPr>
          <p:cNvPr id="10" name="Shape 8"/>
          <p:cNvSpPr/>
          <p:nvPr/>
        </p:nvSpPr>
        <p:spPr>
          <a:xfrm>
            <a:off x="6126480" y="1920240"/>
            <a:ext cx="1371600" cy="594360"/>
          </a:xfrm>
          <a:prstGeom prst="rect">
            <a:avLst/>
          </a:prstGeom>
          <a:solidFill>
            <a:srgbClr val="2B2420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11" name="Text 9"/>
          <p:cNvSpPr/>
          <p:nvPr/>
        </p:nvSpPr>
        <p:spPr>
          <a:xfrm>
            <a:off x="6126480" y="192024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7498080" y="1920240"/>
            <a:ext cx="1371600" cy="594360"/>
          </a:xfrm>
          <a:prstGeom prst="rect">
            <a:avLst/>
          </a:prstGeom>
          <a:solidFill>
            <a:srgbClr val="2B2420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13" name="Text 11"/>
          <p:cNvSpPr/>
          <p:nvPr/>
        </p:nvSpPr>
        <p:spPr>
          <a:xfrm>
            <a:off x="7498080" y="192024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Apr</a:t>
            </a:r>
            <a:endParaRPr lang="en-US" sz="2000" dirty="0"/>
          </a:p>
        </p:txBody>
      </p:sp>
      <p:sp>
        <p:nvSpPr>
          <p:cNvPr id="14" name="Shape 12"/>
          <p:cNvSpPr/>
          <p:nvPr/>
        </p:nvSpPr>
        <p:spPr>
          <a:xfrm>
            <a:off x="8869680" y="1920240"/>
            <a:ext cx="1371600" cy="594360"/>
          </a:xfrm>
          <a:prstGeom prst="rect">
            <a:avLst/>
          </a:prstGeom>
          <a:solidFill>
            <a:srgbClr val="2B2420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15" name="Text 13"/>
          <p:cNvSpPr/>
          <p:nvPr/>
        </p:nvSpPr>
        <p:spPr>
          <a:xfrm>
            <a:off x="8869680" y="192024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May</a:t>
            </a:r>
            <a:endParaRPr lang="en-US" sz="2000" dirty="0"/>
          </a:p>
        </p:txBody>
      </p:sp>
      <p:sp>
        <p:nvSpPr>
          <p:cNvPr id="16" name="Shape 14"/>
          <p:cNvSpPr/>
          <p:nvPr/>
        </p:nvSpPr>
        <p:spPr>
          <a:xfrm>
            <a:off x="10241280" y="1920240"/>
            <a:ext cx="1371600" cy="594360"/>
          </a:xfrm>
          <a:prstGeom prst="rect">
            <a:avLst/>
          </a:prstGeom>
          <a:solidFill>
            <a:srgbClr val="2B2420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17" name="Text 15"/>
          <p:cNvSpPr/>
          <p:nvPr/>
        </p:nvSpPr>
        <p:spPr>
          <a:xfrm>
            <a:off x="10241280" y="192024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Jun</a:t>
            </a:r>
            <a:endParaRPr lang="en-US" sz="2000" dirty="0"/>
          </a:p>
        </p:txBody>
      </p:sp>
      <p:sp>
        <p:nvSpPr>
          <p:cNvPr id="18" name="Shape 16"/>
          <p:cNvSpPr/>
          <p:nvPr/>
        </p:nvSpPr>
        <p:spPr>
          <a:xfrm>
            <a:off x="548640" y="2514600"/>
            <a:ext cx="2834640" cy="59436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19" name="Text 17"/>
          <p:cNvSpPr/>
          <p:nvPr/>
        </p:nvSpPr>
        <p:spPr>
          <a:xfrm>
            <a:off x="548640" y="2514600"/>
            <a:ext cx="2834640" cy="594360"/>
          </a:xfrm>
          <a:prstGeom prst="rect">
            <a:avLst/>
          </a:prstGeom>
          <a:noFill/>
          <a:ln/>
        </p:spPr>
        <p:txBody>
          <a:bodyPr wrap="square" lIns="109728" tIns="109728" rIns="109728" bIns="109728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Electricity</a:t>
            </a:r>
            <a:endParaRPr lang="en-US" sz="2000" dirty="0"/>
          </a:p>
        </p:txBody>
      </p:sp>
      <p:sp>
        <p:nvSpPr>
          <p:cNvPr id="20" name="Shape 18"/>
          <p:cNvSpPr/>
          <p:nvPr/>
        </p:nvSpPr>
        <p:spPr>
          <a:xfrm>
            <a:off x="3383280" y="2514600"/>
            <a:ext cx="1371600" cy="59436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21" name="Text 19"/>
          <p:cNvSpPr/>
          <p:nvPr/>
        </p:nvSpPr>
        <p:spPr>
          <a:xfrm>
            <a:off x="3383280" y="251460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£300</a:t>
            </a:r>
            <a:endParaRPr lang="en-US" sz="2000" dirty="0"/>
          </a:p>
        </p:txBody>
      </p:sp>
      <p:sp>
        <p:nvSpPr>
          <p:cNvPr id="22" name="Shape 20"/>
          <p:cNvSpPr/>
          <p:nvPr/>
        </p:nvSpPr>
        <p:spPr>
          <a:xfrm>
            <a:off x="4754880" y="2514600"/>
            <a:ext cx="1371600" cy="59436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23" name="Text 21"/>
          <p:cNvSpPr/>
          <p:nvPr/>
        </p:nvSpPr>
        <p:spPr>
          <a:xfrm>
            <a:off x="4754880" y="251460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£400</a:t>
            </a:r>
            <a:endParaRPr lang="en-US" sz="2000" dirty="0"/>
          </a:p>
        </p:txBody>
      </p:sp>
      <p:sp>
        <p:nvSpPr>
          <p:cNvPr id="24" name="Shape 22"/>
          <p:cNvSpPr/>
          <p:nvPr/>
        </p:nvSpPr>
        <p:spPr>
          <a:xfrm>
            <a:off x="6126480" y="2514600"/>
            <a:ext cx="1371600" cy="59436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25" name="Text 23"/>
          <p:cNvSpPr/>
          <p:nvPr/>
        </p:nvSpPr>
        <p:spPr>
          <a:xfrm>
            <a:off x="6126480" y="251460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£500</a:t>
            </a:r>
            <a:endParaRPr lang="en-US" sz="2000" dirty="0"/>
          </a:p>
        </p:txBody>
      </p:sp>
      <p:sp>
        <p:nvSpPr>
          <p:cNvPr id="26" name="Shape 24"/>
          <p:cNvSpPr/>
          <p:nvPr/>
        </p:nvSpPr>
        <p:spPr>
          <a:xfrm>
            <a:off x="7498080" y="2514600"/>
            <a:ext cx="1371600" cy="59436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27" name="Text 25"/>
          <p:cNvSpPr/>
          <p:nvPr/>
        </p:nvSpPr>
        <p:spPr>
          <a:xfrm>
            <a:off x="7498080" y="251460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£700</a:t>
            </a:r>
            <a:endParaRPr lang="en-US" sz="2000" dirty="0"/>
          </a:p>
        </p:txBody>
      </p:sp>
      <p:sp>
        <p:nvSpPr>
          <p:cNvPr id="28" name="Shape 26"/>
          <p:cNvSpPr/>
          <p:nvPr/>
        </p:nvSpPr>
        <p:spPr>
          <a:xfrm>
            <a:off x="8869680" y="2514600"/>
            <a:ext cx="1371600" cy="59436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29" name="Text 27"/>
          <p:cNvSpPr/>
          <p:nvPr/>
        </p:nvSpPr>
        <p:spPr>
          <a:xfrm>
            <a:off x="8869680" y="251460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£700</a:t>
            </a:r>
            <a:endParaRPr lang="en-US" sz="2000" dirty="0"/>
          </a:p>
        </p:txBody>
      </p:sp>
      <p:sp>
        <p:nvSpPr>
          <p:cNvPr id="30" name="Shape 28"/>
          <p:cNvSpPr/>
          <p:nvPr/>
        </p:nvSpPr>
        <p:spPr>
          <a:xfrm>
            <a:off x="10241280" y="2514600"/>
            <a:ext cx="1371600" cy="59436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31" name="Text 29"/>
          <p:cNvSpPr/>
          <p:nvPr/>
        </p:nvSpPr>
        <p:spPr>
          <a:xfrm>
            <a:off x="10241280" y="251460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£750</a:t>
            </a:r>
            <a:endParaRPr lang="en-US" sz="2000" dirty="0"/>
          </a:p>
        </p:txBody>
      </p:sp>
      <p:sp>
        <p:nvSpPr>
          <p:cNvPr id="32" name="Shape 30"/>
          <p:cNvSpPr/>
          <p:nvPr/>
        </p:nvSpPr>
        <p:spPr>
          <a:xfrm>
            <a:off x="548640" y="3108960"/>
            <a:ext cx="2834640" cy="59436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33" name="Text 31"/>
          <p:cNvSpPr/>
          <p:nvPr/>
        </p:nvSpPr>
        <p:spPr>
          <a:xfrm>
            <a:off x="548640" y="3108960"/>
            <a:ext cx="2834640" cy="594360"/>
          </a:xfrm>
          <a:prstGeom prst="rect">
            <a:avLst/>
          </a:prstGeom>
          <a:noFill/>
          <a:ln/>
        </p:spPr>
        <p:txBody>
          <a:bodyPr wrap="square" lIns="109728" tIns="109728" rIns="109728" bIns="109728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Raw Materials</a:t>
            </a:r>
            <a:endParaRPr lang="en-US" sz="2000" dirty="0"/>
          </a:p>
        </p:txBody>
      </p:sp>
      <p:sp>
        <p:nvSpPr>
          <p:cNvPr id="34" name="Shape 32"/>
          <p:cNvSpPr/>
          <p:nvPr/>
        </p:nvSpPr>
        <p:spPr>
          <a:xfrm>
            <a:off x="3383280" y="3108960"/>
            <a:ext cx="1371600" cy="59436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35" name="Text 33"/>
          <p:cNvSpPr/>
          <p:nvPr/>
        </p:nvSpPr>
        <p:spPr>
          <a:xfrm>
            <a:off x="3383280" y="310896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£400</a:t>
            </a:r>
            <a:endParaRPr lang="en-US" sz="2000" dirty="0"/>
          </a:p>
        </p:txBody>
      </p:sp>
      <p:sp>
        <p:nvSpPr>
          <p:cNvPr id="36" name="Shape 34"/>
          <p:cNvSpPr/>
          <p:nvPr/>
        </p:nvSpPr>
        <p:spPr>
          <a:xfrm>
            <a:off x="4754880" y="3108960"/>
            <a:ext cx="1371600" cy="59436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37" name="Text 35"/>
          <p:cNvSpPr/>
          <p:nvPr/>
        </p:nvSpPr>
        <p:spPr>
          <a:xfrm>
            <a:off x="4754880" y="310896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£600</a:t>
            </a:r>
            <a:endParaRPr lang="en-US" sz="2000" dirty="0"/>
          </a:p>
        </p:txBody>
      </p:sp>
      <p:sp>
        <p:nvSpPr>
          <p:cNvPr id="38" name="Shape 36"/>
          <p:cNvSpPr/>
          <p:nvPr/>
        </p:nvSpPr>
        <p:spPr>
          <a:xfrm>
            <a:off x="6126480" y="3108960"/>
            <a:ext cx="1371600" cy="59436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39" name="Text 37"/>
          <p:cNvSpPr/>
          <p:nvPr/>
        </p:nvSpPr>
        <p:spPr>
          <a:xfrm>
            <a:off x="6126480" y="310896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£650</a:t>
            </a:r>
            <a:endParaRPr lang="en-US" sz="2000" dirty="0"/>
          </a:p>
        </p:txBody>
      </p:sp>
      <p:sp>
        <p:nvSpPr>
          <p:cNvPr id="40" name="Shape 38"/>
          <p:cNvSpPr/>
          <p:nvPr/>
        </p:nvSpPr>
        <p:spPr>
          <a:xfrm>
            <a:off x="7498080" y="3108960"/>
            <a:ext cx="1371600" cy="59436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41" name="Text 39"/>
          <p:cNvSpPr/>
          <p:nvPr/>
        </p:nvSpPr>
        <p:spPr>
          <a:xfrm>
            <a:off x="7498080" y="310896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£800</a:t>
            </a:r>
            <a:endParaRPr lang="en-US" sz="2000" dirty="0"/>
          </a:p>
        </p:txBody>
      </p:sp>
      <p:sp>
        <p:nvSpPr>
          <p:cNvPr id="42" name="Shape 40"/>
          <p:cNvSpPr/>
          <p:nvPr/>
        </p:nvSpPr>
        <p:spPr>
          <a:xfrm>
            <a:off x="8869680" y="3108960"/>
            <a:ext cx="1371600" cy="59436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43" name="Text 41"/>
          <p:cNvSpPr/>
          <p:nvPr/>
        </p:nvSpPr>
        <p:spPr>
          <a:xfrm>
            <a:off x="8869680" y="310896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£800</a:t>
            </a:r>
            <a:endParaRPr lang="en-US" sz="2000" dirty="0"/>
          </a:p>
        </p:txBody>
      </p:sp>
      <p:sp>
        <p:nvSpPr>
          <p:cNvPr id="44" name="Shape 42"/>
          <p:cNvSpPr/>
          <p:nvPr/>
        </p:nvSpPr>
        <p:spPr>
          <a:xfrm>
            <a:off x="10241280" y="3108960"/>
            <a:ext cx="1371600" cy="59436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45" name="Text 43"/>
          <p:cNvSpPr/>
          <p:nvPr/>
        </p:nvSpPr>
        <p:spPr>
          <a:xfrm>
            <a:off x="10241280" y="310896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£1,000</a:t>
            </a:r>
            <a:endParaRPr lang="en-US" sz="2000" dirty="0"/>
          </a:p>
        </p:txBody>
      </p:sp>
      <p:sp>
        <p:nvSpPr>
          <p:cNvPr id="46" name="Shape 44"/>
          <p:cNvSpPr/>
          <p:nvPr/>
        </p:nvSpPr>
        <p:spPr>
          <a:xfrm>
            <a:off x="548640" y="3703320"/>
            <a:ext cx="2834640" cy="59436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47" name="Text 45"/>
          <p:cNvSpPr/>
          <p:nvPr/>
        </p:nvSpPr>
        <p:spPr>
          <a:xfrm>
            <a:off x="548640" y="3703320"/>
            <a:ext cx="2834640" cy="594360"/>
          </a:xfrm>
          <a:prstGeom prst="rect">
            <a:avLst/>
          </a:prstGeom>
          <a:noFill/>
          <a:ln/>
        </p:spPr>
        <p:txBody>
          <a:bodyPr wrap="square" lIns="109728" tIns="109728" rIns="109728" bIns="109728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Hourly-Paid Employees</a:t>
            </a:r>
            <a:endParaRPr lang="en-US" sz="2000" dirty="0"/>
          </a:p>
        </p:txBody>
      </p:sp>
      <p:sp>
        <p:nvSpPr>
          <p:cNvPr id="48" name="Shape 46"/>
          <p:cNvSpPr/>
          <p:nvPr/>
        </p:nvSpPr>
        <p:spPr>
          <a:xfrm>
            <a:off x="3383280" y="3703320"/>
            <a:ext cx="1371600" cy="59436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49" name="Text 47"/>
          <p:cNvSpPr/>
          <p:nvPr/>
        </p:nvSpPr>
        <p:spPr>
          <a:xfrm>
            <a:off x="3383280" y="370332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£0</a:t>
            </a:r>
            <a:endParaRPr lang="en-US" sz="2000" dirty="0"/>
          </a:p>
        </p:txBody>
      </p:sp>
      <p:sp>
        <p:nvSpPr>
          <p:cNvPr id="50" name="Shape 48"/>
          <p:cNvSpPr/>
          <p:nvPr/>
        </p:nvSpPr>
        <p:spPr>
          <a:xfrm>
            <a:off x="4754880" y="3703320"/>
            <a:ext cx="1371600" cy="59436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51" name="Text 49"/>
          <p:cNvSpPr/>
          <p:nvPr/>
        </p:nvSpPr>
        <p:spPr>
          <a:xfrm>
            <a:off x="4754880" y="370332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£500</a:t>
            </a:r>
            <a:endParaRPr lang="en-US" sz="2000" dirty="0"/>
          </a:p>
        </p:txBody>
      </p:sp>
      <p:sp>
        <p:nvSpPr>
          <p:cNvPr id="52" name="Shape 50"/>
          <p:cNvSpPr/>
          <p:nvPr/>
        </p:nvSpPr>
        <p:spPr>
          <a:xfrm>
            <a:off x="6126480" y="3703320"/>
            <a:ext cx="1371600" cy="59436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53" name="Text 51"/>
          <p:cNvSpPr/>
          <p:nvPr/>
        </p:nvSpPr>
        <p:spPr>
          <a:xfrm>
            <a:off x="6126480" y="370332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£500</a:t>
            </a:r>
            <a:endParaRPr lang="en-US" sz="2000" dirty="0"/>
          </a:p>
        </p:txBody>
      </p:sp>
      <p:sp>
        <p:nvSpPr>
          <p:cNvPr id="54" name="Shape 52"/>
          <p:cNvSpPr/>
          <p:nvPr/>
        </p:nvSpPr>
        <p:spPr>
          <a:xfrm>
            <a:off x="7498080" y="3703320"/>
            <a:ext cx="1371600" cy="59436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55" name="Text 53"/>
          <p:cNvSpPr/>
          <p:nvPr/>
        </p:nvSpPr>
        <p:spPr>
          <a:xfrm>
            <a:off x="7498080" y="370332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£600</a:t>
            </a:r>
            <a:endParaRPr lang="en-US" sz="2000" dirty="0"/>
          </a:p>
        </p:txBody>
      </p:sp>
      <p:sp>
        <p:nvSpPr>
          <p:cNvPr id="56" name="Shape 54"/>
          <p:cNvSpPr/>
          <p:nvPr/>
        </p:nvSpPr>
        <p:spPr>
          <a:xfrm>
            <a:off x="8869680" y="3703320"/>
            <a:ext cx="1371600" cy="59436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57" name="Text 55"/>
          <p:cNvSpPr/>
          <p:nvPr/>
        </p:nvSpPr>
        <p:spPr>
          <a:xfrm>
            <a:off x="8869680" y="370332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£600</a:t>
            </a:r>
            <a:endParaRPr lang="en-US" sz="2000" dirty="0"/>
          </a:p>
        </p:txBody>
      </p:sp>
      <p:sp>
        <p:nvSpPr>
          <p:cNvPr id="58" name="Shape 56"/>
          <p:cNvSpPr/>
          <p:nvPr/>
        </p:nvSpPr>
        <p:spPr>
          <a:xfrm>
            <a:off x="10241280" y="3703320"/>
            <a:ext cx="1371600" cy="59436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59" name="Text 57"/>
          <p:cNvSpPr/>
          <p:nvPr/>
        </p:nvSpPr>
        <p:spPr>
          <a:xfrm>
            <a:off x="10241280" y="370332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£700</a:t>
            </a:r>
            <a:endParaRPr lang="en-US" sz="2000" dirty="0"/>
          </a:p>
        </p:txBody>
      </p:sp>
      <p:sp>
        <p:nvSpPr>
          <p:cNvPr id="60" name="Shape 58"/>
          <p:cNvSpPr/>
          <p:nvPr/>
        </p:nvSpPr>
        <p:spPr>
          <a:xfrm>
            <a:off x="548640" y="4297680"/>
            <a:ext cx="2834640" cy="594360"/>
          </a:xfrm>
          <a:prstGeom prst="rect">
            <a:avLst/>
          </a:prstGeom>
          <a:solidFill>
            <a:srgbClr val="E8A33D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61" name="Text 59"/>
          <p:cNvSpPr/>
          <p:nvPr/>
        </p:nvSpPr>
        <p:spPr>
          <a:xfrm>
            <a:off x="548640" y="4297680"/>
            <a:ext cx="2834640" cy="594360"/>
          </a:xfrm>
          <a:prstGeom prst="rect">
            <a:avLst/>
          </a:prstGeom>
          <a:noFill/>
          <a:ln/>
        </p:spPr>
        <p:txBody>
          <a:bodyPr wrap="square" lIns="109728" tIns="109728" rIns="109728" bIns="109728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Variable Cost</a:t>
            </a:r>
            <a:endParaRPr lang="en-US" sz="2000" dirty="0"/>
          </a:p>
        </p:txBody>
      </p:sp>
      <p:sp>
        <p:nvSpPr>
          <p:cNvPr id="62" name="Shape 60"/>
          <p:cNvSpPr/>
          <p:nvPr/>
        </p:nvSpPr>
        <p:spPr>
          <a:xfrm>
            <a:off x="3383280" y="4297680"/>
            <a:ext cx="1371600" cy="594360"/>
          </a:xfrm>
          <a:prstGeom prst="rect">
            <a:avLst/>
          </a:prstGeom>
          <a:solidFill>
            <a:srgbClr val="E8A33D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63" name="Text 61"/>
          <p:cNvSpPr/>
          <p:nvPr/>
        </p:nvSpPr>
        <p:spPr>
          <a:xfrm>
            <a:off x="3383280" y="429768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£700</a:t>
            </a:r>
            <a:endParaRPr lang="en-US" sz="2000" dirty="0"/>
          </a:p>
        </p:txBody>
      </p:sp>
      <p:sp>
        <p:nvSpPr>
          <p:cNvPr id="64" name="Shape 62"/>
          <p:cNvSpPr/>
          <p:nvPr/>
        </p:nvSpPr>
        <p:spPr>
          <a:xfrm>
            <a:off x="4754880" y="4297680"/>
            <a:ext cx="1371600" cy="594360"/>
          </a:xfrm>
          <a:prstGeom prst="rect">
            <a:avLst/>
          </a:prstGeom>
          <a:solidFill>
            <a:srgbClr val="E8A33D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65" name="Text 63"/>
          <p:cNvSpPr/>
          <p:nvPr/>
        </p:nvSpPr>
        <p:spPr>
          <a:xfrm>
            <a:off x="4754880" y="429768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£1,500</a:t>
            </a:r>
            <a:endParaRPr lang="en-US" sz="2000" dirty="0"/>
          </a:p>
        </p:txBody>
      </p:sp>
      <p:sp>
        <p:nvSpPr>
          <p:cNvPr id="66" name="Shape 64"/>
          <p:cNvSpPr/>
          <p:nvPr/>
        </p:nvSpPr>
        <p:spPr>
          <a:xfrm>
            <a:off x="6126480" y="4297680"/>
            <a:ext cx="1371600" cy="594360"/>
          </a:xfrm>
          <a:prstGeom prst="rect">
            <a:avLst/>
          </a:prstGeom>
          <a:solidFill>
            <a:srgbClr val="E8A33D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67" name="Text 65"/>
          <p:cNvSpPr/>
          <p:nvPr/>
        </p:nvSpPr>
        <p:spPr>
          <a:xfrm>
            <a:off x="6126480" y="429768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£1,650</a:t>
            </a:r>
            <a:endParaRPr lang="en-US" sz="2000" dirty="0"/>
          </a:p>
        </p:txBody>
      </p:sp>
      <p:sp>
        <p:nvSpPr>
          <p:cNvPr id="68" name="Shape 66"/>
          <p:cNvSpPr/>
          <p:nvPr/>
        </p:nvSpPr>
        <p:spPr>
          <a:xfrm>
            <a:off x="7498080" y="4297680"/>
            <a:ext cx="1371600" cy="594360"/>
          </a:xfrm>
          <a:prstGeom prst="rect">
            <a:avLst/>
          </a:prstGeom>
          <a:solidFill>
            <a:srgbClr val="E8A33D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69" name="Text 67"/>
          <p:cNvSpPr/>
          <p:nvPr/>
        </p:nvSpPr>
        <p:spPr>
          <a:xfrm>
            <a:off x="7498080" y="429768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£2,100</a:t>
            </a:r>
            <a:endParaRPr lang="en-US" sz="2000" dirty="0"/>
          </a:p>
        </p:txBody>
      </p:sp>
      <p:sp>
        <p:nvSpPr>
          <p:cNvPr id="70" name="Shape 68"/>
          <p:cNvSpPr/>
          <p:nvPr/>
        </p:nvSpPr>
        <p:spPr>
          <a:xfrm>
            <a:off x="8869680" y="4297680"/>
            <a:ext cx="1371600" cy="594360"/>
          </a:xfrm>
          <a:prstGeom prst="rect">
            <a:avLst/>
          </a:prstGeom>
          <a:solidFill>
            <a:srgbClr val="E8A33D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71" name="Text 69"/>
          <p:cNvSpPr/>
          <p:nvPr/>
        </p:nvSpPr>
        <p:spPr>
          <a:xfrm>
            <a:off x="8869680" y="429768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£2,100</a:t>
            </a:r>
            <a:endParaRPr lang="en-US" sz="2000" dirty="0"/>
          </a:p>
        </p:txBody>
      </p:sp>
      <p:sp>
        <p:nvSpPr>
          <p:cNvPr id="72" name="Shape 70"/>
          <p:cNvSpPr/>
          <p:nvPr/>
        </p:nvSpPr>
        <p:spPr>
          <a:xfrm>
            <a:off x="10241280" y="4297680"/>
            <a:ext cx="1371600" cy="594360"/>
          </a:xfrm>
          <a:prstGeom prst="rect">
            <a:avLst/>
          </a:prstGeom>
          <a:solidFill>
            <a:srgbClr val="E8A33D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73" name="Text 71"/>
          <p:cNvSpPr/>
          <p:nvPr/>
        </p:nvSpPr>
        <p:spPr>
          <a:xfrm>
            <a:off x="10241280" y="4297680"/>
            <a:ext cx="1371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£2,450</a:t>
            </a:r>
            <a:endParaRPr lang="en-US" sz="2000" dirty="0"/>
          </a:p>
        </p:txBody>
      </p:sp>
      <p:sp>
        <p:nvSpPr>
          <p:cNvPr id="74" name="Shape 72"/>
          <p:cNvSpPr/>
          <p:nvPr/>
        </p:nvSpPr>
        <p:spPr>
          <a:xfrm>
            <a:off x="548640" y="5257800"/>
            <a:ext cx="11064240" cy="868680"/>
          </a:xfrm>
          <a:prstGeom prst="roundRect">
            <a:avLst>
              <a:gd name="adj" fmla="val 9474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75" name="Text 73"/>
          <p:cNvSpPr/>
          <p:nvPr/>
        </p:nvSpPr>
        <p:spPr>
          <a:xfrm>
            <a:off x="822960" y="5257800"/>
            <a:ext cx="1051560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Raw materials and electricity climb fastest  both scale directly with how much is baked, so June costs nearly 3.5× January's.</a:t>
            </a:r>
            <a:endParaRPr lang="en-US" sz="2000" dirty="0"/>
          </a:p>
        </p:txBody>
      </p:sp>
      <p:sp>
        <p:nvSpPr>
          <p:cNvPr id="76" name="Text 74"/>
          <p:cNvSpPr/>
          <p:nvPr/>
        </p:nvSpPr>
        <p:spPr>
          <a:xfrm>
            <a:off x="11368735" y="635508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2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1094415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Where the Money Comes From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48640" y="1143000"/>
            <a:ext cx="10789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£18,000 to open, plus £7,000 to cover losses through to break-even in Month 4  £25,000 raised in total.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548640" y="1874520"/>
            <a:ext cx="11064240" cy="1143000"/>
          </a:xfrm>
          <a:prstGeom prst="roundRect">
            <a:avLst>
              <a:gd name="adj" fmla="val 6400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5" name="Shape 3"/>
          <p:cNvSpPr/>
          <p:nvPr/>
        </p:nvSpPr>
        <p:spPr>
          <a:xfrm>
            <a:off x="777240" y="2103120"/>
            <a:ext cx="2103120" cy="685800"/>
          </a:xfrm>
          <a:prstGeom prst="roundRect">
            <a:avLst>
              <a:gd name="adj" fmla="val 13333"/>
            </a:avLst>
          </a:prstGeom>
          <a:solidFill>
            <a:srgbClr val="B85042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6" name="Text 4"/>
          <p:cNvSpPr/>
          <p:nvPr/>
        </p:nvSpPr>
        <p:spPr>
          <a:xfrm>
            <a:off x="777240" y="2103120"/>
            <a:ext cx="21031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£5,000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3200400" y="1984248"/>
            <a:ext cx="3657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Personal Savings</a:t>
            </a:r>
            <a:endParaRPr lang="en-US" sz="2000" dirty="0"/>
          </a:p>
        </p:txBody>
      </p:sp>
      <p:sp>
        <p:nvSpPr>
          <p:cNvPr id="8" name="Text 6"/>
          <p:cNvSpPr/>
          <p:nvPr/>
        </p:nvSpPr>
        <p:spPr>
          <a:xfrm>
            <a:off x="3200400" y="2423160"/>
            <a:ext cx="81381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Own money, no repayment  shows real skin in the game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548640" y="3246120"/>
            <a:ext cx="11064240" cy="1143000"/>
          </a:xfrm>
          <a:prstGeom prst="roundRect">
            <a:avLst>
              <a:gd name="adj" fmla="val 6400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0" name="Shape 8"/>
          <p:cNvSpPr/>
          <p:nvPr/>
        </p:nvSpPr>
        <p:spPr>
          <a:xfrm>
            <a:off x="777240" y="3474720"/>
            <a:ext cx="2103120" cy="685800"/>
          </a:xfrm>
          <a:prstGeom prst="roundRect">
            <a:avLst>
              <a:gd name="adj" fmla="val 13333"/>
            </a:avLst>
          </a:prstGeom>
          <a:solidFill>
            <a:srgbClr val="7A8B69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1" name="Text 9"/>
          <p:cNvSpPr/>
          <p:nvPr/>
        </p:nvSpPr>
        <p:spPr>
          <a:xfrm>
            <a:off x="777240" y="3474720"/>
            <a:ext cx="21031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£15,000</a:t>
            </a:r>
            <a:endParaRPr lang="en-US" sz="2000" dirty="0"/>
          </a:p>
        </p:txBody>
      </p:sp>
      <p:sp>
        <p:nvSpPr>
          <p:cNvPr id="12" name="Text 10"/>
          <p:cNvSpPr/>
          <p:nvPr/>
        </p:nvSpPr>
        <p:spPr>
          <a:xfrm>
            <a:off x="3200400" y="3355848"/>
            <a:ext cx="3657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Start Up Loan (govt-backed)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3200400" y="3794760"/>
            <a:ext cx="81381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6% fixed, £290/month over 5 years, no equity given away</a:t>
            </a:r>
            <a:endParaRPr lang="en-US" sz="2000" dirty="0"/>
          </a:p>
        </p:txBody>
      </p:sp>
      <p:sp>
        <p:nvSpPr>
          <p:cNvPr id="14" name="Shape 12"/>
          <p:cNvSpPr/>
          <p:nvPr/>
        </p:nvSpPr>
        <p:spPr>
          <a:xfrm>
            <a:off x="548640" y="4617720"/>
            <a:ext cx="11064240" cy="1143000"/>
          </a:xfrm>
          <a:prstGeom prst="roundRect">
            <a:avLst>
              <a:gd name="adj" fmla="val 6400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5" name="Shape 13"/>
          <p:cNvSpPr/>
          <p:nvPr/>
        </p:nvSpPr>
        <p:spPr>
          <a:xfrm>
            <a:off x="777240" y="4846320"/>
            <a:ext cx="2103120" cy="685800"/>
          </a:xfrm>
          <a:prstGeom prst="roundRect">
            <a:avLst>
              <a:gd name="adj" fmla="val 13333"/>
            </a:avLst>
          </a:prstGeom>
          <a:solidFill>
            <a:srgbClr val="E8A33D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6" name="Text 14"/>
          <p:cNvSpPr/>
          <p:nvPr/>
        </p:nvSpPr>
        <p:spPr>
          <a:xfrm>
            <a:off x="777240" y="4846320"/>
            <a:ext cx="210312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£5,000</a:t>
            </a:r>
            <a:endParaRPr lang="en-US" sz="2000" dirty="0"/>
          </a:p>
        </p:txBody>
      </p:sp>
      <p:sp>
        <p:nvSpPr>
          <p:cNvPr id="17" name="Text 15"/>
          <p:cNvSpPr/>
          <p:nvPr/>
        </p:nvSpPr>
        <p:spPr>
          <a:xfrm>
            <a:off x="3200400" y="4727448"/>
            <a:ext cx="3657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UK Shared Prosperity Fund</a:t>
            </a:r>
            <a:endParaRPr lang="en-US" sz="2000" dirty="0"/>
          </a:p>
        </p:txBody>
      </p:sp>
      <p:sp>
        <p:nvSpPr>
          <p:cNvPr id="18" name="Text 16"/>
          <p:cNvSpPr/>
          <p:nvPr/>
        </p:nvSpPr>
        <p:spPr>
          <a:xfrm>
            <a:off x="3200400" y="5166360"/>
            <a:ext cx="81381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 repayable grant for community purpose businesses</a:t>
            </a:r>
            <a:endParaRPr lang="en-US" sz="2000" dirty="0"/>
          </a:p>
        </p:txBody>
      </p:sp>
      <p:sp>
        <p:nvSpPr>
          <p:cNvPr id="19" name="Text 17"/>
          <p:cNvSpPr/>
          <p:nvPr/>
        </p:nvSpPr>
        <p:spPr>
          <a:xfrm>
            <a:off x="11368735" y="635508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2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1094415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Six-Month Financial Forecast</a:t>
            </a:r>
            <a:endParaRPr lang="en-US" sz="2400" dirty="0"/>
          </a:p>
        </p:txBody>
      </p:sp>
      <p:sp>
        <p:nvSpPr>
          <p:cNvPr id="3" name="Shape 1"/>
          <p:cNvSpPr/>
          <p:nvPr/>
        </p:nvSpPr>
        <p:spPr>
          <a:xfrm>
            <a:off x="548640" y="1280160"/>
            <a:ext cx="1828800" cy="548640"/>
          </a:xfrm>
          <a:prstGeom prst="rect">
            <a:avLst/>
          </a:prstGeom>
          <a:solidFill>
            <a:srgbClr val="2B2420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4" name="Text 2"/>
          <p:cNvSpPr/>
          <p:nvPr/>
        </p:nvSpPr>
        <p:spPr>
          <a:xfrm>
            <a:off x="548640" y="1280160"/>
            <a:ext cx="1828800" cy="548640"/>
          </a:xfrm>
          <a:prstGeom prst="rect">
            <a:avLst/>
          </a:prstGeom>
          <a:noFill/>
          <a:ln/>
        </p:spPr>
        <p:txBody>
          <a:bodyPr wrap="square" lIns="91440" tIns="91440" rIns="91440" bIns="91440" rtlCol="0" anchor="ctr"/>
          <a:lstStyle/>
          <a:p>
            <a:pPr marL="0" indent="0" algn="l">
              <a:buNone/>
            </a:pP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2377440" y="1280160"/>
            <a:ext cx="1572768" cy="548640"/>
          </a:xfrm>
          <a:prstGeom prst="rect">
            <a:avLst/>
          </a:prstGeom>
          <a:solidFill>
            <a:srgbClr val="2B2420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6" name="Text 4"/>
          <p:cNvSpPr/>
          <p:nvPr/>
        </p:nvSpPr>
        <p:spPr>
          <a:xfrm>
            <a:off x="2377440" y="128016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Jan</a:t>
            </a:r>
            <a:endParaRPr lang="en-US" sz="2000" dirty="0"/>
          </a:p>
        </p:txBody>
      </p:sp>
      <p:sp>
        <p:nvSpPr>
          <p:cNvPr id="7" name="Shape 5"/>
          <p:cNvSpPr/>
          <p:nvPr/>
        </p:nvSpPr>
        <p:spPr>
          <a:xfrm>
            <a:off x="3950208" y="1280160"/>
            <a:ext cx="1572768" cy="548640"/>
          </a:xfrm>
          <a:prstGeom prst="rect">
            <a:avLst/>
          </a:prstGeom>
          <a:solidFill>
            <a:srgbClr val="2B2420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8" name="Text 6"/>
          <p:cNvSpPr/>
          <p:nvPr/>
        </p:nvSpPr>
        <p:spPr>
          <a:xfrm>
            <a:off x="3950208" y="128016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Feb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5522976" y="1280160"/>
            <a:ext cx="1572768" cy="548640"/>
          </a:xfrm>
          <a:prstGeom prst="rect">
            <a:avLst/>
          </a:prstGeom>
          <a:solidFill>
            <a:srgbClr val="2B2420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10" name="Text 8"/>
          <p:cNvSpPr/>
          <p:nvPr/>
        </p:nvSpPr>
        <p:spPr>
          <a:xfrm>
            <a:off x="5522976" y="128016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7095744" y="1280160"/>
            <a:ext cx="1572768" cy="548640"/>
          </a:xfrm>
          <a:prstGeom prst="rect">
            <a:avLst/>
          </a:prstGeom>
          <a:solidFill>
            <a:srgbClr val="2B2420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12" name="Text 10"/>
          <p:cNvSpPr/>
          <p:nvPr/>
        </p:nvSpPr>
        <p:spPr>
          <a:xfrm>
            <a:off x="7095744" y="128016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Apr</a:t>
            </a:r>
            <a:endParaRPr lang="en-US" sz="2000" dirty="0"/>
          </a:p>
        </p:txBody>
      </p:sp>
      <p:sp>
        <p:nvSpPr>
          <p:cNvPr id="13" name="Shape 11"/>
          <p:cNvSpPr/>
          <p:nvPr/>
        </p:nvSpPr>
        <p:spPr>
          <a:xfrm>
            <a:off x="8668512" y="1280160"/>
            <a:ext cx="1572768" cy="548640"/>
          </a:xfrm>
          <a:prstGeom prst="rect">
            <a:avLst/>
          </a:prstGeom>
          <a:solidFill>
            <a:srgbClr val="2B2420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14" name="Text 12"/>
          <p:cNvSpPr/>
          <p:nvPr/>
        </p:nvSpPr>
        <p:spPr>
          <a:xfrm>
            <a:off x="8668512" y="128016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May</a:t>
            </a:r>
            <a:endParaRPr lang="en-US" sz="2000" dirty="0"/>
          </a:p>
        </p:txBody>
      </p:sp>
      <p:sp>
        <p:nvSpPr>
          <p:cNvPr id="15" name="Shape 13"/>
          <p:cNvSpPr/>
          <p:nvPr/>
        </p:nvSpPr>
        <p:spPr>
          <a:xfrm>
            <a:off x="10241280" y="1280160"/>
            <a:ext cx="1572768" cy="548640"/>
          </a:xfrm>
          <a:prstGeom prst="rect">
            <a:avLst/>
          </a:prstGeom>
          <a:solidFill>
            <a:srgbClr val="2B2420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16" name="Text 14"/>
          <p:cNvSpPr/>
          <p:nvPr/>
        </p:nvSpPr>
        <p:spPr>
          <a:xfrm>
            <a:off x="10241280" y="128016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Jun</a:t>
            </a:r>
            <a:endParaRPr lang="en-US" sz="2000" dirty="0"/>
          </a:p>
        </p:txBody>
      </p:sp>
      <p:sp>
        <p:nvSpPr>
          <p:cNvPr id="17" name="Shape 15"/>
          <p:cNvSpPr/>
          <p:nvPr/>
        </p:nvSpPr>
        <p:spPr>
          <a:xfrm>
            <a:off x="548640" y="1828800"/>
            <a:ext cx="1828800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18" name="Text 16"/>
          <p:cNvSpPr/>
          <p:nvPr/>
        </p:nvSpPr>
        <p:spPr>
          <a:xfrm>
            <a:off x="548640" y="1828800"/>
            <a:ext cx="1828800" cy="548640"/>
          </a:xfrm>
          <a:prstGeom prst="rect">
            <a:avLst/>
          </a:prstGeom>
          <a:noFill/>
          <a:ln/>
        </p:spPr>
        <p:txBody>
          <a:bodyPr wrap="square" lIns="91440" tIns="91440" rIns="91440" bIns="9144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Fixed Cost</a:t>
            </a:r>
            <a:endParaRPr lang="en-US" sz="2000" dirty="0"/>
          </a:p>
        </p:txBody>
      </p:sp>
      <p:sp>
        <p:nvSpPr>
          <p:cNvPr id="19" name="Shape 17"/>
          <p:cNvSpPr/>
          <p:nvPr/>
        </p:nvSpPr>
        <p:spPr>
          <a:xfrm>
            <a:off x="2377440" y="1828800"/>
            <a:ext cx="1572768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20" name="Text 18"/>
          <p:cNvSpPr/>
          <p:nvPr/>
        </p:nvSpPr>
        <p:spPr>
          <a:xfrm>
            <a:off x="2377440" y="182880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£5,550</a:t>
            </a:r>
            <a:endParaRPr lang="en-US" sz="2000" dirty="0"/>
          </a:p>
        </p:txBody>
      </p:sp>
      <p:sp>
        <p:nvSpPr>
          <p:cNvPr id="21" name="Shape 19"/>
          <p:cNvSpPr/>
          <p:nvPr/>
        </p:nvSpPr>
        <p:spPr>
          <a:xfrm>
            <a:off x="3950208" y="1828800"/>
            <a:ext cx="1572768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22" name="Text 20"/>
          <p:cNvSpPr/>
          <p:nvPr/>
        </p:nvSpPr>
        <p:spPr>
          <a:xfrm>
            <a:off x="3950208" y="182880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£5,550</a:t>
            </a:r>
            <a:endParaRPr lang="en-US" sz="2000" dirty="0"/>
          </a:p>
        </p:txBody>
      </p:sp>
      <p:sp>
        <p:nvSpPr>
          <p:cNvPr id="23" name="Shape 21"/>
          <p:cNvSpPr/>
          <p:nvPr/>
        </p:nvSpPr>
        <p:spPr>
          <a:xfrm>
            <a:off x="5522976" y="1828800"/>
            <a:ext cx="1572768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24" name="Text 22"/>
          <p:cNvSpPr/>
          <p:nvPr/>
        </p:nvSpPr>
        <p:spPr>
          <a:xfrm>
            <a:off x="5522976" y="182880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£5,550</a:t>
            </a:r>
            <a:endParaRPr lang="en-US" sz="2000" dirty="0"/>
          </a:p>
        </p:txBody>
      </p:sp>
      <p:sp>
        <p:nvSpPr>
          <p:cNvPr id="25" name="Shape 23"/>
          <p:cNvSpPr/>
          <p:nvPr/>
        </p:nvSpPr>
        <p:spPr>
          <a:xfrm>
            <a:off x="7095744" y="1828800"/>
            <a:ext cx="1572768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26" name="Text 24"/>
          <p:cNvSpPr/>
          <p:nvPr/>
        </p:nvSpPr>
        <p:spPr>
          <a:xfrm>
            <a:off x="7095744" y="182880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£5,550</a:t>
            </a:r>
            <a:endParaRPr lang="en-US" sz="2000" dirty="0"/>
          </a:p>
        </p:txBody>
      </p:sp>
      <p:sp>
        <p:nvSpPr>
          <p:cNvPr id="27" name="Shape 25"/>
          <p:cNvSpPr/>
          <p:nvPr/>
        </p:nvSpPr>
        <p:spPr>
          <a:xfrm>
            <a:off x="8668512" y="1828800"/>
            <a:ext cx="1572768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28" name="Text 26"/>
          <p:cNvSpPr/>
          <p:nvPr/>
        </p:nvSpPr>
        <p:spPr>
          <a:xfrm>
            <a:off x="8668512" y="182880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£5,550</a:t>
            </a:r>
            <a:endParaRPr lang="en-US" sz="2000" dirty="0"/>
          </a:p>
        </p:txBody>
      </p:sp>
      <p:sp>
        <p:nvSpPr>
          <p:cNvPr id="29" name="Shape 27"/>
          <p:cNvSpPr/>
          <p:nvPr/>
        </p:nvSpPr>
        <p:spPr>
          <a:xfrm>
            <a:off x="10241280" y="1828800"/>
            <a:ext cx="1572768" cy="548640"/>
          </a:xfrm>
          <a:prstGeom prst="rect">
            <a:avLst/>
          </a:prstGeom>
          <a:solidFill>
            <a:srgbClr val="FFFFFF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30" name="Text 28"/>
          <p:cNvSpPr/>
          <p:nvPr/>
        </p:nvSpPr>
        <p:spPr>
          <a:xfrm>
            <a:off x="10241280" y="182880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£5,550</a:t>
            </a:r>
            <a:endParaRPr lang="en-US" sz="2000" dirty="0"/>
          </a:p>
        </p:txBody>
      </p:sp>
      <p:sp>
        <p:nvSpPr>
          <p:cNvPr id="31" name="Shape 29"/>
          <p:cNvSpPr/>
          <p:nvPr/>
        </p:nvSpPr>
        <p:spPr>
          <a:xfrm>
            <a:off x="548640" y="2377440"/>
            <a:ext cx="1828800" cy="54864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32" name="Text 30"/>
          <p:cNvSpPr/>
          <p:nvPr/>
        </p:nvSpPr>
        <p:spPr>
          <a:xfrm>
            <a:off x="548640" y="2377440"/>
            <a:ext cx="1828800" cy="548640"/>
          </a:xfrm>
          <a:prstGeom prst="rect">
            <a:avLst/>
          </a:prstGeom>
          <a:noFill/>
          <a:ln/>
        </p:spPr>
        <p:txBody>
          <a:bodyPr wrap="square" lIns="91440" tIns="91440" rIns="91440" bIns="9144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Variable Cost</a:t>
            </a:r>
            <a:endParaRPr lang="en-US" sz="2000" dirty="0"/>
          </a:p>
        </p:txBody>
      </p:sp>
      <p:sp>
        <p:nvSpPr>
          <p:cNvPr id="33" name="Shape 31"/>
          <p:cNvSpPr/>
          <p:nvPr/>
        </p:nvSpPr>
        <p:spPr>
          <a:xfrm>
            <a:off x="2377440" y="2377440"/>
            <a:ext cx="1572768" cy="54864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34" name="Text 32"/>
          <p:cNvSpPr/>
          <p:nvPr/>
        </p:nvSpPr>
        <p:spPr>
          <a:xfrm>
            <a:off x="2377440" y="237744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£700</a:t>
            </a:r>
            <a:endParaRPr lang="en-US" sz="2000" dirty="0"/>
          </a:p>
        </p:txBody>
      </p:sp>
      <p:sp>
        <p:nvSpPr>
          <p:cNvPr id="35" name="Shape 33"/>
          <p:cNvSpPr/>
          <p:nvPr/>
        </p:nvSpPr>
        <p:spPr>
          <a:xfrm>
            <a:off x="3950208" y="2377440"/>
            <a:ext cx="1572768" cy="54864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36" name="Text 34"/>
          <p:cNvSpPr/>
          <p:nvPr/>
        </p:nvSpPr>
        <p:spPr>
          <a:xfrm>
            <a:off x="3950208" y="237744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£1,500</a:t>
            </a:r>
            <a:endParaRPr lang="en-US" sz="2000" dirty="0"/>
          </a:p>
        </p:txBody>
      </p:sp>
      <p:sp>
        <p:nvSpPr>
          <p:cNvPr id="37" name="Shape 35"/>
          <p:cNvSpPr/>
          <p:nvPr/>
        </p:nvSpPr>
        <p:spPr>
          <a:xfrm>
            <a:off x="5522976" y="2377440"/>
            <a:ext cx="1572768" cy="54864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38" name="Text 36"/>
          <p:cNvSpPr/>
          <p:nvPr/>
        </p:nvSpPr>
        <p:spPr>
          <a:xfrm>
            <a:off x="5522976" y="237744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£1,650</a:t>
            </a:r>
            <a:endParaRPr lang="en-US" sz="2000" dirty="0"/>
          </a:p>
        </p:txBody>
      </p:sp>
      <p:sp>
        <p:nvSpPr>
          <p:cNvPr id="39" name="Shape 37"/>
          <p:cNvSpPr/>
          <p:nvPr/>
        </p:nvSpPr>
        <p:spPr>
          <a:xfrm>
            <a:off x="7095744" y="2377440"/>
            <a:ext cx="1572768" cy="54864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40" name="Text 38"/>
          <p:cNvSpPr/>
          <p:nvPr/>
        </p:nvSpPr>
        <p:spPr>
          <a:xfrm>
            <a:off x="7095744" y="237744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£2,100</a:t>
            </a:r>
            <a:endParaRPr lang="en-US" sz="2000" dirty="0"/>
          </a:p>
        </p:txBody>
      </p:sp>
      <p:sp>
        <p:nvSpPr>
          <p:cNvPr id="41" name="Shape 39"/>
          <p:cNvSpPr/>
          <p:nvPr/>
        </p:nvSpPr>
        <p:spPr>
          <a:xfrm>
            <a:off x="8668512" y="2377440"/>
            <a:ext cx="1572768" cy="54864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42" name="Text 40"/>
          <p:cNvSpPr/>
          <p:nvPr/>
        </p:nvSpPr>
        <p:spPr>
          <a:xfrm>
            <a:off x="8668512" y="237744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£2,100</a:t>
            </a:r>
            <a:endParaRPr lang="en-US" sz="2000" dirty="0"/>
          </a:p>
        </p:txBody>
      </p:sp>
      <p:sp>
        <p:nvSpPr>
          <p:cNvPr id="43" name="Shape 41"/>
          <p:cNvSpPr/>
          <p:nvPr/>
        </p:nvSpPr>
        <p:spPr>
          <a:xfrm>
            <a:off x="10241280" y="2377440"/>
            <a:ext cx="1572768" cy="54864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44" name="Text 42"/>
          <p:cNvSpPr/>
          <p:nvPr/>
        </p:nvSpPr>
        <p:spPr>
          <a:xfrm>
            <a:off x="10241280" y="237744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£2,450</a:t>
            </a:r>
            <a:endParaRPr lang="en-US" sz="2000" dirty="0"/>
          </a:p>
        </p:txBody>
      </p:sp>
      <p:sp>
        <p:nvSpPr>
          <p:cNvPr id="45" name="Shape 43"/>
          <p:cNvSpPr/>
          <p:nvPr/>
        </p:nvSpPr>
        <p:spPr>
          <a:xfrm>
            <a:off x="548640" y="2926080"/>
            <a:ext cx="1828800" cy="548640"/>
          </a:xfrm>
          <a:prstGeom prst="rect">
            <a:avLst/>
          </a:prstGeom>
          <a:solidFill>
            <a:srgbClr val="F3E9E7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46" name="Text 44"/>
          <p:cNvSpPr/>
          <p:nvPr/>
        </p:nvSpPr>
        <p:spPr>
          <a:xfrm>
            <a:off x="548640" y="2926080"/>
            <a:ext cx="1828800" cy="548640"/>
          </a:xfrm>
          <a:prstGeom prst="rect">
            <a:avLst/>
          </a:prstGeom>
          <a:noFill/>
          <a:ln/>
        </p:spPr>
        <p:txBody>
          <a:bodyPr wrap="square" lIns="91440" tIns="91440" rIns="91440" bIns="9144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Cost</a:t>
            </a:r>
            <a:endParaRPr lang="en-US" sz="2000" dirty="0"/>
          </a:p>
        </p:txBody>
      </p:sp>
      <p:sp>
        <p:nvSpPr>
          <p:cNvPr id="47" name="Shape 45"/>
          <p:cNvSpPr/>
          <p:nvPr/>
        </p:nvSpPr>
        <p:spPr>
          <a:xfrm>
            <a:off x="2377440" y="2926080"/>
            <a:ext cx="1572768" cy="548640"/>
          </a:xfrm>
          <a:prstGeom prst="rect">
            <a:avLst/>
          </a:prstGeom>
          <a:solidFill>
            <a:srgbClr val="F3E9E7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48" name="Text 46"/>
          <p:cNvSpPr/>
          <p:nvPr/>
        </p:nvSpPr>
        <p:spPr>
          <a:xfrm>
            <a:off x="2377440" y="292608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£6,250</a:t>
            </a:r>
            <a:endParaRPr lang="en-US" sz="2000" dirty="0"/>
          </a:p>
        </p:txBody>
      </p:sp>
      <p:sp>
        <p:nvSpPr>
          <p:cNvPr id="49" name="Shape 47"/>
          <p:cNvSpPr/>
          <p:nvPr/>
        </p:nvSpPr>
        <p:spPr>
          <a:xfrm>
            <a:off x="3950208" y="2926080"/>
            <a:ext cx="1572768" cy="548640"/>
          </a:xfrm>
          <a:prstGeom prst="rect">
            <a:avLst/>
          </a:prstGeom>
          <a:solidFill>
            <a:srgbClr val="F3E9E7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50" name="Text 48"/>
          <p:cNvSpPr/>
          <p:nvPr/>
        </p:nvSpPr>
        <p:spPr>
          <a:xfrm>
            <a:off x="3950208" y="292608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£7,050</a:t>
            </a:r>
            <a:endParaRPr lang="en-US" sz="2000" dirty="0"/>
          </a:p>
        </p:txBody>
      </p:sp>
      <p:sp>
        <p:nvSpPr>
          <p:cNvPr id="51" name="Shape 49"/>
          <p:cNvSpPr/>
          <p:nvPr/>
        </p:nvSpPr>
        <p:spPr>
          <a:xfrm>
            <a:off x="5522976" y="2926080"/>
            <a:ext cx="1572768" cy="548640"/>
          </a:xfrm>
          <a:prstGeom prst="rect">
            <a:avLst/>
          </a:prstGeom>
          <a:solidFill>
            <a:srgbClr val="F3E9E7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52" name="Text 50"/>
          <p:cNvSpPr/>
          <p:nvPr/>
        </p:nvSpPr>
        <p:spPr>
          <a:xfrm>
            <a:off x="5522976" y="292608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£7,200</a:t>
            </a:r>
            <a:endParaRPr lang="en-US" sz="2000" dirty="0"/>
          </a:p>
        </p:txBody>
      </p:sp>
      <p:sp>
        <p:nvSpPr>
          <p:cNvPr id="53" name="Shape 51"/>
          <p:cNvSpPr/>
          <p:nvPr/>
        </p:nvSpPr>
        <p:spPr>
          <a:xfrm>
            <a:off x="7095744" y="2926080"/>
            <a:ext cx="1572768" cy="548640"/>
          </a:xfrm>
          <a:prstGeom prst="rect">
            <a:avLst/>
          </a:prstGeom>
          <a:solidFill>
            <a:srgbClr val="F3E9E7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54" name="Text 52"/>
          <p:cNvSpPr/>
          <p:nvPr/>
        </p:nvSpPr>
        <p:spPr>
          <a:xfrm>
            <a:off x="7095744" y="292608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£7,650</a:t>
            </a:r>
            <a:endParaRPr lang="en-US" sz="2000" dirty="0"/>
          </a:p>
        </p:txBody>
      </p:sp>
      <p:sp>
        <p:nvSpPr>
          <p:cNvPr id="55" name="Shape 53"/>
          <p:cNvSpPr/>
          <p:nvPr/>
        </p:nvSpPr>
        <p:spPr>
          <a:xfrm>
            <a:off x="8668512" y="2926080"/>
            <a:ext cx="1572768" cy="548640"/>
          </a:xfrm>
          <a:prstGeom prst="rect">
            <a:avLst/>
          </a:prstGeom>
          <a:solidFill>
            <a:srgbClr val="F3E9E7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56" name="Text 54"/>
          <p:cNvSpPr/>
          <p:nvPr/>
        </p:nvSpPr>
        <p:spPr>
          <a:xfrm>
            <a:off x="8668512" y="292608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£7,650</a:t>
            </a:r>
            <a:endParaRPr lang="en-US" sz="2000" dirty="0"/>
          </a:p>
        </p:txBody>
      </p:sp>
      <p:sp>
        <p:nvSpPr>
          <p:cNvPr id="57" name="Shape 55"/>
          <p:cNvSpPr/>
          <p:nvPr/>
        </p:nvSpPr>
        <p:spPr>
          <a:xfrm>
            <a:off x="10241280" y="2926080"/>
            <a:ext cx="1572768" cy="548640"/>
          </a:xfrm>
          <a:prstGeom prst="rect">
            <a:avLst/>
          </a:prstGeom>
          <a:solidFill>
            <a:srgbClr val="F3E9E7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58" name="Text 56"/>
          <p:cNvSpPr/>
          <p:nvPr/>
        </p:nvSpPr>
        <p:spPr>
          <a:xfrm>
            <a:off x="10241280" y="292608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£8,000</a:t>
            </a:r>
            <a:endParaRPr lang="en-US" sz="2000" dirty="0"/>
          </a:p>
        </p:txBody>
      </p:sp>
      <p:sp>
        <p:nvSpPr>
          <p:cNvPr id="59" name="Shape 57"/>
          <p:cNvSpPr/>
          <p:nvPr/>
        </p:nvSpPr>
        <p:spPr>
          <a:xfrm>
            <a:off x="548640" y="3474720"/>
            <a:ext cx="1828800" cy="54864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60" name="Text 58"/>
          <p:cNvSpPr/>
          <p:nvPr/>
        </p:nvSpPr>
        <p:spPr>
          <a:xfrm>
            <a:off x="548640" y="3474720"/>
            <a:ext cx="1828800" cy="548640"/>
          </a:xfrm>
          <a:prstGeom prst="rect">
            <a:avLst/>
          </a:prstGeom>
          <a:noFill/>
          <a:ln/>
        </p:spPr>
        <p:txBody>
          <a:bodyPr wrap="square" lIns="91440" tIns="91440" rIns="91440" bIns="9144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Revenue</a:t>
            </a:r>
            <a:endParaRPr lang="en-US" sz="2000" dirty="0"/>
          </a:p>
        </p:txBody>
      </p:sp>
      <p:sp>
        <p:nvSpPr>
          <p:cNvPr id="61" name="Shape 59"/>
          <p:cNvSpPr/>
          <p:nvPr/>
        </p:nvSpPr>
        <p:spPr>
          <a:xfrm>
            <a:off x="2377440" y="3474720"/>
            <a:ext cx="1572768" cy="54864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62" name="Text 60"/>
          <p:cNvSpPr/>
          <p:nvPr/>
        </p:nvSpPr>
        <p:spPr>
          <a:xfrm>
            <a:off x="2377440" y="347472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£3,000</a:t>
            </a:r>
            <a:endParaRPr lang="en-US" sz="2000" dirty="0"/>
          </a:p>
        </p:txBody>
      </p:sp>
      <p:sp>
        <p:nvSpPr>
          <p:cNvPr id="63" name="Shape 61"/>
          <p:cNvSpPr/>
          <p:nvPr/>
        </p:nvSpPr>
        <p:spPr>
          <a:xfrm>
            <a:off x="3950208" y="3474720"/>
            <a:ext cx="1572768" cy="54864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64" name="Text 62"/>
          <p:cNvSpPr/>
          <p:nvPr/>
        </p:nvSpPr>
        <p:spPr>
          <a:xfrm>
            <a:off x="3950208" y="347472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£4,500</a:t>
            </a:r>
            <a:endParaRPr lang="en-US" sz="2000" dirty="0"/>
          </a:p>
        </p:txBody>
      </p:sp>
      <p:sp>
        <p:nvSpPr>
          <p:cNvPr id="65" name="Shape 63"/>
          <p:cNvSpPr/>
          <p:nvPr/>
        </p:nvSpPr>
        <p:spPr>
          <a:xfrm>
            <a:off x="5522976" y="3474720"/>
            <a:ext cx="1572768" cy="54864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66" name="Text 64"/>
          <p:cNvSpPr/>
          <p:nvPr/>
        </p:nvSpPr>
        <p:spPr>
          <a:xfrm>
            <a:off x="5522976" y="347472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£6,000</a:t>
            </a:r>
            <a:endParaRPr lang="en-US" sz="2000" dirty="0"/>
          </a:p>
        </p:txBody>
      </p:sp>
      <p:sp>
        <p:nvSpPr>
          <p:cNvPr id="67" name="Shape 65"/>
          <p:cNvSpPr/>
          <p:nvPr/>
        </p:nvSpPr>
        <p:spPr>
          <a:xfrm>
            <a:off x="7095744" y="3474720"/>
            <a:ext cx="1572768" cy="54864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68" name="Text 66"/>
          <p:cNvSpPr/>
          <p:nvPr/>
        </p:nvSpPr>
        <p:spPr>
          <a:xfrm>
            <a:off x="7095744" y="347472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£8,000</a:t>
            </a:r>
            <a:endParaRPr lang="en-US" sz="2000" dirty="0"/>
          </a:p>
        </p:txBody>
      </p:sp>
      <p:sp>
        <p:nvSpPr>
          <p:cNvPr id="69" name="Shape 67"/>
          <p:cNvSpPr/>
          <p:nvPr/>
        </p:nvSpPr>
        <p:spPr>
          <a:xfrm>
            <a:off x="8668512" y="3474720"/>
            <a:ext cx="1572768" cy="54864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70" name="Text 68"/>
          <p:cNvSpPr/>
          <p:nvPr/>
        </p:nvSpPr>
        <p:spPr>
          <a:xfrm>
            <a:off x="8668512" y="347472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£8,600</a:t>
            </a:r>
            <a:endParaRPr lang="en-US" sz="2000" dirty="0"/>
          </a:p>
        </p:txBody>
      </p:sp>
      <p:sp>
        <p:nvSpPr>
          <p:cNvPr id="71" name="Shape 69"/>
          <p:cNvSpPr/>
          <p:nvPr/>
        </p:nvSpPr>
        <p:spPr>
          <a:xfrm>
            <a:off x="10241280" y="3474720"/>
            <a:ext cx="1572768" cy="548640"/>
          </a:xfrm>
          <a:prstGeom prst="rect">
            <a:avLst/>
          </a:prstGeom>
          <a:solidFill>
            <a:srgbClr val="F7F3EC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72" name="Text 70"/>
          <p:cNvSpPr/>
          <p:nvPr/>
        </p:nvSpPr>
        <p:spPr>
          <a:xfrm>
            <a:off x="10241280" y="347472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£9,500</a:t>
            </a:r>
            <a:endParaRPr lang="en-US" sz="2000" dirty="0"/>
          </a:p>
        </p:txBody>
      </p:sp>
      <p:sp>
        <p:nvSpPr>
          <p:cNvPr id="73" name="Shape 71"/>
          <p:cNvSpPr/>
          <p:nvPr/>
        </p:nvSpPr>
        <p:spPr>
          <a:xfrm>
            <a:off x="548640" y="4023360"/>
            <a:ext cx="1828800" cy="548640"/>
          </a:xfrm>
          <a:prstGeom prst="rect">
            <a:avLst/>
          </a:prstGeom>
          <a:solidFill>
            <a:srgbClr val="F2E9DE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74" name="Text 72"/>
          <p:cNvSpPr/>
          <p:nvPr/>
        </p:nvSpPr>
        <p:spPr>
          <a:xfrm>
            <a:off x="548640" y="4023360"/>
            <a:ext cx="1828800" cy="548640"/>
          </a:xfrm>
          <a:prstGeom prst="rect">
            <a:avLst/>
          </a:prstGeom>
          <a:noFill/>
          <a:ln/>
        </p:spPr>
        <p:txBody>
          <a:bodyPr wrap="square" lIns="91440" tIns="91440" rIns="91440" bIns="91440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Profit / Loss</a:t>
            </a:r>
            <a:endParaRPr lang="en-US" sz="2000" dirty="0"/>
          </a:p>
        </p:txBody>
      </p:sp>
      <p:sp>
        <p:nvSpPr>
          <p:cNvPr id="75" name="Shape 73"/>
          <p:cNvSpPr/>
          <p:nvPr/>
        </p:nvSpPr>
        <p:spPr>
          <a:xfrm>
            <a:off x="2377440" y="4023360"/>
            <a:ext cx="1572768" cy="548640"/>
          </a:xfrm>
          <a:prstGeom prst="rect">
            <a:avLst/>
          </a:prstGeom>
          <a:solidFill>
            <a:srgbClr val="F2E9DE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76" name="Text 74"/>
          <p:cNvSpPr/>
          <p:nvPr/>
        </p:nvSpPr>
        <p:spPr>
          <a:xfrm>
            <a:off x="2377440" y="402336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-£3,250</a:t>
            </a:r>
            <a:endParaRPr lang="en-US" sz="2000" dirty="0"/>
          </a:p>
        </p:txBody>
      </p:sp>
      <p:sp>
        <p:nvSpPr>
          <p:cNvPr id="77" name="Shape 75"/>
          <p:cNvSpPr/>
          <p:nvPr/>
        </p:nvSpPr>
        <p:spPr>
          <a:xfrm>
            <a:off x="3950208" y="4023360"/>
            <a:ext cx="1572768" cy="548640"/>
          </a:xfrm>
          <a:prstGeom prst="rect">
            <a:avLst/>
          </a:prstGeom>
          <a:solidFill>
            <a:srgbClr val="F2E9DE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78" name="Text 76"/>
          <p:cNvSpPr/>
          <p:nvPr/>
        </p:nvSpPr>
        <p:spPr>
          <a:xfrm>
            <a:off x="3950208" y="402336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-£2,550</a:t>
            </a:r>
            <a:endParaRPr lang="en-US" sz="2000" dirty="0"/>
          </a:p>
        </p:txBody>
      </p:sp>
      <p:sp>
        <p:nvSpPr>
          <p:cNvPr id="79" name="Shape 77"/>
          <p:cNvSpPr/>
          <p:nvPr/>
        </p:nvSpPr>
        <p:spPr>
          <a:xfrm>
            <a:off x="5522976" y="4023360"/>
            <a:ext cx="1572768" cy="548640"/>
          </a:xfrm>
          <a:prstGeom prst="rect">
            <a:avLst/>
          </a:prstGeom>
          <a:solidFill>
            <a:srgbClr val="F2E9DE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80" name="Text 78"/>
          <p:cNvSpPr/>
          <p:nvPr/>
        </p:nvSpPr>
        <p:spPr>
          <a:xfrm>
            <a:off x="5522976" y="402336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-£1,200</a:t>
            </a:r>
            <a:endParaRPr lang="en-US" sz="2000" dirty="0"/>
          </a:p>
        </p:txBody>
      </p:sp>
      <p:sp>
        <p:nvSpPr>
          <p:cNvPr id="81" name="Shape 79"/>
          <p:cNvSpPr/>
          <p:nvPr/>
        </p:nvSpPr>
        <p:spPr>
          <a:xfrm>
            <a:off x="7095744" y="4023360"/>
            <a:ext cx="1572768" cy="548640"/>
          </a:xfrm>
          <a:prstGeom prst="rect">
            <a:avLst/>
          </a:prstGeom>
          <a:solidFill>
            <a:srgbClr val="F2E9DE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82" name="Text 80"/>
          <p:cNvSpPr/>
          <p:nvPr/>
        </p:nvSpPr>
        <p:spPr>
          <a:xfrm>
            <a:off x="7095744" y="402336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7A8B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£350</a:t>
            </a:r>
            <a:endParaRPr lang="en-US" sz="2000" dirty="0"/>
          </a:p>
        </p:txBody>
      </p:sp>
      <p:sp>
        <p:nvSpPr>
          <p:cNvPr id="83" name="Shape 81"/>
          <p:cNvSpPr/>
          <p:nvPr/>
        </p:nvSpPr>
        <p:spPr>
          <a:xfrm>
            <a:off x="8668512" y="4023360"/>
            <a:ext cx="1572768" cy="548640"/>
          </a:xfrm>
          <a:prstGeom prst="rect">
            <a:avLst/>
          </a:prstGeom>
          <a:solidFill>
            <a:srgbClr val="F2E9DE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84" name="Text 82"/>
          <p:cNvSpPr/>
          <p:nvPr/>
        </p:nvSpPr>
        <p:spPr>
          <a:xfrm>
            <a:off x="8668512" y="402336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7A8B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£950</a:t>
            </a:r>
            <a:endParaRPr lang="en-US" sz="2000" dirty="0"/>
          </a:p>
        </p:txBody>
      </p:sp>
      <p:sp>
        <p:nvSpPr>
          <p:cNvPr id="85" name="Shape 83"/>
          <p:cNvSpPr/>
          <p:nvPr/>
        </p:nvSpPr>
        <p:spPr>
          <a:xfrm>
            <a:off x="10241280" y="4023360"/>
            <a:ext cx="1572768" cy="548640"/>
          </a:xfrm>
          <a:prstGeom prst="rect">
            <a:avLst/>
          </a:prstGeom>
          <a:solidFill>
            <a:srgbClr val="F2E9DE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GB" sz="2000"/>
          </a:p>
        </p:txBody>
      </p:sp>
      <p:sp>
        <p:nvSpPr>
          <p:cNvPr id="86" name="Text 84"/>
          <p:cNvSpPr/>
          <p:nvPr/>
        </p:nvSpPr>
        <p:spPr>
          <a:xfrm>
            <a:off x="10241280" y="4023360"/>
            <a:ext cx="1572768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7A8B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£1,500</a:t>
            </a:r>
            <a:endParaRPr lang="en-US" sz="2000" dirty="0"/>
          </a:p>
        </p:txBody>
      </p:sp>
      <p:sp>
        <p:nvSpPr>
          <p:cNvPr id="87" name="Shape 85"/>
          <p:cNvSpPr/>
          <p:nvPr/>
        </p:nvSpPr>
        <p:spPr>
          <a:xfrm>
            <a:off x="548640" y="4892040"/>
            <a:ext cx="11064240" cy="1417320"/>
          </a:xfrm>
          <a:prstGeom prst="roundRect">
            <a:avLst>
              <a:gd name="adj" fmla="val 5806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88" name="Text 86"/>
          <p:cNvSpPr/>
          <p:nvPr/>
        </p:nvSpPr>
        <p:spPr>
          <a:xfrm>
            <a:off x="822960" y="5029200"/>
            <a:ext cx="10515600" cy="1188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2000" b="1" dirty="0">
                <a:solidFill>
                  <a:srgbClr val="B8504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Investment Capital Needed = £25,000</a:t>
            </a: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£18,000 start-up cost + £7,000 to cover losses through Jan–Mar (£3,250 + £2,550 + £1,200)</a:t>
            </a:r>
            <a:endParaRPr lang="en-US" sz="2000" dirty="0"/>
          </a:p>
          <a:p>
            <a:pPr marL="0" indent="0">
              <a:buNone/>
            </a:pPr>
            <a:r>
              <a:rPr lang="en-US" sz="2000" i="1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Formula: Investment Needed = Total Start-Up Cost + (Operating Cost − Revenue), up to the break-even point</a:t>
            </a:r>
            <a:endParaRPr lang="en-US" sz="2000" dirty="0"/>
          </a:p>
        </p:txBody>
      </p:sp>
      <p:sp>
        <p:nvSpPr>
          <p:cNvPr id="89" name="Text 87"/>
          <p:cNvSpPr/>
          <p:nvPr/>
        </p:nvSpPr>
        <p:spPr>
          <a:xfrm>
            <a:off x="11368735" y="635508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2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1094415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Revenue, Costs &amp; Cumulative Cash Position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48640" y="1051560"/>
            <a:ext cx="10972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Cumulative cash includes the £18,000 start-up outlay  the trough of -£25,000 in March is the peak funding requirement.</a:t>
            </a:r>
            <a:endParaRPr lang="en-US" sz="2000" dirty="0"/>
          </a:p>
        </p:txBody>
      </p:sp>
      <p:graphicFrame>
        <p:nvGraphicFramePr>
          <p:cNvPr id="4" name="Chart 0"/>
          <p:cNvGraphicFramePr/>
          <p:nvPr>
            <p:extLst>
              <p:ext uri="{D42A27DB-BD31-4B8C-83A1-F6EECF244321}">
                <p14:modId xmlns:p14="http://schemas.microsoft.com/office/powerpoint/2010/main" val="1708819665"/>
              </p:ext>
            </p:extLst>
          </p:nvPr>
        </p:nvGraphicFramePr>
        <p:xfrm>
          <a:off x="548640" y="1508760"/>
          <a:ext cx="11064240" cy="4846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Text 2"/>
          <p:cNvSpPr/>
          <p:nvPr/>
        </p:nvSpPr>
        <p:spPr>
          <a:xfrm>
            <a:off x="11368735" y="635508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2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1094415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Cash Balance: How We Start and Reach Break-Even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48640" y="1097280"/>
            <a:ext cx="11064240" cy="594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i="1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£25,000 raised  £18,000 spent opening the doors = £7,000 working capital. Trading losses use that up until it hits exactly £0 at the end of March  it never goes negative.</a:t>
            </a:r>
            <a:endParaRPr lang="en-US" sz="2000" dirty="0"/>
          </a:p>
        </p:txBody>
      </p:sp>
      <p:graphicFrame>
        <p:nvGraphicFramePr>
          <p:cNvPr id="4" name="Chart 0"/>
          <p:cNvGraphicFramePr/>
          <p:nvPr>
            <p:extLst>
              <p:ext uri="{D42A27DB-BD31-4B8C-83A1-F6EECF244321}">
                <p14:modId xmlns:p14="http://schemas.microsoft.com/office/powerpoint/2010/main" val="1405372349"/>
              </p:ext>
            </p:extLst>
          </p:nvPr>
        </p:nvGraphicFramePr>
        <p:xfrm>
          <a:off x="548640" y="1828800"/>
          <a:ext cx="7315200" cy="4297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Shape 2"/>
          <p:cNvSpPr/>
          <p:nvPr/>
        </p:nvSpPr>
        <p:spPr>
          <a:xfrm>
            <a:off x="8183880" y="1828800"/>
            <a:ext cx="3429000" cy="1234440"/>
          </a:xfrm>
          <a:prstGeom prst="roundRect">
            <a:avLst>
              <a:gd name="adj" fmla="val 6667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6" name="Text 3"/>
          <p:cNvSpPr/>
          <p:nvPr/>
        </p:nvSpPr>
        <p:spPr>
          <a:xfrm>
            <a:off x="8412480" y="1965960"/>
            <a:ext cx="2971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Raised at the start</a:t>
            </a:r>
            <a:endParaRPr lang="en-US" sz="2000" dirty="0"/>
          </a:p>
        </p:txBody>
      </p:sp>
      <p:sp>
        <p:nvSpPr>
          <p:cNvPr id="7" name="Text 4"/>
          <p:cNvSpPr/>
          <p:nvPr/>
        </p:nvSpPr>
        <p:spPr>
          <a:xfrm>
            <a:off x="8412480" y="2286000"/>
            <a:ext cx="29718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B85042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£25,000</a:t>
            </a:r>
            <a:endParaRPr lang="en-US" sz="2000" dirty="0"/>
          </a:p>
        </p:txBody>
      </p:sp>
      <p:sp>
        <p:nvSpPr>
          <p:cNvPr id="8" name="Shape 5"/>
          <p:cNvSpPr/>
          <p:nvPr/>
        </p:nvSpPr>
        <p:spPr>
          <a:xfrm>
            <a:off x="8183880" y="3246120"/>
            <a:ext cx="3429000" cy="1234440"/>
          </a:xfrm>
          <a:prstGeom prst="roundRect">
            <a:avLst>
              <a:gd name="adj" fmla="val 6667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9" name="Text 6"/>
          <p:cNvSpPr/>
          <p:nvPr/>
        </p:nvSpPr>
        <p:spPr>
          <a:xfrm>
            <a:off x="8412480" y="3383280"/>
            <a:ext cx="2971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Spent opening the doors</a:t>
            </a:r>
            <a:endParaRPr lang="en-US" sz="2000" dirty="0"/>
          </a:p>
        </p:txBody>
      </p:sp>
      <p:sp>
        <p:nvSpPr>
          <p:cNvPr id="10" name="Text 7"/>
          <p:cNvSpPr/>
          <p:nvPr/>
        </p:nvSpPr>
        <p:spPr>
          <a:xfrm>
            <a:off x="8412480" y="3703320"/>
            <a:ext cx="29718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8C5A3C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−£18,000</a:t>
            </a:r>
            <a:endParaRPr lang="en-US" sz="2000" dirty="0"/>
          </a:p>
        </p:txBody>
      </p:sp>
      <p:sp>
        <p:nvSpPr>
          <p:cNvPr id="11" name="Shape 8"/>
          <p:cNvSpPr/>
          <p:nvPr/>
        </p:nvSpPr>
        <p:spPr>
          <a:xfrm>
            <a:off x="8183880" y="4663440"/>
            <a:ext cx="3429000" cy="1234440"/>
          </a:xfrm>
          <a:prstGeom prst="roundRect">
            <a:avLst>
              <a:gd name="adj" fmla="val 6667"/>
            </a:avLst>
          </a:prstGeom>
          <a:solidFill>
            <a:srgbClr val="F7F3EC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2" name="Text 9"/>
          <p:cNvSpPr/>
          <p:nvPr/>
        </p:nvSpPr>
        <p:spPr>
          <a:xfrm>
            <a:off x="8412480" y="4800600"/>
            <a:ext cx="2971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Lowest point (end of March)</a:t>
            </a:r>
            <a:endParaRPr lang="en-US" sz="2000" dirty="0"/>
          </a:p>
        </p:txBody>
      </p:sp>
      <p:sp>
        <p:nvSpPr>
          <p:cNvPr id="13" name="Text 10"/>
          <p:cNvSpPr/>
          <p:nvPr/>
        </p:nvSpPr>
        <p:spPr>
          <a:xfrm>
            <a:off x="8412480" y="5120640"/>
            <a:ext cx="29718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7A8B69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£0</a:t>
            </a:r>
            <a:endParaRPr lang="en-US" sz="2000" dirty="0"/>
          </a:p>
        </p:txBody>
      </p:sp>
      <p:sp>
        <p:nvSpPr>
          <p:cNvPr id="14" name="Shape 11"/>
          <p:cNvSpPr/>
          <p:nvPr/>
        </p:nvSpPr>
        <p:spPr>
          <a:xfrm>
            <a:off x="8183880" y="6039353"/>
            <a:ext cx="3200400" cy="685800"/>
          </a:xfrm>
          <a:prstGeom prst="roundRect">
            <a:avLst>
              <a:gd name="adj" fmla="val 16364"/>
            </a:avLst>
          </a:prstGeom>
          <a:solidFill>
            <a:srgbClr val="7A8B69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15" name="Text 12"/>
          <p:cNvSpPr/>
          <p:nvPr/>
        </p:nvSpPr>
        <p:spPr>
          <a:xfrm>
            <a:off x="8183880" y="6080760"/>
            <a:ext cx="30632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Fully funded — never negative</a:t>
            </a:r>
            <a:endParaRPr lang="en-US" sz="2000" dirty="0"/>
          </a:p>
        </p:txBody>
      </p:sp>
      <p:sp>
        <p:nvSpPr>
          <p:cNvPr id="16" name="Text 13"/>
          <p:cNvSpPr/>
          <p:nvPr/>
        </p:nvSpPr>
        <p:spPr>
          <a:xfrm>
            <a:off x="11368735" y="635508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</a:t>
            </a:r>
            <a:endParaRPr lang="en-US" sz="1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411480"/>
            <a:ext cx="11094415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2B2420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Reference List</a:t>
            </a:r>
            <a:endParaRPr lang="en-US" sz="2400" dirty="0"/>
          </a:p>
        </p:txBody>
      </p:sp>
      <p:sp>
        <p:nvSpPr>
          <p:cNvPr id="3" name="Shape 1"/>
          <p:cNvSpPr/>
          <p:nvPr/>
        </p:nvSpPr>
        <p:spPr>
          <a:xfrm>
            <a:off x="548640" y="1426464"/>
            <a:ext cx="73152" cy="73152"/>
          </a:xfrm>
          <a:prstGeom prst="ellipse">
            <a:avLst/>
          </a:prstGeom>
          <a:solidFill>
            <a:srgbClr val="B85042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4" name="Text 2"/>
          <p:cNvSpPr/>
          <p:nvPr/>
        </p:nvSpPr>
        <p:spPr>
          <a:xfrm>
            <a:off x="822960" y="1298448"/>
            <a:ext cx="507492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Department for Business and Trade (2024) Start Up Loans: Information for Applicants. gov.uk/business finance support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548640" y="2414016"/>
            <a:ext cx="73152" cy="73152"/>
          </a:xfrm>
          <a:prstGeom prst="ellipse">
            <a:avLst/>
          </a:prstGeom>
          <a:solidFill>
            <a:srgbClr val="B85042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6" name="Text 4"/>
          <p:cNvSpPr/>
          <p:nvPr/>
        </p:nvSpPr>
        <p:spPr>
          <a:xfrm>
            <a:off x="822960" y="2286000"/>
            <a:ext cx="507492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Department for Levelling Up, Housing and Communities (2023) UK Shared Prosperity Fund: Prospectus. gov.uk</a:t>
            </a:r>
            <a:endParaRPr lang="en-US" sz="2000" dirty="0"/>
          </a:p>
        </p:txBody>
      </p:sp>
      <p:sp>
        <p:nvSpPr>
          <p:cNvPr id="7" name="Shape 5"/>
          <p:cNvSpPr/>
          <p:nvPr/>
        </p:nvSpPr>
        <p:spPr>
          <a:xfrm>
            <a:off x="548640" y="3401568"/>
            <a:ext cx="73152" cy="73152"/>
          </a:xfrm>
          <a:prstGeom prst="ellipse">
            <a:avLst/>
          </a:prstGeom>
          <a:solidFill>
            <a:srgbClr val="B85042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8" name="Text 6"/>
          <p:cNvSpPr/>
          <p:nvPr/>
        </p:nvSpPr>
        <p:spPr>
          <a:xfrm>
            <a:off x="822960" y="3273552"/>
            <a:ext cx="507492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Food Standards Agency (2021) Natasha’s Law: Allergen Labelling Changes for Pre-Packed for Direct Sale Food. food.gov.uk</a:t>
            </a:r>
            <a:endParaRPr lang="en-US" sz="2000" dirty="0"/>
          </a:p>
        </p:txBody>
      </p:sp>
      <p:sp>
        <p:nvSpPr>
          <p:cNvPr id="9" name="Shape 7"/>
          <p:cNvSpPr/>
          <p:nvPr/>
        </p:nvSpPr>
        <p:spPr>
          <a:xfrm>
            <a:off x="548640" y="4389120"/>
            <a:ext cx="73152" cy="73152"/>
          </a:xfrm>
          <a:prstGeom prst="ellipse">
            <a:avLst/>
          </a:prstGeom>
          <a:solidFill>
            <a:srgbClr val="B85042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0" name="Text 8"/>
          <p:cNvSpPr/>
          <p:nvPr/>
        </p:nvSpPr>
        <p:spPr>
          <a:xfrm>
            <a:off x="822960" y="4261104"/>
            <a:ext cx="507492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Food Standards Agency (2024) Registering a Food Business. food.gov.uk</a:t>
            </a:r>
            <a:endParaRPr lang="en-US" sz="2000" dirty="0"/>
          </a:p>
        </p:txBody>
      </p:sp>
      <p:sp>
        <p:nvSpPr>
          <p:cNvPr id="11" name="Shape 9"/>
          <p:cNvSpPr/>
          <p:nvPr/>
        </p:nvSpPr>
        <p:spPr>
          <a:xfrm>
            <a:off x="548640" y="5376672"/>
            <a:ext cx="73152" cy="73152"/>
          </a:xfrm>
          <a:prstGeom prst="ellipse">
            <a:avLst/>
          </a:prstGeom>
          <a:solidFill>
            <a:srgbClr val="B85042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2" name="Text 10"/>
          <p:cNvSpPr/>
          <p:nvPr/>
        </p:nvSpPr>
        <p:spPr>
          <a:xfrm>
            <a:off x="822960" y="5248656"/>
            <a:ext cx="507492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GOV.UK (2024) Community Interest Companies: Guidance for Applicants. gov.uk</a:t>
            </a:r>
            <a:endParaRPr lang="en-US" sz="2000" dirty="0"/>
          </a:p>
        </p:txBody>
      </p:sp>
      <p:sp>
        <p:nvSpPr>
          <p:cNvPr id="13" name="Shape 11"/>
          <p:cNvSpPr/>
          <p:nvPr/>
        </p:nvSpPr>
        <p:spPr>
          <a:xfrm>
            <a:off x="6172200" y="1426464"/>
            <a:ext cx="73152" cy="73152"/>
          </a:xfrm>
          <a:prstGeom prst="ellipse">
            <a:avLst/>
          </a:prstGeom>
          <a:solidFill>
            <a:srgbClr val="B85042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4" name="Text 12"/>
          <p:cNvSpPr/>
          <p:nvPr/>
        </p:nvSpPr>
        <p:spPr>
          <a:xfrm>
            <a:off x="6446520" y="1298448"/>
            <a:ext cx="507492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Johnson, G., Whittington, R., Scholes, K., Angwin, D. and Rägnegård, P. (2017) Exploring Strategy: Text and Cases. 11th edn. Harlow: Pearson.</a:t>
            </a:r>
            <a:endParaRPr lang="en-US" sz="2000" dirty="0"/>
          </a:p>
        </p:txBody>
      </p:sp>
      <p:sp>
        <p:nvSpPr>
          <p:cNvPr id="15" name="Shape 13"/>
          <p:cNvSpPr/>
          <p:nvPr/>
        </p:nvSpPr>
        <p:spPr>
          <a:xfrm>
            <a:off x="6172200" y="2414016"/>
            <a:ext cx="73152" cy="73152"/>
          </a:xfrm>
          <a:prstGeom prst="ellipse">
            <a:avLst/>
          </a:prstGeom>
          <a:solidFill>
            <a:srgbClr val="B85042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6" name="Text 14"/>
          <p:cNvSpPr/>
          <p:nvPr/>
        </p:nvSpPr>
        <p:spPr>
          <a:xfrm>
            <a:off x="6446520" y="2404872"/>
            <a:ext cx="5074920" cy="79552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Petersburgh City Council (2024) Fletton Quays Regeneration. peterborough.gov.uk/flettonquays</a:t>
            </a:r>
            <a:endParaRPr lang="en-US" sz="2000" dirty="0"/>
          </a:p>
        </p:txBody>
      </p:sp>
      <p:sp>
        <p:nvSpPr>
          <p:cNvPr id="17" name="Shape 15"/>
          <p:cNvSpPr/>
          <p:nvPr/>
        </p:nvSpPr>
        <p:spPr>
          <a:xfrm>
            <a:off x="6172200" y="3401568"/>
            <a:ext cx="73152" cy="73152"/>
          </a:xfrm>
          <a:prstGeom prst="ellipse">
            <a:avLst/>
          </a:prstGeom>
          <a:solidFill>
            <a:srgbClr val="B85042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18" name="Text 16"/>
          <p:cNvSpPr/>
          <p:nvPr/>
        </p:nvSpPr>
        <p:spPr>
          <a:xfrm>
            <a:off x="6446520" y="3273552"/>
            <a:ext cx="507492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Peterborough City Council (2024) Small Business Rate Relief. peterborough.gov.uk/business</a:t>
            </a:r>
            <a:endParaRPr lang="en-US" sz="2000" dirty="0"/>
          </a:p>
        </p:txBody>
      </p:sp>
      <p:sp>
        <p:nvSpPr>
          <p:cNvPr id="19" name="Shape 17"/>
          <p:cNvSpPr/>
          <p:nvPr/>
        </p:nvSpPr>
        <p:spPr>
          <a:xfrm>
            <a:off x="6172200" y="4389120"/>
            <a:ext cx="73152" cy="73152"/>
          </a:xfrm>
          <a:prstGeom prst="ellipse">
            <a:avLst/>
          </a:prstGeom>
          <a:solidFill>
            <a:srgbClr val="B85042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20" name="Text 18"/>
          <p:cNvSpPr/>
          <p:nvPr/>
        </p:nvSpPr>
        <p:spPr>
          <a:xfrm>
            <a:off x="6446520" y="4261104"/>
            <a:ext cx="507492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Porter, M.E. (2008) ‘The Five Competitive Forces That Shape Strategy’, Harvard Business Review, 86(1), pp. 78–93.</a:t>
            </a:r>
            <a:endParaRPr lang="en-US" sz="2000" dirty="0"/>
          </a:p>
        </p:txBody>
      </p:sp>
      <p:sp>
        <p:nvSpPr>
          <p:cNvPr id="21" name="Shape 19"/>
          <p:cNvSpPr/>
          <p:nvPr/>
        </p:nvSpPr>
        <p:spPr>
          <a:xfrm>
            <a:off x="6172200" y="5376672"/>
            <a:ext cx="73152" cy="73152"/>
          </a:xfrm>
          <a:prstGeom prst="ellipse">
            <a:avLst/>
          </a:prstGeom>
          <a:solidFill>
            <a:srgbClr val="B85042"/>
          </a:solidFill>
          <a:ln/>
        </p:spPr>
        <p:txBody>
          <a:bodyPr/>
          <a:lstStyle/>
          <a:p>
            <a:endParaRPr lang="en-GB" sz="2000"/>
          </a:p>
        </p:txBody>
      </p:sp>
      <p:sp>
        <p:nvSpPr>
          <p:cNvPr id="22" name="Text 20"/>
          <p:cNvSpPr/>
          <p:nvPr/>
        </p:nvSpPr>
        <p:spPr>
          <a:xfrm>
            <a:off x="6446520" y="5248656"/>
            <a:ext cx="5074920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 dirty="0">
                <a:solidFill>
                  <a:srgbClr val="2B24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Scarborough, N.M. (2016) Essentials of Entrepreneurship and Small Business Management. 8th edn. Harlow: Pearson.</a:t>
            </a:r>
            <a:endParaRPr lang="en-US" sz="2000" dirty="0"/>
          </a:p>
        </p:txBody>
      </p:sp>
      <p:sp>
        <p:nvSpPr>
          <p:cNvPr id="23" name="Text 21"/>
          <p:cNvSpPr/>
          <p:nvPr/>
        </p:nvSpPr>
        <p:spPr>
          <a:xfrm>
            <a:off x="11368735" y="635508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</a:t>
            </a:r>
            <a:endParaRPr lang="en-US" sz="2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2B24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822960" y="822960"/>
            <a:ext cx="105156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A Bakery With a Purpose</a:t>
            </a:r>
            <a:endParaRPr lang="en-US" sz="2400" dirty="0"/>
          </a:p>
        </p:txBody>
      </p:sp>
      <p:sp>
        <p:nvSpPr>
          <p:cNvPr id="5" name="Text 3"/>
          <p:cNvSpPr/>
          <p:nvPr/>
        </p:nvSpPr>
        <p:spPr>
          <a:xfrm>
            <a:off x="822960" y="1920240"/>
            <a:ext cx="7772400" cy="23774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342900" indent="-342900">
              <a:spcAft>
                <a:spcPts val="1600"/>
              </a:spcAft>
              <a:buSzPct val="100000"/>
              <a:buChar char="→"/>
            </a:pPr>
            <a:r>
              <a:rPr lang="en-US" sz="2000" dirty="0">
                <a:solidFill>
                  <a:srgbClr val="EDE6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Fills a genuine gap in a growing riverside community</a:t>
            </a:r>
            <a:endParaRPr lang="en-US" sz="2000" dirty="0"/>
          </a:p>
          <a:p>
            <a:pPr marL="342900" indent="-342900">
              <a:spcAft>
                <a:spcPts val="1600"/>
              </a:spcAft>
              <a:buSzPct val="100000"/>
              <a:buChar char="→"/>
            </a:pPr>
            <a:r>
              <a:rPr lang="en-US" sz="2000" dirty="0">
                <a:solidFill>
                  <a:srgbClr val="EDE6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Turns rescued Fenland produce into food people want to eat</a:t>
            </a:r>
            <a:endParaRPr lang="en-US" sz="2000" dirty="0"/>
          </a:p>
          <a:p>
            <a:pPr marL="342900" indent="-342900">
              <a:spcAft>
                <a:spcPts val="1600"/>
              </a:spcAft>
              <a:buSzPct val="100000"/>
              <a:buChar char="→"/>
            </a:pPr>
            <a:r>
              <a:rPr lang="en-US" sz="2000" dirty="0">
                <a:solidFill>
                  <a:srgbClr val="EDE6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Creates paid apprenticeships and cuts local food waste by legal design, as a CIC</a:t>
            </a:r>
            <a:endParaRPr lang="en-US" sz="2000" dirty="0"/>
          </a:p>
          <a:p>
            <a:pPr marL="342900" indent="-342900">
              <a:spcAft>
                <a:spcPts val="1600"/>
              </a:spcAft>
              <a:buSzPct val="100000"/>
              <a:buChar char="→"/>
            </a:pPr>
            <a:r>
              <a:rPr lang="en-US" sz="2000" dirty="0">
                <a:solidFill>
                  <a:srgbClr val="EDE6D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realistic, honestly forecast path to break even by Month 4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822960" y="4937760"/>
            <a:ext cx="73152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E8A33D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Thank you!</a:t>
            </a:r>
            <a:endParaRPr lang="en-US" sz="4000" dirty="0"/>
          </a:p>
        </p:txBody>
      </p:sp>
      <p:sp>
        <p:nvSpPr>
          <p:cNvPr id="7" name="Text 5"/>
          <p:cNvSpPr/>
          <p:nvPr/>
        </p:nvSpPr>
        <p:spPr>
          <a:xfrm>
            <a:off x="11368735" y="6355080"/>
            <a:ext cx="457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2000" dirty="0">
                <a:solidFill>
                  <a:srgbClr val="6B5F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</a:t>
            </a:r>
            <a:endParaRPr lang="en-US" sz="2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5451228-877F-FFFB-7682-83DAB7F41BFE}"/>
              </a:ext>
            </a:extLst>
          </p:cNvPr>
          <p:cNvSpPr txBox="1"/>
          <p:nvPr/>
        </p:nvSpPr>
        <p:spPr>
          <a:xfrm>
            <a:off x="3692106" y="491706"/>
            <a:ext cx="22946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2"/>
                </a:solidFill>
              </a:rPr>
              <a:t>CONCLUSION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1518</Words>
  <Application>Microsoft Office PowerPoint</Application>
  <PresentationFormat>Widescreen</PresentationFormat>
  <Paragraphs>290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Aptos</vt:lpstr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Florin Alexandru Merian</cp:lastModifiedBy>
  <cp:revision>2</cp:revision>
  <dcterms:created xsi:type="dcterms:W3CDTF">2026-08-08T13:39:25Z</dcterms:created>
  <dcterms:modified xsi:type="dcterms:W3CDTF">2026-08-08T16:21:01Z</dcterms:modified>
</cp:coreProperties>
</file>