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  <p:sldId id="270" r:id="rId17"/>
    <p:sldId id="259" r:id="rId18"/>
    <p:sldId id="26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DC8680-8188-4E40-B094-4F86AE99D994}" v="373" dt="2026-07-12T11:02:16.8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53" autoAdjust="0"/>
    <p:restoredTop sz="93402" autoAdjust="0"/>
  </p:normalViewPr>
  <p:slideViewPr>
    <p:cSldViewPr snapToGrid="0">
      <p:cViewPr varScale="1">
        <p:scale>
          <a:sx n="64" d="100"/>
          <a:sy n="64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relle Moran (2328226)" userId="f9deb4db-62b2-4ecd-a66a-9b9e4cec3906" providerId="ADAL" clId="{99D2C5CB-DEFE-4AF3-81CB-C5F04862D0C2}"/>
    <pc:docChg chg="undo custSel addSld modSld">
      <pc:chgData name="Cherelle Moran (2328226)" userId="f9deb4db-62b2-4ecd-a66a-9b9e4cec3906" providerId="ADAL" clId="{99D2C5CB-DEFE-4AF3-81CB-C5F04862D0C2}" dt="2026-07-12T11:09:53.283" v="5671" actId="20577"/>
      <pc:docMkLst>
        <pc:docMk/>
      </pc:docMkLst>
      <pc:sldChg chg="addSp delSp modSp mod modTransition setBg">
        <pc:chgData name="Cherelle Moran (2328226)" userId="f9deb4db-62b2-4ecd-a66a-9b9e4cec3906" providerId="ADAL" clId="{99D2C5CB-DEFE-4AF3-81CB-C5F04862D0C2}" dt="2026-07-12T10:52:13.925" v="5495" actId="20577"/>
        <pc:sldMkLst>
          <pc:docMk/>
          <pc:sldMk cId="3270473209" sldId="256"/>
        </pc:sldMkLst>
        <pc:spChg chg="mod">
          <ac:chgData name="Cherelle Moran (2328226)" userId="f9deb4db-62b2-4ecd-a66a-9b9e4cec3906" providerId="ADAL" clId="{99D2C5CB-DEFE-4AF3-81CB-C5F04862D0C2}" dt="2026-07-12T10:51:54.448" v="5491" actId="2711"/>
          <ac:spMkLst>
            <pc:docMk/>
            <pc:sldMk cId="3270473209" sldId="256"/>
            <ac:spMk id="2" creationId="{A9EF80F0-5B45-6FC5-DABF-916CD0FE6A2B}"/>
          </ac:spMkLst>
        </pc:spChg>
        <pc:spChg chg="mod">
          <ac:chgData name="Cherelle Moran (2328226)" userId="f9deb4db-62b2-4ecd-a66a-9b9e4cec3906" providerId="ADAL" clId="{99D2C5CB-DEFE-4AF3-81CB-C5F04862D0C2}" dt="2026-07-12T10:52:13.925" v="5495" actId="20577"/>
          <ac:spMkLst>
            <pc:docMk/>
            <pc:sldMk cId="3270473209" sldId="256"/>
            <ac:spMk id="3" creationId="{3FBB4E08-C085-6145-BD7E-DA0FEE58C4AA}"/>
          </ac:spMkLst>
        </pc:spChg>
        <pc:graphicFrameChg chg="add del mod">
          <ac:chgData name="Cherelle Moran (2328226)" userId="f9deb4db-62b2-4ecd-a66a-9b9e4cec3906" providerId="ADAL" clId="{99D2C5CB-DEFE-4AF3-81CB-C5F04862D0C2}" dt="2026-07-12T10:48:03.116" v="5089" actId="478"/>
          <ac:graphicFrameMkLst>
            <pc:docMk/>
            <pc:sldMk cId="3270473209" sldId="256"/>
            <ac:graphicFrameMk id="4" creationId="{5C9BFF80-6431-4AD7-31B6-20FEE57F7EDE}"/>
          </ac:graphicFrameMkLst>
        </pc:graphicFrameChg>
        <pc:graphicFrameChg chg="add del mod">
          <ac:chgData name="Cherelle Moran (2328226)" userId="f9deb4db-62b2-4ecd-a66a-9b9e4cec3906" providerId="ADAL" clId="{99D2C5CB-DEFE-4AF3-81CB-C5F04862D0C2}" dt="2026-07-12T10:48:07.950" v="5091" actId="478"/>
          <ac:graphicFrameMkLst>
            <pc:docMk/>
            <pc:sldMk cId="3270473209" sldId="256"/>
            <ac:graphicFrameMk id="5" creationId="{6BCF8DFA-8FAB-3CA9-2AAB-42D269ADD389}"/>
          </ac:graphicFrameMkLst>
        </pc:graphicFrameChg>
      </pc:sldChg>
      <pc:sldChg chg="modSp mod modTransition">
        <pc:chgData name="Cherelle Moran (2328226)" userId="f9deb4db-62b2-4ecd-a66a-9b9e4cec3906" providerId="ADAL" clId="{99D2C5CB-DEFE-4AF3-81CB-C5F04862D0C2}" dt="2026-07-12T10:57:33.986" v="5527" actId="20577"/>
        <pc:sldMkLst>
          <pc:docMk/>
          <pc:sldMk cId="3229389706" sldId="257"/>
        </pc:sldMkLst>
        <pc:graphicFrameChg chg="modGraphic">
          <ac:chgData name="Cherelle Moran (2328226)" userId="f9deb4db-62b2-4ecd-a66a-9b9e4cec3906" providerId="ADAL" clId="{99D2C5CB-DEFE-4AF3-81CB-C5F04862D0C2}" dt="2026-07-12T10:57:33.986" v="5527" actId="20577"/>
          <ac:graphicFrameMkLst>
            <pc:docMk/>
            <pc:sldMk cId="3229389706" sldId="257"/>
            <ac:graphicFrameMk id="9" creationId="{40EC5C6A-83A6-93BB-03C5-B2058A7DA20F}"/>
          </ac:graphicFrameMkLst>
        </pc:graphicFrameChg>
      </pc:sldChg>
      <pc:sldChg chg="addSp modSp mod modTransition setBg">
        <pc:chgData name="Cherelle Moran (2328226)" userId="f9deb4db-62b2-4ecd-a66a-9b9e4cec3906" providerId="ADAL" clId="{99D2C5CB-DEFE-4AF3-81CB-C5F04862D0C2}" dt="2026-07-12T10:50:24.346" v="5396"/>
        <pc:sldMkLst>
          <pc:docMk/>
          <pc:sldMk cId="644590236" sldId="258"/>
        </pc:sldMkLst>
        <pc:spChg chg="add mod">
          <ac:chgData name="Cherelle Moran (2328226)" userId="f9deb4db-62b2-4ecd-a66a-9b9e4cec3906" providerId="ADAL" clId="{99D2C5CB-DEFE-4AF3-81CB-C5F04862D0C2}" dt="2026-07-12T10:30:39.176" v="4971" actId="20577"/>
          <ac:spMkLst>
            <pc:docMk/>
            <pc:sldMk cId="644590236" sldId="258"/>
            <ac:spMk id="4" creationId="{23BEA3BF-1D22-F52B-ABBD-246184605372}"/>
          </ac:spMkLst>
        </pc:spChg>
      </pc:sldChg>
      <pc:sldChg chg="modSp mod">
        <pc:chgData name="Cherelle Moran (2328226)" userId="f9deb4db-62b2-4ecd-a66a-9b9e4cec3906" providerId="ADAL" clId="{99D2C5CB-DEFE-4AF3-81CB-C5F04862D0C2}" dt="2026-07-12T11:09:34.035" v="5669" actId="20577"/>
        <pc:sldMkLst>
          <pc:docMk/>
          <pc:sldMk cId="2364897292" sldId="259"/>
        </pc:sldMkLst>
        <pc:spChg chg="mod">
          <ac:chgData name="Cherelle Moran (2328226)" userId="f9deb4db-62b2-4ecd-a66a-9b9e4cec3906" providerId="ADAL" clId="{99D2C5CB-DEFE-4AF3-81CB-C5F04862D0C2}" dt="2026-07-12T11:09:34.035" v="5669" actId="20577"/>
          <ac:spMkLst>
            <pc:docMk/>
            <pc:sldMk cId="2364897292" sldId="259"/>
            <ac:spMk id="2" creationId="{1B3C5280-F727-7130-050D-D5E1765C0482}"/>
          </ac:spMkLst>
        </pc:spChg>
      </pc:sldChg>
      <pc:sldChg chg="modSp mod modTransition setBg">
        <pc:chgData name="Cherelle Moran (2328226)" userId="f9deb4db-62b2-4ecd-a66a-9b9e4cec3906" providerId="ADAL" clId="{99D2C5CB-DEFE-4AF3-81CB-C5F04862D0C2}" dt="2026-07-12T11:05:24.899" v="5652" actId="20577"/>
        <pc:sldMkLst>
          <pc:docMk/>
          <pc:sldMk cId="1086508983" sldId="260"/>
        </pc:sldMkLst>
        <pc:spChg chg="mod">
          <ac:chgData name="Cherelle Moran (2328226)" userId="f9deb4db-62b2-4ecd-a66a-9b9e4cec3906" providerId="ADAL" clId="{99D2C5CB-DEFE-4AF3-81CB-C5F04862D0C2}" dt="2026-07-12T11:05:24.899" v="5652" actId="20577"/>
          <ac:spMkLst>
            <pc:docMk/>
            <pc:sldMk cId="1086508983" sldId="260"/>
            <ac:spMk id="3" creationId="{15BB8426-2617-ACB8-60FC-EB3D22F68E80}"/>
          </ac:spMkLst>
        </pc:spChg>
      </pc:sldChg>
      <pc:sldChg chg="modTransition setBg">
        <pc:chgData name="Cherelle Moran (2328226)" userId="f9deb4db-62b2-4ecd-a66a-9b9e4cec3906" providerId="ADAL" clId="{99D2C5CB-DEFE-4AF3-81CB-C5F04862D0C2}" dt="2026-07-12T10:50:37.419" v="5457"/>
        <pc:sldMkLst>
          <pc:docMk/>
          <pc:sldMk cId="1214686915" sldId="261"/>
        </pc:sldMkLst>
      </pc:sldChg>
      <pc:sldChg chg="modSp mod modTransition setBg">
        <pc:chgData name="Cherelle Moran (2328226)" userId="f9deb4db-62b2-4ecd-a66a-9b9e4cec3906" providerId="ADAL" clId="{99D2C5CB-DEFE-4AF3-81CB-C5F04862D0C2}" dt="2026-07-12T10:50:46.551" v="5463"/>
        <pc:sldMkLst>
          <pc:docMk/>
          <pc:sldMk cId="1960931631" sldId="262"/>
        </pc:sldMkLst>
        <pc:spChg chg="mod">
          <ac:chgData name="Cherelle Moran (2328226)" userId="f9deb4db-62b2-4ecd-a66a-9b9e4cec3906" providerId="ADAL" clId="{99D2C5CB-DEFE-4AF3-81CB-C5F04862D0C2}" dt="2026-07-12T10:28:30.129" v="4958" actId="12"/>
          <ac:spMkLst>
            <pc:docMk/>
            <pc:sldMk cId="1960931631" sldId="262"/>
            <ac:spMk id="4" creationId="{8ED3B8F4-95DC-81DB-17C7-66E342BFC305}"/>
          </ac:spMkLst>
        </pc:spChg>
      </pc:sldChg>
      <pc:sldChg chg="modSp mod modTransition setBg">
        <pc:chgData name="Cherelle Moran (2328226)" userId="f9deb4db-62b2-4ecd-a66a-9b9e4cec3906" providerId="ADAL" clId="{99D2C5CB-DEFE-4AF3-81CB-C5F04862D0C2}" dt="2026-07-12T10:50:53.128" v="5465"/>
        <pc:sldMkLst>
          <pc:docMk/>
          <pc:sldMk cId="1574426254" sldId="263"/>
        </pc:sldMkLst>
        <pc:spChg chg="mod">
          <ac:chgData name="Cherelle Moran (2328226)" userId="f9deb4db-62b2-4ecd-a66a-9b9e4cec3906" providerId="ADAL" clId="{99D2C5CB-DEFE-4AF3-81CB-C5F04862D0C2}" dt="2026-07-12T10:36:23.350" v="5049" actId="20577"/>
          <ac:spMkLst>
            <pc:docMk/>
            <pc:sldMk cId="1574426254" sldId="263"/>
            <ac:spMk id="4" creationId="{3F62CF83-1DF8-88F9-99B5-12056C0B6436}"/>
          </ac:spMkLst>
        </pc:spChg>
      </pc:sldChg>
      <pc:sldChg chg="addSp modSp mod modTransition setBg">
        <pc:chgData name="Cherelle Moran (2328226)" userId="f9deb4db-62b2-4ecd-a66a-9b9e4cec3906" providerId="ADAL" clId="{99D2C5CB-DEFE-4AF3-81CB-C5F04862D0C2}" dt="2026-07-12T10:50:59.032" v="5468"/>
        <pc:sldMkLst>
          <pc:docMk/>
          <pc:sldMk cId="823183986" sldId="264"/>
        </pc:sldMkLst>
        <pc:spChg chg="mod">
          <ac:chgData name="Cherelle Moran (2328226)" userId="f9deb4db-62b2-4ecd-a66a-9b9e4cec3906" providerId="ADAL" clId="{99D2C5CB-DEFE-4AF3-81CB-C5F04862D0C2}" dt="2026-07-10T19:01:32.447" v="401" actId="113"/>
          <ac:spMkLst>
            <pc:docMk/>
            <pc:sldMk cId="823183986" sldId="264"/>
            <ac:spMk id="3" creationId="{7F21FB0A-4F0D-A87A-D81F-813FB7F6F649}"/>
          </ac:spMkLst>
        </pc:spChg>
        <pc:spChg chg="mod">
          <ac:chgData name="Cherelle Moran (2328226)" userId="f9deb4db-62b2-4ecd-a66a-9b9e4cec3906" providerId="ADAL" clId="{99D2C5CB-DEFE-4AF3-81CB-C5F04862D0C2}" dt="2026-07-10T18:58:27.462" v="394" actId="20577"/>
          <ac:spMkLst>
            <pc:docMk/>
            <pc:sldMk cId="823183986" sldId="264"/>
            <ac:spMk id="4" creationId="{3539A0A5-97B0-589C-A6D4-E64D9BEEAEA4}"/>
          </ac:spMkLst>
        </pc:spChg>
        <pc:spChg chg="add mod ord">
          <ac:chgData name="Cherelle Moran (2328226)" userId="f9deb4db-62b2-4ecd-a66a-9b9e4cec3906" providerId="ADAL" clId="{99D2C5CB-DEFE-4AF3-81CB-C5F04862D0C2}" dt="2026-07-10T18:59:50.841" v="400" actId="167"/>
          <ac:spMkLst>
            <pc:docMk/>
            <pc:sldMk cId="823183986" sldId="264"/>
            <ac:spMk id="5" creationId="{52103F5B-2D5E-257B-CADA-E3B135E21E2D}"/>
          </ac:spMkLst>
        </pc:spChg>
      </pc:sldChg>
      <pc:sldChg chg="modSp new mod modTransition setBg">
        <pc:chgData name="Cherelle Moran (2328226)" userId="f9deb4db-62b2-4ecd-a66a-9b9e4cec3906" providerId="ADAL" clId="{99D2C5CB-DEFE-4AF3-81CB-C5F04862D0C2}" dt="2026-07-12T10:51:03.294" v="5471"/>
        <pc:sldMkLst>
          <pc:docMk/>
          <pc:sldMk cId="2134645162" sldId="265"/>
        </pc:sldMkLst>
        <pc:spChg chg="mod">
          <ac:chgData name="Cherelle Moran (2328226)" userId="f9deb4db-62b2-4ecd-a66a-9b9e4cec3906" providerId="ADAL" clId="{99D2C5CB-DEFE-4AF3-81CB-C5F04862D0C2}" dt="2026-07-10T19:12:19.342" v="478" actId="313"/>
          <ac:spMkLst>
            <pc:docMk/>
            <pc:sldMk cId="2134645162" sldId="265"/>
            <ac:spMk id="2" creationId="{A891AAAD-6FD0-A8C0-4D09-CD13CB1C3129}"/>
          </ac:spMkLst>
        </pc:spChg>
        <pc:spChg chg="mod">
          <ac:chgData name="Cherelle Moran (2328226)" userId="f9deb4db-62b2-4ecd-a66a-9b9e4cec3906" providerId="ADAL" clId="{99D2C5CB-DEFE-4AF3-81CB-C5F04862D0C2}" dt="2026-07-10T19:48:26.851" v="1582" actId="207"/>
          <ac:spMkLst>
            <pc:docMk/>
            <pc:sldMk cId="2134645162" sldId="265"/>
            <ac:spMk id="3" creationId="{A4371809-EC98-B683-E7CE-A0F364A9B953}"/>
          </ac:spMkLst>
        </pc:spChg>
        <pc:spChg chg="mod">
          <ac:chgData name="Cherelle Moran (2328226)" userId="f9deb4db-62b2-4ecd-a66a-9b9e4cec3906" providerId="ADAL" clId="{99D2C5CB-DEFE-4AF3-81CB-C5F04862D0C2}" dt="2026-07-10T19:49:47.460" v="1602" actId="207"/>
          <ac:spMkLst>
            <pc:docMk/>
            <pc:sldMk cId="2134645162" sldId="265"/>
            <ac:spMk id="4" creationId="{C899E0C2-8576-47B1-A03B-7AB1D76CE843}"/>
          </ac:spMkLst>
        </pc:spChg>
      </pc:sldChg>
      <pc:sldChg chg="modSp new mod modTransition setBg">
        <pc:chgData name="Cherelle Moran (2328226)" userId="f9deb4db-62b2-4ecd-a66a-9b9e4cec3906" providerId="ADAL" clId="{99D2C5CB-DEFE-4AF3-81CB-C5F04862D0C2}" dt="2026-07-12T10:51:07.129" v="5473"/>
        <pc:sldMkLst>
          <pc:docMk/>
          <pc:sldMk cId="3815121840" sldId="266"/>
        </pc:sldMkLst>
        <pc:spChg chg="mod">
          <ac:chgData name="Cherelle Moran (2328226)" userId="f9deb4db-62b2-4ecd-a66a-9b9e4cec3906" providerId="ADAL" clId="{99D2C5CB-DEFE-4AF3-81CB-C5F04862D0C2}" dt="2026-07-10T19:52:52.775" v="1653" actId="115"/>
          <ac:spMkLst>
            <pc:docMk/>
            <pc:sldMk cId="3815121840" sldId="266"/>
            <ac:spMk id="2" creationId="{F73953E0-7244-EBEB-1F82-F89E2517E965}"/>
          </ac:spMkLst>
        </pc:spChg>
        <pc:spChg chg="mod">
          <ac:chgData name="Cherelle Moran (2328226)" userId="f9deb4db-62b2-4ecd-a66a-9b9e4cec3906" providerId="ADAL" clId="{99D2C5CB-DEFE-4AF3-81CB-C5F04862D0C2}" dt="2026-07-10T21:06:11.420" v="2872" actId="20577"/>
          <ac:spMkLst>
            <pc:docMk/>
            <pc:sldMk cId="3815121840" sldId="266"/>
            <ac:spMk id="3" creationId="{0436DD40-0E24-0711-5569-5B83150D1AF7}"/>
          </ac:spMkLst>
        </pc:spChg>
        <pc:spChg chg="mod">
          <ac:chgData name="Cherelle Moran (2328226)" userId="f9deb4db-62b2-4ecd-a66a-9b9e4cec3906" providerId="ADAL" clId="{99D2C5CB-DEFE-4AF3-81CB-C5F04862D0C2}" dt="2026-07-10T20:57:56.942" v="2679" actId="207"/>
          <ac:spMkLst>
            <pc:docMk/>
            <pc:sldMk cId="3815121840" sldId="266"/>
            <ac:spMk id="4" creationId="{3BC3A994-6765-A72E-5E7A-48C5E821A33D}"/>
          </ac:spMkLst>
        </pc:spChg>
      </pc:sldChg>
      <pc:sldChg chg="addSp modSp new mod">
        <pc:chgData name="Cherelle Moran (2328226)" userId="f9deb4db-62b2-4ecd-a66a-9b9e4cec3906" providerId="ADAL" clId="{99D2C5CB-DEFE-4AF3-81CB-C5F04862D0C2}" dt="2026-07-12T11:09:53.283" v="5671" actId="20577"/>
        <pc:sldMkLst>
          <pc:docMk/>
          <pc:sldMk cId="11219430" sldId="267"/>
        </pc:sldMkLst>
        <pc:spChg chg="add mod">
          <ac:chgData name="Cherelle Moran (2328226)" userId="f9deb4db-62b2-4ecd-a66a-9b9e4cec3906" providerId="ADAL" clId="{99D2C5CB-DEFE-4AF3-81CB-C5F04862D0C2}" dt="2026-07-10T20:46:21.584" v="2194" actId="14100"/>
          <ac:spMkLst>
            <pc:docMk/>
            <pc:sldMk cId="11219430" sldId="267"/>
            <ac:spMk id="3" creationId="{56855F9E-FF97-1FC0-BBFE-248CA1001AF5}"/>
          </ac:spMkLst>
        </pc:spChg>
        <pc:spChg chg="add mod">
          <ac:chgData name="Cherelle Moran (2328226)" userId="f9deb4db-62b2-4ecd-a66a-9b9e4cec3906" providerId="ADAL" clId="{99D2C5CB-DEFE-4AF3-81CB-C5F04862D0C2}" dt="2026-07-12T11:09:53.283" v="5671" actId="20577"/>
          <ac:spMkLst>
            <pc:docMk/>
            <pc:sldMk cId="11219430" sldId="267"/>
            <ac:spMk id="4" creationId="{D24AD557-B196-2652-EEAE-C24482CB9CA5}"/>
          </ac:spMkLst>
        </pc:spChg>
      </pc:sldChg>
      <pc:sldChg chg="modSp new mod modTransition setBg">
        <pc:chgData name="Cherelle Moran (2328226)" userId="f9deb4db-62b2-4ecd-a66a-9b9e4cec3906" providerId="ADAL" clId="{99D2C5CB-DEFE-4AF3-81CB-C5F04862D0C2}" dt="2026-07-12T10:51:11.635" v="5475"/>
        <pc:sldMkLst>
          <pc:docMk/>
          <pc:sldMk cId="102308235" sldId="268"/>
        </pc:sldMkLst>
        <pc:spChg chg="mod">
          <ac:chgData name="Cherelle Moran (2328226)" userId="f9deb4db-62b2-4ecd-a66a-9b9e4cec3906" providerId="ADAL" clId="{99D2C5CB-DEFE-4AF3-81CB-C5F04862D0C2}" dt="2026-07-10T21:00:29.519" v="2753" actId="20577"/>
          <ac:spMkLst>
            <pc:docMk/>
            <pc:sldMk cId="102308235" sldId="268"/>
            <ac:spMk id="2" creationId="{3147A255-6CE8-DE7E-48EF-C7D1F81CE753}"/>
          </ac:spMkLst>
        </pc:spChg>
        <pc:spChg chg="mod">
          <ac:chgData name="Cherelle Moran (2328226)" userId="f9deb4db-62b2-4ecd-a66a-9b9e4cec3906" providerId="ADAL" clId="{99D2C5CB-DEFE-4AF3-81CB-C5F04862D0C2}" dt="2026-07-10T21:21:36.944" v="3900" actId="207"/>
          <ac:spMkLst>
            <pc:docMk/>
            <pc:sldMk cId="102308235" sldId="268"/>
            <ac:spMk id="3" creationId="{972561DA-CE39-19DB-6092-025E9FF33D41}"/>
          </ac:spMkLst>
        </pc:spChg>
        <pc:spChg chg="mod">
          <ac:chgData name="Cherelle Moran (2328226)" userId="f9deb4db-62b2-4ecd-a66a-9b9e4cec3906" providerId="ADAL" clId="{99D2C5CB-DEFE-4AF3-81CB-C5F04862D0C2}" dt="2026-07-10T21:21:55.357" v="3934" actId="207"/>
          <ac:spMkLst>
            <pc:docMk/>
            <pc:sldMk cId="102308235" sldId="268"/>
            <ac:spMk id="4" creationId="{75B2ACE3-64B8-4B58-C8ED-6D9DA488672E}"/>
          </ac:spMkLst>
        </pc:spChg>
      </pc:sldChg>
      <pc:sldChg chg="addSp delSp modSp new mod modTransition setBg">
        <pc:chgData name="Cherelle Moran (2328226)" userId="f9deb4db-62b2-4ecd-a66a-9b9e4cec3906" providerId="ADAL" clId="{99D2C5CB-DEFE-4AF3-81CB-C5F04862D0C2}" dt="2026-07-12T10:51:17.392" v="5478"/>
        <pc:sldMkLst>
          <pc:docMk/>
          <pc:sldMk cId="1611326462" sldId="269"/>
        </pc:sldMkLst>
        <pc:spChg chg="mod">
          <ac:chgData name="Cherelle Moran (2328226)" userId="f9deb4db-62b2-4ecd-a66a-9b9e4cec3906" providerId="ADAL" clId="{99D2C5CB-DEFE-4AF3-81CB-C5F04862D0C2}" dt="2026-07-10T21:24:26.465" v="4038" actId="20577"/>
          <ac:spMkLst>
            <pc:docMk/>
            <pc:sldMk cId="1611326462" sldId="269"/>
            <ac:spMk id="2" creationId="{0ABAB3C2-9A0B-47BE-30B0-31310BAC4F19}"/>
          </ac:spMkLst>
        </pc:spChg>
        <pc:spChg chg="mod">
          <ac:chgData name="Cherelle Moran (2328226)" userId="f9deb4db-62b2-4ecd-a66a-9b9e4cec3906" providerId="ADAL" clId="{99D2C5CB-DEFE-4AF3-81CB-C5F04862D0C2}" dt="2026-07-10T21:38:39.107" v="4359" actId="113"/>
          <ac:spMkLst>
            <pc:docMk/>
            <pc:sldMk cId="1611326462" sldId="269"/>
            <ac:spMk id="3" creationId="{85830307-DFB1-A3C8-3A3A-C790641128F0}"/>
          </ac:spMkLst>
        </pc:spChg>
        <pc:spChg chg="add del mod">
          <ac:chgData name="Cherelle Moran (2328226)" userId="f9deb4db-62b2-4ecd-a66a-9b9e4cec3906" providerId="ADAL" clId="{99D2C5CB-DEFE-4AF3-81CB-C5F04862D0C2}" dt="2026-07-10T21:47:28.697" v="4625" actId="14100"/>
          <ac:spMkLst>
            <pc:docMk/>
            <pc:sldMk cId="1611326462" sldId="269"/>
            <ac:spMk id="4" creationId="{A7A1E627-1420-C4AA-E299-B32AFF855035}"/>
          </ac:spMkLst>
        </pc:spChg>
        <pc:spChg chg="add mod">
          <ac:chgData name="Cherelle Moran (2328226)" userId="f9deb4db-62b2-4ecd-a66a-9b9e4cec3906" providerId="ADAL" clId="{99D2C5CB-DEFE-4AF3-81CB-C5F04862D0C2}" dt="2026-07-12T10:43:08.421" v="5061" actId="1076"/>
          <ac:spMkLst>
            <pc:docMk/>
            <pc:sldMk cId="1611326462" sldId="269"/>
            <ac:spMk id="5" creationId="{D570C59C-EBAD-D0E8-273D-C2A1783F0793}"/>
          </ac:spMkLst>
        </pc:spChg>
        <pc:spChg chg="add mod">
          <ac:chgData name="Cherelle Moran (2328226)" userId="f9deb4db-62b2-4ecd-a66a-9b9e4cec3906" providerId="ADAL" clId="{99D2C5CB-DEFE-4AF3-81CB-C5F04862D0C2}" dt="2026-07-12T10:42:36.584" v="5056" actId="1076"/>
          <ac:spMkLst>
            <pc:docMk/>
            <pc:sldMk cId="1611326462" sldId="269"/>
            <ac:spMk id="6" creationId="{03139631-34E1-76E7-FC6C-B312B7DD20F0}"/>
          </ac:spMkLst>
        </pc:spChg>
        <pc:spChg chg="add mod ord">
          <ac:chgData name="Cherelle Moran (2328226)" userId="f9deb4db-62b2-4ecd-a66a-9b9e4cec3906" providerId="ADAL" clId="{99D2C5CB-DEFE-4AF3-81CB-C5F04862D0C2}" dt="2026-07-10T21:41:41.262" v="4416" actId="167"/>
          <ac:spMkLst>
            <pc:docMk/>
            <pc:sldMk cId="1611326462" sldId="269"/>
            <ac:spMk id="8" creationId="{3EBCD475-2A83-E07C-E951-33C856738119}"/>
          </ac:spMkLst>
        </pc:spChg>
        <pc:spChg chg="add mod ord">
          <ac:chgData name="Cherelle Moran (2328226)" userId="f9deb4db-62b2-4ecd-a66a-9b9e4cec3906" providerId="ADAL" clId="{99D2C5CB-DEFE-4AF3-81CB-C5F04862D0C2}" dt="2026-07-10T21:47:18.540" v="4624" actId="14100"/>
          <ac:spMkLst>
            <pc:docMk/>
            <pc:sldMk cId="1611326462" sldId="269"/>
            <ac:spMk id="13" creationId="{1D7AC449-CD10-824C-610A-9703F60D1FE6}"/>
          </ac:spMkLst>
        </pc:spChg>
        <pc:spChg chg="add mod ord">
          <ac:chgData name="Cherelle Moran (2328226)" userId="f9deb4db-62b2-4ecd-a66a-9b9e4cec3906" providerId="ADAL" clId="{99D2C5CB-DEFE-4AF3-81CB-C5F04862D0C2}" dt="2026-07-10T21:47:43.505" v="4627" actId="14100"/>
          <ac:spMkLst>
            <pc:docMk/>
            <pc:sldMk cId="1611326462" sldId="269"/>
            <ac:spMk id="14" creationId="{6BCD5541-349A-DB0A-0582-FA7F9E7F8648}"/>
          </ac:spMkLst>
        </pc:spChg>
        <pc:spChg chg="add mod ord">
          <ac:chgData name="Cherelle Moran (2328226)" userId="f9deb4db-62b2-4ecd-a66a-9b9e4cec3906" providerId="ADAL" clId="{99D2C5CB-DEFE-4AF3-81CB-C5F04862D0C2}" dt="2026-07-10T21:45:14.255" v="4533" actId="167"/>
          <ac:spMkLst>
            <pc:docMk/>
            <pc:sldMk cId="1611326462" sldId="269"/>
            <ac:spMk id="15" creationId="{A0C9A05A-A615-C7EA-6C78-5F005464C8A2}"/>
          </ac:spMkLst>
        </pc:spChg>
        <pc:spChg chg="add mod ord">
          <ac:chgData name="Cherelle Moran (2328226)" userId="f9deb4db-62b2-4ecd-a66a-9b9e4cec3906" providerId="ADAL" clId="{99D2C5CB-DEFE-4AF3-81CB-C5F04862D0C2}" dt="2026-07-10T21:45:55.572" v="4581" actId="167"/>
          <ac:spMkLst>
            <pc:docMk/>
            <pc:sldMk cId="1611326462" sldId="269"/>
            <ac:spMk id="16" creationId="{D987DA08-81DC-3190-2A10-A003C5FF6623}"/>
          </ac:spMkLst>
        </pc:spChg>
        <pc:spChg chg="add mod ord">
          <ac:chgData name="Cherelle Moran (2328226)" userId="f9deb4db-62b2-4ecd-a66a-9b9e4cec3906" providerId="ADAL" clId="{99D2C5CB-DEFE-4AF3-81CB-C5F04862D0C2}" dt="2026-07-10T21:46:39.039" v="4619" actId="167"/>
          <ac:spMkLst>
            <pc:docMk/>
            <pc:sldMk cId="1611326462" sldId="269"/>
            <ac:spMk id="17" creationId="{F9D3B044-6AB5-842C-92AC-E67809897DE0}"/>
          </ac:spMkLst>
        </pc:spChg>
      </pc:sldChg>
      <pc:sldChg chg="modSp new mod modTransition setBg">
        <pc:chgData name="Cherelle Moran (2328226)" userId="f9deb4db-62b2-4ecd-a66a-9b9e4cec3906" providerId="ADAL" clId="{99D2C5CB-DEFE-4AF3-81CB-C5F04862D0C2}" dt="2026-07-12T10:51:21.564" v="5485"/>
        <pc:sldMkLst>
          <pc:docMk/>
          <pc:sldMk cId="1507668584" sldId="270"/>
        </pc:sldMkLst>
        <pc:spChg chg="mod">
          <ac:chgData name="Cherelle Moran (2328226)" userId="f9deb4db-62b2-4ecd-a66a-9b9e4cec3906" providerId="ADAL" clId="{99D2C5CB-DEFE-4AF3-81CB-C5F04862D0C2}" dt="2026-07-10T21:50:10.212" v="4680" actId="20577"/>
          <ac:spMkLst>
            <pc:docMk/>
            <pc:sldMk cId="1507668584" sldId="270"/>
            <ac:spMk id="2" creationId="{55048854-FAE3-35A3-D97A-A76572C5D9A8}"/>
          </ac:spMkLst>
        </pc:spChg>
        <pc:spChg chg="mod">
          <ac:chgData name="Cherelle Moran (2328226)" userId="f9deb4db-62b2-4ecd-a66a-9b9e4cec3906" providerId="ADAL" clId="{99D2C5CB-DEFE-4AF3-81CB-C5F04862D0C2}" dt="2026-07-10T21:55:22.681" v="4941" actId="207"/>
          <ac:spMkLst>
            <pc:docMk/>
            <pc:sldMk cId="1507668584" sldId="270"/>
            <ac:spMk id="3" creationId="{A4BBCE7C-4DC7-9E85-0812-6518EF61E37F}"/>
          </ac:spMkLst>
        </pc:spChg>
        <pc:spChg chg="mod">
          <ac:chgData name="Cherelle Moran (2328226)" userId="f9deb4db-62b2-4ecd-a66a-9b9e4cec3906" providerId="ADAL" clId="{99D2C5CB-DEFE-4AF3-81CB-C5F04862D0C2}" dt="2026-07-10T21:55:27.599" v="4942" actId="207"/>
          <ac:spMkLst>
            <pc:docMk/>
            <pc:sldMk cId="1507668584" sldId="270"/>
            <ac:spMk id="4" creationId="{C4BE0B2C-92DF-558C-071F-3E494125BA5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DB0D8A-9103-4D6A-B0B9-D927234B973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E8871A-4660-406C-A60D-45611A497010}">
      <dgm:prSet/>
      <dgm:spPr/>
      <dgm:t>
        <a:bodyPr/>
        <a:lstStyle/>
        <a:p>
          <a:r>
            <a:rPr lang="en-GB" b="1" dirty="0"/>
            <a:t>The Bassline Gap: </a:t>
          </a:r>
          <a:r>
            <a:rPr lang="en-GB" dirty="0"/>
            <a:t>Conventional insulin therapies fail to keep patients in the crucial &gt;70% Time-In-Range (TIR) target (Khan et al., 2026).</a:t>
          </a:r>
          <a:endParaRPr lang="en-US" dirty="0"/>
        </a:p>
      </dgm:t>
    </dgm:pt>
    <dgm:pt modelId="{DE403304-A0FF-4D04-B609-DBAFC0689707}" type="parTrans" cxnId="{CDE3EE58-C91C-4BDE-812F-CB4283E1EB45}">
      <dgm:prSet/>
      <dgm:spPr/>
      <dgm:t>
        <a:bodyPr/>
        <a:lstStyle/>
        <a:p>
          <a:endParaRPr lang="en-US"/>
        </a:p>
      </dgm:t>
    </dgm:pt>
    <dgm:pt modelId="{4EC8F837-01CD-46C3-9CD5-15A2C54CDF47}" type="sibTrans" cxnId="{CDE3EE58-C91C-4BDE-812F-CB4283E1EB45}">
      <dgm:prSet/>
      <dgm:spPr/>
      <dgm:t>
        <a:bodyPr/>
        <a:lstStyle/>
        <a:p>
          <a:endParaRPr lang="en-US"/>
        </a:p>
      </dgm:t>
    </dgm:pt>
    <dgm:pt modelId="{62A78564-F8C8-4B6F-AA2F-11E73F7009BB}">
      <dgm:prSet/>
      <dgm:spPr/>
      <dgm:t>
        <a:bodyPr/>
        <a:lstStyle/>
        <a:p>
          <a:r>
            <a:rPr lang="en-GB" b="1" dirty="0"/>
            <a:t>The Burden: </a:t>
          </a:r>
          <a:r>
            <a:rPr lang="en-GB" dirty="0"/>
            <a:t>Standalone continuous glucose monitoring successfully reduces baseline HbA1c but still forces under-resourced NHS staff and burning-out patients to execute complex manual calculations.</a:t>
          </a:r>
          <a:endParaRPr lang="en-US" dirty="0"/>
        </a:p>
      </dgm:t>
    </dgm:pt>
    <dgm:pt modelId="{90452D50-5D77-4440-9516-945B0EB7E67B}" type="parTrans" cxnId="{BB7769E5-B60B-4501-B5A8-94AF7CB25FF0}">
      <dgm:prSet/>
      <dgm:spPr/>
      <dgm:t>
        <a:bodyPr/>
        <a:lstStyle/>
        <a:p>
          <a:endParaRPr lang="en-US"/>
        </a:p>
      </dgm:t>
    </dgm:pt>
    <dgm:pt modelId="{7F4FFFB8-B840-4145-9714-D5C39ABD49DC}" type="sibTrans" cxnId="{BB7769E5-B60B-4501-B5A8-94AF7CB25FF0}">
      <dgm:prSet/>
      <dgm:spPr/>
      <dgm:t>
        <a:bodyPr/>
        <a:lstStyle/>
        <a:p>
          <a:endParaRPr lang="en-US"/>
        </a:p>
      </dgm:t>
    </dgm:pt>
    <dgm:pt modelId="{FBFD89ED-145F-49A2-92C5-5FDC7402EA20}" type="pres">
      <dgm:prSet presAssocID="{D3DB0D8A-9103-4D6A-B0B9-D927234B9733}" presName="linear" presStyleCnt="0">
        <dgm:presLayoutVars>
          <dgm:animLvl val="lvl"/>
          <dgm:resizeHandles val="exact"/>
        </dgm:presLayoutVars>
      </dgm:prSet>
      <dgm:spPr/>
    </dgm:pt>
    <dgm:pt modelId="{A6D0A70B-05B8-4232-B5F0-20708E824946}" type="pres">
      <dgm:prSet presAssocID="{5CE8871A-4660-406C-A60D-45611A49701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7B5F90F-18A3-45CA-A740-FED061FFD833}" type="pres">
      <dgm:prSet presAssocID="{4EC8F837-01CD-46C3-9CD5-15A2C54CDF47}" presName="spacer" presStyleCnt="0"/>
      <dgm:spPr/>
    </dgm:pt>
    <dgm:pt modelId="{400C388C-6A2B-4DBB-9AC6-5CA15036CE99}" type="pres">
      <dgm:prSet presAssocID="{62A78564-F8C8-4B6F-AA2F-11E73F7009B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ADEF02D-92D4-4E1C-B472-E12348CCDB4E}" type="presOf" srcId="{5CE8871A-4660-406C-A60D-45611A497010}" destId="{A6D0A70B-05B8-4232-B5F0-20708E824946}" srcOrd="0" destOrd="0" presId="urn:microsoft.com/office/officeart/2005/8/layout/vList2"/>
    <dgm:cxn modelId="{CDE3EE58-C91C-4BDE-812F-CB4283E1EB45}" srcId="{D3DB0D8A-9103-4D6A-B0B9-D927234B9733}" destId="{5CE8871A-4660-406C-A60D-45611A497010}" srcOrd="0" destOrd="0" parTransId="{DE403304-A0FF-4D04-B609-DBAFC0689707}" sibTransId="{4EC8F837-01CD-46C3-9CD5-15A2C54CDF47}"/>
    <dgm:cxn modelId="{E25CD9CB-2B13-43D7-82FB-5E1858E06A5A}" type="presOf" srcId="{62A78564-F8C8-4B6F-AA2F-11E73F7009BB}" destId="{400C388C-6A2B-4DBB-9AC6-5CA15036CE99}" srcOrd="0" destOrd="0" presId="urn:microsoft.com/office/officeart/2005/8/layout/vList2"/>
    <dgm:cxn modelId="{BB7769E5-B60B-4501-B5A8-94AF7CB25FF0}" srcId="{D3DB0D8A-9103-4D6A-B0B9-D927234B9733}" destId="{62A78564-F8C8-4B6F-AA2F-11E73F7009BB}" srcOrd="1" destOrd="0" parTransId="{90452D50-5D77-4440-9516-945B0EB7E67B}" sibTransId="{7F4FFFB8-B840-4145-9714-D5C39ABD49DC}"/>
    <dgm:cxn modelId="{2358EDEB-4407-44B4-AFB7-1F326C86FBB2}" type="presOf" srcId="{D3DB0D8A-9103-4D6A-B0B9-D927234B9733}" destId="{FBFD89ED-145F-49A2-92C5-5FDC7402EA20}" srcOrd="0" destOrd="0" presId="urn:microsoft.com/office/officeart/2005/8/layout/vList2"/>
    <dgm:cxn modelId="{121E52B0-997A-41D9-BF61-D1EA249011F9}" type="presParOf" srcId="{FBFD89ED-145F-49A2-92C5-5FDC7402EA20}" destId="{A6D0A70B-05B8-4232-B5F0-20708E824946}" srcOrd="0" destOrd="0" presId="urn:microsoft.com/office/officeart/2005/8/layout/vList2"/>
    <dgm:cxn modelId="{9A7D435D-0ADE-4E05-8F6D-328E9424F96B}" type="presParOf" srcId="{FBFD89ED-145F-49A2-92C5-5FDC7402EA20}" destId="{D7B5F90F-18A3-45CA-A740-FED061FFD833}" srcOrd="1" destOrd="0" presId="urn:microsoft.com/office/officeart/2005/8/layout/vList2"/>
    <dgm:cxn modelId="{FEBC917D-AD74-4249-9E11-E1E07957B70C}" type="presParOf" srcId="{FBFD89ED-145F-49A2-92C5-5FDC7402EA20}" destId="{400C388C-6A2B-4DBB-9AC6-5CA15036CE9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D0A70B-05B8-4232-B5F0-20708E824946}">
      <dsp:nvSpPr>
        <dsp:cNvPr id="0" name=""/>
        <dsp:cNvSpPr/>
      </dsp:nvSpPr>
      <dsp:spPr>
        <a:xfrm>
          <a:off x="0" y="94981"/>
          <a:ext cx="5181600" cy="2051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The Bassline Gap: </a:t>
          </a:r>
          <a:r>
            <a:rPr lang="en-GB" sz="2000" kern="1200" dirty="0"/>
            <a:t>Conventional insulin therapies fail to keep patients in the crucial &gt;70% Time-In-Range (TIR) target (Khan et al., 2026).</a:t>
          </a:r>
          <a:endParaRPr lang="en-US" sz="2000" kern="1200" dirty="0"/>
        </a:p>
      </dsp:txBody>
      <dsp:txXfrm>
        <a:off x="100165" y="195146"/>
        <a:ext cx="4981270" cy="1851557"/>
      </dsp:txXfrm>
    </dsp:sp>
    <dsp:sp modelId="{400C388C-6A2B-4DBB-9AC6-5CA15036CE99}">
      <dsp:nvSpPr>
        <dsp:cNvPr id="0" name=""/>
        <dsp:cNvSpPr/>
      </dsp:nvSpPr>
      <dsp:spPr>
        <a:xfrm>
          <a:off x="0" y="2204469"/>
          <a:ext cx="5181600" cy="2051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The Burden: </a:t>
          </a:r>
          <a:r>
            <a:rPr lang="en-GB" sz="2000" kern="1200" dirty="0"/>
            <a:t>Standalone continuous glucose monitoring successfully reduces baseline HbA1c but still forces under-resourced NHS staff and burning-out patients to execute complex manual calculations.</a:t>
          </a:r>
          <a:endParaRPr lang="en-US" sz="2000" kern="1200" dirty="0"/>
        </a:p>
      </dsp:txBody>
      <dsp:txXfrm>
        <a:off x="100165" y="2304634"/>
        <a:ext cx="4981270" cy="18515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045C8-AF25-2F1C-C11D-B6685A6787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40E97E-36BF-B75D-1F2B-E1FB280B4E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BEFE2F-E81A-2B5B-7902-17FB9A9AD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237CAB-B898-C7E8-5F55-93C5987C9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79731-6D49-3080-C8BA-0880BDBA7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067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D526F-C22D-56EB-5A0C-2B5E239C1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2B036-2B7A-F0AC-E84D-28AEB5E77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6656D8-4B3C-44A3-8D39-F2706A123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8EC8E8-6217-24B7-286F-9C7B24B0F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1EAFE-A722-B63C-E749-5AF124163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58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4CB46-DA58-826E-24AF-5DA64772C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29AED3-EA2A-6B4B-5A1A-B3F36F1B00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74310-C098-3CF2-D6A7-51C1657E3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2B5A1-EAA3-889C-5928-23B5BA16A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FB473-B7BB-6CF1-87E7-BEF530320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405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4F64A-1DCB-4A16-0CA2-2A0A8C845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72B28-0712-C4BB-E49E-C3E612DE89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7BE993-DF74-EDF9-3F0A-47B870135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7415D5-87A1-B670-8DED-874851192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46A564-16D6-80D1-B167-5672D60E3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55EEF-6779-8288-3F1B-0FC8B463C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879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AE5EA-0910-F339-A7CE-56EA2A0F2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13AA55-B6F2-9571-63E0-7D3CAFA83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14E889-1545-58EA-9C4A-FED2D88BF2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438989-CA16-6D2B-2FF0-77BDD0382C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2D4E3D-8424-DAF6-BC1A-F7B577A743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D47CB9-BD1E-05F4-B30A-28EACB6D5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9AB9E5-5231-5773-EBF2-7BCF4DC3F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EC5704-2970-C971-D125-7D167A6DB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467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E67FF-5E19-7DCC-A97D-00C67DD48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A2AC10-534F-A9C2-A6CB-73BFF6749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AB7283-7196-1BCF-4474-E90105E70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3392A9-E5B8-45DD-6FE6-BC87354D3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349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F9FA8-0EE7-7067-9FF4-63AE797A5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439D22-941E-C3CD-A4CE-C32A27AB5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764E37-D1E0-29A5-9195-423EEFDD1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492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87DF8-28DE-0ACE-6426-AC85FF6A0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B1F0D-7434-49FE-8E73-5850CC6EE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972654-8B91-5D58-ACF7-50A6169EBF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C37435-DF69-38FD-F3C7-3328E5611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9CB906-BC83-3826-064D-AF4191BC6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D7913F-57EF-5F60-997B-42CB7E2D3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143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EF2D-F216-5F4C-82E5-574B4A79B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BA4EFA-B4E3-4941-B2F1-C7AFB0B846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90138-FFAC-29D2-918C-CD661F31DC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DF700-FB09-9BFF-A0F0-56B9C8F42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558E76-E0DD-B419-E98F-32522C547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166D8-1DDA-F0B2-31FF-18A920031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579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33294-AC6E-B1C4-8414-EFBC036D2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1436CE-4AA4-21CC-5C4D-1AD4FC64C6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0335F-37C9-0CF7-CDC3-A7B71368A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9D60B-06DA-3E90-5B54-1D3A5F525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FA7E2-7D73-98D8-E869-BED6E591C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655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44F86E-3FA4-827B-0DDE-73D038AE80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5ACF3C-3E50-D474-B59F-3F84A8DB89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D9212-3E7D-60D2-C3C1-E74455ABE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D73D2-8D88-F032-EA0E-85ED211F4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EBE5AF-9F3E-60C4-828F-8D64A3E2B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243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30F92A-4D5D-AAB3-6A8F-F6CAFF8DF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07BDEB-D82F-C6D5-B626-BA55EDC5BA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CA200-4A8F-C940-826E-2824B06886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49FEEF-3858-435F-AAAE-BE74A2A0A74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4163FE-DE2F-EF16-12B1-BCEE881C43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90BD9-420A-E68C-6F85-5E5F69EE18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86B549-2F72-4604-8E1D-B4D7ECF5C6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87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ezproxy.uwtsd.ac.uk/login?url=https://www.vlebooks.com/product/openreader?id=TrinityStD&amp;accId=8886856&amp;isbn=9780335251957&amp;uid=%5eu" TargetMode="External"/><Relationship Id="rId7" Type="http://schemas.openxmlformats.org/officeDocument/2006/relationships/hyperlink" Target="https://doi.org/10.1155/jdr/1997861" TargetMode="External"/><Relationship Id="rId2" Type="http://schemas.openxmlformats.org/officeDocument/2006/relationships/hyperlink" Target="https://doi.org/10.1111/dom.7002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iabetes.org.uk/about-diabetes/looking-after-diabetes/technology/closed-loop-systems" TargetMode="External"/><Relationship Id="rId5" Type="http://schemas.openxmlformats.org/officeDocument/2006/relationships/hyperlink" Target="https://www.gov.uk/government/publications/digital-working-in-adult-social-care-what-good-looks-like/digital-working-in-adult-social-care-what-good-looks-like-for-local-authorities-and-care-providers?_hsenc=p2ANqtz-_1uTwKU26DBSTXWmzNMVr9iHTfq7UDY9mgkvsv06YUg-8m3plzO9f3dr3Nusf7eEnwfM05" TargetMode="External"/><Relationship Id="rId4" Type="http://schemas.openxmlformats.org/officeDocument/2006/relationships/hyperlink" Target="https://www.gov.uk/government/publications/a-plan-for-digital-health-and-social-care/a-plan-for-digital-health-and-social-care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dme.70153" TargetMode="External"/><Relationship Id="rId3" Type="http://schemas.openxmlformats.org/officeDocument/2006/relationships/hyperlink" Target="https://www.diabetes.org.uk/about-diabetes/looking-after-diabetes/technology/closed-loop-systems" TargetMode="External"/><Relationship Id="rId7" Type="http://schemas.openxmlformats.org/officeDocument/2006/relationships/hyperlink" Target="https://lovemylibre.com/blogs/diabetes-medtech/about-hybrid-closed-loop-t1d-explained" TargetMode="External"/><Relationship Id="rId2" Type="http://schemas.openxmlformats.org/officeDocument/2006/relationships/hyperlink" Target="https://www.gov.uk/government/publications/digital-working-in-adult-social-care-what-good-looks-like/digital-working-in-adult-social-care-what-good-looks-like-for-local-authorities-and-care-providers?_hsenc=p2ANqtz-_1uTwKU26DBSTXWmzNMVr9iHTfq7UDY9mgkvsv06YUg-8m3plzO9f3dr3Nusf7eEnwfM0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-org.uwtsd.idm.oclc.org/10.1177/19322968211070855" TargetMode="External"/><Relationship Id="rId11" Type="http://schemas.openxmlformats.org/officeDocument/2006/relationships/hyperlink" Target="https://doi.org/10.1177/19322968221141924" TargetMode="External"/><Relationship Id="rId5" Type="http://schemas.openxmlformats.org/officeDocument/2006/relationships/hyperlink" Target="https://doi.org/10.1111/dme.70251" TargetMode="External"/><Relationship Id="rId10" Type="http://schemas.openxmlformats.org/officeDocument/2006/relationships/hyperlink" Target="https://www.england.nhs.uk/long-read/hybrid-closed-loop-technologies-5-year-implementation-strategy/" TargetMode="External"/><Relationship Id="rId4" Type="http://schemas.openxmlformats.org/officeDocument/2006/relationships/hyperlink" Target="https://doi.org/10.1155/jdr/1997861" TargetMode="External"/><Relationship Id="rId9" Type="http://schemas.openxmlformats.org/officeDocument/2006/relationships/hyperlink" Target="https://doi.org/10.1177/193229682412868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accent3">
                <a:lumMod val="40000"/>
                <a:lumOff val="60000"/>
              </a:schemeClr>
            </a:gs>
            <a:gs pos="67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F80F0-5B45-6FC5-DABF-916CD0FE6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masis MT Pro Medium" panose="02040604050005020304" pitchFamily="18" charset="0"/>
              </a:rPr>
              <a:t>A Critical Thematic Evaluation of the Hybrid Closed-Loop (HCL) System Rollout in the NHS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BB4E08-C085-6145-BD7E-DA0FEE58C4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3005239"/>
          </a:xfrm>
        </p:spPr>
        <p:txBody>
          <a:bodyPr>
            <a:normAutofit/>
          </a:bodyPr>
          <a:lstStyle/>
          <a:p>
            <a:r>
              <a:rPr lang="en-GB" b="1" dirty="0">
                <a:latin typeface="Amasis MT Pro Medium" panose="02040604050005020304" pitchFamily="18" charset="0"/>
              </a:rPr>
              <a:t>(BMHP6026_BIRM) Module: Digital Transformation in the Health and Care Professions</a:t>
            </a:r>
          </a:p>
          <a:p>
            <a:r>
              <a:rPr lang="en-GB" b="1" dirty="0">
                <a:latin typeface="Amasis MT Pro Medium" panose="02040604050005020304" pitchFamily="18" charset="0"/>
              </a:rPr>
              <a:t>Student Number: 2328226</a:t>
            </a:r>
          </a:p>
          <a:p>
            <a:r>
              <a:rPr lang="en-GB" b="1" dirty="0">
                <a:latin typeface="Amasis MT Pro Medium" panose="02040604050005020304" pitchFamily="18" charset="0"/>
              </a:rPr>
              <a:t>Student Name: Cherelle Moran</a:t>
            </a:r>
          </a:p>
          <a:p>
            <a:r>
              <a:rPr lang="en-GB" b="1" dirty="0">
                <a:latin typeface="Amasis MT Pro Medium" panose="02040604050005020304" pitchFamily="18" charset="0"/>
              </a:rPr>
              <a:t>Tutor Details: Martin Svejda</a:t>
            </a:r>
          </a:p>
          <a:p>
            <a:r>
              <a:rPr lang="en-GB" b="1" dirty="0">
                <a:latin typeface="Amasis MT Pro Medium" panose="02040604050005020304" pitchFamily="18" charset="0"/>
              </a:rPr>
              <a:t>Submission Date: 12</a:t>
            </a:r>
            <a:r>
              <a:rPr lang="en-GB" b="1" baseline="30000" dirty="0">
                <a:latin typeface="Amasis MT Pro Medium" panose="02040604050005020304" pitchFamily="18" charset="0"/>
              </a:rPr>
              <a:t>th</a:t>
            </a:r>
            <a:r>
              <a:rPr lang="en-GB" b="1" dirty="0">
                <a:latin typeface="Amasis MT Pro Medium" panose="02040604050005020304" pitchFamily="18" charset="0"/>
              </a:rPr>
              <a:t> July 2026</a:t>
            </a:r>
          </a:p>
        </p:txBody>
      </p:sp>
    </p:spTree>
    <p:extLst>
      <p:ext uri="{BB962C8B-B14F-4D97-AF65-F5344CB8AC3E}">
        <p14:creationId xmlns:p14="http://schemas.microsoft.com/office/powerpoint/2010/main" val="32704732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482128E-647F-89B4-989C-DDD2009F8B5A}"/>
              </a:ext>
            </a:extLst>
          </p:cNvPr>
          <p:cNvSpPr/>
          <p:nvPr/>
        </p:nvSpPr>
        <p:spPr>
          <a:xfrm>
            <a:off x="6019799" y="1531088"/>
            <a:ext cx="5654749" cy="49617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F1836-37C4-886A-4C95-A01986789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>
                <a:latin typeface="Amasis MT Pro Medium" panose="020F0502020204030204" pitchFamily="18" charset="0"/>
              </a:rPr>
              <a:t>The Healthcare Challenge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0EC5C6A-83A6-93BB-03C5-B2058A7DA20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7665817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70EB23-0401-9135-133F-7B8DE12FFF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798" y="1531088"/>
            <a:ext cx="5654750" cy="496178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b="1" u="sng" dirty="0"/>
              <a:t>Methodology and Rigour</a:t>
            </a:r>
          </a:p>
          <a:p>
            <a:pPr marL="0" indent="0" algn="ctr">
              <a:buNone/>
            </a:pPr>
            <a:endParaRPr lang="en-GB" sz="2000" b="1" u="sng" dirty="0"/>
          </a:p>
          <a:p>
            <a:pPr marL="0" indent="0">
              <a:buNone/>
            </a:pPr>
            <a:r>
              <a:rPr lang="en-GB" sz="2000" b="1" dirty="0"/>
              <a:t>Desk-Based Systematic Review</a:t>
            </a:r>
          </a:p>
          <a:p>
            <a:r>
              <a:rPr lang="en-GB" sz="2000" b="1" dirty="0"/>
              <a:t>Framework: </a:t>
            </a:r>
            <a:r>
              <a:rPr lang="en-GB" sz="2000" dirty="0"/>
              <a:t>Guided by Aveyard’s (2023) literature review methodology.</a:t>
            </a:r>
          </a:p>
          <a:p>
            <a:r>
              <a:rPr lang="en-GB" sz="2000" b="1" dirty="0"/>
              <a:t>Database Portal: </a:t>
            </a:r>
            <a:r>
              <a:rPr lang="en-GB" sz="2000" dirty="0"/>
              <a:t>University digital library</a:t>
            </a:r>
          </a:p>
          <a:p>
            <a:r>
              <a:rPr lang="en-GB" sz="2000" b="1" dirty="0"/>
              <a:t>Search Parameters: </a:t>
            </a:r>
            <a:r>
              <a:rPr lang="en-GB" sz="2000" dirty="0"/>
              <a:t>Direct focus on “Hybrid Closed Loop” and “NHS” literature (2023-2026). </a:t>
            </a:r>
          </a:p>
          <a:p>
            <a:r>
              <a:rPr lang="en-GB" sz="2000" b="1" dirty="0"/>
              <a:t>Analysis: </a:t>
            </a:r>
            <a:r>
              <a:rPr lang="en-GB" sz="2000" dirty="0"/>
              <a:t>Inductive coding of recurring patterns into three distinct structural themes.</a:t>
            </a:r>
          </a:p>
          <a:p>
            <a:r>
              <a:rPr lang="en-GB" sz="2000" b="1" dirty="0"/>
              <a:t>Limitation</a:t>
            </a:r>
            <a:r>
              <a:rPr lang="en-GB" sz="2000" dirty="0"/>
              <a:t>: Focused strictly on high-level UK policy and peer-reviewed papers between 2023 and 2026 using specific keywords ("Hybrid Closed Loop" and "NHS").</a:t>
            </a:r>
          </a:p>
        </p:txBody>
      </p:sp>
    </p:spTree>
    <p:extLst>
      <p:ext uri="{BB962C8B-B14F-4D97-AF65-F5344CB8AC3E}">
        <p14:creationId xmlns:p14="http://schemas.microsoft.com/office/powerpoint/2010/main" val="3229389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000">
              <a:schemeClr val="accent6">
                <a:lumMod val="20000"/>
                <a:lumOff val="80000"/>
              </a:schemeClr>
            </a:gs>
            <a:gs pos="0">
              <a:schemeClr val="bg1"/>
            </a:gs>
            <a:gs pos="80000">
              <a:schemeClr val="accent6">
                <a:lumMod val="40000"/>
                <a:lumOff val="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178B9-E2FC-C051-D86B-6063AAA52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95400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masis MT Pro Medium" panose="02040604050005020304" pitchFamily="18" charset="0"/>
              </a:rPr>
              <a:t>The Innovation - HCL Architecture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70A316-0D08-D6A5-49B3-1A26AA45321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1295401"/>
            <a:ext cx="5867400" cy="51974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A13ED-4FD3-DA75-A0D1-4BCB2DADB5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1295401"/>
            <a:ext cx="6343650" cy="535304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300" b="1" u="sng" dirty="0"/>
              <a:t>The “Artificial Pancreas” Concept</a:t>
            </a:r>
          </a:p>
          <a:p>
            <a:pPr marL="0" indent="0">
              <a:buNone/>
            </a:pPr>
            <a:endParaRPr lang="en-GB" sz="3300" b="1" u="sng" dirty="0"/>
          </a:p>
          <a:p>
            <a:r>
              <a:rPr lang="en-GB" b="1" dirty="0"/>
              <a:t>The Digital Bridge: </a:t>
            </a:r>
            <a:r>
              <a:rPr lang="en-GB" dirty="0"/>
              <a:t>Replaces manual injections by linking a Continuous Glucose Monitor (CGM) sensor directly to an insulin pump.</a:t>
            </a:r>
          </a:p>
          <a:p>
            <a:r>
              <a:rPr lang="en-GB" b="1" dirty="0"/>
              <a:t>Algorithmic Control: </a:t>
            </a:r>
            <a:r>
              <a:rPr lang="en-GB" dirty="0"/>
              <a:t>Uses a continuous mathematical algorithm to read real-time interstitial glucose data every few minutes.</a:t>
            </a:r>
          </a:p>
          <a:p>
            <a:r>
              <a:rPr lang="en-GB" b="1" dirty="0"/>
              <a:t>Proactive Automation: </a:t>
            </a:r>
            <a:r>
              <a:rPr lang="en-GB" dirty="0"/>
              <a:t>Automatically increases, decreases, or suspends insulin delivery, requiring zero manual calculations from the user (Diabetes UK,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EA3BF-1D22-F52B-ABBD-246184605372}"/>
              </a:ext>
            </a:extLst>
          </p:cNvPr>
          <p:cNvSpPr txBox="1"/>
          <p:nvPr/>
        </p:nvSpPr>
        <p:spPr>
          <a:xfrm>
            <a:off x="6915150" y="6282813"/>
            <a:ext cx="146193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Hooper (2024)</a:t>
            </a:r>
          </a:p>
        </p:txBody>
      </p:sp>
    </p:spTree>
    <p:extLst>
      <p:ext uri="{BB962C8B-B14F-4D97-AF65-F5344CB8AC3E}">
        <p14:creationId xmlns:p14="http://schemas.microsoft.com/office/powerpoint/2010/main" val="6445902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7000">
              <a:schemeClr val="accent1">
                <a:lumMod val="20000"/>
                <a:lumOff val="80000"/>
              </a:schemeClr>
            </a:gs>
            <a:gs pos="0">
              <a:schemeClr val="bg1"/>
            </a:gs>
            <a:gs pos="86000">
              <a:schemeClr val="accent1">
                <a:lumMod val="40000"/>
                <a:lumOff val="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38B08-399E-B128-6395-A97BAC69C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masis MT Pro Medium" panose="02040604050005020304" pitchFamily="18" charset="0"/>
              </a:rPr>
              <a:t>Policy and Procurement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B8426-2617-ACB8-60FC-EB3D22F68E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6672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u="sng" dirty="0"/>
              <a:t>The Mandate</a:t>
            </a:r>
          </a:p>
          <a:p>
            <a:r>
              <a:rPr lang="en-GB" sz="2000" b="1" dirty="0"/>
              <a:t>NICE TA943: </a:t>
            </a:r>
            <a:r>
              <a:rPr lang="en-GB" sz="2000" dirty="0"/>
              <a:t>A landmark technology appraisal mandating a five-year national rollout across England and Wales to eliminate the historical “postcode lottery”.</a:t>
            </a:r>
          </a:p>
          <a:p>
            <a:pPr marL="0" indent="0">
              <a:buNone/>
            </a:pPr>
            <a:r>
              <a:rPr lang="en-GB" sz="2000" b="1" u="sng" dirty="0"/>
              <a:t>National Policy Alignment</a:t>
            </a:r>
          </a:p>
          <a:p>
            <a:r>
              <a:rPr lang="en-GB" sz="2000" b="1" dirty="0"/>
              <a:t>DHSC Digital Blueprint: </a:t>
            </a:r>
            <a:r>
              <a:rPr lang="en-GB" sz="2000" dirty="0"/>
              <a:t>Directly fulfils the </a:t>
            </a:r>
            <a:r>
              <a:rPr lang="en-GB" sz="2000" i="1" dirty="0"/>
              <a:t>Plan for Digital Health and Social Care</a:t>
            </a:r>
            <a:r>
              <a:rPr lang="en-GB" sz="2000" dirty="0"/>
              <a:t> (2022) by leveraging automated, predictive tools for long-term management.</a:t>
            </a:r>
          </a:p>
          <a:p>
            <a:r>
              <a:rPr lang="en-GB" sz="2000" b="1" dirty="0"/>
              <a:t>Operational Standards: </a:t>
            </a:r>
            <a:r>
              <a:rPr lang="en-GB" sz="2000" dirty="0"/>
              <a:t>Aligns completely with the </a:t>
            </a:r>
            <a:r>
              <a:rPr lang="en-GB" sz="2000" i="1" dirty="0"/>
              <a:t>Improve Care and Ensure Smart Foundations </a:t>
            </a:r>
            <a:r>
              <a:rPr lang="en-GB" sz="2000" dirty="0"/>
              <a:t>domains of the NHS </a:t>
            </a:r>
            <a:r>
              <a:rPr lang="en-GB" sz="2000" i="1" dirty="0"/>
              <a:t>What Good Looks Like </a:t>
            </a:r>
            <a:r>
              <a:rPr lang="en-GB" sz="2000" dirty="0"/>
              <a:t>framework (2023)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A296EE-B179-2787-0812-9A39AC0C91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810250" cy="451802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UK Commercial Systems: </a:t>
            </a:r>
            <a:r>
              <a:rPr lang="en-GB" dirty="0"/>
              <a:t>Implementation is explicitly delivered through four approved commercial architectures (Khan et al., 2026)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Medtronic 780G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Tandem t:slim X2 with Control-IQ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Omnipod</a:t>
            </a:r>
            <a:r>
              <a:rPr lang="en-GB" dirty="0"/>
              <a:t> 5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CamAPS</a:t>
            </a:r>
            <a:r>
              <a:rPr lang="en-GB" dirty="0"/>
              <a:t> FX algorithm (configured with </a:t>
            </a:r>
            <a:r>
              <a:rPr lang="en-GB" dirty="0" err="1"/>
              <a:t>YpsoPump</a:t>
            </a:r>
            <a:r>
              <a:rPr lang="en-GB" dirty="0"/>
              <a:t> or Dana hardware)</a:t>
            </a:r>
          </a:p>
        </p:txBody>
      </p:sp>
    </p:spTree>
    <p:extLst>
      <p:ext uri="{BB962C8B-B14F-4D97-AF65-F5344CB8AC3E}">
        <p14:creationId xmlns:p14="http://schemas.microsoft.com/office/powerpoint/2010/main" val="1086508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5000">
              <a:schemeClr val="accent6">
                <a:lumMod val="40000"/>
                <a:lumOff val="60000"/>
              </a:schemeClr>
            </a:gs>
            <a:gs pos="0">
              <a:schemeClr val="bg1"/>
            </a:gs>
            <a:gs pos="86000">
              <a:schemeClr val="accent6">
                <a:lumMod val="40000"/>
                <a:lumOff val="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FE84B59-BAE6-6493-F0F9-ABD70A7FE868}"/>
              </a:ext>
            </a:extLst>
          </p:cNvPr>
          <p:cNvSpPr/>
          <p:nvPr/>
        </p:nvSpPr>
        <p:spPr>
          <a:xfrm>
            <a:off x="647700" y="4000977"/>
            <a:ext cx="10001250" cy="285702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C83B52-6C43-B30E-AC4E-05DD8D48BCE4}"/>
              </a:ext>
            </a:extLst>
          </p:cNvPr>
          <p:cNvSpPr/>
          <p:nvPr/>
        </p:nvSpPr>
        <p:spPr>
          <a:xfrm>
            <a:off x="647700" y="1692056"/>
            <a:ext cx="10001250" cy="224837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1ED92A-441C-46CF-A74C-CADB3CAD87E5}"/>
              </a:ext>
            </a:extLst>
          </p:cNvPr>
          <p:cNvSpPr txBox="1"/>
          <p:nvPr/>
        </p:nvSpPr>
        <p:spPr>
          <a:xfrm>
            <a:off x="647700" y="1675626"/>
            <a:ext cx="1000125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Research Integrity and Rigour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Secondary Data Analysis: </a:t>
            </a:r>
            <a:r>
              <a:rPr lang="en-GB" dirty="0"/>
              <a:t>Following Aveyard’s (2023) framework for desk-based research, direct human participant consent or institutional ethical approval was not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Data Integrity: </a:t>
            </a:r>
            <a:r>
              <a:rPr lang="en-GB" dirty="0"/>
              <a:t>Maintained an ethical duty for transparent, accurate and completely unbiased representation of the original source data.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CB277C-927D-CE7B-B01F-0D4AC1B93EAF}"/>
              </a:ext>
            </a:extLst>
          </p:cNvPr>
          <p:cNvSpPr txBox="1"/>
          <p:nvPr/>
        </p:nvSpPr>
        <p:spPr>
          <a:xfrm>
            <a:off x="1095375" y="419100"/>
            <a:ext cx="100012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latin typeface="Amasis MT Pro Medium" panose="02040604050005020304" pitchFamily="18" charset="0"/>
              </a:rPr>
              <a:t>Methodological Ethics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91AD40-331A-7BE2-A666-20906F7FC48D}"/>
              </a:ext>
            </a:extLst>
          </p:cNvPr>
          <p:cNvSpPr txBox="1"/>
          <p:nvPr/>
        </p:nvSpPr>
        <p:spPr>
          <a:xfrm>
            <a:off x="676275" y="4000977"/>
            <a:ext cx="1000125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Critical Objectivity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Anti Cherry-Picking: </a:t>
            </a:r>
            <a:r>
              <a:rPr lang="en-GB" dirty="0"/>
              <a:t>Active commitment to analysing the literature objectively without omitting inconvenient facts.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Balancing Contradictions: </a:t>
            </a:r>
            <a:r>
              <a:rPr lang="en-GB" dirty="0"/>
              <a:t>Balanced positive clinical outcomes directly against immediate human burdens (e.g., weighing short-term device alarm fatigue against long-term sleep stabilisation).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Academic Respect: </a:t>
            </a:r>
            <a:r>
              <a:rPr lang="en-GB" dirty="0"/>
              <a:t>Strict citation practices to respect intellectual property and eliminate plagiarism.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46869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7000">
              <a:schemeClr val="accent4">
                <a:lumMod val="40000"/>
                <a:lumOff val="60000"/>
              </a:schemeClr>
            </a:gs>
            <a:gs pos="0">
              <a:schemeClr val="bg1"/>
            </a:gs>
            <a:gs pos="86000">
              <a:schemeClr val="accent4">
                <a:lumMod val="40000"/>
                <a:lumOff val="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929EE83-C9AC-8B05-55BE-BEE1EA0C2ECB}"/>
              </a:ext>
            </a:extLst>
          </p:cNvPr>
          <p:cNvSpPr/>
          <p:nvPr/>
        </p:nvSpPr>
        <p:spPr>
          <a:xfrm>
            <a:off x="6019800" y="1841499"/>
            <a:ext cx="6019800" cy="500062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566CF7-A5F2-8C18-AA0B-B5DC225F5D83}"/>
              </a:ext>
            </a:extLst>
          </p:cNvPr>
          <p:cNvSpPr/>
          <p:nvPr/>
        </p:nvSpPr>
        <p:spPr>
          <a:xfrm>
            <a:off x="361950" y="1841500"/>
            <a:ext cx="5181600" cy="50165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7C1B45-6161-0EF5-5A10-C2CEE7010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Theme 1 – Healthcare Workforce Capacity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BBDF8-9B4C-D21D-D01C-408C6A1905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1950" y="1841499"/>
            <a:ext cx="5181600" cy="46672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u="sng" dirty="0"/>
              <a:t>The Digital Divide</a:t>
            </a:r>
            <a:endParaRPr lang="en-GB" sz="2400" dirty="0"/>
          </a:p>
          <a:p>
            <a:r>
              <a:rPr lang="en-GB" sz="2400" b="1" dirty="0"/>
              <a:t>Uneven Digital Confidence: </a:t>
            </a:r>
            <a:r>
              <a:rPr lang="en-GB" sz="2400" dirty="0"/>
              <a:t>Advanced levels of technical assurance are highly concentrated in specialised antenatal Type 1 diabetes teams (Anandhakrishnan et al., 2025b).</a:t>
            </a:r>
          </a:p>
          <a:p>
            <a:r>
              <a:rPr lang="en-GB" sz="2400" b="1" dirty="0"/>
              <a:t>The Care Disparity: </a:t>
            </a:r>
            <a:r>
              <a:rPr lang="en-GB" sz="2400" dirty="0"/>
              <a:t>Broader, non-specialist healthcare professionals report significantly lower confidence when administering or supporting HCL care during wider pathways.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D3B8F4-95DC-81DB-17C7-66E342BFC3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0" y="1841499"/>
            <a:ext cx="6019800" cy="50323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u="sng" dirty="0"/>
              <a:t>The Training Barrier</a:t>
            </a:r>
          </a:p>
          <a:p>
            <a:r>
              <a:rPr lang="en-GB" sz="2400" b="1" dirty="0"/>
              <a:t>Practical Isolation: </a:t>
            </a:r>
            <a:r>
              <a:rPr lang="en-GB" sz="2400" dirty="0"/>
              <a:t>Online, foundational training pathways (such as the Glooko Academy) are widely available, yet junior clinicians and endocrinology residents report feeling structurally isolated from developing true operational autonomy (Anandhakrishnan et al., 2025a).</a:t>
            </a:r>
          </a:p>
          <a:p>
            <a:r>
              <a:rPr lang="en-GB" sz="2400" dirty="0"/>
              <a:t> </a:t>
            </a:r>
            <a:r>
              <a:rPr lang="en-GB" sz="2400" b="1" dirty="0"/>
              <a:t>Consultant-Led Clinics: </a:t>
            </a:r>
            <a:r>
              <a:rPr lang="en-GB" sz="2400" dirty="0"/>
              <a:t>Traditional, heavily consultant-led clinic models inadvertently limit the hands-on exposure required for junior staff to build independent confidence. </a:t>
            </a:r>
          </a:p>
        </p:txBody>
      </p:sp>
    </p:spTree>
    <p:extLst>
      <p:ext uri="{BB962C8B-B14F-4D97-AF65-F5344CB8AC3E}">
        <p14:creationId xmlns:p14="http://schemas.microsoft.com/office/powerpoint/2010/main" val="1960931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3F2EA4D-C2C5-5736-FAA3-53151011F0B0}"/>
              </a:ext>
            </a:extLst>
          </p:cNvPr>
          <p:cNvSpPr/>
          <p:nvPr/>
        </p:nvSpPr>
        <p:spPr>
          <a:xfrm>
            <a:off x="742950" y="1905000"/>
            <a:ext cx="10706100" cy="467600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548DDA-6092-1C5D-84BB-3A311012EDEF}"/>
              </a:ext>
            </a:extLst>
          </p:cNvPr>
          <p:cNvSpPr txBox="1"/>
          <p:nvPr/>
        </p:nvSpPr>
        <p:spPr>
          <a:xfrm>
            <a:off x="742950" y="735568"/>
            <a:ext cx="109918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masis MT Pro Medium" panose="02040604050005020304" pitchFamily="18" charset="0"/>
              </a:rPr>
              <a:t>Theme 1 – NHS Service Delivery Bottlenecks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62CF83-1DF8-88F9-99B5-12056C0B6436}"/>
              </a:ext>
            </a:extLst>
          </p:cNvPr>
          <p:cNvSpPr txBox="1"/>
          <p:nvPr/>
        </p:nvSpPr>
        <p:spPr>
          <a:xfrm>
            <a:off x="914400" y="1905000"/>
            <a:ext cx="106680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Immediate Operational Impact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Unfunded Mandate: </a:t>
            </a:r>
            <a:r>
              <a:rPr lang="en-GB" dirty="0"/>
              <a:t>The NICE TA943 directive was rolled out without national ring-fenced staffing and infrastructure funding, forcing local trusts to absorb all technology onboarding costs within pre-existing budgets.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Clinic Capacity Crisis: </a:t>
            </a:r>
            <a:r>
              <a:rPr lang="en-GB" dirty="0"/>
              <a:t>Quantitative evidence confirms that data downloading, clinical evaluation and technology education are significantly more intensive and time-consuming for clinic schedules than standard insulin regimens (Lawton et al., 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4AFF77-B458-FD05-79D7-F65422CF9E4D}"/>
              </a:ext>
            </a:extLst>
          </p:cNvPr>
          <p:cNvSpPr txBox="1"/>
          <p:nvPr/>
        </p:nvSpPr>
        <p:spPr>
          <a:xfrm>
            <a:off x="914400" y="4457343"/>
            <a:ext cx="1076325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The Long-Term Paradox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Immediate Backlogs: </a:t>
            </a:r>
            <a:r>
              <a:rPr lang="en-GB" dirty="0"/>
              <a:t>Prolonged appointment setup times create immediate operational backlogs, directly expanding patient waiting lists.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Long-Term Risk: </a:t>
            </a:r>
            <a:r>
              <a:rPr lang="en-GB" dirty="0"/>
              <a:t>Longitudinal data show HCL users eventually require less crisis-driven contact. However, fewer face-to-face check-ins limit opportunities for clinics to reinforce foundational diabetes education (Lawton et al., 2025).</a:t>
            </a:r>
          </a:p>
        </p:txBody>
      </p:sp>
    </p:spTree>
    <p:extLst>
      <p:ext uri="{BB962C8B-B14F-4D97-AF65-F5344CB8AC3E}">
        <p14:creationId xmlns:p14="http://schemas.microsoft.com/office/powerpoint/2010/main" val="15744262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2103F5B-2D5E-257B-CADA-E3B135E21E2D}"/>
              </a:ext>
            </a:extLst>
          </p:cNvPr>
          <p:cNvSpPr/>
          <p:nvPr/>
        </p:nvSpPr>
        <p:spPr>
          <a:xfrm>
            <a:off x="685800" y="1690688"/>
            <a:ext cx="10515600" cy="44862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A3B31-C611-34BE-EE40-0808A744C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Theme 2 – Patient Experience: The Adaptation Period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1FB0A-4F0D-A87A-D81F-813FB7F6F6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u="sng" dirty="0"/>
              <a:t>Psychological Realities – The Myth of “Plug and Play”</a:t>
            </a:r>
          </a:p>
          <a:p>
            <a:r>
              <a:rPr lang="en-GB" b="1" dirty="0"/>
              <a:t>The Reality of Frictions: </a:t>
            </a:r>
            <a:r>
              <a:rPr lang="en-GB" dirty="0"/>
              <a:t>Both clinical guidelines and empirical data show that HCL systems require a period of trial-and-error adaptation (Hagan et al., 2026; NICE, 2023).</a:t>
            </a:r>
          </a:p>
          <a:p>
            <a:r>
              <a:rPr lang="en-GB" b="1" dirty="0"/>
              <a:t>The Psychological Hurdle: </a:t>
            </a:r>
            <a:r>
              <a:rPr lang="en-GB" dirty="0"/>
              <a:t>Service users who have manually managed their blood glucose for decades routinely experience profound anxiety when handing over control to an automated algorithm.</a:t>
            </a:r>
          </a:p>
          <a:p>
            <a:r>
              <a:rPr lang="en-GB" b="1" dirty="0"/>
              <a:t>Non-Adherence Risk</a:t>
            </a:r>
            <a:r>
              <a:rPr lang="en-GB" dirty="0"/>
              <a:t>: This lack of trust occasionally leads to users failing to keep the device in automated mode as advised (Lawton et al., 2025).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39A0A5-97B0-589C-A6D4-E64D9BEEAE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u="sng" dirty="0"/>
              <a:t>Technical Boundaries</a:t>
            </a:r>
          </a:p>
          <a:p>
            <a:pPr marL="0" indent="0">
              <a:buNone/>
            </a:pPr>
            <a:endParaRPr lang="en-GB" sz="3400" b="1" u="sng" dirty="0"/>
          </a:p>
          <a:p>
            <a:r>
              <a:rPr lang="en-GB" b="1" dirty="0"/>
              <a:t>Active Collaboration Required: </a:t>
            </a:r>
            <a:r>
              <a:rPr lang="en-GB" dirty="0"/>
              <a:t>The technology is not entirely self-sufficient. Users must still maintain daily carbohydrate counting.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Metabolic Anomalies: </a:t>
            </a:r>
            <a:r>
              <a:rPr lang="en-GB" dirty="0"/>
              <a:t>The internal mathematical algorithm cannot independently cope with sudden glycaemic volatility caused by illness, menstrual cycles or adolescent puberty (Lawton et al., 2025; Ware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823183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1AAAD-6FD0-A8C0-4D09-CD13CB1C3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masis MT Pro Medium" panose="02040604050005020304" pitchFamily="18" charset="0"/>
              </a:rPr>
              <a:t>Theme 2 – Patient Experience: Frictions vs. Long-Term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71809-EC98-B683-E7CE-A0F364A9B9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  <a:solidFill>
            <a:srgbClr val="FFFF00">
              <a:alpha val="67000"/>
            </a:srgb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b="1" dirty="0"/>
              <a:t>Immediate Frictions (Months 1-6):</a:t>
            </a:r>
          </a:p>
          <a:p>
            <a:r>
              <a:rPr lang="en-GB" b="1" dirty="0"/>
              <a:t>Passive Education Models: </a:t>
            </a:r>
            <a:r>
              <a:rPr lang="en-GB" dirty="0"/>
              <a:t>Traditional, standardised group training pathways are frequently critiqued by users as disengaging and overly passive (Lawton et al., 2025).</a:t>
            </a:r>
          </a:p>
          <a:p>
            <a:r>
              <a:rPr lang="en-GB" b="1" dirty="0"/>
              <a:t>The Sleep-Alarm Paradox: </a:t>
            </a:r>
            <a:r>
              <a:rPr lang="en-GB" dirty="0"/>
              <a:t>High-frequency, predictive device alerts routinely trigger intense “alarm fatigue” creating acute sleep disruptions for newly diagnosed youth and their parents (Madrid-Valero et al., 2026).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99E0C2-8576-47B1-A03B-7AB1D76CE8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75000"/>
              <a:alpha val="67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Long Term Agency (Year 2+):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The Two-Year Stabilisation Target: </a:t>
            </a:r>
            <a:r>
              <a:rPr lang="en-GB" dirty="0"/>
              <a:t>Longitudinal data demonstrate that after an extended period (2 years +), clinical targets are sustainably achieved (Lawton et al., 2025). </a:t>
            </a:r>
          </a:p>
          <a:p>
            <a:r>
              <a:rPr lang="en-GB" b="1" dirty="0"/>
              <a:t>Reclaiming Life Agency: </a:t>
            </a:r>
            <a:r>
              <a:rPr lang="en-GB" dirty="0"/>
              <a:t>Long-term users report a profound drop in parental hypervigilance, stabilised sleep architecture and a dramatic restoration of career and parenting confidence.</a:t>
            </a:r>
          </a:p>
        </p:txBody>
      </p:sp>
    </p:spTree>
    <p:extLst>
      <p:ext uri="{BB962C8B-B14F-4D97-AF65-F5344CB8AC3E}">
        <p14:creationId xmlns:p14="http://schemas.microsoft.com/office/powerpoint/2010/main" val="21346451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953E0-7244-EBEB-1F82-F89E2517E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latin typeface="Amasis MT Pro Medium" panose="02040604050005020304" pitchFamily="18" charset="0"/>
              </a:rPr>
              <a:t>Theme 3 – Socio-Structural and Family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6DD40-0E24-0711-5569-5B83150D1A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300" b="1" dirty="0"/>
              <a:t>The Collective “Household Burden”: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b="1" dirty="0"/>
              <a:t>The Family Burden: </a:t>
            </a:r>
            <a:r>
              <a:rPr lang="en-GB" dirty="0"/>
              <a:t>Type 1 diabetes functions as a shared household condition, historically placing immense mental and emotional strain on the immediate family unit (NHS England, 2024).</a:t>
            </a:r>
          </a:p>
          <a:p>
            <a:r>
              <a:rPr lang="en-GB" b="1" dirty="0"/>
              <a:t>The Shared Mental Load: </a:t>
            </a:r>
            <a:r>
              <a:rPr lang="en-GB" dirty="0"/>
              <a:t>Caregivers and spouses frequently experience chronic sleep deprivation and constant, high-level vigilance to prevent clinical emergencies during the night (Hagan et al., 2026).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C3A994-6765-A72E-5E7A-48C5E821A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b="1" dirty="0"/>
              <a:t>The Secondary Psychosocial Relief: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The Emotional Spillover Effect: </a:t>
            </a:r>
            <a:r>
              <a:rPr lang="en-GB" dirty="0"/>
              <a:t>The clinical stabilisation provided by HCL algorithms creates profound secondary benefits that extend well past the individual patient.</a:t>
            </a:r>
          </a:p>
          <a:p>
            <a:r>
              <a:rPr lang="en-GB" b="1" dirty="0"/>
              <a:t>Co-Habiting Benefits: </a:t>
            </a:r>
            <a:r>
              <a:rPr lang="en-GB" dirty="0"/>
              <a:t>Partners and co-habiting family members report significantly lower baseline anxiety, improved relationship quality and a shared relief from hypervigilance (Hagan et al., 2026).</a:t>
            </a:r>
          </a:p>
        </p:txBody>
      </p:sp>
    </p:spTree>
    <p:extLst>
      <p:ext uri="{BB962C8B-B14F-4D97-AF65-F5344CB8AC3E}">
        <p14:creationId xmlns:p14="http://schemas.microsoft.com/office/powerpoint/2010/main" val="3815121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7A255-6CE8-DE7E-48EF-C7D1F81CE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Theme 3 – Socio-Economic Equaliser vs. Localised Inequities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561DA-CE39-19DB-6092-025E9FF33D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rgbClr val="FFFF00">
              <a:alpha val="67000"/>
            </a:srgb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300" b="1" dirty="0"/>
              <a:t>The </a:t>
            </a:r>
            <a:r>
              <a:rPr lang="en-GB" sz="3600" b="1" dirty="0"/>
              <a:t>Equaliser</a:t>
            </a:r>
            <a:r>
              <a:rPr lang="en-GB" sz="3300" b="1" dirty="0"/>
              <a:t> (The Promise):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Closing the Clinical Gap: </a:t>
            </a:r>
            <a:r>
              <a:rPr lang="en-GB" dirty="0"/>
              <a:t>Patients living in socio-economically deprived areas typically present with lower baseline Time-in-Range (TIR).</a:t>
            </a:r>
          </a:p>
          <a:p>
            <a:r>
              <a:rPr lang="en-GB" b="1" dirty="0"/>
              <a:t>Levelling the Field: </a:t>
            </a:r>
            <a:r>
              <a:rPr lang="en-GB" dirty="0"/>
              <a:t>Strikingly, data confirms that once HCL is introduced, it completely obliterates the baseline socio-economic disparity, lifting disadvantaged cohorts to the same clinical outcomes as affluent cohorts (Anandhakrishnan et al., 2025a).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B2ACE3-64B8-4B58-C8ED-6D9DA48867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75000"/>
              <a:alpha val="67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b="1" dirty="0"/>
              <a:t>The Lottery (The Barrier):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Structural Gatekeeping: </a:t>
            </a:r>
            <a:r>
              <a:rPr lang="en-GB" dirty="0"/>
              <a:t>Despite its equaliser potential, specialised care pathways – such as advanced pregnancy access – show deep regional inequities. </a:t>
            </a:r>
          </a:p>
          <a:p>
            <a:r>
              <a:rPr lang="en-GB" b="1" dirty="0"/>
              <a:t>The Procurement Lottery: </a:t>
            </a:r>
            <a:r>
              <a:rPr lang="en-GB" dirty="0"/>
              <a:t>Marginalised and disadvantaged cohorts face significantly higher systematic barriers when trying to secure the highly flexible </a:t>
            </a:r>
            <a:r>
              <a:rPr lang="en-GB" dirty="0" err="1"/>
              <a:t>CamAPS</a:t>
            </a:r>
            <a:r>
              <a:rPr lang="en-GB" dirty="0"/>
              <a:t> FX algorithm framework (</a:t>
            </a:r>
            <a:r>
              <a:rPr lang="en-GB" dirty="0" err="1"/>
              <a:t>Anandhakrish</a:t>
            </a:r>
            <a:r>
              <a:rPr lang="en-GB" dirty="0"/>
              <a:t> et al., 2025b).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082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900">
              <a:schemeClr val="accent4">
                <a:lumMod val="40000"/>
                <a:lumOff val="60000"/>
              </a:schemeClr>
            </a:gs>
            <a:gs pos="0">
              <a:schemeClr val="bg1"/>
            </a:gs>
            <a:gs pos="5000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9D3B044-6AB5-842C-92AC-E67809897DE0}"/>
              </a:ext>
            </a:extLst>
          </p:cNvPr>
          <p:cNvSpPr/>
          <p:nvPr/>
        </p:nvSpPr>
        <p:spPr>
          <a:xfrm>
            <a:off x="8248650" y="4610100"/>
            <a:ext cx="3371850" cy="1882775"/>
          </a:xfrm>
          <a:prstGeom prst="rect">
            <a:avLst/>
          </a:prstGeom>
          <a:solidFill>
            <a:srgbClr val="00B050">
              <a:alpha val="67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87DA08-81DC-3190-2A10-A003C5FF6623}"/>
              </a:ext>
            </a:extLst>
          </p:cNvPr>
          <p:cNvSpPr/>
          <p:nvPr/>
        </p:nvSpPr>
        <p:spPr>
          <a:xfrm>
            <a:off x="4476750" y="3792537"/>
            <a:ext cx="3200400" cy="1831975"/>
          </a:xfrm>
          <a:prstGeom prst="rect">
            <a:avLst/>
          </a:prstGeom>
          <a:solidFill>
            <a:srgbClr val="00B050">
              <a:alpha val="67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0C9A05A-A615-C7EA-6C78-5F005464C8A2}"/>
              </a:ext>
            </a:extLst>
          </p:cNvPr>
          <p:cNvSpPr/>
          <p:nvPr/>
        </p:nvSpPr>
        <p:spPr>
          <a:xfrm>
            <a:off x="342900" y="4040187"/>
            <a:ext cx="3238500" cy="1922463"/>
          </a:xfrm>
          <a:prstGeom prst="rect">
            <a:avLst/>
          </a:prstGeom>
          <a:solidFill>
            <a:srgbClr val="00B050">
              <a:alpha val="67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CD5541-349A-DB0A-0582-FA7F9E7F8648}"/>
              </a:ext>
            </a:extLst>
          </p:cNvPr>
          <p:cNvSpPr/>
          <p:nvPr/>
        </p:nvSpPr>
        <p:spPr>
          <a:xfrm>
            <a:off x="8248650" y="2076450"/>
            <a:ext cx="3371850" cy="2381250"/>
          </a:xfrm>
          <a:prstGeom prst="rect">
            <a:avLst/>
          </a:prstGeom>
          <a:solidFill>
            <a:srgbClr val="FF0000">
              <a:alpha val="67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D7AC449-CD10-824C-610A-9703F60D1FE6}"/>
              </a:ext>
            </a:extLst>
          </p:cNvPr>
          <p:cNvSpPr/>
          <p:nvPr/>
        </p:nvSpPr>
        <p:spPr>
          <a:xfrm>
            <a:off x="4476750" y="2076450"/>
            <a:ext cx="3200400" cy="1581150"/>
          </a:xfrm>
          <a:prstGeom prst="rect">
            <a:avLst/>
          </a:prstGeom>
          <a:solidFill>
            <a:srgbClr val="FF0000">
              <a:alpha val="67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EBCD475-2A83-E07C-E951-33C856738119}"/>
              </a:ext>
            </a:extLst>
          </p:cNvPr>
          <p:cNvSpPr/>
          <p:nvPr/>
        </p:nvSpPr>
        <p:spPr>
          <a:xfrm>
            <a:off x="342900" y="2076450"/>
            <a:ext cx="3238500" cy="1828800"/>
          </a:xfrm>
          <a:prstGeom prst="rect">
            <a:avLst/>
          </a:prstGeom>
          <a:solidFill>
            <a:srgbClr val="FF0000">
              <a:alpha val="67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AB3C2-9A0B-47BE-30B0-31310BAC4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Strategic Recommendations for Healthcare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30307-DFB1-A3C8-3A3A-C790641128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4800" y="1825625"/>
            <a:ext cx="3371850" cy="466725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800" b="1" dirty="0"/>
              <a:t>Training Fix</a:t>
            </a:r>
          </a:p>
          <a:p>
            <a:r>
              <a:rPr lang="en-GB" sz="3800" b="1" dirty="0"/>
              <a:t>The Barrier: </a:t>
            </a:r>
            <a:r>
              <a:rPr lang="en-GB" sz="3800" dirty="0"/>
              <a:t>Traditional, consultant-led models create operational bottlenecks and leave junior clinicians feeling isolated from practical technology onboarding </a:t>
            </a:r>
            <a:r>
              <a:rPr lang="en-GB" sz="3800" i="1" dirty="0"/>
              <a:t>(Anandhakrishnan et al., 2025a)</a:t>
            </a:r>
            <a:r>
              <a:rPr lang="en-GB" sz="3800" dirty="0"/>
              <a:t>.</a:t>
            </a:r>
          </a:p>
          <a:p>
            <a:pPr marL="0" indent="0">
              <a:buNone/>
            </a:pPr>
            <a:endParaRPr lang="en-GB" sz="3800" dirty="0"/>
          </a:p>
          <a:p>
            <a:r>
              <a:rPr lang="en-GB" sz="3800" b="1" dirty="0"/>
              <a:t>The Solution: </a:t>
            </a:r>
            <a:r>
              <a:rPr lang="en-GB" sz="3800" dirty="0"/>
              <a:t>Transition to a standardised "train-the-trainer" peer-mentoring model. Distribute technical accountability dynamically to specialist nurses and junior endocrinologists.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A1E627-1420-C4AA-E299-B32AFF8550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0075" y="1825625"/>
            <a:ext cx="3371850" cy="4351337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800" b="1" dirty="0"/>
              <a:t>Patient Education</a:t>
            </a:r>
          </a:p>
          <a:p>
            <a:r>
              <a:rPr lang="en-GB" sz="4000" b="1" dirty="0"/>
              <a:t>The Barrier: </a:t>
            </a:r>
            <a:r>
              <a:rPr lang="en-GB" sz="4000" dirty="0"/>
              <a:t>Passive, standardised group training fails to prepare patients for the intense trial-and-error adaptation phase and alarm fatigue </a:t>
            </a:r>
            <a:r>
              <a:rPr lang="en-GB" sz="4000" i="1" dirty="0"/>
              <a:t>(Lawton et al., 2025)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endParaRPr lang="en-GB" sz="4000" dirty="0"/>
          </a:p>
          <a:p>
            <a:r>
              <a:rPr lang="en-GB" sz="4000" b="1" dirty="0"/>
              <a:t>The Solution: </a:t>
            </a:r>
            <a:r>
              <a:rPr lang="en-GB" sz="4000" dirty="0"/>
              <a:t>Replace passive lectures with interactive, bite-sized digital simulation modules that realistically mimic device behaviour and alarm management.</a:t>
            </a:r>
          </a:p>
          <a:p>
            <a:pPr marL="0" indent="0">
              <a:buNone/>
            </a:pPr>
            <a:endParaRPr lang="en-GB" sz="3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139631-34E1-76E7-FC6C-B312B7DD20F0}"/>
              </a:ext>
            </a:extLst>
          </p:cNvPr>
          <p:cNvSpPr txBox="1"/>
          <p:nvPr/>
        </p:nvSpPr>
        <p:spPr>
          <a:xfrm>
            <a:off x="8248650" y="2076450"/>
            <a:ext cx="337185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Barrier: </a:t>
            </a:r>
            <a:r>
              <a:rPr lang="en-GB" dirty="0"/>
              <a:t>Regional gatekeeping and a lack of ring-fenced infrastructure funding preserve health inequalities across marginalised cohorts </a:t>
            </a:r>
            <a:r>
              <a:rPr lang="en-GB" i="1" dirty="0"/>
              <a:t>(Anandhakrishnan et al., 2025b)</a:t>
            </a:r>
            <a:r>
              <a:rPr lang="en-GB" dirty="0"/>
              <a:t>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Solution: </a:t>
            </a:r>
            <a:r>
              <a:rPr lang="en-GB" dirty="0"/>
              <a:t>Establish regional Integrated Care Board (ICB) central funding pools specifically dedicated to safeguarding access to high-tier algorithms for vulnerable populations.</a:t>
            </a:r>
          </a:p>
          <a:p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70C59C-EBAD-D0E8-273D-C2A1783F0793}"/>
              </a:ext>
            </a:extLst>
          </p:cNvPr>
          <p:cNvSpPr txBox="1"/>
          <p:nvPr/>
        </p:nvSpPr>
        <p:spPr>
          <a:xfrm>
            <a:off x="8248650" y="1753284"/>
            <a:ext cx="2000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Access Reform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326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900">
              <a:srgbClr val="FFFF00"/>
            </a:gs>
            <a:gs pos="0">
              <a:schemeClr val="bg1"/>
            </a:gs>
            <a:gs pos="54000">
              <a:srgbClr val="FFFF00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48854-FAE3-35A3-D97A-A76572C5D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masis MT Pro Medium" panose="02040604050005020304" pitchFamily="18" charset="0"/>
              </a:rPr>
              <a:t>Conclusion – The Future of Automated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BCE7C-4DC7-9E85-0812-6518EF61E3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The Dual Reality</a:t>
            </a:r>
          </a:p>
          <a:p>
            <a:r>
              <a:rPr lang="en-GB" b="1" dirty="0"/>
              <a:t>The Clinical Triumph: </a:t>
            </a:r>
            <a:r>
              <a:rPr lang="en-GB" dirty="0"/>
              <a:t>Hybrid Closed-Loop technology is a profound clinical breakthrough. It successfully levels socio-economic health gaps, stabilises long-term glucose targets, and relieves families of an intense mental burden.</a:t>
            </a:r>
          </a:p>
          <a:p>
            <a:r>
              <a:rPr lang="en-GB" b="1" dirty="0"/>
              <a:t>The Operational Reality: </a:t>
            </a:r>
            <a:r>
              <a:rPr lang="en-GB" dirty="0"/>
              <a:t>The technology cannot succeed in a vacuum. Its true potential is actively throttled by structural training gaps, underfunded trust budgets, and regional procurement barriers.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BE0B2C-92DF-558C-071F-3E494125BA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The Final Verdict</a:t>
            </a:r>
          </a:p>
          <a:p>
            <a:r>
              <a:rPr lang="en-GB" b="1" dirty="0"/>
              <a:t>A Shift in Systems, Not Just Tools: </a:t>
            </a:r>
            <a:r>
              <a:rPr lang="en-GB" dirty="0"/>
              <a:t>Maximising the value of this national investment requires a fundamental shift. The NHS must change not just the medical devices it hands out, but the internal workforce structures, training pathways, and funding systems that support them.</a:t>
            </a:r>
          </a:p>
        </p:txBody>
      </p:sp>
    </p:spTree>
    <p:extLst>
      <p:ext uri="{BB962C8B-B14F-4D97-AF65-F5344CB8AC3E}">
        <p14:creationId xmlns:p14="http://schemas.microsoft.com/office/powerpoint/2010/main" val="15076685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3C5280-F727-7130-050D-D5E1765C0482}"/>
              </a:ext>
            </a:extLst>
          </p:cNvPr>
          <p:cNvSpPr txBox="1"/>
          <p:nvPr/>
        </p:nvSpPr>
        <p:spPr>
          <a:xfrm>
            <a:off x="0" y="0"/>
            <a:ext cx="11582400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  <a:p>
            <a:endParaRPr lang="en-GB" dirty="0"/>
          </a:p>
          <a:p>
            <a:r>
              <a:rPr lang="en-GB" sz="1600" dirty="0"/>
              <a:t>-Anandhakrishnan, A., </a:t>
            </a:r>
            <a:r>
              <a:rPr lang="en-GB" sz="1600" dirty="0" err="1"/>
              <a:t>Liarakos</a:t>
            </a:r>
            <a:r>
              <a:rPr lang="en-GB" sz="1600" dirty="0"/>
              <a:t>, A. L., </a:t>
            </a:r>
            <a:r>
              <a:rPr lang="en-GB" sz="1600" dirty="0" err="1"/>
              <a:t>Dhatariya</a:t>
            </a:r>
            <a:r>
              <a:rPr lang="en-GB" sz="1600" dirty="0"/>
              <a:t>, K., Gallen, G., Choudhary, P., Lumb, A., Wilmot, E. G., &amp; Hussain, S. (2025b). ‘Hybrid closed‐loop systems in UK type 1 diabetes care: National survey of healthcare professional awareness, confidence, and training needs.’ </a:t>
            </a:r>
            <a:r>
              <a:rPr lang="en-GB" sz="1600" i="1" dirty="0"/>
              <a:t>Diabetes, Obesity &amp; Metabolism</a:t>
            </a:r>
            <a:r>
              <a:rPr lang="en-GB" sz="1600" dirty="0"/>
              <a:t>, </a:t>
            </a:r>
            <a:r>
              <a:rPr lang="en-GB" sz="1600" i="1" dirty="0"/>
              <a:t>27</a:t>
            </a:r>
            <a:r>
              <a:rPr lang="en-GB" sz="1600" dirty="0"/>
              <a:t>(11), 6353–6366. Available at: </a:t>
            </a:r>
            <a:r>
              <a:rPr lang="en-GB" sz="1600" u="sng" dirty="0">
                <a:hlinkClick r:id="rId2"/>
              </a:rPr>
              <a:t>https://doi.org/10.1111/dom.70027</a:t>
            </a:r>
            <a:r>
              <a:rPr lang="en-GB" sz="1600" dirty="0"/>
              <a:t>. Accessed on: 26</a:t>
            </a:r>
            <a:r>
              <a:rPr lang="en-GB" sz="1600" baseline="30000" dirty="0"/>
              <a:t>th</a:t>
            </a:r>
            <a:r>
              <a:rPr lang="en-GB" sz="1600" dirty="0"/>
              <a:t> June 2026.</a:t>
            </a:r>
          </a:p>
          <a:p>
            <a:r>
              <a:rPr lang="en-GB" sz="1600" dirty="0"/>
              <a:t>-Anandhakrishnan, A., Pender, S., Johnston, T., Hyslop, R., Liu, Y., Kariyawasam, D., Brackenridge, A., </a:t>
            </a:r>
            <a:r>
              <a:rPr lang="en-GB" sz="1600" dirty="0" err="1"/>
              <a:t>Karalliedde</a:t>
            </a:r>
            <a:r>
              <a:rPr lang="en-GB" sz="1600" dirty="0"/>
              <a:t>, J., &amp; Hussain, S. (2025a). ‘Ethnicity and socioeconomic status do not influence glycaemic outcomes of a tubeless hybrid closed‐loop system (</a:t>
            </a:r>
            <a:r>
              <a:rPr lang="en-GB" sz="1600" dirty="0" err="1"/>
              <a:t>Omnipod</a:t>
            </a:r>
            <a:r>
              <a:rPr lang="en-GB" sz="1600" dirty="0"/>
              <a:t>® 5) in adults with type 1 diabetes.’ </a:t>
            </a:r>
            <a:r>
              <a:rPr lang="en-GB" sz="1600" i="1" dirty="0"/>
              <a:t>Diabetes, Obesity &amp; Metabolism</a:t>
            </a:r>
            <a:r>
              <a:rPr lang="en-GB" sz="1600" dirty="0"/>
              <a:t>, </a:t>
            </a:r>
            <a:r>
              <a:rPr lang="en-GB" sz="1600" i="1" dirty="0"/>
              <a:t>27</a:t>
            </a:r>
            <a:r>
              <a:rPr lang="en-GB" sz="1600" dirty="0"/>
              <a:t>(9), 5052–5063. Available at: https://doi.org/10.1111/dom.16553. Accessed on: 26</a:t>
            </a:r>
            <a:r>
              <a:rPr lang="en-GB" sz="1600" baseline="30000" dirty="0"/>
              <a:t>th</a:t>
            </a:r>
            <a:r>
              <a:rPr lang="en-GB" sz="1600" dirty="0"/>
              <a:t> June 2026.</a:t>
            </a:r>
          </a:p>
          <a:p>
            <a:r>
              <a:rPr lang="en-GB" sz="1600" dirty="0"/>
              <a:t>-Aveyard, H. (2023). ‘Doing a literature review in health and social care : a practical guide (Fifth edition).’ </a:t>
            </a:r>
            <a:r>
              <a:rPr lang="en-GB" sz="1600" i="1" dirty="0"/>
              <a:t>Open University Press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3"/>
              </a:rPr>
              <a:t>https://ezproxy.uwtsd.ac.uk/login?url=https://www.vlebooks.com/product/openreader?id=TrinityStD&amp;accId=8886856&amp;isbn=9780335251957&amp;uid=^u</a:t>
            </a:r>
            <a:r>
              <a:rPr lang="en-GB" sz="1600" dirty="0"/>
              <a:t>. Accessed on: 1</a:t>
            </a:r>
            <a:r>
              <a:rPr lang="en-GB" sz="1600" baseline="30000" dirty="0"/>
              <a:t>st</a:t>
            </a:r>
            <a:r>
              <a:rPr lang="en-GB" sz="1600" dirty="0"/>
              <a:t> July 2026</a:t>
            </a:r>
          </a:p>
          <a:p>
            <a:r>
              <a:rPr lang="en-GB" sz="1600" dirty="0"/>
              <a:t>-Department of Health and Social Care (2022). ‘A Plan for Digital Health and Social Care’. </a:t>
            </a:r>
            <a:r>
              <a:rPr lang="en-GB" sz="1600" i="1" dirty="0"/>
              <a:t>Policy paper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4"/>
              </a:rPr>
              <a:t>A plan for digital health and social care - GOV.UK</a:t>
            </a:r>
            <a:r>
              <a:rPr lang="en-GB" sz="1600" dirty="0"/>
              <a:t>. Accessed on: 19</a:t>
            </a:r>
            <a:r>
              <a:rPr lang="en-GB" sz="1600" baseline="30000" dirty="0"/>
              <a:t>th</a:t>
            </a:r>
            <a:r>
              <a:rPr lang="en-GB" sz="1600" dirty="0"/>
              <a:t> June 2026.</a:t>
            </a:r>
          </a:p>
          <a:p>
            <a:r>
              <a:rPr lang="en-GB" sz="1600" dirty="0"/>
              <a:t>-Department of Health and Social Care (2023). ‘Digital Working in Adult Social Care: What Good Looks Like’. </a:t>
            </a:r>
            <a:r>
              <a:rPr lang="en-GB" sz="1600" i="1" dirty="0"/>
              <a:t>Guidance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5"/>
              </a:rPr>
              <a:t>Digital working in adult social care: What Good Looks Like - GOV.UK</a:t>
            </a:r>
            <a:r>
              <a:rPr lang="en-GB" sz="1600" dirty="0"/>
              <a:t>. Accessed on: 20</a:t>
            </a:r>
            <a:r>
              <a:rPr lang="en-GB" sz="1600" baseline="30000" dirty="0"/>
              <a:t>th</a:t>
            </a:r>
            <a:r>
              <a:rPr lang="en-GB" sz="1600" dirty="0"/>
              <a:t> June 2026.</a:t>
            </a:r>
          </a:p>
          <a:p>
            <a:r>
              <a:rPr lang="en-GB" sz="1600" dirty="0"/>
              <a:t>-Diabetes UK (2025). ‘Closed Loop Systems’</a:t>
            </a:r>
            <a:r>
              <a:rPr lang="en-GB" sz="1600" i="1" dirty="0"/>
              <a:t>. Diabetes technology</a:t>
            </a:r>
            <a:r>
              <a:rPr lang="en-GB" sz="1600" dirty="0"/>
              <a:t>. Available at: </a:t>
            </a:r>
            <a:r>
              <a:rPr lang="en-GB" sz="1600" u="sng" dirty="0">
                <a:hlinkClick r:id="rId6"/>
              </a:rPr>
              <a:t>What are closed loop systems? | Diabetes UK</a:t>
            </a:r>
            <a:r>
              <a:rPr lang="en-GB" sz="1600" dirty="0"/>
              <a:t>. Accessed on: 20</a:t>
            </a:r>
            <a:r>
              <a:rPr lang="en-GB" sz="1600" baseline="30000" dirty="0"/>
              <a:t>th</a:t>
            </a:r>
            <a:r>
              <a:rPr lang="en-GB" sz="1600" dirty="0"/>
              <a:t> June 2026.</a:t>
            </a:r>
          </a:p>
          <a:p>
            <a:r>
              <a:rPr lang="en-GB" sz="1600" dirty="0"/>
              <a:t>-Hagan, J., Griffin, T. P., Chauhan, R., Choudhary, P., Crabtree, T. S. J., Ackroyd, D., Wilmot, E. G., Narendran, P., </a:t>
            </a:r>
            <a:r>
              <a:rPr lang="en-GB" sz="1600" dirty="0" err="1"/>
              <a:t>Bawlchhim</a:t>
            </a:r>
            <a:r>
              <a:rPr lang="en-GB" sz="1600" dirty="0"/>
              <a:t>, Z., Elliott, J., &amp; </a:t>
            </a:r>
            <a:r>
              <a:rPr lang="en-GB" sz="1600" dirty="0" err="1"/>
              <a:t>Hadjiconstantinou</a:t>
            </a:r>
            <a:r>
              <a:rPr lang="en-GB" sz="1600" dirty="0"/>
              <a:t>, M. (2026). ‘Exploring the Use of Hybrid Closed‐Loop Systems in People With Type 1 Diabetes and Their Partners: A Qualitative Evaluation From the NHS England Pilot.’ </a:t>
            </a:r>
            <a:r>
              <a:rPr lang="en-GB" sz="1600" i="1" dirty="0"/>
              <a:t>Journal of Diabetes Research</a:t>
            </a:r>
            <a:r>
              <a:rPr lang="en-GB" sz="1600" dirty="0"/>
              <a:t>, </a:t>
            </a:r>
            <a:r>
              <a:rPr lang="en-GB" sz="1600" i="1" dirty="0"/>
              <a:t>2026</a:t>
            </a:r>
            <a:r>
              <a:rPr lang="en-GB" sz="1600" dirty="0"/>
              <a:t>(1), 1997861. Available at: </a:t>
            </a:r>
            <a:r>
              <a:rPr lang="en-GB" sz="1600" u="sng" dirty="0">
                <a:hlinkClick r:id="rId7"/>
              </a:rPr>
              <a:t>https://doi.org/10.1155/jdr/1997861</a:t>
            </a:r>
            <a:r>
              <a:rPr lang="en-GB" sz="1600" dirty="0"/>
              <a:t>. Accessed on: 25</a:t>
            </a:r>
            <a:r>
              <a:rPr lang="en-GB" sz="1600" baseline="30000" dirty="0"/>
              <a:t>th</a:t>
            </a:r>
            <a:r>
              <a:rPr lang="en-GB" sz="1600" dirty="0"/>
              <a:t> June 2026</a:t>
            </a:r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897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855F9E-FF97-1FC0-BBFE-248CA1001AF5}"/>
              </a:ext>
            </a:extLst>
          </p:cNvPr>
          <p:cNvSpPr txBox="1"/>
          <p:nvPr/>
        </p:nvSpPr>
        <p:spPr>
          <a:xfrm>
            <a:off x="247650" y="-6057900"/>
            <a:ext cx="1238250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Department of Health and Social Care (2023). ‘Digital Working in Adult Social Care: What Good Looks Like’. </a:t>
            </a:r>
            <a:r>
              <a:rPr lang="en-GB" i="1" dirty="0"/>
              <a:t>Guidance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Digital working in adult social care: What Good Looks Like - GOV.UK</a:t>
            </a:r>
            <a:r>
              <a:rPr lang="en-GB" dirty="0"/>
              <a:t>. Accessed on: 20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Diabetes UK (2025). ‘Closed Loop Systems’</a:t>
            </a:r>
            <a:r>
              <a:rPr lang="en-GB" i="1" dirty="0"/>
              <a:t>. Diabetes technology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What are closed loop systems? | Diabetes UK</a:t>
            </a:r>
            <a:r>
              <a:rPr lang="en-GB" dirty="0"/>
              <a:t>. Accessed on: 20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Hagan, J., Griffin, T. P., Chauhan, R., Choudhary, P., Crabtree, T. S. J., Ackroyd, D., Wilmot, E. G., Narendran, P., </a:t>
            </a:r>
            <a:r>
              <a:rPr lang="en-GB" dirty="0" err="1"/>
              <a:t>Bawlchhim</a:t>
            </a:r>
            <a:r>
              <a:rPr lang="en-GB" dirty="0"/>
              <a:t>, Z., Elliott, J., &amp; </a:t>
            </a:r>
            <a:r>
              <a:rPr lang="en-GB" dirty="0" err="1"/>
              <a:t>Hadjiconstantinou</a:t>
            </a:r>
            <a:r>
              <a:rPr lang="en-GB" dirty="0"/>
              <a:t>, M. (2026). ‘Exploring the Use of Hybrid Closed‐Loop Systems in People With Type 1 Diabetes and Their Partners: A Qualitative Evaluation From the NHS England Pilot.’ </a:t>
            </a:r>
            <a:r>
              <a:rPr lang="en-GB" i="1" dirty="0"/>
              <a:t>Journal of Diabetes Research</a:t>
            </a:r>
            <a:r>
              <a:rPr lang="en-GB" dirty="0"/>
              <a:t>, </a:t>
            </a:r>
            <a:r>
              <a:rPr lang="en-GB" i="1" dirty="0"/>
              <a:t>2026</a:t>
            </a:r>
            <a:r>
              <a:rPr lang="en-GB" dirty="0"/>
              <a:t>(1), 1997861. Available at: </a:t>
            </a:r>
            <a:r>
              <a:rPr lang="en-GB" u="sng" dirty="0">
                <a:hlinkClick r:id="rId4"/>
              </a:rPr>
              <a:t>https://doi.org/10.1155/jdr/1997861</a:t>
            </a:r>
            <a:r>
              <a:rPr lang="en-GB" dirty="0"/>
              <a:t>. Accessed on: 25</a:t>
            </a:r>
            <a:r>
              <a:rPr lang="en-GB" baseline="30000" dirty="0"/>
              <a:t>th</a:t>
            </a:r>
            <a:r>
              <a:rPr lang="en-GB" dirty="0"/>
              <a:t> June 2026</a:t>
            </a:r>
          </a:p>
          <a:p>
            <a:r>
              <a:rPr lang="en-GB" dirty="0"/>
              <a:t>Khan, M. S., Sivanantham, S., Farouk, L., </a:t>
            </a:r>
            <a:r>
              <a:rPr lang="en-GB" dirty="0" err="1"/>
              <a:t>Lakshmareddy</a:t>
            </a:r>
            <a:r>
              <a:rPr lang="en-GB" dirty="0"/>
              <a:t>, D. R., De Scolasticis, S., Cresta, E., </a:t>
            </a:r>
            <a:r>
              <a:rPr lang="en-GB" dirty="0" err="1"/>
              <a:t>Godsland</a:t>
            </a:r>
            <a:r>
              <a:rPr lang="en-GB" dirty="0"/>
              <a:t>, I., Avari, P., Oliver, N., </a:t>
            </a:r>
            <a:r>
              <a:rPr lang="en-GB" dirty="0" err="1"/>
              <a:t>Leelarathna</a:t>
            </a:r>
            <a:r>
              <a:rPr lang="en-GB" dirty="0"/>
              <a:t>, L., &amp; Reddy, M. (2026). ‘Real‐world glycaemic outcomes observed with the use of Medtronic 780G, Tandem Control‐IQ and </a:t>
            </a:r>
            <a:r>
              <a:rPr lang="en-GB" dirty="0" err="1"/>
              <a:t>Omnipod</a:t>
            </a:r>
            <a:r>
              <a:rPr lang="en-GB" dirty="0"/>
              <a:t> 5 automated insulin delivery systems.’ </a:t>
            </a:r>
            <a:r>
              <a:rPr lang="en-GB" i="1" dirty="0"/>
              <a:t>Diabetic Medicine</a:t>
            </a:r>
            <a:r>
              <a:rPr lang="en-GB" dirty="0"/>
              <a:t>, </a:t>
            </a:r>
            <a:r>
              <a:rPr lang="en-GB" i="1" dirty="0"/>
              <a:t>43</a:t>
            </a:r>
            <a:r>
              <a:rPr lang="en-GB" dirty="0"/>
              <a:t>(5), e70251-n/a. Available at: </a:t>
            </a:r>
            <a:r>
              <a:rPr lang="en-GB" u="sng" dirty="0">
                <a:hlinkClick r:id="rId5"/>
              </a:rPr>
              <a:t>https://doi.org/10.1111/dme.70251</a:t>
            </a:r>
            <a:r>
              <a:rPr lang="en-GB" dirty="0"/>
              <a:t>. Accessed on 25</a:t>
            </a:r>
            <a:r>
              <a:rPr lang="en-GB" baseline="30000" dirty="0"/>
              <a:t>th</a:t>
            </a:r>
            <a:r>
              <a:rPr lang="en-GB" dirty="0"/>
              <a:t> June 2026.</a:t>
            </a:r>
          </a:p>
          <a:p>
            <a:r>
              <a:rPr lang="en-GB" dirty="0"/>
              <a:t>Kieu A, King J, Govender RD, </a:t>
            </a:r>
            <a:r>
              <a:rPr lang="en-GB" dirty="0" err="1"/>
              <a:t>Östlundh</a:t>
            </a:r>
            <a:r>
              <a:rPr lang="en-GB" dirty="0"/>
              <a:t> L. ‘The Benefits of Utilizing Continuous Glucose Monitoring of Diabetes Mellitus in Primary Care: A Systematic Review.’ </a:t>
            </a:r>
            <a:r>
              <a:rPr lang="en-GB" i="1" dirty="0"/>
              <a:t>Journal of Diabetes Science and Technology</a:t>
            </a:r>
            <a:r>
              <a:rPr lang="en-GB" dirty="0"/>
              <a:t>. 2023;17(3):762-774. Available at: doi:</a:t>
            </a:r>
            <a:r>
              <a:rPr lang="en-GB" u="sng" dirty="0">
                <a:hlinkClick r:id="rId6"/>
              </a:rPr>
              <a:t>10.1177/19322968211070855</a:t>
            </a:r>
            <a:r>
              <a:rPr lang="en-GB" dirty="0"/>
              <a:t>. Accessed on 19</a:t>
            </a:r>
            <a:r>
              <a:rPr lang="en-GB" baseline="30000" dirty="0"/>
              <a:t>th</a:t>
            </a:r>
            <a:r>
              <a:rPr lang="en-GB" dirty="0"/>
              <a:t> June 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4AD557-B196-2652-EEAE-C24482CB9CA5}"/>
              </a:ext>
            </a:extLst>
          </p:cNvPr>
          <p:cNvSpPr txBox="1"/>
          <p:nvPr/>
        </p:nvSpPr>
        <p:spPr>
          <a:xfrm>
            <a:off x="0" y="243840"/>
            <a:ext cx="1160145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- Hooper, S (2024). ‘About Hybrid Closed Loop for T1D’, Diabetes Medtech. Available at: </a:t>
            </a:r>
            <a:r>
              <a:rPr lang="en-GB" sz="1400" dirty="0">
                <a:hlinkClick r:id="rId7"/>
              </a:rPr>
              <a:t>About Hybrid Closed Loop for T1D - Love My Libre</a:t>
            </a:r>
            <a:r>
              <a:rPr lang="en-GB" sz="1400" dirty="0"/>
              <a:t>. Accessed on: 6</a:t>
            </a:r>
            <a:r>
              <a:rPr lang="en-GB" sz="1400" baseline="30000" dirty="0"/>
              <a:t>th</a:t>
            </a:r>
            <a:r>
              <a:rPr lang="en-GB" sz="1400" dirty="0"/>
              <a:t> July 2026.</a:t>
            </a:r>
          </a:p>
          <a:p>
            <a:r>
              <a:rPr lang="en-GB" sz="1400" dirty="0"/>
              <a:t>- Khan, M. S., Sivanantham, S., Farouk, L., </a:t>
            </a:r>
            <a:r>
              <a:rPr lang="en-GB" sz="1400" dirty="0" err="1"/>
              <a:t>Lakshmareddy</a:t>
            </a:r>
            <a:r>
              <a:rPr lang="en-GB" sz="1400" dirty="0"/>
              <a:t>, D. R., De Scolasticis, S., Cresta, E., </a:t>
            </a:r>
            <a:r>
              <a:rPr lang="en-GB" sz="1400" dirty="0" err="1"/>
              <a:t>Godsland</a:t>
            </a:r>
            <a:r>
              <a:rPr lang="en-GB" sz="1400" dirty="0"/>
              <a:t>, I., Avari, P., Oliver, N., </a:t>
            </a:r>
            <a:r>
              <a:rPr lang="en-GB" sz="1400" dirty="0" err="1"/>
              <a:t>Leelarathna</a:t>
            </a:r>
            <a:r>
              <a:rPr lang="en-GB" sz="1400" dirty="0"/>
              <a:t>, L., &amp; Reddy, M. (2026). ‘Real‐world glycaemic outcomes observed with the use of Medtronic 780G, Tandem Control‐IQ and </a:t>
            </a:r>
            <a:r>
              <a:rPr lang="en-GB" sz="1400" dirty="0" err="1"/>
              <a:t>Omnipod</a:t>
            </a:r>
            <a:r>
              <a:rPr lang="en-GB" sz="1400" dirty="0"/>
              <a:t> 5 automated insulin delivery systems.’ </a:t>
            </a:r>
            <a:r>
              <a:rPr lang="en-GB" sz="1400" i="1" dirty="0"/>
              <a:t>Diabetic Medicine</a:t>
            </a:r>
            <a:r>
              <a:rPr lang="en-GB" sz="1400" dirty="0"/>
              <a:t>, </a:t>
            </a:r>
            <a:r>
              <a:rPr lang="en-GB" sz="1400" i="1" dirty="0"/>
              <a:t>43</a:t>
            </a:r>
            <a:r>
              <a:rPr lang="en-GB" sz="1400" dirty="0"/>
              <a:t>(5), e70251-n/a. Available at: </a:t>
            </a:r>
            <a:r>
              <a:rPr lang="en-GB" sz="1400" u="sng" dirty="0">
                <a:hlinkClick r:id="rId5"/>
              </a:rPr>
              <a:t>https://doi.org/10.1111/dme.70251</a:t>
            </a:r>
            <a:r>
              <a:rPr lang="en-GB" sz="1400" dirty="0"/>
              <a:t>. Accessed on 25</a:t>
            </a:r>
            <a:r>
              <a:rPr lang="en-GB" sz="1400" baseline="30000" dirty="0"/>
              <a:t>th</a:t>
            </a:r>
            <a:r>
              <a:rPr lang="en-GB" sz="1400" dirty="0"/>
              <a:t> June 2026.</a:t>
            </a:r>
          </a:p>
          <a:p>
            <a:r>
              <a:rPr lang="en-GB" sz="1400" dirty="0"/>
              <a:t>- Lawton, J., Kyle, C. J., Chambers, T. J. G., Steven, L., Currie, A., Gibb, F., McKnight, J. A., &amp; Rankin, D. (2025). ‘What training and support do people need to make optimal use of automated insulin delivery systems: Interview study.’ </a:t>
            </a:r>
            <a:r>
              <a:rPr lang="en-GB" sz="1400" i="1" dirty="0"/>
              <a:t>Diabetic Medicine</a:t>
            </a:r>
            <a:r>
              <a:rPr lang="en-GB" sz="1400" dirty="0"/>
              <a:t>, </a:t>
            </a:r>
            <a:r>
              <a:rPr lang="en-GB" sz="1400" i="1" dirty="0"/>
              <a:t>42</a:t>
            </a:r>
            <a:r>
              <a:rPr lang="en-GB" sz="1400" dirty="0"/>
              <a:t>(12), e70153. Available at: </a:t>
            </a:r>
            <a:r>
              <a:rPr lang="en-GB" sz="1400" u="sng" dirty="0">
                <a:hlinkClick r:id="rId8"/>
              </a:rPr>
              <a:t>https://doi.org/10.1111/dme.70153</a:t>
            </a:r>
            <a:r>
              <a:rPr lang="en-GB" sz="1400" dirty="0"/>
              <a:t>. Accessed on: 29</a:t>
            </a:r>
            <a:r>
              <a:rPr lang="en-GB" sz="1400" baseline="30000" dirty="0"/>
              <a:t>th</a:t>
            </a:r>
            <a:r>
              <a:rPr lang="en-GB" sz="1400" dirty="0"/>
              <a:t> June 2026</a:t>
            </a:r>
          </a:p>
          <a:p>
            <a:r>
              <a:rPr lang="en-GB" sz="1400" dirty="0"/>
              <a:t>- Madrid-Valero, J. J., Scott, E. M., Boughton, C. K., Allen, J. M., Ware, J., </a:t>
            </a:r>
            <a:r>
              <a:rPr lang="en-GB" sz="1400" dirty="0" err="1"/>
              <a:t>Wilinska</a:t>
            </a:r>
            <a:r>
              <a:rPr lang="en-GB" sz="1400" dirty="0"/>
              <a:t>, M. E., Hartnell, S., </a:t>
            </a:r>
            <a:r>
              <a:rPr lang="en-GB" sz="1400" dirty="0" err="1"/>
              <a:t>Thankamony</a:t>
            </a:r>
            <a:r>
              <a:rPr lang="en-GB" sz="1400" dirty="0"/>
              <a:t>, A., Randell, T., Ghatak, A., Besser, R. E. J., Elleri, D., Trevelyan, N., Campbell, F. M., Hovorka, R., &amp; Gregory, A. M. (2026). ‘Closed-Loop Therapy and Sleep in Young People Newly Diagnosed With Type 1 Diabetes and Their Parents.’ </a:t>
            </a:r>
            <a:r>
              <a:rPr lang="en-GB" sz="1400" i="1" dirty="0"/>
              <a:t>Journal of Diabetes Science and Technology</a:t>
            </a:r>
            <a:r>
              <a:rPr lang="en-GB" sz="1400" dirty="0"/>
              <a:t>, </a:t>
            </a:r>
            <a:r>
              <a:rPr lang="en-GB" sz="1400" i="1" dirty="0"/>
              <a:t>20</a:t>
            </a:r>
            <a:r>
              <a:rPr lang="en-GB" sz="1400" dirty="0"/>
              <a:t>(2), 335–341. Available at: </a:t>
            </a:r>
            <a:r>
              <a:rPr lang="en-GB" sz="1400" u="sng" dirty="0">
                <a:hlinkClick r:id="rId9"/>
              </a:rPr>
              <a:t>https://doi.org/10.1177/19322968241286816</a:t>
            </a:r>
            <a:r>
              <a:rPr lang="en-GB" sz="1400" dirty="0"/>
              <a:t>. Accessed on: 28</a:t>
            </a:r>
            <a:r>
              <a:rPr lang="en-GB" sz="1400" baseline="30000" dirty="0"/>
              <a:t>th</a:t>
            </a:r>
            <a:r>
              <a:rPr lang="en-GB" sz="1400" dirty="0"/>
              <a:t> June 2026</a:t>
            </a:r>
          </a:p>
          <a:p>
            <a:r>
              <a:rPr lang="en-GB" sz="1400" dirty="0"/>
              <a:t>- NHS England (2024). ‘Hybrid closed loop technologies: 5-year implementation strategy.’ </a:t>
            </a:r>
            <a:r>
              <a:rPr lang="en-GB" sz="1400" i="1" dirty="0"/>
              <a:t>Diabetes</a:t>
            </a:r>
            <a:r>
              <a:rPr lang="en-GB" sz="1400" dirty="0"/>
              <a:t>. Available at: </a:t>
            </a:r>
            <a:r>
              <a:rPr lang="en-GB" sz="1400" u="sng" dirty="0">
                <a:hlinkClick r:id="rId10"/>
              </a:rPr>
              <a:t>NHS England » Hybrid closed loop technologies: 5-year implementation strategy</a:t>
            </a:r>
            <a:r>
              <a:rPr lang="en-GB" sz="1400" dirty="0"/>
              <a:t>. Accessed on:  20</a:t>
            </a:r>
            <a:r>
              <a:rPr lang="en-GB" sz="1400" baseline="30000" dirty="0"/>
              <a:t>th</a:t>
            </a:r>
            <a:r>
              <a:rPr lang="en-GB" sz="1400" dirty="0"/>
              <a:t> June 2026.</a:t>
            </a:r>
          </a:p>
          <a:p>
            <a:r>
              <a:rPr lang="en-GB" sz="1400" dirty="0"/>
              <a:t>- NICE (2023). ‘Hybrid closed loop systems for managing blood glucose levels in type 1 diabetes’, </a:t>
            </a:r>
            <a:r>
              <a:rPr lang="en-GB" sz="1400" i="1" dirty="0"/>
              <a:t>Technology appraisal guidance</a:t>
            </a:r>
          </a:p>
          <a:p>
            <a:r>
              <a:rPr lang="en-GB" sz="1400" i="1" dirty="0"/>
              <a:t>Reference number: TA943. </a:t>
            </a:r>
            <a:r>
              <a:rPr lang="en-GB" sz="1400" dirty="0"/>
              <a:t>Accessed on: 19</a:t>
            </a:r>
            <a:r>
              <a:rPr lang="en-GB" sz="1400" baseline="30000" dirty="0"/>
              <a:t>th</a:t>
            </a:r>
            <a:r>
              <a:rPr lang="en-GB" sz="1400" dirty="0"/>
              <a:t> June 2026. Available at: https://www.nice.org.uk/guidance/ta943</a:t>
            </a:r>
          </a:p>
          <a:p>
            <a:r>
              <a:rPr lang="en-GB" sz="1400" dirty="0"/>
              <a:t>- Ware, J., </a:t>
            </a:r>
            <a:r>
              <a:rPr lang="en-GB" sz="1400" dirty="0" err="1"/>
              <a:t>Wilinska</a:t>
            </a:r>
            <a:r>
              <a:rPr lang="en-GB" sz="1400" dirty="0"/>
              <a:t>, M. E., Ruan, Y., Allen, J. M., Boughton, C. K., Hartnell, S., Bally, L., de Beaufort, C., Besser, R. E. J., Campbell, F. M., </a:t>
            </a:r>
            <a:r>
              <a:rPr lang="en-GB" sz="1400" dirty="0" err="1"/>
              <a:t>Draxlbauer</a:t>
            </a:r>
            <a:r>
              <a:rPr lang="en-GB" sz="1400" dirty="0"/>
              <a:t>, K., Elleri, D., Evans, M. L., Fröhlich-</a:t>
            </a:r>
            <a:r>
              <a:rPr lang="en-GB" sz="1400" dirty="0" err="1"/>
              <a:t>Reiterer</a:t>
            </a:r>
            <a:r>
              <a:rPr lang="en-GB" sz="1400" dirty="0"/>
              <a:t>, E., Ghatak, A., Hofer, S. E., Kapellen, T. M., </a:t>
            </a:r>
            <a:r>
              <a:rPr lang="en-GB" sz="1400" dirty="0" err="1"/>
              <a:t>Leelarathna</a:t>
            </a:r>
            <a:r>
              <a:rPr lang="en-GB" sz="1400" dirty="0"/>
              <a:t>, L., Mader, J. K., Hovorka, R. (2024). ‘Safety of User-Initiated Intensification of Insulin Delivery Using Cambridge Hybrid Closed-Loop Algorithm.’ </a:t>
            </a:r>
            <a:r>
              <a:rPr lang="en-GB" sz="1400" i="1" dirty="0"/>
              <a:t>Journal of Diabetes Science and Technology</a:t>
            </a:r>
            <a:r>
              <a:rPr lang="en-GB" sz="1400" dirty="0"/>
              <a:t>, </a:t>
            </a:r>
            <a:r>
              <a:rPr lang="en-GB" sz="1400" i="1" dirty="0"/>
              <a:t>18</a:t>
            </a:r>
            <a:r>
              <a:rPr lang="en-GB" sz="1400" dirty="0"/>
              <a:t>(4), 882–888. Available at: </a:t>
            </a:r>
            <a:r>
              <a:rPr lang="en-GB" sz="1400" u="sng" dirty="0">
                <a:hlinkClick r:id="rId11"/>
              </a:rPr>
              <a:t>https://doi.org/10.1177/19322968221141924</a:t>
            </a:r>
            <a:r>
              <a:rPr lang="en-GB" sz="1400" dirty="0"/>
              <a:t>. Accessed on: 28</a:t>
            </a:r>
            <a:r>
              <a:rPr lang="en-GB" sz="1400" baseline="30000" dirty="0"/>
              <a:t>th</a:t>
            </a:r>
            <a:r>
              <a:rPr lang="en-GB" sz="1400" dirty="0"/>
              <a:t> June 2026.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9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1" ma:contentTypeDescription="Create a new document." ma:contentTypeScope="" ma:versionID="7a85f05058ebae9dc3ebb42f739d553c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080e2e472cb913ab1342d54ef6826531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EB3EC641-DEA1-49F9-BC85-7A23F76F8CD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F4C329-18ED-4754-9A72-71FBF1E415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CB49B92-A4AD-46F0-AA0E-3921A9DA1C46}">
  <ds:schemaRefs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6642d537-5170-4cd9-a3f2-9ec198ee3eac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1742</TotalTime>
  <Words>3150</Words>
  <Application>Microsoft Office PowerPoint</Application>
  <PresentationFormat>Widescreen</PresentationFormat>
  <Paragraphs>141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Amasis MT Pro Medium</vt:lpstr>
      <vt:lpstr>Aptos</vt:lpstr>
      <vt:lpstr>Aptos Display</vt:lpstr>
      <vt:lpstr>Arial</vt:lpstr>
      <vt:lpstr>Office Theme</vt:lpstr>
      <vt:lpstr>A Critical Thematic Evaluation of the Hybrid Closed-Loop (HCL) System Rollout in the NHS</vt:lpstr>
      <vt:lpstr>The Healthcare Challenge</vt:lpstr>
      <vt:lpstr>The Innovation - HCL Architecture</vt:lpstr>
      <vt:lpstr>Policy and Procurement Landscape</vt:lpstr>
      <vt:lpstr>PowerPoint Presentation</vt:lpstr>
      <vt:lpstr>Theme 1 – Healthcare Workforce Capacity</vt:lpstr>
      <vt:lpstr>PowerPoint Presentation</vt:lpstr>
      <vt:lpstr>Theme 2 – Patient Experience: The Adaptation Period</vt:lpstr>
      <vt:lpstr>Theme 2 – Patient Experience: Frictions vs. Long-Term Agency</vt:lpstr>
      <vt:lpstr>Theme 3 – Socio-Structural and Family Impacts</vt:lpstr>
      <vt:lpstr>Theme 3 – Socio-Economic Equaliser vs. Localised Inequities</vt:lpstr>
      <vt:lpstr>Strategic Recommendations for Healthcare Leadership</vt:lpstr>
      <vt:lpstr>Conclusion – The Future of Automated Care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Cherelle Moran (2328226)</dc:creator>
  <cp:lastModifiedBy>Cherelle Moran (2328226)</cp:lastModifiedBy>
  <cp:revision>1</cp:revision>
  <dcterms:created xsi:type="dcterms:W3CDTF">2026-07-09T17:41:25Z</dcterms:created>
  <dcterms:modified xsi:type="dcterms:W3CDTF">2026-07-12T11:10:02Z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