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5"/>
  </p:notesMasterIdLst>
  <p:sldIdLst>
    <p:sldId id="256" r:id="rId2"/>
    <p:sldId id="257" r:id="rId3"/>
    <p:sldId id="259"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AB48B9-A916-4313-98C1-54C59EBFD3AA}" type="datetimeFigureOut">
              <a:rPr lang="en-GB" smtClean="0"/>
              <a:t>08/12/2025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8D7712-EE5E-48FD-B8EC-4BF9EA6574F2}" type="slidenum">
              <a:rPr lang="en-GB" smtClean="0"/>
              <a:t>‹#›</a:t>
            </a:fld>
            <a:endParaRPr lang="en-GB"/>
          </a:p>
        </p:txBody>
      </p:sp>
    </p:spTree>
    <p:extLst>
      <p:ext uri="{BB962C8B-B14F-4D97-AF65-F5344CB8AC3E}">
        <p14:creationId xmlns:p14="http://schemas.microsoft.com/office/powerpoint/2010/main" val="262947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many people ?who is more at risk ? epidemiology</a:t>
            </a:r>
          </a:p>
        </p:txBody>
      </p:sp>
      <p:sp>
        <p:nvSpPr>
          <p:cNvPr id="4" name="Slide Number Placeholder 3"/>
          <p:cNvSpPr>
            <a:spLocks noGrp="1"/>
          </p:cNvSpPr>
          <p:nvPr>
            <p:ph type="sldNum" sz="quarter" idx="5"/>
          </p:nvPr>
        </p:nvSpPr>
        <p:spPr/>
        <p:txBody>
          <a:bodyPr/>
          <a:lstStyle/>
          <a:p>
            <a:fld id="{A78D7712-EE5E-48FD-B8EC-4BF9EA6574F2}" type="slidenum">
              <a:rPr lang="en-GB" smtClean="0"/>
              <a:t>3</a:t>
            </a:fld>
            <a:endParaRPr lang="en-GB"/>
          </a:p>
        </p:txBody>
      </p:sp>
    </p:spTree>
    <p:extLst>
      <p:ext uri="{BB962C8B-B14F-4D97-AF65-F5344CB8AC3E}">
        <p14:creationId xmlns:p14="http://schemas.microsoft.com/office/powerpoint/2010/main" val="4728340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1D1EADE-8E88-4C7C-8AC5-FB148DE4940E}" type="datetime1">
              <a:rPr lang="en-US" smtClean="0"/>
              <a:t>12/8/2025</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84889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12/8/2025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89476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12/8/2025</a:t>
            </a:fld>
            <a:endParaRPr lang="en-US"/>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25498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12/8/2025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11147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12/8/2025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13083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12/8/2025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14350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12/8/2025</a:t>
            </a:fld>
            <a:endParaRPr lang="en-US"/>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237994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12/8/2025</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57533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12/8/2025</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28174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12/8/2025</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8102025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12/8/2025</a:t>
            </a:fld>
            <a:endParaRPr lang="en-US"/>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1064976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12/8/2025</a:t>
            </a:fld>
            <a:endParaRPr lang="en-US"/>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2388366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12/8/2025</a:t>
            </a:fld>
            <a:endParaRPr lang="en-US"/>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6508858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31BA835-12AC-4E8F-955A-EA3F4DE2791F}" type="datetime1">
              <a:rPr lang="en-US" smtClean="0"/>
              <a:t>12/8/2025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3924100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31BA835-12AC-4E8F-955A-EA3F4DE2791F}" type="datetime1">
              <a:rPr lang="en-US" smtClean="0"/>
              <a:t>12/8/2025</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3466692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C3C8B9C-477D-492A-96AD-1FC2CC997A73}" type="datetime1">
              <a:rPr lang="en-US" smtClean="0"/>
              <a:t>12/8/2025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401333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2D3AED5-E26D-4E29-B1B3-7847B6779594}" type="datetime1">
              <a:rPr lang="en-US" smtClean="0"/>
              <a:t>12/8/2025</a:t>
            </a:fld>
            <a:endParaRPr lang="en-US"/>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52732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31BA835-12AC-4E8F-955A-EA3F4DE2791F}" type="datetime1">
              <a:rPr lang="en-US" smtClean="0"/>
              <a:t>12/8/2025</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2960514425"/>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9" name="Rectangle 28">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0" name="Rectangle 29">
            <a:extLst>
              <a:ext uri="{FF2B5EF4-FFF2-40B4-BE49-F238E27FC236}">
                <a16:creationId xmlns:a16="http://schemas.microsoft.com/office/drawing/2014/main" id="{491A5E26-1F21-459D-8C03-ADB057B09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smoke background">
            <a:extLst>
              <a:ext uri="{FF2B5EF4-FFF2-40B4-BE49-F238E27FC236}">
                <a16:creationId xmlns:a16="http://schemas.microsoft.com/office/drawing/2014/main" id="{8E3F250A-EBB0-6B37-55C2-96714D590725}"/>
              </a:ext>
            </a:extLst>
          </p:cNvPr>
          <p:cNvPicPr>
            <a:picLocks noChangeAspect="1"/>
          </p:cNvPicPr>
          <p:nvPr/>
        </p:nvPicPr>
        <p:blipFill>
          <a:blip r:embed="rId3">
            <a:alphaModFix amt="40000"/>
          </a:blip>
          <a:srcRect t="6411" b="900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B9A50AA-02AA-382D-D6E6-00C082379C26}"/>
              </a:ext>
            </a:extLst>
          </p:cNvPr>
          <p:cNvSpPr>
            <a:spLocks noGrp="1"/>
          </p:cNvSpPr>
          <p:nvPr>
            <p:ph type="ctrTitle" idx="4294967295"/>
          </p:nvPr>
        </p:nvSpPr>
        <p:spPr>
          <a:xfrm>
            <a:off x="1154955" y="2099733"/>
            <a:ext cx="8825658" cy="2677648"/>
          </a:xfrm>
        </p:spPr>
        <p:txBody>
          <a:bodyPr vert="horz" lIns="91440" tIns="45720" rIns="91440" bIns="45720" rtlCol="0" anchor="b">
            <a:normAutofit/>
          </a:bodyPr>
          <a:lstStyle/>
          <a:p>
            <a:r>
              <a:rPr lang="en-US" sz="5400" dirty="0">
                <a:solidFill>
                  <a:schemeClr val="tx1"/>
                </a:solidFill>
              </a:rPr>
              <a:t>Anterior cruciate ligament injury</a:t>
            </a:r>
          </a:p>
        </p:txBody>
      </p:sp>
    </p:spTree>
    <p:extLst>
      <p:ext uri="{BB962C8B-B14F-4D97-AF65-F5344CB8AC3E}">
        <p14:creationId xmlns:p14="http://schemas.microsoft.com/office/powerpoint/2010/main" val="237835033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3" name="Freeform: Shape 1032">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035"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037"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4" name="Title 3">
            <a:extLst>
              <a:ext uri="{FF2B5EF4-FFF2-40B4-BE49-F238E27FC236}">
                <a16:creationId xmlns:a16="http://schemas.microsoft.com/office/drawing/2014/main" id="{EB6919E9-2435-23BB-D300-AA21D62E2CE4}"/>
              </a:ext>
            </a:extLst>
          </p:cNvPr>
          <p:cNvSpPr>
            <a:spLocks noGrp="1"/>
          </p:cNvSpPr>
          <p:nvPr>
            <p:ph type="title"/>
          </p:nvPr>
        </p:nvSpPr>
        <p:spPr>
          <a:xfrm>
            <a:off x="639098" y="629265"/>
            <a:ext cx="6072776" cy="1622322"/>
          </a:xfrm>
        </p:spPr>
        <p:txBody>
          <a:bodyPr>
            <a:normAutofit/>
          </a:bodyPr>
          <a:lstStyle/>
          <a:p>
            <a:r>
              <a:rPr lang="en-GB" dirty="0">
                <a:solidFill>
                  <a:schemeClr val="tx1"/>
                </a:solidFill>
                <a:latin typeface="Arial" panose="020B0604020202020204" pitchFamily="34" charset="0"/>
                <a:cs typeface="Arial" panose="020B0604020202020204" pitchFamily="34" charset="0"/>
              </a:rPr>
              <a:t>What is an Anterior cruciate ligament injury? </a:t>
            </a:r>
          </a:p>
        </p:txBody>
      </p:sp>
      <p:pic>
        <p:nvPicPr>
          <p:cNvPr id="1026" name="Picture 2" descr="ACL Injuries | Michigan Surgery Specialists">
            <a:extLst>
              <a:ext uri="{FF2B5EF4-FFF2-40B4-BE49-F238E27FC236}">
                <a16:creationId xmlns:a16="http://schemas.microsoft.com/office/drawing/2014/main" id="{5D9A5A94-EBC4-E737-F8C4-F8720F369F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97" r="1373" b="-3"/>
          <a:stretch>
            <a:fillRect/>
          </a:stretch>
        </p:blipFill>
        <p:spPr bwMode="auto">
          <a:xfrm>
            <a:off x="7418226" y="645106"/>
            <a:ext cx="4125317" cy="5585369"/>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Oval 1040">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Oval 1042">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Content Placeholder 4">
            <a:extLst>
              <a:ext uri="{FF2B5EF4-FFF2-40B4-BE49-F238E27FC236}">
                <a16:creationId xmlns:a16="http://schemas.microsoft.com/office/drawing/2014/main" id="{AF985F66-F2D9-B830-1E23-A5A9BD4738B1}"/>
              </a:ext>
            </a:extLst>
          </p:cNvPr>
          <p:cNvSpPr>
            <a:spLocks noGrp="1"/>
          </p:cNvSpPr>
          <p:nvPr>
            <p:ph idx="1"/>
          </p:nvPr>
        </p:nvSpPr>
        <p:spPr>
          <a:xfrm>
            <a:off x="639098" y="2418735"/>
            <a:ext cx="6072776" cy="3811740"/>
          </a:xfrm>
        </p:spPr>
        <p:txBody>
          <a:bodyPr anchor="ctr">
            <a:normAutofit/>
          </a:bodyPr>
          <a:lstStyle/>
          <a:p>
            <a:r>
              <a:rPr lang="en-GB" dirty="0">
                <a:solidFill>
                  <a:schemeClr val="tx1"/>
                </a:solidFill>
              </a:rPr>
              <a:t>An ACL injury is a tear or sprain of the anterior cruciate ligament in the knee, often caused by sudden stops, pivots, or changes in direction during sports. It leads to pain, swelling, and instability in the joint.</a:t>
            </a:r>
          </a:p>
        </p:txBody>
      </p:sp>
    </p:spTree>
    <p:extLst>
      <p:ext uri="{BB962C8B-B14F-4D97-AF65-F5344CB8AC3E}">
        <p14:creationId xmlns:p14="http://schemas.microsoft.com/office/powerpoint/2010/main" val="28498738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5C5E7-3AE9-3A28-8C79-E6F001733AC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4A9EF6-D996-9589-26FA-BEBC9DC1DA4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726462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TM02900722[[fn=Ion Boardroom]]</Template>
  <TotalTime>966</TotalTime>
  <Words>69</Words>
  <Application>Microsoft Office PowerPoint</Application>
  <PresentationFormat>Widescreen</PresentationFormat>
  <Paragraphs>5</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Arial</vt:lpstr>
      <vt:lpstr>Century Gothic</vt:lpstr>
      <vt:lpstr>Wingdings 3</vt:lpstr>
      <vt:lpstr>Ion Boardroom</vt:lpstr>
      <vt:lpstr>Anterior cruciate ligament injury</vt:lpstr>
      <vt:lpstr>What is an Anterior cruciate ligament injury?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Ben Davies (2502909)</dc:creator>
  <cp:lastModifiedBy>Ben Davies (2502909)</cp:lastModifiedBy>
  <cp:revision>1</cp:revision>
  <dcterms:created xsi:type="dcterms:W3CDTF">2025-12-08T21:35:57Z</dcterms:created>
  <dcterms:modified xsi:type="dcterms:W3CDTF">2025-12-09T13:42:03Z</dcterms:modified>
</cp:coreProperties>
</file>