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5"/>
  </p:notesMasterIdLst>
  <p:sldIdLst>
    <p:sldId id="266" r:id="rId5"/>
    <p:sldId id="308" r:id="rId6"/>
    <p:sldId id="309" r:id="rId7"/>
    <p:sldId id="310" r:id="rId8"/>
    <p:sldId id="311" r:id="rId9"/>
    <p:sldId id="312" r:id="rId10"/>
    <p:sldId id="313" r:id="rId11"/>
    <p:sldId id="314" r:id="rId12"/>
    <p:sldId id="315" r:id="rId13"/>
    <p:sldId id="31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5287" autoAdjust="0"/>
  </p:normalViewPr>
  <p:slideViewPr>
    <p:cSldViewPr snapToGrid="0">
      <p:cViewPr varScale="1">
        <p:scale>
          <a:sx n="52" d="100"/>
          <a:sy n="52" d="100"/>
        </p:scale>
        <p:origin x="145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49CE11-C424-4FB6-8B78-6213AFFC9B54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A21EBF-049E-487A-93C3-70CDECF2E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030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Remind the students of the task 2 brief and make it clear that students need to select their chosen company this week.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A21EBF-049E-487A-93C3-70CDECF2E64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3968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Marketline</a:t>
            </a:r>
            <a:r>
              <a:rPr lang="en-GB" dirty="0"/>
              <a:t> is a database that tuition fees go towards paying for, this is a great tool and is accessible via the UWTSD library page. www.uwtsd.ac.uk/library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A21EBF-049E-487A-93C3-70CDECF2E64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6451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you enter the </a:t>
            </a:r>
            <a:r>
              <a:rPr lang="en-GB" dirty="0" err="1"/>
              <a:t>Marketline</a:t>
            </a:r>
            <a:r>
              <a:rPr lang="en-GB" dirty="0"/>
              <a:t> database. Select ‘Companies’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A21EBF-049E-487A-93C3-70CDECF2E64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5299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Type is the name of your chosen company. For example Domino’s Pizza </a:t>
            </a:r>
          </a:p>
          <a:p>
            <a:endParaRPr lang="en-GB" dirty="0"/>
          </a:p>
          <a:p>
            <a:r>
              <a:rPr lang="en-GB" dirty="0"/>
              <a:t>If a student does not have a company in mind, you can filter by sector, select the food industry to gain a choice of companies.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A21EBF-049E-487A-93C3-70CDECF2E64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3572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https://advantage-marketline-com.ezproxy.uwtsd.ac.uk/Company/Summary/dominos-pizza-group-plc </a:t>
            </a:r>
          </a:p>
          <a:p>
            <a:endParaRPr lang="en-GB" dirty="0"/>
          </a:p>
          <a:p>
            <a:r>
              <a:rPr lang="en-GB" dirty="0"/>
              <a:t>Visit the database a model the process. </a:t>
            </a:r>
          </a:p>
          <a:p>
            <a:endParaRPr lang="en-GB" dirty="0"/>
          </a:p>
          <a:p>
            <a:r>
              <a:rPr lang="en-GB" dirty="0"/>
              <a:t>View the SWOT analysis to gain insight into the company.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A21EBF-049E-487A-93C3-70CDECF2E64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1976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https://www.dominos.co.uk/</a:t>
            </a:r>
          </a:p>
          <a:p>
            <a:endParaRPr lang="en-GB" dirty="0"/>
          </a:p>
          <a:p>
            <a:r>
              <a:rPr lang="en-GB" dirty="0"/>
              <a:t>Explore the ‘About Us’ section to gain company background and vision. </a:t>
            </a:r>
          </a:p>
          <a:p>
            <a:endParaRPr lang="en-GB" dirty="0"/>
          </a:p>
          <a:p>
            <a:r>
              <a:rPr lang="en-GB" dirty="0"/>
              <a:t>Look at a job ad to see how tasks are presented to staff.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A21EBF-049E-487A-93C3-70CDECF2E64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6508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https://www.bbc.co.uk/search?q=dominos+pizza&amp;d=news_ps </a:t>
            </a:r>
          </a:p>
          <a:p>
            <a:endParaRPr lang="en-GB" dirty="0"/>
          </a:p>
          <a:p>
            <a:r>
              <a:rPr lang="en-GB" dirty="0"/>
              <a:t>What do these news stories reveal about the company?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A21EBF-049E-487A-93C3-70CDECF2E64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2127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10/23/2022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10/23/2022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10/23/2022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10/23/2022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10/23/2022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10/23/2022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10/23/2022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10/23/2022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10/23/2022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10/23/2022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ominos.co.uk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hyperlink" Target="https://www.bbc.co.uk/search?q=dominos+pizza&amp;d=news_p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>
            <a:normAutofit/>
          </a:bodyPr>
          <a:lstStyle/>
          <a:p>
            <a:r>
              <a:rPr lang="en-US" dirty="0"/>
              <a:t>Case Studies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r>
              <a:rPr lang="en-US" dirty="0"/>
              <a:t>Week 7 – BMSW5101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During this session…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A68FBD1-44A3-3903-A502-3D094B6FC4A8}"/>
              </a:ext>
            </a:extLst>
          </p:cNvPr>
          <p:cNvGrpSpPr/>
          <p:nvPr/>
        </p:nvGrpSpPr>
        <p:grpSpPr>
          <a:xfrm>
            <a:off x="1132569" y="2439054"/>
            <a:ext cx="2981250" cy="3105001"/>
            <a:chOff x="1132569" y="2439054"/>
            <a:chExt cx="2981250" cy="3105001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538065FE-5B3D-EA4E-F9E9-28A8D9751C5B}"/>
                </a:ext>
              </a:extLst>
            </p:cNvPr>
            <p:cNvSpPr/>
            <p:nvPr/>
          </p:nvSpPr>
          <p:spPr>
            <a:xfrm>
              <a:off x="1713912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6" name="Rectangle 5" descr="Magnifying glass outline">
              <a:extLst>
                <a:ext uri="{FF2B5EF4-FFF2-40B4-BE49-F238E27FC236}">
                  <a16:creationId xmlns:a16="http://schemas.microsoft.com/office/drawing/2014/main" id="{1A089242-D3BC-6947-E2A1-B906AD48A747}"/>
                </a:ext>
              </a:extLst>
            </p:cNvPr>
            <p:cNvSpPr/>
            <p:nvPr/>
          </p:nvSpPr>
          <p:spPr>
            <a:xfrm>
              <a:off x="2101475" y="2826617"/>
              <a:ext cx="1043437" cy="1043437"/>
            </a:xfrm>
            <a:prstGeom prst="rect">
              <a:avLst/>
            </a:pr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A686563-349C-F6DA-BE35-A8D43A846AA9}"/>
                </a:ext>
              </a:extLst>
            </p:cNvPr>
            <p:cNvSpPr/>
            <p:nvPr/>
          </p:nvSpPr>
          <p:spPr>
            <a:xfrm>
              <a:off x="1132569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kern="1200" dirty="0"/>
                <a:t>Identifying sources of information for case studies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13734FD-0D36-6D9D-7470-D6B3B88E5BBF}"/>
              </a:ext>
            </a:extLst>
          </p:cNvPr>
          <p:cNvGrpSpPr/>
          <p:nvPr/>
        </p:nvGrpSpPr>
        <p:grpSpPr>
          <a:xfrm>
            <a:off x="4635537" y="2439054"/>
            <a:ext cx="2981250" cy="3105001"/>
            <a:chOff x="4635537" y="2439054"/>
            <a:chExt cx="2981250" cy="310500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643D25FC-A4B9-15FF-1CBB-7D47FC206804}"/>
                </a:ext>
              </a:extLst>
            </p:cNvPr>
            <p:cNvSpPr/>
            <p:nvPr/>
          </p:nvSpPr>
          <p:spPr>
            <a:xfrm>
              <a:off x="5216881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9" name="Rectangle 8" descr="Upward trend with solid fill">
              <a:extLst>
                <a:ext uri="{FF2B5EF4-FFF2-40B4-BE49-F238E27FC236}">
                  <a16:creationId xmlns:a16="http://schemas.microsoft.com/office/drawing/2014/main" id="{49E74E7D-F192-B7D5-20C8-8B77AE2FC968}"/>
                </a:ext>
              </a:extLst>
            </p:cNvPr>
            <p:cNvSpPr/>
            <p:nvPr/>
          </p:nvSpPr>
          <p:spPr>
            <a:xfrm>
              <a:off x="5604444" y="2826617"/>
              <a:ext cx="1043437" cy="1043437"/>
            </a:xfrm>
            <a:prstGeom prst="rect">
              <a:avLst/>
            </a:pr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CDFCBED-8C5E-E25D-42C4-73EC796202F6}"/>
                </a:ext>
              </a:extLst>
            </p:cNvPr>
            <p:cNvSpPr/>
            <p:nvPr/>
          </p:nvSpPr>
          <p:spPr>
            <a:xfrm>
              <a:off x="4635537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kern="1200" dirty="0"/>
                <a:t>Use of </a:t>
              </a:r>
              <a:r>
                <a:rPr lang="en-US" kern="1200" dirty="0" err="1"/>
                <a:t>Marketline</a:t>
              </a:r>
              <a:r>
                <a:rPr lang="en-US" kern="1200" dirty="0"/>
                <a:t> Advantage Database.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7BA8FAE-E0AE-0440-D4F7-8C09C108B7B9}"/>
              </a:ext>
            </a:extLst>
          </p:cNvPr>
          <p:cNvGrpSpPr/>
          <p:nvPr/>
        </p:nvGrpSpPr>
        <p:grpSpPr>
          <a:xfrm>
            <a:off x="8138506" y="2439054"/>
            <a:ext cx="2981250" cy="3105001"/>
            <a:chOff x="8138506" y="2439054"/>
            <a:chExt cx="2981250" cy="3105001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EFBC6DE7-3F12-E85D-D058-9EAEB2DBD459}"/>
                </a:ext>
              </a:extLst>
            </p:cNvPr>
            <p:cNvSpPr/>
            <p:nvPr/>
          </p:nvSpPr>
          <p:spPr>
            <a:xfrm>
              <a:off x="8719850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2" name="Rectangle 11" descr="Internet outline">
              <a:extLst>
                <a:ext uri="{FF2B5EF4-FFF2-40B4-BE49-F238E27FC236}">
                  <a16:creationId xmlns:a16="http://schemas.microsoft.com/office/drawing/2014/main" id="{9F6F1427-C8AB-ACCD-345F-1AF6A0C320C3}"/>
                </a:ext>
              </a:extLst>
            </p:cNvPr>
            <p:cNvSpPr/>
            <p:nvPr/>
          </p:nvSpPr>
          <p:spPr>
            <a:xfrm>
              <a:off x="9107413" y="2826617"/>
              <a:ext cx="1043437" cy="1043437"/>
            </a:xfrm>
            <a:prstGeom prst="rect">
              <a:avLst/>
            </a:pr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ACE9FBD-7A58-FB68-5E18-E9DF44954C18}"/>
                </a:ext>
              </a:extLst>
            </p:cNvPr>
            <p:cNvSpPr/>
            <p:nvPr/>
          </p:nvSpPr>
          <p:spPr>
            <a:xfrm>
              <a:off x="8138506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kern="1200" dirty="0"/>
                <a:t>Exploring </a:t>
              </a:r>
            </a:p>
            <a:p>
              <a:pPr marL="0" lvl="0" indent="0" algn="ctr" defTabSz="6223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kern="1200" dirty="0"/>
                <a:t>Company websites for information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3235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5B7FC6-161E-BFE9-0711-40CE34579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Case studies for Task 2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7F76767-C64C-6B77-CFD2-7DD3BF61CC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684" r="2642"/>
          <a:stretch/>
        </p:blipFill>
        <p:spPr>
          <a:xfrm>
            <a:off x="4613785" y="1406783"/>
            <a:ext cx="7569256" cy="3857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4534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6BBDC3EA-A9DE-470B-98ED-300864EB60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260794-45E3-70CE-2EF1-D18746332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7939" y="640080"/>
            <a:ext cx="3659246" cy="262805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chemeClr val="tx1"/>
                </a:solidFill>
              </a:rPr>
              <a:t>UWTSD Library and MarketLine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9341552-A587-73D7-E6A1-2B15094E0B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03" r="-1" b="-1"/>
          <a:stretch/>
        </p:blipFill>
        <p:spPr>
          <a:xfrm>
            <a:off x="20" y="10"/>
            <a:ext cx="7556869" cy="338327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429000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172F0E-473D-E8B6-F83C-39865B7A54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r="40250" b="-1"/>
          <a:stretch/>
        </p:blipFill>
        <p:spPr>
          <a:xfrm>
            <a:off x="16" y="3474720"/>
            <a:ext cx="7556889" cy="3383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9470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7173D-7685-2B1C-3E86-AD1FA8217B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5D08BC-ED18-2925-0C63-ED97D37688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846" y="1011981"/>
            <a:ext cx="11827154" cy="4913487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5185B271-D815-BE29-D733-AEB51BD4F83E}"/>
              </a:ext>
            </a:extLst>
          </p:cNvPr>
          <p:cNvSpPr/>
          <p:nvPr/>
        </p:nvSpPr>
        <p:spPr>
          <a:xfrm>
            <a:off x="2391508" y="801858"/>
            <a:ext cx="1139483" cy="79493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6A15A3D-055D-2941-B7E7-5EB805C0704D}"/>
              </a:ext>
            </a:extLst>
          </p:cNvPr>
          <p:cNvCxnSpPr>
            <a:cxnSpLocks/>
            <a:endCxn id="6" idx="7"/>
          </p:cNvCxnSpPr>
          <p:nvPr/>
        </p:nvCxnSpPr>
        <p:spPr>
          <a:xfrm flipH="1">
            <a:off x="3364118" y="614149"/>
            <a:ext cx="539142" cy="304124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2601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19800-3136-1D51-8487-8A8301044D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F69EB7-1205-CCB8-4727-1698FAB7C2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986" y="741460"/>
            <a:ext cx="11924027" cy="537508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B171EBC3-1619-5981-8F96-ECA7BDEF7EEC}"/>
              </a:ext>
            </a:extLst>
          </p:cNvPr>
          <p:cNvSpPr/>
          <p:nvPr/>
        </p:nvSpPr>
        <p:spPr>
          <a:xfrm>
            <a:off x="182880" y="1678675"/>
            <a:ext cx="1477108" cy="102358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495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1497DE5-0939-4D1D-9350-0C5E1B209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CCC70ED-6C63-4537-B7EB-51990D6C0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24" y="457200"/>
            <a:ext cx="11274552" cy="594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A293552-567A-AD75-DF27-91A8E5D2A4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22731" y="785820"/>
            <a:ext cx="11116885" cy="158415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B1865E-3961-E5F3-4558-64B86678B1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384" y="741410"/>
            <a:ext cx="11274552" cy="4917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156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6BBDC3EA-A9DE-470B-98ED-300864EB60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AE5DB3-712B-5DFC-2CEA-02208E5D1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7939" y="640080"/>
            <a:ext cx="3659246" cy="262805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chemeClr val="tx1"/>
                </a:solidFill>
              </a:rPr>
              <a:t>The Company Website</a:t>
            </a:r>
          </a:p>
        </p:txBody>
      </p:sp>
      <p:pic>
        <p:nvPicPr>
          <p:cNvPr id="5" name="Content Placeholder 4" descr="Graphical user interface, text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30F96D32-6A8B-71F3-EE57-CF1A55837B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783" r="4225"/>
          <a:stretch/>
        </p:blipFill>
        <p:spPr>
          <a:xfrm>
            <a:off x="20" y="10"/>
            <a:ext cx="7556869" cy="3383270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429000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862E7126-36A8-4692-3E4D-3F3849D526B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-1" b="1058"/>
          <a:stretch/>
        </p:blipFill>
        <p:spPr>
          <a:xfrm>
            <a:off x="16" y="3474720"/>
            <a:ext cx="7556889" cy="3383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7750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8B4202-DCD5-4F8C-B481-743A989A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15B3E9-FE9D-4B6F-9986-0AF95558B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99" y="4550230"/>
            <a:ext cx="10909073" cy="9579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>
                <a:solidFill>
                  <a:schemeClr val="tx1">
                    <a:lumMod val="85000"/>
                    <a:lumOff val="15000"/>
                  </a:schemeClr>
                </a:solidFill>
              </a:rPr>
              <a:t>Look on News Websites for articles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154D2F-BA3C-F5B8-83C7-5CD80B621ED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76471"/>
          <a:stretch/>
        </p:blipFill>
        <p:spPr>
          <a:xfrm>
            <a:off x="-1" y="-2"/>
            <a:ext cx="6050281" cy="4242816"/>
          </a:xfrm>
          <a:prstGeom prst="rect">
            <a:avLst/>
          </a:prstGeom>
        </p:spPr>
      </p:pic>
      <p:pic>
        <p:nvPicPr>
          <p:cNvPr id="7" name="Content Placeholder 6">
            <a:hlinkClick r:id="rId4"/>
            <a:extLst>
              <a:ext uri="{FF2B5EF4-FFF2-40B4-BE49-F238E27FC236}">
                <a16:creationId xmlns:a16="http://schemas.microsoft.com/office/drawing/2014/main" id="{108D43DE-0E49-BC75-1DEB-714CB7E8FF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t="1231" r="2" b="2"/>
          <a:stretch/>
        </p:blipFill>
        <p:spPr>
          <a:xfrm>
            <a:off x="6141720" y="2"/>
            <a:ext cx="6050279" cy="4242815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7F57F6B-E621-4E40-A34D-2FE12902A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45296"/>
            <a:ext cx="10515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8EE702CF-91CE-4661-ACBF-3C8160D1B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751774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31E70-C324-7062-9616-389811EE7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Explore and Research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DD9BFF-9B09-7D3C-1CC5-06082CFD63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7355" y="2098751"/>
            <a:ext cx="2753664" cy="90089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8BCACB4-358E-A204-7451-6EC84BBE07EB}"/>
              </a:ext>
            </a:extLst>
          </p:cNvPr>
          <p:cNvSpPr/>
          <p:nvPr/>
        </p:nvSpPr>
        <p:spPr>
          <a:xfrm>
            <a:off x="1343802" y="3361032"/>
            <a:ext cx="16461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www.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A07DF1-ECAE-4E12-CEC5-D14212A9F62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76471"/>
          <a:stretch/>
        </p:blipFill>
        <p:spPr>
          <a:xfrm>
            <a:off x="1343802" y="4284362"/>
            <a:ext cx="3027162" cy="212282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734BFDA-8939-C41E-78DC-EC1DA91A95F9}"/>
              </a:ext>
            </a:extLst>
          </p:cNvPr>
          <p:cNvSpPr txBox="1"/>
          <p:nvPr/>
        </p:nvSpPr>
        <p:spPr>
          <a:xfrm>
            <a:off x="4814595" y="2098751"/>
            <a:ext cx="694197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Explore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Marketline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to locate your chosen company.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Navigate the information available.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Visit the company website and find an ‘About Us’ or a recruitment section that gives some company info.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Search for news stories about your chosen company, what do they reveal? </a:t>
            </a:r>
          </a:p>
        </p:txBody>
      </p:sp>
    </p:spTree>
    <p:extLst>
      <p:ext uri="{BB962C8B-B14F-4D97-AF65-F5344CB8AC3E}">
        <p14:creationId xmlns:p14="http://schemas.microsoft.com/office/powerpoint/2010/main" val="2604820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{4E768EB4-4EC9-4C4E-ADA0-7A9E61AABD9D}tf11437505_win32</Template>
  <TotalTime>99</TotalTime>
  <Words>323</Words>
  <Application>Microsoft Office PowerPoint</Application>
  <PresentationFormat>Widescreen</PresentationFormat>
  <Paragraphs>46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Georgia Pro Cond Light</vt:lpstr>
      <vt:lpstr>Speak Pro</vt:lpstr>
      <vt:lpstr>RetrospectVTI</vt:lpstr>
      <vt:lpstr>Case Studies</vt:lpstr>
      <vt:lpstr>During this session… </vt:lpstr>
      <vt:lpstr>Case studies for Task 2</vt:lpstr>
      <vt:lpstr>UWTSD Library and MarketLine</vt:lpstr>
      <vt:lpstr>PowerPoint Presentation</vt:lpstr>
      <vt:lpstr>PowerPoint Presentation</vt:lpstr>
      <vt:lpstr>PowerPoint Presentation</vt:lpstr>
      <vt:lpstr>The Company Website</vt:lpstr>
      <vt:lpstr>Look on News Websites for articles </vt:lpstr>
      <vt:lpstr>Explore and Research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Studies</dc:title>
  <dc:creator>Rebecca Kavanagh</dc:creator>
  <cp:lastModifiedBy>Rebecca Kavanagh</cp:lastModifiedBy>
  <cp:revision>2</cp:revision>
  <dcterms:created xsi:type="dcterms:W3CDTF">2022-10-23T18:35:26Z</dcterms:created>
  <dcterms:modified xsi:type="dcterms:W3CDTF">2022-10-23T20:14:45Z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