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724C23-8F2F-4EC8-B424-EE977C8E910E}" v="13" dt="2025-04-15T22:56:11.209"/>
  </p1510:revLst>
</p1510:revInfo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599" autoAdjust="0"/>
  </p:normalViewPr>
  <p:slideViewPr>
    <p:cSldViewPr>
      <p:cViewPr varScale="1">
        <p:scale>
          <a:sx n="86" d="100"/>
          <a:sy n="86" d="100"/>
        </p:scale>
        <p:origin x="51" y="4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0D724C23-8F2F-4EC8-B424-EE977C8E910E}"/>
    <pc:docChg chg="custSel modSld">
      <pc:chgData name="Zita Draper" userId="b063123c-f51f-481b-b99c-f574606c9ace" providerId="ADAL" clId="{0D724C23-8F2F-4EC8-B424-EE977C8E910E}" dt="2025-04-15T22:56:26.903" v="27" actId="14100"/>
      <pc:docMkLst>
        <pc:docMk/>
      </pc:docMkLst>
      <pc:sldChg chg="modSp mod">
        <pc:chgData name="Zita Draper" userId="b063123c-f51f-481b-b99c-f574606c9ace" providerId="ADAL" clId="{0D724C23-8F2F-4EC8-B424-EE977C8E910E}" dt="2025-04-15T22:56:26.903" v="27" actId="14100"/>
        <pc:sldMkLst>
          <pc:docMk/>
          <pc:sldMk cId="2158155689" sldId="265"/>
        </pc:sldMkLst>
        <pc:picChg chg="mod">
          <ac:chgData name="Zita Draper" userId="b063123c-f51f-481b-b99c-f574606c9ace" providerId="ADAL" clId="{0D724C23-8F2F-4EC8-B424-EE977C8E910E}" dt="2025-04-15T22:51:29.594" v="24" actId="1076"/>
          <ac:picMkLst>
            <pc:docMk/>
            <pc:sldMk cId="2158155689" sldId="265"/>
            <ac:picMk id="4" creationId="{909BC26E-DCE3-76C8-AA3B-CD175B5BAD0A}"/>
          </ac:picMkLst>
        </pc:picChg>
        <pc:picChg chg="mod">
          <ac:chgData name="Zita Draper" userId="b063123c-f51f-481b-b99c-f574606c9ace" providerId="ADAL" clId="{0D724C23-8F2F-4EC8-B424-EE977C8E910E}" dt="2025-04-15T22:54:34.415" v="25" actId="1076"/>
          <ac:picMkLst>
            <pc:docMk/>
            <pc:sldMk cId="2158155689" sldId="265"/>
            <ac:picMk id="5" creationId="{004E97EE-076C-B36B-A1A5-157E7FB3F3B1}"/>
          </ac:picMkLst>
        </pc:picChg>
        <pc:picChg chg="mod">
          <ac:chgData name="Zita Draper" userId="b063123c-f51f-481b-b99c-f574606c9ace" providerId="ADAL" clId="{0D724C23-8F2F-4EC8-B424-EE977C8E910E}" dt="2025-04-15T22:56:26.903" v="27" actId="14100"/>
          <ac:picMkLst>
            <pc:docMk/>
            <pc:sldMk cId="2158155689" sldId="265"/>
            <ac:picMk id="6" creationId="{FF21A717-F16A-EDA7-E05F-54695A2E671C}"/>
          </ac:picMkLst>
        </pc:picChg>
      </pc:sldChg>
      <pc:sldChg chg="delSp modSp mod delAnim">
        <pc:chgData name="Zita Draper" userId="b063123c-f51f-481b-b99c-f574606c9ace" providerId="ADAL" clId="{0D724C23-8F2F-4EC8-B424-EE977C8E910E}" dt="2025-04-15T21:59:46.503" v="5" actId="33524"/>
        <pc:sldMkLst>
          <pc:docMk/>
          <pc:sldMk cId="3150233459" sldId="268"/>
        </pc:sldMkLst>
        <pc:spChg chg="mod">
          <ac:chgData name="Zita Draper" userId="b063123c-f51f-481b-b99c-f574606c9ace" providerId="ADAL" clId="{0D724C23-8F2F-4EC8-B424-EE977C8E910E}" dt="2025-04-15T21:59:46.503" v="5" actId="33524"/>
          <ac:spMkLst>
            <pc:docMk/>
            <pc:sldMk cId="3150233459" sldId="268"/>
            <ac:spMk id="3" creationId="{D367C427-8D88-1402-B5EE-A2A144E05ABC}"/>
          </ac:spMkLst>
        </pc:spChg>
        <pc:picChg chg="mod">
          <ac:chgData name="Zita Draper" userId="b063123c-f51f-481b-b99c-f574606c9ace" providerId="ADAL" clId="{0D724C23-8F2F-4EC8-B424-EE977C8E910E}" dt="2025-04-15T21:53:27.706" v="0" actId="1076"/>
          <ac:picMkLst>
            <pc:docMk/>
            <pc:sldMk cId="3150233459" sldId="268"/>
            <ac:picMk id="4" creationId="{5DB0D81E-2FC6-7D76-09F4-45A9EAC39189}"/>
          </ac:picMkLst>
        </pc:picChg>
        <pc:picChg chg="del">
          <ac:chgData name="Zita Draper" userId="b063123c-f51f-481b-b99c-f574606c9ace" providerId="ADAL" clId="{0D724C23-8F2F-4EC8-B424-EE977C8E910E}" dt="2025-04-15T21:56:06.589" v="1" actId="478"/>
          <ac:picMkLst>
            <pc:docMk/>
            <pc:sldMk cId="3150233459" sldId="268"/>
            <ac:picMk id="5" creationId="{A37462F0-2E5D-179E-82DC-CD0B25CCAF65}"/>
          </ac:picMkLst>
        </pc:picChg>
        <pc:picChg chg="mod">
          <ac:chgData name="Zita Draper" userId="b063123c-f51f-481b-b99c-f574606c9ace" providerId="ADAL" clId="{0D724C23-8F2F-4EC8-B424-EE977C8E910E}" dt="2025-04-15T21:59:43.083" v="4" actId="1076"/>
          <ac:picMkLst>
            <pc:docMk/>
            <pc:sldMk cId="3150233459" sldId="268"/>
            <ac:picMk id="6" creationId="{CED16B3B-4D32-213C-ACE5-631507652224}"/>
          </ac:picMkLst>
        </pc:picChg>
      </pc:sldChg>
      <pc:sldChg chg="modSp mod">
        <pc:chgData name="Zita Draper" userId="b063123c-f51f-481b-b99c-f574606c9ace" providerId="ADAL" clId="{0D724C23-8F2F-4EC8-B424-EE977C8E910E}" dt="2025-04-15T22:33:46.014" v="14" actId="14100"/>
        <pc:sldMkLst>
          <pc:docMk/>
          <pc:sldMk cId="4292380627" sldId="269"/>
        </pc:sldMkLst>
        <pc:spChg chg="mod">
          <ac:chgData name="Zita Draper" userId="b063123c-f51f-481b-b99c-f574606c9ace" providerId="ADAL" clId="{0D724C23-8F2F-4EC8-B424-EE977C8E910E}" dt="2025-04-15T21:59:56.926" v="12" actId="122"/>
          <ac:spMkLst>
            <pc:docMk/>
            <pc:sldMk cId="4292380627" sldId="269"/>
            <ac:spMk id="2" creationId="{5DD6AFC5-2C19-F63E-7032-C0D8A2B9CF09}"/>
          </ac:spMkLst>
        </pc:spChg>
        <pc:picChg chg="mod">
          <ac:chgData name="Zita Draper" userId="b063123c-f51f-481b-b99c-f574606c9ace" providerId="ADAL" clId="{0D724C23-8F2F-4EC8-B424-EE977C8E910E}" dt="2025-04-15T22:33:46.014" v="14" actId="14100"/>
          <ac:picMkLst>
            <pc:docMk/>
            <pc:sldMk cId="4292380627" sldId="269"/>
            <ac:picMk id="4" creationId="{D4B8404E-2388-DCD8-CEC1-FC9A80F31F41}"/>
          </ac:picMkLst>
        </pc:picChg>
      </pc:sldChg>
      <pc:sldChg chg="delSp modSp mod delAnim">
        <pc:chgData name="Zita Draper" userId="b063123c-f51f-481b-b99c-f574606c9ace" providerId="ADAL" clId="{0D724C23-8F2F-4EC8-B424-EE977C8E910E}" dt="2025-04-15T22:35:21.038" v="17" actId="14100"/>
        <pc:sldMkLst>
          <pc:docMk/>
          <pc:sldMk cId="3327057616" sldId="270"/>
        </pc:sldMkLst>
        <pc:picChg chg="del">
          <ac:chgData name="Zita Draper" userId="b063123c-f51f-481b-b99c-f574606c9ace" providerId="ADAL" clId="{0D724C23-8F2F-4EC8-B424-EE977C8E910E}" dt="2025-04-15T22:34:36.962" v="15" actId="478"/>
          <ac:picMkLst>
            <pc:docMk/>
            <pc:sldMk cId="3327057616" sldId="270"/>
            <ac:picMk id="4" creationId="{629559FC-96FF-41FB-A3F5-9A218A8324E6}"/>
          </ac:picMkLst>
        </pc:picChg>
        <pc:picChg chg="mod">
          <ac:chgData name="Zita Draper" userId="b063123c-f51f-481b-b99c-f574606c9ace" providerId="ADAL" clId="{0D724C23-8F2F-4EC8-B424-EE977C8E910E}" dt="2025-04-15T22:35:21.038" v="17" actId="14100"/>
          <ac:picMkLst>
            <pc:docMk/>
            <pc:sldMk cId="3327057616" sldId="270"/>
            <ac:picMk id="5" creationId="{10A5BA88-DF8C-9495-C52F-A3D395FA9FE3}"/>
          </ac:picMkLst>
        </pc:picChg>
      </pc:sldChg>
      <pc:sldChg chg="delSp modSp mod delAnim">
        <pc:chgData name="Zita Draper" userId="b063123c-f51f-481b-b99c-f574606c9ace" providerId="ADAL" clId="{0D724C23-8F2F-4EC8-B424-EE977C8E910E}" dt="2025-04-15T22:41:42.513" v="21" actId="14100"/>
        <pc:sldMkLst>
          <pc:docMk/>
          <pc:sldMk cId="1900965385" sldId="271"/>
        </pc:sldMkLst>
        <pc:picChg chg="del">
          <ac:chgData name="Zita Draper" userId="b063123c-f51f-481b-b99c-f574606c9ace" providerId="ADAL" clId="{0D724C23-8F2F-4EC8-B424-EE977C8E910E}" dt="2025-04-15T22:39:40.615" v="18" actId="478"/>
          <ac:picMkLst>
            <pc:docMk/>
            <pc:sldMk cId="1900965385" sldId="271"/>
            <ac:picMk id="4" creationId="{2C7EEF58-FFE9-7A68-6AD2-423381E9861B}"/>
          </ac:picMkLst>
        </pc:picChg>
        <pc:picChg chg="del">
          <ac:chgData name="Zita Draper" userId="b063123c-f51f-481b-b99c-f574606c9ace" providerId="ADAL" clId="{0D724C23-8F2F-4EC8-B424-EE977C8E910E}" dt="2025-04-15T22:41:05.519" v="19" actId="478"/>
          <ac:picMkLst>
            <pc:docMk/>
            <pc:sldMk cId="1900965385" sldId="271"/>
            <ac:picMk id="5" creationId="{E065EF0D-E65E-76A9-932C-0CFE49587D0E}"/>
          </ac:picMkLst>
        </pc:picChg>
        <pc:picChg chg="mod">
          <ac:chgData name="Zita Draper" userId="b063123c-f51f-481b-b99c-f574606c9ace" providerId="ADAL" clId="{0D724C23-8F2F-4EC8-B424-EE977C8E910E}" dt="2025-04-15T22:41:42.513" v="21" actId="14100"/>
          <ac:picMkLst>
            <pc:docMk/>
            <pc:sldMk cId="1900965385" sldId="271"/>
            <ac:picMk id="6" creationId="{F24740D5-97AF-97E5-7CF8-C1E10D820A9A}"/>
          </ac:picMkLst>
        </pc:picChg>
      </pc:sldChg>
      <pc:sldChg chg="modSp mod">
        <pc:chgData name="Zita Draper" userId="b063123c-f51f-481b-b99c-f574606c9ace" providerId="ADAL" clId="{0D724C23-8F2F-4EC8-B424-EE977C8E910E}" dt="2025-04-15T22:45:13.729" v="23" actId="14100"/>
        <pc:sldMkLst>
          <pc:docMk/>
          <pc:sldMk cId="225376283" sldId="272"/>
        </pc:sldMkLst>
        <pc:picChg chg="mod">
          <ac:chgData name="Zita Draper" userId="b063123c-f51f-481b-b99c-f574606c9ace" providerId="ADAL" clId="{0D724C23-8F2F-4EC8-B424-EE977C8E910E}" dt="2025-04-15T22:45:13.729" v="23" actId="14100"/>
          <ac:picMkLst>
            <pc:docMk/>
            <pc:sldMk cId="225376283" sldId="272"/>
            <ac:picMk id="4" creationId="{790CB595-1021-50FB-2502-DB29628CA9F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96DEEBB-8103-4905-BFA7-1AABD791E139}" type="datetime1">
              <a:rPr lang="en-GB" smtClean="0"/>
              <a:t>15/04/2025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50423A-8BCE-448E-A97B-03A88B2B12C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9FB856-3FCA-4EC2-AB16-994754ED6FD3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F2A70B-78F2-4DCF-B53B-C990D2FAFB8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88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124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relation to the first recording – the names of the partners being disclosed – the exception being the text of the document or signatory.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noProof="0" smtClean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9125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81471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 rtlCol="0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4C2B27-CDC4-4488-B4F8-08B7920E8965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rtlCol="0" anchor="b">
            <a:noAutofit/>
          </a:bodyPr>
          <a:lstStyle>
            <a:lvl1pPr algn="l">
              <a:defRPr sz="4400" b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7E428-61DC-401C-9C5A-7D8110D5B815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E4A326-1B2F-4DFD-B6CF-B7D121B9D37C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A4C2D23-B5DD-433B-AF9B-C46AEEBA1205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CADDC3-2727-4063-BB81-E3F3203602F5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772DB9-C9B8-44AB-B475-8FBE6654A9DF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015E44-3F42-42C6-ABAA-208DD0AA14FA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677632-CA4B-4713-9C71-8235A90B37CA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9A6065-5E4F-4300-9D6C-C2C56B44B0CF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277813"/>
            <a:ext cx="9144001" cy="5898573"/>
          </a:xfrm>
        </p:spPr>
        <p:txBody>
          <a:bodyPr vert="eaVert" rtlCol="0"/>
          <a:lstStyle>
            <a:lvl5pPr>
              <a:defRPr/>
            </a:lvl5pPr>
            <a:lvl6pPr marL="1261872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39ABCB-B213-48A2-AE44-D574A85F055F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BE58C63-4303-4FBA-9190-6BCFBC223E4B}" type="datetime1">
              <a:rPr lang="en-GB" noProof="0" smtClean="0"/>
              <a:t>15/04/2025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4a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0.m4a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2.m4a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2.m4a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4.m4a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4.m4a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3" Type="http://schemas.microsoft.com/office/2007/relationships/media" Target="../media/media16.m4a"/><Relationship Id="rId7" Type="http://schemas.openxmlformats.org/officeDocument/2006/relationships/slideLayout" Target="../slideLayouts/slideLayout2.xml"/><Relationship Id="rId2" Type="http://schemas.microsoft.com/office/2007/relationships/media" Target="../media/media15.m4a"/><Relationship Id="rId1" Type="http://schemas.openxmlformats.org/officeDocument/2006/relationships/audio" Target="NULL" TargetMode="External"/><Relationship Id="rId6" Type="http://schemas.openxmlformats.org/officeDocument/2006/relationships/audio" Target="../media/media17.m4a"/><Relationship Id="rId5" Type="http://schemas.microsoft.com/office/2007/relationships/media" Target="../media/media17.m4a"/><Relationship Id="rId4" Type="http://schemas.openxmlformats.org/officeDocument/2006/relationships/audio" Target="../media/media16.m4a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20.m4a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0.m4a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algn="ctr" rtl="0"/>
            <a:r>
              <a:rPr lang="en-GB" b="1" i="1" u="sng" dirty="0"/>
              <a:t>Limited Liability Partnerships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082FE8-C790-E089-9927-E069B8F3E9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756" y="5619328"/>
            <a:ext cx="10668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027">
        <p:fade/>
      </p:transition>
    </mc:Choice>
    <mc:Fallback xmlns="">
      <p:transition spd="med" advTm="602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en-GB" sz="4000" b="1" i="1" u="sng" dirty="0"/>
              <a:t>Limited Liability Partnerships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Separate legal entity.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Liability depends on contribution.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Created by registration of companies.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LLP partnership agreement.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9584E4-DE73-ECD3-01CD-7E27C42B05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1764" y="5157192"/>
            <a:ext cx="1528936" cy="152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9720">
        <p:fade/>
      </p:transition>
    </mc:Choice>
    <mc:Fallback xmlns="">
      <p:transition spd="med" advTm="797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7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943F-38FA-533C-283E-F966364FC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F3554-39C9-EB34-F27C-66E94A159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legislation is the Limited Liability Partnerships Act 2000. </a:t>
            </a:r>
          </a:p>
          <a:p>
            <a:endParaRPr lang="en-GB" dirty="0"/>
          </a:p>
          <a:p>
            <a:r>
              <a:rPr lang="en-GB" dirty="0"/>
              <a:t>Key section of Incorporation is S.2(1). </a:t>
            </a:r>
          </a:p>
          <a:p>
            <a:endParaRPr lang="en-GB" dirty="0"/>
          </a:p>
          <a:p>
            <a:r>
              <a:rPr lang="en-GB" dirty="0"/>
              <a:t>Fee is payable. </a:t>
            </a:r>
          </a:p>
          <a:p>
            <a:endParaRPr lang="en-GB" dirty="0"/>
          </a:p>
          <a:p>
            <a:r>
              <a:rPr lang="en-GB" dirty="0"/>
              <a:t>S.18 defines a business.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D72579-8AC3-5F26-5BB5-C994513706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34172" y="4149080"/>
            <a:ext cx="304800" cy="304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A57B36-9625-CFD3-F5EF-44A4AAFB4BF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86300" y="537321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87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5270">
        <p:fade/>
      </p:transition>
    </mc:Choice>
    <mc:Fallback xmlns="">
      <p:transition spd="med" advTm="652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527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7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D0B1-F74D-41E3-E6EE-DEB3ADE4C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1792-7649-D0B8-9A78-6495E574F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Incorporation form is LL INO1. </a:t>
            </a:r>
          </a:p>
          <a:p>
            <a:endParaRPr lang="en-GB" dirty="0"/>
          </a:p>
          <a:p>
            <a:r>
              <a:rPr lang="en-GB" dirty="0"/>
              <a:t>£40 fee but only once completed. </a:t>
            </a:r>
          </a:p>
          <a:p>
            <a:endParaRPr lang="en-GB" dirty="0"/>
          </a:p>
          <a:p>
            <a:r>
              <a:rPr lang="en-GB" dirty="0"/>
              <a:t>Statement of compliance needs to be signed by a lawyer involved in forming the LLP or a partner.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DB35F3-2F8A-CE8C-9B06-985672A801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10436" y="2924944"/>
            <a:ext cx="504056" cy="504056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F33170-F343-1E20-2F56-8E875388976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4578" y="4448944"/>
            <a:ext cx="545858" cy="54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5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9263">
        <p:fade/>
      </p:transition>
    </mc:Choice>
    <mc:Fallback xmlns="">
      <p:transition spd="med" advTm="292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926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0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79FE5-17E4-6D4C-61BA-A0DDC4B57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1EFA0-EEDB-B29E-2E40-D1B90ABD81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Hard copy or electronically. </a:t>
            </a:r>
          </a:p>
          <a:p>
            <a:endParaRPr lang="en-GB" dirty="0"/>
          </a:p>
          <a:p>
            <a:r>
              <a:rPr lang="en-GB" dirty="0"/>
              <a:t>Hand or post to company's house. </a:t>
            </a:r>
          </a:p>
          <a:p>
            <a:endParaRPr lang="en-GB" dirty="0"/>
          </a:p>
          <a:p>
            <a:r>
              <a:rPr lang="en-GB" dirty="0"/>
              <a:t>Different fees applicable.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C0BB50-E501-496D-8D31-CF0A6A58FD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796" y="4941168"/>
            <a:ext cx="1383432" cy="138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8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463">
        <p:fade/>
      </p:transition>
    </mc:Choice>
    <mc:Fallback xmlns="">
      <p:transition spd="med" advTm="404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C16A-5BCA-4B58-AB6C-9D38C0140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BBDE8-29DC-06F1-A4E3-24FDDFB70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Registrar can issue a certificate of incorporation. </a:t>
            </a:r>
          </a:p>
          <a:p>
            <a:endParaRPr lang="en-GB" dirty="0"/>
          </a:p>
          <a:p>
            <a:r>
              <a:rPr lang="en-GB" dirty="0"/>
              <a:t>Registration number. </a:t>
            </a:r>
          </a:p>
          <a:p>
            <a:endParaRPr lang="en-GB" dirty="0"/>
          </a:p>
          <a:p>
            <a:r>
              <a:rPr lang="en-GB" dirty="0"/>
              <a:t>Things to consider when setting up an LLP.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BDABA6-40E4-798D-8378-4603699DDF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748" y="5365903"/>
            <a:ext cx="1152128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53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079">
        <p:fade/>
      </p:transition>
    </mc:Choice>
    <mc:Fallback xmlns="">
      <p:transition spd="med" advTm="240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F31D0-2FCC-6B15-1C74-92AF1DE4E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5331F-E3E8-89DC-C6DA-2B030F089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Vast majority of the rules are same as those for Ordinary Partnerships. </a:t>
            </a:r>
          </a:p>
          <a:p>
            <a:endParaRPr lang="en-GB" dirty="0"/>
          </a:p>
          <a:p>
            <a:r>
              <a:rPr lang="en-GB" dirty="0"/>
              <a:t>But for LLPs, the name has to include Limited liability partnership or LLP or </a:t>
            </a:r>
            <a:r>
              <a:rPr lang="en-GB" dirty="0" err="1"/>
              <a:t>llp</a:t>
            </a:r>
            <a:r>
              <a:rPr lang="en-GB" dirty="0"/>
              <a:t> or the Welsh equivalent. </a:t>
            </a:r>
          </a:p>
          <a:p>
            <a:endParaRPr lang="en-GB" dirty="0"/>
          </a:p>
          <a:p>
            <a:r>
              <a:rPr lang="en-GB" dirty="0"/>
              <a:t>Cannot use the same name as another LLP.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4CA7A8-48D6-E83D-21E0-E283588E311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967.272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94612" y="520080"/>
            <a:ext cx="720080" cy="72008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2F5B83-C117-C807-3B7A-2C8DB7A2C55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06580" y="4653136"/>
            <a:ext cx="100811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97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670">
        <p:fade/>
      </p:transition>
    </mc:Choice>
    <mc:Fallback xmlns="">
      <p:transition spd="med" advTm="96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70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72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B2C57-F241-A122-7540-5FEC7B678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08DBE-FBD9-6D61-8239-F620640EB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Trademarks and passing off also applies here. </a:t>
            </a:r>
          </a:p>
          <a:p>
            <a:endParaRPr lang="en-GB" dirty="0"/>
          </a:p>
          <a:p>
            <a:r>
              <a:rPr lang="en-GB" dirty="0"/>
              <a:t>S.54, S.55 of the Companies Act 2006 / Limited Liability Partnerships (Application of Companies Act 2006) Regulations 2009/ S.53 Companies Act 2006. </a:t>
            </a:r>
          </a:p>
          <a:p>
            <a:endParaRPr lang="en-GB" dirty="0"/>
          </a:p>
          <a:p>
            <a:r>
              <a:rPr lang="en-GB" dirty="0"/>
              <a:t>Business names same rules apply.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2A1E36-14A7-08A2-E69B-E19B3831AA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94812" y="3246512"/>
            <a:ext cx="792088" cy="79208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B54A63-4AC6-D17A-93BE-D4630CA7783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10436" y="4725144"/>
            <a:ext cx="936104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27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9217">
        <p:fade/>
      </p:transition>
    </mc:Choice>
    <mc:Fallback xmlns="">
      <p:transition spd="med" advTm="392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55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47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C35B1-52A2-9105-B76C-89B43795B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0E3E6-7821-C0C4-F814-3BC497546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Company limited liability partnership and business (names and trading disclosures) regulations 2015) </a:t>
            </a:r>
          </a:p>
          <a:p>
            <a:endParaRPr lang="en-GB" dirty="0"/>
          </a:p>
          <a:p>
            <a:r>
              <a:rPr lang="en-GB" dirty="0"/>
              <a:t>Taxation – on incorporation LLP registered HMRC. </a:t>
            </a:r>
          </a:p>
          <a:p>
            <a:endParaRPr lang="en-GB" dirty="0"/>
          </a:p>
          <a:p>
            <a:r>
              <a:rPr lang="en-GB" dirty="0"/>
              <a:t>Annual tax return. </a:t>
            </a:r>
          </a:p>
          <a:p>
            <a:endParaRPr lang="en-GB" dirty="0"/>
          </a:p>
          <a:p>
            <a:r>
              <a:rPr lang="en-GB" dirty="0"/>
              <a:t>Self assessment. </a:t>
            </a:r>
          </a:p>
          <a:p>
            <a:endParaRPr lang="en-GB" dirty="0"/>
          </a:p>
          <a:p>
            <a:r>
              <a:rPr lang="en-GB" dirty="0"/>
              <a:t>PAYE.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7E9716-1D32-2FB2-2234-C840E2B693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078188" y="2204864"/>
            <a:ext cx="304800" cy="304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346AB8-7D40-8C1B-3017-F97314CFA1E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070076" y="5373216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89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7606">
        <p:fade/>
      </p:transition>
    </mc:Choice>
    <mc:Fallback xmlns="">
      <p:transition spd="med" advTm="876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760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37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198D8-E278-9BF1-F15E-49E801F13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04C72-061A-BDF0-8948-B316B1E15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Accountant – keep accounts and file. </a:t>
            </a:r>
          </a:p>
          <a:p>
            <a:endParaRPr lang="en-GB" dirty="0"/>
          </a:p>
          <a:p>
            <a:r>
              <a:rPr lang="en-GB" dirty="0"/>
              <a:t>Filing depends on turnover, balance sheet and employees. </a:t>
            </a:r>
          </a:p>
          <a:p>
            <a:endParaRPr lang="en-GB" dirty="0"/>
          </a:p>
          <a:p>
            <a:r>
              <a:rPr lang="en-GB" dirty="0"/>
              <a:t>Minimum – Abridged balance sheet- prescribed minimum notes.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9BC26E-DCE3-76C8-AA3B-CD175B5BAD0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1535.0566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06780" y="2780928"/>
            <a:ext cx="952872" cy="95287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4E97EE-076C-B36B-A1A5-157E7FB3F3B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14892" y="5733256"/>
            <a:ext cx="1008112" cy="100811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21A717-F16A-EDA7-E05F-54695A2E671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07252" y="3970040"/>
            <a:ext cx="639688" cy="63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15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1835">
        <p:fade/>
      </p:transition>
    </mc:Choice>
    <mc:Fallback xmlns="">
      <p:transition spd="med" advTm="618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3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9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920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5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30852-1AB8-FE33-BA04-89CEDB501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1D297-248E-42D4-4461-08822111C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LLP till dissolved. </a:t>
            </a:r>
          </a:p>
          <a:p>
            <a:endParaRPr lang="en-GB" dirty="0"/>
          </a:p>
          <a:p>
            <a:r>
              <a:rPr lang="en-GB" dirty="0"/>
              <a:t>S.4A and S.8(2)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107D56-CF82-48FB-A1C2-1ED3B5D2A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7787" y="4725144"/>
            <a:ext cx="1769441" cy="1769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59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3666">
        <p:fade/>
      </p:transition>
    </mc:Choice>
    <mc:Fallback xmlns="">
      <p:transition spd="med" advTm="1336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6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DB6F8-18B6-A5B7-5884-1DB47A800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7C427-8D88-1402-B5EE-A2A144E05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Agreement on terms. </a:t>
            </a:r>
          </a:p>
          <a:p>
            <a:endParaRPr lang="en-GB" dirty="0"/>
          </a:p>
          <a:p>
            <a:r>
              <a:rPr lang="en-GB" dirty="0"/>
              <a:t>If not Limited Liability Partnerships Regulations 2001. </a:t>
            </a:r>
          </a:p>
          <a:p>
            <a:endParaRPr lang="en-GB" dirty="0"/>
          </a:p>
          <a:p>
            <a:r>
              <a:rPr lang="en-GB" dirty="0" err="1"/>
              <a:t>LLp</a:t>
            </a:r>
            <a:r>
              <a:rPr lang="en-GB" dirty="0"/>
              <a:t> can be a part to agreement. </a:t>
            </a:r>
          </a:p>
          <a:p>
            <a:endParaRPr lang="en-GB" dirty="0"/>
          </a:p>
          <a:p>
            <a:r>
              <a:rPr lang="en-GB" dirty="0"/>
              <a:t>Not filed at companies' house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B0D81E-2FC6-7D76-09F4-45A9EAC391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14292" y="1988840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D16B3B-4D32-213C-ACE5-63150765222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75070" y="5157192"/>
            <a:ext cx="638683" cy="63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3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544">
        <p:fade/>
      </p:transition>
    </mc:Choice>
    <mc:Fallback xmlns="">
      <p:transition spd="med" advTm="405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5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19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6AFC5-2C19-F63E-7032-C0D8A2B9C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CF357-A566-2677-CD9C-05F696D81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required to contribute to losses</a:t>
            </a:r>
          </a:p>
          <a:p>
            <a:endParaRPr lang="en-GB" dirty="0"/>
          </a:p>
          <a:p>
            <a:r>
              <a:rPr lang="en-GB" dirty="0"/>
              <a:t>However, may be an agreement. </a:t>
            </a:r>
          </a:p>
          <a:p>
            <a:endParaRPr lang="en-GB" dirty="0"/>
          </a:p>
          <a:p>
            <a:r>
              <a:rPr lang="en-GB" dirty="0"/>
              <a:t>Commencement date – date on the incorporation certificate.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B8404E-2388-DCD8-CEC1-FC9A80F31F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756" y="5486473"/>
            <a:ext cx="100811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38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449">
        <p:fade/>
      </p:transition>
    </mc:Choice>
    <mc:Fallback xmlns="">
      <p:transition spd="med" advTm="404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52886-9787-25DC-8146-5E78DC76A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88584-C127-03CD-4421-A0CDDF128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Important to note what property contributes. </a:t>
            </a:r>
          </a:p>
          <a:p>
            <a:endParaRPr lang="en-GB" dirty="0"/>
          </a:p>
          <a:p>
            <a:r>
              <a:rPr lang="en-GB" dirty="0"/>
              <a:t>Assets belonging to individual partners.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A5BA88-DF8C-9495-C52F-A3D395FA9F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3772" y="5620435"/>
            <a:ext cx="792088" cy="79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57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6176">
        <p:fade/>
      </p:transition>
    </mc:Choice>
    <mc:Fallback xmlns="">
      <p:transition spd="med" advTm="261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7E2BD-2548-D4AD-23D9-DC32783B3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30395-42DF-59EC-8170-6AE24085E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Designated partners need to be decided. </a:t>
            </a:r>
          </a:p>
          <a:p>
            <a:endParaRPr lang="en-GB" dirty="0"/>
          </a:p>
          <a:p>
            <a:r>
              <a:rPr lang="en-GB" dirty="0"/>
              <a:t>Liability, who they are? </a:t>
            </a:r>
          </a:p>
          <a:p>
            <a:endParaRPr lang="en-GB" dirty="0"/>
          </a:p>
          <a:p>
            <a:r>
              <a:rPr lang="en-GB" dirty="0"/>
              <a:t>What happens if they leave?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4740D5-97AF-97E5-7CF8-C1E10D820A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755" y="5445224"/>
            <a:ext cx="990745" cy="990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96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4235">
        <p:fade/>
      </p:transition>
    </mc:Choice>
    <mc:Fallback xmlns="">
      <p:transition spd="med" advTm="342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94CCF-0F52-8461-9105-5A6A4B66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658CA-A761-B0B6-FCAD-B86A2DAEF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S.4(3) retirement. </a:t>
            </a:r>
          </a:p>
          <a:p>
            <a:endParaRPr lang="en-GB" dirty="0"/>
          </a:p>
          <a:p>
            <a:r>
              <a:rPr lang="en-GB" dirty="0"/>
              <a:t>Agreement will give the details.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0CB595-1021-50FB-2502-DB29628CA9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3772" y="5589240"/>
            <a:ext cx="1024880" cy="102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6007">
        <p:fade/>
      </p:transition>
    </mc:Choice>
    <mc:Fallback xmlns="">
      <p:transition spd="med" advTm="560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2D2BE-7808-CAEF-5470-4FF500EAD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9405F-6C92-916D-4867-0B0F934B8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Limited liability Partnerships. </a:t>
            </a:r>
          </a:p>
          <a:p>
            <a:endParaRPr lang="en-GB" dirty="0"/>
          </a:p>
          <a:p>
            <a:r>
              <a:rPr lang="en-GB" dirty="0"/>
              <a:t>Tax, accounts, employees and </a:t>
            </a:r>
          </a:p>
          <a:p>
            <a:endParaRPr lang="en-GB" dirty="0"/>
          </a:p>
          <a:p>
            <a:r>
              <a:rPr lang="en-GB" dirty="0"/>
              <a:t>Much </a:t>
            </a:r>
            <a:r>
              <a:rPr lang="en-GB" dirty="0" err="1"/>
              <a:t>much</a:t>
            </a:r>
            <a:r>
              <a:rPr lang="en-GB" dirty="0"/>
              <a:t> more!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725D8F-0AEC-4433-93EC-0B70BE62FC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755" y="5949280"/>
            <a:ext cx="891135" cy="89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55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974">
        <p:fade/>
      </p:transition>
    </mc:Choice>
    <mc:Fallback xmlns="">
      <p:transition spd="med" advTm="119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C9D60F-055A-69F0-6BDA-B991B2A0A9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497F881-555B-C195-FD33-E0455C3CBA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6D569B-BED5-1C0C-94C3-2E386E2FE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756" y="5822032"/>
            <a:ext cx="864096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00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578">
        <p:fade/>
      </p:transition>
    </mc:Choice>
    <mc:Fallback xmlns="">
      <p:transition spd="med" advTm="115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685059_TF02804846.potx" id="{5FC608FB-EB47-41F6-B4AB-C331438455D3}" vid="{8D8D95A3-2BEA-4434-A677-D4343B8F79BF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Chalkboard education presentation (widescreen)</Template>
  <TotalTime>0</TotalTime>
  <Words>444</Words>
  <Application>Microsoft Office PowerPoint</Application>
  <PresentationFormat>Custom</PresentationFormat>
  <Paragraphs>110</Paragraphs>
  <Slides>18</Slides>
  <Notes>4</Notes>
  <HiddenSlides>0</HiddenSlides>
  <MMClips>26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Consolas</vt:lpstr>
      <vt:lpstr>Corbel</vt:lpstr>
      <vt:lpstr>Chalkboard 16x9</vt:lpstr>
      <vt:lpstr>Limited Liability Partnerships</vt:lpstr>
      <vt:lpstr>Limited Liability Partnerships</vt:lpstr>
      <vt:lpstr>Continued</vt:lpstr>
      <vt:lpstr>Continued</vt:lpstr>
      <vt:lpstr>Continued</vt:lpstr>
      <vt:lpstr>Continued</vt:lpstr>
      <vt:lpstr>Continued</vt:lpstr>
      <vt:lpstr>Continued</vt:lpstr>
      <vt:lpstr>Continued</vt:lpstr>
      <vt:lpstr>Continued</vt:lpstr>
      <vt:lpstr>CONTINUED</vt:lpstr>
      <vt:lpstr>Continued</vt:lpstr>
      <vt:lpstr>Continued </vt:lpstr>
      <vt:lpstr>Continued</vt:lpstr>
      <vt:lpstr>Continued</vt:lpstr>
      <vt:lpstr>Continued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2025-04-15T10:18:06Z</dcterms:created>
  <dcterms:modified xsi:type="dcterms:W3CDTF">2025-04-15T22:56:29Z</dcterms:modified>
</cp:coreProperties>
</file>