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2"/>
  </p:notesMasterIdLst>
  <p:sldIdLst>
    <p:sldId id="256" r:id="rId2"/>
    <p:sldId id="261" r:id="rId3"/>
    <p:sldId id="284" r:id="rId4"/>
    <p:sldId id="280" r:id="rId5"/>
    <p:sldId id="281" r:id="rId6"/>
    <p:sldId id="282" r:id="rId7"/>
    <p:sldId id="278" r:id="rId8"/>
    <p:sldId id="286" r:id="rId9"/>
    <p:sldId id="287" r:id="rId10"/>
    <p:sldId id="288" r:id="rId11"/>
    <p:sldId id="290" r:id="rId12"/>
    <p:sldId id="292" r:id="rId13"/>
    <p:sldId id="289" r:id="rId14"/>
    <p:sldId id="291" r:id="rId15"/>
    <p:sldId id="293" r:id="rId16"/>
    <p:sldId id="294" r:id="rId17"/>
    <p:sldId id="285" r:id="rId18"/>
    <p:sldId id="260" r:id="rId19"/>
    <p:sldId id="295" r:id="rId20"/>
    <p:sldId id="270"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beel Masih" initials="NM" lastIdx="1" clrIdx="0">
    <p:extLst>
      <p:ext uri="{19B8F6BF-5375-455C-9EA6-DF929625EA0E}">
        <p15:presenceInfo xmlns:p15="http://schemas.microsoft.com/office/powerpoint/2012/main" userId="S::n.masih@uwtsd.ac.uk::3b4867f3-4bea-4354-93d5-4848f7105c6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34" autoAdjust="0"/>
    <p:restoredTop sz="80674"/>
  </p:normalViewPr>
  <p:slideViewPr>
    <p:cSldViewPr snapToGrid="0">
      <p:cViewPr varScale="1">
        <p:scale>
          <a:sx n="125" d="100"/>
          <a:sy n="125" d="100"/>
        </p:scale>
        <p:origin x="52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D0134F-F6D7-CE42-AF33-4F0A63DB10EC}" type="datetimeFigureOut">
              <a:rPr lang="en-US" smtClean="0"/>
              <a:t>10/11/23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1BFE76-8E36-E24C-97C2-662DD7BFBDB1}" type="slidenum">
              <a:rPr lang="en-US" smtClean="0"/>
              <a:t>‹#›</a:t>
            </a:fld>
            <a:endParaRPr lang="en-US"/>
          </a:p>
        </p:txBody>
      </p:sp>
    </p:spTree>
    <p:extLst>
      <p:ext uri="{BB962C8B-B14F-4D97-AF65-F5344CB8AC3E}">
        <p14:creationId xmlns:p14="http://schemas.microsoft.com/office/powerpoint/2010/main" val="2240944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1BFE76-8E36-E24C-97C2-662DD7BFBDB1}" type="slidenum">
              <a:rPr lang="en-US" smtClean="0"/>
              <a:t>2</a:t>
            </a:fld>
            <a:endParaRPr lang="en-US"/>
          </a:p>
        </p:txBody>
      </p:sp>
    </p:spTree>
    <p:extLst>
      <p:ext uri="{BB962C8B-B14F-4D97-AF65-F5344CB8AC3E}">
        <p14:creationId xmlns:p14="http://schemas.microsoft.com/office/powerpoint/2010/main" val="726304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Designers test, draw findings, make modifications, and repeat the process until the demands of the end users are met.</a:t>
            </a:r>
            <a:endParaRPr lang="en-US" dirty="0"/>
          </a:p>
        </p:txBody>
      </p:sp>
      <p:sp>
        <p:nvSpPr>
          <p:cNvPr id="4" name="Slide Number Placeholder 3"/>
          <p:cNvSpPr>
            <a:spLocks noGrp="1"/>
          </p:cNvSpPr>
          <p:nvPr>
            <p:ph type="sldNum" sz="quarter" idx="5"/>
          </p:nvPr>
        </p:nvSpPr>
        <p:spPr/>
        <p:txBody>
          <a:bodyPr/>
          <a:lstStyle/>
          <a:p>
            <a:fld id="{C81BFE76-8E36-E24C-97C2-662DD7BFBDB1}" type="slidenum">
              <a:rPr lang="en-US" smtClean="0"/>
              <a:t>4</a:t>
            </a:fld>
            <a:endParaRPr lang="en-US"/>
          </a:p>
        </p:txBody>
      </p:sp>
    </p:spTree>
    <p:extLst>
      <p:ext uri="{BB962C8B-B14F-4D97-AF65-F5344CB8AC3E}">
        <p14:creationId xmlns:p14="http://schemas.microsoft.com/office/powerpoint/2010/main" val="2363024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allow them to review the positives and negatives, which will lead them to have less errors once the product is created and distributed. This will also allow the designers to disrepute their idea easier and show it to the relevant departments to get an opinion on their product. </a:t>
            </a:r>
          </a:p>
          <a:p>
            <a:endParaRPr lang="en-US" dirty="0"/>
          </a:p>
        </p:txBody>
      </p:sp>
      <p:sp>
        <p:nvSpPr>
          <p:cNvPr id="4" name="Slide Number Placeholder 3"/>
          <p:cNvSpPr>
            <a:spLocks noGrp="1"/>
          </p:cNvSpPr>
          <p:nvPr>
            <p:ph type="sldNum" sz="quarter" idx="5"/>
          </p:nvPr>
        </p:nvSpPr>
        <p:spPr/>
        <p:txBody>
          <a:bodyPr/>
          <a:lstStyle/>
          <a:p>
            <a:fld id="{C81BFE76-8E36-E24C-97C2-662DD7BFBDB1}" type="slidenum">
              <a:rPr lang="en-US" smtClean="0"/>
              <a:t>9</a:t>
            </a:fld>
            <a:endParaRPr lang="en-US"/>
          </a:p>
        </p:txBody>
      </p:sp>
    </p:spTree>
    <p:extLst>
      <p:ext uri="{BB962C8B-B14F-4D97-AF65-F5344CB8AC3E}">
        <p14:creationId xmlns:p14="http://schemas.microsoft.com/office/powerpoint/2010/main" val="42806164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Following the previous example, Ikea use product design as a way to publish their products to the relevant departments before they get produced. This will allow those responsible for the relevant departments to see a draft of a product and give their suggestions to the designer. This will be helpful as it would mean production would be more efficient and everyone would be happy with the product.</a:t>
            </a:r>
            <a:r>
              <a:rPr lang="en-GB" dirty="0">
                <a:effectLst/>
              </a:rPr>
              <a:t> </a:t>
            </a:r>
            <a:endParaRPr lang="en-US" dirty="0"/>
          </a:p>
        </p:txBody>
      </p:sp>
      <p:sp>
        <p:nvSpPr>
          <p:cNvPr id="4" name="Slide Number Placeholder 3"/>
          <p:cNvSpPr>
            <a:spLocks noGrp="1"/>
          </p:cNvSpPr>
          <p:nvPr>
            <p:ph type="sldNum" sz="quarter" idx="5"/>
          </p:nvPr>
        </p:nvSpPr>
        <p:spPr/>
        <p:txBody>
          <a:bodyPr/>
          <a:lstStyle/>
          <a:p>
            <a:fld id="{C81BFE76-8E36-E24C-97C2-662DD7BFBDB1}" type="slidenum">
              <a:rPr lang="en-US" smtClean="0"/>
              <a:t>10</a:t>
            </a:fld>
            <a:endParaRPr lang="en-US"/>
          </a:p>
        </p:txBody>
      </p:sp>
    </p:spTree>
    <p:extLst>
      <p:ext uri="{BB962C8B-B14F-4D97-AF65-F5344CB8AC3E}">
        <p14:creationId xmlns:p14="http://schemas.microsoft.com/office/powerpoint/2010/main" val="3887185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example of where 3D animations is used, is in well known cartoons and movies. Pixar, the well known animation studio has created the well known toy story, cars, Up, Monsters and even Finding Nemo through the use of 3D animations. This goes to show how successful 3D animation is within the film industry, and will only continue to evolve and grow as new technology gets developed.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81BFE76-8E36-E24C-97C2-662DD7BFBDB1}" type="slidenum">
              <a:rPr lang="en-US" smtClean="0"/>
              <a:t>11</a:t>
            </a:fld>
            <a:endParaRPr lang="en-US"/>
          </a:p>
        </p:txBody>
      </p:sp>
    </p:spTree>
    <p:extLst>
      <p:ext uri="{BB962C8B-B14F-4D97-AF65-F5344CB8AC3E}">
        <p14:creationId xmlns:p14="http://schemas.microsoft.com/office/powerpoint/2010/main" val="4712139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time, it is still important for a company to differ their use of 3D. </a:t>
            </a:r>
          </a:p>
          <a:p>
            <a:r>
              <a:rPr lang="en-GB" sz="1200" kern="1200" dirty="0">
                <a:solidFill>
                  <a:schemeClr val="tx1"/>
                </a:solidFill>
                <a:effectLst/>
                <a:latin typeface="+mn-lt"/>
                <a:ea typeface="+mn-ea"/>
                <a:cs typeface="+mn-cs"/>
              </a:rPr>
              <a:t>For example, Electronic Arts who are also known as EA use one of the best 3D designs in their game. The well-known game called FIFA, uses 3D throughout their gameplay. The fans on the side-line are all in 3D so that when they celebrate, it gives the player a true feeling of the celebrations. </a:t>
            </a:r>
          </a:p>
          <a:p>
            <a:r>
              <a:rPr lang="en-GB" sz="1200" kern="1200" dirty="0">
                <a:solidFill>
                  <a:schemeClr val="tx1"/>
                </a:solidFill>
                <a:effectLst/>
                <a:latin typeface="+mn-lt"/>
                <a:ea typeface="+mn-ea"/>
                <a:cs typeface="+mn-cs"/>
              </a:rPr>
              <a:t>The ball, players and all the objects in the stadium are all create in 3D to show as much realism as possible.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81BFE76-8E36-E24C-97C2-662DD7BFBDB1}" type="slidenum">
              <a:rPr lang="en-US" smtClean="0"/>
              <a:t>12</a:t>
            </a:fld>
            <a:endParaRPr lang="en-US"/>
          </a:p>
        </p:txBody>
      </p:sp>
    </p:spTree>
    <p:extLst>
      <p:ext uri="{BB962C8B-B14F-4D97-AF65-F5344CB8AC3E}">
        <p14:creationId xmlns:p14="http://schemas.microsoft.com/office/powerpoint/2010/main" val="22788065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an advantage for film companies as it allows them to change different scenes conveniently without having to rent out a place and travel to it. This means that they are able to save a lot of money and invest the money they save elsewhere in the film. This also allows the film producers to keep their actors safe and allow for more creativity with less risk. As they are able to hang their actors in front of the green screen to make it seem like they are flying.  </a:t>
            </a:r>
          </a:p>
          <a:p>
            <a:r>
              <a:rPr lang="en-GB" sz="1200" kern="1200" dirty="0">
                <a:solidFill>
                  <a:schemeClr val="tx1"/>
                </a:solidFill>
                <a:effectLst/>
                <a:latin typeface="+mn-lt"/>
                <a:ea typeface="+mn-ea"/>
                <a:cs typeface="+mn-cs"/>
              </a:rPr>
              <a:t>One example of a film company that uses 3D in film is the well-known warner bros. They use the 3D green screen techniques to ensure extra creativity and safety of their actors. </a:t>
            </a:r>
          </a:p>
        </p:txBody>
      </p:sp>
      <p:sp>
        <p:nvSpPr>
          <p:cNvPr id="4" name="Slide Number Placeholder 3"/>
          <p:cNvSpPr>
            <a:spLocks noGrp="1"/>
          </p:cNvSpPr>
          <p:nvPr>
            <p:ph type="sldNum" sz="quarter" idx="5"/>
          </p:nvPr>
        </p:nvSpPr>
        <p:spPr/>
        <p:txBody>
          <a:bodyPr/>
          <a:lstStyle/>
          <a:p>
            <a:fld id="{C81BFE76-8E36-E24C-97C2-662DD7BFBDB1}" type="slidenum">
              <a:rPr lang="en-US" smtClean="0"/>
              <a:t>13</a:t>
            </a:fld>
            <a:endParaRPr lang="en-US"/>
          </a:p>
        </p:txBody>
      </p:sp>
    </p:spTree>
    <p:extLst>
      <p:ext uri="{BB962C8B-B14F-4D97-AF65-F5344CB8AC3E}">
        <p14:creationId xmlns:p14="http://schemas.microsoft.com/office/powerpoint/2010/main" val="1020918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example in where 3D is used in web is on the pictures I have shown on the right hand side. This picture is a screenshot taken from a website created by a web designer who was trying to teach people the use of 3D in web.</a:t>
            </a:r>
          </a:p>
        </p:txBody>
      </p:sp>
      <p:sp>
        <p:nvSpPr>
          <p:cNvPr id="4" name="Slide Number Placeholder 3"/>
          <p:cNvSpPr>
            <a:spLocks noGrp="1"/>
          </p:cNvSpPr>
          <p:nvPr>
            <p:ph type="sldNum" sz="quarter" idx="5"/>
          </p:nvPr>
        </p:nvSpPr>
        <p:spPr/>
        <p:txBody>
          <a:bodyPr/>
          <a:lstStyle/>
          <a:p>
            <a:fld id="{C81BFE76-8E36-E24C-97C2-662DD7BFBDB1}" type="slidenum">
              <a:rPr lang="en-US" smtClean="0"/>
              <a:t>14</a:t>
            </a:fld>
            <a:endParaRPr lang="en-US"/>
          </a:p>
        </p:txBody>
      </p:sp>
    </p:spTree>
    <p:extLst>
      <p:ext uri="{BB962C8B-B14F-4D97-AF65-F5344CB8AC3E}">
        <p14:creationId xmlns:p14="http://schemas.microsoft.com/office/powerpoint/2010/main" val="23335095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However, more and more educational institutions are starting to use the range of software’s and technologies provided to teach the children via 3D images, texts as well as animations. Studies have shown that children start to engage more in 3D imaging and start to memorise things more than 2D and ordinary images. </a:t>
            </a:r>
          </a:p>
        </p:txBody>
      </p:sp>
      <p:sp>
        <p:nvSpPr>
          <p:cNvPr id="4" name="Slide Number Placeholder 3"/>
          <p:cNvSpPr>
            <a:spLocks noGrp="1"/>
          </p:cNvSpPr>
          <p:nvPr>
            <p:ph type="sldNum" sz="quarter" idx="5"/>
          </p:nvPr>
        </p:nvSpPr>
        <p:spPr/>
        <p:txBody>
          <a:bodyPr/>
          <a:lstStyle/>
          <a:p>
            <a:fld id="{C81BFE76-8E36-E24C-97C2-662DD7BFBDB1}" type="slidenum">
              <a:rPr lang="en-US" smtClean="0"/>
              <a:t>15</a:t>
            </a:fld>
            <a:endParaRPr lang="en-US"/>
          </a:p>
        </p:txBody>
      </p:sp>
    </p:spTree>
    <p:extLst>
      <p:ext uri="{BB962C8B-B14F-4D97-AF65-F5344CB8AC3E}">
        <p14:creationId xmlns:p14="http://schemas.microsoft.com/office/powerpoint/2010/main" val="4320997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method is also very time effective as it means an estate agent will not need to take time out of his day to go out and show a property to a potential buyer, and the same goes for the potential buyer, if they live far from the property then they can easily open up the walk through animation and view it. </a:t>
            </a:r>
          </a:p>
          <a:p>
            <a:r>
              <a:rPr lang="en-GB" sz="1200" kern="1200" dirty="0">
                <a:solidFill>
                  <a:schemeClr val="tx1"/>
                </a:solidFill>
                <a:effectLst/>
                <a:latin typeface="+mn-lt"/>
                <a:ea typeface="+mn-ea"/>
                <a:cs typeface="+mn-cs"/>
              </a:rPr>
              <a:t>One example of a company which uses architectural walk throughs is Foxton. Foxton are a well-known estate agency based in the UK, and they use animated walkthrough for their big and luxurious properties to give a potential buyer a good preview of what they are interested in.</a:t>
            </a:r>
          </a:p>
        </p:txBody>
      </p:sp>
      <p:sp>
        <p:nvSpPr>
          <p:cNvPr id="4" name="Slide Number Placeholder 3"/>
          <p:cNvSpPr>
            <a:spLocks noGrp="1"/>
          </p:cNvSpPr>
          <p:nvPr>
            <p:ph type="sldNum" sz="quarter" idx="5"/>
          </p:nvPr>
        </p:nvSpPr>
        <p:spPr/>
        <p:txBody>
          <a:bodyPr/>
          <a:lstStyle/>
          <a:p>
            <a:fld id="{C81BFE76-8E36-E24C-97C2-662DD7BFBDB1}" type="slidenum">
              <a:rPr lang="en-US" smtClean="0"/>
              <a:t>16</a:t>
            </a:fld>
            <a:endParaRPr lang="en-US"/>
          </a:p>
        </p:txBody>
      </p:sp>
    </p:spTree>
    <p:extLst>
      <p:ext uri="{BB962C8B-B14F-4D97-AF65-F5344CB8AC3E}">
        <p14:creationId xmlns:p14="http://schemas.microsoft.com/office/powerpoint/2010/main" val="23325080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AABC6CF-E57E-48D8-BC1F-491E8707E923}" type="datetimeFigureOut">
              <a:rPr lang="en-GB" smtClean="0"/>
              <a:t>11/10/2023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666165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ABC6CF-E57E-48D8-BC1F-491E8707E923}"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4277466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39032554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ABC6CF-E57E-48D8-BC1F-491E8707E923}" type="datetimeFigureOut">
              <a:rPr lang="en-GB" smtClean="0"/>
              <a:t>11/10/2023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654622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ABC6CF-E57E-48D8-BC1F-491E8707E923}" type="datetimeFigureOut">
              <a:rPr lang="en-GB" smtClean="0"/>
              <a:t>11/10/2023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615391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ABC6CF-E57E-48D8-BC1F-491E8707E923}" type="datetimeFigureOut">
              <a:rPr lang="en-GB" smtClean="0"/>
              <a:t>11/10/2023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370540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ABC6CF-E57E-48D8-BC1F-491E8707E923}" type="datetimeFigureOut">
              <a:rPr lang="en-GB" smtClean="0"/>
              <a:t>11/10/2023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5319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ABC6CF-E57E-48D8-BC1F-491E8707E923}" type="datetimeFigureOut">
              <a:rPr lang="en-GB" smtClean="0"/>
              <a:t>11/10/2023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2300133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ABC6CF-E57E-48D8-BC1F-491E8707E923}" type="datetimeFigureOut">
              <a:rPr lang="en-GB" smtClean="0"/>
              <a:t>11/10/2023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4112143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ABC6CF-E57E-48D8-BC1F-491E8707E923}" type="datetimeFigureOut">
              <a:rPr lang="en-GB" smtClean="0"/>
              <a:t>11/10/2023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2414892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3252861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7437140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992107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AABC6CF-E57E-48D8-BC1F-491E8707E923}" type="datetimeFigureOut">
              <a:rPr lang="en-GB" smtClean="0"/>
              <a:t>11/10/2023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7038120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AABC6CF-E57E-48D8-BC1F-491E8707E923}" type="datetimeFigureOut">
              <a:rPr lang="en-GB" smtClean="0"/>
              <a:t>11/10/2023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8457311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AABC6CF-E57E-48D8-BC1F-491E8707E923}"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220485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AABC6CF-E57E-48D8-BC1F-491E8707E923}"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2782022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AABC6CF-E57E-48D8-BC1F-491E8707E923}" type="datetimeFigureOut">
              <a:rPr lang="en-GB" smtClean="0"/>
              <a:t>11/10/2023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94A7097-36FB-4C40-9C7C-ABCE5CDE5905}" type="slidenum">
              <a:rPr lang="en-GB" smtClean="0"/>
              <a:t>‹#›</a:t>
            </a:fld>
            <a:endParaRPr lang="en-GB"/>
          </a:p>
        </p:txBody>
      </p:sp>
    </p:spTree>
    <p:extLst>
      <p:ext uri="{BB962C8B-B14F-4D97-AF65-F5344CB8AC3E}">
        <p14:creationId xmlns:p14="http://schemas.microsoft.com/office/powerpoint/2010/main" val="113113070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n.masih@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7.xml"/><Relationship Id="rId1" Type="http://schemas.openxmlformats.org/officeDocument/2006/relationships/video" Target="https://www.youtube.com/embed/Cbx7Wpsz9kM?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7.xml"/><Relationship Id="rId1" Type="http://schemas.openxmlformats.org/officeDocument/2006/relationships/video" Target="https://www.youtube.com/embed/TDvfC6ybhXQ?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fWpWVf2fWOI?start=100&amp;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7.xml"/><Relationship Id="rId1" Type="http://schemas.openxmlformats.org/officeDocument/2006/relationships/video" Target="https://www.youtube.com/embed/w6PXak4IIxs?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padlet.com/nmasih1/2di3syzt1g8fnml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4E1BE-D387-433E-95D2-1D201087DFF5}"/>
              </a:ext>
            </a:extLst>
          </p:cNvPr>
          <p:cNvSpPr>
            <a:spLocks noGrp="1"/>
          </p:cNvSpPr>
          <p:nvPr>
            <p:ph type="ctrTitle"/>
          </p:nvPr>
        </p:nvSpPr>
        <p:spPr>
          <a:xfrm>
            <a:off x="688428" y="472537"/>
            <a:ext cx="10725805" cy="2677648"/>
          </a:xfrm>
        </p:spPr>
        <p:txBody>
          <a:bodyPr/>
          <a:lstStyle/>
          <a:p>
            <a:pPr algn="ctr"/>
            <a:r>
              <a:rPr lang="en-GB" sz="4500" dirty="0"/>
              <a:t>Welcome to MA </a:t>
            </a:r>
            <a:br>
              <a:rPr lang="en-GB" sz="4500" dirty="0"/>
            </a:br>
            <a:r>
              <a:rPr lang="en-GB" sz="4500" dirty="0"/>
              <a:t>3D Computer Animation</a:t>
            </a:r>
            <a:br>
              <a:rPr lang="en-GB" sz="4500" dirty="0"/>
            </a:br>
            <a:endParaRPr lang="en-GB" sz="4500" dirty="0"/>
          </a:p>
        </p:txBody>
      </p:sp>
      <p:sp>
        <p:nvSpPr>
          <p:cNvPr id="3" name="Subtitle 2">
            <a:extLst>
              <a:ext uri="{FF2B5EF4-FFF2-40B4-BE49-F238E27FC236}">
                <a16:creationId xmlns:a16="http://schemas.microsoft.com/office/drawing/2014/main" id="{A5928238-5AC4-4B21-AA56-1AE7BE79AE62}"/>
              </a:ext>
            </a:extLst>
          </p:cNvPr>
          <p:cNvSpPr>
            <a:spLocks noGrp="1"/>
          </p:cNvSpPr>
          <p:nvPr>
            <p:ph type="subTitle" idx="1"/>
          </p:nvPr>
        </p:nvSpPr>
        <p:spPr>
          <a:xfrm>
            <a:off x="1180540" y="2998290"/>
            <a:ext cx="9830919" cy="861420"/>
          </a:xfrm>
        </p:spPr>
        <p:txBody>
          <a:bodyPr>
            <a:noAutofit/>
          </a:bodyPr>
          <a:lstStyle/>
          <a:p>
            <a:pPr algn="ctr"/>
            <a:r>
              <a:rPr lang="en-GB" sz="3200" dirty="0">
                <a:solidFill>
                  <a:schemeClr val="bg1"/>
                </a:solidFill>
              </a:rPr>
              <a:t>Production Methods Though - ADGD7003 </a:t>
            </a:r>
          </a:p>
          <a:p>
            <a:pPr algn="ctr"/>
            <a:endParaRPr lang="en-GB" altLang="en-US" sz="3000" cap="none" dirty="0">
              <a:solidFill>
                <a:schemeClr val="bg1"/>
              </a:solidFill>
              <a:latin typeface="Century Gothic" panose="020B0502020202020204" pitchFamily="34" charset="0"/>
              <a:cs typeface="Arial" panose="020B0604020202020204" pitchFamily="34" charset="0"/>
            </a:endParaRPr>
          </a:p>
          <a:p>
            <a:pPr algn="ctr"/>
            <a:r>
              <a:rPr lang="en-GB" altLang="en-US" sz="3000" cap="none" dirty="0">
                <a:solidFill>
                  <a:schemeClr val="bg1"/>
                </a:solidFill>
                <a:latin typeface="Century Gothic" panose="020B0502020202020204" pitchFamily="34" charset="0"/>
                <a:cs typeface="Arial" panose="020B0604020202020204" pitchFamily="34" charset="0"/>
              </a:rPr>
              <a:t>Nabeel Masih</a:t>
            </a:r>
            <a:br>
              <a:rPr lang="en-GB" altLang="en-US" sz="2000" cap="none" dirty="0">
                <a:solidFill>
                  <a:schemeClr val="bg1"/>
                </a:solidFill>
                <a:latin typeface="Century Gothic" panose="020B0502020202020204" pitchFamily="34" charset="0"/>
                <a:cs typeface="Arial" panose="020B0604020202020204" pitchFamily="34" charset="0"/>
              </a:rPr>
            </a:br>
            <a:r>
              <a:rPr lang="en-GB" sz="2000" cap="none" dirty="0">
                <a:solidFill>
                  <a:schemeClr val="bg1"/>
                </a:solidFill>
                <a:hlinkClick r:id="rId2"/>
              </a:rPr>
              <a:t>n.masih@uwtsd.ac.uk</a:t>
            </a:r>
            <a:endParaRPr lang="en-GB" sz="2000" cap="none" dirty="0">
              <a:solidFill>
                <a:schemeClr val="bg1"/>
              </a:solidFill>
            </a:endParaRPr>
          </a:p>
          <a:p>
            <a:pPr algn="ctr"/>
            <a:endParaRPr lang="en-GB" sz="2000" cap="none" dirty="0">
              <a:solidFill>
                <a:schemeClr val="bg1"/>
              </a:solidFill>
            </a:endParaRPr>
          </a:p>
          <a:p>
            <a:pPr algn="ctr"/>
            <a:r>
              <a:rPr lang="en-GB" sz="2000" cap="none" dirty="0">
                <a:solidFill>
                  <a:schemeClr val="bg1"/>
                </a:solidFill>
              </a:rPr>
              <a:t>Session 2</a:t>
            </a:r>
          </a:p>
        </p:txBody>
      </p:sp>
    </p:spTree>
    <p:extLst>
      <p:ext uri="{BB962C8B-B14F-4D97-AF65-F5344CB8AC3E}">
        <p14:creationId xmlns:p14="http://schemas.microsoft.com/office/powerpoint/2010/main" val="2708553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1154954" y="973668"/>
            <a:ext cx="9928205" cy="706964"/>
          </a:xfrm>
        </p:spPr>
        <p:txBody>
          <a:bodyPr/>
          <a:lstStyle/>
          <a:p>
            <a:r>
              <a:rPr lang="en-GB" dirty="0"/>
              <a:t>What is Production Design</a:t>
            </a:r>
          </a:p>
        </p:txBody>
      </p:sp>
      <p:pic>
        <p:nvPicPr>
          <p:cNvPr id="7" name="Content Placeholder 6">
            <a:extLst>
              <a:ext uri="{FF2B5EF4-FFF2-40B4-BE49-F238E27FC236}">
                <a16:creationId xmlns:a16="http://schemas.microsoft.com/office/drawing/2014/main" id="{8D08D8B6-A56F-D74E-959C-A33787CF9C75}"/>
              </a:ext>
            </a:extLst>
          </p:cNvPr>
          <p:cNvPicPr>
            <a:picLocks noGrp="1" noChangeAspect="1"/>
          </p:cNvPicPr>
          <p:nvPr>
            <p:ph idx="1"/>
          </p:nvPr>
        </p:nvPicPr>
        <p:blipFill rotWithShape="1">
          <a:blip r:embed="rId3"/>
          <a:srcRect b="10476"/>
          <a:stretch/>
        </p:blipFill>
        <p:spPr>
          <a:xfrm>
            <a:off x="-1728724" y="483766"/>
            <a:ext cx="11283926" cy="5050913"/>
          </a:xfrm>
        </p:spPr>
      </p:pic>
      <p:pic>
        <p:nvPicPr>
          <p:cNvPr id="9" name="Picture 8">
            <a:extLst>
              <a:ext uri="{FF2B5EF4-FFF2-40B4-BE49-F238E27FC236}">
                <a16:creationId xmlns:a16="http://schemas.microsoft.com/office/drawing/2014/main" id="{DAC651F8-0DBD-EA43-BEE5-782028462230}"/>
              </a:ext>
            </a:extLst>
          </p:cNvPr>
          <p:cNvPicPr>
            <a:picLocks noChangeAspect="1"/>
          </p:cNvPicPr>
          <p:nvPr/>
        </p:nvPicPr>
        <p:blipFill>
          <a:blip r:embed="rId4"/>
          <a:stretch>
            <a:fillRect/>
          </a:stretch>
        </p:blipFill>
        <p:spPr>
          <a:xfrm>
            <a:off x="8200103" y="973668"/>
            <a:ext cx="3557741" cy="4071111"/>
          </a:xfrm>
          <a:prstGeom prst="rect">
            <a:avLst/>
          </a:prstGeom>
        </p:spPr>
      </p:pic>
    </p:spTree>
    <p:extLst>
      <p:ext uri="{BB962C8B-B14F-4D97-AF65-F5344CB8AC3E}">
        <p14:creationId xmlns:p14="http://schemas.microsoft.com/office/powerpoint/2010/main" val="346114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FC012-00F1-204B-B7AF-2C8A21A222B2}"/>
              </a:ext>
            </a:extLst>
          </p:cNvPr>
          <p:cNvSpPr>
            <a:spLocks noGrp="1"/>
          </p:cNvSpPr>
          <p:nvPr>
            <p:ph type="title"/>
          </p:nvPr>
        </p:nvSpPr>
        <p:spPr/>
        <p:txBody>
          <a:bodyPr/>
          <a:lstStyle/>
          <a:p>
            <a:r>
              <a:rPr lang="en-GB" b="1" dirty="0"/>
              <a:t>What is Product Design?</a:t>
            </a:r>
          </a:p>
        </p:txBody>
      </p:sp>
      <p:sp>
        <p:nvSpPr>
          <p:cNvPr id="3" name="Content Placeholder 2">
            <a:extLst>
              <a:ext uri="{FF2B5EF4-FFF2-40B4-BE49-F238E27FC236}">
                <a16:creationId xmlns:a16="http://schemas.microsoft.com/office/drawing/2014/main" id="{CBC3C6B9-1026-9C4C-A873-8E7C50AD14ED}"/>
              </a:ext>
            </a:extLst>
          </p:cNvPr>
          <p:cNvSpPr>
            <a:spLocks noGrp="1"/>
          </p:cNvSpPr>
          <p:nvPr>
            <p:ph idx="1"/>
          </p:nvPr>
        </p:nvSpPr>
        <p:spPr>
          <a:xfrm>
            <a:off x="1154954" y="2603500"/>
            <a:ext cx="10133532" cy="3416300"/>
          </a:xfrm>
        </p:spPr>
        <p:txBody>
          <a:bodyPr>
            <a:noAutofit/>
          </a:bodyPr>
          <a:lstStyle/>
          <a:p>
            <a:r>
              <a:rPr lang="en-GB" sz="3500" b="1" dirty="0"/>
              <a:t>Product design is the process of envisioning and designing items for mass manufacturing. The definition includes both the physical characteristics and the functions that goods should have.</a:t>
            </a:r>
            <a:endParaRPr lang="en-US" sz="3500" dirty="0"/>
          </a:p>
        </p:txBody>
      </p:sp>
    </p:spTree>
    <p:extLst>
      <p:ext uri="{BB962C8B-B14F-4D97-AF65-F5344CB8AC3E}">
        <p14:creationId xmlns:p14="http://schemas.microsoft.com/office/powerpoint/2010/main" val="2932073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FC012-00F1-204B-B7AF-2C8A21A222B2}"/>
              </a:ext>
            </a:extLst>
          </p:cNvPr>
          <p:cNvSpPr>
            <a:spLocks noGrp="1"/>
          </p:cNvSpPr>
          <p:nvPr>
            <p:ph type="title"/>
          </p:nvPr>
        </p:nvSpPr>
        <p:spPr/>
        <p:txBody>
          <a:bodyPr/>
          <a:lstStyle/>
          <a:p>
            <a:r>
              <a:rPr lang="en-GB" b="1" dirty="0"/>
              <a:t>A definition of design thinking</a:t>
            </a:r>
            <a:endParaRPr lang="en-US" dirty="0"/>
          </a:p>
        </p:txBody>
      </p:sp>
      <p:sp>
        <p:nvSpPr>
          <p:cNvPr id="3" name="Content Placeholder 2">
            <a:extLst>
              <a:ext uri="{FF2B5EF4-FFF2-40B4-BE49-F238E27FC236}">
                <a16:creationId xmlns:a16="http://schemas.microsoft.com/office/drawing/2014/main" id="{CBC3C6B9-1026-9C4C-A873-8E7C50AD14ED}"/>
              </a:ext>
            </a:extLst>
          </p:cNvPr>
          <p:cNvSpPr>
            <a:spLocks noGrp="1"/>
          </p:cNvSpPr>
          <p:nvPr>
            <p:ph idx="1"/>
          </p:nvPr>
        </p:nvSpPr>
        <p:spPr>
          <a:xfrm>
            <a:off x="1154954" y="2603500"/>
            <a:ext cx="10046446" cy="3416300"/>
          </a:xfrm>
        </p:spPr>
        <p:txBody>
          <a:bodyPr>
            <a:noAutofit/>
          </a:bodyPr>
          <a:lstStyle/>
          <a:p>
            <a:r>
              <a:rPr lang="en-GB" sz="2500" b="1" dirty="0"/>
              <a:t>Design thinking is a non-linear method to problem solving that is popular in the modern world. It entails monitoring people's behaviour, immersing oneself in their way of life, and determining which parts of their lives may be improved. Designers generate concepts based on their observations, which are swiftly converted into prototypes. Designers test, draw findings, make modifications, and repeat the process until the demands of the end users are met.</a:t>
            </a:r>
            <a:endParaRPr lang="en-US" sz="2500" b="1" dirty="0"/>
          </a:p>
        </p:txBody>
      </p:sp>
    </p:spTree>
    <p:extLst>
      <p:ext uri="{BB962C8B-B14F-4D97-AF65-F5344CB8AC3E}">
        <p14:creationId xmlns:p14="http://schemas.microsoft.com/office/powerpoint/2010/main" val="2562003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FC012-00F1-204B-B7AF-2C8A21A222B2}"/>
              </a:ext>
            </a:extLst>
          </p:cNvPr>
          <p:cNvSpPr>
            <a:spLocks noGrp="1"/>
          </p:cNvSpPr>
          <p:nvPr>
            <p:ph type="title"/>
          </p:nvPr>
        </p:nvSpPr>
        <p:spPr/>
        <p:txBody>
          <a:bodyPr/>
          <a:lstStyle/>
          <a:p>
            <a:r>
              <a:rPr lang="en-GB" b="1" dirty="0"/>
              <a:t>Product design definition</a:t>
            </a:r>
          </a:p>
        </p:txBody>
      </p:sp>
      <p:sp>
        <p:nvSpPr>
          <p:cNvPr id="3" name="Content Placeholder 2">
            <a:extLst>
              <a:ext uri="{FF2B5EF4-FFF2-40B4-BE49-F238E27FC236}">
                <a16:creationId xmlns:a16="http://schemas.microsoft.com/office/drawing/2014/main" id="{CBC3C6B9-1026-9C4C-A873-8E7C50AD14ED}"/>
              </a:ext>
            </a:extLst>
          </p:cNvPr>
          <p:cNvSpPr>
            <a:spLocks noGrp="1"/>
          </p:cNvSpPr>
          <p:nvPr>
            <p:ph idx="1"/>
          </p:nvPr>
        </p:nvSpPr>
        <p:spPr>
          <a:xfrm>
            <a:off x="1154954" y="2603500"/>
            <a:ext cx="10754017" cy="3416300"/>
          </a:xfrm>
        </p:spPr>
        <p:txBody>
          <a:bodyPr>
            <a:noAutofit/>
          </a:bodyPr>
          <a:lstStyle/>
          <a:p>
            <a:r>
              <a:rPr lang="en-GB" sz="2500" b="1" dirty="0"/>
              <a:t>Product designers collaborate with a variety of different specialists, including engineers and marketers. While they are not in charge of developing the product's primarily mechanical and technological elements, they are concerned with usability.</a:t>
            </a:r>
          </a:p>
          <a:p>
            <a:r>
              <a:rPr lang="en-GB" sz="2500" b="1" dirty="0"/>
              <a:t>Medical equipment, dinnerware, jewellery, sports and recreation, food preservation appliances, furniture, and so on are all examples of product design. It also takes into account the production costs, manufacturing procedures, and laws.</a:t>
            </a:r>
          </a:p>
        </p:txBody>
      </p:sp>
    </p:spTree>
    <p:extLst>
      <p:ext uri="{BB962C8B-B14F-4D97-AF65-F5344CB8AC3E}">
        <p14:creationId xmlns:p14="http://schemas.microsoft.com/office/powerpoint/2010/main" val="2088882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FC012-00F1-204B-B7AF-2C8A21A222B2}"/>
              </a:ext>
            </a:extLst>
          </p:cNvPr>
          <p:cNvSpPr>
            <a:spLocks noGrp="1"/>
          </p:cNvSpPr>
          <p:nvPr>
            <p:ph type="title"/>
          </p:nvPr>
        </p:nvSpPr>
        <p:spPr/>
        <p:txBody>
          <a:bodyPr/>
          <a:lstStyle/>
          <a:p>
            <a:r>
              <a:rPr lang="en-GB" b="1" dirty="0"/>
              <a:t>Product design process</a:t>
            </a:r>
          </a:p>
        </p:txBody>
      </p:sp>
      <p:sp>
        <p:nvSpPr>
          <p:cNvPr id="3" name="Content Placeholder 2">
            <a:extLst>
              <a:ext uri="{FF2B5EF4-FFF2-40B4-BE49-F238E27FC236}">
                <a16:creationId xmlns:a16="http://schemas.microsoft.com/office/drawing/2014/main" id="{CBC3C6B9-1026-9C4C-A873-8E7C50AD14ED}"/>
              </a:ext>
            </a:extLst>
          </p:cNvPr>
          <p:cNvSpPr>
            <a:spLocks noGrp="1"/>
          </p:cNvSpPr>
          <p:nvPr>
            <p:ph idx="1"/>
          </p:nvPr>
        </p:nvSpPr>
        <p:spPr>
          <a:xfrm>
            <a:off x="648761" y="2338029"/>
            <a:ext cx="10894478" cy="3416300"/>
          </a:xfrm>
        </p:spPr>
        <p:txBody>
          <a:bodyPr>
            <a:noAutofit/>
          </a:bodyPr>
          <a:lstStyle/>
          <a:p>
            <a:r>
              <a:rPr lang="en-GB" sz="2500" b="1" dirty="0"/>
              <a:t>The design process is separated into many phases, each of which includes various types of drawing and prototyping. However, sometimes the inspiration comes from observing a problem and developing a solution to it. It is about establishing a communication between the source and the environment by engaging an object to meet a need.</a:t>
            </a:r>
          </a:p>
          <a:p>
            <a:r>
              <a:rPr lang="en-GB" sz="2500" b="1" dirty="0"/>
              <a:t>Sketching and drawing are then used by product designers to bring their ideas to reality. They are also capable of using 3D and computer-aided industrial design tools. Designers will often create prototypes in order to fully experience and test the object they envisage.</a:t>
            </a:r>
          </a:p>
        </p:txBody>
      </p:sp>
    </p:spTree>
    <p:extLst>
      <p:ext uri="{BB962C8B-B14F-4D97-AF65-F5344CB8AC3E}">
        <p14:creationId xmlns:p14="http://schemas.microsoft.com/office/powerpoint/2010/main" val="1492403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Product 3D Animation Student Reel by #RedefineFX (All work from students in our courses)">
            <a:hlinkClick r:id="" action="ppaction://media"/>
            <a:extLst>
              <a:ext uri="{FF2B5EF4-FFF2-40B4-BE49-F238E27FC236}">
                <a16:creationId xmlns:a16="http://schemas.microsoft.com/office/drawing/2014/main" id="{4E4BE578-B5DF-874A-A719-183AF5799CA1}"/>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632080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FC012-00F1-204B-B7AF-2C8A21A222B2}"/>
              </a:ext>
            </a:extLst>
          </p:cNvPr>
          <p:cNvSpPr>
            <a:spLocks noGrp="1"/>
          </p:cNvSpPr>
          <p:nvPr>
            <p:ph type="title"/>
          </p:nvPr>
        </p:nvSpPr>
        <p:spPr/>
        <p:txBody>
          <a:bodyPr/>
          <a:lstStyle/>
          <a:p>
            <a:r>
              <a:rPr lang="en-GB" b="1" dirty="0"/>
              <a:t>3D model Process</a:t>
            </a:r>
          </a:p>
        </p:txBody>
      </p:sp>
      <p:sp>
        <p:nvSpPr>
          <p:cNvPr id="3" name="Content Placeholder 2">
            <a:extLst>
              <a:ext uri="{FF2B5EF4-FFF2-40B4-BE49-F238E27FC236}">
                <a16:creationId xmlns:a16="http://schemas.microsoft.com/office/drawing/2014/main" id="{CBC3C6B9-1026-9C4C-A873-8E7C50AD14ED}"/>
              </a:ext>
            </a:extLst>
          </p:cNvPr>
          <p:cNvSpPr>
            <a:spLocks noGrp="1"/>
          </p:cNvSpPr>
          <p:nvPr>
            <p:ph idx="1"/>
          </p:nvPr>
        </p:nvSpPr>
        <p:spPr>
          <a:xfrm>
            <a:off x="771496" y="2642624"/>
            <a:ext cx="5452323" cy="3416300"/>
          </a:xfrm>
        </p:spPr>
        <p:txBody>
          <a:bodyPr>
            <a:noAutofit/>
          </a:bodyPr>
          <a:lstStyle/>
          <a:p>
            <a:r>
              <a:rPr lang="en-GB" sz="2500" b="1" dirty="0"/>
              <a:t>A 3D model is commonly used in 3d application to offer someone a plan of what they are attempting to create. Rather of doing it in person, they may build it on the 3d software and easily obtain diverse points of view all over it.</a:t>
            </a:r>
          </a:p>
        </p:txBody>
      </p:sp>
      <p:pic>
        <p:nvPicPr>
          <p:cNvPr id="5" name="Picture 4" descr="Image result for Creating a product 3d model">
            <a:extLst>
              <a:ext uri="{FF2B5EF4-FFF2-40B4-BE49-F238E27FC236}">
                <a16:creationId xmlns:a16="http://schemas.microsoft.com/office/drawing/2014/main" id="{7BB1DC27-1C89-E44E-B4CB-D878278F69E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13963" y="2929222"/>
            <a:ext cx="5015231" cy="3129702"/>
          </a:xfrm>
          <a:prstGeom prst="rect">
            <a:avLst/>
          </a:prstGeom>
          <a:noFill/>
          <a:ln>
            <a:noFill/>
          </a:ln>
        </p:spPr>
      </p:pic>
    </p:spTree>
    <p:extLst>
      <p:ext uri="{BB962C8B-B14F-4D97-AF65-F5344CB8AC3E}">
        <p14:creationId xmlns:p14="http://schemas.microsoft.com/office/powerpoint/2010/main" val="3159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FC012-00F1-204B-B7AF-2C8A21A222B2}"/>
              </a:ext>
            </a:extLst>
          </p:cNvPr>
          <p:cNvSpPr>
            <a:spLocks noGrp="1"/>
          </p:cNvSpPr>
          <p:nvPr>
            <p:ph type="title"/>
          </p:nvPr>
        </p:nvSpPr>
        <p:spPr/>
        <p:txBody>
          <a:bodyPr/>
          <a:lstStyle/>
          <a:p>
            <a:r>
              <a:rPr lang="en-GB" b="1" dirty="0"/>
              <a:t>Ikea 3D Modelling </a:t>
            </a:r>
          </a:p>
        </p:txBody>
      </p:sp>
      <p:sp>
        <p:nvSpPr>
          <p:cNvPr id="3" name="Content Placeholder 2">
            <a:extLst>
              <a:ext uri="{FF2B5EF4-FFF2-40B4-BE49-F238E27FC236}">
                <a16:creationId xmlns:a16="http://schemas.microsoft.com/office/drawing/2014/main" id="{CBC3C6B9-1026-9C4C-A873-8E7C50AD14ED}"/>
              </a:ext>
            </a:extLst>
          </p:cNvPr>
          <p:cNvSpPr>
            <a:spLocks noGrp="1"/>
          </p:cNvSpPr>
          <p:nvPr>
            <p:ph idx="1"/>
          </p:nvPr>
        </p:nvSpPr>
        <p:spPr>
          <a:xfrm>
            <a:off x="771496" y="2468032"/>
            <a:ext cx="5452323" cy="3416300"/>
          </a:xfrm>
        </p:spPr>
        <p:txBody>
          <a:bodyPr>
            <a:noAutofit/>
          </a:bodyPr>
          <a:lstStyle/>
          <a:p>
            <a:r>
              <a:rPr lang="en-GB" sz="2500" b="1" dirty="0"/>
              <a:t>Ikea's apps mainly rely on 3D modelling. They have a team of designers that develop models for various items as well as shop layouts so that they may be designed and viewed before they are manufactured. This will help them to evaluate the advantages and disadvantages.</a:t>
            </a:r>
          </a:p>
        </p:txBody>
      </p:sp>
      <p:pic>
        <p:nvPicPr>
          <p:cNvPr id="6" name="Picture 5" descr="Image result for Ikea 3d models">
            <a:extLst>
              <a:ext uri="{FF2B5EF4-FFF2-40B4-BE49-F238E27FC236}">
                <a16:creationId xmlns:a16="http://schemas.microsoft.com/office/drawing/2014/main" id="{156AE88D-8D14-154E-830E-ED8D42CEF66A}"/>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3755" y="2642624"/>
            <a:ext cx="4719484" cy="3917046"/>
          </a:xfrm>
          <a:prstGeom prst="rect">
            <a:avLst/>
          </a:prstGeom>
          <a:noFill/>
          <a:ln>
            <a:noFill/>
          </a:ln>
        </p:spPr>
      </p:pic>
    </p:spTree>
    <p:extLst>
      <p:ext uri="{BB962C8B-B14F-4D97-AF65-F5344CB8AC3E}">
        <p14:creationId xmlns:p14="http://schemas.microsoft.com/office/powerpoint/2010/main" val="70907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FC012-00F1-204B-B7AF-2C8A21A222B2}"/>
              </a:ext>
            </a:extLst>
          </p:cNvPr>
          <p:cNvSpPr>
            <a:spLocks noGrp="1"/>
          </p:cNvSpPr>
          <p:nvPr>
            <p:ph type="title"/>
          </p:nvPr>
        </p:nvSpPr>
        <p:spPr/>
        <p:txBody>
          <a:bodyPr/>
          <a:lstStyle/>
          <a:p>
            <a:r>
              <a:rPr lang="en-GB" b="1" dirty="0"/>
              <a:t>Product </a:t>
            </a:r>
            <a:r>
              <a:rPr lang="en-GB" b="1" dirty="0" err="1"/>
              <a:t>Desing</a:t>
            </a:r>
            <a:endParaRPr lang="en-GB" b="1" dirty="0"/>
          </a:p>
        </p:txBody>
      </p:sp>
      <p:sp>
        <p:nvSpPr>
          <p:cNvPr id="3" name="Content Placeholder 2">
            <a:extLst>
              <a:ext uri="{FF2B5EF4-FFF2-40B4-BE49-F238E27FC236}">
                <a16:creationId xmlns:a16="http://schemas.microsoft.com/office/drawing/2014/main" id="{CBC3C6B9-1026-9C4C-A873-8E7C50AD14ED}"/>
              </a:ext>
            </a:extLst>
          </p:cNvPr>
          <p:cNvSpPr>
            <a:spLocks noGrp="1"/>
          </p:cNvSpPr>
          <p:nvPr>
            <p:ph idx="1"/>
          </p:nvPr>
        </p:nvSpPr>
        <p:spPr>
          <a:xfrm>
            <a:off x="771496" y="2642624"/>
            <a:ext cx="5452323" cy="3416300"/>
          </a:xfrm>
        </p:spPr>
        <p:txBody>
          <a:bodyPr>
            <a:noAutofit/>
          </a:bodyPr>
          <a:lstStyle/>
          <a:p>
            <a:r>
              <a:rPr lang="en-GB" sz="2500" b="1" dirty="0"/>
              <a:t>Product design allows someone to construct a 3D model of what they have in mind and sketch it. The product design will save multiple businesses a lot of money because it is a cost-effective approach to build something before investing all of their resources to it.</a:t>
            </a:r>
          </a:p>
        </p:txBody>
      </p:sp>
      <p:pic>
        <p:nvPicPr>
          <p:cNvPr id="5" name="Picture 4" descr="Image result for 3d product design">
            <a:extLst>
              <a:ext uri="{FF2B5EF4-FFF2-40B4-BE49-F238E27FC236}">
                <a16:creationId xmlns:a16="http://schemas.microsoft.com/office/drawing/2014/main" id="{BB0A6544-68E0-CB40-A5C7-F299FD2DEC7B}"/>
              </a:ext>
            </a:extLst>
          </p:cNvPr>
          <p:cNvPicPr/>
          <p:nvPr/>
        </p:nvPicPr>
        <p:blipFill rotWithShape="1">
          <a:blip r:embed="rId3" cstate="print">
            <a:extLst>
              <a:ext uri="{28A0092B-C50C-407E-A947-70E740481C1C}">
                <a14:useLocalDpi xmlns:a14="http://schemas.microsoft.com/office/drawing/2010/main" val="0"/>
              </a:ext>
            </a:extLst>
          </a:blip>
          <a:srcRect l="28584" r="22391"/>
          <a:stretch/>
        </p:blipFill>
        <p:spPr bwMode="auto">
          <a:xfrm>
            <a:off x="7315200" y="2533162"/>
            <a:ext cx="3982063" cy="3913587"/>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487387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FC012-00F1-204B-B7AF-2C8A21A222B2}"/>
              </a:ext>
            </a:extLst>
          </p:cNvPr>
          <p:cNvSpPr>
            <a:spLocks noGrp="1"/>
          </p:cNvSpPr>
          <p:nvPr>
            <p:ph type="title"/>
          </p:nvPr>
        </p:nvSpPr>
        <p:spPr/>
        <p:txBody>
          <a:bodyPr/>
          <a:lstStyle/>
          <a:p>
            <a:r>
              <a:rPr lang="en-GB" b="1" dirty="0"/>
              <a:t>3D Animation</a:t>
            </a:r>
          </a:p>
        </p:txBody>
      </p:sp>
      <p:sp>
        <p:nvSpPr>
          <p:cNvPr id="3" name="Content Placeholder 2">
            <a:extLst>
              <a:ext uri="{FF2B5EF4-FFF2-40B4-BE49-F238E27FC236}">
                <a16:creationId xmlns:a16="http://schemas.microsoft.com/office/drawing/2014/main" id="{CBC3C6B9-1026-9C4C-A873-8E7C50AD14ED}"/>
              </a:ext>
            </a:extLst>
          </p:cNvPr>
          <p:cNvSpPr>
            <a:spLocks noGrp="1"/>
          </p:cNvSpPr>
          <p:nvPr>
            <p:ph idx="1"/>
          </p:nvPr>
        </p:nvSpPr>
        <p:spPr>
          <a:xfrm>
            <a:off x="395440" y="2129368"/>
            <a:ext cx="7529024" cy="3830312"/>
          </a:xfrm>
        </p:spPr>
        <p:txBody>
          <a:bodyPr>
            <a:noAutofit/>
          </a:bodyPr>
          <a:lstStyle/>
          <a:p>
            <a:r>
              <a:rPr lang="en-GB" sz="2500" b="1" dirty="0"/>
              <a:t>Nowadays, 3D is widely utilised in animation. Many businesses rely on 3D designs to communicate their animations to consumers. 3D animations make life simple to watch and understand the animation. Many children like watching 3D cartoons because it gives them the feeling of virtually being there. It is also used for educational purposes to model various scenarios and how different objects might connect with one another. It will be less cost - intensive to accomplish it this way rather than in real life.</a:t>
            </a:r>
          </a:p>
        </p:txBody>
      </p:sp>
      <p:pic>
        <p:nvPicPr>
          <p:cNvPr id="6" name="Picture 5" descr="Image result for 3d animation">
            <a:extLst>
              <a:ext uri="{FF2B5EF4-FFF2-40B4-BE49-F238E27FC236}">
                <a16:creationId xmlns:a16="http://schemas.microsoft.com/office/drawing/2014/main" id="{2B00338D-76C2-144C-A4B2-48EF4807B69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24464" y="1514374"/>
            <a:ext cx="3640701" cy="3416299"/>
          </a:xfrm>
          <a:prstGeom prst="rect">
            <a:avLst/>
          </a:prstGeom>
          <a:noFill/>
          <a:ln>
            <a:noFill/>
          </a:ln>
        </p:spPr>
      </p:pic>
      <p:pic>
        <p:nvPicPr>
          <p:cNvPr id="7" name="Picture 6" descr="Image result for cars pixar">
            <a:extLst>
              <a:ext uri="{FF2B5EF4-FFF2-40B4-BE49-F238E27FC236}">
                <a16:creationId xmlns:a16="http://schemas.microsoft.com/office/drawing/2014/main" id="{CAE1FAD8-D80E-4143-AFFB-B54CA7BF2DEE}"/>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24464" y="5061360"/>
            <a:ext cx="4267536" cy="1796640"/>
          </a:xfrm>
          <a:prstGeom prst="rect">
            <a:avLst/>
          </a:prstGeom>
          <a:noFill/>
          <a:ln>
            <a:noFill/>
          </a:ln>
        </p:spPr>
      </p:pic>
    </p:spTree>
    <p:extLst>
      <p:ext uri="{BB962C8B-B14F-4D97-AF65-F5344CB8AC3E}">
        <p14:creationId xmlns:p14="http://schemas.microsoft.com/office/powerpoint/2010/main" val="688341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FC012-00F1-204B-B7AF-2C8A21A222B2}"/>
              </a:ext>
            </a:extLst>
          </p:cNvPr>
          <p:cNvSpPr>
            <a:spLocks noGrp="1"/>
          </p:cNvSpPr>
          <p:nvPr>
            <p:ph type="title"/>
          </p:nvPr>
        </p:nvSpPr>
        <p:spPr/>
        <p:txBody>
          <a:bodyPr/>
          <a:lstStyle/>
          <a:p>
            <a:r>
              <a:rPr lang="en-GB" b="1" dirty="0"/>
              <a:t>Games</a:t>
            </a:r>
          </a:p>
        </p:txBody>
      </p:sp>
      <p:sp>
        <p:nvSpPr>
          <p:cNvPr id="3" name="Content Placeholder 2">
            <a:extLst>
              <a:ext uri="{FF2B5EF4-FFF2-40B4-BE49-F238E27FC236}">
                <a16:creationId xmlns:a16="http://schemas.microsoft.com/office/drawing/2014/main" id="{CBC3C6B9-1026-9C4C-A873-8E7C50AD14ED}"/>
              </a:ext>
            </a:extLst>
          </p:cNvPr>
          <p:cNvSpPr>
            <a:spLocks noGrp="1"/>
          </p:cNvSpPr>
          <p:nvPr>
            <p:ph idx="1"/>
          </p:nvPr>
        </p:nvSpPr>
        <p:spPr>
          <a:xfrm>
            <a:off x="395440" y="2129368"/>
            <a:ext cx="7529024" cy="3830312"/>
          </a:xfrm>
        </p:spPr>
        <p:txBody>
          <a:bodyPr>
            <a:noAutofit/>
          </a:bodyPr>
          <a:lstStyle/>
          <a:p>
            <a:r>
              <a:rPr lang="en-GB" sz="2500" b="1" dirty="0"/>
              <a:t>Many gaming firms are incorporating 3D into their work, and as technology advances, so does competition. As a result, game developers will need to improve the technology featured in their games by including cutting-edge software, textures, and gaming dynamics. </a:t>
            </a:r>
          </a:p>
          <a:p>
            <a:r>
              <a:rPr lang="en-GB" sz="2500" b="1" dirty="0"/>
              <a:t>Despite the fact that 3D is quite popular in gaming and has been for a very long time, it is still vital for a firm to identify their usage of 3D.</a:t>
            </a:r>
          </a:p>
        </p:txBody>
      </p:sp>
      <p:pic>
        <p:nvPicPr>
          <p:cNvPr id="5" name="Picture 4">
            <a:extLst>
              <a:ext uri="{FF2B5EF4-FFF2-40B4-BE49-F238E27FC236}">
                <a16:creationId xmlns:a16="http://schemas.microsoft.com/office/drawing/2014/main" id="{E5266756-8CDE-EA4D-9CF3-ACE286A85640}"/>
              </a:ext>
            </a:extLst>
          </p:cNvPr>
          <p:cNvPicPr>
            <a:picLocks noChangeAspect="1"/>
          </p:cNvPicPr>
          <p:nvPr/>
        </p:nvPicPr>
        <p:blipFill>
          <a:blip r:embed="rId3"/>
          <a:stretch>
            <a:fillRect/>
          </a:stretch>
        </p:blipFill>
        <p:spPr>
          <a:xfrm>
            <a:off x="8575338" y="1480439"/>
            <a:ext cx="2682057" cy="3341432"/>
          </a:xfrm>
          <a:prstGeom prst="rect">
            <a:avLst/>
          </a:prstGeom>
        </p:spPr>
      </p:pic>
      <p:pic>
        <p:nvPicPr>
          <p:cNvPr id="9" name="Picture 8" descr="Related image">
            <a:extLst>
              <a:ext uri="{FF2B5EF4-FFF2-40B4-BE49-F238E27FC236}">
                <a16:creationId xmlns:a16="http://schemas.microsoft.com/office/drawing/2014/main" id="{81D18906-EBD0-3445-A33F-A56B7916BD52}"/>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367064" y="4821871"/>
            <a:ext cx="3098606" cy="1808443"/>
          </a:xfrm>
          <a:prstGeom prst="rect">
            <a:avLst/>
          </a:prstGeom>
          <a:noFill/>
          <a:ln>
            <a:noFill/>
          </a:ln>
        </p:spPr>
      </p:pic>
    </p:spTree>
    <p:extLst>
      <p:ext uri="{BB962C8B-B14F-4D97-AF65-F5344CB8AC3E}">
        <p14:creationId xmlns:p14="http://schemas.microsoft.com/office/powerpoint/2010/main" val="3012537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FC012-00F1-204B-B7AF-2C8A21A222B2}"/>
              </a:ext>
            </a:extLst>
          </p:cNvPr>
          <p:cNvSpPr>
            <a:spLocks noGrp="1"/>
          </p:cNvSpPr>
          <p:nvPr>
            <p:ph type="title"/>
          </p:nvPr>
        </p:nvSpPr>
        <p:spPr/>
        <p:txBody>
          <a:bodyPr/>
          <a:lstStyle/>
          <a:p>
            <a:r>
              <a:rPr lang="en-GB" b="1" dirty="0"/>
              <a:t>Films</a:t>
            </a:r>
          </a:p>
        </p:txBody>
      </p:sp>
      <p:sp>
        <p:nvSpPr>
          <p:cNvPr id="3" name="Content Placeholder 2">
            <a:extLst>
              <a:ext uri="{FF2B5EF4-FFF2-40B4-BE49-F238E27FC236}">
                <a16:creationId xmlns:a16="http://schemas.microsoft.com/office/drawing/2014/main" id="{CBC3C6B9-1026-9C4C-A873-8E7C50AD14ED}"/>
              </a:ext>
            </a:extLst>
          </p:cNvPr>
          <p:cNvSpPr>
            <a:spLocks noGrp="1"/>
          </p:cNvSpPr>
          <p:nvPr>
            <p:ph idx="1"/>
          </p:nvPr>
        </p:nvSpPr>
        <p:spPr>
          <a:xfrm>
            <a:off x="771496" y="2642624"/>
            <a:ext cx="6986156" cy="3979402"/>
          </a:xfrm>
        </p:spPr>
        <p:txBody>
          <a:bodyPr>
            <a:noAutofit/>
          </a:bodyPr>
          <a:lstStyle/>
          <a:p>
            <a:r>
              <a:rPr lang="en-GB" sz="2500" b="1" dirty="0"/>
              <a:t>Film is similar to TV, the only difference is that the green screens used in the film industry contain a lot more 3D objects. Those 3D objects are customisable and can be customised to different things. The example on the right shows that it the green screen was able to be customised to show pillars and a different background. </a:t>
            </a:r>
          </a:p>
        </p:txBody>
      </p:sp>
      <p:pic>
        <p:nvPicPr>
          <p:cNvPr id="8" name="Picture 7" descr="Image result for green screen before and after">
            <a:extLst>
              <a:ext uri="{FF2B5EF4-FFF2-40B4-BE49-F238E27FC236}">
                <a16:creationId xmlns:a16="http://schemas.microsoft.com/office/drawing/2014/main" id="{257C6320-B383-9141-94A8-7EA6AA11B5C6}"/>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8273844" y="2291530"/>
            <a:ext cx="3482127" cy="2575438"/>
          </a:xfrm>
          <a:prstGeom prst="rect">
            <a:avLst/>
          </a:prstGeom>
          <a:noFill/>
          <a:ln>
            <a:noFill/>
          </a:ln>
        </p:spPr>
      </p:pic>
    </p:spTree>
    <p:extLst>
      <p:ext uri="{BB962C8B-B14F-4D97-AF65-F5344CB8AC3E}">
        <p14:creationId xmlns:p14="http://schemas.microsoft.com/office/powerpoint/2010/main" val="297498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FC012-00F1-204B-B7AF-2C8A21A222B2}"/>
              </a:ext>
            </a:extLst>
          </p:cNvPr>
          <p:cNvSpPr>
            <a:spLocks noGrp="1"/>
          </p:cNvSpPr>
          <p:nvPr>
            <p:ph type="title"/>
          </p:nvPr>
        </p:nvSpPr>
        <p:spPr/>
        <p:txBody>
          <a:bodyPr/>
          <a:lstStyle/>
          <a:p>
            <a:r>
              <a:rPr lang="en-GB" b="1" dirty="0"/>
              <a:t>Web</a:t>
            </a:r>
          </a:p>
        </p:txBody>
      </p:sp>
      <p:sp>
        <p:nvSpPr>
          <p:cNvPr id="3" name="Content Placeholder 2">
            <a:extLst>
              <a:ext uri="{FF2B5EF4-FFF2-40B4-BE49-F238E27FC236}">
                <a16:creationId xmlns:a16="http://schemas.microsoft.com/office/drawing/2014/main" id="{CBC3C6B9-1026-9C4C-A873-8E7C50AD14ED}"/>
              </a:ext>
            </a:extLst>
          </p:cNvPr>
          <p:cNvSpPr>
            <a:spLocks noGrp="1"/>
          </p:cNvSpPr>
          <p:nvPr>
            <p:ph idx="1"/>
          </p:nvPr>
        </p:nvSpPr>
        <p:spPr>
          <a:xfrm>
            <a:off x="245571" y="2343662"/>
            <a:ext cx="8239769" cy="3979402"/>
          </a:xfrm>
        </p:spPr>
        <p:txBody>
          <a:bodyPr>
            <a:noAutofit/>
          </a:bodyPr>
          <a:lstStyle/>
          <a:p>
            <a:r>
              <a:rPr lang="en-GB" sz="2500" b="1" dirty="0"/>
              <a:t>A 3D website may be created by any web designer using HTML and CSS. Scrolling with 3D effects is only one example. There are several choices available in 3D web. </a:t>
            </a:r>
          </a:p>
          <a:p>
            <a:r>
              <a:rPr lang="en-GB" sz="2500" b="1" dirty="0"/>
              <a:t>This is an effective method of attracting and retaining customers in order to keep them scrolling and reading the following item. It also establishes a strong quality and first image for the company that owns the website, since it demonstrates to their consumers their passion for the business.</a:t>
            </a:r>
          </a:p>
        </p:txBody>
      </p:sp>
      <p:pic>
        <p:nvPicPr>
          <p:cNvPr id="5" name="Picture 4">
            <a:extLst>
              <a:ext uri="{FF2B5EF4-FFF2-40B4-BE49-F238E27FC236}">
                <a16:creationId xmlns:a16="http://schemas.microsoft.com/office/drawing/2014/main" id="{0D08BC33-290D-C14C-A1D9-340C55212289}"/>
              </a:ext>
            </a:extLst>
          </p:cNvPr>
          <p:cNvPicPr/>
          <p:nvPr/>
        </p:nvPicPr>
        <p:blipFill rotWithShape="1">
          <a:blip r:embed="rId3" cstate="print">
            <a:extLst>
              <a:ext uri="{28A0092B-C50C-407E-A947-70E740481C1C}">
                <a14:useLocalDpi xmlns:a14="http://schemas.microsoft.com/office/drawing/2010/main" val="0"/>
              </a:ext>
            </a:extLst>
          </a:blip>
          <a:srcRect t="4136" b="7820"/>
          <a:stretch/>
        </p:blipFill>
        <p:spPr bwMode="auto">
          <a:xfrm>
            <a:off x="8264176" y="2343662"/>
            <a:ext cx="3682253" cy="1944979"/>
          </a:xfrm>
          <a:prstGeom prst="rect">
            <a:avLst/>
          </a:prstGeom>
          <a:ln>
            <a:solidFill>
              <a:schemeClr val="tx1"/>
            </a:solid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01A13A88-AD16-8E48-8777-7839E624B1C8}"/>
              </a:ext>
            </a:extLst>
          </p:cNvPr>
          <p:cNvPicPr/>
          <p:nvPr/>
        </p:nvPicPr>
        <p:blipFill rotWithShape="1">
          <a:blip r:embed="rId4" cstate="print">
            <a:extLst>
              <a:ext uri="{28A0092B-C50C-407E-A947-70E740481C1C}">
                <a14:useLocalDpi xmlns:a14="http://schemas.microsoft.com/office/drawing/2010/main" val="0"/>
              </a:ext>
            </a:extLst>
          </a:blip>
          <a:srcRect t="5318" b="6638"/>
          <a:stretch/>
        </p:blipFill>
        <p:spPr bwMode="auto">
          <a:xfrm>
            <a:off x="8264176" y="4514338"/>
            <a:ext cx="3682253" cy="1989701"/>
          </a:xfrm>
          <a:prstGeom prst="rect">
            <a:avLst/>
          </a:prstGeom>
          <a:ln>
            <a:solidFill>
              <a:schemeClr val="tx1"/>
            </a:solidFill>
          </a:ln>
          <a:extLst>
            <a:ext uri="{53640926-AAD7-44D8-BBD7-CCE9431645EC}">
              <a14:shadowObscured xmlns:a14="http://schemas.microsoft.com/office/drawing/2010/main"/>
            </a:ext>
          </a:extLst>
        </p:spPr>
      </p:pic>
      <p:sp>
        <p:nvSpPr>
          <p:cNvPr id="10" name="Rectangle 7">
            <a:extLst>
              <a:ext uri="{FF2B5EF4-FFF2-40B4-BE49-F238E27FC236}">
                <a16:creationId xmlns:a16="http://schemas.microsoft.com/office/drawing/2014/main" id="{98765F1B-137E-6245-B644-0A528DC7FE38}"/>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571453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FC012-00F1-204B-B7AF-2C8A21A222B2}"/>
              </a:ext>
            </a:extLst>
          </p:cNvPr>
          <p:cNvSpPr>
            <a:spLocks noGrp="1"/>
          </p:cNvSpPr>
          <p:nvPr>
            <p:ph type="title"/>
          </p:nvPr>
        </p:nvSpPr>
        <p:spPr/>
        <p:txBody>
          <a:bodyPr/>
          <a:lstStyle/>
          <a:p>
            <a:r>
              <a:rPr lang="en-GB" b="1" dirty="0"/>
              <a:t>Education</a:t>
            </a:r>
          </a:p>
        </p:txBody>
      </p:sp>
      <p:sp>
        <p:nvSpPr>
          <p:cNvPr id="3" name="Content Placeholder 2">
            <a:extLst>
              <a:ext uri="{FF2B5EF4-FFF2-40B4-BE49-F238E27FC236}">
                <a16:creationId xmlns:a16="http://schemas.microsoft.com/office/drawing/2014/main" id="{CBC3C6B9-1026-9C4C-A873-8E7C50AD14ED}"/>
              </a:ext>
            </a:extLst>
          </p:cNvPr>
          <p:cNvSpPr>
            <a:spLocks noGrp="1"/>
          </p:cNvSpPr>
          <p:nvPr>
            <p:ph idx="1"/>
          </p:nvPr>
        </p:nvSpPr>
        <p:spPr>
          <a:xfrm>
            <a:off x="506025" y="2343662"/>
            <a:ext cx="6691188" cy="3979402"/>
          </a:xfrm>
        </p:spPr>
        <p:txBody>
          <a:bodyPr>
            <a:noAutofit/>
          </a:bodyPr>
          <a:lstStyle/>
          <a:p>
            <a:r>
              <a:rPr lang="en-GB" sz="2500" b="1" dirty="0"/>
              <a:t>Since technology has advanced over the years, many educational institutions are abandoning old-fashioned books as they discover that technology outside of school is developing and students are adjusting to the rapidly evolving technology. As a result, schools are discovering that students readily disengage from activities.</a:t>
            </a:r>
          </a:p>
        </p:txBody>
      </p:sp>
      <p:sp>
        <p:nvSpPr>
          <p:cNvPr id="10" name="Rectangle 7">
            <a:extLst>
              <a:ext uri="{FF2B5EF4-FFF2-40B4-BE49-F238E27FC236}">
                <a16:creationId xmlns:a16="http://schemas.microsoft.com/office/drawing/2014/main" id="{98765F1B-137E-6245-B644-0A528DC7FE38}"/>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7" name="Picture 6" descr="Image result for educational 3D">
            <a:extLst>
              <a:ext uri="{FF2B5EF4-FFF2-40B4-BE49-F238E27FC236}">
                <a16:creationId xmlns:a16="http://schemas.microsoft.com/office/drawing/2014/main" id="{EA0675B2-5512-BB4B-9216-A20DB4708BD6}"/>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97213" y="3015399"/>
            <a:ext cx="4699615" cy="2635928"/>
          </a:xfrm>
          <a:prstGeom prst="rect">
            <a:avLst/>
          </a:prstGeom>
          <a:noFill/>
          <a:ln>
            <a:noFill/>
          </a:ln>
        </p:spPr>
      </p:pic>
    </p:spTree>
    <p:extLst>
      <p:ext uri="{BB962C8B-B14F-4D97-AF65-F5344CB8AC3E}">
        <p14:creationId xmlns:p14="http://schemas.microsoft.com/office/powerpoint/2010/main" val="39966219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FC012-00F1-204B-B7AF-2C8A21A222B2}"/>
              </a:ext>
            </a:extLst>
          </p:cNvPr>
          <p:cNvSpPr>
            <a:spLocks noGrp="1"/>
          </p:cNvSpPr>
          <p:nvPr>
            <p:ph type="title"/>
          </p:nvPr>
        </p:nvSpPr>
        <p:spPr/>
        <p:txBody>
          <a:bodyPr/>
          <a:lstStyle/>
          <a:p>
            <a:r>
              <a:rPr lang="en-GB" b="1" dirty="0" err="1"/>
              <a:t>Architctural</a:t>
            </a:r>
            <a:r>
              <a:rPr lang="en-GB" b="1" dirty="0"/>
              <a:t> walk-through</a:t>
            </a:r>
          </a:p>
        </p:txBody>
      </p:sp>
      <p:sp>
        <p:nvSpPr>
          <p:cNvPr id="3" name="Content Placeholder 2">
            <a:extLst>
              <a:ext uri="{FF2B5EF4-FFF2-40B4-BE49-F238E27FC236}">
                <a16:creationId xmlns:a16="http://schemas.microsoft.com/office/drawing/2014/main" id="{CBC3C6B9-1026-9C4C-A873-8E7C50AD14ED}"/>
              </a:ext>
            </a:extLst>
          </p:cNvPr>
          <p:cNvSpPr>
            <a:spLocks noGrp="1"/>
          </p:cNvSpPr>
          <p:nvPr>
            <p:ph idx="1"/>
          </p:nvPr>
        </p:nvSpPr>
        <p:spPr>
          <a:xfrm>
            <a:off x="506025" y="2343662"/>
            <a:ext cx="6691188" cy="3979402"/>
          </a:xfrm>
        </p:spPr>
        <p:txBody>
          <a:bodyPr>
            <a:noAutofit/>
          </a:bodyPr>
          <a:lstStyle/>
          <a:p>
            <a:r>
              <a:rPr lang="en-GB" sz="2500" b="1" dirty="0"/>
              <a:t>Many different firms utilise architectural walk-throughs to present an animated representation of a structure. This is a highly handy approach for many estate agents since it allows them to rapidly transmit the architectural tour animation to their potential buyers rather than regularly inviting people around to have a look inside a home.</a:t>
            </a:r>
          </a:p>
        </p:txBody>
      </p:sp>
      <p:sp>
        <p:nvSpPr>
          <p:cNvPr id="10" name="Rectangle 7">
            <a:extLst>
              <a:ext uri="{FF2B5EF4-FFF2-40B4-BE49-F238E27FC236}">
                <a16:creationId xmlns:a16="http://schemas.microsoft.com/office/drawing/2014/main" id="{98765F1B-137E-6245-B644-0A528DC7FE38}"/>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7" name="Picture 6" descr="Image result for educational 3D">
            <a:extLst>
              <a:ext uri="{FF2B5EF4-FFF2-40B4-BE49-F238E27FC236}">
                <a16:creationId xmlns:a16="http://schemas.microsoft.com/office/drawing/2014/main" id="{EA0675B2-5512-BB4B-9216-A20DB4708BD6}"/>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97213" y="3015399"/>
            <a:ext cx="4699615" cy="2635928"/>
          </a:xfrm>
          <a:prstGeom prst="rect">
            <a:avLst/>
          </a:prstGeom>
          <a:noFill/>
          <a:ln>
            <a:noFill/>
          </a:ln>
        </p:spPr>
      </p:pic>
    </p:spTree>
    <p:extLst>
      <p:ext uri="{BB962C8B-B14F-4D97-AF65-F5344CB8AC3E}">
        <p14:creationId xmlns:p14="http://schemas.microsoft.com/office/powerpoint/2010/main" val="2271164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What is the role of a Product Designer?">
            <a:hlinkClick r:id="" action="ppaction://media"/>
            <a:extLst>
              <a:ext uri="{FF2B5EF4-FFF2-40B4-BE49-F238E27FC236}">
                <a16:creationId xmlns:a16="http://schemas.microsoft.com/office/drawing/2014/main" id="{02796D2E-70AD-FD4E-A165-A801F68DA34C}"/>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2102279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886940" y="816012"/>
            <a:ext cx="9928205" cy="706964"/>
          </a:xfrm>
        </p:spPr>
        <p:txBody>
          <a:bodyPr/>
          <a:lstStyle/>
          <a:p>
            <a:r>
              <a:rPr lang="en-GB" dirty="0"/>
              <a:t>Example on Maya </a:t>
            </a:r>
            <a:endParaRPr lang="en-GB" sz="2000" dirty="0"/>
          </a:p>
        </p:txBody>
      </p:sp>
      <p:pic>
        <p:nvPicPr>
          <p:cNvPr id="6" name="Online Media 5" descr="Product Visualization | Earphones | 3D Modeling Timelapse Maya | FS CREATiON">
            <a:hlinkClick r:id="" action="ppaction://media"/>
            <a:extLst>
              <a:ext uri="{FF2B5EF4-FFF2-40B4-BE49-F238E27FC236}">
                <a16:creationId xmlns:a16="http://schemas.microsoft.com/office/drawing/2014/main" id="{FB985FE4-E3B2-2748-A58C-FC6BE9C662AC}"/>
              </a:ext>
            </a:extLst>
          </p:cNvPr>
          <p:cNvPicPr>
            <a:picLocks noGrp="1" noRot="1" noChangeAspect="1"/>
          </p:cNvPicPr>
          <p:nvPr>
            <p:ph idx="1"/>
            <a:videoFile r:link="rId1"/>
          </p:nvPr>
        </p:nvPicPr>
        <p:blipFill>
          <a:blip r:embed="rId3"/>
          <a:stretch>
            <a:fillRect/>
          </a:stretch>
        </p:blipFill>
        <p:spPr>
          <a:xfrm>
            <a:off x="0" y="12700"/>
            <a:ext cx="12192000" cy="6888208"/>
          </a:xfrm>
          <a:prstGeom prst="rect">
            <a:avLst/>
          </a:prstGeom>
        </p:spPr>
      </p:pic>
    </p:spTree>
    <p:extLst>
      <p:ext uri="{BB962C8B-B14F-4D97-AF65-F5344CB8AC3E}">
        <p14:creationId xmlns:p14="http://schemas.microsoft.com/office/powerpoint/2010/main" val="2874755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81FD1B-AC6F-944F-977C-0B75A080E1A1}"/>
              </a:ext>
            </a:extLst>
          </p:cNvPr>
          <p:cNvSpPr txBox="1"/>
          <p:nvPr/>
        </p:nvSpPr>
        <p:spPr>
          <a:xfrm>
            <a:off x="218761" y="973393"/>
            <a:ext cx="7991290" cy="3139321"/>
          </a:xfrm>
          <a:prstGeom prst="rect">
            <a:avLst/>
          </a:prstGeom>
          <a:noFill/>
        </p:spPr>
        <p:txBody>
          <a:bodyPr wrap="none" rtlCol="0">
            <a:spAutoFit/>
          </a:bodyPr>
          <a:lstStyle/>
          <a:p>
            <a:r>
              <a:rPr lang="en-US" sz="2400" dirty="0"/>
              <a:t>Next  week will look at, </a:t>
            </a:r>
            <a:r>
              <a:rPr lang="en-GB" sz="2400" b="1" dirty="0"/>
              <a:t>Modelling, Lighting, Viewing, </a:t>
            </a:r>
          </a:p>
          <a:p>
            <a:r>
              <a:rPr lang="en-GB" sz="2400" b="1" dirty="0"/>
              <a:t>Projection, Clipping:</a:t>
            </a:r>
            <a:endParaRPr lang="en-GB" sz="2400" dirty="0"/>
          </a:p>
          <a:p>
            <a:r>
              <a:rPr lang="en-GB" sz="2400" b="1" dirty="0"/>
              <a:t>Scan conversion, Texturing:</a:t>
            </a:r>
            <a:endParaRPr lang="en-GB" sz="2400" dirty="0"/>
          </a:p>
          <a:p>
            <a:r>
              <a:rPr lang="en-GB" dirty="0"/>
              <a:t> </a:t>
            </a:r>
            <a:r>
              <a:rPr lang="en-GB" b="1" dirty="0"/>
              <a:t> </a:t>
            </a:r>
            <a:endParaRPr lang="en-GB" dirty="0"/>
          </a:p>
          <a:p>
            <a:endParaRPr lang="en-US" dirty="0"/>
          </a:p>
          <a:p>
            <a:r>
              <a:rPr lang="en-US" dirty="0"/>
              <a:t>Please looking </a:t>
            </a:r>
            <a:r>
              <a:rPr lang="en-GB" dirty="0"/>
              <a:t>Students of Product Design</a:t>
            </a:r>
          </a:p>
          <a:p>
            <a:r>
              <a:rPr lang="en-US" dirty="0"/>
              <a:t>https://</a:t>
            </a:r>
            <a:r>
              <a:rPr lang="en-US" dirty="0" err="1"/>
              <a:t>www.youtube.com</a:t>
            </a:r>
            <a:r>
              <a:rPr lang="en-US" dirty="0"/>
              <a:t>/</a:t>
            </a:r>
            <a:r>
              <a:rPr lang="en-US" dirty="0" err="1"/>
              <a:t>watch?v</a:t>
            </a:r>
            <a:r>
              <a:rPr lang="en-US" dirty="0"/>
              <a:t>=w6PXak4IIxs</a:t>
            </a:r>
          </a:p>
          <a:p>
            <a:endParaRPr lang="en-US" dirty="0"/>
          </a:p>
          <a:p>
            <a:endParaRPr lang="en-GB" dirty="0"/>
          </a:p>
          <a:p>
            <a:endParaRPr lang="en-US" dirty="0"/>
          </a:p>
        </p:txBody>
      </p:sp>
      <p:pic>
        <p:nvPicPr>
          <p:cNvPr id="3" name="Online Media 2" descr="Presentations - Students of Product Design Episode 7">
            <a:hlinkClick r:id="" action="ppaction://media"/>
            <a:extLst>
              <a:ext uri="{FF2B5EF4-FFF2-40B4-BE49-F238E27FC236}">
                <a16:creationId xmlns:a16="http://schemas.microsoft.com/office/drawing/2014/main" id="{60931CB0-5CC3-E247-A6EF-5EB337B647D5}"/>
              </a:ext>
            </a:extLst>
          </p:cNvPr>
          <p:cNvPicPr>
            <a:picLocks noRot="1" noChangeAspect="1"/>
          </p:cNvPicPr>
          <p:nvPr>
            <a:videoFile r:link="rId1"/>
          </p:nvPr>
        </p:nvPicPr>
        <p:blipFill>
          <a:blip r:embed="rId3"/>
          <a:stretch>
            <a:fillRect/>
          </a:stretch>
        </p:blipFill>
        <p:spPr>
          <a:xfrm>
            <a:off x="6388517" y="3429000"/>
            <a:ext cx="5584722" cy="3155368"/>
          </a:xfrm>
          <a:prstGeom prst="rect">
            <a:avLst/>
          </a:prstGeom>
        </p:spPr>
      </p:pic>
      <p:cxnSp>
        <p:nvCxnSpPr>
          <p:cNvPr id="5" name="Straight Arrow Connector 4">
            <a:extLst>
              <a:ext uri="{FF2B5EF4-FFF2-40B4-BE49-F238E27FC236}">
                <a16:creationId xmlns:a16="http://schemas.microsoft.com/office/drawing/2014/main" id="{2C117534-2453-5643-874C-668316A0E470}"/>
              </a:ext>
            </a:extLst>
          </p:cNvPr>
          <p:cNvCxnSpPr/>
          <p:nvPr/>
        </p:nvCxnSpPr>
        <p:spPr>
          <a:xfrm>
            <a:off x="5365948" y="3318387"/>
            <a:ext cx="875071" cy="89965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6062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a:xfrm>
            <a:off x="1154954" y="973668"/>
            <a:ext cx="8761413" cy="706964"/>
          </a:xfrm>
        </p:spPr>
        <p:txBody>
          <a:bodyPr>
            <a:normAutofit/>
          </a:bodyPr>
          <a:lstStyle/>
          <a:p>
            <a:pPr>
              <a:lnSpc>
                <a:spcPct val="90000"/>
              </a:lnSpc>
            </a:pPr>
            <a:r>
              <a:rPr lang="en-GB" sz="2000">
                <a:solidFill>
                  <a:srgbClr val="EBEBEB"/>
                </a:solidFill>
              </a:rPr>
              <a:t>Production Methods Though – ADGD7003</a:t>
            </a:r>
            <a:br>
              <a:rPr lang="en-GB" sz="2000">
                <a:solidFill>
                  <a:srgbClr val="EBEBEB"/>
                </a:solidFill>
              </a:rPr>
            </a:br>
            <a:endParaRPr lang="en-GB" sz="2000">
              <a:solidFill>
                <a:srgbClr val="EBEBEB"/>
              </a:solidFill>
            </a:endParaRPr>
          </a:p>
        </p:txBody>
      </p:sp>
      <p:sp>
        <p:nvSpPr>
          <p:cNvPr id="6" name="Content Placeholder 5">
            <a:extLst>
              <a:ext uri="{FF2B5EF4-FFF2-40B4-BE49-F238E27FC236}">
                <a16:creationId xmlns:a16="http://schemas.microsoft.com/office/drawing/2014/main" id="{AE2D83CA-2D30-5345-86C0-EB037368DD11}"/>
              </a:ext>
            </a:extLst>
          </p:cNvPr>
          <p:cNvSpPr>
            <a:spLocks noGrp="1"/>
          </p:cNvSpPr>
          <p:nvPr>
            <p:ph idx="1"/>
          </p:nvPr>
        </p:nvSpPr>
        <p:spPr>
          <a:xfrm>
            <a:off x="1154954" y="2603500"/>
            <a:ext cx="6397313" cy="3416300"/>
          </a:xfrm>
        </p:spPr>
        <p:txBody>
          <a:bodyPr anchor="ctr">
            <a:normAutofit/>
          </a:bodyPr>
          <a:lstStyle/>
          <a:p>
            <a:r>
              <a:rPr lang="en-US"/>
              <a:t>Reference</a:t>
            </a:r>
          </a:p>
          <a:p>
            <a:endParaRPr lang="en-US">
              <a:hlinkClick r:id="rId2"/>
            </a:endParaRPr>
          </a:p>
          <a:p>
            <a:r>
              <a:rPr lang="en-US"/>
              <a:t>https://</a:t>
            </a:r>
            <a:r>
              <a:rPr lang="en-US" err="1"/>
              <a:t>padlet.com</a:t>
            </a:r>
            <a:r>
              <a:rPr lang="en-US"/>
              <a:t>/nmasih1/production-methods-though-spdys5yd7lrtio2v</a:t>
            </a:r>
          </a:p>
          <a:p>
            <a:endParaRPr lang="en-US"/>
          </a:p>
        </p:txBody>
      </p:sp>
      <p:pic>
        <p:nvPicPr>
          <p:cNvPr id="1026" name="Picture 2" descr="QR code for this padlet">
            <a:extLst>
              <a:ext uri="{FF2B5EF4-FFF2-40B4-BE49-F238E27FC236}">
                <a16:creationId xmlns:a16="http://schemas.microsoft.com/office/drawing/2014/main" id="{2BAF4884-AC4F-0DB8-7947-5DAD0EB72AF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27013" y="2775951"/>
            <a:ext cx="3067163" cy="306716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8993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1424</TotalTime>
  <Words>1660</Words>
  <Application>Microsoft Macintosh PowerPoint</Application>
  <PresentationFormat>Widescreen</PresentationFormat>
  <Paragraphs>73</Paragraphs>
  <Slides>20</Slides>
  <Notes>10</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Century Gothic</vt:lpstr>
      <vt:lpstr>Wingdings 3</vt:lpstr>
      <vt:lpstr>Ion Boardroom</vt:lpstr>
      <vt:lpstr>Welcome to MA  3D Computer Animation </vt:lpstr>
      <vt:lpstr>What is Production Design</vt:lpstr>
      <vt:lpstr>What is Product Design?</vt:lpstr>
      <vt:lpstr>A definition of design thinking</vt:lpstr>
      <vt:lpstr>Product design definition</vt:lpstr>
      <vt:lpstr>Product design process</vt:lpstr>
      <vt:lpstr>PowerPoint Presentation</vt:lpstr>
      <vt:lpstr>3D model Process</vt:lpstr>
      <vt:lpstr>Ikea 3D Modelling </vt:lpstr>
      <vt:lpstr>Product Desing</vt:lpstr>
      <vt:lpstr>3D Animation</vt:lpstr>
      <vt:lpstr>Games</vt:lpstr>
      <vt:lpstr>Films</vt:lpstr>
      <vt:lpstr>Web</vt:lpstr>
      <vt:lpstr>Education</vt:lpstr>
      <vt:lpstr>Architctural walk-through</vt:lpstr>
      <vt:lpstr>PowerPoint Presentation</vt:lpstr>
      <vt:lpstr>Example on Maya </vt:lpstr>
      <vt:lpstr>PowerPoint Presentation</vt:lpstr>
      <vt:lpstr>Production Methods Though – ADGD7003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MA  3D Computer Animation</dc:title>
  <dc:creator>Nabeel Masih</dc:creator>
  <cp:lastModifiedBy>Nabeel Masih</cp:lastModifiedBy>
  <cp:revision>13</cp:revision>
  <dcterms:created xsi:type="dcterms:W3CDTF">2021-09-29T05:48:21Z</dcterms:created>
  <dcterms:modified xsi:type="dcterms:W3CDTF">2023-10-11T07:45:35Z</dcterms:modified>
</cp:coreProperties>
</file>