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14"/>
  </p:notesMasterIdLst>
  <p:sldIdLst>
    <p:sldId id="256" r:id="rId2"/>
    <p:sldId id="257" r:id="rId3"/>
    <p:sldId id="258" r:id="rId4"/>
    <p:sldId id="259" r:id="rId5"/>
    <p:sldId id="260" r:id="rId6"/>
    <p:sldId id="262" r:id="rId7"/>
    <p:sldId id="267" r:id="rId8"/>
    <p:sldId id="268" r:id="rId9"/>
    <p:sldId id="382"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838" autoAdjust="0"/>
    <p:restoredTop sz="95455" autoAdjust="0"/>
  </p:normalViewPr>
  <p:slideViewPr>
    <p:cSldViewPr snapToGrid="0">
      <p:cViewPr varScale="1">
        <p:scale>
          <a:sx n="66" d="100"/>
          <a:sy n="66" d="100"/>
        </p:scale>
        <p:origin x="224" y="20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presentation involves a small company within Green Haven Florists located in Norwich, UK, which is experiencing a drop in sales of 30%. It starts with a summary of the company, its dilemmas and the scenario of its fall. The nature and the extent of the problem will be investigated with the help of the 5W2H model, and the PESTLE analysis will provide the overview of the external factors that influence the business. The Fishbone diagram will graphically map the causes of the problems and the presentation will end with a conclusion of the findings and strategy to assist the business to recover and be able to prosper.</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3</a:t>
            </a:fld>
            <a:endParaRPr lang="en-GB"/>
          </a:p>
        </p:txBody>
      </p:sp>
    </p:spTree>
    <p:extLst>
      <p:ext uri="{BB962C8B-B14F-4D97-AF65-F5344CB8AC3E}">
        <p14:creationId xmlns:p14="http://schemas.microsoft.com/office/powerpoint/2010/main" val="2061954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Green Haven Florists is a small independent flower shop, which was founded in 2016 by Liam and Priya Patel in Norwich, UK. The company rapidly acquired the reputation of its personalized floral designs, adherence to sustainability, and close community relationships. The store mainly targets both personal clients and corporate ones, providing exclusive, eco-friendly flower designs.</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But this past year, the firm has experienced a 30% drop in sales largely because of growing competition by online flower delivery businesses, a change of customer behaviour to online shopping, and escalating operational expenses. The challenges pose a threat on the profitability and long term viability of Green Haven and therefore the company must change its strategies to survive in the new market.</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4</a:t>
            </a:fld>
            <a:endParaRPr lang="en-GB"/>
          </a:p>
        </p:txBody>
      </p:sp>
    </p:spTree>
    <p:extLst>
      <p:ext uri="{BB962C8B-B14F-4D97-AF65-F5344CB8AC3E}">
        <p14:creationId xmlns:p14="http://schemas.microsoft.com/office/powerpoint/2010/main" val="1997778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5W2H model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Who</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Liam and Priya Patel are the main stakeholders and owners of the Green Haven Florists.</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What</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sales of the business have seen a 30% drop in the last year, a significant change in a small business.</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Where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shop is situated in Norwich, UK, a city that used to have a bustling high street but has experienced a change in shopping behaviour with many customers moving over to online florists.</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Why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falling sales have been caused by a number of issues such as growing competition among online retailers, growing operation expenses (especially the cost of flowers) and consumer preferences with more individuals preferring the convenience of online shopping.</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When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collapse has been experienced during the past 12 months, emphasizing the dynamism of the business environment.</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How</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Digital transformation is the key solution to this trend, which would involve developing easier-to-use web pages, increasing the online presence of the business, and improving the digital marketing so that more people can be attracted to the business.</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How much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decline in sales by 30% is an indicator of the dire situation of the business, and the urgency of the need to make such changes.</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5</a:t>
            </a:fld>
            <a:endParaRPr lang="en-GB"/>
          </a:p>
        </p:txBody>
      </p:sp>
    </p:spTree>
    <p:extLst>
      <p:ext uri="{BB962C8B-B14F-4D97-AF65-F5344CB8AC3E}">
        <p14:creationId xmlns:p14="http://schemas.microsoft.com/office/powerpoint/2010/main" val="3931125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PESTEL analysis is used to get more insight into the external forces that influence Green Haven Florists.</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Political: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regulations of the local government regarding packaging and the environmental laws may impact the operation of Green Haven particularly as they move on with their sustainability pledge. Moreover, possible taxation of environmental friendly packaging may increment cost even more.</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Economic:</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Due to inflation, prices of fresh flowers and other materials have increased and Green Haven may find it difficult to stay profitable. Meanwhile, the business experiences a high level of price rivalry with online retailers, which are able to provide discounts and frequently deliver on the same day.</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Social: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consumer behaviour has changed drastically as more individuals have opted to shop over the internet because of the convenience it provides. Moreover, consumers are also becoming more environmentally aware requiring products offered by companies that are more sustainable and this may present one of the opportunities that Green Haven can take advantage of their eco-friendly stance.</a:t>
            </a:r>
          </a:p>
          <a:p>
            <a:endParaRPr lang="en-GB" b="1" dirty="0"/>
          </a:p>
        </p:txBody>
      </p:sp>
      <p:sp>
        <p:nvSpPr>
          <p:cNvPr id="4" name="Slide Number Placeholder 3"/>
          <p:cNvSpPr>
            <a:spLocks noGrp="1"/>
          </p:cNvSpPr>
          <p:nvPr>
            <p:ph type="sldNum" sz="quarter" idx="10"/>
          </p:nvPr>
        </p:nvSpPr>
        <p:spPr/>
        <p:txBody>
          <a:bodyPr/>
          <a:lstStyle/>
          <a:p>
            <a:fld id="{DEAD5EB9-B321-4627-A96C-408748FB7616}" type="slidenum">
              <a:rPr lang="en-GB" smtClean="0"/>
              <a:t>6</a:t>
            </a:fld>
            <a:endParaRPr lang="en-GB"/>
          </a:p>
        </p:txBody>
      </p:sp>
    </p:spTree>
    <p:extLst>
      <p:ext uri="{BB962C8B-B14F-4D97-AF65-F5344CB8AC3E}">
        <p14:creationId xmlns:p14="http://schemas.microsoft.com/office/powerpoint/2010/main" val="3984022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Technological: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Green Haven has an old website that does not support e-commerce, meaning that the company is not taking full advantage of the emerging online flower delivery market. Investing in digital marketing and enhancing its online presence, the company will be able to reach a wider audience and make sales.</a:t>
            </a:r>
          </a:p>
          <a:p>
            <a:pPr lvl="0"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Legal: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Green Haven should act in accordance with labour regulations and environmental laws. Moreover, gaining sustainability certifications would make the business more desirable to green consumers and offer a competitive advantage.</a:t>
            </a:r>
          </a:p>
          <a:p>
            <a:pPr lvl="0"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Environmental: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adherence to environmental-friendly practices has resulted in increased costs of operation, but also offers a competitive edge. Sustainable products are becoming priorities to customers, and Green Haven has a chance to use its locally sourced flowers and environmentally friendly packaging to satisfy this need.</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7</a:t>
            </a:fld>
            <a:endParaRPr lang="en-GB"/>
          </a:p>
        </p:txBody>
      </p:sp>
    </p:spTree>
    <p:extLst>
      <p:ext uri="{BB962C8B-B14F-4D97-AF65-F5344CB8AC3E}">
        <p14:creationId xmlns:p14="http://schemas.microsoft.com/office/powerpoint/2010/main" val="663354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Fishbone diagram assists in determining the underlying causes of the downward sales of Green Haven Florists.</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Economic Factors: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Inflation has made the cost of flowers, especially imported ones, to be more expensive thus costlier to operate.</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Customer Preferences: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 considerable portion of the customers are currently choosing the convenience of online shopping and it is challenging to Green Haven to retain its market share (Ngo et al., 2024).</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Internal Factors: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firm has poor digital marketing and an old web site, which has impeded the provision of internet customers.</a:t>
            </a:r>
          </a:p>
          <a:p>
            <a:pPr marL="171450" lvl="0" indent="-171450" algn="just">
              <a:lnSpc>
                <a:spcPct val="150000"/>
              </a:lnSpc>
              <a:buFont typeface="Wingdings" panose="05000000000000000000" pitchFamily="2" charset="2"/>
              <a:buChar char="Ø"/>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External Competition: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Green Haven is also under extreme rivalry with other boutique florists that have good social media coverage and use discounts and broader delivery ranges.</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3957355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0711C10-233D-DA48-A5CB-9365BBABB6B4}" type="slidenum">
              <a:rPr lang="en-US" smtClean="0"/>
              <a:t>9</a:t>
            </a:fld>
            <a:endParaRPr lang="en-US" dirty="0"/>
          </a:p>
        </p:txBody>
      </p:sp>
    </p:spTree>
    <p:extLst>
      <p:ext uri="{BB962C8B-B14F-4D97-AF65-F5344CB8AC3E}">
        <p14:creationId xmlns:p14="http://schemas.microsoft.com/office/powerpoint/2010/main" val="2693602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 conclusion, Green Haven Florists is a company facing external and internal issues. This drop in sales by 30% is mainly because of the competition with the bigger retailers, increased cost of operation, and the shift in consumer preference towards online shopping. Nevertheless, the eco-friendly attitude of the company is also a good differentiator. To overcome these limitations, Green Haven needs to pay attention to digital transformation, i.e. renovating its own site and investment in digital marketing. Also, the company must consider providing more flexible solutions in the delivery, which can be more advantageous to satisfy the customers.</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10</a:t>
            </a:fld>
            <a:endParaRPr lang="en-GB"/>
          </a:p>
        </p:txBody>
      </p:sp>
    </p:spTree>
    <p:extLst>
      <p:ext uri="{BB962C8B-B14F-4D97-AF65-F5344CB8AC3E}">
        <p14:creationId xmlns:p14="http://schemas.microsoft.com/office/powerpoint/2010/main" val="82437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15/03/2026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07/s43621-025-01228-3" TargetMode="External"/><Relationship Id="rId2" Type="http://schemas.openxmlformats.org/officeDocument/2006/relationships/hyperlink" Target="https://doi.org/10.1016/j.techsoc.2024.102483" TargetMode="External"/><Relationship Id="rId1" Type="http://schemas.openxmlformats.org/officeDocument/2006/relationships/slideLayout" Target="../slideLayouts/slideLayout3.xml"/><Relationship Id="rId6" Type="http://schemas.openxmlformats.org/officeDocument/2006/relationships/hyperlink" Target="https://ijsem.org/article/8%20September%202024%20IJSEM.pdf?utm_source=chatgpt.com" TargetMode="External"/><Relationship Id="rId5" Type="http://schemas.openxmlformats.org/officeDocument/2006/relationships/hyperlink" Target="https://doi.org/10.3390/su16198667" TargetMode="External"/><Relationship Id="rId4" Type="http://schemas.openxmlformats.org/officeDocument/2006/relationships/hyperlink" Target="https://doi.org/10.1016/j.heliyon.2024.e35743"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84347" y="1507953"/>
            <a:ext cx="8427720" cy="3586798"/>
          </a:xfrm>
        </p:spPr>
        <p:txBody>
          <a:bodyPr>
            <a:normAutofit/>
          </a:bodyPr>
          <a:lstStyle/>
          <a:p>
            <a:r>
              <a:rPr lang="en-GB" sz="3200" dirty="0">
                <a:latin typeface="Times New Roman" panose="02020603050405020304" pitchFamily="18" charset="0"/>
                <a:cs typeface="Times New Roman" panose="02020603050405020304" pitchFamily="18" charset="0"/>
              </a:rPr>
              <a:t>MODULE NAME: </a:t>
            </a:r>
            <a:r>
              <a:rPr lang="en-US" sz="3200" dirty="0">
                <a:latin typeface="Times New Roman" panose="02020603050405020304" pitchFamily="18" charset="0"/>
                <a:cs typeface="Times New Roman" panose="02020603050405020304" pitchFamily="18" charset="0"/>
              </a:rPr>
              <a:t>Problem Solving and Decision Making</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MODULE CODE: LCLM4004 </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STUDENT NAME: Erfan Asad Sangabi</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STUDENT ID:2511134</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LECTURER:</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Assessment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latin typeface="Times New Roman" panose="02020603050405020304" pitchFamily="18" charset="0"/>
                <a:cs typeface="Times New Roman" panose="02020603050405020304" pitchFamily="18" charset="0"/>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pPr marL="342900" indent="-342900">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Introduction </a:t>
            </a:r>
          </a:p>
          <a:p>
            <a:pPr marL="342900" indent="-342900">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Company background</a:t>
            </a:r>
          </a:p>
          <a:p>
            <a:pPr marL="342900" indent="-342900">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Problem: nature and scope</a:t>
            </a:r>
          </a:p>
          <a:p>
            <a:pPr marL="342900" indent="-342900">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PESTLE ANALYSIS: Green Haven Florists</a:t>
            </a:r>
          </a:p>
          <a:p>
            <a:pPr marL="342900" indent="-342900">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Cause and effect analysis: Fishbone diagram</a:t>
            </a:r>
          </a:p>
          <a:p>
            <a:pPr marL="342900" indent="-342900">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Conclusion</a:t>
            </a:r>
          </a:p>
          <a:p>
            <a:pPr marL="342900" indent="-342900">
              <a:buFont typeface="Wingdings" panose="05000000000000000000" pitchFamily="2" charset="2"/>
              <a:buChar char="Ø"/>
            </a:pPr>
            <a:r>
              <a:rPr lang="en-GB" sz="2400" b="1" dirty="0">
                <a:latin typeface="Times New Roman" panose="02020603050405020304" pitchFamily="18" charset="0"/>
                <a:cs typeface="Times New Roman" panose="02020603050405020304" pitchFamily="18" charset="0"/>
              </a:rPr>
              <a:t>References</a:t>
            </a:r>
          </a:p>
          <a:p>
            <a:pPr marL="342900" indent="-342900">
              <a:buFont typeface="Wingdings" panose="05000000000000000000" pitchFamily="2" charset="2"/>
              <a:buChar char="Ø"/>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1968383" y="2379074"/>
            <a:ext cx="8915399" cy="557784"/>
          </a:xfrm>
        </p:spPr>
        <p:txBody>
          <a:bodyPr>
            <a:noAutofit/>
          </a:bodyPr>
          <a:lstStyle/>
          <a:p>
            <a:r>
              <a:rPr lang="en-GB" b="1" dirty="0">
                <a:latin typeface="Times New Roman" panose="02020603050405020304" pitchFamily="18" charset="0"/>
                <a:cs typeface="Times New Roman" panose="02020603050405020304" pitchFamily="18" charset="0"/>
              </a:rPr>
              <a:t>INTRODUCTION</a:t>
            </a:r>
          </a:p>
        </p:txBody>
      </p:sp>
      <p:sp>
        <p:nvSpPr>
          <p:cNvPr id="5" name="Text 1"/>
          <p:cNvSpPr/>
          <p:nvPr/>
        </p:nvSpPr>
        <p:spPr>
          <a:xfrm>
            <a:off x="1968383" y="3082122"/>
            <a:ext cx="4990393" cy="1814513"/>
          </a:xfrm>
          <a:prstGeom prst="rect">
            <a:avLst/>
          </a:prstGeom>
          <a:noFill/>
          <a:ln/>
        </p:spPr>
        <p:txBody>
          <a:bodyPr wrap="square" lIns="0" tIns="0" rIns="0" bIns="0" rtlCol="0" anchor="t"/>
          <a:lstStyle/>
          <a:p>
            <a:pPr marL="0" indent="0" algn="l">
              <a:lnSpc>
                <a:spcPts val="2850"/>
              </a:lnSpc>
              <a:buNone/>
            </a:pPr>
            <a:r>
              <a:rPr lang="en-US" sz="1750" dirty="0">
                <a:latin typeface="Times New Roman" panose="02020603050405020304" pitchFamily="18" charset="0"/>
                <a:ea typeface="Instrument Sans Medium" pitchFamily="34" charset="-122"/>
                <a:cs typeface="Times New Roman" panose="02020603050405020304" pitchFamily="18" charset="0"/>
              </a:rPr>
              <a:t>The purpose of this presentation is a detailed analysis of Green Haven Florists in the light of issues it is facing in light of declining sales, competition and rising cost of operations. The presentation will offer strategic proposals that are backed by the deep research and validated business systems.</a:t>
            </a:r>
            <a:endParaRPr lang="en-US" sz="1750" dirty="0">
              <a:latin typeface="Times New Roman" panose="02020603050405020304" pitchFamily="18" charset="0"/>
              <a:cs typeface="Times New Roman" panose="02020603050405020304" pitchFamily="18" charset="0"/>
            </a:endParaRPr>
          </a:p>
        </p:txBody>
      </p:sp>
      <p:pic>
        <p:nvPicPr>
          <p:cNvPr id="1028" name="Picture 4" descr="Green Haven - This Quarterl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5800" y="0"/>
            <a:ext cx="51562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0"/>
          <p:cNvSpPr/>
          <p:nvPr/>
        </p:nvSpPr>
        <p:spPr>
          <a:xfrm>
            <a:off x="742991" y="756801"/>
            <a:ext cx="5466602" cy="708779"/>
          </a:xfrm>
          <a:prstGeom prst="rect">
            <a:avLst/>
          </a:prstGeom>
          <a:noFill/>
          <a:ln/>
        </p:spPr>
        <p:txBody>
          <a:bodyPr wrap="none" lIns="0" tIns="0" rIns="0" bIns="0" rtlCol="0" anchor="t"/>
          <a:lstStyle/>
          <a:p>
            <a:pPr marL="0" indent="0" algn="l">
              <a:lnSpc>
                <a:spcPts val="5550"/>
              </a:lnSpc>
              <a:buNone/>
            </a:pPr>
            <a:r>
              <a:rPr lang="en-US" sz="3600" b="1" dirty="0">
                <a:latin typeface="Times New Roman" panose="02020603050405020304" pitchFamily="18" charset="0"/>
                <a:ea typeface="Instrument Sans Semi Bold" pitchFamily="34" charset="-122"/>
                <a:cs typeface="Times New Roman" panose="02020603050405020304" pitchFamily="18" charset="0"/>
              </a:rPr>
              <a:t>COMPANY BACKGROUND</a:t>
            </a:r>
            <a:endParaRPr lang="en-US" sz="3600" b="1" dirty="0">
              <a:latin typeface="Times New Roman" panose="02020603050405020304" pitchFamily="18" charset="0"/>
              <a:cs typeface="Times New Roman" panose="02020603050405020304" pitchFamily="18" charset="0"/>
            </a:endParaRPr>
          </a:p>
        </p:txBody>
      </p:sp>
      <p:sp>
        <p:nvSpPr>
          <p:cNvPr id="7" name="Text 1"/>
          <p:cNvSpPr/>
          <p:nvPr/>
        </p:nvSpPr>
        <p:spPr>
          <a:xfrm>
            <a:off x="824495" y="1439386"/>
            <a:ext cx="4166852" cy="566976"/>
          </a:xfrm>
          <a:prstGeom prst="rect">
            <a:avLst/>
          </a:prstGeom>
          <a:noFill/>
          <a:ln/>
        </p:spPr>
        <p:txBody>
          <a:bodyPr wrap="none" lIns="0" tIns="0" rIns="0" bIns="0" rtlCol="0" anchor="t"/>
          <a:lstStyle/>
          <a:p>
            <a:pPr marL="0" indent="0" algn="l">
              <a:lnSpc>
                <a:spcPts val="4450"/>
              </a:lnSpc>
              <a:buNone/>
            </a:pPr>
            <a:r>
              <a:rPr lang="en-US" sz="2800" dirty="0">
                <a:solidFill>
                  <a:srgbClr val="091C53"/>
                </a:solidFill>
                <a:latin typeface="Times New Roman" panose="02020603050405020304" pitchFamily="18" charset="0"/>
                <a:ea typeface="Instrument Sans Semi Bold" pitchFamily="34" charset="-122"/>
                <a:cs typeface="Times New Roman" panose="02020603050405020304" pitchFamily="18" charset="0"/>
              </a:rPr>
              <a:t>Green Haven Florists</a:t>
            </a:r>
            <a:endParaRPr lang="en-US" sz="2800" dirty="0">
              <a:latin typeface="Times New Roman" panose="02020603050405020304" pitchFamily="18" charset="0"/>
              <a:cs typeface="Times New Roman" panose="02020603050405020304" pitchFamily="18" charset="0"/>
            </a:endParaRPr>
          </a:p>
        </p:txBody>
      </p:sp>
      <p:sp>
        <p:nvSpPr>
          <p:cNvPr id="8" name="Shape 2"/>
          <p:cNvSpPr/>
          <p:nvPr/>
        </p:nvSpPr>
        <p:spPr>
          <a:xfrm>
            <a:off x="742990" y="2463443"/>
            <a:ext cx="3854410" cy="1730812"/>
          </a:xfrm>
          <a:prstGeom prst="roundRect">
            <a:avLst>
              <a:gd name="adj" fmla="val 8453"/>
            </a:avLst>
          </a:prstGeom>
          <a:solidFill>
            <a:srgbClr val="FFFFFF"/>
          </a:solidFill>
          <a:ln w="30480">
            <a:solidFill>
              <a:srgbClr val="B4CCE3"/>
            </a:solidFill>
            <a:prstDash val="solid"/>
          </a:ln>
        </p:spPr>
        <p:txBody>
          <a:bodyPr/>
          <a:lstStyle/>
          <a:p>
            <a:endParaRPr lang="en-US"/>
          </a:p>
        </p:txBody>
      </p:sp>
      <p:sp>
        <p:nvSpPr>
          <p:cNvPr id="9" name="Shape 3"/>
          <p:cNvSpPr/>
          <p:nvPr/>
        </p:nvSpPr>
        <p:spPr>
          <a:xfrm>
            <a:off x="712510" y="2463443"/>
            <a:ext cx="111985" cy="1730812"/>
          </a:xfrm>
          <a:prstGeom prst="roundRect">
            <a:avLst>
              <a:gd name="adj" fmla="val 167442"/>
            </a:avLst>
          </a:prstGeom>
          <a:solidFill>
            <a:srgbClr val="84C1FA"/>
          </a:solidFill>
          <a:ln/>
        </p:spPr>
        <p:txBody>
          <a:bodyPr/>
          <a:lstStyle/>
          <a:p>
            <a:endParaRPr lang="en-US"/>
          </a:p>
        </p:txBody>
      </p:sp>
      <p:sp>
        <p:nvSpPr>
          <p:cNvPr id="10" name="Text 4"/>
          <p:cNvSpPr/>
          <p:nvPr/>
        </p:nvSpPr>
        <p:spPr>
          <a:xfrm>
            <a:off x="1091724" y="2720737"/>
            <a:ext cx="2604201" cy="354330"/>
          </a:xfrm>
          <a:prstGeom prst="rect">
            <a:avLst/>
          </a:prstGeom>
          <a:noFill/>
          <a:ln/>
        </p:spPr>
        <p:txBody>
          <a:bodyPr wrap="none" lIns="0" tIns="0" rIns="0" bIns="0" rtlCol="0" anchor="t"/>
          <a:lstStyle/>
          <a:p>
            <a:pPr marL="0" indent="0" algn="l">
              <a:lnSpc>
                <a:spcPts val="2750"/>
              </a:lnSpc>
              <a:buNone/>
            </a:pPr>
            <a:r>
              <a:rPr lang="en-US" sz="220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Founded</a:t>
            </a:r>
            <a:endParaRPr lang="en-US" sz="2200" b="1" dirty="0">
              <a:latin typeface="Times New Roman" panose="02020603050405020304" pitchFamily="18" charset="0"/>
              <a:cs typeface="Times New Roman" panose="02020603050405020304" pitchFamily="18" charset="0"/>
            </a:endParaRPr>
          </a:p>
        </p:txBody>
      </p:sp>
      <p:sp>
        <p:nvSpPr>
          <p:cNvPr id="11" name="Text 5"/>
          <p:cNvSpPr/>
          <p:nvPr/>
        </p:nvSpPr>
        <p:spPr>
          <a:xfrm>
            <a:off x="1091724" y="3211155"/>
            <a:ext cx="3297765"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Founded in 2016 by </a:t>
            </a:r>
            <a:r>
              <a:rPr lang="en-US" sz="1750" b="1" dirty="0">
                <a:solidFill>
                  <a:srgbClr val="1E3063"/>
                </a:solidFill>
                <a:latin typeface="Times New Roman" panose="02020603050405020304" pitchFamily="18" charset="0"/>
                <a:ea typeface="Instrument Sans Medium" pitchFamily="34" charset="-122"/>
                <a:cs typeface="Times New Roman" panose="02020603050405020304" pitchFamily="18" charset="0"/>
              </a:rPr>
              <a:t>Liam and Priya Patel</a:t>
            </a:r>
            <a:endParaRPr lang="en-US" sz="1750" dirty="0">
              <a:latin typeface="Times New Roman" panose="02020603050405020304" pitchFamily="18" charset="0"/>
              <a:cs typeface="Times New Roman" panose="02020603050405020304" pitchFamily="18" charset="0"/>
            </a:endParaRPr>
          </a:p>
        </p:txBody>
      </p:sp>
      <p:sp>
        <p:nvSpPr>
          <p:cNvPr id="12" name="Shape 6"/>
          <p:cNvSpPr/>
          <p:nvPr/>
        </p:nvSpPr>
        <p:spPr>
          <a:xfrm>
            <a:off x="4864629" y="2463443"/>
            <a:ext cx="3508011" cy="1730812"/>
          </a:xfrm>
          <a:prstGeom prst="roundRect">
            <a:avLst>
              <a:gd name="adj" fmla="val 8453"/>
            </a:avLst>
          </a:prstGeom>
          <a:solidFill>
            <a:srgbClr val="FFFFFF"/>
          </a:solidFill>
          <a:ln w="30480">
            <a:solidFill>
              <a:srgbClr val="B4CCE3"/>
            </a:solidFill>
            <a:prstDash val="solid"/>
          </a:ln>
        </p:spPr>
        <p:txBody>
          <a:bodyPr/>
          <a:lstStyle/>
          <a:p>
            <a:endParaRPr lang="en-US"/>
          </a:p>
        </p:txBody>
      </p:sp>
      <p:sp>
        <p:nvSpPr>
          <p:cNvPr id="13" name="Shape 7"/>
          <p:cNvSpPr/>
          <p:nvPr/>
        </p:nvSpPr>
        <p:spPr>
          <a:xfrm>
            <a:off x="4834149" y="2463443"/>
            <a:ext cx="111985" cy="1730812"/>
          </a:xfrm>
          <a:prstGeom prst="roundRect">
            <a:avLst>
              <a:gd name="adj" fmla="val 167442"/>
            </a:avLst>
          </a:prstGeom>
          <a:solidFill>
            <a:srgbClr val="84C1FA"/>
          </a:solidFill>
          <a:ln/>
        </p:spPr>
        <p:txBody>
          <a:bodyPr/>
          <a:lstStyle/>
          <a:p>
            <a:endParaRPr lang="en-US"/>
          </a:p>
        </p:txBody>
      </p:sp>
      <p:sp>
        <p:nvSpPr>
          <p:cNvPr id="14" name="Text 8"/>
          <p:cNvSpPr/>
          <p:nvPr/>
        </p:nvSpPr>
        <p:spPr>
          <a:xfrm>
            <a:off x="5213363" y="2720737"/>
            <a:ext cx="2604201" cy="354330"/>
          </a:xfrm>
          <a:prstGeom prst="rect">
            <a:avLst/>
          </a:prstGeom>
          <a:noFill/>
          <a:ln/>
        </p:spPr>
        <p:txBody>
          <a:bodyPr wrap="none" lIns="0" tIns="0" rIns="0" bIns="0" rtlCol="0" anchor="t"/>
          <a:lstStyle/>
          <a:p>
            <a:pPr marL="0" indent="0" algn="l">
              <a:lnSpc>
                <a:spcPts val="2750"/>
              </a:lnSpc>
              <a:buNone/>
            </a:pPr>
            <a:r>
              <a:rPr lang="en-US" sz="220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Business Focus</a:t>
            </a:r>
            <a:endParaRPr lang="en-US" sz="2200" b="1" dirty="0">
              <a:latin typeface="Times New Roman" panose="02020603050405020304" pitchFamily="18" charset="0"/>
              <a:cs typeface="Times New Roman" panose="02020603050405020304" pitchFamily="18" charset="0"/>
            </a:endParaRPr>
          </a:p>
        </p:txBody>
      </p:sp>
      <p:sp>
        <p:nvSpPr>
          <p:cNvPr id="15" name="Text 9"/>
          <p:cNvSpPr/>
          <p:nvPr/>
        </p:nvSpPr>
        <p:spPr>
          <a:xfrm>
            <a:off x="5213363" y="3211155"/>
            <a:ext cx="3297765"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Bespoke floral arrangements with </a:t>
            </a:r>
            <a:r>
              <a:rPr lang="en-US" sz="1750" b="1" dirty="0">
                <a:solidFill>
                  <a:srgbClr val="1E3063"/>
                </a:solidFill>
                <a:latin typeface="Times New Roman" panose="02020603050405020304" pitchFamily="18" charset="0"/>
                <a:ea typeface="Instrument Sans Medium" pitchFamily="34" charset="-122"/>
                <a:cs typeface="Times New Roman" panose="02020603050405020304" pitchFamily="18" charset="0"/>
              </a:rPr>
              <a:t>eco-friendly packaging</a:t>
            </a:r>
            <a:endParaRPr lang="en-US" sz="1750" dirty="0">
              <a:latin typeface="Times New Roman" panose="02020603050405020304" pitchFamily="18" charset="0"/>
              <a:cs typeface="Times New Roman" panose="02020603050405020304" pitchFamily="18" charset="0"/>
            </a:endParaRPr>
          </a:p>
        </p:txBody>
      </p:sp>
      <p:sp>
        <p:nvSpPr>
          <p:cNvPr id="16" name="Shape 10"/>
          <p:cNvSpPr/>
          <p:nvPr/>
        </p:nvSpPr>
        <p:spPr>
          <a:xfrm>
            <a:off x="8670348" y="2441298"/>
            <a:ext cx="3420052" cy="1730812"/>
          </a:xfrm>
          <a:prstGeom prst="roundRect">
            <a:avLst>
              <a:gd name="adj" fmla="val 8453"/>
            </a:avLst>
          </a:prstGeom>
          <a:solidFill>
            <a:srgbClr val="FFFFFF"/>
          </a:solidFill>
          <a:ln w="30480">
            <a:solidFill>
              <a:srgbClr val="B4CCE3"/>
            </a:solidFill>
            <a:prstDash val="solid"/>
          </a:ln>
        </p:spPr>
        <p:txBody>
          <a:bodyPr/>
          <a:lstStyle/>
          <a:p>
            <a:endParaRPr lang="en-US"/>
          </a:p>
        </p:txBody>
      </p:sp>
      <p:sp>
        <p:nvSpPr>
          <p:cNvPr id="17" name="Shape 11"/>
          <p:cNvSpPr/>
          <p:nvPr/>
        </p:nvSpPr>
        <p:spPr>
          <a:xfrm>
            <a:off x="8639868" y="2441298"/>
            <a:ext cx="99365" cy="1730812"/>
          </a:xfrm>
          <a:prstGeom prst="roundRect">
            <a:avLst>
              <a:gd name="adj" fmla="val 167442"/>
            </a:avLst>
          </a:prstGeom>
          <a:solidFill>
            <a:srgbClr val="84C1FA"/>
          </a:solidFill>
          <a:ln/>
        </p:spPr>
        <p:txBody>
          <a:bodyPr/>
          <a:lstStyle/>
          <a:p>
            <a:endParaRPr lang="en-US"/>
          </a:p>
        </p:txBody>
      </p:sp>
      <p:sp>
        <p:nvSpPr>
          <p:cNvPr id="18" name="Text 12"/>
          <p:cNvSpPr/>
          <p:nvPr/>
        </p:nvSpPr>
        <p:spPr>
          <a:xfrm>
            <a:off x="9019083" y="2698592"/>
            <a:ext cx="2310731" cy="354330"/>
          </a:xfrm>
          <a:prstGeom prst="rect">
            <a:avLst/>
          </a:prstGeom>
          <a:noFill/>
          <a:ln/>
        </p:spPr>
        <p:txBody>
          <a:bodyPr wrap="none" lIns="0" tIns="0" rIns="0" bIns="0" rtlCol="0" anchor="t"/>
          <a:lstStyle/>
          <a:p>
            <a:pPr marL="0" indent="0" algn="l">
              <a:lnSpc>
                <a:spcPts val="2750"/>
              </a:lnSpc>
              <a:buNone/>
            </a:pPr>
            <a:r>
              <a:rPr lang="en-US" sz="220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Mission</a:t>
            </a:r>
            <a:endParaRPr lang="en-US" sz="2200" b="1" dirty="0">
              <a:latin typeface="Times New Roman" panose="02020603050405020304" pitchFamily="18" charset="0"/>
              <a:cs typeface="Times New Roman" panose="02020603050405020304" pitchFamily="18" charset="0"/>
            </a:endParaRPr>
          </a:p>
        </p:txBody>
      </p:sp>
      <p:sp>
        <p:nvSpPr>
          <p:cNvPr id="19" name="Text 13"/>
          <p:cNvSpPr/>
          <p:nvPr/>
        </p:nvSpPr>
        <p:spPr>
          <a:xfrm>
            <a:off x="9019084" y="3189010"/>
            <a:ext cx="2926136"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Strong </a:t>
            </a:r>
            <a:r>
              <a:rPr lang="en-US" sz="1750" b="1" dirty="0">
                <a:solidFill>
                  <a:srgbClr val="1E3063"/>
                </a:solidFill>
                <a:latin typeface="Times New Roman" panose="02020603050405020304" pitchFamily="18" charset="0"/>
                <a:ea typeface="Instrument Sans Medium" pitchFamily="34" charset="-122"/>
                <a:cs typeface="Times New Roman" panose="02020603050405020304" pitchFamily="18" charset="0"/>
              </a:rPr>
              <a:t>community engagement</a:t>
            </a: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 and </a:t>
            </a:r>
            <a:r>
              <a:rPr lang="en-US" sz="1750" b="1" dirty="0">
                <a:solidFill>
                  <a:srgbClr val="1E3063"/>
                </a:solidFill>
                <a:latin typeface="Times New Roman" panose="02020603050405020304" pitchFamily="18" charset="0"/>
                <a:ea typeface="Instrument Sans Medium" pitchFamily="34" charset="-122"/>
                <a:cs typeface="Times New Roman" panose="02020603050405020304" pitchFamily="18" charset="0"/>
              </a:rPr>
              <a:t>sustainability</a:t>
            </a:r>
            <a:endParaRPr lang="en-US" sz="1750" dirty="0">
              <a:latin typeface="Times New Roman" panose="02020603050405020304" pitchFamily="18" charset="0"/>
              <a:cs typeface="Times New Roman" panose="02020603050405020304" pitchFamily="18" charset="0"/>
            </a:endParaRPr>
          </a:p>
        </p:txBody>
      </p:sp>
      <p:sp>
        <p:nvSpPr>
          <p:cNvPr id="20" name="Shape 14"/>
          <p:cNvSpPr/>
          <p:nvPr/>
        </p:nvSpPr>
        <p:spPr>
          <a:xfrm>
            <a:off x="742990" y="4421068"/>
            <a:ext cx="3854410" cy="1730812"/>
          </a:xfrm>
          <a:prstGeom prst="roundRect">
            <a:avLst>
              <a:gd name="adj" fmla="val 8453"/>
            </a:avLst>
          </a:prstGeom>
          <a:solidFill>
            <a:srgbClr val="FFFFFF"/>
          </a:solidFill>
          <a:ln w="30480">
            <a:solidFill>
              <a:srgbClr val="B4CCE3"/>
            </a:solidFill>
            <a:prstDash val="solid"/>
          </a:ln>
        </p:spPr>
        <p:txBody>
          <a:bodyPr/>
          <a:lstStyle/>
          <a:p>
            <a:endParaRPr lang="en-US"/>
          </a:p>
        </p:txBody>
      </p:sp>
      <p:sp>
        <p:nvSpPr>
          <p:cNvPr id="21" name="Shape 15"/>
          <p:cNvSpPr/>
          <p:nvPr/>
        </p:nvSpPr>
        <p:spPr>
          <a:xfrm>
            <a:off x="712510" y="4421068"/>
            <a:ext cx="111985" cy="1730812"/>
          </a:xfrm>
          <a:prstGeom prst="roundRect">
            <a:avLst>
              <a:gd name="adj" fmla="val 167442"/>
            </a:avLst>
          </a:prstGeom>
          <a:solidFill>
            <a:srgbClr val="84C1FA"/>
          </a:solidFill>
          <a:ln/>
        </p:spPr>
        <p:txBody>
          <a:bodyPr/>
          <a:lstStyle/>
          <a:p>
            <a:endParaRPr lang="en-US"/>
          </a:p>
        </p:txBody>
      </p:sp>
      <p:sp>
        <p:nvSpPr>
          <p:cNvPr id="22" name="Text 16"/>
          <p:cNvSpPr/>
          <p:nvPr/>
        </p:nvSpPr>
        <p:spPr>
          <a:xfrm>
            <a:off x="1091724" y="4678363"/>
            <a:ext cx="2604201" cy="354330"/>
          </a:xfrm>
          <a:prstGeom prst="rect">
            <a:avLst/>
          </a:prstGeom>
          <a:noFill/>
          <a:ln/>
        </p:spPr>
        <p:txBody>
          <a:bodyPr wrap="none" lIns="0" tIns="0" rIns="0" bIns="0" rtlCol="0" anchor="t"/>
          <a:lstStyle/>
          <a:p>
            <a:pPr marL="0" indent="0" algn="l">
              <a:lnSpc>
                <a:spcPts val="2750"/>
              </a:lnSpc>
              <a:buNone/>
            </a:pPr>
            <a:r>
              <a:rPr lang="en-US" sz="220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Challenges</a:t>
            </a:r>
            <a:endParaRPr lang="en-US" sz="2200" b="1" dirty="0">
              <a:latin typeface="Times New Roman" panose="02020603050405020304" pitchFamily="18" charset="0"/>
              <a:cs typeface="Times New Roman" panose="02020603050405020304" pitchFamily="18" charset="0"/>
            </a:endParaRPr>
          </a:p>
        </p:txBody>
      </p:sp>
      <p:sp>
        <p:nvSpPr>
          <p:cNvPr id="23" name="Text 17"/>
          <p:cNvSpPr/>
          <p:nvPr/>
        </p:nvSpPr>
        <p:spPr>
          <a:xfrm>
            <a:off x="1091724" y="5168781"/>
            <a:ext cx="3297765" cy="725805"/>
          </a:xfrm>
          <a:prstGeom prst="rect">
            <a:avLst/>
          </a:prstGeom>
          <a:noFill/>
          <a:ln/>
        </p:spPr>
        <p:txBody>
          <a:bodyPr wrap="square" lIns="0" tIns="0" rIns="0" bIns="0" rtlCol="0" anchor="t"/>
          <a:lstStyle/>
          <a:p>
            <a:pPr marL="0" indent="0" algn="l">
              <a:lnSpc>
                <a:spcPts val="2850"/>
              </a:lnSpc>
              <a:buNone/>
            </a:pPr>
            <a:r>
              <a:rPr lang="en-US" sz="1750" b="1" dirty="0">
                <a:solidFill>
                  <a:srgbClr val="FF5000"/>
                </a:solidFill>
                <a:latin typeface="Times New Roman" panose="02020603050405020304" pitchFamily="18" charset="0"/>
                <a:ea typeface="Instrument Sans Medium" pitchFamily="34" charset="-122"/>
                <a:cs typeface="Times New Roman" panose="02020603050405020304" pitchFamily="18" charset="0"/>
              </a:rPr>
              <a:t>30% decline in sales</a:t>
            </a: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 over the past year</a:t>
            </a:r>
            <a:endParaRPr lang="en-US" sz="1750" dirty="0">
              <a:latin typeface="Times New Roman" panose="02020603050405020304" pitchFamily="18" charset="0"/>
              <a:cs typeface="Times New Roman" panose="02020603050405020304" pitchFamily="18" charset="0"/>
            </a:endParaRPr>
          </a:p>
        </p:txBody>
      </p:sp>
      <p:sp>
        <p:nvSpPr>
          <p:cNvPr id="24" name="Shape 18"/>
          <p:cNvSpPr/>
          <p:nvPr/>
        </p:nvSpPr>
        <p:spPr>
          <a:xfrm>
            <a:off x="4864629" y="4421068"/>
            <a:ext cx="3646499" cy="1730812"/>
          </a:xfrm>
          <a:prstGeom prst="roundRect">
            <a:avLst>
              <a:gd name="adj" fmla="val 8453"/>
            </a:avLst>
          </a:prstGeom>
          <a:solidFill>
            <a:srgbClr val="FFFFFF"/>
          </a:solidFill>
          <a:ln w="30480">
            <a:solidFill>
              <a:srgbClr val="B4CCE3"/>
            </a:solidFill>
            <a:prstDash val="solid"/>
          </a:ln>
        </p:spPr>
        <p:txBody>
          <a:bodyPr/>
          <a:lstStyle/>
          <a:p>
            <a:endParaRPr lang="en-US"/>
          </a:p>
        </p:txBody>
      </p:sp>
      <p:sp>
        <p:nvSpPr>
          <p:cNvPr id="25" name="Shape 19"/>
          <p:cNvSpPr/>
          <p:nvPr/>
        </p:nvSpPr>
        <p:spPr>
          <a:xfrm>
            <a:off x="4834149" y="4421068"/>
            <a:ext cx="111985" cy="1730812"/>
          </a:xfrm>
          <a:prstGeom prst="roundRect">
            <a:avLst>
              <a:gd name="adj" fmla="val 167442"/>
            </a:avLst>
          </a:prstGeom>
          <a:solidFill>
            <a:srgbClr val="84C1FA"/>
          </a:solidFill>
          <a:ln/>
        </p:spPr>
        <p:txBody>
          <a:bodyPr/>
          <a:lstStyle/>
          <a:p>
            <a:endParaRPr lang="en-US"/>
          </a:p>
        </p:txBody>
      </p:sp>
      <p:sp>
        <p:nvSpPr>
          <p:cNvPr id="26" name="Text 20"/>
          <p:cNvSpPr/>
          <p:nvPr/>
        </p:nvSpPr>
        <p:spPr>
          <a:xfrm>
            <a:off x="5213363" y="4678363"/>
            <a:ext cx="2604201" cy="354330"/>
          </a:xfrm>
          <a:prstGeom prst="rect">
            <a:avLst/>
          </a:prstGeom>
          <a:noFill/>
          <a:ln/>
        </p:spPr>
        <p:txBody>
          <a:bodyPr wrap="none" lIns="0" tIns="0" rIns="0" bIns="0" rtlCol="0" anchor="t"/>
          <a:lstStyle/>
          <a:p>
            <a:pPr marL="0" indent="0" algn="l">
              <a:lnSpc>
                <a:spcPts val="2750"/>
              </a:lnSpc>
              <a:buNone/>
            </a:pPr>
            <a:r>
              <a:rPr lang="en-US" sz="220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Location</a:t>
            </a:r>
            <a:endParaRPr lang="en-US" sz="2200" b="1" dirty="0">
              <a:latin typeface="Times New Roman" panose="02020603050405020304" pitchFamily="18" charset="0"/>
              <a:cs typeface="Times New Roman" panose="02020603050405020304" pitchFamily="18" charset="0"/>
            </a:endParaRPr>
          </a:p>
        </p:txBody>
      </p:sp>
      <p:sp>
        <p:nvSpPr>
          <p:cNvPr id="27" name="Text 21"/>
          <p:cNvSpPr/>
          <p:nvPr/>
        </p:nvSpPr>
        <p:spPr>
          <a:xfrm>
            <a:off x="5213363" y="5168781"/>
            <a:ext cx="3297765"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Norwich, UK</a:t>
            </a:r>
            <a:endParaRPr lang="en-US" sz="17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0"/>
          <p:cNvSpPr/>
          <p:nvPr/>
        </p:nvSpPr>
        <p:spPr>
          <a:xfrm>
            <a:off x="471130" y="269161"/>
            <a:ext cx="6536277" cy="631702"/>
          </a:xfrm>
          <a:prstGeom prst="rect">
            <a:avLst/>
          </a:prstGeom>
          <a:noFill/>
          <a:ln/>
        </p:spPr>
        <p:txBody>
          <a:bodyPr wrap="none" lIns="0" tIns="0" rIns="0" bIns="0" rtlCol="0" anchor="t"/>
          <a:lstStyle/>
          <a:p>
            <a:pPr marL="0" indent="0" algn="l">
              <a:lnSpc>
                <a:spcPts val="5450"/>
              </a:lnSpc>
              <a:buNone/>
            </a:pPr>
            <a:r>
              <a:rPr lang="en-US" sz="3600" b="1" dirty="0">
                <a:latin typeface="Times New Roman" panose="02020603050405020304" pitchFamily="18" charset="0"/>
                <a:ea typeface="Instrument Sans Semi Bold" pitchFamily="34" charset="-122"/>
                <a:cs typeface="Times New Roman" panose="02020603050405020304" pitchFamily="18" charset="0"/>
              </a:rPr>
              <a:t>PROBLEM: NATURE AND SCOPE</a:t>
            </a:r>
            <a:endParaRPr lang="en-US" sz="3600" b="1" dirty="0">
              <a:latin typeface="Times New Roman" panose="02020603050405020304" pitchFamily="18" charset="0"/>
              <a:cs typeface="Times New Roman" panose="02020603050405020304" pitchFamily="18" charset="0"/>
            </a:endParaRPr>
          </a:p>
        </p:txBody>
      </p:sp>
      <p:sp>
        <p:nvSpPr>
          <p:cNvPr id="7" name="Text 1"/>
          <p:cNvSpPr/>
          <p:nvPr/>
        </p:nvSpPr>
        <p:spPr>
          <a:xfrm>
            <a:off x="471130" y="857244"/>
            <a:ext cx="3820669" cy="505427"/>
          </a:xfrm>
          <a:prstGeom prst="rect">
            <a:avLst/>
          </a:prstGeom>
          <a:noFill/>
          <a:ln/>
        </p:spPr>
        <p:txBody>
          <a:bodyPr wrap="none" lIns="0" tIns="0" rIns="0" bIns="0" rtlCol="0" anchor="t"/>
          <a:lstStyle/>
          <a:p>
            <a:pPr marL="0" indent="0" algn="l">
              <a:lnSpc>
                <a:spcPts val="4350"/>
              </a:lnSpc>
              <a:buNone/>
            </a:pPr>
            <a:r>
              <a:rPr lang="en-US" sz="2800" dirty="0">
                <a:latin typeface="Times New Roman" panose="02020603050405020304" pitchFamily="18" charset="0"/>
                <a:ea typeface="Instrument Sans Semi Bold" pitchFamily="34" charset="-122"/>
                <a:cs typeface="Times New Roman" panose="02020603050405020304" pitchFamily="18" charset="0"/>
              </a:rPr>
              <a:t>5W2H Model</a:t>
            </a:r>
            <a:endParaRPr lang="en-US" sz="2800" dirty="0">
              <a:latin typeface="Times New Roman" panose="02020603050405020304" pitchFamily="18" charset="0"/>
              <a:cs typeface="Times New Roman" panose="02020603050405020304" pitchFamily="18" charset="0"/>
            </a:endParaRPr>
          </a:p>
        </p:txBody>
      </p:sp>
      <p:sp>
        <p:nvSpPr>
          <p:cNvPr id="8" name="Shape 2"/>
          <p:cNvSpPr/>
          <p:nvPr/>
        </p:nvSpPr>
        <p:spPr>
          <a:xfrm>
            <a:off x="440468" y="1489018"/>
            <a:ext cx="3632097" cy="1158518"/>
          </a:xfrm>
          <a:prstGeom prst="roundRect">
            <a:avLst>
              <a:gd name="adj" fmla="val 15706"/>
            </a:avLst>
          </a:prstGeom>
          <a:solidFill>
            <a:srgbClr val="CEE6FD"/>
          </a:solidFill>
          <a:ln/>
        </p:spPr>
        <p:txBody>
          <a:bodyPr/>
          <a:lstStyle/>
          <a:p>
            <a:endParaRPr lang="en-US"/>
          </a:p>
        </p:txBody>
      </p:sp>
      <p:sp>
        <p:nvSpPr>
          <p:cNvPr id="9" name="Text 3"/>
          <p:cNvSpPr/>
          <p:nvPr/>
        </p:nvSpPr>
        <p:spPr>
          <a:xfrm>
            <a:off x="662163" y="1710712"/>
            <a:ext cx="2387918" cy="315960"/>
          </a:xfrm>
          <a:prstGeom prst="rect">
            <a:avLst/>
          </a:prstGeom>
          <a:noFill/>
          <a:ln/>
        </p:spPr>
        <p:txBody>
          <a:bodyPr wrap="none" lIns="0" tIns="0" rIns="0" bIns="0" rtlCol="0" anchor="t"/>
          <a:lstStyle/>
          <a:p>
            <a:pPr marL="0" indent="0" algn="l">
              <a:lnSpc>
                <a:spcPts val="2700"/>
              </a:lnSpc>
              <a:buNone/>
            </a:pPr>
            <a:r>
              <a:rPr lang="en-US" sz="215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Who</a:t>
            </a:r>
            <a:endParaRPr lang="en-US" sz="2150" b="1" dirty="0">
              <a:latin typeface="Times New Roman" panose="02020603050405020304" pitchFamily="18" charset="0"/>
              <a:cs typeface="Times New Roman" panose="02020603050405020304" pitchFamily="18" charset="0"/>
            </a:endParaRPr>
          </a:p>
        </p:txBody>
      </p:sp>
      <p:sp>
        <p:nvSpPr>
          <p:cNvPr id="10" name="Text 4"/>
          <p:cNvSpPr/>
          <p:nvPr/>
        </p:nvSpPr>
        <p:spPr>
          <a:xfrm>
            <a:off x="662163" y="2187082"/>
            <a:ext cx="3250030" cy="319760"/>
          </a:xfrm>
          <a:prstGeom prst="rect">
            <a:avLst/>
          </a:prstGeom>
          <a:noFill/>
          <a:ln/>
        </p:spPr>
        <p:txBody>
          <a:bodyPr wrap="none" lIns="0" tIns="0" rIns="0" bIns="0" rtlCol="0" anchor="t"/>
          <a:lstStyle/>
          <a:p>
            <a:pPr marL="0" indent="0" algn="l">
              <a:lnSpc>
                <a:spcPts val="2750"/>
              </a:lnSpc>
              <a:buNone/>
            </a:pPr>
            <a:r>
              <a:rPr lang="en-US" sz="1700" dirty="0">
                <a:solidFill>
                  <a:srgbClr val="1E3063"/>
                </a:solidFill>
                <a:latin typeface="Times New Roman" panose="02020603050405020304" pitchFamily="18" charset="0"/>
                <a:ea typeface="Instrument Sans Medium" pitchFamily="34" charset="-122"/>
                <a:cs typeface="Times New Roman" panose="02020603050405020304" pitchFamily="18" charset="0"/>
              </a:rPr>
              <a:t>Liam and Priya Patel, owners</a:t>
            </a:r>
            <a:endParaRPr lang="en-US" sz="1700" dirty="0">
              <a:latin typeface="Times New Roman" panose="02020603050405020304" pitchFamily="18" charset="0"/>
              <a:cs typeface="Times New Roman" panose="02020603050405020304" pitchFamily="18" charset="0"/>
            </a:endParaRPr>
          </a:p>
        </p:txBody>
      </p:sp>
      <p:sp>
        <p:nvSpPr>
          <p:cNvPr id="11" name="Shape 5"/>
          <p:cNvSpPr/>
          <p:nvPr/>
        </p:nvSpPr>
        <p:spPr>
          <a:xfrm>
            <a:off x="4407474" y="1484330"/>
            <a:ext cx="3632200" cy="1158518"/>
          </a:xfrm>
          <a:prstGeom prst="roundRect">
            <a:avLst>
              <a:gd name="adj" fmla="val 15706"/>
            </a:avLst>
          </a:prstGeom>
          <a:solidFill>
            <a:srgbClr val="CEE6FD"/>
          </a:solidFill>
          <a:ln/>
        </p:spPr>
        <p:txBody>
          <a:bodyPr/>
          <a:lstStyle/>
          <a:p>
            <a:endParaRPr lang="en-US"/>
          </a:p>
        </p:txBody>
      </p:sp>
      <p:sp>
        <p:nvSpPr>
          <p:cNvPr id="12" name="Text 6"/>
          <p:cNvSpPr/>
          <p:nvPr/>
        </p:nvSpPr>
        <p:spPr>
          <a:xfrm>
            <a:off x="4629168" y="1706024"/>
            <a:ext cx="2387918" cy="315960"/>
          </a:xfrm>
          <a:prstGeom prst="rect">
            <a:avLst/>
          </a:prstGeom>
          <a:noFill/>
          <a:ln/>
        </p:spPr>
        <p:txBody>
          <a:bodyPr wrap="none" lIns="0" tIns="0" rIns="0" bIns="0" rtlCol="0" anchor="t"/>
          <a:lstStyle/>
          <a:p>
            <a:pPr marL="0" indent="0" algn="l">
              <a:lnSpc>
                <a:spcPts val="2700"/>
              </a:lnSpc>
              <a:buNone/>
            </a:pPr>
            <a:r>
              <a:rPr lang="en-US" sz="215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What</a:t>
            </a:r>
            <a:endParaRPr lang="en-US" sz="2150" b="1" dirty="0">
              <a:latin typeface="Times New Roman" panose="02020603050405020304" pitchFamily="18" charset="0"/>
              <a:cs typeface="Times New Roman" panose="02020603050405020304" pitchFamily="18" charset="0"/>
            </a:endParaRPr>
          </a:p>
        </p:txBody>
      </p:sp>
      <p:sp>
        <p:nvSpPr>
          <p:cNvPr id="13" name="Text 7"/>
          <p:cNvSpPr/>
          <p:nvPr/>
        </p:nvSpPr>
        <p:spPr>
          <a:xfrm>
            <a:off x="4629168" y="2182394"/>
            <a:ext cx="3250133" cy="319760"/>
          </a:xfrm>
          <a:prstGeom prst="rect">
            <a:avLst/>
          </a:prstGeom>
          <a:noFill/>
          <a:ln/>
        </p:spPr>
        <p:txBody>
          <a:bodyPr wrap="none" lIns="0" tIns="0" rIns="0" bIns="0" rtlCol="0" anchor="t"/>
          <a:lstStyle/>
          <a:p>
            <a:pPr marL="0" indent="0" algn="l">
              <a:lnSpc>
                <a:spcPts val="2750"/>
              </a:lnSpc>
              <a:buNone/>
            </a:pPr>
            <a:r>
              <a:rPr lang="en-US" sz="1700" dirty="0">
                <a:solidFill>
                  <a:srgbClr val="1E3063"/>
                </a:solidFill>
                <a:latin typeface="Times New Roman" panose="02020603050405020304" pitchFamily="18" charset="0"/>
                <a:ea typeface="Instrument Sans Medium" pitchFamily="34" charset="-122"/>
                <a:cs typeface="Times New Roman" panose="02020603050405020304" pitchFamily="18" charset="0"/>
              </a:rPr>
              <a:t>A </a:t>
            </a:r>
            <a:r>
              <a:rPr lang="en-US" sz="1700" b="1" dirty="0">
                <a:solidFill>
                  <a:srgbClr val="1E3063"/>
                </a:solidFill>
                <a:latin typeface="Times New Roman" panose="02020603050405020304" pitchFamily="18" charset="0"/>
                <a:ea typeface="Instrument Sans Medium" pitchFamily="34" charset="-122"/>
                <a:cs typeface="Times New Roman" panose="02020603050405020304" pitchFamily="18" charset="0"/>
              </a:rPr>
              <a:t>30% decline in sales</a:t>
            </a:r>
            <a:endParaRPr lang="en-US" sz="1700" dirty="0">
              <a:latin typeface="Times New Roman" panose="02020603050405020304" pitchFamily="18" charset="0"/>
              <a:cs typeface="Times New Roman" panose="02020603050405020304" pitchFamily="18" charset="0"/>
            </a:endParaRPr>
          </a:p>
        </p:txBody>
      </p:sp>
      <p:sp>
        <p:nvSpPr>
          <p:cNvPr id="14" name="Shape 8"/>
          <p:cNvSpPr/>
          <p:nvPr/>
        </p:nvSpPr>
        <p:spPr>
          <a:xfrm>
            <a:off x="8374583" y="1484330"/>
            <a:ext cx="3632200" cy="1158518"/>
          </a:xfrm>
          <a:prstGeom prst="roundRect">
            <a:avLst>
              <a:gd name="adj" fmla="val 15706"/>
            </a:avLst>
          </a:prstGeom>
          <a:solidFill>
            <a:srgbClr val="CEE6FD"/>
          </a:solidFill>
          <a:ln/>
        </p:spPr>
        <p:txBody>
          <a:bodyPr/>
          <a:lstStyle/>
          <a:p>
            <a:endParaRPr lang="en-US"/>
          </a:p>
        </p:txBody>
      </p:sp>
      <p:sp>
        <p:nvSpPr>
          <p:cNvPr id="15" name="Text 9"/>
          <p:cNvSpPr/>
          <p:nvPr/>
        </p:nvSpPr>
        <p:spPr>
          <a:xfrm>
            <a:off x="8596277" y="1747629"/>
            <a:ext cx="2387918" cy="315960"/>
          </a:xfrm>
          <a:prstGeom prst="rect">
            <a:avLst/>
          </a:prstGeom>
          <a:noFill/>
          <a:ln/>
        </p:spPr>
        <p:txBody>
          <a:bodyPr wrap="none" lIns="0" tIns="0" rIns="0" bIns="0" rtlCol="0" anchor="t"/>
          <a:lstStyle/>
          <a:p>
            <a:pPr marL="0" indent="0" algn="l">
              <a:lnSpc>
                <a:spcPts val="2700"/>
              </a:lnSpc>
              <a:buNone/>
            </a:pPr>
            <a:r>
              <a:rPr lang="en-US" sz="215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Where</a:t>
            </a:r>
            <a:endParaRPr lang="en-US" sz="2150" b="1" dirty="0">
              <a:latin typeface="Times New Roman" panose="02020603050405020304" pitchFamily="18" charset="0"/>
              <a:cs typeface="Times New Roman" panose="02020603050405020304" pitchFamily="18" charset="0"/>
            </a:endParaRPr>
          </a:p>
        </p:txBody>
      </p:sp>
      <p:sp>
        <p:nvSpPr>
          <p:cNvPr id="16" name="Text 10"/>
          <p:cNvSpPr/>
          <p:nvPr/>
        </p:nvSpPr>
        <p:spPr>
          <a:xfrm>
            <a:off x="8596277" y="2223999"/>
            <a:ext cx="3250133" cy="319760"/>
          </a:xfrm>
          <a:prstGeom prst="rect">
            <a:avLst/>
          </a:prstGeom>
          <a:noFill/>
          <a:ln/>
        </p:spPr>
        <p:txBody>
          <a:bodyPr wrap="none" lIns="0" tIns="0" rIns="0" bIns="0" rtlCol="0" anchor="t"/>
          <a:lstStyle/>
          <a:p>
            <a:pPr marL="0" indent="0" algn="l">
              <a:lnSpc>
                <a:spcPts val="2750"/>
              </a:lnSpc>
              <a:buNone/>
            </a:pPr>
            <a:r>
              <a:rPr lang="en-US" sz="1700" dirty="0">
                <a:solidFill>
                  <a:srgbClr val="1E3063"/>
                </a:solidFill>
                <a:latin typeface="Times New Roman" panose="02020603050405020304" pitchFamily="18" charset="0"/>
                <a:ea typeface="Instrument Sans Medium" pitchFamily="34" charset="-122"/>
                <a:cs typeface="Times New Roman" panose="02020603050405020304" pitchFamily="18" charset="0"/>
              </a:rPr>
              <a:t>Norwich, UK</a:t>
            </a:r>
            <a:endParaRPr lang="en-US" sz="1700" dirty="0">
              <a:latin typeface="Times New Roman" panose="02020603050405020304" pitchFamily="18" charset="0"/>
              <a:cs typeface="Times New Roman" panose="02020603050405020304" pitchFamily="18" charset="0"/>
            </a:endParaRPr>
          </a:p>
        </p:txBody>
      </p:sp>
      <p:sp>
        <p:nvSpPr>
          <p:cNvPr id="17" name="Shape 11"/>
          <p:cNvSpPr/>
          <p:nvPr/>
        </p:nvSpPr>
        <p:spPr>
          <a:xfrm>
            <a:off x="440468" y="3053718"/>
            <a:ext cx="3632097" cy="2117797"/>
          </a:xfrm>
          <a:prstGeom prst="roundRect">
            <a:avLst>
              <a:gd name="adj" fmla="val 8592"/>
            </a:avLst>
          </a:prstGeom>
          <a:solidFill>
            <a:srgbClr val="CEE6FD"/>
          </a:solidFill>
          <a:ln/>
        </p:spPr>
        <p:txBody>
          <a:bodyPr/>
          <a:lstStyle/>
          <a:p>
            <a:endParaRPr lang="en-US"/>
          </a:p>
        </p:txBody>
      </p:sp>
      <p:sp>
        <p:nvSpPr>
          <p:cNvPr id="18" name="Text 12"/>
          <p:cNvSpPr/>
          <p:nvPr/>
        </p:nvSpPr>
        <p:spPr>
          <a:xfrm>
            <a:off x="662163" y="3275412"/>
            <a:ext cx="2387918" cy="315960"/>
          </a:xfrm>
          <a:prstGeom prst="rect">
            <a:avLst/>
          </a:prstGeom>
          <a:noFill/>
          <a:ln/>
        </p:spPr>
        <p:txBody>
          <a:bodyPr wrap="none" lIns="0" tIns="0" rIns="0" bIns="0" rtlCol="0" anchor="t"/>
          <a:lstStyle/>
          <a:p>
            <a:pPr marL="0" indent="0" algn="l">
              <a:lnSpc>
                <a:spcPts val="2700"/>
              </a:lnSpc>
              <a:buNone/>
            </a:pPr>
            <a:r>
              <a:rPr lang="en-US" sz="215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Why</a:t>
            </a:r>
            <a:endParaRPr lang="en-US" sz="2150" b="1" dirty="0">
              <a:latin typeface="Times New Roman" panose="02020603050405020304" pitchFamily="18" charset="0"/>
              <a:cs typeface="Times New Roman" panose="02020603050405020304" pitchFamily="18" charset="0"/>
            </a:endParaRPr>
          </a:p>
        </p:txBody>
      </p:sp>
      <p:sp>
        <p:nvSpPr>
          <p:cNvPr id="19" name="Text 13"/>
          <p:cNvSpPr/>
          <p:nvPr/>
        </p:nvSpPr>
        <p:spPr>
          <a:xfrm>
            <a:off x="662163" y="3651183"/>
            <a:ext cx="3250030" cy="1279038"/>
          </a:xfrm>
          <a:prstGeom prst="rect">
            <a:avLst/>
          </a:prstGeom>
          <a:noFill/>
          <a:ln/>
        </p:spPr>
        <p:txBody>
          <a:bodyPr wrap="square" lIns="0" tIns="0" rIns="0" bIns="0" rtlCol="0" anchor="t"/>
          <a:lstStyle/>
          <a:p>
            <a:pPr marL="0" indent="0" algn="l">
              <a:lnSpc>
                <a:spcPts val="2750"/>
              </a:lnSpc>
              <a:buNone/>
            </a:pPr>
            <a:r>
              <a:rPr lang="en-US" sz="1700" dirty="0">
                <a:solidFill>
                  <a:srgbClr val="1E3063"/>
                </a:solidFill>
                <a:latin typeface="Times New Roman" panose="02020603050405020304" pitchFamily="18" charset="0"/>
                <a:ea typeface="Instrument Sans Medium" pitchFamily="34" charset="-122"/>
                <a:cs typeface="Times New Roman" panose="02020603050405020304" pitchFamily="18" charset="0"/>
              </a:rPr>
              <a:t>Competition from online retailers, rising costs, and shift in customer behaviour (Almendros, Nicoara and Sanz, 2024).</a:t>
            </a:r>
            <a:endParaRPr lang="en-US" sz="1700" dirty="0">
              <a:latin typeface="Times New Roman" panose="02020603050405020304" pitchFamily="18" charset="0"/>
              <a:cs typeface="Times New Roman" panose="02020603050405020304" pitchFamily="18" charset="0"/>
            </a:endParaRPr>
          </a:p>
        </p:txBody>
      </p:sp>
      <p:sp>
        <p:nvSpPr>
          <p:cNvPr id="20" name="Shape 14"/>
          <p:cNvSpPr/>
          <p:nvPr/>
        </p:nvSpPr>
        <p:spPr>
          <a:xfrm>
            <a:off x="4438134" y="3053717"/>
            <a:ext cx="3632200" cy="2117797"/>
          </a:xfrm>
          <a:prstGeom prst="roundRect">
            <a:avLst>
              <a:gd name="adj" fmla="val 8592"/>
            </a:avLst>
          </a:prstGeom>
          <a:solidFill>
            <a:srgbClr val="CEE6FD"/>
          </a:solidFill>
          <a:ln/>
        </p:spPr>
        <p:txBody>
          <a:bodyPr/>
          <a:lstStyle/>
          <a:p>
            <a:endParaRPr lang="en-US"/>
          </a:p>
        </p:txBody>
      </p:sp>
      <p:sp>
        <p:nvSpPr>
          <p:cNvPr id="21" name="Text 15"/>
          <p:cNvSpPr/>
          <p:nvPr/>
        </p:nvSpPr>
        <p:spPr>
          <a:xfrm>
            <a:off x="4616920" y="3274232"/>
            <a:ext cx="2387918" cy="315960"/>
          </a:xfrm>
          <a:prstGeom prst="rect">
            <a:avLst/>
          </a:prstGeom>
          <a:noFill/>
          <a:ln/>
        </p:spPr>
        <p:txBody>
          <a:bodyPr wrap="none" lIns="0" tIns="0" rIns="0" bIns="0" rtlCol="0" anchor="t"/>
          <a:lstStyle/>
          <a:p>
            <a:pPr marL="0" indent="0" algn="l">
              <a:lnSpc>
                <a:spcPts val="2700"/>
              </a:lnSpc>
              <a:buNone/>
            </a:pPr>
            <a:r>
              <a:rPr lang="en-US" sz="215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When</a:t>
            </a:r>
            <a:endParaRPr lang="en-US" sz="2150" b="1" dirty="0">
              <a:latin typeface="Times New Roman" panose="02020603050405020304" pitchFamily="18" charset="0"/>
              <a:cs typeface="Times New Roman" panose="02020603050405020304" pitchFamily="18" charset="0"/>
            </a:endParaRPr>
          </a:p>
        </p:txBody>
      </p:sp>
      <p:sp>
        <p:nvSpPr>
          <p:cNvPr id="22" name="Text 16"/>
          <p:cNvSpPr/>
          <p:nvPr/>
        </p:nvSpPr>
        <p:spPr>
          <a:xfrm>
            <a:off x="4629168" y="3700023"/>
            <a:ext cx="3250133" cy="319760"/>
          </a:xfrm>
          <a:prstGeom prst="rect">
            <a:avLst/>
          </a:prstGeom>
          <a:noFill/>
          <a:ln/>
        </p:spPr>
        <p:txBody>
          <a:bodyPr wrap="none" lIns="0" tIns="0" rIns="0" bIns="0" rtlCol="0" anchor="t"/>
          <a:lstStyle/>
          <a:p>
            <a:pPr marL="0" indent="0" algn="l">
              <a:lnSpc>
                <a:spcPts val="2750"/>
              </a:lnSpc>
              <a:buNone/>
            </a:pPr>
            <a:r>
              <a:rPr lang="en-US" sz="1700" dirty="0">
                <a:solidFill>
                  <a:srgbClr val="1E3063"/>
                </a:solidFill>
                <a:latin typeface="Times New Roman" panose="02020603050405020304" pitchFamily="18" charset="0"/>
                <a:ea typeface="Instrument Sans Medium" pitchFamily="34" charset="-122"/>
                <a:cs typeface="Times New Roman" panose="02020603050405020304" pitchFamily="18" charset="0"/>
              </a:rPr>
              <a:t>Over the past year</a:t>
            </a:r>
            <a:endParaRPr lang="en-US" sz="1700" dirty="0">
              <a:latin typeface="Times New Roman" panose="02020603050405020304" pitchFamily="18" charset="0"/>
              <a:cs typeface="Times New Roman" panose="02020603050405020304" pitchFamily="18" charset="0"/>
            </a:endParaRPr>
          </a:p>
        </p:txBody>
      </p:sp>
      <p:sp>
        <p:nvSpPr>
          <p:cNvPr id="23" name="Shape 17"/>
          <p:cNvSpPr/>
          <p:nvPr/>
        </p:nvSpPr>
        <p:spPr>
          <a:xfrm>
            <a:off x="8435903" y="3011463"/>
            <a:ext cx="3570880" cy="2117797"/>
          </a:xfrm>
          <a:prstGeom prst="roundRect">
            <a:avLst>
              <a:gd name="adj" fmla="val 8592"/>
            </a:avLst>
          </a:prstGeom>
          <a:solidFill>
            <a:srgbClr val="CEE6FD"/>
          </a:solidFill>
          <a:ln/>
        </p:spPr>
        <p:txBody>
          <a:bodyPr/>
          <a:lstStyle/>
          <a:p>
            <a:endParaRPr lang="en-US"/>
          </a:p>
        </p:txBody>
      </p:sp>
      <p:sp>
        <p:nvSpPr>
          <p:cNvPr id="24" name="Text 18"/>
          <p:cNvSpPr/>
          <p:nvPr/>
        </p:nvSpPr>
        <p:spPr>
          <a:xfrm>
            <a:off x="8657597" y="3233157"/>
            <a:ext cx="2387918" cy="315960"/>
          </a:xfrm>
          <a:prstGeom prst="rect">
            <a:avLst/>
          </a:prstGeom>
          <a:noFill/>
          <a:ln/>
        </p:spPr>
        <p:txBody>
          <a:bodyPr wrap="none" lIns="0" tIns="0" rIns="0" bIns="0" rtlCol="0" anchor="t"/>
          <a:lstStyle/>
          <a:p>
            <a:pPr marL="0" indent="0" algn="l">
              <a:lnSpc>
                <a:spcPts val="2700"/>
              </a:lnSpc>
              <a:buNone/>
            </a:pPr>
            <a:r>
              <a:rPr lang="en-US" sz="215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How</a:t>
            </a:r>
            <a:endParaRPr lang="en-US" sz="2150" b="1" dirty="0">
              <a:latin typeface="Times New Roman" panose="02020603050405020304" pitchFamily="18" charset="0"/>
              <a:cs typeface="Times New Roman" panose="02020603050405020304" pitchFamily="18" charset="0"/>
            </a:endParaRPr>
          </a:p>
        </p:txBody>
      </p:sp>
      <p:sp>
        <p:nvSpPr>
          <p:cNvPr id="25" name="Text 19"/>
          <p:cNvSpPr/>
          <p:nvPr/>
        </p:nvSpPr>
        <p:spPr>
          <a:xfrm>
            <a:off x="8657597" y="3655152"/>
            <a:ext cx="3250133" cy="1279038"/>
          </a:xfrm>
          <a:prstGeom prst="rect">
            <a:avLst/>
          </a:prstGeom>
          <a:noFill/>
          <a:ln/>
        </p:spPr>
        <p:txBody>
          <a:bodyPr wrap="square" lIns="0" tIns="0" rIns="0" bIns="0" rtlCol="0" anchor="t"/>
          <a:lstStyle/>
          <a:p>
            <a:pPr marL="0" indent="0" algn="l">
              <a:lnSpc>
                <a:spcPts val="2750"/>
              </a:lnSpc>
              <a:buNone/>
            </a:pPr>
            <a:r>
              <a:rPr lang="en-US" sz="1700" dirty="0">
                <a:solidFill>
                  <a:srgbClr val="1E3063"/>
                </a:solidFill>
                <a:latin typeface="Times New Roman" panose="02020603050405020304" pitchFamily="18" charset="0"/>
                <a:ea typeface="Instrument Sans Medium" pitchFamily="34" charset="-122"/>
                <a:cs typeface="Times New Roman" panose="02020603050405020304" pitchFamily="18" charset="0"/>
              </a:rPr>
              <a:t>Digital transformation and improvement in customer engagement (Amin, Gohar and Ali, 2025).</a:t>
            </a:r>
            <a:endParaRPr lang="en-US" sz="1700" dirty="0">
              <a:latin typeface="Times New Roman" panose="02020603050405020304" pitchFamily="18" charset="0"/>
              <a:cs typeface="Times New Roman" panose="02020603050405020304" pitchFamily="18" charset="0"/>
            </a:endParaRPr>
          </a:p>
        </p:txBody>
      </p:sp>
      <p:sp>
        <p:nvSpPr>
          <p:cNvPr id="26" name="Shape 20"/>
          <p:cNvSpPr/>
          <p:nvPr/>
        </p:nvSpPr>
        <p:spPr>
          <a:xfrm>
            <a:off x="440468" y="5392029"/>
            <a:ext cx="11467262" cy="1158518"/>
          </a:xfrm>
          <a:prstGeom prst="roundRect">
            <a:avLst>
              <a:gd name="adj" fmla="val 15706"/>
            </a:avLst>
          </a:prstGeom>
          <a:solidFill>
            <a:srgbClr val="CEE6FD"/>
          </a:solidFill>
          <a:ln/>
        </p:spPr>
        <p:txBody>
          <a:bodyPr/>
          <a:lstStyle/>
          <a:p>
            <a:endParaRPr lang="en-US"/>
          </a:p>
        </p:txBody>
      </p:sp>
      <p:sp>
        <p:nvSpPr>
          <p:cNvPr id="27" name="Text 21"/>
          <p:cNvSpPr/>
          <p:nvPr/>
        </p:nvSpPr>
        <p:spPr>
          <a:xfrm>
            <a:off x="662162" y="5613722"/>
            <a:ext cx="2387918" cy="315960"/>
          </a:xfrm>
          <a:prstGeom prst="rect">
            <a:avLst/>
          </a:prstGeom>
          <a:noFill/>
          <a:ln/>
        </p:spPr>
        <p:txBody>
          <a:bodyPr wrap="none" lIns="0" tIns="0" rIns="0" bIns="0" rtlCol="0" anchor="t"/>
          <a:lstStyle/>
          <a:p>
            <a:pPr marL="0" indent="0" algn="l">
              <a:lnSpc>
                <a:spcPts val="2700"/>
              </a:lnSpc>
              <a:buNone/>
            </a:pPr>
            <a:r>
              <a:rPr lang="en-US" sz="215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How Much</a:t>
            </a:r>
            <a:endParaRPr lang="en-US" sz="2150" b="1" dirty="0">
              <a:latin typeface="Times New Roman" panose="02020603050405020304" pitchFamily="18" charset="0"/>
              <a:cs typeface="Times New Roman" panose="02020603050405020304" pitchFamily="18" charset="0"/>
            </a:endParaRPr>
          </a:p>
        </p:txBody>
      </p:sp>
      <p:sp>
        <p:nvSpPr>
          <p:cNvPr id="28" name="Text 22"/>
          <p:cNvSpPr/>
          <p:nvPr/>
        </p:nvSpPr>
        <p:spPr>
          <a:xfrm>
            <a:off x="662163" y="5929682"/>
            <a:ext cx="10887674" cy="319760"/>
          </a:xfrm>
          <a:prstGeom prst="rect">
            <a:avLst/>
          </a:prstGeom>
          <a:noFill/>
          <a:ln/>
        </p:spPr>
        <p:txBody>
          <a:bodyPr wrap="none" lIns="0" tIns="0" rIns="0" bIns="0" rtlCol="0" anchor="t"/>
          <a:lstStyle/>
          <a:p>
            <a:pPr marL="0" indent="0" algn="l">
              <a:lnSpc>
                <a:spcPts val="2750"/>
              </a:lnSpc>
              <a:buNone/>
            </a:pPr>
            <a:r>
              <a:rPr lang="en-US" sz="1700" b="1" dirty="0">
                <a:solidFill>
                  <a:srgbClr val="1E3063"/>
                </a:solidFill>
                <a:latin typeface="Times New Roman" panose="02020603050405020304" pitchFamily="18" charset="0"/>
                <a:ea typeface="Instrument Sans Medium" pitchFamily="34" charset="-122"/>
                <a:cs typeface="Times New Roman" panose="02020603050405020304" pitchFamily="18" charset="0"/>
              </a:rPr>
              <a:t>30% sales decline</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0"/>
          <p:cNvSpPr/>
          <p:nvPr/>
        </p:nvSpPr>
        <p:spPr>
          <a:xfrm>
            <a:off x="461846" y="395284"/>
            <a:ext cx="7679055" cy="531257"/>
          </a:xfrm>
          <a:prstGeom prst="rect">
            <a:avLst/>
          </a:prstGeom>
          <a:noFill/>
          <a:ln/>
        </p:spPr>
        <p:txBody>
          <a:bodyPr wrap="none" lIns="0" tIns="0" rIns="0" bIns="0" rtlCol="0" anchor="t"/>
          <a:lstStyle/>
          <a:p>
            <a:pPr marL="0" indent="0" algn="l">
              <a:lnSpc>
                <a:spcPts val="4150"/>
              </a:lnSpc>
              <a:buNone/>
            </a:pPr>
            <a:r>
              <a:rPr lang="en-US" sz="3300" b="1" dirty="0">
                <a:latin typeface="Times New Roman" panose="02020603050405020304" pitchFamily="18" charset="0"/>
                <a:ea typeface="Instrument Sans Semi Bold" pitchFamily="34" charset="-122"/>
                <a:cs typeface="Times New Roman" panose="02020603050405020304" pitchFamily="18" charset="0"/>
              </a:rPr>
              <a:t>PESTLE ANALYSIS: GREEN HAVEN FLORISTS</a:t>
            </a:r>
            <a:endParaRPr lang="en-US" sz="3300" b="1" dirty="0">
              <a:latin typeface="Times New Roman" panose="02020603050405020304" pitchFamily="18" charset="0"/>
              <a:cs typeface="Times New Roman" panose="02020603050405020304" pitchFamily="18" charset="0"/>
            </a:endParaRPr>
          </a:p>
        </p:txBody>
      </p:sp>
      <p:sp>
        <p:nvSpPr>
          <p:cNvPr id="7" name="Shape 1"/>
          <p:cNvSpPr/>
          <p:nvPr/>
        </p:nvSpPr>
        <p:spPr>
          <a:xfrm>
            <a:off x="461846" y="1179738"/>
            <a:ext cx="4080867" cy="5449252"/>
          </a:xfrm>
          <a:prstGeom prst="roundRect">
            <a:avLst>
              <a:gd name="adj" fmla="val 5999"/>
            </a:avLst>
          </a:prstGeom>
          <a:solidFill>
            <a:srgbClr val="000E21"/>
          </a:solidFill>
          <a:ln/>
        </p:spPr>
        <p:txBody>
          <a:bodyPr/>
          <a:lstStyle/>
          <a:p>
            <a:endParaRPr lang="en-US"/>
          </a:p>
        </p:txBody>
      </p:sp>
      <p:sp>
        <p:nvSpPr>
          <p:cNvPr id="8" name="Text 2"/>
          <p:cNvSpPr/>
          <p:nvPr/>
        </p:nvSpPr>
        <p:spPr>
          <a:xfrm>
            <a:off x="631748" y="1462036"/>
            <a:ext cx="2125028" cy="265628"/>
          </a:xfrm>
          <a:prstGeom prst="rect">
            <a:avLst/>
          </a:prstGeom>
          <a:noFill/>
          <a:ln/>
        </p:spPr>
        <p:txBody>
          <a:bodyPr wrap="none" lIns="0" tIns="0" rIns="0" bIns="0" rtlCol="0" anchor="t"/>
          <a:lstStyle/>
          <a:p>
            <a:pPr marL="0" indent="0" algn="l">
              <a:lnSpc>
                <a:spcPts val="2050"/>
              </a:lnSpc>
              <a:buNone/>
            </a:pPr>
            <a:r>
              <a:rPr lang="en-US" b="1" dirty="0">
                <a:solidFill>
                  <a:srgbClr val="FFFFFF"/>
                </a:solidFill>
                <a:latin typeface="Times New Roman" panose="02020603050405020304" pitchFamily="18" charset="0"/>
                <a:ea typeface="Instrument Sans Semi Bold" pitchFamily="34" charset="-122"/>
                <a:cs typeface="Times New Roman" panose="02020603050405020304" pitchFamily="18" charset="0"/>
              </a:rPr>
              <a:t>Political</a:t>
            </a:r>
            <a:endParaRPr lang="en-US" b="1" dirty="0">
              <a:latin typeface="Times New Roman" panose="02020603050405020304" pitchFamily="18" charset="0"/>
              <a:cs typeface="Times New Roman" panose="02020603050405020304" pitchFamily="18" charset="0"/>
            </a:endParaRPr>
          </a:p>
        </p:txBody>
      </p:sp>
      <p:sp>
        <p:nvSpPr>
          <p:cNvPr id="9" name="Text 3"/>
          <p:cNvSpPr/>
          <p:nvPr/>
        </p:nvSpPr>
        <p:spPr>
          <a:xfrm>
            <a:off x="631748" y="1855061"/>
            <a:ext cx="3741063" cy="996077"/>
          </a:xfrm>
          <a:prstGeom prst="rect">
            <a:avLst/>
          </a:prstGeom>
          <a:noFill/>
          <a:ln/>
        </p:spPr>
        <p:txBody>
          <a:bodyPr wrap="square" lIns="0" tIns="0" rIns="0" bIns="0" rtlCol="0" anchor="t"/>
          <a:lstStyle/>
          <a:p>
            <a:pPr marL="342900" indent="-342900" algn="l">
              <a:lnSpc>
                <a:spcPts val="1850"/>
              </a:lnSpc>
              <a:buSzPct val="100000"/>
              <a:buChar char="•"/>
            </a:pPr>
            <a:r>
              <a:rPr lang="en-US" sz="1400" dirty="0">
                <a:solidFill>
                  <a:srgbClr val="FFFFFF"/>
                </a:solidFill>
                <a:latin typeface="Times New Roman" panose="02020603050405020304" pitchFamily="18" charset="0"/>
                <a:ea typeface="Instrument Sans Medium" pitchFamily="34" charset="-122"/>
                <a:cs typeface="Times New Roman" panose="02020603050405020304" pitchFamily="18" charset="0"/>
              </a:rPr>
              <a:t>Local business laws that deal with packaging and logistics.</a:t>
            </a:r>
            <a:endParaRPr lang="en-US" sz="1400" dirty="0">
              <a:latin typeface="Times New Roman" panose="02020603050405020304" pitchFamily="18" charset="0"/>
              <a:cs typeface="Times New Roman" panose="02020603050405020304" pitchFamily="18" charset="0"/>
            </a:endParaRPr>
          </a:p>
          <a:p>
            <a:pPr marL="342900" indent="-342900" algn="l">
              <a:lnSpc>
                <a:spcPts val="1850"/>
              </a:lnSpc>
              <a:buSzPct val="100000"/>
              <a:buChar char="•"/>
            </a:pPr>
            <a:r>
              <a:rPr lang="en-US" sz="1400" dirty="0">
                <a:solidFill>
                  <a:srgbClr val="FFFFFF"/>
                </a:solidFill>
                <a:latin typeface="Times New Roman" panose="02020603050405020304" pitchFamily="18" charset="0"/>
                <a:ea typeface="Instrument Sans Medium" pitchFamily="34" charset="-122"/>
                <a:cs typeface="Times New Roman" panose="02020603050405020304" pitchFamily="18" charset="0"/>
              </a:rPr>
              <a:t>Possible effect of environmentally-friendly policies and eco-tax.</a:t>
            </a:r>
            <a:endParaRPr lang="en-US" sz="1400" dirty="0">
              <a:latin typeface="Times New Roman" panose="02020603050405020304" pitchFamily="18" charset="0"/>
              <a:cs typeface="Times New Roman" panose="02020603050405020304" pitchFamily="18" charset="0"/>
            </a:endParaRPr>
          </a:p>
        </p:txBody>
      </p:sp>
      <p:sp>
        <p:nvSpPr>
          <p:cNvPr id="10" name="Shape 4"/>
          <p:cNvSpPr/>
          <p:nvPr/>
        </p:nvSpPr>
        <p:spPr>
          <a:xfrm>
            <a:off x="631748" y="3079257"/>
            <a:ext cx="3741063" cy="28813"/>
          </a:xfrm>
          <a:prstGeom prst="rect">
            <a:avLst/>
          </a:prstGeom>
          <a:solidFill>
            <a:srgbClr val="FFFFFF">
              <a:alpha val="50000"/>
            </a:srgbClr>
          </a:solidFill>
          <a:ln/>
        </p:spPr>
        <p:txBody>
          <a:bodyPr/>
          <a:lstStyle/>
          <a:p>
            <a:endParaRPr lang="en-US"/>
          </a:p>
        </p:txBody>
      </p:sp>
      <p:sp>
        <p:nvSpPr>
          <p:cNvPr id="11" name="Text 5"/>
          <p:cNvSpPr/>
          <p:nvPr/>
        </p:nvSpPr>
        <p:spPr>
          <a:xfrm>
            <a:off x="631748" y="3251188"/>
            <a:ext cx="2125028" cy="265628"/>
          </a:xfrm>
          <a:prstGeom prst="rect">
            <a:avLst/>
          </a:prstGeom>
          <a:noFill/>
          <a:ln/>
        </p:spPr>
        <p:txBody>
          <a:bodyPr wrap="none" lIns="0" tIns="0" rIns="0" bIns="0" rtlCol="0" anchor="t"/>
          <a:lstStyle/>
          <a:p>
            <a:pPr marL="0" indent="0" algn="l">
              <a:lnSpc>
                <a:spcPts val="2050"/>
              </a:lnSpc>
              <a:buNone/>
            </a:pPr>
            <a:r>
              <a:rPr lang="en-US" b="1" dirty="0">
                <a:solidFill>
                  <a:srgbClr val="FFFFFF"/>
                </a:solidFill>
                <a:latin typeface="Times New Roman" panose="02020603050405020304" pitchFamily="18" charset="0"/>
                <a:ea typeface="Instrument Sans Semi Bold" pitchFamily="34" charset="-122"/>
                <a:cs typeface="Times New Roman" panose="02020603050405020304" pitchFamily="18" charset="0"/>
              </a:rPr>
              <a:t>Economic</a:t>
            </a:r>
            <a:endParaRPr lang="en-US" b="1" dirty="0">
              <a:latin typeface="Times New Roman" panose="02020603050405020304" pitchFamily="18" charset="0"/>
              <a:cs typeface="Times New Roman" panose="02020603050405020304" pitchFamily="18" charset="0"/>
            </a:endParaRPr>
          </a:p>
        </p:txBody>
      </p:sp>
      <p:sp>
        <p:nvSpPr>
          <p:cNvPr id="12" name="Text 6"/>
          <p:cNvSpPr/>
          <p:nvPr/>
        </p:nvSpPr>
        <p:spPr>
          <a:xfrm>
            <a:off x="631748" y="3644213"/>
            <a:ext cx="3741063" cy="758190"/>
          </a:xfrm>
          <a:prstGeom prst="rect">
            <a:avLst/>
          </a:prstGeom>
          <a:noFill/>
          <a:ln/>
        </p:spPr>
        <p:txBody>
          <a:bodyPr wrap="square" lIns="0" tIns="0" rIns="0" bIns="0" rtlCol="0" anchor="t"/>
          <a:lstStyle/>
          <a:p>
            <a:pPr marL="342900" indent="-342900" algn="l">
              <a:lnSpc>
                <a:spcPts val="1850"/>
              </a:lnSpc>
              <a:buSzPct val="100000"/>
              <a:buChar char="•"/>
            </a:pPr>
            <a:r>
              <a:rPr lang="en-US" sz="1400" dirty="0">
                <a:solidFill>
                  <a:srgbClr val="FFFFFF"/>
                </a:solidFill>
                <a:latin typeface="Times New Roman" panose="02020603050405020304" pitchFamily="18" charset="0"/>
                <a:ea typeface="Instrument Sans Medium" pitchFamily="34" charset="-122"/>
                <a:cs typeface="Times New Roman" panose="02020603050405020304" pitchFamily="18" charset="0"/>
              </a:rPr>
              <a:t>Price of flowers and materials to be increased by inflation.</a:t>
            </a:r>
            <a:endParaRPr lang="en-US" sz="1400" dirty="0">
              <a:latin typeface="Times New Roman" panose="02020603050405020304" pitchFamily="18" charset="0"/>
              <a:cs typeface="Times New Roman" panose="02020603050405020304" pitchFamily="18" charset="0"/>
            </a:endParaRPr>
          </a:p>
          <a:p>
            <a:pPr marL="342900" indent="-342900" algn="l">
              <a:lnSpc>
                <a:spcPts val="1850"/>
              </a:lnSpc>
              <a:buSzPct val="100000"/>
              <a:buChar char="•"/>
            </a:pPr>
            <a:r>
              <a:rPr lang="en-US" sz="1400" dirty="0">
                <a:solidFill>
                  <a:srgbClr val="FFFFFF"/>
                </a:solidFill>
                <a:latin typeface="Times New Roman" panose="02020603050405020304" pitchFamily="18" charset="0"/>
                <a:ea typeface="Instrument Sans Medium" pitchFamily="34" charset="-122"/>
                <a:cs typeface="Times New Roman" panose="02020603050405020304" pitchFamily="18" charset="0"/>
              </a:rPr>
              <a:t>Online flower stores competitive pressures.</a:t>
            </a:r>
            <a:endParaRPr lang="en-US" sz="1400" dirty="0">
              <a:latin typeface="Times New Roman" panose="02020603050405020304" pitchFamily="18" charset="0"/>
              <a:cs typeface="Times New Roman" panose="02020603050405020304" pitchFamily="18" charset="0"/>
            </a:endParaRPr>
          </a:p>
        </p:txBody>
      </p:sp>
      <p:sp>
        <p:nvSpPr>
          <p:cNvPr id="13" name="Shape 7"/>
          <p:cNvSpPr/>
          <p:nvPr/>
        </p:nvSpPr>
        <p:spPr>
          <a:xfrm>
            <a:off x="631748" y="4630522"/>
            <a:ext cx="3741063" cy="28813"/>
          </a:xfrm>
          <a:prstGeom prst="rect">
            <a:avLst/>
          </a:prstGeom>
          <a:solidFill>
            <a:srgbClr val="FFFFFF">
              <a:alpha val="50000"/>
            </a:srgbClr>
          </a:solidFill>
          <a:ln/>
        </p:spPr>
        <p:txBody>
          <a:bodyPr/>
          <a:lstStyle/>
          <a:p>
            <a:endParaRPr lang="en-US"/>
          </a:p>
        </p:txBody>
      </p:sp>
      <p:sp>
        <p:nvSpPr>
          <p:cNvPr id="14" name="Text 8"/>
          <p:cNvSpPr/>
          <p:nvPr/>
        </p:nvSpPr>
        <p:spPr>
          <a:xfrm>
            <a:off x="631748" y="4802453"/>
            <a:ext cx="2125028" cy="265628"/>
          </a:xfrm>
          <a:prstGeom prst="rect">
            <a:avLst/>
          </a:prstGeom>
          <a:noFill/>
          <a:ln/>
        </p:spPr>
        <p:txBody>
          <a:bodyPr wrap="none" lIns="0" tIns="0" rIns="0" bIns="0" rtlCol="0" anchor="t"/>
          <a:lstStyle/>
          <a:p>
            <a:pPr marL="0" indent="0" algn="l">
              <a:lnSpc>
                <a:spcPts val="2050"/>
              </a:lnSpc>
              <a:buNone/>
            </a:pPr>
            <a:r>
              <a:rPr lang="en-US" b="1" dirty="0">
                <a:solidFill>
                  <a:srgbClr val="FFFFFF"/>
                </a:solidFill>
                <a:latin typeface="Times New Roman" panose="02020603050405020304" pitchFamily="18" charset="0"/>
                <a:ea typeface="Instrument Sans Semi Bold" pitchFamily="34" charset="-122"/>
                <a:cs typeface="Times New Roman" panose="02020603050405020304" pitchFamily="18" charset="0"/>
              </a:rPr>
              <a:t>Social</a:t>
            </a:r>
            <a:endParaRPr lang="en-US" b="1" dirty="0">
              <a:latin typeface="Times New Roman" panose="02020603050405020304" pitchFamily="18" charset="0"/>
              <a:cs typeface="Times New Roman" panose="02020603050405020304" pitchFamily="18" charset="0"/>
            </a:endParaRPr>
          </a:p>
        </p:txBody>
      </p:sp>
      <p:sp>
        <p:nvSpPr>
          <p:cNvPr id="15" name="Text 9"/>
          <p:cNvSpPr/>
          <p:nvPr/>
        </p:nvSpPr>
        <p:spPr>
          <a:xfrm>
            <a:off x="631748" y="5195478"/>
            <a:ext cx="3741063" cy="1233964"/>
          </a:xfrm>
          <a:prstGeom prst="rect">
            <a:avLst/>
          </a:prstGeom>
          <a:noFill/>
          <a:ln/>
        </p:spPr>
        <p:txBody>
          <a:bodyPr wrap="square" lIns="0" tIns="0" rIns="0" bIns="0" rtlCol="0" anchor="t"/>
          <a:lstStyle/>
          <a:p>
            <a:pPr marL="342900" indent="-342900" algn="l">
              <a:lnSpc>
                <a:spcPts val="1850"/>
              </a:lnSpc>
              <a:buSzPct val="100000"/>
              <a:buChar char="•"/>
            </a:pPr>
            <a:r>
              <a:rPr lang="en-US" sz="1400" dirty="0">
                <a:solidFill>
                  <a:srgbClr val="FFFFFF"/>
                </a:solidFill>
                <a:latin typeface="Times New Roman" panose="02020603050405020304" pitchFamily="18" charset="0"/>
                <a:ea typeface="Instrument Sans Medium" pitchFamily="34" charset="-122"/>
                <a:cs typeface="Times New Roman" panose="02020603050405020304" pitchFamily="18" charset="0"/>
              </a:rPr>
              <a:t>Substantial consumer behaviour changes to online shopping (Tseng, Lee and Wang, 2024).</a:t>
            </a:r>
            <a:endParaRPr lang="en-US" sz="1400" dirty="0">
              <a:latin typeface="Times New Roman" panose="02020603050405020304" pitchFamily="18" charset="0"/>
              <a:cs typeface="Times New Roman" panose="02020603050405020304" pitchFamily="18" charset="0"/>
            </a:endParaRPr>
          </a:p>
          <a:p>
            <a:pPr marL="342900" indent="-342900" algn="l">
              <a:lnSpc>
                <a:spcPts val="1850"/>
              </a:lnSpc>
              <a:buSzPct val="100000"/>
              <a:buChar char="•"/>
            </a:pPr>
            <a:r>
              <a:rPr lang="en-US" sz="1400" dirty="0">
                <a:solidFill>
                  <a:srgbClr val="FFFFFF"/>
                </a:solidFill>
                <a:latin typeface="Times New Roman" panose="02020603050405020304" pitchFamily="18" charset="0"/>
                <a:ea typeface="Instrument Sans Medium" pitchFamily="34" charset="-122"/>
                <a:cs typeface="Times New Roman" panose="02020603050405020304" pitchFamily="18" charset="0"/>
              </a:rPr>
              <a:t>Growing pressure on environmentally friendly and sustainable products.</a:t>
            </a:r>
            <a:endParaRPr lang="en-US" sz="1400" dirty="0">
              <a:latin typeface="Times New Roman" panose="02020603050405020304" pitchFamily="18" charset="0"/>
              <a:cs typeface="Times New Roman" panose="02020603050405020304" pitchFamily="18" charset="0"/>
            </a:endParaRPr>
          </a:p>
        </p:txBody>
      </p:sp>
      <p:sp>
        <p:nvSpPr>
          <p:cNvPr id="16" name="Shape 10"/>
          <p:cNvSpPr/>
          <p:nvPr/>
        </p:nvSpPr>
        <p:spPr>
          <a:xfrm>
            <a:off x="4712614" y="1183323"/>
            <a:ext cx="7309484" cy="845106"/>
          </a:xfrm>
          <a:prstGeom prst="roundRect">
            <a:avLst>
              <a:gd name="adj" fmla="val 18105"/>
            </a:avLst>
          </a:prstGeom>
          <a:solidFill>
            <a:srgbClr val="B5DAFC"/>
          </a:solidFill>
          <a:ln/>
        </p:spPr>
        <p:txBody>
          <a:bodyPr/>
          <a:lstStyle/>
          <a:p>
            <a:endParaRPr lang="en-US"/>
          </a:p>
        </p:txBody>
      </p:sp>
      <p:pic>
        <p:nvPicPr>
          <p:cNvPr id="17" name="Image 0" descr="preencoded.png"/>
          <p:cNvPicPr>
            <a:picLocks noChangeAspect="1"/>
          </p:cNvPicPr>
          <p:nvPr/>
        </p:nvPicPr>
        <p:blipFill>
          <a:blip r:embed="rId3"/>
          <a:stretch>
            <a:fillRect/>
          </a:stretch>
        </p:blipFill>
        <p:spPr>
          <a:xfrm>
            <a:off x="4882515" y="1422162"/>
            <a:ext cx="212408" cy="169902"/>
          </a:xfrm>
          <a:prstGeom prst="rect">
            <a:avLst/>
          </a:prstGeom>
        </p:spPr>
      </p:pic>
      <p:sp>
        <p:nvSpPr>
          <p:cNvPr id="18" name="Text 11"/>
          <p:cNvSpPr/>
          <p:nvPr/>
        </p:nvSpPr>
        <p:spPr>
          <a:xfrm>
            <a:off x="5264824" y="1353106"/>
            <a:ext cx="6757273" cy="475774"/>
          </a:xfrm>
          <a:prstGeom prst="rect">
            <a:avLst/>
          </a:prstGeom>
          <a:noFill/>
          <a:ln/>
        </p:spPr>
        <p:txBody>
          <a:bodyPr wrap="square" lIns="0" tIns="0" rIns="0" bIns="0" rtlCol="0" anchor="t"/>
          <a:lstStyle/>
          <a:p>
            <a:pPr marL="0" indent="0" algn="l">
              <a:lnSpc>
                <a:spcPts val="1850"/>
              </a:lnSpc>
              <a:buNone/>
            </a:pPr>
            <a:r>
              <a:rPr lang="en-US" sz="1400" dirty="0">
                <a:solidFill>
                  <a:srgbClr val="000000"/>
                </a:solidFill>
                <a:latin typeface="Times New Roman" panose="02020603050405020304" pitchFamily="18" charset="0"/>
                <a:ea typeface="Instrument Sans Medium" pitchFamily="34" charset="-122"/>
                <a:cs typeface="Times New Roman" panose="02020603050405020304" pitchFamily="18" charset="0"/>
              </a:rPr>
              <a:t>This </a:t>
            </a:r>
            <a:r>
              <a:rPr lang="en-US" sz="1400" dirty="0" err="1">
                <a:solidFill>
                  <a:srgbClr val="000000"/>
                </a:solidFill>
                <a:latin typeface="Times New Roman" panose="02020603050405020304" pitchFamily="18" charset="0"/>
                <a:ea typeface="Instrument Sans Medium" pitchFamily="34" charset="-122"/>
                <a:cs typeface="Times New Roman" panose="02020603050405020304" pitchFamily="18" charset="0"/>
              </a:rPr>
              <a:t>sldie</a:t>
            </a:r>
            <a:r>
              <a:rPr lang="en-US" sz="1400" dirty="0">
                <a:solidFill>
                  <a:srgbClr val="000000"/>
                </a:solidFill>
                <a:latin typeface="Times New Roman" panose="02020603050405020304" pitchFamily="18" charset="0"/>
                <a:ea typeface="Instrument Sans Medium" pitchFamily="34" charset="-122"/>
                <a:cs typeface="Times New Roman" panose="02020603050405020304" pitchFamily="18" charset="0"/>
              </a:rPr>
              <a:t> covers the </a:t>
            </a:r>
            <a:r>
              <a:rPr lang="en-US" sz="1400" b="1" dirty="0">
                <a:solidFill>
                  <a:srgbClr val="000000"/>
                </a:solidFill>
                <a:latin typeface="Times New Roman" panose="02020603050405020304" pitchFamily="18" charset="0"/>
                <a:ea typeface="Instrument Sans Medium" pitchFamily="34" charset="-122"/>
                <a:cs typeface="Times New Roman" panose="02020603050405020304" pitchFamily="18" charset="0"/>
              </a:rPr>
              <a:t>Political</a:t>
            </a:r>
            <a:r>
              <a:rPr lang="en-US" sz="1400" dirty="0">
                <a:solidFill>
                  <a:srgbClr val="000000"/>
                </a:solidFill>
                <a:latin typeface="Times New Roman" panose="02020603050405020304" pitchFamily="18" charset="0"/>
                <a:ea typeface="Instrument Sans Medium" pitchFamily="34" charset="-122"/>
                <a:cs typeface="Times New Roman" panose="02020603050405020304" pitchFamily="18" charset="0"/>
              </a:rPr>
              <a:t>, </a:t>
            </a:r>
            <a:r>
              <a:rPr lang="en-US" sz="1400" b="1" dirty="0">
                <a:solidFill>
                  <a:srgbClr val="000000"/>
                </a:solidFill>
                <a:latin typeface="Times New Roman" panose="02020603050405020304" pitchFamily="18" charset="0"/>
                <a:ea typeface="Instrument Sans Medium" pitchFamily="34" charset="-122"/>
                <a:cs typeface="Times New Roman" panose="02020603050405020304" pitchFamily="18" charset="0"/>
              </a:rPr>
              <a:t>Economic</a:t>
            </a:r>
            <a:r>
              <a:rPr lang="en-US" sz="1400" dirty="0">
                <a:solidFill>
                  <a:srgbClr val="000000"/>
                </a:solidFill>
                <a:latin typeface="Times New Roman" panose="02020603050405020304" pitchFamily="18" charset="0"/>
                <a:ea typeface="Instrument Sans Medium" pitchFamily="34" charset="-122"/>
                <a:cs typeface="Times New Roman" panose="02020603050405020304" pitchFamily="18" charset="0"/>
              </a:rPr>
              <a:t>, and </a:t>
            </a:r>
            <a:r>
              <a:rPr lang="en-US" sz="1400" b="1" dirty="0">
                <a:solidFill>
                  <a:srgbClr val="000000"/>
                </a:solidFill>
                <a:latin typeface="Times New Roman" panose="02020603050405020304" pitchFamily="18" charset="0"/>
                <a:ea typeface="Instrument Sans Medium" pitchFamily="34" charset="-122"/>
                <a:cs typeface="Times New Roman" panose="02020603050405020304" pitchFamily="18" charset="0"/>
              </a:rPr>
              <a:t>Social</a:t>
            </a:r>
            <a:r>
              <a:rPr lang="en-US" sz="1400" dirty="0">
                <a:solidFill>
                  <a:srgbClr val="000000"/>
                </a:solidFill>
                <a:latin typeface="Times New Roman" panose="02020603050405020304" pitchFamily="18" charset="0"/>
                <a:ea typeface="Instrument Sans Medium" pitchFamily="34" charset="-122"/>
                <a:cs typeface="Times New Roman" panose="02020603050405020304" pitchFamily="18" charset="0"/>
              </a:rPr>
              <a:t> dimensions of the PESTLE framework as they apply to Green Haven Florists in Norwich, UK.</a:t>
            </a:r>
            <a:endParaRPr lang="en-US" sz="1400" dirty="0">
              <a:latin typeface="Times New Roman" panose="02020603050405020304" pitchFamily="18" charset="0"/>
              <a:cs typeface="Times New Roman" panose="02020603050405020304" pitchFamily="18" charset="0"/>
            </a:endParaRPr>
          </a:p>
        </p:txBody>
      </p:sp>
      <p:pic>
        <p:nvPicPr>
          <p:cNvPr id="2052" name="Picture 4" descr="Florists Insurance - Aegis Insurance &amp; Financial Servic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7288" y="2219044"/>
            <a:ext cx="6445455" cy="4294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0"/>
          <p:cNvSpPr/>
          <p:nvPr/>
        </p:nvSpPr>
        <p:spPr>
          <a:xfrm>
            <a:off x="789827" y="1071197"/>
            <a:ext cx="13042821" cy="1417558"/>
          </a:xfrm>
          <a:prstGeom prst="rect">
            <a:avLst/>
          </a:prstGeom>
          <a:noFill/>
          <a:ln/>
        </p:spPr>
        <p:txBody>
          <a:bodyPr wrap="square" lIns="0" tIns="0" rIns="0" bIns="0" rtlCol="0" anchor="t"/>
          <a:lstStyle/>
          <a:p>
            <a:pPr marL="0" indent="0" algn="l">
              <a:lnSpc>
                <a:spcPts val="5550"/>
              </a:lnSpc>
              <a:buNone/>
            </a:pPr>
            <a:r>
              <a:rPr lang="en-US" sz="3600" b="1" dirty="0">
                <a:latin typeface="Times New Roman" panose="02020603050405020304" pitchFamily="18" charset="0"/>
                <a:ea typeface="Instrument Sans Semi Bold" pitchFamily="34" charset="-122"/>
                <a:cs typeface="Times New Roman" panose="02020603050405020304" pitchFamily="18" charset="0"/>
              </a:rPr>
              <a:t>PESTLE ANALYSIS: GREEN HAVEN FLORISTS</a:t>
            </a:r>
            <a:endParaRPr lang="en-US" sz="3600" b="1" dirty="0">
              <a:latin typeface="Times New Roman" panose="02020603050405020304" pitchFamily="18" charset="0"/>
              <a:cs typeface="Times New Roman" panose="02020603050405020304" pitchFamily="18" charset="0"/>
            </a:endParaRPr>
          </a:p>
        </p:txBody>
      </p:sp>
      <p:sp>
        <p:nvSpPr>
          <p:cNvPr id="7" name="Shape 1"/>
          <p:cNvSpPr/>
          <p:nvPr/>
        </p:nvSpPr>
        <p:spPr>
          <a:xfrm>
            <a:off x="372876" y="1990742"/>
            <a:ext cx="3713010" cy="3942159"/>
          </a:xfrm>
          <a:prstGeom prst="roundRect">
            <a:avLst>
              <a:gd name="adj" fmla="val 5179"/>
            </a:avLst>
          </a:prstGeom>
          <a:solidFill>
            <a:srgbClr val="FFFFFF"/>
          </a:solidFill>
          <a:ln w="30480">
            <a:solidFill>
              <a:srgbClr val="B4CCE3"/>
            </a:solidFill>
            <a:prstDash val="solid"/>
          </a:ln>
        </p:spPr>
        <p:txBody>
          <a:bodyPr/>
          <a:lstStyle/>
          <a:p>
            <a:endParaRPr lang="en-US"/>
          </a:p>
        </p:txBody>
      </p:sp>
      <p:sp>
        <p:nvSpPr>
          <p:cNvPr id="8" name="Shape 2"/>
          <p:cNvSpPr/>
          <p:nvPr/>
        </p:nvSpPr>
        <p:spPr>
          <a:xfrm>
            <a:off x="403356" y="2021222"/>
            <a:ext cx="3682530" cy="680442"/>
          </a:xfrm>
          <a:prstGeom prst="roundRect">
            <a:avLst>
              <a:gd name="adj" fmla="val 24627"/>
            </a:avLst>
          </a:prstGeom>
          <a:solidFill>
            <a:srgbClr val="CEE6FD"/>
          </a:solidFill>
          <a:ln/>
        </p:spPr>
        <p:txBody>
          <a:bodyPr/>
          <a:lstStyle/>
          <a:p>
            <a:endParaRPr lang="en-US"/>
          </a:p>
        </p:txBody>
      </p:sp>
      <p:sp>
        <p:nvSpPr>
          <p:cNvPr id="10" name="Text 3"/>
          <p:cNvSpPr/>
          <p:nvPr/>
        </p:nvSpPr>
        <p:spPr>
          <a:xfrm>
            <a:off x="630170" y="2195350"/>
            <a:ext cx="2508665" cy="354330"/>
          </a:xfrm>
          <a:prstGeom prst="rect">
            <a:avLst/>
          </a:prstGeom>
          <a:noFill/>
          <a:ln/>
        </p:spPr>
        <p:txBody>
          <a:bodyPr wrap="none" lIns="0" tIns="0" rIns="0" bIns="0" rtlCol="0" anchor="t"/>
          <a:lstStyle/>
          <a:p>
            <a:pPr marL="0" indent="0" algn="l">
              <a:lnSpc>
                <a:spcPts val="2750"/>
              </a:lnSpc>
              <a:buNone/>
            </a:pPr>
            <a:r>
              <a:rPr lang="en-US" sz="220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Technological</a:t>
            </a:r>
            <a:endParaRPr lang="en-US" sz="2200" b="1" dirty="0">
              <a:latin typeface="Times New Roman" panose="02020603050405020304" pitchFamily="18" charset="0"/>
              <a:cs typeface="Times New Roman" panose="02020603050405020304" pitchFamily="18" charset="0"/>
            </a:endParaRPr>
          </a:p>
        </p:txBody>
      </p:sp>
      <p:sp>
        <p:nvSpPr>
          <p:cNvPr id="11" name="Text 4"/>
          <p:cNvSpPr/>
          <p:nvPr/>
        </p:nvSpPr>
        <p:spPr>
          <a:xfrm>
            <a:off x="630170" y="2973461"/>
            <a:ext cx="3257694" cy="1893808"/>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Outdated website with no e-commerce platform</a:t>
            </a:r>
            <a:endParaRPr lang="en-US" sz="1750" dirty="0">
              <a:latin typeface="Times New Roman" panose="02020603050405020304" pitchFamily="18" charset="0"/>
              <a:cs typeface="Times New Roman" panose="02020603050405020304" pitchFamily="18" charset="0"/>
            </a:endParaRPr>
          </a:p>
          <a:p>
            <a:pPr marL="342900" indent="-342900" algn="l">
              <a:lnSpc>
                <a:spcPts val="2850"/>
              </a:lnSpc>
              <a:buSzPct val="100000"/>
              <a:buChar char="•"/>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Opportunity to improve digital marketing and online presence (Sharabati et al., 2024).</a:t>
            </a:r>
            <a:endParaRPr lang="en-US" sz="1750" dirty="0">
              <a:latin typeface="Times New Roman" panose="02020603050405020304" pitchFamily="18" charset="0"/>
              <a:cs typeface="Times New Roman" panose="02020603050405020304" pitchFamily="18" charset="0"/>
            </a:endParaRPr>
          </a:p>
        </p:txBody>
      </p:sp>
      <p:sp>
        <p:nvSpPr>
          <p:cNvPr id="12" name="Shape 5"/>
          <p:cNvSpPr/>
          <p:nvPr/>
        </p:nvSpPr>
        <p:spPr>
          <a:xfrm>
            <a:off x="4343180" y="2001814"/>
            <a:ext cx="3713010" cy="3942159"/>
          </a:xfrm>
          <a:prstGeom prst="roundRect">
            <a:avLst>
              <a:gd name="adj" fmla="val 5179"/>
            </a:avLst>
          </a:prstGeom>
          <a:solidFill>
            <a:srgbClr val="FFFFFF"/>
          </a:solidFill>
          <a:ln w="30480">
            <a:solidFill>
              <a:srgbClr val="B4CCE3"/>
            </a:solidFill>
            <a:prstDash val="solid"/>
          </a:ln>
        </p:spPr>
        <p:txBody>
          <a:bodyPr/>
          <a:lstStyle/>
          <a:p>
            <a:endParaRPr lang="en-US"/>
          </a:p>
        </p:txBody>
      </p:sp>
      <p:sp>
        <p:nvSpPr>
          <p:cNvPr id="13" name="Shape 6"/>
          <p:cNvSpPr/>
          <p:nvPr/>
        </p:nvSpPr>
        <p:spPr>
          <a:xfrm>
            <a:off x="4373660" y="2032294"/>
            <a:ext cx="3659072" cy="680442"/>
          </a:xfrm>
          <a:prstGeom prst="roundRect">
            <a:avLst>
              <a:gd name="adj" fmla="val 24627"/>
            </a:avLst>
          </a:prstGeom>
          <a:solidFill>
            <a:srgbClr val="CEE6FD"/>
          </a:solidFill>
          <a:ln/>
        </p:spPr>
        <p:txBody>
          <a:bodyPr/>
          <a:lstStyle/>
          <a:p>
            <a:endParaRPr lang="en-US"/>
          </a:p>
        </p:txBody>
      </p:sp>
      <p:sp>
        <p:nvSpPr>
          <p:cNvPr id="15" name="Text 7"/>
          <p:cNvSpPr/>
          <p:nvPr/>
        </p:nvSpPr>
        <p:spPr>
          <a:xfrm>
            <a:off x="4511789" y="2148078"/>
            <a:ext cx="2508665" cy="354330"/>
          </a:xfrm>
          <a:prstGeom prst="rect">
            <a:avLst/>
          </a:prstGeom>
          <a:noFill/>
          <a:ln/>
        </p:spPr>
        <p:txBody>
          <a:bodyPr wrap="none" lIns="0" tIns="0" rIns="0" bIns="0" rtlCol="0" anchor="t"/>
          <a:lstStyle/>
          <a:p>
            <a:pPr marL="0" indent="0" algn="l">
              <a:lnSpc>
                <a:spcPts val="2750"/>
              </a:lnSpc>
              <a:buNone/>
            </a:pPr>
            <a:r>
              <a:rPr lang="en-US" sz="220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Legal</a:t>
            </a:r>
            <a:endParaRPr lang="en-US" sz="2200" b="1" dirty="0">
              <a:latin typeface="Times New Roman" panose="02020603050405020304" pitchFamily="18" charset="0"/>
              <a:cs typeface="Times New Roman" panose="02020603050405020304" pitchFamily="18" charset="0"/>
            </a:endParaRPr>
          </a:p>
        </p:txBody>
      </p:sp>
      <p:sp>
        <p:nvSpPr>
          <p:cNvPr id="16" name="Text 8"/>
          <p:cNvSpPr/>
          <p:nvPr/>
        </p:nvSpPr>
        <p:spPr>
          <a:xfrm>
            <a:off x="4600474" y="2984533"/>
            <a:ext cx="3257694" cy="1893808"/>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Compliance with labour laws and environmental regulations</a:t>
            </a:r>
            <a:endParaRPr lang="en-US" sz="1750" dirty="0">
              <a:latin typeface="Times New Roman" panose="02020603050405020304" pitchFamily="18" charset="0"/>
              <a:cs typeface="Times New Roman" panose="02020603050405020304" pitchFamily="18" charset="0"/>
            </a:endParaRPr>
          </a:p>
          <a:p>
            <a:pPr marL="342900" indent="-342900" algn="l">
              <a:lnSpc>
                <a:spcPts val="2850"/>
              </a:lnSpc>
              <a:buSzPct val="100000"/>
              <a:buChar char="•"/>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Need for sustainability certifications to attract eco-conscious consumers</a:t>
            </a:r>
            <a:endParaRPr lang="en-US" sz="1750" dirty="0">
              <a:latin typeface="Times New Roman" panose="02020603050405020304" pitchFamily="18" charset="0"/>
              <a:cs typeface="Times New Roman" panose="02020603050405020304" pitchFamily="18" charset="0"/>
            </a:endParaRPr>
          </a:p>
        </p:txBody>
      </p:sp>
      <p:sp>
        <p:nvSpPr>
          <p:cNvPr id="17" name="Shape 9"/>
          <p:cNvSpPr/>
          <p:nvPr/>
        </p:nvSpPr>
        <p:spPr>
          <a:xfrm>
            <a:off x="8290026" y="1987300"/>
            <a:ext cx="3713010" cy="3942159"/>
          </a:xfrm>
          <a:prstGeom prst="roundRect">
            <a:avLst>
              <a:gd name="adj" fmla="val 5179"/>
            </a:avLst>
          </a:prstGeom>
          <a:solidFill>
            <a:srgbClr val="FFFFFF"/>
          </a:solidFill>
          <a:ln w="30480">
            <a:solidFill>
              <a:srgbClr val="B4CCE3"/>
            </a:solidFill>
            <a:prstDash val="solid"/>
          </a:ln>
        </p:spPr>
        <p:txBody>
          <a:bodyPr/>
          <a:lstStyle/>
          <a:p>
            <a:endParaRPr lang="en-US"/>
          </a:p>
        </p:txBody>
      </p:sp>
      <p:sp>
        <p:nvSpPr>
          <p:cNvPr id="18" name="Shape 10"/>
          <p:cNvSpPr/>
          <p:nvPr/>
        </p:nvSpPr>
        <p:spPr>
          <a:xfrm>
            <a:off x="8320506" y="2017780"/>
            <a:ext cx="3659072" cy="680442"/>
          </a:xfrm>
          <a:prstGeom prst="roundRect">
            <a:avLst>
              <a:gd name="adj" fmla="val 24627"/>
            </a:avLst>
          </a:prstGeom>
          <a:solidFill>
            <a:srgbClr val="CEE6FD"/>
          </a:solidFill>
          <a:ln/>
        </p:spPr>
        <p:txBody>
          <a:bodyPr/>
          <a:lstStyle/>
          <a:p>
            <a:endParaRPr lang="en-US"/>
          </a:p>
        </p:txBody>
      </p:sp>
      <p:sp>
        <p:nvSpPr>
          <p:cNvPr id="20" name="Text 11"/>
          <p:cNvSpPr/>
          <p:nvPr/>
        </p:nvSpPr>
        <p:spPr>
          <a:xfrm>
            <a:off x="8442661" y="2134425"/>
            <a:ext cx="2508665" cy="354330"/>
          </a:xfrm>
          <a:prstGeom prst="rect">
            <a:avLst/>
          </a:prstGeom>
          <a:noFill/>
          <a:ln/>
        </p:spPr>
        <p:txBody>
          <a:bodyPr wrap="none" lIns="0" tIns="0" rIns="0" bIns="0" rtlCol="0" anchor="t"/>
          <a:lstStyle/>
          <a:p>
            <a:pPr marL="0" indent="0" algn="l">
              <a:lnSpc>
                <a:spcPts val="2750"/>
              </a:lnSpc>
              <a:buNone/>
            </a:pPr>
            <a:r>
              <a:rPr lang="en-US" sz="2200" b="1" dirty="0">
                <a:solidFill>
                  <a:srgbClr val="1E3063"/>
                </a:solidFill>
                <a:latin typeface="Times New Roman" panose="02020603050405020304" pitchFamily="18" charset="0"/>
                <a:ea typeface="Instrument Sans Semi Bold" pitchFamily="34" charset="-122"/>
                <a:cs typeface="Times New Roman" panose="02020603050405020304" pitchFamily="18" charset="0"/>
              </a:rPr>
              <a:t>Environmental</a:t>
            </a:r>
            <a:endParaRPr lang="en-US" sz="2200" b="1" dirty="0">
              <a:latin typeface="Times New Roman" panose="02020603050405020304" pitchFamily="18" charset="0"/>
              <a:cs typeface="Times New Roman" panose="02020603050405020304" pitchFamily="18" charset="0"/>
            </a:endParaRPr>
          </a:p>
        </p:txBody>
      </p:sp>
      <p:sp>
        <p:nvSpPr>
          <p:cNvPr id="21" name="Text 12"/>
          <p:cNvSpPr/>
          <p:nvPr/>
        </p:nvSpPr>
        <p:spPr>
          <a:xfrm>
            <a:off x="8547320" y="2970019"/>
            <a:ext cx="3257694" cy="2256711"/>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Increased costs due to sustainable sourcing and eco-friendly packaging</a:t>
            </a:r>
            <a:endParaRPr lang="en-US" sz="1750" dirty="0">
              <a:latin typeface="Times New Roman" panose="02020603050405020304" pitchFamily="18" charset="0"/>
              <a:cs typeface="Times New Roman" panose="02020603050405020304" pitchFamily="18" charset="0"/>
            </a:endParaRPr>
          </a:p>
          <a:p>
            <a:pPr marL="342900" indent="-342900" algn="l">
              <a:lnSpc>
                <a:spcPts val="2850"/>
              </a:lnSpc>
              <a:buSzPct val="100000"/>
              <a:buChar char="•"/>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Competitive advantage through locally sourced, eco-friendly products</a:t>
            </a:r>
            <a:endParaRPr lang="en-US" sz="17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0"/>
          <p:cNvSpPr/>
          <p:nvPr/>
        </p:nvSpPr>
        <p:spPr>
          <a:xfrm>
            <a:off x="1214704" y="274876"/>
            <a:ext cx="10556381" cy="1417558"/>
          </a:xfrm>
          <a:prstGeom prst="rect">
            <a:avLst/>
          </a:prstGeom>
          <a:noFill/>
          <a:ln/>
        </p:spPr>
        <p:txBody>
          <a:bodyPr wrap="square" lIns="0" tIns="0" rIns="0" bIns="0" rtlCol="0" anchor="t"/>
          <a:lstStyle/>
          <a:p>
            <a:pPr marL="0" indent="0" algn="l">
              <a:lnSpc>
                <a:spcPts val="5550"/>
              </a:lnSpc>
              <a:buNone/>
            </a:pPr>
            <a:r>
              <a:rPr lang="en-US" sz="3000" b="1" dirty="0">
                <a:latin typeface="Times New Roman" panose="02020603050405020304" pitchFamily="18" charset="0"/>
                <a:ea typeface="Instrument Sans Semi Bold" pitchFamily="34" charset="-122"/>
                <a:cs typeface="Times New Roman" panose="02020603050405020304" pitchFamily="18" charset="0"/>
              </a:rPr>
              <a:t>CAUSE AND EFFECT ANALYSIS: FISHBONE DIAGRAM</a:t>
            </a:r>
            <a:endParaRPr lang="en-US" sz="3000" b="1" dirty="0">
              <a:latin typeface="Times New Roman" panose="02020603050405020304" pitchFamily="18" charset="0"/>
              <a:cs typeface="Times New Roman" panose="02020603050405020304" pitchFamily="18" charset="0"/>
            </a:endParaRPr>
          </a:p>
        </p:txBody>
      </p:sp>
      <p:sp>
        <p:nvSpPr>
          <p:cNvPr id="6" name="Text 1"/>
          <p:cNvSpPr/>
          <p:nvPr/>
        </p:nvSpPr>
        <p:spPr>
          <a:xfrm>
            <a:off x="1751733" y="3054927"/>
            <a:ext cx="10019352" cy="1105832"/>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The fishbone diagram in next slide  illustrates the root causes contributing to the 30% sales decline at Green Haven Florists, mapping key factors across competition, operations, digital presence, and customer behaviour.</a:t>
            </a:r>
            <a:endParaRPr lang="en-US" sz="17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Snip Single Corner Rectangle 44">
            <a:extLst>
              <a:ext uri="{FF2B5EF4-FFF2-40B4-BE49-F238E27FC236}">
                <a16:creationId xmlns:a16="http://schemas.microsoft.com/office/drawing/2014/main" id="{51F1A4AE-7731-B4D5-4E6B-E970799ED27C}"/>
              </a:ext>
            </a:extLst>
          </p:cNvPr>
          <p:cNvSpPr/>
          <p:nvPr/>
        </p:nvSpPr>
        <p:spPr>
          <a:xfrm>
            <a:off x="6670880" y="370390"/>
            <a:ext cx="2963119" cy="509286"/>
          </a:xfrm>
          <a:prstGeom prst="snip1Rect">
            <a:avLst>
              <a:gd name="adj" fmla="val 50000"/>
            </a:avLst>
          </a:prstGeom>
          <a:solidFill>
            <a:srgbClr val="3A8FC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ight Triangle 59">
            <a:extLst>
              <a:ext uri="{FF2B5EF4-FFF2-40B4-BE49-F238E27FC236}">
                <a16:creationId xmlns:a16="http://schemas.microsoft.com/office/drawing/2014/main" id="{8E6D2B3C-20AB-14AD-83E4-E342C51ECEED}"/>
              </a:ext>
            </a:extLst>
          </p:cNvPr>
          <p:cNvSpPr/>
          <p:nvPr/>
        </p:nvSpPr>
        <p:spPr>
          <a:xfrm>
            <a:off x="6670878" y="370390"/>
            <a:ext cx="509286" cy="509285"/>
          </a:xfrm>
          <a:prstGeom prst="rtTriangle">
            <a:avLst/>
          </a:prstGeom>
          <a:solidFill>
            <a:srgbClr val="255C8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Snip Single Corner Rectangle 41">
            <a:extLst>
              <a:ext uri="{FF2B5EF4-FFF2-40B4-BE49-F238E27FC236}">
                <a16:creationId xmlns:a16="http://schemas.microsoft.com/office/drawing/2014/main" id="{6F10979A-941C-9B54-650F-BB83575B7D57}"/>
              </a:ext>
            </a:extLst>
          </p:cNvPr>
          <p:cNvSpPr/>
          <p:nvPr/>
        </p:nvSpPr>
        <p:spPr>
          <a:xfrm>
            <a:off x="3416462" y="370390"/>
            <a:ext cx="2963119" cy="509286"/>
          </a:xfrm>
          <a:prstGeom prst="snip1Rect">
            <a:avLst>
              <a:gd name="adj" fmla="val 50000"/>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ight Arrow 5">
            <a:extLst>
              <a:ext uri="{FF2B5EF4-FFF2-40B4-BE49-F238E27FC236}">
                <a16:creationId xmlns:a16="http://schemas.microsoft.com/office/drawing/2014/main" id="{7B6859D5-09CB-6BBA-3ABC-C3F978496DEF}"/>
              </a:ext>
            </a:extLst>
          </p:cNvPr>
          <p:cNvSpPr/>
          <p:nvPr/>
        </p:nvSpPr>
        <p:spPr>
          <a:xfrm>
            <a:off x="0" y="2466854"/>
            <a:ext cx="12060819" cy="1924291"/>
          </a:xfrm>
          <a:prstGeom prst="rightArrow">
            <a:avLst>
              <a:gd name="adj1" fmla="val 24688"/>
              <a:gd name="adj2" fmla="val 51774"/>
            </a:avLst>
          </a:prstGeom>
          <a:gradFill>
            <a:gsLst>
              <a:gs pos="35000">
                <a:srgbClr val="61B1AD"/>
              </a:gs>
              <a:gs pos="0">
                <a:srgbClr val="CBE5E9"/>
              </a:gs>
              <a:gs pos="89000">
                <a:srgbClr val="118079"/>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0FFFD815-5B22-DFB9-CCA0-66851BE79852}"/>
              </a:ext>
            </a:extLst>
          </p:cNvPr>
          <p:cNvSpPr txBox="1"/>
          <p:nvPr/>
        </p:nvSpPr>
        <p:spPr>
          <a:xfrm>
            <a:off x="1" y="3217764"/>
            <a:ext cx="11053822" cy="430887"/>
          </a:xfrm>
          <a:prstGeom prst="rect">
            <a:avLst/>
          </a:prstGeom>
          <a:noFill/>
        </p:spPr>
        <p:txBody>
          <a:bodyPr wrap="square" lIns="0" tIns="0" rIns="0" bIns="0" rtlCol="0">
            <a:spAutoFit/>
          </a:bodyPr>
          <a:lstStyle/>
          <a:p>
            <a:pPr algn="r"/>
            <a:r>
              <a:rPr lang="en-US" sz="2800" dirty="0">
                <a:solidFill>
                  <a:schemeClr val="bg1"/>
                </a:solidFill>
                <a:latin typeface="Century Gothic" panose="020B0502020202020204" pitchFamily="34" charset="0"/>
              </a:rPr>
              <a:t>Declining sales</a:t>
            </a:r>
          </a:p>
        </p:txBody>
      </p:sp>
      <p:sp>
        <p:nvSpPr>
          <p:cNvPr id="32" name="Half Frame 31">
            <a:extLst>
              <a:ext uri="{FF2B5EF4-FFF2-40B4-BE49-F238E27FC236}">
                <a16:creationId xmlns:a16="http://schemas.microsoft.com/office/drawing/2014/main" id="{FBB3DFCE-F835-F324-8607-659A9804408E}"/>
              </a:ext>
            </a:extLst>
          </p:cNvPr>
          <p:cNvSpPr/>
          <p:nvPr/>
        </p:nvSpPr>
        <p:spPr>
          <a:xfrm rot="8100000">
            <a:off x="10597978" y="2880819"/>
            <a:ext cx="1096362" cy="1096360"/>
          </a:xfrm>
          <a:prstGeom prst="halfFrame">
            <a:avLst/>
          </a:prstGeom>
          <a:gradFill>
            <a:gsLst>
              <a:gs pos="19000">
                <a:srgbClr val="61B1AD"/>
              </a:gs>
              <a:gs pos="73000">
                <a:srgbClr val="118079"/>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Snip Single Corner Rectangle 33">
            <a:extLst>
              <a:ext uri="{FF2B5EF4-FFF2-40B4-BE49-F238E27FC236}">
                <a16:creationId xmlns:a16="http://schemas.microsoft.com/office/drawing/2014/main" id="{62DB82EC-ED07-32E9-768D-4ADA67D46C20}"/>
              </a:ext>
            </a:extLst>
          </p:cNvPr>
          <p:cNvSpPr/>
          <p:nvPr/>
        </p:nvSpPr>
        <p:spPr>
          <a:xfrm>
            <a:off x="162046" y="370390"/>
            <a:ext cx="2963119" cy="509286"/>
          </a:xfrm>
          <a:prstGeom prst="snip1Rect">
            <a:avLst>
              <a:gd name="adj" fmla="val 50000"/>
            </a:avLst>
          </a:prstGeom>
          <a:solidFill>
            <a:srgbClr val="C93A0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Snip Single Corner Rectangle 37">
            <a:extLst>
              <a:ext uri="{FF2B5EF4-FFF2-40B4-BE49-F238E27FC236}">
                <a16:creationId xmlns:a16="http://schemas.microsoft.com/office/drawing/2014/main" id="{1B559353-1AEE-4A06-D3F2-38D4986FC1EA}"/>
              </a:ext>
            </a:extLst>
          </p:cNvPr>
          <p:cNvSpPr/>
          <p:nvPr/>
        </p:nvSpPr>
        <p:spPr>
          <a:xfrm flipV="1">
            <a:off x="162045" y="5978324"/>
            <a:ext cx="2963119" cy="509286"/>
          </a:xfrm>
          <a:prstGeom prst="snip1Rect">
            <a:avLst>
              <a:gd name="adj" fmla="val 50000"/>
            </a:avLst>
          </a:prstGeom>
          <a:solidFill>
            <a:srgbClr val="C9810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Snip Single Corner Rectangle 38">
            <a:extLst>
              <a:ext uri="{FF2B5EF4-FFF2-40B4-BE49-F238E27FC236}">
                <a16:creationId xmlns:a16="http://schemas.microsoft.com/office/drawing/2014/main" id="{6FA3427B-E334-30AF-C6F7-841836E05147}"/>
              </a:ext>
            </a:extLst>
          </p:cNvPr>
          <p:cNvSpPr/>
          <p:nvPr/>
        </p:nvSpPr>
        <p:spPr>
          <a:xfrm flipV="1">
            <a:off x="3416462" y="5978324"/>
            <a:ext cx="2963119" cy="509286"/>
          </a:xfrm>
          <a:prstGeom prst="snip1Rect">
            <a:avLst>
              <a:gd name="adj" fmla="val 50000"/>
            </a:avLst>
          </a:prstGeom>
          <a:solidFill>
            <a:srgbClr val="817B5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Snip Single Corner Rectangle 39">
            <a:extLst>
              <a:ext uri="{FF2B5EF4-FFF2-40B4-BE49-F238E27FC236}">
                <a16:creationId xmlns:a16="http://schemas.microsoft.com/office/drawing/2014/main" id="{F32B9A55-2FBC-D031-DA6A-8485F0201CD5}"/>
              </a:ext>
            </a:extLst>
          </p:cNvPr>
          <p:cNvSpPr/>
          <p:nvPr/>
        </p:nvSpPr>
        <p:spPr>
          <a:xfrm flipV="1">
            <a:off x="6670878" y="5978324"/>
            <a:ext cx="2963119" cy="509286"/>
          </a:xfrm>
          <a:prstGeom prst="snip1Rect">
            <a:avLst>
              <a:gd name="adj" fmla="val 50000"/>
            </a:avLst>
          </a:prstGeom>
          <a:solidFill>
            <a:srgbClr val="56935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9" name="Straight Connector 48">
            <a:extLst>
              <a:ext uri="{FF2B5EF4-FFF2-40B4-BE49-F238E27FC236}">
                <a16:creationId xmlns:a16="http://schemas.microsoft.com/office/drawing/2014/main" id="{E35E6780-DCEC-6B7B-775E-DF939074BB19}"/>
              </a:ext>
            </a:extLst>
          </p:cNvPr>
          <p:cNvCxnSpPr/>
          <p:nvPr/>
        </p:nvCxnSpPr>
        <p:spPr>
          <a:xfrm>
            <a:off x="8734062" y="879676"/>
            <a:ext cx="2314937" cy="2314937"/>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12EC001-00BB-D1AB-AA25-48C3CD4C805F}"/>
              </a:ext>
            </a:extLst>
          </p:cNvPr>
          <p:cNvCxnSpPr>
            <a:cxnSpLocks/>
          </p:cNvCxnSpPr>
          <p:nvPr/>
        </p:nvCxnSpPr>
        <p:spPr>
          <a:xfrm flipV="1">
            <a:off x="6702708" y="1481551"/>
            <a:ext cx="2641921" cy="145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12CC18F-D40C-8E02-C078-DFE4E9932476}"/>
              </a:ext>
            </a:extLst>
          </p:cNvPr>
          <p:cNvCxnSpPr>
            <a:cxnSpLocks/>
          </p:cNvCxnSpPr>
          <p:nvPr/>
        </p:nvCxnSpPr>
        <p:spPr>
          <a:xfrm flipV="1">
            <a:off x="7413101" y="2197724"/>
            <a:ext cx="2641921" cy="145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EFE71A5-5B64-A318-6BB8-AE90A2AB6693}"/>
              </a:ext>
            </a:extLst>
          </p:cNvPr>
          <p:cNvCxnSpPr>
            <a:cxnSpLocks/>
          </p:cNvCxnSpPr>
          <p:nvPr/>
        </p:nvCxnSpPr>
        <p:spPr>
          <a:xfrm flipV="1">
            <a:off x="8121088" y="2913897"/>
            <a:ext cx="2641921" cy="14575"/>
          </a:xfrm>
          <a:prstGeom prst="line">
            <a:avLst/>
          </a:prstGeom>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8C7BD71A-2412-3957-C52F-4260353E64C3}"/>
              </a:ext>
            </a:extLst>
          </p:cNvPr>
          <p:cNvSpPr txBox="1"/>
          <p:nvPr/>
        </p:nvSpPr>
        <p:spPr>
          <a:xfrm>
            <a:off x="6702708" y="1176199"/>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Limited variety</a:t>
            </a:r>
          </a:p>
        </p:txBody>
      </p:sp>
      <p:sp>
        <p:nvSpPr>
          <p:cNvPr id="56" name="TextBox 55">
            <a:extLst>
              <a:ext uri="{FF2B5EF4-FFF2-40B4-BE49-F238E27FC236}">
                <a16:creationId xmlns:a16="http://schemas.microsoft.com/office/drawing/2014/main" id="{4C29924B-0EED-4458-F042-7533CB0C16C2}"/>
              </a:ext>
            </a:extLst>
          </p:cNvPr>
          <p:cNvSpPr txBox="1"/>
          <p:nvPr/>
        </p:nvSpPr>
        <p:spPr>
          <a:xfrm>
            <a:off x="7413101" y="1863319"/>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Poor freshness</a:t>
            </a:r>
          </a:p>
        </p:txBody>
      </p:sp>
      <p:sp>
        <p:nvSpPr>
          <p:cNvPr id="58" name="TextBox 57">
            <a:extLst>
              <a:ext uri="{FF2B5EF4-FFF2-40B4-BE49-F238E27FC236}">
                <a16:creationId xmlns:a16="http://schemas.microsoft.com/office/drawing/2014/main" id="{D0DAB3E5-7504-9A6D-4E14-3607870C11EB}"/>
              </a:ext>
            </a:extLst>
          </p:cNvPr>
          <p:cNvSpPr txBox="1"/>
          <p:nvPr/>
        </p:nvSpPr>
        <p:spPr>
          <a:xfrm>
            <a:off x="8121088" y="2579492"/>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Poor packaging</a:t>
            </a:r>
          </a:p>
        </p:txBody>
      </p:sp>
      <p:sp>
        <p:nvSpPr>
          <p:cNvPr id="61" name="Right Triangle 60">
            <a:extLst>
              <a:ext uri="{FF2B5EF4-FFF2-40B4-BE49-F238E27FC236}">
                <a16:creationId xmlns:a16="http://schemas.microsoft.com/office/drawing/2014/main" id="{8B7ED5B3-7E57-3236-71CE-0F0952EE3585}"/>
              </a:ext>
            </a:extLst>
          </p:cNvPr>
          <p:cNvSpPr/>
          <p:nvPr/>
        </p:nvSpPr>
        <p:spPr>
          <a:xfrm>
            <a:off x="3416460" y="369168"/>
            <a:ext cx="509286" cy="509285"/>
          </a:xfrm>
          <a:prstGeom prst="rtTriangle">
            <a:avLst/>
          </a:prstGeom>
          <a:solidFill>
            <a:schemeClr val="bg2">
              <a:lumMod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ight Triangle 61">
            <a:extLst>
              <a:ext uri="{FF2B5EF4-FFF2-40B4-BE49-F238E27FC236}">
                <a16:creationId xmlns:a16="http://schemas.microsoft.com/office/drawing/2014/main" id="{00CFA292-B088-E040-EF7B-D372B53C3F2A}"/>
              </a:ext>
            </a:extLst>
          </p:cNvPr>
          <p:cNvSpPr/>
          <p:nvPr/>
        </p:nvSpPr>
        <p:spPr>
          <a:xfrm>
            <a:off x="162044" y="369168"/>
            <a:ext cx="509286" cy="509285"/>
          </a:xfrm>
          <a:prstGeom prst="rtTriangle">
            <a:avLst/>
          </a:prstGeom>
          <a:solidFill>
            <a:srgbClr val="8325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B67434E-2833-5FC7-9A7C-6D46C02CC30C}"/>
              </a:ext>
            </a:extLst>
          </p:cNvPr>
          <p:cNvSpPr txBox="1"/>
          <p:nvPr/>
        </p:nvSpPr>
        <p:spPr>
          <a:xfrm>
            <a:off x="162045" y="455756"/>
            <a:ext cx="2696901" cy="338554"/>
          </a:xfrm>
          <a:prstGeom prst="rect">
            <a:avLst/>
          </a:prstGeom>
          <a:noFill/>
        </p:spPr>
        <p:txBody>
          <a:bodyPr wrap="square" lIns="0" tIns="0" rIns="0" bIns="0" rtlCol="0">
            <a:spAutoFit/>
          </a:bodyPr>
          <a:lstStyle/>
          <a:p>
            <a:pPr algn="r"/>
            <a:r>
              <a:rPr lang="en-US" sz="2200" dirty="0">
                <a:solidFill>
                  <a:schemeClr val="bg1"/>
                </a:solidFill>
                <a:latin typeface="Century Gothic" panose="020B0502020202020204" pitchFamily="34" charset="0"/>
              </a:rPr>
              <a:t>promotion</a:t>
            </a:r>
          </a:p>
        </p:txBody>
      </p:sp>
      <p:sp>
        <p:nvSpPr>
          <p:cNvPr id="43" name="TextBox 42">
            <a:extLst>
              <a:ext uri="{FF2B5EF4-FFF2-40B4-BE49-F238E27FC236}">
                <a16:creationId xmlns:a16="http://schemas.microsoft.com/office/drawing/2014/main" id="{5133449A-446C-6F9C-C1B7-C0FFF70C83BB}"/>
              </a:ext>
            </a:extLst>
          </p:cNvPr>
          <p:cNvSpPr txBox="1"/>
          <p:nvPr/>
        </p:nvSpPr>
        <p:spPr>
          <a:xfrm>
            <a:off x="3416461" y="455756"/>
            <a:ext cx="2696901" cy="338554"/>
          </a:xfrm>
          <a:prstGeom prst="rect">
            <a:avLst/>
          </a:prstGeom>
          <a:noFill/>
        </p:spPr>
        <p:txBody>
          <a:bodyPr wrap="square" lIns="0" tIns="0" rIns="0" bIns="0" rtlCol="0">
            <a:spAutoFit/>
          </a:bodyPr>
          <a:lstStyle/>
          <a:p>
            <a:pPr algn="r"/>
            <a:r>
              <a:rPr lang="en-US" sz="2200" dirty="0">
                <a:solidFill>
                  <a:schemeClr val="bg1"/>
                </a:solidFill>
                <a:latin typeface="Century Gothic" panose="020B0502020202020204" pitchFamily="34" charset="0"/>
              </a:rPr>
              <a:t>Price </a:t>
            </a:r>
          </a:p>
        </p:txBody>
      </p:sp>
      <p:sp>
        <p:nvSpPr>
          <p:cNvPr id="46" name="TextBox 45">
            <a:extLst>
              <a:ext uri="{FF2B5EF4-FFF2-40B4-BE49-F238E27FC236}">
                <a16:creationId xmlns:a16="http://schemas.microsoft.com/office/drawing/2014/main" id="{86304543-D712-4F30-9300-CCB3F3456E84}"/>
              </a:ext>
            </a:extLst>
          </p:cNvPr>
          <p:cNvSpPr txBox="1"/>
          <p:nvPr/>
        </p:nvSpPr>
        <p:spPr>
          <a:xfrm>
            <a:off x="6670879" y="455756"/>
            <a:ext cx="2696901" cy="338554"/>
          </a:xfrm>
          <a:prstGeom prst="rect">
            <a:avLst/>
          </a:prstGeom>
          <a:noFill/>
        </p:spPr>
        <p:txBody>
          <a:bodyPr wrap="square" lIns="0" tIns="0" rIns="0" bIns="0" rtlCol="0">
            <a:spAutoFit/>
          </a:bodyPr>
          <a:lstStyle/>
          <a:p>
            <a:pPr algn="r"/>
            <a:r>
              <a:rPr lang="en-US" sz="2200" dirty="0">
                <a:solidFill>
                  <a:schemeClr val="bg1"/>
                </a:solidFill>
                <a:latin typeface="Century Gothic" panose="020B0502020202020204" pitchFamily="34" charset="0"/>
              </a:rPr>
              <a:t>Product</a:t>
            </a:r>
          </a:p>
        </p:txBody>
      </p:sp>
      <p:sp>
        <p:nvSpPr>
          <p:cNvPr id="63" name="Right Triangle 62">
            <a:extLst>
              <a:ext uri="{FF2B5EF4-FFF2-40B4-BE49-F238E27FC236}">
                <a16:creationId xmlns:a16="http://schemas.microsoft.com/office/drawing/2014/main" id="{F4DC6787-3067-75D4-9413-4A70462650FB}"/>
              </a:ext>
            </a:extLst>
          </p:cNvPr>
          <p:cNvSpPr/>
          <p:nvPr/>
        </p:nvSpPr>
        <p:spPr>
          <a:xfrm rot="5400000">
            <a:off x="6670878" y="5978323"/>
            <a:ext cx="509286" cy="509285"/>
          </a:xfrm>
          <a:prstGeom prst="rtTriangle">
            <a:avLst/>
          </a:prstGeom>
          <a:solidFill>
            <a:srgbClr val="416E4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ight Triangle 63">
            <a:extLst>
              <a:ext uri="{FF2B5EF4-FFF2-40B4-BE49-F238E27FC236}">
                <a16:creationId xmlns:a16="http://schemas.microsoft.com/office/drawing/2014/main" id="{FC3B50E6-5004-5AD7-C838-2F7DEF58BB5B}"/>
              </a:ext>
            </a:extLst>
          </p:cNvPr>
          <p:cNvSpPr/>
          <p:nvPr/>
        </p:nvSpPr>
        <p:spPr>
          <a:xfrm rot="5400000">
            <a:off x="3416460" y="5977101"/>
            <a:ext cx="509286" cy="509285"/>
          </a:xfrm>
          <a:prstGeom prst="rtTriangle">
            <a:avLst/>
          </a:prstGeom>
          <a:solidFill>
            <a:srgbClr val="5A56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ight Triangle 64">
            <a:extLst>
              <a:ext uri="{FF2B5EF4-FFF2-40B4-BE49-F238E27FC236}">
                <a16:creationId xmlns:a16="http://schemas.microsoft.com/office/drawing/2014/main" id="{000D07F1-BB38-79BE-CEB2-0E1639D58D41}"/>
              </a:ext>
            </a:extLst>
          </p:cNvPr>
          <p:cNvSpPr/>
          <p:nvPr/>
        </p:nvSpPr>
        <p:spPr>
          <a:xfrm rot="5400000">
            <a:off x="162044" y="5977101"/>
            <a:ext cx="509286" cy="509285"/>
          </a:xfrm>
          <a:prstGeom prst="rtTriangle">
            <a:avLst/>
          </a:prstGeom>
          <a:solidFill>
            <a:srgbClr val="8F5C0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97FD14BA-8341-4F57-F499-D472EA1B0A84}"/>
              </a:ext>
            </a:extLst>
          </p:cNvPr>
          <p:cNvSpPr txBox="1"/>
          <p:nvPr/>
        </p:nvSpPr>
        <p:spPr>
          <a:xfrm>
            <a:off x="162044" y="6063690"/>
            <a:ext cx="2696901" cy="338554"/>
          </a:xfrm>
          <a:prstGeom prst="rect">
            <a:avLst/>
          </a:prstGeom>
          <a:noFill/>
        </p:spPr>
        <p:txBody>
          <a:bodyPr wrap="square" lIns="0" tIns="0" rIns="0" bIns="0" rtlCol="0">
            <a:spAutoFit/>
          </a:bodyPr>
          <a:lstStyle/>
          <a:p>
            <a:pPr algn="r"/>
            <a:r>
              <a:rPr lang="en-US" sz="2200" dirty="0">
                <a:solidFill>
                  <a:schemeClr val="bg1"/>
                </a:solidFill>
                <a:latin typeface="Century Gothic" panose="020B0502020202020204" pitchFamily="34" charset="0"/>
              </a:rPr>
              <a:t>External factors</a:t>
            </a:r>
          </a:p>
        </p:txBody>
      </p:sp>
      <p:sp>
        <p:nvSpPr>
          <p:cNvPr id="44" name="TextBox 43">
            <a:extLst>
              <a:ext uri="{FF2B5EF4-FFF2-40B4-BE49-F238E27FC236}">
                <a16:creationId xmlns:a16="http://schemas.microsoft.com/office/drawing/2014/main" id="{1871F2F7-9F41-3352-4133-E656E307304E}"/>
              </a:ext>
            </a:extLst>
          </p:cNvPr>
          <p:cNvSpPr txBox="1"/>
          <p:nvPr/>
        </p:nvSpPr>
        <p:spPr>
          <a:xfrm>
            <a:off x="3316870" y="6063690"/>
            <a:ext cx="2696901" cy="338554"/>
          </a:xfrm>
          <a:prstGeom prst="rect">
            <a:avLst/>
          </a:prstGeom>
          <a:noFill/>
        </p:spPr>
        <p:txBody>
          <a:bodyPr wrap="square" lIns="0" tIns="0" rIns="0" bIns="0" rtlCol="0">
            <a:spAutoFit/>
          </a:bodyPr>
          <a:lstStyle/>
          <a:p>
            <a:pPr algn="r"/>
            <a:r>
              <a:rPr lang="en-US" sz="2200" dirty="0">
                <a:solidFill>
                  <a:schemeClr val="bg1"/>
                </a:solidFill>
                <a:latin typeface="Century Gothic" panose="020B0502020202020204" pitchFamily="34" charset="0"/>
              </a:rPr>
              <a:t>competition</a:t>
            </a:r>
          </a:p>
        </p:txBody>
      </p:sp>
      <p:sp>
        <p:nvSpPr>
          <p:cNvPr id="47" name="TextBox 46">
            <a:extLst>
              <a:ext uri="{FF2B5EF4-FFF2-40B4-BE49-F238E27FC236}">
                <a16:creationId xmlns:a16="http://schemas.microsoft.com/office/drawing/2014/main" id="{71A5D1F6-0555-0C2B-165D-3CC88B0F9AC9}"/>
              </a:ext>
            </a:extLst>
          </p:cNvPr>
          <p:cNvSpPr txBox="1"/>
          <p:nvPr/>
        </p:nvSpPr>
        <p:spPr>
          <a:xfrm>
            <a:off x="6670878" y="6063690"/>
            <a:ext cx="2696901" cy="338554"/>
          </a:xfrm>
          <a:prstGeom prst="rect">
            <a:avLst/>
          </a:prstGeom>
          <a:noFill/>
        </p:spPr>
        <p:txBody>
          <a:bodyPr wrap="square" lIns="0" tIns="0" rIns="0" bIns="0" rtlCol="0">
            <a:spAutoFit/>
          </a:bodyPr>
          <a:lstStyle/>
          <a:p>
            <a:pPr algn="r"/>
            <a:r>
              <a:rPr lang="en-US" sz="2200" dirty="0">
                <a:solidFill>
                  <a:schemeClr val="bg1"/>
                </a:solidFill>
                <a:latin typeface="Century Gothic" panose="020B0502020202020204" pitchFamily="34" charset="0"/>
              </a:rPr>
              <a:t>people</a:t>
            </a:r>
          </a:p>
        </p:txBody>
      </p:sp>
      <p:cxnSp>
        <p:nvCxnSpPr>
          <p:cNvPr id="66" name="Straight Connector 65">
            <a:extLst>
              <a:ext uri="{FF2B5EF4-FFF2-40B4-BE49-F238E27FC236}">
                <a16:creationId xmlns:a16="http://schemas.microsoft.com/office/drawing/2014/main" id="{0FB1894B-0EA3-9B20-E08D-1E513206FC98}"/>
              </a:ext>
            </a:extLst>
          </p:cNvPr>
          <p:cNvCxnSpPr/>
          <p:nvPr/>
        </p:nvCxnSpPr>
        <p:spPr>
          <a:xfrm>
            <a:off x="5479644" y="881210"/>
            <a:ext cx="2314937" cy="2314937"/>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E1348EF2-D36D-095A-0021-B5C91B2B4507}"/>
              </a:ext>
            </a:extLst>
          </p:cNvPr>
          <p:cNvCxnSpPr>
            <a:cxnSpLocks/>
          </p:cNvCxnSpPr>
          <p:nvPr/>
        </p:nvCxnSpPr>
        <p:spPr>
          <a:xfrm flipV="1">
            <a:off x="3448290" y="1483085"/>
            <a:ext cx="2641921" cy="14575"/>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0900574F-90DF-6BAD-7D72-65C1910DEBB2}"/>
              </a:ext>
            </a:extLst>
          </p:cNvPr>
          <p:cNvCxnSpPr>
            <a:cxnSpLocks/>
          </p:cNvCxnSpPr>
          <p:nvPr/>
        </p:nvCxnSpPr>
        <p:spPr>
          <a:xfrm flipV="1">
            <a:off x="4158683" y="2199258"/>
            <a:ext cx="2641921" cy="14575"/>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56CD465D-CBDF-024F-C381-A720BE73F1BC}"/>
              </a:ext>
            </a:extLst>
          </p:cNvPr>
          <p:cNvCxnSpPr>
            <a:cxnSpLocks/>
          </p:cNvCxnSpPr>
          <p:nvPr/>
        </p:nvCxnSpPr>
        <p:spPr>
          <a:xfrm flipV="1">
            <a:off x="4866670" y="2915431"/>
            <a:ext cx="2641921" cy="14575"/>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A3A18558-2690-884A-3199-47858BFDDAFF}"/>
              </a:ext>
            </a:extLst>
          </p:cNvPr>
          <p:cNvSpPr txBox="1"/>
          <p:nvPr/>
        </p:nvSpPr>
        <p:spPr>
          <a:xfrm>
            <a:off x="3247441" y="1144595"/>
            <a:ext cx="2314937"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Higer than rivals</a:t>
            </a:r>
          </a:p>
        </p:txBody>
      </p:sp>
      <p:sp>
        <p:nvSpPr>
          <p:cNvPr id="71" name="TextBox 70">
            <a:extLst>
              <a:ext uri="{FF2B5EF4-FFF2-40B4-BE49-F238E27FC236}">
                <a16:creationId xmlns:a16="http://schemas.microsoft.com/office/drawing/2014/main" id="{D5725808-7267-5A3C-69B8-7384F5C4ADCD}"/>
              </a:ext>
            </a:extLst>
          </p:cNvPr>
          <p:cNvSpPr txBox="1"/>
          <p:nvPr/>
        </p:nvSpPr>
        <p:spPr>
          <a:xfrm>
            <a:off x="4101555" y="1863319"/>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No promotions</a:t>
            </a:r>
          </a:p>
        </p:txBody>
      </p:sp>
      <p:sp>
        <p:nvSpPr>
          <p:cNvPr id="72" name="TextBox 71">
            <a:extLst>
              <a:ext uri="{FF2B5EF4-FFF2-40B4-BE49-F238E27FC236}">
                <a16:creationId xmlns:a16="http://schemas.microsoft.com/office/drawing/2014/main" id="{76E49127-AC1B-311F-3A81-070189FD1A62}"/>
              </a:ext>
            </a:extLst>
          </p:cNvPr>
          <p:cNvSpPr txBox="1"/>
          <p:nvPr/>
        </p:nvSpPr>
        <p:spPr>
          <a:xfrm>
            <a:off x="4866670" y="2581026"/>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No bundle deals</a:t>
            </a:r>
          </a:p>
        </p:txBody>
      </p:sp>
      <p:cxnSp>
        <p:nvCxnSpPr>
          <p:cNvPr id="73" name="Straight Connector 72">
            <a:extLst>
              <a:ext uri="{FF2B5EF4-FFF2-40B4-BE49-F238E27FC236}">
                <a16:creationId xmlns:a16="http://schemas.microsoft.com/office/drawing/2014/main" id="{67210A83-5CAB-F204-B685-59396D886903}"/>
              </a:ext>
            </a:extLst>
          </p:cNvPr>
          <p:cNvCxnSpPr/>
          <p:nvPr/>
        </p:nvCxnSpPr>
        <p:spPr>
          <a:xfrm>
            <a:off x="2194853" y="879676"/>
            <a:ext cx="2314937" cy="2314937"/>
          </a:xfrm>
          <a:prstGeom prst="line">
            <a:avLst/>
          </a:prstGeom>
          <a:ln>
            <a:solidFill>
              <a:srgbClr val="C93A0B"/>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DE50885-DD1B-5B5A-F5D4-9C98A1ADFA65}"/>
              </a:ext>
            </a:extLst>
          </p:cNvPr>
          <p:cNvCxnSpPr>
            <a:cxnSpLocks/>
          </p:cNvCxnSpPr>
          <p:nvPr/>
        </p:nvCxnSpPr>
        <p:spPr>
          <a:xfrm flipV="1">
            <a:off x="163499" y="1481551"/>
            <a:ext cx="2641921" cy="14575"/>
          </a:xfrm>
          <a:prstGeom prst="line">
            <a:avLst/>
          </a:prstGeom>
          <a:ln>
            <a:solidFill>
              <a:srgbClr val="C93A0B"/>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CC3C1AB-16B8-86E1-6417-DEB2E6C0B0FC}"/>
              </a:ext>
            </a:extLst>
          </p:cNvPr>
          <p:cNvCxnSpPr>
            <a:cxnSpLocks/>
          </p:cNvCxnSpPr>
          <p:nvPr/>
        </p:nvCxnSpPr>
        <p:spPr>
          <a:xfrm flipV="1">
            <a:off x="873892" y="2197724"/>
            <a:ext cx="2641921" cy="14575"/>
          </a:xfrm>
          <a:prstGeom prst="line">
            <a:avLst/>
          </a:prstGeom>
          <a:ln>
            <a:solidFill>
              <a:srgbClr val="C93A0B"/>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BD8DDCA-BD51-7901-D771-619EEFB602D0}"/>
              </a:ext>
            </a:extLst>
          </p:cNvPr>
          <p:cNvCxnSpPr>
            <a:cxnSpLocks/>
          </p:cNvCxnSpPr>
          <p:nvPr/>
        </p:nvCxnSpPr>
        <p:spPr>
          <a:xfrm flipV="1">
            <a:off x="1581879" y="2913897"/>
            <a:ext cx="2641921" cy="14575"/>
          </a:xfrm>
          <a:prstGeom prst="line">
            <a:avLst/>
          </a:prstGeom>
          <a:ln>
            <a:solidFill>
              <a:srgbClr val="C93A0B"/>
            </a:solidFill>
          </a:ln>
        </p:spPr>
        <p:style>
          <a:lnRef idx="1">
            <a:schemeClr val="accent1"/>
          </a:lnRef>
          <a:fillRef idx="0">
            <a:schemeClr val="accent1"/>
          </a:fillRef>
          <a:effectRef idx="0">
            <a:schemeClr val="accent1"/>
          </a:effectRef>
          <a:fontRef idx="minor">
            <a:schemeClr val="tx1"/>
          </a:fontRef>
        </p:style>
      </p:cxnSp>
      <p:sp>
        <p:nvSpPr>
          <p:cNvPr id="77" name="TextBox 76">
            <a:extLst>
              <a:ext uri="{FF2B5EF4-FFF2-40B4-BE49-F238E27FC236}">
                <a16:creationId xmlns:a16="http://schemas.microsoft.com/office/drawing/2014/main" id="{EF35F95C-CF2B-DCD3-0808-38AA745DCE8F}"/>
              </a:ext>
            </a:extLst>
          </p:cNvPr>
          <p:cNvSpPr txBox="1"/>
          <p:nvPr/>
        </p:nvSpPr>
        <p:spPr>
          <a:xfrm>
            <a:off x="163499" y="1176199"/>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Weak social media</a:t>
            </a:r>
          </a:p>
        </p:txBody>
      </p:sp>
      <p:sp>
        <p:nvSpPr>
          <p:cNvPr id="78" name="TextBox 77">
            <a:extLst>
              <a:ext uri="{FF2B5EF4-FFF2-40B4-BE49-F238E27FC236}">
                <a16:creationId xmlns:a16="http://schemas.microsoft.com/office/drawing/2014/main" id="{CB1200BB-8112-1900-F861-59A9A1EEE78C}"/>
              </a:ext>
            </a:extLst>
          </p:cNvPr>
          <p:cNvSpPr txBox="1"/>
          <p:nvPr/>
        </p:nvSpPr>
        <p:spPr>
          <a:xfrm>
            <a:off x="873892" y="1863319"/>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No loyalty program </a:t>
            </a:r>
          </a:p>
        </p:txBody>
      </p:sp>
      <p:sp>
        <p:nvSpPr>
          <p:cNvPr id="79" name="TextBox 78">
            <a:extLst>
              <a:ext uri="{FF2B5EF4-FFF2-40B4-BE49-F238E27FC236}">
                <a16:creationId xmlns:a16="http://schemas.microsoft.com/office/drawing/2014/main" id="{996A07B3-319B-FDC4-E939-BB5AAD107B42}"/>
              </a:ext>
            </a:extLst>
          </p:cNvPr>
          <p:cNvSpPr txBox="1"/>
          <p:nvPr/>
        </p:nvSpPr>
        <p:spPr>
          <a:xfrm>
            <a:off x="1581879" y="2579492"/>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Little advertising</a:t>
            </a:r>
          </a:p>
        </p:txBody>
      </p:sp>
      <p:cxnSp>
        <p:nvCxnSpPr>
          <p:cNvPr id="82" name="Straight Connector 81">
            <a:extLst>
              <a:ext uri="{FF2B5EF4-FFF2-40B4-BE49-F238E27FC236}">
                <a16:creationId xmlns:a16="http://schemas.microsoft.com/office/drawing/2014/main" id="{3E3777FC-9770-BF58-09B8-D81CD5106C7D}"/>
              </a:ext>
            </a:extLst>
          </p:cNvPr>
          <p:cNvCxnSpPr/>
          <p:nvPr/>
        </p:nvCxnSpPr>
        <p:spPr>
          <a:xfrm flipV="1">
            <a:off x="8728273" y="3662164"/>
            <a:ext cx="2314937" cy="2314937"/>
          </a:xfrm>
          <a:prstGeom prst="line">
            <a:avLst/>
          </a:prstGeom>
          <a:ln>
            <a:solidFill>
              <a:srgbClr val="56935D"/>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E12EC87-98D5-42FF-1855-7D2380ABE946}"/>
              </a:ext>
            </a:extLst>
          </p:cNvPr>
          <p:cNvCxnSpPr>
            <a:cxnSpLocks/>
          </p:cNvCxnSpPr>
          <p:nvPr/>
        </p:nvCxnSpPr>
        <p:spPr>
          <a:xfrm>
            <a:off x="6696919" y="5360651"/>
            <a:ext cx="2641921" cy="14575"/>
          </a:xfrm>
          <a:prstGeom prst="line">
            <a:avLst/>
          </a:prstGeom>
          <a:ln>
            <a:solidFill>
              <a:srgbClr val="56935D"/>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212710E-3545-2C01-66A5-82B6BC7831B3}"/>
              </a:ext>
            </a:extLst>
          </p:cNvPr>
          <p:cNvCxnSpPr>
            <a:cxnSpLocks/>
          </p:cNvCxnSpPr>
          <p:nvPr/>
        </p:nvCxnSpPr>
        <p:spPr>
          <a:xfrm>
            <a:off x="7407312" y="4644478"/>
            <a:ext cx="2641921" cy="14575"/>
          </a:xfrm>
          <a:prstGeom prst="line">
            <a:avLst/>
          </a:prstGeom>
          <a:ln>
            <a:solidFill>
              <a:srgbClr val="56935D"/>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BAA9D3F7-FCB3-E8F9-8906-D414AD12EEA3}"/>
              </a:ext>
            </a:extLst>
          </p:cNvPr>
          <p:cNvCxnSpPr>
            <a:cxnSpLocks/>
          </p:cNvCxnSpPr>
          <p:nvPr/>
        </p:nvCxnSpPr>
        <p:spPr>
          <a:xfrm>
            <a:off x="8115299" y="3928305"/>
            <a:ext cx="2641921" cy="14575"/>
          </a:xfrm>
          <a:prstGeom prst="line">
            <a:avLst/>
          </a:prstGeom>
          <a:ln>
            <a:solidFill>
              <a:srgbClr val="56935D"/>
            </a:solidFill>
          </a:ln>
        </p:spPr>
        <p:style>
          <a:lnRef idx="1">
            <a:schemeClr val="accent1"/>
          </a:lnRef>
          <a:fillRef idx="0">
            <a:schemeClr val="accent1"/>
          </a:fillRef>
          <a:effectRef idx="0">
            <a:schemeClr val="accent1"/>
          </a:effectRef>
          <a:fontRef idx="minor">
            <a:schemeClr val="tx1"/>
          </a:fontRef>
        </p:style>
      </p:cxnSp>
      <p:sp>
        <p:nvSpPr>
          <p:cNvPr id="86" name="TextBox 85">
            <a:extLst>
              <a:ext uri="{FF2B5EF4-FFF2-40B4-BE49-F238E27FC236}">
                <a16:creationId xmlns:a16="http://schemas.microsoft.com/office/drawing/2014/main" id="{AABCC653-5E0D-1548-A5E0-000A3CC364A3}"/>
              </a:ext>
            </a:extLst>
          </p:cNvPr>
          <p:cNvSpPr txBox="1"/>
          <p:nvPr/>
        </p:nvSpPr>
        <p:spPr>
          <a:xfrm rot="10800000" flipV="1">
            <a:off x="6696919" y="5434357"/>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Lack of staff training </a:t>
            </a:r>
          </a:p>
        </p:txBody>
      </p:sp>
      <p:sp>
        <p:nvSpPr>
          <p:cNvPr id="87" name="TextBox 86">
            <a:extLst>
              <a:ext uri="{FF2B5EF4-FFF2-40B4-BE49-F238E27FC236}">
                <a16:creationId xmlns:a16="http://schemas.microsoft.com/office/drawing/2014/main" id="{1D4F84B0-1D1B-E4CA-CA21-25C43B291C0C}"/>
              </a:ext>
            </a:extLst>
          </p:cNvPr>
          <p:cNvSpPr txBox="1"/>
          <p:nvPr/>
        </p:nvSpPr>
        <p:spPr>
          <a:xfrm rot="10800000" flipV="1">
            <a:off x="7407312" y="4624126"/>
            <a:ext cx="2278026" cy="492443"/>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Little product knowledge </a:t>
            </a:r>
          </a:p>
        </p:txBody>
      </p:sp>
      <p:sp>
        <p:nvSpPr>
          <p:cNvPr id="88" name="TextBox 87">
            <a:extLst>
              <a:ext uri="{FF2B5EF4-FFF2-40B4-BE49-F238E27FC236}">
                <a16:creationId xmlns:a16="http://schemas.microsoft.com/office/drawing/2014/main" id="{032BB44D-7A47-4FF6-7728-33BDA4DCED42}"/>
              </a:ext>
            </a:extLst>
          </p:cNvPr>
          <p:cNvSpPr txBox="1"/>
          <p:nvPr/>
        </p:nvSpPr>
        <p:spPr>
          <a:xfrm rot="10800000" flipV="1">
            <a:off x="8115299" y="4031064"/>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Poor customer service</a:t>
            </a:r>
          </a:p>
        </p:txBody>
      </p:sp>
      <p:cxnSp>
        <p:nvCxnSpPr>
          <p:cNvPr id="89" name="Straight Connector 88">
            <a:extLst>
              <a:ext uri="{FF2B5EF4-FFF2-40B4-BE49-F238E27FC236}">
                <a16:creationId xmlns:a16="http://schemas.microsoft.com/office/drawing/2014/main" id="{4F9D092A-0C8D-48F1-40B4-6AC9DF53FEC1}"/>
              </a:ext>
            </a:extLst>
          </p:cNvPr>
          <p:cNvCxnSpPr/>
          <p:nvPr/>
        </p:nvCxnSpPr>
        <p:spPr>
          <a:xfrm flipV="1">
            <a:off x="5473855" y="3660630"/>
            <a:ext cx="2314937" cy="2314937"/>
          </a:xfrm>
          <a:prstGeom prst="line">
            <a:avLst/>
          </a:prstGeom>
          <a:ln>
            <a:solidFill>
              <a:srgbClr val="817B56"/>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F776640E-92B7-4131-92A7-ECF2EEBA2996}"/>
              </a:ext>
            </a:extLst>
          </p:cNvPr>
          <p:cNvCxnSpPr>
            <a:cxnSpLocks/>
          </p:cNvCxnSpPr>
          <p:nvPr/>
        </p:nvCxnSpPr>
        <p:spPr>
          <a:xfrm>
            <a:off x="3442501" y="5359117"/>
            <a:ext cx="2641921" cy="14575"/>
          </a:xfrm>
          <a:prstGeom prst="line">
            <a:avLst/>
          </a:prstGeom>
          <a:ln>
            <a:solidFill>
              <a:srgbClr val="817B56"/>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D77C040-F11C-EF79-8763-B6ED19807737}"/>
              </a:ext>
            </a:extLst>
          </p:cNvPr>
          <p:cNvCxnSpPr>
            <a:cxnSpLocks/>
          </p:cNvCxnSpPr>
          <p:nvPr/>
        </p:nvCxnSpPr>
        <p:spPr>
          <a:xfrm>
            <a:off x="4152894" y="4642944"/>
            <a:ext cx="2641921" cy="14575"/>
          </a:xfrm>
          <a:prstGeom prst="line">
            <a:avLst/>
          </a:prstGeom>
          <a:ln>
            <a:solidFill>
              <a:srgbClr val="817B56"/>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F825F86F-B4DF-DCF9-629D-942941B27D40}"/>
              </a:ext>
            </a:extLst>
          </p:cNvPr>
          <p:cNvCxnSpPr>
            <a:cxnSpLocks/>
          </p:cNvCxnSpPr>
          <p:nvPr/>
        </p:nvCxnSpPr>
        <p:spPr>
          <a:xfrm>
            <a:off x="4860881" y="3926771"/>
            <a:ext cx="2641921" cy="14575"/>
          </a:xfrm>
          <a:prstGeom prst="line">
            <a:avLst/>
          </a:prstGeom>
          <a:ln>
            <a:solidFill>
              <a:srgbClr val="817B56"/>
            </a:solidFill>
          </a:ln>
        </p:spPr>
        <p:style>
          <a:lnRef idx="1">
            <a:schemeClr val="accent1"/>
          </a:lnRef>
          <a:fillRef idx="0">
            <a:schemeClr val="accent1"/>
          </a:fillRef>
          <a:effectRef idx="0">
            <a:schemeClr val="accent1"/>
          </a:effectRef>
          <a:fontRef idx="minor">
            <a:schemeClr val="tx1"/>
          </a:fontRef>
        </p:style>
      </p:cxnSp>
      <p:sp>
        <p:nvSpPr>
          <p:cNvPr id="93" name="TextBox 92">
            <a:extLst>
              <a:ext uri="{FF2B5EF4-FFF2-40B4-BE49-F238E27FC236}">
                <a16:creationId xmlns:a16="http://schemas.microsoft.com/office/drawing/2014/main" id="{258D869E-E066-6C0E-5DD2-98482F016054}"/>
              </a:ext>
            </a:extLst>
          </p:cNvPr>
          <p:cNvSpPr txBox="1"/>
          <p:nvPr/>
        </p:nvSpPr>
        <p:spPr>
          <a:xfrm rot="10800000" flipV="1">
            <a:off x="3442501" y="5432823"/>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Other local florists</a:t>
            </a:r>
          </a:p>
        </p:txBody>
      </p:sp>
      <p:sp>
        <p:nvSpPr>
          <p:cNvPr id="94" name="TextBox 93">
            <a:extLst>
              <a:ext uri="{FF2B5EF4-FFF2-40B4-BE49-F238E27FC236}">
                <a16:creationId xmlns:a16="http://schemas.microsoft.com/office/drawing/2014/main" id="{3589DB05-2E29-AA0A-C783-4451014399A7}"/>
              </a:ext>
            </a:extLst>
          </p:cNvPr>
          <p:cNvSpPr txBox="1"/>
          <p:nvPr/>
        </p:nvSpPr>
        <p:spPr>
          <a:xfrm rot="10800000" flipV="1">
            <a:off x="4152894" y="4622592"/>
            <a:ext cx="2278026" cy="492443"/>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Online delivery companies</a:t>
            </a:r>
          </a:p>
        </p:txBody>
      </p:sp>
      <p:sp>
        <p:nvSpPr>
          <p:cNvPr id="95" name="TextBox 94">
            <a:extLst>
              <a:ext uri="{FF2B5EF4-FFF2-40B4-BE49-F238E27FC236}">
                <a16:creationId xmlns:a16="http://schemas.microsoft.com/office/drawing/2014/main" id="{A3AB1D6C-823F-D800-1546-2E95F29A457E}"/>
              </a:ext>
            </a:extLst>
          </p:cNvPr>
          <p:cNvSpPr txBox="1"/>
          <p:nvPr/>
        </p:nvSpPr>
        <p:spPr>
          <a:xfrm rot="10800000" flipV="1">
            <a:off x="4860881" y="4029530"/>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Supermarket flowers</a:t>
            </a:r>
          </a:p>
        </p:txBody>
      </p:sp>
      <p:cxnSp>
        <p:nvCxnSpPr>
          <p:cNvPr id="96" name="Straight Connector 95">
            <a:extLst>
              <a:ext uri="{FF2B5EF4-FFF2-40B4-BE49-F238E27FC236}">
                <a16:creationId xmlns:a16="http://schemas.microsoft.com/office/drawing/2014/main" id="{3B4D86E6-9BD4-83D9-BC42-4769FD581DD0}"/>
              </a:ext>
            </a:extLst>
          </p:cNvPr>
          <p:cNvCxnSpPr/>
          <p:nvPr/>
        </p:nvCxnSpPr>
        <p:spPr>
          <a:xfrm flipV="1">
            <a:off x="2189064" y="3662164"/>
            <a:ext cx="2314937" cy="2314937"/>
          </a:xfrm>
          <a:prstGeom prst="line">
            <a:avLst/>
          </a:prstGeom>
          <a:ln>
            <a:solidFill>
              <a:srgbClr val="C98107"/>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788643CE-90A7-E556-B6FC-0FF5CCBE6246}"/>
              </a:ext>
            </a:extLst>
          </p:cNvPr>
          <p:cNvCxnSpPr>
            <a:cxnSpLocks/>
          </p:cNvCxnSpPr>
          <p:nvPr/>
        </p:nvCxnSpPr>
        <p:spPr>
          <a:xfrm>
            <a:off x="157710" y="5360651"/>
            <a:ext cx="2641921" cy="14575"/>
          </a:xfrm>
          <a:prstGeom prst="line">
            <a:avLst/>
          </a:prstGeom>
          <a:ln>
            <a:solidFill>
              <a:srgbClr val="C98107"/>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95DBBAB4-317C-0FAC-0A33-56F52F6CCC57}"/>
              </a:ext>
            </a:extLst>
          </p:cNvPr>
          <p:cNvCxnSpPr>
            <a:cxnSpLocks/>
          </p:cNvCxnSpPr>
          <p:nvPr/>
        </p:nvCxnSpPr>
        <p:spPr>
          <a:xfrm>
            <a:off x="868103" y="4644478"/>
            <a:ext cx="2641921" cy="14575"/>
          </a:xfrm>
          <a:prstGeom prst="line">
            <a:avLst/>
          </a:prstGeom>
          <a:ln>
            <a:solidFill>
              <a:srgbClr val="C98107"/>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8D65641-0E84-E5CC-E2A1-D86167176838}"/>
              </a:ext>
            </a:extLst>
          </p:cNvPr>
          <p:cNvCxnSpPr>
            <a:cxnSpLocks/>
          </p:cNvCxnSpPr>
          <p:nvPr/>
        </p:nvCxnSpPr>
        <p:spPr>
          <a:xfrm>
            <a:off x="1576090" y="3928305"/>
            <a:ext cx="2641921" cy="14575"/>
          </a:xfrm>
          <a:prstGeom prst="line">
            <a:avLst/>
          </a:prstGeom>
          <a:ln>
            <a:solidFill>
              <a:srgbClr val="C98107"/>
            </a:solidFill>
          </a:ln>
        </p:spPr>
        <p:style>
          <a:lnRef idx="1">
            <a:schemeClr val="accent1"/>
          </a:lnRef>
          <a:fillRef idx="0">
            <a:schemeClr val="accent1"/>
          </a:fillRef>
          <a:effectRef idx="0">
            <a:schemeClr val="accent1"/>
          </a:effectRef>
          <a:fontRef idx="minor">
            <a:schemeClr val="tx1"/>
          </a:fontRef>
        </p:style>
      </p:cxnSp>
      <p:sp>
        <p:nvSpPr>
          <p:cNvPr id="100" name="TextBox 99">
            <a:extLst>
              <a:ext uri="{FF2B5EF4-FFF2-40B4-BE49-F238E27FC236}">
                <a16:creationId xmlns:a16="http://schemas.microsoft.com/office/drawing/2014/main" id="{D4ECA409-E72F-9CBC-F272-61E8D9C63875}"/>
              </a:ext>
            </a:extLst>
          </p:cNvPr>
          <p:cNvSpPr txBox="1"/>
          <p:nvPr/>
        </p:nvSpPr>
        <p:spPr>
          <a:xfrm rot="10800000" flipV="1">
            <a:off x="157710" y="5434357"/>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Weather affecting</a:t>
            </a:r>
          </a:p>
        </p:txBody>
      </p:sp>
      <p:sp>
        <p:nvSpPr>
          <p:cNvPr id="101" name="TextBox 100">
            <a:extLst>
              <a:ext uri="{FF2B5EF4-FFF2-40B4-BE49-F238E27FC236}">
                <a16:creationId xmlns:a16="http://schemas.microsoft.com/office/drawing/2014/main" id="{BAF9985C-792B-0459-A44B-A98C2E2AC010}"/>
              </a:ext>
            </a:extLst>
          </p:cNvPr>
          <p:cNvSpPr txBox="1"/>
          <p:nvPr/>
        </p:nvSpPr>
        <p:spPr>
          <a:xfrm rot="10800000" flipV="1">
            <a:off x="868103" y="4747237"/>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Seasonal demands</a:t>
            </a:r>
          </a:p>
        </p:txBody>
      </p:sp>
      <p:sp>
        <p:nvSpPr>
          <p:cNvPr id="102" name="TextBox 101">
            <a:extLst>
              <a:ext uri="{FF2B5EF4-FFF2-40B4-BE49-F238E27FC236}">
                <a16:creationId xmlns:a16="http://schemas.microsoft.com/office/drawing/2014/main" id="{B9081245-8C32-A49F-BB06-AA45DBFCDCDB}"/>
              </a:ext>
            </a:extLst>
          </p:cNvPr>
          <p:cNvSpPr txBox="1"/>
          <p:nvPr/>
        </p:nvSpPr>
        <p:spPr>
          <a:xfrm rot="10800000" flipV="1">
            <a:off x="1453352" y="4011372"/>
            <a:ext cx="2278026" cy="246221"/>
          </a:xfrm>
          <a:prstGeom prst="rect">
            <a:avLst/>
          </a:prstGeom>
          <a:noFill/>
        </p:spPr>
        <p:txBody>
          <a:bodyPr wrap="square" lIns="0" tIns="0" rIns="91440" bIns="0" rtlCol="0">
            <a:spAutoFit/>
          </a:bodyPr>
          <a:lstStyle/>
          <a:p>
            <a:pPr algn="r"/>
            <a:r>
              <a:rPr lang="en-US" sz="1600" dirty="0">
                <a:latin typeface="Century Gothic" panose="020B0502020202020204" pitchFamily="34" charset="0"/>
              </a:rPr>
              <a:t>Economic downturn</a:t>
            </a:r>
          </a:p>
        </p:txBody>
      </p:sp>
    </p:spTree>
    <p:extLst>
      <p:ext uri="{BB962C8B-B14F-4D97-AF65-F5344CB8AC3E}">
        <p14:creationId xmlns:p14="http://schemas.microsoft.com/office/powerpoint/2010/main" val="80464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0"/>
          <p:cNvSpPr/>
          <p:nvPr/>
        </p:nvSpPr>
        <p:spPr>
          <a:xfrm>
            <a:off x="5582798" y="439994"/>
            <a:ext cx="5670590" cy="708779"/>
          </a:xfrm>
          <a:prstGeom prst="rect">
            <a:avLst/>
          </a:prstGeom>
          <a:noFill/>
          <a:ln/>
        </p:spPr>
        <p:txBody>
          <a:bodyPr wrap="none" lIns="0" tIns="0" rIns="0" bIns="0" rtlCol="0" anchor="t"/>
          <a:lstStyle/>
          <a:p>
            <a:pPr marL="0" indent="0" algn="l">
              <a:lnSpc>
                <a:spcPts val="5550"/>
              </a:lnSpc>
              <a:buNone/>
            </a:pPr>
            <a:r>
              <a:rPr lang="en-US" sz="4450" b="1" dirty="0">
                <a:latin typeface="Times New Roman" panose="02020603050405020304" pitchFamily="18" charset="0"/>
                <a:ea typeface="Instrument Sans Semi Bold" pitchFamily="34" charset="-122"/>
                <a:cs typeface="Times New Roman" panose="02020603050405020304" pitchFamily="18" charset="0"/>
              </a:rPr>
              <a:t>CONCLUSION</a:t>
            </a:r>
            <a:endParaRPr lang="en-US" sz="4450" b="1" dirty="0">
              <a:latin typeface="Times New Roman" panose="02020603050405020304" pitchFamily="18" charset="0"/>
              <a:cs typeface="Times New Roman" panose="02020603050405020304" pitchFamily="18" charset="0"/>
            </a:endParaRPr>
          </a:p>
        </p:txBody>
      </p:sp>
      <p:sp>
        <p:nvSpPr>
          <p:cNvPr id="6" name="Text 1"/>
          <p:cNvSpPr/>
          <p:nvPr/>
        </p:nvSpPr>
        <p:spPr>
          <a:xfrm>
            <a:off x="5735776" y="1066145"/>
            <a:ext cx="4536519" cy="566976"/>
          </a:xfrm>
          <a:prstGeom prst="rect">
            <a:avLst/>
          </a:prstGeom>
          <a:noFill/>
          <a:ln/>
        </p:spPr>
        <p:txBody>
          <a:bodyPr wrap="none" lIns="0" tIns="0" rIns="0" bIns="0" rtlCol="0" anchor="t"/>
          <a:lstStyle/>
          <a:p>
            <a:pPr marL="0" indent="0" algn="l">
              <a:lnSpc>
                <a:spcPts val="4450"/>
              </a:lnSpc>
              <a:buNone/>
            </a:pPr>
            <a:r>
              <a:rPr lang="en-US" sz="2800" dirty="0">
                <a:solidFill>
                  <a:srgbClr val="84C1FA"/>
                </a:solidFill>
                <a:latin typeface="Times New Roman" panose="02020603050405020304" pitchFamily="18" charset="0"/>
                <a:ea typeface="Instrument Sans Semi Bold" pitchFamily="34" charset="-122"/>
                <a:cs typeface="Times New Roman" panose="02020603050405020304" pitchFamily="18" charset="0"/>
              </a:rPr>
              <a:t>Key Findings</a:t>
            </a:r>
            <a:endParaRPr lang="en-US" sz="2800" dirty="0">
              <a:latin typeface="Times New Roman" panose="02020603050405020304" pitchFamily="18" charset="0"/>
              <a:cs typeface="Times New Roman" panose="02020603050405020304" pitchFamily="18" charset="0"/>
            </a:endParaRPr>
          </a:p>
        </p:txBody>
      </p:sp>
      <p:sp>
        <p:nvSpPr>
          <p:cNvPr id="7" name="Text 2"/>
          <p:cNvSpPr/>
          <p:nvPr/>
        </p:nvSpPr>
        <p:spPr>
          <a:xfrm>
            <a:off x="5735895" y="1842872"/>
            <a:ext cx="2835235" cy="354330"/>
          </a:xfrm>
          <a:prstGeom prst="rect">
            <a:avLst/>
          </a:prstGeom>
          <a:noFill/>
          <a:ln/>
        </p:spPr>
        <p:txBody>
          <a:bodyPr wrap="none" lIns="0" tIns="0" rIns="0" bIns="0" rtlCol="0" anchor="t"/>
          <a:lstStyle/>
          <a:p>
            <a:pPr marL="342900" indent="-342900" algn="l">
              <a:lnSpc>
                <a:spcPts val="2750"/>
              </a:lnSpc>
              <a:buFont typeface="Wingdings" panose="05000000000000000000" pitchFamily="2" charset="2"/>
              <a:buChar char="Ø"/>
            </a:pPr>
            <a:r>
              <a:rPr lang="en-US" sz="2000" b="1" dirty="0">
                <a:latin typeface="Times New Roman" panose="02020603050405020304" pitchFamily="18" charset="0"/>
                <a:ea typeface="Instrument Sans Semi Bold" pitchFamily="34" charset="-122"/>
                <a:cs typeface="Times New Roman" panose="02020603050405020304" pitchFamily="18" charset="0"/>
              </a:rPr>
              <a:t>Sales Decline</a:t>
            </a:r>
            <a:endParaRPr lang="en-US" sz="2000" b="1" dirty="0">
              <a:latin typeface="Times New Roman" panose="02020603050405020304" pitchFamily="18" charset="0"/>
              <a:cs typeface="Times New Roman" panose="02020603050405020304" pitchFamily="18" charset="0"/>
            </a:endParaRPr>
          </a:p>
        </p:txBody>
      </p:sp>
      <p:sp>
        <p:nvSpPr>
          <p:cNvPr id="8" name="Text 3"/>
          <p:cNvSpPr/>
          <p:nvPr/>
        </p:nvSpPr>
        <p:spPr>
          <a:xfrm>
            <a:off x="5735895" y="2333291"/>
            <a:ext cx="5642491" cy="725805"/>
          </a:xfrm>
          <a:prstGeom prst="rect">
            <a:avLst/>
          </a:prstGeom>
          <a:noFill/>
          <a:ln/>
        </p:spPr>
        <p:txBody>
          <a:bodyPr wrap="square" lIns="0" tIns="0" rIns="0" bIns="0" rtlCol="0" anchor="t"/>
          <a:lstStyle/>
          <a:p>
            <a:pPr marL="0" indent="0" algn="l">
              <a:lnSpc>
                <a:spcPts val="2850"/>
              </a:lnSpc>
              <a:buNone/>
            </a:pPr>
            <a:r>
              <a:rPr lang="en-US" sz="1750" b="1" dirty="0">
                <a:solidFill>
                  <a:srgbClr val="FF5000"/>
                </a:solidFill>
                <a:latin typeface="Times New Roman" panose="02020603050405020304" pitchFamily="18" charset="0"/>
                <a:ea typeface="Instrument Sans Medium" pitchFamily="34" charset="-122"/>
                <a:cs typeface="Times New Roman" panose="02020603050405020304" pitchFamily="18" charset="0"/>
              </a:rPr>
              <a:t>30% drop in in-store sales;</a:t>
            </a: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 slight increase in online orders</a:t>
            </a:r>
            <a:endParaRPr lang="en-US" sz="1750" dirty="0">
              <a:latin typeface="Times New Roman" panose="02020603050405020304" pitchFamily="18" charset="0"/>
              <a:cs typeface="Times New Roman" panose="02020603050405020304" pitchFamily="18" charset="0"/>
            </a:endParaRPr>
          </a:p>
        </p:txBody>
      </p:sp>
      <p:sp>
        <p:nvSpPr>
          <p:cNvPr id="9" name="Text 4"/>
          <p:cNvSpPr/>
          <p:nvPr/>
        </p:nvSpPr>
        <p:spPr>
          <a:xfrm>
            <a:off x="5735776" y="2914517"/>
            <a:ext cx="2835235" cy="354330"/>
          </a:xfrm>
          <a:prstGeom prst="rect">
            <a:avLst/>
          </a:prstGeom>
          <a:noFill/>
          <a:ln/>
        </p:spPr>
        <p:txBody>
          <a:bodyPr wrap="none" lIns="0" tIns="0" rIns="0" bIns="0" rtlCol="0" anchor="t"/>
          <a:lstStyle/>
          <a:p>
            <a:pPr marL="342900" indent="-342900" algn="l">
              <a:lnSpc>
                <a:spcPts val="2750"/>
              </a:lnSpc>
              <a:buFont typeface="Wingdings" panose="05000000000000000000" pitchFamily="2" charset="2"/>
              <a:buChar char="Ø"/>
            </a:pPr>
            <a:r>
              <a:rPr lang="en-US" sz="2000" b="1" dirty="0">
                <a:latin typeface="Times New Roman" panose="02020603050405020304" pitchFamily="18" charset="0"/>
                <a:ea typeface="Instrument Sans Semi Bold" pitchFamily="34" charset="-122"/>
                <a:cs typeface="Times New Roman" panose="02020603050405020304" pitchFamily="18" charset="0"/>
              </a:rPr>
              <a:t>Competition</a:t>
            </a:r>
            <a:endParaRPr lang="en-US" sz="2000" b="1" dirty="0">
              <a:latin typeface="Times New Roman" panose="02020603050405020304" pitchFamily="18" charset="0"/>
              <a:cs typeface="Times New Roman" panose="02020603050405020304" pitchFamily="18" charset="0"/>
            </a:endParaRPr>
          </a:p>
        </p:txBody>
      </p:sp>
      <p:sp>
        <p:nvSpPr>
          <p:cNvPr id="10" name="Text 5"/>
          <p:cNvSpPr/>
          <p:nvPr/>
        </p:nvSpPr>
        <p:spPr>
          <a:xfrm>
            <a:off x="5735776" y="3404936"/>
            <a:ext cx="5642610"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Local and national competitors with </a:t>
            </a:r>
            <a:r>
              <a:rPr lang="en-US" sz="1750" b="1" dirty="0">
                <a:solidFill>
                  <a:srgbClr val="1E3063"/>
                </a:solidFill>
                <a:latin typeface="Times New Roman" panose="02020603050405020304" pitchFamily="18" charset="0"/>
                <a:ea typeface="Instrument Sans Medium" pitchFamily="34" charset="-122"/>
                <a:cs typeface="Times New Roman" panose="02020603050405020304" pitchFamily="18" charset="0"/>
              </a:rPr>
              <a:t>lower prices.</a:t>
            </a:r>
            <a:endParaRPr lang="en-US" sz="1750" dirty="0">
              <a:latin typeface="Times New Roman" panose="02020603050405020304" pitchFamily="18" charset="0"/>
              <a:cs typeface="Times New Roman" panose="02020603050405020304" pitchFamily="18" charset="0"/>
            </a:endParaRPr>
          </a:p>
        </p:txBody>
      </p:sp>
      <p:sp>
        <p:nvSpPr>
          <p:cNvPr id="11" name="Text 6"/>
          <p:cNvSpPr/>
          <p:nvPr/>
        </p:nvSpPr>
        <p:spPr>
          <a:xfrm>
            <a:off x="5735776" y="3891281"/>
            <a:ext cx="2835235" cy="354330"/>
          </a:xfrm>
          <a:prstGeom prst="rect">
            <a:avLst/>
          </a:prstGeom>
          <a:noFill/>
          <a:ln/>
        </p:spPr>
        <p:txBody>
          <a:bodyPr wrap="none" lIns="0" tIns="0" rIns="0" bIns="0" rtlCol="0" anchor="t"/>
          <a:lstStyle/>
          <a:p>
            <a:pPr marL="342900" indent="-342900" algn="l">
              <a:lnSpc>
                <a:spcPts val="2750"/>
              </a:lnSpc>
              <a:buFont typeface="Wingdings" panose="05000000000000000000" pitchFamily="2" charset="2"/>
              <a:buChar char="Ø"/>
            </a:pPr>
            <a:r>
              <a:rPr lang="en-US" sz="2000" b="1" dirty="0">
                <a:latin typeface="Times New Roman" panose="02020603050405020304" pitchFamily="18" charset="0"/>
                <a:ea typeface="Instrument Sans Semi Bold" pitchFamily="34" charset="-122"/>
                <a:cs typeface="Times New Roman" panose="02020603050405020304" pitchFamily="18" charset="0"/>
              </a:rPr>
              <a:t>Operational Costs</a:t>
            </a:r>
            <a:endParaRPr lang="en-US" sz="2000" b="1" dirty="0">
              <a:latin typeface="Times New Roman" panose="02020603050405020304" pitchFamily="18" charset="0"/>
              <a:cs typeface="Times New Roman" panose="02020603050405020304" pitchFamily="18" charset="0"/>
            </a:endParaRPr>
          </a:p>
        </p:txBody>
      </p:sp>
      <p:sp>
        <p:nvSpPr>
          <p:cNvPr id="12" name="Text 7"/>
          <p:cNvSpPr/>
          <p:nvPr/>
        </p:nvSpPr>
        <p:spPr>
          <a:xfrm>
            <a:off x="5735776" y="4381699"/>
            <a:ext cx="5642491"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Increased due to </a:t>
            </a:r>
            <a:r>
              <a:rPr lang="en-US" sz="1750" b="1" dirty="0">
                <a:solidFill>
                  <a:srgbClr val="1E3063"/>
                </a:solidFill>
                <a:latin typeface="Times New Roman" panose="02020603050405020304" pitchFamily="18" charset="0"/>
                <a:ea typeface="Instrument Sans Medium" pitchFamily="34" charset="-122"/>
                <a:cs typeface="Times New Roman" panose="02020603050405020304" pitchFamily="18" charset="0"/>
              </a:rPr>
              <a:t>rising flower prices</a:t>
            </a: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 and </a:t>
            </a:r>
            <a:r>
              <a:rPr lang="en-US" sz="1750" b="1" dirty="0">
                <a:solidFill>
                  <a:srgbClr val="1E3063"/>
                </a:solidFill>
                <a:latin typeface="Times New Roman" panose="02020603050405020304" pitchFamily="18" charset="0"/>
                <a:ea typeface="Instrument Sans Medium" pitchFamily="34" charset="-122"/>
                <a:cs typeface="Times New Roman" panose="02020603050405020304" pitchFamily="18" charset="0"/>
              </a:rPr>
              <a:t>sustainable practices</a:t>
            </a:r>
            <a:endParaRPr lang="en-US" sz="1750" dirty="0">
              <a:latin typeface="Times New Roman" panose="02020603050405020304" pitchFamily="18" charset="0"/>
              <a:cs typeface="Times New Roman" panose="02020603050405020304" pitchFamily="18" charset="0"/>
            </a:endParaRPr>
          </a:p>
        </p:txBody>
      </p:sp>
      <p:sp>
        <p:nvSpPr>
          <p:cNvPr id="13" name="Text 8"/>
          <p:cNvSpPr/>
          <p:nvPr/>
        </p:nvSpPr>
        <p:spPr>
          <a:xfrm>
            <a:off x="5735776" y="5397554"/>
            <a:ext cx="2835235" cy="354330"/>
          </a:xfrm>
          <a:prstGeom prst="rect">
            <a:avLst/>
          </a:prstGeom>
          <a:noFill/>
          <a:ln/>
        </p:spPr>
        <p:txBody>
          <a:bodyPr wrap="none" lIns="0" tIns="0" rIns="0" bIns="0" rtlCol="0" anchor="t"/>
          <a:lstStyle/>
          <a:p>
            <a:pPr marL="342900" indent="-342900" algn="l">
              <a:lnSpc>
                <a:spcPts val="2750"/>
              </a:lnSpc>
              <a:buFont typeface="Wingdings" panose="05000000000000000000" pitchFamily="2" charset="2"/>
              <a:buChar char="Ø"/>
            </a:pPr>
            <a:r>
              <a:rPr lang="en-US" sz="2000" b="1" dirty="0">
                <a:latin typeface="Times New Roman" panose="02020603050405020304" pitchFamily="18" charset="0"/>
                <a:ea typeface="Instrument Sans Semi Bold" pitchFamily="34" charset="-122"/>
                <a:cs typeface="Times New Roman" panose="02020603050405020304" pitchFamily="18" charset="0"/>
              </a:rPr>
              <a:t>Customer Feedback</a:t>
            </a:r>
            <a:endParaRPr lang="en-US" sz="2000" b="1" dirty="0">
              <a:latin typeface="Times New Roman" panose="02020603050405020304" pitchFamily="18" charset="0"/>
              <a:cs typeface="Times New Roman" panose="02020603050405020304" pitchFamily="18" charset="0"/>
            </a:endParaRPr>
          </a:p>
        </p:txBody>
      </p:sp>
      <p:sp>
        <p:nvSpPr>
          <p:cNvPr id="14" name="Text 9"/>
          <p:cNvSpPr/>
          <p:nvPr/>
        </p:nvSpPr>
        <p:spPr>
          <a:xfrm>
            <a:off x="5735776" y="5887972"/>
            <a:ext cx="5642610"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Requirement to </a:t>
            </a:r>
            <a:r>
              <a:rPr lang="en-US" sz="1750" b="1" dirty="0">
                <a:solidFill>
                  <a:srgbClr val="1E3063"/>
                </a:solidFill>
                <a:latin typeface="Times New Roman" panose="02020603050405020304" pitchFamily="18" charset="0"/>
                <a:ea typeface="Instrument Sans Medium" pitchFamily="34" charset="-122"/>
                <a:cs typeface="Times New Roman" panose="02020603050405020304" pitchFamily="18" charset="0"/>
              </a:rPr>
              <a:t>update the website</a:t>
            </a:r>
            <a:r>
              <a:rPr lang="en-US" sz="1750" dirty="0">
                <a:solidFill>
                  <a:srgbClr val="1E3063"/>
                </a:solidFill>
                <a:latin typeface="Times New Roman" panose="02020603050405020304" pitchFamily="18" charset="0"/>
                <a:ea typeface="Instrument Sans Medium" pitchFamily="34" charset="-122"/>
                <a:cs typeface="Times New Roman" panose="02020603050405020304" pitchFamily="18" charset="0"/>
              </a:rPr>
              <a:t> and provide </a:t>
            </a:r>
            <a:r>
              <a:rPr lang="en-US" sz="1750" b="1" dirty="0">
                <a:solidFill>
                  <a:srgbClr val="1E3063"/>
                </a:solidFill>
                <a:latin typeface="Times New Roman" panose="02020603050405020304" pitchFamily="18" charset="0"/>
                <a:ea typeface="Instrument Sans Medium" pitchFamily="34" charset="-122"/>
                <a:cs typeface="Times New Roman" panose="02020603050405020304" pitchFamily="18" charset="0"/>
              </a:rPr>
              <a:t>more flexible delivery.</a:t>
            </a:r>
            <a:endParaRPr lang="en-US" sz="1750" dirty="0">
              <a:latin typeface="Times New Roman" panose="02020603050405020304" pitchFamily="18" charset="0"/>
              <a:cs typeface="Times New Roman" panose="02020603050405020304" pitchFamily="18" charset="0"/>
            </a:endParaRPr>
          </a:p>
        </p:txBody>
      </p:sp>
      <p:pic>
        <p:nvPicPr>
          <p:cNvPr id="3074" name="Picture 2" descr="Suraj Florist in Sola,Ahmedabad - Best Flower Shops near me in Ahmedabad -  Justdi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144998" cy="6859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0473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629783" y="0"/>
            <a:ext cx="8915399" cy="860400"/>
          </a:xfrm>
        </p:spPr>
        <p:txBody>
          <a:bodyPr/>
          <a:lstStyle/>
          <a:p>
            <a:r>
              <a:rPr lang="en-GB" b="1" dirty="0">
                <a:latin typeface="Times New Roman" panose="02020603050405020304" pitchFamily="18" charset="0"/>
                <a:cs typeface="Times New Roman" panose="02020603050405020304" pitchFamily="18" charset="0"/>
              </a:rPr>
              <a:t>REFERENCES </a:t>
            </a:r>
          </a:p>
        </p:txBody>
      </p:sp>
      <p:sp>
        <p:nvSpPr>
          <p:cNvPr id="5" name="Rectangle 4"/>
          <p:cNvSpPr/>
          <p:nvPr/>
        </p:nvSpPr>
        <p:spPr>
          <a:xfrm>
            <a:off x="629783" y="962000"/>
            <a:ext cx="11480800" cy="5509200"/>
          </a:xfrm>
          <a:prstGeom prst="rect">
            <a:avLst/>
          </a:prstGeom>
        </p:spPr>
        <p:txBody>
          <a:bodyPr wrap="square">
            <a:spAutoFit/>
          </a:bodyPr>
          <a:lstStyle/>
          <a:p>
            <a:pPr marL="457200" marR="0" indent="-457200">
              <a:lnSpc>
                <a:spcPct val="150000"/>
              </a:lnSpc>
              <a:spcBef>
                <a:spcPts val="0"/>
              </a:spcBef>
              <a:spcAft>
                <a:spcPts val="1200"/>
              </a:spcAft>
            </a:pP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Almendros</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J.A.C.,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Nicoara</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D.P. and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Sanz</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I.P. (2024). Digital transformation in SMEs: Understanding its determinants and size heterogeneity.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Technology in Society</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77, pp.102483–102483.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doi</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600" u="sng" kern="0"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https://doi.org/10.1016/j.techsoc.2024.102483</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kern="1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50000"/>
              </a:lnSpc>
              <a:spcBef>
                <a:spcPts val="0"/>
              </a:spcBef>
              <a:spcAft>
                <a:spcPts val="1200"/>
              </a:spcAft>
            </a:pP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Amin, M.,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Gohar</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M. and Ali, I. (2025). Impact of digital transformation on SME’s marketing performance: role of social media and market turbulence.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Discover Sustainability</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6(1).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doi</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600" u="sng" kern="0"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https://doi.org/10.1007/s43621-025-01228-3</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kern="1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50000"/>
              </a:lnSpc>
              <a:spcBef>
                <a:spcPts val="0"/>
              </a:spcBef>
              <a:spcAft>
                <a:spcPts val="1200"/>
              </a:spcAft>
            </a:pP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Ngo, T.,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Thanh</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L., Nguyen, H.P., Mai, A.,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Huyen</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T. and Hoang, P.L. (2024). A Comprehensive Study on Factors Influencing Online Impulse Buying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Behavior</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Evidence from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Shopee</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Video Platform. </a:t>
            </a:r>
            <a:r>
              <a:rPr lang="en-GB" sz="1600" i="1" kern="0" dirty="0" err="1">
                <a:latin typeface="Times New Roman" panose="02020603050405020304" pitchFamily="18" charset="0"/>
                <a:ea typeface="Times New Roman" panose="02020603050405020304" pitchFamily="18" charset="0"/>
                <a:cs typeface="Times New Roman" panose="02020603050405020304" pitchFamily="18" charset="0"/>
              </a:rPr>
              <a:t>Heliyon</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[online] 10(15), pp.e35743–e35743.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doi</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600" u="sng" kern="0"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https://doi.org/10.1016/j.heliyon.2024.e35743</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kern="1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50000"/>
              </a:lnSpc>
              <a:spcBef>
                <a:spcPts val="0"/>
              </a:spcBef>
              <a:spcAft>
                <a:spcPts val="1200"/>
              </a:spcAft>
            </a:pP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Sharabati</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A.A.A., Ali, A.,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Allahham</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M.I., Hussein, A.A.,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Alheet</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A.F. and Mohammad, A.S. (2024). The Impact of Digital Marketing on the Performance of SMEs: An Analytical Study in Light of Modern Digital Transformations.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Sustainability</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[online] 16(19).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doi</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600" u="sng" kern="0"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5"/>
              </a:rPr>
              <a:t>https://doi.org/10.3390/su16198667</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kern="1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50000"/>
              </a:lnSpc>
              <a:spcBef>
                <a:spcPts val="0"/>
              </a:spcBef>
              <a:spcAft>
                <a:spcPts val="1200"/>
              </a:spcAft>
            </a:pP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Tseng, K.S., Lee, K.W. and Wang, Y.C. (2024). Analysis of Consumer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Behavior</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in Online Flower Shops: Study on Involvement and Influencing Factors.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International Journal of Science, Engineering and Management (IJSEM)</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[online] 11, pp.2456–1304. Available at: </a:t>
            </a:r>
            <a:r>
              <a:rPr lang="en-GB" sz="1600" u="sng" kern="0"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6"/>
              </a:rPr>
              <a:t>https://ijsem.org/article/8%20September%202024%20IJSEM.pdf?utm_source=chatgpt.com</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[Accessed 14 Mar. 2026].</a:t>
            </a:r>
            <a:endParaRPr lang="en-GB" sz="1600" kern="1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9125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0</TotalTime>
  <Words>1952</Words>
  <Application>Microsoft Macintosh PowerPoint</Application>
  <PresentationFormat>Widescreen</PresentationFormat>
  <Paragraphs>137</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Century Gothic</vt:lpstr>
      <vt:lpstr>Times New Roman</vt:lpstr>
      <vt:lpstr>Wingdings</vt:lpstr>
      <vt:lpstr>Wingdings 3</vt:lpstr>
      <vt:lpstr>Wisp</vt:lpstr>
      <vt:lpstr>MODULE NAME: Problem Solving and Decision Making MODULE CODE: LCLM4004  STUDENT NAME: Erfan Asad Sangabi STUDENT ID:2511134 LECTURER: Assessment 1: Presentation</vt:lpstr>
      <vt:lpstr>OVERVIEW</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2026-03-12T06:47:25Z</dcterms:created>
  <dcterms:modified xsi:type="dcterms:W3CDTF">2026-03-15T19:33:24Z</dcterms:modified>
</cp:coreProperties>
</file>