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4630400" cy="8229600"/>
  <p:notesSz cx="8229600" cy="14630400"/>
  <p:embeddedFontLst>
    <p:embeddedFont>
      <p:font typeface="Syne" panose="020B0604020202020204" charset="0"/>
      <p:regular r:id="rId18"/>
    </p:embeddedFont>
    <p:embeddedFont>
      <p:font typeface="Syne Extra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9" d="100"/>
          <a:sy n="49" d="100"/>
        </p:scale>
        <p:origin x="2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7705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52025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936427"/>
            <a:ext cx="7556421" cy="3912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7700"/>
              </a:lnSpc>
              <a:buNone/>
            </a:pPr>
            <a:r>
              <a:rPr lang="en-US" sz="61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Critical Analysis of Published Literature</a:t>
            </a:r>
            <a:endParaRPr lang="en-US" sz="6150" dirty="0"/>
          </a:p>
        </p:txBody>
      </p:sp>
      <p:sp>
        <p:nvSpPr>
          <p:cNvPr id="4" name="Text 1"/>
          <p:cNvSpPr/>
          <p:nvPr/>
        </p:nvSpPr>
        <p:spPr>
          <a:xfrm>
            <a:off x="793790" y="5189458"/>
            <a:ext cx="755642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This session equips students with skills to critically evaluate published literature. Students will learn to assess methodologies, identify argument strengths and weaknesses, and differentiate between subjective opinion and evidence-based findings.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793790" y="6913126"/>
            <a:ext cx="362903" cy="362903"/>
          </a:xfrm>
          <a:prstGeom prst="roundRect">
            <a:avLst>
              <a:gd name="adj" fmla="val 25194296"/>
            </a:avLst>
          </a:prstGeom>
          <a:noFill/>
          <a:ln w="762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410" y="6920746"/>
            <a:ext cx="347663" cy="34766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111091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Assessing Methodology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3123962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58929" y="3208973"/>
            <a:ext cx="18002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1</a:t>
            </a:r>
            <a:endParaRPr lang="en-US" sz="2650" dirty="0"/>
          </a:p>
        </p:txBody>
      </p:sp>
      <p:sp>
        <p:nvSpPr>
          <p:cNvPr id="6" name="Text 3"/>
          <p:cNvSpPr/>
          <p:nvPr/>
        </p:nvSpPr>
        <p:spPr>
          <a:xfrm>
            <a:off x="1530906" y="3123962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Examine Methods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530906" y="3968710"/>
            <a:ext cx="2927747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Evaluate if methods are appropriate for study objectives. Consider sample size and data collection techniques.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4685467" y="3123962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770001" y="3208973"/>
            <a:ext cx="34123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2</a:t>
            </a:r>
            <a:endParaRPr lang="en-US" sz="2650" dirty="0"/>
          </a:p>
        </p:txBody>
      </p:sp>
      <p:sp>
        <p:nvSpPr>
          <p:cNvPr id="10" name="Text 7"/>
          <p:cNvSpPr/>
          <p:nvPr/>
        </p:nvSpPr>
        <p:spPr>
          <a:xfrm>
            <a:off x="5422583" y="3123962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Analyze Techniques</a:t>
            </a:r>
            <a:endParaRPr lang="en-US" sz="2200" dirty="0"/>
          </a:p>
        </p:txBody>
      </p:sp>
      <p:sp>
        <p:nvSpPr>
          <p:cNvPr id="11" name="Text 8"/>
          <p:cNvSpPr/>
          <p:nvPr/>
        </p:nvSpPr>
        <p:spPr>
          <a:xfrm>
            <a:off x="5422583" y="3968710"/>
            <a:ext cx="292774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Assess data analysis techniques for reliability and validity.</a:t>
            </a:r>
            <a:endParaRPr lang="en-US" sz="1750" dirty="0"/>
          </a:p>
        </p:txBody>
      </p:sp>
      <p:sp>
        <p:nvSpPr>
          <p:cNvPr id="12" name="Shape 9"/>
          <p:cNvSpPr/>
          <p:nvPr/>
        </p:nvSpPr>
        <p:spPr>
          <a:xfrm>
            <a:off x="793790" y="6265188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69394" y="6350198"/>
            <a:ext cx="35897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3</a:t>
            </a:r>
            <a:endParaRPr lang="en-US" sz="2650" dirty="0"/>
          </a:p>
        </p:txBody>
      </p:sp>
      <p:sp>
        <p:nvSpPr>
          <p:cNvPr id="14" name="Text 11"/>
          <p:cNvSpPr/>
          <p:nvPr/>
        </p:nvSpPr>
        <p:spPr>
          <a:xfrm>
            <a:off x="1530906" y="6265188"/>
            <a:ext cx="490287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Consider Applicability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1530906" y="6755606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Determine if methodology is suitable for the research context.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39378" y="929283"/>
            <a:ext cx="7665244" cy="19806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150"/>
              </a:lnSpc>
              <a:buNone/>
            </a:pPr>
            <a:r>
              <a:rPr lang="en-US" sz="41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Evaluating Argument Strength</a:t>
            </a:r>
            <a:endParaRPr lang="en-US" sz="4150" dirty="0"/>
          </a:p>
        </p:txBody>
      </p:sp>
      <p:sp>
        <p:nvSpPr>
          <p:cNvPr id="4" name="Shape 1"/>
          <p:cNvSpPr/>
          <p:nvPr/>
        </p:nvSpPr>
        <p:spPr>
          <a:xfrm>
            <a:off x="1044773" y="3226713"/>
            <a:ext cx="22860" cy="4073604"/>
          </a:xfrm>
          <a:prstGeom prst="roundRect">
            <a:avLst>
              <a:gd name="adj" fmla="val 388130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270992" y="3690580"/>
            <a:ext cx="739378" cy="22860"/>
          </a:xfrm>
          <a:prstGeom prst="roundRect">
            <a:avLst>
              <a:gd name="adj" fmla="val 388130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18555" y="3464362"/>
            <a:ext cx="475298" cy="475298"/>
          </a:xfrm>
          <a:prstGeom prst="roundRect">
            <a:avLst>
              <a:gd name="adj" fmla="val 18668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972383" y="3543538"/>
            <a:ext cx="167640" cy="3168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1</a:t>
            </a:r>
            <a:endParaRPr lang="en-US" sz="2450" dirty="0"/>
          </a:p>
        </p:txBody>
      </p:sp>
      <p:sp>
        <p:nvSpPr>
          <p:cNvPr id="8" name="Text 5"/>
          <p:cNvSpPr/>
          <p:nvPr/>
        </p:nvSpPr>
        <p:spPr>
          <a:xfrm>
            <a:off x="2218015" y="3437930"/>
            <a:ext cx="2665571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Assess Logic</a:t>
            </a:r>
            <a:endParaRPr lang="en-US" sz="2050" dirty="0"/>
          </a:p>
        </p:txBody>
      </p:sp>
      <p:sp>
        <p:nvSpPr>
          <p:cNvPr id="9" name="Text 6"/>
          <p:cNvSpPr/>
          <p:nvPr/>
        </p:nvSpPr>
        <p:spPr>
          <a:xfrm>
            <a:off x="2218015" y="3894653"/>
            <a:ext cx="6186607" cy="337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Examine the coherence and structure of the author's argument.</a:t>
            </a:r>
            <a:endParaRPr lang="en-US" sz="1650" dirty="0"/>
          </a:p>
        </p:txBody>
      </p:sp>
      <p:sp>
        <p:nvSpPr>
          <p:cNvPr id="10" name="Shape 7"/>
          <p:cNvSpPr/>
          <p:nvPr/>
        </p:nvSpPr>
        <p:spPr>
          <a:xfrm>
            <a:off x="1270992" y="5118854"/>
            <a:ext cx="739378" cy="22860"/>
          </a:xfrm>
          <a:prstGeom prst="roundRect">
            <a:avLst>
              <a:gd name="adj" fmla="val 388130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18555" y="4892635"/>
            <a:ext cx="475298" cy="475298"/>
          </a:xfrm>
          <a:prstGeom prst="roundRect">
            <a:avLst>
              <a:gd name="adj" fmla="val 18668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97255" y="4971812"/>
            <a:ext cx="317778" cy="3168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2</a:t>
            </a:r>
            <a:endParaRPr lang="en-US" sz="2450" dirty="0"/>
          </a:p>
        </p:txBody>
      </p:sp>
      <p:sp>
        <p:nvSpPr>
          <p:cNvPr id="13" name="Text 10"/>
          <p:cNvSpPr/>
          <p:nvPr/>
        </p:nvSpPr>
        <p:spPr>
          <a:xfrm>
            <a:off x="2218015" y="4866203"/>
            <a:ext cx="3448407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Check Evidence</a:t>
            </a:r>
            <a:endParaRPr lang="en-US" sz="2050" dirty="0"/>
          </a:p>
        </p:txBody>
      </p:sp>
      <p:sp>
        <p:nvSpPr>
          <p:cNvPr id="14" name="Text 11"/>
          <p:cNvSpPr/>
          <p:nvPr/>
        </p:nvSpPr>
        <p:spPr>
          <a:xfrm>
            <a:off x="2218015" y="5322927"/>
            <a:ext cx="6186607" cy="337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Determine if provided evidence supports the conclusions drawn.</a:t>
            </a:r>
            <a:endParaRPr lang="en-US" sz="1650" dirty="0"/>
          </a:p>
        </p:txBody>
      </p:sp>
      <p:sp>
        <p:nvSpPr>
          <p:cNvPr id="15" name="Shape 12"/>
          <p:cNvSpPr/>
          <p:nvPr/>
        </p:nvSpPr>
        <p:spPr>
          <a:xfrm>
            <a:off x="1270992" y="6547128"/>
            <a:ext cx="739378" cy="22860"/>
          </a:xfrm>
          <a:prstGeom prst="roundRect">
            <a:avLst>
              <a:gd name="adj" fmla="val 388130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818555" y="6320909"/>
            <a:ext cx="475298" cy="475298"/>
          </a:xfrm>
          <a:prstGeom prst="roundRect">
            <a:avLst>
              <a:gd name="adj" fmla="val 18668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89040" y="6400086"/>
            <a:ext cx="334328" cy="3168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5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3</a:t>
            </a:r>
            <a:endParaRPr lang="en-US" sz="2450" dirty="0"/>
          </a:p>
        </p:txBody>
      </p:sp>
      <p:sp>
        <p:nvSpPr>
          <p:cNvPr id="18" name="Text 15"/>
          <p:cNvSpPr/>
          <p:nvPr/>
        </p:nvSpPr>
        <p:spPr>
          <a:xfrm>
            <a:off x="2218015" y="6294477"/>
            <a:ext cx="4440674" cy="330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Identify Assumptions</a:t>
            </a:r>
            <a:endParaRPr lang="en-US" sz="2050" dirty="0"/>
          </a:p>
        </p:txBody>
      </p:sp>
      <p:sp>
        <p:nvSpPr>
          <p:cNvPr id="19" name="Text 16"/>
          <p:cNvSpPr/>
          <p:nvPr/>
        </p:nvSpPr>
        <p:spPr>
          <a:xfrm>
            <a:off x="2218015" y="6751201"/>
            <a:ext cx="6186607" cy="337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Look for underlying assumptions that may weaken the argument.</a:t>
            </a:r>
            <a:endParaRPr lang="en-US" sz="16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437442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Identifying Limitations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3195161"/>
            <a:ext cx="3664863" cy="2047994"/>
          </a:xfrm>
          <a:prstGeom prst="roundRect">
            <a:avLst>
              <a:gd name="adj" fmla="val 4652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14624" y="342959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Sample Size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514624" y="3920014"/>
            <a:ext cx="319599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Consider if the study's sample size is adequate for its conclusions.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10171867" y="3195161"/>
            <a:ext cx="3664863" cy="2047994"/>
          </a:xfrm>
          <a:prstGeom prst="roundRect">
            <a:avLst>
              <a:gd name="adj" fmla="val 4652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406301" y="3429595"/>
            <a:ext cx="319599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Geographic Focus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406301" y="4274344"/>
            <a:ext cx="319599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Assess if the study's geographic scope limits its applicability.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6280190" y="5469969"/>
            <a:ext cx="7556421" cy="1322189"/>
          </a:xfrm>
          <a:prstGeom prst="roundRect">
            <a:avLst>
              <a:gd name="adj" fmla="val 7205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514624" y="5704403"/>
            <a:ext cx="332172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Data Currency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6514624" y="6194822"/>
            <a:ext cx="708755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Evaluate whether the data used in the study is up-to-date.</a:t>
            </a:r>
            <a:endParaRPr lang="en-US" sz="1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119545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Guiding Questions for Assessment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3841194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58929" y="3926205"/>
            <a:ext cx="18002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1</a:t>
            </a:r>
            <a:endParaRPr lang="en-US" sz="2650" dirty="0"/>
          </a:p>
        </p:txBody>
      </p:sp>
      <p:sp>
        <p:nvSpPr>
          <p:cNvPr id="6" name="Text 3"/>
          <p:cNvSpPr/>
          <p:nvPr/>
        </p:nvSpPr>
        <p:spPr>
          <a:xfrm>
            <a:off x="1530906" y="3841194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Study Design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530906" y="4685943"/>
            <a:ext cx="292774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Is the study design appropriate for the research question?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4685467" y="3841194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770001" y="3926205"/>
            <a:ext cx="34123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2</a:t>
            </a:r>
            <a:endParaRPr lang="en-US" sz="2650" dirty="0"/>
          </a:p>
        </p:txBody>
      </p:sp>
      <p:sp>
        <p:nvSpPr>
          <p:cNvPr id="10" name="Text 7"/>
          <p:cNvSpPr/>
          <p:nvPr/>
        </p:nvSpPr>
        <p:spPr>
          <a:xfrm>
            <a:off x="5422583" y="3841194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Conclusion Justification</a:t>
            </a:r>
            <a:endParaRPr lang="en-US" sz="2200" dirty="0"/>
          </a:p>
        </p:txBody>
      </p:sp>
      <p:sp>
        <p:nvSpPr>
          <p:cNvPr id="11" name="Text 8"/>
          <p:cNvSpPr/>
          <p:nvPr/>
        </p:nvSpPr>
        <p:spPr>
          <a:xfrm>
            <a:off x="5422583" y="4685943"/>
            <a:ext cx="292774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Are the conclusions justified based on the presented data?</a:t>
            </a:r>
            <a:endParaRPr lang="en-US" sz="1750" dirty="0"/>
          </a:p>
        </p:txBody>
      </p:sp>
      <p:sp>
        <p:nvSpPr>
          <p:cNvPr id="12" name="Shape 9"/>
          <p:cNvSpPr/>
          <p:nvPr/>
        </p:nvSpPr>
        <p:spPr>
          <a:xfrm>
            <a:off x="793790" y="6256615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69394" y="6341626"/>
            <a:ext cx="35897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3</a:t>
            </a:r>
            <a:endParaRPr lang="en-US" sz="2650" dirty="0"/>
          </a:p>
        </p:txBody>
      </p:sp>
      <p:sp>
        <p:nvSpPr>
          <p:cNvPr id="14" name="Text 11"/>
          <p:cNvSpPr/>
          <p:nvPr/>
        </p:nvSpPr>
        <p:spPr>
          <a:xfrm>
            <a:off x="1530906" y="6256615"/>
            <a:ext cx="623506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Improvement Opportunities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1530906" y="6747034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What could the author have done to strengthen the study?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366962"/>
            <a:ext cx="130428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Objective vs. Subjective Statements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4351496"/>
            <a:ext cx="494168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Objective Statements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93790" y="4932640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Look for data-driven conclusions supported by evidence in results and discussion sections.</a:t>
            </a:r>
            <a:endParaRPr lang="en-US" sz="1750" dirty="0"/>
          </a:p>
        </p:txBody>
      </p:sp>
      <p:sp>
        <p:nvSpPr>
          <p:cNvPr id="5" name="Text 3"/>
          <p:cNvSpPr/>
          <p:nvPr/>
        </p:nvSpPr>
        <p:spPr>
          <a:xfrm>
            <a:off x="7599521" y="4351496"/>
            <a:ext cx="44356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Subjective Opinions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599521" y="4932640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Identify interpretations not directly supported by data, often in introductions or conclusions.</a:t>
            </a:r>
            <a:endParaRPr lang="en-US" sz="1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3257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88512" y="551736"/>
            <a:ext cx="7739777" cy="1253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Red Flags for Subjectivity</a:t>
            </a:r>
            <a:endParaRPr lang="en-US" sz="39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8512" y="2106573"/>
            <a:ext cx="501491" cy="50149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188512" y="2808684"/>
            <a:ext cx="4136350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Emotional Language</a:t>
            </a:r>
            <a:endParaRPr lang="en-US" sz="1950" dirty="0"/>
          </a:p>
        </p:txBody>
      </p:sp>
      <p:sp>
        <p:nvSpPr>
          <p:cNvPr id="6" name="Text 2"/>
          <p:cNvSpPr/>
          <p:nvPr/>
        </p:nvSpPr>
        <p:spPr>
          <a:xfrm>
            <a:off x="6188512" y="3242429"/>
            <a:ext cx="7739777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Watch for emotive words that may indicate bias.</a:t>
            </a:r>
            <a:endParaRPr lang="en-US" sz="15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8512" y="4165283"/>
            <a:ext cx="501491" cy="501491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6188512" y="4867394"/>
            <a:ext cx="3813691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Unqualified Claims</a:t>
            </a:r>
            <a:endParaRPr lang="en-US" sz="1950" dirty="0"/>
          </a:p>
        </p:txBody>
      </p:sp>
      <p:sp>
        <p:nvSpPr>
          <p:cNvPr id="9" name="Text 4"/>
          <p:cNvSpPr/>
          <p:nvPr/>
        </p:nvSpPr>
        <p:spPr>
          <a:xfrm>
            <a:off x="6188512" y="5301139"/>
            <a:ext cx="7739777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Identify statements made without supporting evidence.</a:t>
            </a:r>
            <a:endParaRPr lang="en-US" sz="15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8512" y="6223992"/>
            <a:ext cx="501491" cy="50149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6188512" y="6926104"/>
            <a:ext cx="3372803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Lack of Citations</a:t>
            </a:r>
            <a:endParaRPr lang="en-US" sz="1950" dirty="0"/>
          </a:p>
        </p:txBody>
      </p:sp>
      <p:sp>
        <p:nvSpPr>
          <p:cNvPr id="12" name="Text 6"/>
          <p:cNvSpPr/>
          <p:nvPr/>
        </p:nvSpPr>
        <p:spPr>
          <a:xfrm>
            <a:off x="6188512" y="7359848"/>
            <a:ext cx="7739777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Note critical points presented without references to sources.</a:t>
            </a:r>
            <a:endParaRPr lang="en-US" sz="15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300996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Critical Language in Analysis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4022646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58929" y="4107656"/>
            <a:ext cx="18002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1</a:t>
            </a:r>
            <a:endParaRPr lang="en-US" sz="2650" dirty="0"/>
          </a:p>
        </p:txBody>
      </p:sp>
      <p:sp>
        <p:nvSpPr>
          <p:cNvPr id="6" name="Text 3"/>
          <p:cNvSpPr/>
          <p:nvPr/>
        </p:nvSpPr>
        <p:spPr>
          <a:xfrm>
            <a:off x="1530906" y="4022646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Balanced Critique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530906" y="4867394"/>
            <a:ext cx="2927747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"The study provides a solid foundation but lacks..."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4685467" y="4022646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770001" y="4107656"/>
            <a:ext cx="34123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2</a:t>
            </a:r>
            <a:endParaRPr lang="en-US" sz="2650" dirty="0"/>
          </a:p>
        </p:txBody>
      </p:sp>
      <p:sp>
        <p:nvSpPr>
          <p:cNvPr id="10" name="Text 7"/>
          <p:cNvSpPr/>
          <p:nvPr/>
        </p:nvSpPr>
        <p:spPr>
          <a:xfrm>
            <a:off x="5422583" y="4022646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Identifying Limitations</a:t>
            </a:r>
            <a:endParaRPr lang="en-US" sz="2200" dirty="0"/>
          </a:p>
        </p:txBody>
      </p:sp>
      <p:sp>
        <p:nvSpPr>
          <p:cNvPr id="11" name="Text 8"/>
          <p:cNvSpPr/>
          <p:nvPr/>
        </p:nvSpPr>
        <p:spPr>
          <a:xfrm>
            <a:off x="5422583" y="4867394"/>
            <a:ext cx="292774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"One potential limitation is..."</a:t>
            </a:r>
            <a:endParaRPr lang="en-US" sz="1750" dirty="0"/>
          </a:p>
        </p:txBody>
      </p:sp>
      <p:sp>
        <p:nvSpPr>
          <p:cNvPr id="12" name="Shape 9"/>
          <p:cNvSpPr/>
          <p:nvPr/>
        </p:nvSpPr>
        <p:spPr>
          <a:xfrm>
            <a:off x="793790" y="6075164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69394" y="6160175"/>
            <a:ext cx="35897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3</a:t>
            </a:r>
            <a:endParaRPr lang="en-US" sz="2650" dirty="0"/>
          </a:p>
        </p:txBody>
      </p:sp>
      <p:sp>
        <p:nvSpPr>
          <p:cNvPr id="14" name="Text 11"/>
          <p:cNvSpPr/>
          <p:nvPr/>
        </p:nvSpPr>
        <p:spPr>
          <a:xfrm>
            <a:off x="1530906" y="6075164"/>
            <a:ext cx="386631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Future Directions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1530906" y="6565583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"Future studies may benefit from..."</a:t>
            </a:r>
            <a:endParaRPr lang="en-US" sz="1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383268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SWOT Analysis Framework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3140988"/>
            <a:ext cx="7556421" cy="3705225"/>
          </a:xfrm>
          <a:prstGeom prst="roundRect">
            <a:avLst>
              <a:gd name="adj" fmla="val 2571"/>
            </a:avLst>
          </a:prstGeom>
          <a:noFill/>
          <a:ln w="7620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6287810" y="3148608"/>
            <a:ext cx="7541181" cy="1013222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6514624" y="3292316"/>
            <a:ext cx="331315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Strengths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10289024" y="3292316"/>
            <a:ext cx="331315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Robust methodology, large diverse sample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6287810" y="4161830"/>
            <a:ext cx="7541181" cy="1013222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6514624" y="4305538"/>
            <a:ext cx="331315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Weaknesses</a:t>
            </a:r>
            <a:endParaRPr lang="en-US" sz="1750" dirty="0"/>
          </a:p>
        </p:txBody>
      </p:sp>
      <p:sp>
        <p:nvSpPr>
          <p:cNvPr id="10" name="Text 7"/>
          <p:cNvSpPr/>
          <p:nvPr/>
        </p:nvSpPr>
        <p:spPr>
          <a:xfrm>
            <a:off x="10289024" y="4305538"/>
            <a:ext cx="331315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Methodological flaws, limited scope</a:t>
            </a:r>
            <a:endParaRPr lang="en-US" sz="1750" dirty="0"/>
          </a:p>
        </p:txBody>
      </p:sp>
      <p:sp>
        <p:nvSpPr>
          <p:cNvPr id="11" name="Shape 8"/>
          <p:cNvSpPr/>
          <p:nvPr/>
        </p:nvSpPr>
        <p:spPr>
          <a:xfrm>
            <a:off x="6287810" y="5175052"/>
            <a:ext cx="7541181" cy="1013222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6514624" y="5318760"/>
            <a:ext cx="331315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Opportunities</a:t>
            </a:r>
            <a:endParaRPr lang="en-US" sz="1750" dirty="0"/>
          </a:p>
        </p:txBody>
      </p:sp>
      <p:sp>
        <p:nvSpPr>
          <p:cNvPr id="13" name="Text 10"/>
          <p:cNvSpPr/>
          <p:nvPr/>
        </p:nvSpPr>
        <p:spPr>
          <a:xfrm>
            <a:off x="10289024" y="5318760"/>
            <a:ext cx="331315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Contributions to field, future research potential</a:t>
            </a:r>
            <a:endParaRPr lang="en-US" sz="1750" dirty="0"/>
          </a:p>
        </p:txBody>
      </p:sp>
      <p:sp>
        <p:nvSpPr>
          <p:cNvPr id="14" name="Shape 11"/>
          <p:cNvSpPr/>
          <p:nvPr/>
        </p:nvSpPr>
        <p:spPr>
          <a:xfrm>
            <a:off x="6287810" y="6188273"/>
            <a:ext cx="7541181" cy="650319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514624" y="6331982"/>
            <a:ext cx="331315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Threats</a:t>
            </a:r>
            <a:endParaRPr lang="en-US" sz="1750" dirty="0"/>
          </a:p>
        </p:txBody>
      </p:sp>
      <p:sp>
        <p:nvSpPr>
          <p:cNvPr id="16" name="Text 13"/>
          <p:cNvSpPr/>
          <p:nvPr/>
        </p:nvSpPr>
        <p:spPr>
          <a:xfrm>
            <a:off x="10289024" y="6331982"/>
            <a:ext cx="331315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Bias risks, lack of transparency</a:t>
            </a:r>
            <a:endParaRPr lang="en-US" sz="1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22908" y="500420"/>
            <a:ext cx="7870984" cy="11365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Applying SWOT to Literature</a:t>
            </a:r>
            <a:endParaRPr lang="en-US" sz="35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2908" y="1909763"/>
            <a:ext cx="909280" cy="145482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304961" y="2091571"/>
            <a:ext cx="3205282" cy="2840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Identify Strengths</a:t>
            </a:r>
            <a:endParaRPr lang="en-US" sz="1750" dirty="0"/>
          </a:p>
        </p:txBody>
      </p:sp>
      <p:sp>
        <p:nvSpPr>
          <p:cNvPr id="6" name="Text 2"/>
          <p:cNvSpPr/>
          <p:nvPr/>
        </p:nvSpPr>
        <p:spPr>
          <a:xfrm>
            <a:off x="7304961" y="2484715"/>
            <a:ext cx="6688931" cy="2908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Note robust methods and diverse samples.</a:t>
            </a:r>
            <a:endParaRPr lang="en-US" sz="14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2908" y="3364587"/>
            <a:ext cx="909280" cy="1454825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304961" y="3546396"/>
            <a:ext cx="3665101" cy="2840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Assess Weaknesses</a:t>
            </a:r>
            <a:endParaRPr lang="en-US" sz="1750" dirty="0"/>
          </a:p>
        </p:txBody>
      </p:sp>
      <p:sp>
        <p:nvSpPr>
          <p:cNvPr id="9" name="Text 4"/>
          <p:cNvSpPr/>
          <p:nvPr/>
        </p:nvSpPr>
        <p:spPr>
          <a:xfrm>
            <a:off x="7304961" y="3939540"/>
            <a:ext cx="6688931" cy="2908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Highlight methodological flaws or limited scope.</a:t>
            </a:r>
            <a:endParaRPr lang="en-US" sz="14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2908" y="4819412"/>
            <a:ext cx="909280" cy="1454825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304961" y="5001220"/>
            <a:ext cx="3929182" cy="2840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Explore Opportunities</a:t>
            </a:r>
            <a:endParaRPr lang="en-US" sz="1750" dirty="0"/>
          </a:p>
        </p:txBody>
      </p:sp>
      <p:sp>
        <p:nvSpPr>
          <p:cNvPr id="12" name="Text 6"/>
          <p:cNvSpPr/>
          <p:nvPr/>
        </p:nvSpPr>
        <p:spPr>
          <a:xfrm>
            <a:off x="7304961" y="5394365"/>
            <a:ext cx="6688931" cy="2908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Consider contributions and future research potential.</a:t>
            </a:r>
            <a:endParaRPr lang="en-US" sz="14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2908" y="6274237"/>
            <a:ext cx="909280" cy="1454825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7304961" y="6456045"/>
            <a:ext cx="3390067" cy="2840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Recognize Threats</a:t>
            </a:r>
            <a:endParaRPr lang="en-US" sz="1750" dirty="0"/>
          </a:p>
        </p:txBody>
      </p:sp>
      <p:sp>
        <p:nvSpPr>
          <p:cNvPr id="15" name="Text 8"/>
          <p:cNvSpPr/>
          <p:nvPr/>
        </p:nvSpPr>
        <p:spPr>
          <a:xfrm>
            <a:off x="7304961" y="6849189"/>
            <a:ext cx="6688931" cy="2908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Identify bias risks or lack of transparency.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867251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Group Critique Exercise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1118711" y="2624971"/>
            <a:ext cx="30480" cy="4737378"/>
          </a:xfrm>
          <a:prstGeom prst="roundRect">
            <a:avLst>
              <a:gd name="adj" fmla="val 312558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358622" y="3120033"/>
            <a:ext cx="793790" cy="30480"/>
          </a:xfrm>
          <a:prstGeom prst="roundRect">
            <a:avLst>
              <a:gd name="adj" fmla="val 312558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78800" y="2880122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043940" y="2965133"/>
            <a:ext cx="18002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1</a:t>
            </a:r>
            <a:endParaRPr lang="en-US" sz="2650" dirty="0"/>
          </a:p>
        </p:txBody>
      </p:sp>
      <p:sp>
        <p:nvSpPr>
          <p:cNvPr id="8" name="Text 5"/>
          <p:cNvSpPr/>
          <p:nvPr/>
        </p:nvSpPr>
        <p:spPr>
          <a:xfrm>
            <a:off x="2381488" y="2851785"/>
            <a:ext cx="2949654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Select Article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2381488" y="3342203"/>
            <a:ext cx="596872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Choose one article related to the research topic.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1358622" y="4653796"/>
            <a:ext cx="793790" cy="30480"/>
          </a:xfrm>
          <a:prstGeom prst="roundRect">
            <a:avLst>
              <a:gd name="adj" fmla="val 312558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78800" y="4413885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963335" y="4498896"/>
            <a:ext cx="34123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2</a:t>
            </a:r>
            <a:endParaRPr lang="en-US" sz="2650" dirty="0"/>
          </a:p>
        </p:txBody>
      </p:sp>
      <p:sp>
        <p:nvSpPr>
          <p:cNvPr id="13" name="Text 10"/>
          <p:cNvSpPr/>
          <p:nvPr/>
        </p:nvSpPr>
        <p:spPr>
          <a:xfrm>
            <a:off x="2381488" y="4385548"/>
            <a:ext cx="351663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Assess Content</a:t>
            </a:r>
            <a:endParaRPr lang="en-US" sz="2200" dirty="0"/>
          </a:p>
        </p:txBody>
      </p:sp>
      <p:sp>
        <p:nvSpPr>
          <p:cNvPr id="14" name="Text 11"/>
          <p:cNvSpPr/>
          <p:nvPr/>
        </p:nvSpPr>
        <p:spPr>
          <a:xfrm>
            <a:off x="2381488" y="4875967"/>
            <a:ext cx="596872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Evaluate methodology, argument strength, and limitations.</a:t>
            </a:r>
            <a:endParaRPr lang="en-US" sz="1750" dirty="0"/>
          </a:p>
        </p:txBody>
      </p:sp>
      <p:sp>
        <p:nvSpPr>
          <p:cNvPr id="15" name="Shape 12"/>
          <p:cNvSpPr/>
          <p:nvPr/>
        </p:nvSpPr>
        <p:spPr>
          <a:xfrm>
            <a:off x="1358622" y="6187559"/>
            <a:ext cx="793790" cy="30480"/>
          </a:xfrm>
          <a:prstGeom prst="roundRect">
            <a:avLst>
              <a:gd name="adj" fmla="val 312558"/>
            </a:avLst>
          </a:prstGeom>
          <a:solidFill>
            <a:srgbClr val="6D912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878800" y="5947648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54405" y="6032659"/>
            <a:ext cx="35897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3</a:t>
            </a:r>
            <a:endParaRPr lang="en-US" sz="2650" dirty="0"/>
          </a:p>
        </p:txBody>
      </p:sp>
      <p:sp>
        <p:nvSpPr>
          <p:cNvPr id="18" name="Text 15"/>
          <p:cNvSpPr/>
          <p:nvPr/>
        </p:nvSpPr>
        <p:spPr>
          <a:xfrm>
            <a:off x="2381488" y="5919311"/>
            <a:ext cx="369855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Prepare Critique</a:t>
            </a:r>
            <a:endParaRPr lang="en-US" sz="2200" dirty="0"/>
          </a:p>
        </p:txBody>
      </p:sp>
      <p:sp>
        <p:nvSpPr>
          <p:cNvPr id="19" name="Text 16"/>
          <p:cNvSpPr/>
          <p:nvPr/>
        </p:nvSpPr>
        <p:spPr>
          <a:xfrm>
            <a:off x="2381488" y="6409730"/>
            <a:ext cx="596872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Summarize key strengths, weaknesses, and suggestions for improvement.</a:t>
            </a:r>
            <a:endParaRPr lang="en-US" sz="17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292543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Presenting Group Critiques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3305413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58929" y="3390424"/>
            <a:ext cx="18002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1</a:t>
            </a:r>
            <a:endParaRPr lang="en-US" sz="2650" dirty="0"/>
          </a:p>
        </p:txBody>
      </p:sp>
      <p:sp>
        <p:nvSpPr>
          <p:cNvPr id="6" name="Text 3"/>
          <p:cNvSpPr/>
          <p:nvPr/>
        </p:nvSpPr>
        <p:spPr>
          <a:xfrm>
            <a:off x="1530906" y="3305413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Key Strengths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530906" y="4150162"/>
            <a:ext cx="292774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Highlight positive aspects of the study's methodology and findings.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4685467" y="3305413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770001" y="3390424"/>
            <a:ext cx="34123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2</a:t>
            </a:r>
            <a:endParaRPr lang="en-US" sz="2650" dirty="0"/>
          </a:p>
        </p:txBody>
      </p:sp>
      <p:sp>
        <p:nvSpPr>
          <p:cNvPr id="10" name="Text 7"/>
          <p:cNvSpPr/>
          <p:nvPr/>
        </p:nvSpPr>
        <p:spPr>
          <a:xfrm>
            <a:off x="5422583" y="3305413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Main Weaknesses</a:t>
            </a:r>
            <a:endParaRPr lang="en-US" sz="2200" dirty="0"/>
          </a:p>
        </p:txBody>
      </p:sp>
      <p:sp>
        <p:nvSpPr>
          <p:cNvPr id="11" name="Text 8"/>
          <p:cNvSpPr/>
          <p:nvPr/>
        </p:nvSpPr>
        <p:spPr>
          <a:xfrm>
            <a:off x="5422583" y="4150162"/>
            <a:ext cx="292774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Discuss limitations and areas for improvement in the research.</a:t>
            </a:r>
            <a:endParaRPr lang="en-US" sz="1750" dirty="0"/>
          </a:p>
        </p:txBody>
      </p:sp>
      <p:sp>
        <p:nvSpPr>
          <p:cNvPr id="12" name="Shape 9"/>
          <p:cNvSpPr/>
          <p:nvPr/>
        </p:nvSpPr>
        <p:spPr>
          <a:xfrm>
            <a:off x="793790" y="5720834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69394" y="5805845"/>
            <a:ext cx="35897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3</a:t>
            </a:r>
            <a:endParaRPr lang="en-US" sz="2650" dirty="0"/>
          </a:p>
        </p:txBody>
      </p:sp>
      <p:sp>
        <p:nvSpPr>
          <p:cNvPr id="14" name="Text 11"/>
          <p:cNvSpPr/>
          <p:nvPr/>
        </p:nvSpPr>
        <p:spPr>
          <a:xfrm>
            <a:off x="1530906" y="5720834"/>
            <a:ext cx="530411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Objectivity Assessment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1530906" y="6211253"/>
            <a:ext cx="681930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Evaluate the balance between evidence-based claims and subjective opinions.</a:t>
            </a:r>
            <a:endParaRPr lang="en-US" sz="17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905828"/>
            <a:ext cx="7556421" cy="212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Improving Critical Analysis Skills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6280190" y="3372326"/>
            <a:ext cx="3664863" cy="2402324"/>
          </a:xfrm>
          <a:prstGeom prst="roundRect">
            <a:avLst>
              <a:gd name="adj" fmla="val 3966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514624" y="3606760"/>
            <a:ext cx="319599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Practice Regularly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514624" y="4451509"/>
            <a:ext cx="319599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Analyze diverse articles to sharpen critical thinking skills.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10171867" y="3372326"/>
            <a:ext cx="3664863" cy="2402324"/>
          </a:xfrm>
          <a:prstGeom prst="roundRect">
            <a:avLst>
              <a:gd name="adj" fmla="val 3966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406301" y="3606760"/>
            <a:ext cx="3195995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Use Frameworks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10406301" y="4451509"/>
            <a:ext cx="319599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Apply SWOT and other frameworks consistently in evaluations.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6280190" y="6001464"/>
            <a:ext cx="7556421" cy="1322189"/>
          </a:xfrm>
          <a:prstGeom prst="roundRect">
            <a:avLst>
              <a:gd name="adj" fmla="val 7205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514624" y="6235898"/>
            <a:ext cx="355270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Seek Feedback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6514624" y="6726317"/>
            <a:ext cx="708755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Discuss analyses with peers and instructors for improvement.</a:t>
            </a:r>
            <a:endParaRPr lang="en-US" sz="17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32577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02112" y="551736"/>
            <a:ext cx="7739777" cy="1253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Materials for Critical Analysis</a:t>
            </a:r>
            <a:endParaRPr lang="en-US" sz="39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112" y="2106573"/>
            <a:ext cx="501491" cy="501491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02112" y="2808684"/>
            <a:ext cx="3113127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Sample Articles</a:t>
            </a:r>
            <a:endParaRPr lang="en-US" sz="1950" dirty="0"/>
          </a:p>
        </p:txBody>
      </p:sp>
      <p:sp>
        <p:nvSpPr>
          <p:cNvPr id="6" name="Text 2"/>
          <p:cNvSpPr/>
          <p:nvPr/>
        </p:nvSpPr>
        <p:spPr>
          <a:xfrm>
            <a:off x="702112" y="3242429"/>
            <a:ext cx="7739777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Diverse research papers for practice and demonstration.</a:t>
            </a:r>
            <a:endParaRPr lang="en-US" sz="15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112" y="4165283"/>
            <a:ext cx="501491" cy="501491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02112" y="4867394"/>
            <a:ext cx="3579971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Analysis Checklist</a:t>
            </a:r>
            <a:endParaRPr lang="en-US" sz="1950" dirty="0"/>
          </a:p>
        </p:txBody>
      </p:sp>
      <p:sp>
        <p:nvSpPr>
          <p:cNvPr id="9" name="Text 4"/>
          <p:cNvSpPr/>
          <p:nvPr/>
        </p:nvSpPr>
        <p:spPr>
          <a:xfrm>
            <a:off x="702112" y="5301139"/>
            <a:ext cx="7739777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Step-by-step guide for thorough literature evaluation.</a:t>
            </a:r>
            <a:endParaRPr lang="en-US" sz="15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112" y="6223992"/>
            <a:ext cx="501491" cy="501491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02112" y="6926104"/>
            <a:ext cx="3387923" cy="313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SWOT Handouts</a:t>
            </a:r>
            <a:endParaRPr lang="en-US" sz="1950" dirty="0"/>
          </a:p>
        </p:txBody>
      </p:sp>
      <p:sp>
        <p:nvSpPr>
          <p:cNvPr id="12" name="Text 6"/>
          <p:cNvSpPr/>
          <p:nvPr/>
        </p:nvSpPr>
        <p:spPr>
          <a:xfrm>
            <a:off x="702112" y="7359848"/>
            <a:ext cx="7739777" cy="320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Templates to support structured critique development.</a:t>
            </a:r>
            <a:endParaRPr lang="en-US" sz="15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473994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F0F4F1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Session Summary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3486864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58929" y="3571875"/>
            <a:ext cx="18002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1</a:t>
            </a:r>
            <a:endParaRPr lang="en-US" sz="2650" dirty="0"/>
          </a:p>
        </p:txBody>
      </p:sp>
      <p:sp>
        <p:nvSpPr>
          <p:cNvPr id="6" name="Text 3"/>
          <p:cNvSpPr/>
          <p:nvPr/>
        </p:nvSpPr>
        <p:spPr>
          <a:xfrm>
            <a:off x="1530906" y="3486864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Critical Evaluation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530906" y="4331613"/>
            <a:ext cx="292774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Emphasize the importance of thorough literature assessment.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4685467" y="3486864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770001" y="3571875"/>
            <a:ext cx="34123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2</a:t>
            </a:r>
            <a:endParaRPr lang="en-US" sz="2650" dirty="0"/>
          </a:p>
        </p:txBody>
      </p:sp>
      <p:sp>
        <p:nvSpPr>
          <p:cNvPr id="10" name="Text 7"/>
          <p:cNvSpPr/>
          <p:nvPr/>
        </p:nvSpPr>
        <p:spPr>
          <a:xfrm>
            <a:off x="5422583" y="3486864"/>
            <a:ext cx="2927747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Structured Analysis</a:t>
            </a:r>
            <a:endParaRPr lang="en-US" sz="2200" dirty="0"/>
          </a:p>
        </p:txBody>
      </p:sp>
      <p:sp>
        <p:nvSpPr>
          <p:cNvPr id="11" name="Text 8"/>
          <p:cNvSpPr/>
          <p:nvPr/>
        </p:nvSpPr>
        <p:spPr>
          <a:xfrm>
            <a:off x="5422583" y="4331613"/>
            <a:ext cx="2927747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Reinforce the use of frameworks like SWOT for organized critiques.</a:t>
            </a:r>
            <a:endParaRPr lang="en-US" sz="1750" dirty="0"/>
          </a:p>
        </p:txBody>
      </p:sp>
      <p:sp>
        <p:nvSpPr>
          <p:cNvPr id="12" name="Shape 9"/>
          <p:cNvSpPr/>
          <p:nvPr/>
        </p:nvSpPr>
        <p:spPr>
          <a:xfrm>
            <a:off x="793790" y="5902285"/>
            <a:ext cx="510302" cy="510302"/>
          </a:xfrm>
          <a:prstGeom prst="roundRect">
            <a:avLst>
              <a:gd name="adj" fmla="val 18669"/>
            </a:avLst>
          </a:prstGeom>
          <a:solidFill>
            <a:srgbClr val="547808"/>
          </a:solidFill>
          <a:ln w="7620">
            <a:solidFill>
              <a:srgbClr val="6D91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69394" y="5987296"/>
            <a:ext cx="358973" cy="3402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3</a:t>
            </a:r>
            <a:endParaRPr lang="en-US" sz="2650" dirty="0"/>
          </a:p>
        </p:txBody>
      </p:sp>
      <p:sp>
        <p:nvSpPr>
          <p:cNvPr id="14" name="Text 11"/>
          <p:cNvSpPr/>
          <p:nvPr/>
        </p:nvSpPr>
        <p:spPr>
          <a:xfrm>
            <a:off x="1530906" y="5902285"/>
            <a:ext cx="575702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D7E5D8"/>
                </a:solidFill>
                <a:latin typeface="Syne Extra Bold" pitchFamily="34" charset="0"/>
                <a:ea typeface="Syne Extra Bold" pitchFamily="34" charset="-122"/>
                <a:cs typeface="Syne Extra Bold" pitchFamily="34" charset="-120"/>
              </a:rPr>
              <a:t>Continuous Improvement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1530906" y="6392704"/>
            <a:ext cx="681930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D7E5D8"/>
                </a:solidFill>
                <a:latin typeface="Syne" pitchFamily="34" charset="0"/>
                <a:ea typeface="Syne" pitchFamily="34" charset="-122"/>
                <a:cs typeface="Syne" pitchFamily="34" charset="-120"/>
              </a:rPr>
              <a:t>Encourage ongoing practice and refinement of critical analysis skills.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599</Words>
  <Application>Microsoft Office PowerPoint</Application>
  <PresentationFormat>Custom</PresentationFormat>
  <Paragraphs>138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Syne Extra Bold</vt:lpstr>
      <vt:lpstr>Arial</vt:lpstr>
      <vt:lpstr>Syne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Gladius David Kulothungan</cp:lastModifiedBy>
  <cp:revision>2</cp:revision>
  <dcterms:created xsi:type="dcterms:W3CDTF">2024-11-02T11:32:19Z</dcterms:created>
  <dcterms:modified xsi:type="dcterms:W3CDTF">2024-11-02T11:34:45Z</dcterms:modified>
</cp:coreProperties>
</file>