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3" r:id="rId6"/>
    <p:sldId id="261" r:id="rId7"/>
    <p:sldId id="262" r:id="rId8"/>
    <p:sldId id="264" r:id="rId9"/>
    <p:sldId id="265" r:id="rId10"/>
    <p:sldId id="266" r:id="rId11"/>
    <p:sldId id="267" r:id="rId12"/>
    <p:sldId id="268" r:id="rId13"/>
    <p:sldId id="269" r:id="rId14"/>
    <p:sldId id="271" r:id="rId15"/>
    <p:sldId id="272" r:id="rId16"/>
    <p:sldId id="273" r:id="rId17"/>
    <p:sldId id="274"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BAACFD-5F6D-4A48-9FA0-9AABFB486B84}" type="datetimeFigureOut">
              <a:rPr lang="en-GB" smtClean="0"/>
              <a:t>05/02/2020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1818389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BAACFD-5F6D-4A48-9FA0-9AABFB486B84}" type="datetimeFigureOut">
              <a:rPr lang="en-GB" smtClean="0"/>
              <a:t>05/02/2020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311613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BAACFD-5F6D-4A48-9FA0-9AABFB486B84}" type="datetimeFigureOut">
              <a:rPr lang="en-GB" smtClean="0"/>
              <a:t>05/02/2020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1759462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BAACFD-5F6D-4A48-9FA0-9AABFB486B84}" type="datetimeFigureOut">
              <a:rPr lang="en-GB" smtClean="0"/>
              <a:t>05/02/2020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816352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BAACFD-5F6D-4A48-9FA0-9AABFB486B84}" type="datetimeFigureOut">
              <a:rPr lang="en-GB" smtClean="0"/>
              <a:t>05/02/2020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606129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BAACFD-5F6D-4A48-9FA0-9AABFB486B84}" type="datetimeFigureOut">
              <a:rPr lang="en-GB" smtClean="0"/>
              <a:t>05/02/2020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2081018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BAACFD-5F6D-4A48-9FA0-9AABFB486B84}" type="datetimeFigureOut">
              <a:rPr lang="en-GB" smtClean="0"/>
              <a:t>05/02/2020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1389790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BAACFD-5F6D-4A48-9FA0-9AABFB486B84}" type="datetimeFigureOut">
              <a:rPr lang="en-GB" smtClean="0"/>
              <a:t>05/02/2020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1132076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BAACFD-5F6D-4A48-9FA0-9AABFB486B84}" type="datetimeFigureOut">
              <a:rPr lang="en-GB" smtClean="0"/>
              <a:t>05/02/2020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601132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BAACFD-5F6D-4A48-9FA0-9AABFB486B84}" type="datetimeFigureOut">
              <a:rPr lang="en-GB" smtClean="0"/>
              <a:t>05/02/2020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726737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BAACFD-5F6D-4A48-9FA0-9AABFB486B84}" type="datetimeFigureOut">
              <a:rPr lang="en-GB" smtClean="0"/>
              <a:t>05/02/2020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E9FBE-20B5-4B25-B223-77ABE338ABBE}" type="slidenum">
              <a:rPr lang="en-GB" smtClean="0"/>
              <a:t>‹#›</a:t>
            </a:fld>
            <a:endParaRPr lang="en-GB"/>
          </a:p>
        </p:txBody>
      </p:sp>
    </p:spTree>
    <p:extLst>
      <p:ext uri="{BB962C8B-B14F-4D97-AF65-F5344CB8AC3E}">
        <p14:creationId xmlns:p14="http://schemas.microsoft.com/office/powerpoint/2010/main" val="771590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BAACFD-5F6D-4A48-9FA0-9AABFB486B84}" type="datetimeFigureOut">
              <a:rPr lang="en-GB" smtClean="0"/>
              <a:t>05/02/2020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CE9FBE-20B5-4B25-B223-77ABE338ABBE}" type="slidenum">
              <a:rPr lang="en-GB" smtClean="0"/>
              <a:t>‹#›</a:t>
            </a:fld>
            <a:endParaRPr lang="en-GB"/>
          </a:p>
        </p:txBody>
      </p:sp>
    </p:spTree>
    <p:extLst>
      <p:ext uri="{BB962C8B-B14F-4D97-AF65-F5344CB8AC3E}">
        <p14:creationId xmlns:p14="http://schemas.microsoft.com/office/powerpoint/2010/main" val="28621221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xHHTbgvjbx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latin typeface="+mn-lt"/>
              </a:rPr>
              <a:t>Towards inclusion of disabled children and young people</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66567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t>What do we mean by ‘inclusion’?</a:t>
            </a:r>
          </a:p>
        </p:txBody>
      </p:sp>
      <p:sp>
        <p:nvSpPr>
          <p:cNvPr id="3" name="Content Placeholder 2"/>
          <p:cNvSpPr>
            <a:spLocks noGrp="1"/>
          </p:cNvSpPr>
          <p:nvPr>
            <p:ph idx="1"/>
          </p:nvPr>
        </p:nvSpPr>
        <p:spPr/>
        <p:txBody>
          <a:bodyPr>
            <a:normAutofit/>
          </a:bodyPr>
          <a:lstStyle/>
          <a:p>
            <a:pPr marL="0" indent="0">
              <a:buNone/>
            </a:pPr>
            <a:r>
              <a:rPr lang="en-GB" sz="4000" dirty="0"/>
              <a:t>In its broadest sense:</a:t>
            </a:r>
          </a:p>
          <a:p>
            <a:pPr marL="0" indent="0">
              <a:buNone/>
            </a:pPr>
            <a:endParaRPr lang="en-GB" sz="4000" dirty="0"/>
          </a:p>
          <a:p>
            <a:pPr marL="0" indent="0">
              <a:buNone/>
            </a:pPr>
            <a:r>
              <a:rPr lang="en-GB" sz="5400" dirty="0"/>
              <a:t>Considering the needs of </a:t>
            </a:r>
            <a:r>
              <a:rPr lang="en-GB" sz="5400" b="1" dirty="0"/>
              <a:t>all</a:t>
            </a:r>
            <a:r>
              <a:rPr lang="en-GB" sz="5400" dirty="0"/>
              <a:t> children and young people in education and other services</a:t>
            </a:r>
          </a:p>
          <a:p>
            <a:pPr marL="0" indent="0">
              <a:buNone/>
            </a:pPr>
            <a:r>
              <a:rPr lang="en-GB" sz="4000" dirty="0"/>
              <a:t>……but there is no universally agreed definition</a:t>
            </a:r>
          </a:p>
        </p:txBody>
      </p:sp>
    </p:spTree>
    <p:extLst>
      <p:ext uri="{BB962C8B-B14F-4D97-AF65-F5344CB8AC3E}">
        <p14:creationId xmlns:p14="http://schemas.microsoft.com/office/powerpoint/2010/main" val="1702463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600" b="1" dirty="0"/>
              <a:t>We will focus on education</a:t>
            </a:r>
          </a:p>
        </p:txBody>
      </p:sp>
      <p:sp>
        <p:nvSpPr>
          <p:cNvPr id="3" name="Content Placeholder 2"/>
          <p:cNvSpPr>
            <a:spLocks noGrp="1"/>
          </p:cNvSpPr>
          <p:nvPr>
            <p:ph idx="1"/>
          </p:nvPr>
        </p:nvSpPr>
        <p:spPr/>
        <p:txBody>
          <a:bodyPr>
            <a:normAutofit/>
          </a:bodyPr>
          <a:lstStyle/>
          <a:p>
            <a:pPr marL="0" indent="0">
              <a:buNone/>
            </a:pPr>
            <a:r>
              <a:rPr lang="en-GB" sz="4400" dirty="0"/>
              <a:t>The United Nations Convention on the Rights of Persons with Disabilities (CRPD) recognizes the right to inclusive education for all persons with disabilities.</a:t>
            </a:r>
          </a:p>
          <a:p>
            <a:pPr marL="0" indent="0">
              <a:buNone/>
            </a:pPr>
            <a:endParaRPr lang="en-GB" sz="4400" dirty="0"/>
          </a:p>
          <a:p>
            <a:pPr marL="0" indent="0">
              <a:buNone/>
            </a:pPr>
            <a:r>
              <a:rPr lang="en-GB" sz="4400" dirty="0"/>
              <a:t>						(UN, 2007)</a:t>
            </a:r>
          </a:p>
          <a:p>
            <a:pPr marL="0" indent="0">
              <a:buNone/>
            </a:pPr>
            <a:endParaRPr lang="en-GB" sz="4400" dirty="0"/>
          </a:p>
        </p:txBody>
      </p:sp>
    </p:spTree>
    <p:extLst>
      <p:ext uri="{BB962C8B-B14F-4D97-AF65-F5344CB8AC3E}">
        <p14:creationId xmlns:p14="http://schemas.microsoft.com/office/powerpoint/2010/main" val="3792166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a:t>Unicef</a:t>
            </a:r>
            <a:r>
              <a:rPr lang="en-GB" b="1" dirty="0"/>
              <a:t> (United Nations Children’s Fund) definition:</a:t>
            </a:r>
          </a:p>
        </p:txBody>
      </p:sp>
      <p:sp>
        <p:nvSpPr>
          <p:cNvPr id="3" name="Content Placeholder 2"/>
          <p:cNvSpPr>
            <a:spLocks noGrp="1"/>
          </p:cNvSpPr>
          <p:nvPr>
            <p:ph idx="1"/>
          </p:nvPr>
        </p:nvSpPr>
        <p:spPr/>
        <p:txBody>
          <a:bodyPr>
            <a:normAutofit/>
          </a:bodyPr>
          <a:lstStyle/>
          <a:p>
            <a:pPr marL="0" indent="0">
              <a:buNone/>
            </a:pPr>
            <a:r>
              <a:rPr lang="en-GB" dirty="0"/>
              <a:t>An education system that includes all students, and welcomes and supports them to learn, whoever they are and whatever their abilities or requirements. This means making sure that teaching and the curriculum, school buildings, classrooms, play areas, transport and toilets are appropriate for all children at all levels.</a:t>
            </a:r>
          </a:p>
          <a:p>
            <a:pPr marL="0" indent="0">
              <a:buNone/>
            </a:pPr>
            <a:r>
              <a:rPr lang="en-GB" dirty="0"/>
              <a:t>Inclusive education means all children learn together in the same schools.</a:t>
            </a:r>
          </a:p>
          <a:p>
            <a:pPr marL="0" indent="0">
              <a:buNone/>
            </a:pPr>
            <a:r>
              <a:rPr lang="en-GB" dirty="0"/>
              <a:t>No-one should be excluded. Every child has a right to inclusive education, including children with disabilities. </a:t>
            </a:r>
          </a:p>
          <a:p>
            <a:pPr marL="0" indent="0">
              <a:buNone/>
            </a:pPr>
            <a:r>
              <a:rPr lang="en-GB" dirty="0"/>
              <a:t>								(</a:t>
            </a:r>
            <a:r>
              <a:rPr lang="en-GB" dirty="0" err="1"/>
              <a:t>Unicef</a:t>
            </a:r>
            <a:r>
              <a:rPr lang="en-GB" dirty="0"/>
              <a:t>, 2017:1)</a:t>
            </a:r>
          </a:p>
        </p:txBody>
      </p:sp>
    </p:spTree>
    <p:extLst>
      <p:ext uri="{BB962C8B-B14F-4D97-AF65-F5344CB8AC3E}">
        <p14:creationId xmlns:p14="http://schemas.microsoft.com/office/powerpoint/2010/main" val="335006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755" y="365125"/>
            <a:ext cx="10616045" cy="1460500"/>
          </a:xfrm>
        </p:spPr>
        <p:txBody>
          <a:bodyPr>
            <a:noAutofit/>
          </a:bodyPr>
          <a:lstStyle/>
          <a:p>
            <a:pPr algn="ctr"/>
            <a:r>
              <a:rPr lang="en-GB" sz="5400" b="1" dirty="0"/>
              <a:t>Relationship of inclusivity to models of disability</a:t>
            </a:r>
          </a:p>
        </p:txBody>
      </p:sp>
      <p:sp>
        <p:nvSpPr>
          <p:cNvPr id="3" name="Content Placeholder 2"/>
          <p:cNvSpPr>
            <a:spLocks noGrp="1"/>
          </p:cNvSpPr>
          <p:nvPr>
            <p:ph idx="1"/>
          </p:nvPr>
        </p:nvSpPr>
        <p:spPr/>
        <p:txBody>
          <a:bodyPr>
            <a:normAutofit lnSpcReduction="10000"/>
          </a:bodyPr>
          <a:lstStyle/>
          <a:p>
            <a:pPr marL="0" indent="0">
              <a:buNone/>
            </a:pPr>
            <a:endParaRPr lang="en-GB" sz="4400" dirty="0"/>
          </a:p>
          <a:p>
            <a:pPr marL="0" indent="0">
              <a:buNone/>
            </a:pPr>
            <a:r>
              <a:rPr lang="en-GB" sz="4400" dirty="0"/>
              <a:t>In line with the social model of disability, inclusive education means changing the system to fit the individual as opposed to the medical/traditional model of disability, which would expect the individual to fit in with the system.</a:t>
            </a:r>
          </a:p>
        </p:txBody>
      </p:sp>
    </p:spTree>
    <p:extLst>
      <p:ext uri="{BB962C8B-B14F-4D97-AF65-F5344CB8AC3E}">
        <p14:creationId xmlns:p14="http://schemas.microsoft.com/office/powerpoint/2010/main" val="3121925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6000" b="1" dirty="0"/>
              <a:t>Educational inclusion is linked to other rights</a:t>
            </a:r>
          </a:p>
        </p:txBody>
      </p:sp>
      <p:pic>
        <p:nvPicPr>
          <p:cNvPr id="6" name="Content Placeholder 5"/>
          <p:cNvPicPr>
            <a:picLocks noGrp="1" noChangeAspect="1"/>
          </p:cNvPicPr>
          <p:nvPr>
            <p:ph idx="1"/>
          </p:nvPr>
        </p:nvPicPr>
        <p:blipFill>
          <a:blip r:embed="rId2"/>
          <a:stretch>
            <a:fillRect/>
          </a:stretch>
        </p:blipFill>
        <p:spPr>
          <a:xfrm>
            <a:off x="1037113" y="2747008"/>
            <a:ext cx="9925295" cy="2926304"/>
          </a:xfrm>
          <a:prstGeom prst="rect">
            <a:avLst/>
          </a:prstGeom>
        </p:spPr>
      </p:pic>
      <p:sp>
        <p:nvSpPr>
          <p:cNvPr id="7" name="TextBox 6"/>
          <p:cNvSpPr txBox="1"/>
          <p:nvPr/>
        </p:nvSpPr>
        <p:spPr>
          <a:xfrm>
            <a:off x="9168246" y="6099464"/>
            <a:ext cx="3023754" cy="369332"/>
          </a:xfrm>
          <a:prstGeom prst="rect">
            <a:avLst/>
          </a:prstGeom>
          <a:noFill/>
        </p:spPr>
        <p:txBody>
          <a:bodyPr wrap="square" rtlCol="0">
            <a:spAutoFit/>
          </a:bodyPr>
          <a:lstStyle/>
          <a:p>
            <a:r>
              <a:rPr lang="en-GB" dirty="0"/>
              <a:t>(</a:t>
            </a:r>
            <a:r>
              <a:rPr lang="en-GB" dirty="0" err="1"/>
              <a:t>Unicef</a:t>
            </a:r>
            <a:r>
              <a:rPr lang="en-GB" dirty="0"/>
              <a:t>, 2017:2)</a:t>
            </a:r>
          </a:p>
        </p:txBody>
      </p:sp>
    </p:spTree>
    <p:extLst>
      <p:ext uri="{BB962C8B-B14F-4D97-AF65-F5344CB8AC3E}">
        <p14:creationId xmlns:p14="http://schemas.microsoft.com/office/powerpoint/2010/main" val="3193555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Development of inclusive education in the UK</a:t>
            </a:r>
          </a:p>
        </p:txBody>
      </p:sp>
      <p:sp>
        <p:nvSpPr>
          <p:cNvPr id="3" name="Content Placeholder 2"/>
          <p:cNvSpPr>
            <a:spLocks noGrp="1"/>
          </p:cNvSpPr>
          <p:nvPr>
            <p:ph idx="1"/>
          </p:nvPr>
        </p:nvSpPr>
        <p:spPr/>
        <p:txBody>
          <a:bodyPr>
            <a:normAutofit lnSpcReduction="10000"/>
          </a:bodyPr>
          <a:lstStyle/>
          <a:p>
            <a:r>
              <a:rPr lang="en-GB" dirty="0"/>
              <a:t>Warnock Report (1978) important for bringing about changes in Special Educational Needs provision</a:t>
            </a:r>
          </a:p>
          <a:p>
            <a:pPr marL="0" indent="0">
              <a:buNone/>
            </a:pPr>
            <a:r>
              <a:rPr lang="en-GB" dirty="0"/>
              <a:t>“Integration for the disabled means a thousand things. It means the absence of segregation. It means social acceptance. It means being able to be treated like everybody else. It means the right to work, to go to cinemas, to enjoy outdoor sport, to have a family life and a social life and a love life, to contribute materially to the community, to have the usual choices of association, movement and activity, to go on holiday to the usual places, to be educated up to university level with one’s unhandicapped peers, to travel without fuss on public transport…” (Warnock 1978:99).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3909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838200" y="2071584"/>
            <a:ext cx="10515600" cy="4351338"/>
          </a:xfrm>
        </p:spPr>
        <p:txBody>
          <a:bodyPr>
            <a:normAutofit fontScale="92500" lnSpcReduction="10000"/>
          </a:bodyPr>
          <a:lstStyle/>
          <a:p>
            <a:r>
              <a:rPr lang="en-GB" dirty="0"/>
              <a:t>Locational integration, where provision for children with special educational needs was to be made on the same site as their mainstream peers;</a:t>
            </a:r>
          </a:p>
          <a:p>
            <a:pPr marL="0" indent="0">
              <a:buNone/>
            </a:pPr>
            <a:r>
              <a:rPr lang="en-GB" dirty="0"/>
              <a:t>• Social integration, where children shared social spaces, in the playground or in extra-curricular activities;</a:t>
            </a:r>
          </a:p>
          <a:p>
            <a:pPr marL="0" indent="0">
              <a:buNone/>
            </a:pPr>
            <a:r>
              <a:rPr lang="en-GB" dirty="0"/>
              <a:t>• Functional integration where children with special needs and mainstream children were to be educated together, pursuing the same set of curriculum goals and activities. </a:t>
            </a:r>
          </a:p>
          <a:p>
            <a:pPr marL="0" indent="0">
              <a:buNone/>
            </a:pPr>
            <a:endParaRPr lang="en-GB" dirty="0"/>
          </a:p>
          <a:p>
            <a:pPr marL="0" indent="0">
              <a:buNone/>
            </a:pPr>
            <a:r>
              <a:rPr lang="en-GB" dirty="0"/>
              <a:t>But still there was an expectation for disabled children to ‘fit in’ with existing system. Warnock’s ideas were incorporated in Education Act 1981.</a:t>
            </a:r>
          </a:p>
        </p:txBody>
      </p:sp>
      <p:sp>
        <p:nvSpPr>
          <p:cNvPr id="4" name="TextBox 3"/>
          <p:cNvSpPr txBox="1"/>
          <p:nvPr/>
        </p:nvSpPr>
        <p:spPr>
          <a:xfrm>
            <a:off x="1039092" y="748145"/>
            <a:ext cx="9933708" cy="1323439"/>
          </a:xfrm>
          <a:prstGeom prst="rect">
            <a:avLst/>
          </a:prstGeom>
          <a:noFill/>
        </p:spPr>
        <p:txBody>
          <a:bodyPr wrap="square" rtlCol="0">
            <a:spAutoFit/>
          </a:bodyPr>
          <a:lstStyle/>
          <a:p>
            <a:pPr algn="ctr"/>
            <a:r>
              <a:rPr lang="en-GB" sz="4000" b="1" dirty="0"/>
              <a:t>Three levels of integration advocated in the Warnock Report:</a:t>
            </a:r>
          </a:p>
        </p:txBody>
      </p:sp>
    </p:spTree>
    <p:extLst>
      <p:ext uri="{BB962C8B-B14F-4D97-AF65-F5344CB8AC3E}">
        <p14:creationId xmlns:p14="http://schemas.microsoft.com/office/powerpoint/2010/main" val="2839073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Arguments for educational inclusivity</a:t>
            </a:r>
          </a:p>
        </p:txBody>
      </p:sp>
      <p:sp>
        <p:nvSpPr>
          <p:cNvPr id="3" name="Content Placeholder 2"/>
          <p:cNvSpPr>
            <a:spLocks noGrp="1"/>
          </p:cNvSpPr>
          <p:nvPr>
            <p:ph idx="1"/>
          </p:nvPr>
        </p:nvSpPr>
        <p:spPr/>
        <p:txBody>
          <a:bodyPr/>
          <a:lstStyle/>
          <a:p>
            <a:r>
              <a:rPr lang="en-GB" dirty="0"/>
              <a:t>Centre for Studies on Inclusive Education (CSIE), a charity, produced its inclusion charter (CSIE, 1989), using the term inclusion to describe a state of affairs in which all children would be educated in mainstream classes</a:t>
            </a:r>
          </a:p>
          <a:p>
            <a:r>
              <a:rPr lang="en-GB" dirty="0"/>
              <a:t>The Disability Rights Lobby produced </a:t>
            </a:r>
            <a:r>
              <a:rPr lang="en-GB" i="1" dirty="0"/>
              <a:t>Disability Equality in the Classroom: A Human Rights Issue </a:t>
            </a:r>
            <a:r>
              <a:rPr lang="en-GB" dirty="0"/>
              <a:t>(</a:t>
            </a:r>
            <a:r>
              <a:rPr lang="en-GB" dirty="0" err="1"/>
              <a:t>Rieser</a:t>
            </a:r>
            <a:r>
              <a:rPr lang="en-GB" dirty="0"/>
              <a:t> and Mason, 1992)</a:t>
            </a:r>
          </a:p>
          <a:p>
            <a:r>
              <a:rPr lang="en-GB" dirty="0"/>
              <a:t>The United Nations Educational, Scientific and Cultural Organization (UNESCO) </a:t>
            </a:r>
            <a:r>
              <a:rPr lang="en-GB" i="1" dirty="0"/>
              <a:t>Salamanca Statement </a:t>
            </a:r>
            <a:r>
              <a:rPr lang="en-GB" dirty="0"/>
              <a:t>(1994) came out of the World Conference on Special Needs Education: Access and Quality in Spain. This was influential on subsequent UK legislation.</a:t>
            </a:r>
          </a:p>
        </p:txBody>
      </p:sp>
    </p:spTree>
    <p:extLst>
      <p:ext uri="{BB962C8B-B14F-4D97-AF65-F5344CB8AC3E}">
        <p14:creationId xmlns:p14="http://schemas.microsoft.com/office/powerpoint/2010/main" val="1509447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Salamanca Statement</a:t>
            </a:r>
          </a:p>
        </p:txBody>
      </p:sp>
      <p:sp>
        <p:nvSpPr>
          <p:cNvPr id="3" name="Content Placeholder 2"/>
          <p:cNvSpPr>
            <a:spLocks noGrp="1"/>
          </p:cNvSpPr>
          <p:nvPr>
            <p:ph idx="1"/>
          </p:nvPr>
        </p:nvSpPr>
        <p:spPr>
          <a:xfrm>
            <a:off x="838200" y="1319644"/>
            <a:ext cx="10515600" cy="5538355"/>
          </a:xfrm>
        </p:spPr>
        <p:txBody>
          <a:bodyPr>
            <a:normAutofit fontScale="62500" lnSpcReduction="20000"/>
          </a:bodyPr>
          <a:lstStyle/>
          <a:p>
            <a:pPr marL="0" indent="0">
              <a:buNone/>
            </a:pPr>
            <a:endParaRPr lang="en-GB" dirty="0"/>
          </a:p>
          <a:p>
            <a:pPr marL="0" indent="0">
              <a:lnSpc>
                <a:spcPct val="120000"/>
              </a:lnSpc>
              <a:spcBef>
                <a:spcPts val="0"/>
              </a:spcBef>
              <a:buNone/>
            </a:pPr>
            <a:r>
              <a:rPr lang="en-GB" dirty="0"/>
              <a:t>The Salamanca Statement was based on five key beliefs:</a:t>
            </a:r>
          </a:p>
          <a:p>
            <a:pPr marL="0" indent="0">
              <a:lnSpc>
                <a:spcPct val="120000"/>
              </a:lnSpc>
              <a:spcBef>
                <a:spcPts val="0"/>
              </a:spcBef>
              <a:buNone/>
            </a:pPr>
            <a:endParaRPr lang="en-GB" dirty="0"/>
          </a:p>
          <a:p>
            <a:pPr marL="0" indent="0">
              <a:lnSpc>
                <a:spcPct val="120000"/>
              </a:lnSpc>
              <a:spcBef>
                <a:spcPts val="0"/>
              </a:spcBef>
              <a:buNone/>
            </a:pPr>
            <a:r>
              <a:rPr lang="en-GB" dirty="0"/>
              <a:t>	• every child has a fundamental right to education, and must be given the opportunity to 	achieve and maintain an acceptable level of learning,</a:t>
            </a:r>
          </a:p>
          <a:p>
            <a:pPr marL="0" indent="0">
              <a:lnSpc>
                <a:spcPct val="120000"/>
              </a:lnSpc>
              <a:spcBef>
                <a:spcPts val="0"/>
              </a:spcBef>
              <a:buNone/>
            </a:pPr>
            <a:endParaRPr lang="en-GB" dirty="0"/>
          </a:p>
          <a:p>
            <a:pPr marL="0" indent="0">
              <a:lnSpc>
                <a:spcPct val="120000"/>
              </a:lnSpc>
              <a:spcBef>
                <a:spcPts val="0"/>
              </a:spcBef>
              <a:buNone/>
            </a:pPr>
            <a:r>
              <a:rPr lang="en-GB" dirty="0"/>
              <a:t>	• every child has unique characteristics, interests, abilities and learning needs,</a:t>
            </a:r>
          </a:p>
          <a:p>
            <a:pPr marL="0" indent="0">
              <a:lnSpc>
                <a:spcPct val="120000"/>
              </a:lnSpc>
              <a:spcBef>
                <a:spcPts val="0"/>
              </a:spcBef>
              <a:buNone/>
            </a:pPr>
            <a:endParaRPr lang="en-GB" dirty="0"/>
          </a:p>
          <a:p>
            <a:pPr marL="0" indent="0">
              <a:lnSpc>
                <a:spcPct val="120000"/>
              </a:lnSpc>
              <a:spcBef>
                <a:spcPts val="0"/>
              </a:spcBef>
              <a:buNone/>
            </a:pPr>
            <a:r>
              <a:rPr lang="en-GB" dirty="0"/>
              <a:t>	• education systems should be designed and educational programmes implemented to take into 	account the wide diversity of these characteristics and needs,</a:t>
            </a:r>
          </a:p>
          <a:p>
            <a:pPr marL="0" indent="0">
              <a:lnSpc>
                <a:spcPct val="120000"/>
              </a:lnSpc>
              <a:spcBef>
                <a:spcPts val="0"/>
              </a:spcBef>
              <a:buNone/>
            </a:pPr>
            <a:endParaRPr lang="en-GB" dirty="0"/>
          </a:p>
          <a:p>
            <a:pPr marL="0" indent="0">
              <a:lnSpc>
                <a:spcPct val="120000"/>
              </a:lnSpc>
              <a:spcBef>
                <a:spcPts val="0"/>
              </a:spcBef>
              <a:buNone/>
            </a:pPr>
            <a:r>
              <a:rPr lang="en-GB" dirty="0"/>
              <a:t>	• those with special educational needs must have access to regular schools which should</a:t>
            </a:r>
          </a:p>
          <a:p>
            <a:pPr marL="0" indent="0">
              <a:lnSpc>
                <a:spcPct val="120000"/>
              </a:lnSpc>
              <a:spcBef>
                <a:spcPts val="0"/>
              </a:spcBef>
              <a:buNone/>
            </a:pPr>
            <a:r>
              <a:rPr lang="en-GB" dirty="0"/>
              <a:t>	accommodate them within a child centred pedagogy capable of meeting these needs;</a:t>
            </a:r>
          </a:p>
          <a:p>
            <a:pPr marL="0" indent="0">
              <a:lnSpc>
                <a:spcPct val="120000"/>
              </a:lnSpc>
              <a:spcBef>
                <a:spcPts val="0"/>
              </a:spcBef>
              <a:buNone/>
            </a:pPr>
            <a:endParaRPr lang="en-GB" dirty="0"/>
          </a:p>
          <a:p>
            <a:pPr marL="0" indent="0">
              <a:lnSpc>
                <a:spcPct val="120000"/>
              </a:lnSpc>
              <a:spcBef>
                <a:spcPts val="0"/>
              </a:spcBef>
              <a:buNone/>
            </a:pPr>
            <a:r>
              <a:rPr lang="en-GB" dirty="0"/>
              <a:t>	• regular schools with this inclusive orientation are the most effective means of combating</a:t>
            </a:r>
          </a:p>
          <a:p>
            <a:pPr marL="0" indent="0">
              <a:lnSpc>
                <a:spcPct val="120000"/>
              </a:lnSpc>
              <a:spcBef>
                <a:spcPts val="0"/>
              </a:spcBef>
              <a:buNone/>
            </a:pPr>
            <a:r>
              <a:rPr lang="en-GB" dirty="0"/>
              <a:t>	discriminatory attitudes, creating welcoming communities, building an inclusive society 	and 	achieving education for all; moreover, they provide an effective education to the majority of 	children and improve the efficiency and ultimately the cost-effectiveness of the entire education 	system (UNESCO, 1994, pp viii-ix). </a:t>
            </a:r>
          </a:p>
        </p:txBody>
      </p:sp>
    </p:spTree>
    <p:extLst>
      <p:ext uri="{BB962C8B-B14F-4D97-AF65-F5344CB8AC3E}">
        <p14:creationId xmlns:p14="http://schemas.microsoft.com/office/powerpoint/2010/main" val="2866750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281064" cy="1413164"/>
          </a:xfrm>
        </p:spPr>
        <p:txBody>
          <a:bodyPr>
            <a:normAutofit fontScale="90000"/>
          </a:bodyPr>
          <a:lstStyle/>
          <a:p>
            <a:pPr algn="ctr"/>
            <a:br>
              <a:rPr lang="en-GB" b="1" dirty="0"/>
            </a:br>
            <a:r>
              <a:rPr lang="en-GB" b="1" dirty="0"/>
              <a:t>The Salamanca Statement called on all governments to:</a:t>
            </a:r>
            <a:br>
              <a:rPr lang="en-GB" b="1" dirty="0"/>
            </a:br>
            <a:endParaRPr lang="en-GB" b="1" dirty="0"/>
          </a:p>
        </p:txBody>
      </p:sp>
      <p:sp>
        <p:nvSpPr>
          <p:cNvPr id="3" name="Content Placeholder 2"/>
          <p:cNvSpPr>
            <a:spLocks noGrp="1"/>
          </p:cNvSpPr>
          <p:nvPr>
            <p:ph idx="1"/>
          </p:nvPr>
        </p:nvSpPr>
        <p:spPr>
          <a:xfrm>
            <a:off x="363681" y="1527463"/>
            <a:ext cx="11513127" cy="5694219"/>
          </a:xfrm>
        </p:spPr>
        <p:txBody>
          <a:bodyPr>
            <a:noAutofit/>
          </a:bodyPr>
          <a:lstStyle/>
          <a:p>
            <a:pPr marL="0" indent="0">
              <a:spcBef>
                <a:spcPts val="0"/>
              </a:spcBef>
              <a:buNone/>
            </a:pPr>
            <a:r>
              <a:rPr lang="en-GB" sz="2400" dirty="0"/>
              <a:t>• give the highest policy and budgetary priority to improve their education systems to enable them to include all children regardless of individual differences or difficulties,</a:t>
            </a:r>
          </a:p>
          <a:p>
            <a:pPr marL="0" indent="0">
              <a:spcBef>
                <a:spcPts val="0"/>
              </a:spcBef>
              <a:buNone/>
            </a:pPr>
            <a:endParaRPr lang="en-GB" sz="2400" dirty="0"/>
          </a:p>
          <a:p>
            <a:pPr marL="0" indent="0">
              <a:spcBef>
                <a:spcPts val="0"/>
              </a:spcBef>
              <a:buNone/>
            </a:pPr>
            <a:r>
              <a:rPr lang="en-GB" sz="2400" dirty="0"/>
              <a:t>• adopt as a matter of law or policy the principle of inclusive education, enrolling all children in regular schools, unless there are compelling reasons for doing otherwise,</a:t>
            </a:r>
          </a:p>
          <a:p>
            <a:pPr marL="0" indent="0">
              <a:spcBef>
                <a:spcPts val="0"/>
              </a:spcBef>
              <a:buNone/>
            </a:pPr>
            <a:endParaRPr lang="en-GB" sz="2400" dirty="0"/>
          </a:p>
          <a:p>
            <a:pPr marL="0" indent="0">
              <a:spcBef>
                <a:spcPts val="0"/>
              </a:spcBef>
              <a:buNone/>
            </a:pPr>
            <a:r>
              <a:rPr lang="en-GB" sz="2400" dirty="0"/>
              <a:t>• develop demonstration projects and encourage exchanges with countries having experience with inclusive schools,</a:t>
            </a:r>
          </a:p>
          <a:p>
            <a:pPr marL="0" indent="0">
              <a:spcBef>
                <a:spcPts val="0"/>
              </a:spcBef>
              <a:buNone/>
            </a:pPr>
            <a:endParaRPr lang="en-GB" sz="2400" dirty="0"/>
          </a:p>
          <a:p>
            <a:pPr marL="0" indent="0">
              <a:spcBef>
                <a:spcPts val="0"/>
              </a:spcBef>
              <a:buNone/>
            </a:pPr>
            <a:r>
              <a:rPr lang="en-GB" sz="2400" dirty="0"/>
              <a:t>• establish decentralized and participatory mechanisms for planning, monitoring and evaluating educational provision for children and adults with special education needs,</a:t>
            </a:r>
          </a:p>
        </p:txBody>
      </p:sp>
    </p:spTree>
    <p:extLst>
      <p:ext uri="{BB962C8B-B14F-4D97-AF65-F5344CB8AC3E}">
        <p14:creationId xmlns:p14="http://schemas.microsoft.com/office/powerpoint/2010/main" val="2771275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65125"/>
            <a:ext cx="11856027" cy="1325563"/>
          </a:xfrm>
        </p:spPr>
        <p:txBody>
          <a:bodyPr>
            <a:normAutofit fontScale="90000"/>
          </a:bodyPr>
          <a:lstStyle/>
          <a:p>
            <a:br>
              <a:rPr lang="en-GB" dirty="0"/>
            </a:br>
            <a:r>
              <a:rPr lang="en-GB" b="1" dirty="0"/>
              <a:t>The Salamanca Statement called on all governments to:</a:t>
            </a:r>
            <a:br>
              <a:rPr lang="en-GB" b="1" dirty="0"/>
            </a:br>
            <a:r>
              <a:rPr lang="en-GB" b="1" dirty="0"/>
              <a:t>											</a:t>
            </a:r>
            <a:r>
              <a:rPr lang="en-GB" sz="3100" b="1" dirty="0"/>
              <a:t>(cont.)</a:t>
            </a:r>
          </a:p>
        </p:txBody>
      </p:sp>
      <p:sp>
        <p:nvSpPr>
          <p:cNvPr id="3" name="Content Placeholder 2"/>
          <p:cNvSpPr>
            <a:spLocks noGrp="1"/>
          </p:cNvSpPr>
          <p:nvPr>
            <p:ph idx="1"/>
          </p:nvPr>
        </p:nvSpPr>
        <p:spPr>
          <a:xfrm>
            <a:off x="858982" y="2293216"/>
            <a:ext cx="10515600" cy="4351338"/>
          </a:xfrm>
        </p:spPr>
        <p:txBody>
          <a:bodyPr/>
          <a:lstStyle/>
          <a:p>
            <a:pPr marL="0" indent="0">
              <a:buNone/>
            </a:pPr>
            <a:r>
              <a:rPr lang="en-GB" dirty="0"/>
              <a:t>• encourage and facilitate the participation of parents, communities and organization of persons with disabilities in the planning and decision making processes concerning provision for special educational needs,</a:t>
            </a:r>
          </a:p>
          <a:p>
            <a:pPr marL="0" indent="0">
              <a:buNone/>
            </a:pPr>
            <a:r>
              <a:rPr lang="en-GB" dirty="0"/>
              <a:t>• invest greater effort in early identification and intervention strategies, as well as in vocational aspects of inclusive education,</a:t>
            </a:r>
          </a:p>
          <a:p>
            <a:pPr marL="0" indent="0">
              <a:buNone/>
            </a:pPr>
            <a:r>
              <a:rPr lang="en-GB" dirty="0"/>
              <a:t>• ensure that, in the context of a systemic change, teacher education programmes, both preservice and in service, address the provision of special needs education in inclusive schools (UNESCO 1994, pp ix). </a:t>
            </a:r>
          </a:p>
          <a:p>
            <a:endParaRPr lang="en-GB" dirty="0"/>
          </a:p>
        </p:txBody>
      </p:sp>
    </p:spTree>
    <p:extLst>
      <p:ext uri="{BB962C8B-B14F-4D97-AF65-F5344CB8AC3E}">
        <p14:creationId xmlns:p14="http://schemas.microsoft.com/office/powerpoint/2010/main" val="2529016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UK Legislation relevant for inclusive education</a:t>
            </a:r>
          </a:p>
        </p:txBody>
      </p:sp>
      <p:sp>
        <p:nvSpPr>
          <p:cNvPr id="3" name="Content Placeholder 2"/>
          <p:cNvSpPr>
            <a:spLocks noGrp="1"/>
          </p:cNvSpPr>
          <p:nvPr>
            <p:ph idx="1"/>
          </p:nvPr>
        </p:nvSpPr>
        <p:spPr/>
        <p:txBody>
          <a:bodyPr>
            <a:normAutofit lnSpcReduction="10000"/>
          </a:bodyPr>
          <a:lstStyle/>
          <a:p>
            <a:pPr marL="0" indent="0">
              <a:buNone/>
            </a:pPr>
            <a:r>
              <a:rPr lang="en-GB" dirty="0"/>
              <a:t>Education (Handicapped Children) Act 1970</a:t>
            </a:r>
          </a:p>
          <a:p>
            <a:pPr marL="0" indent="0">
              <a:buNone/>
            </a:pPr>
            <a:r>
              <a:rPr lang="en-GB" dirty="0"/>
              <a:t>Education Act 1981</a:t>
            </a:r>
          </a:p>
          <a:p>
            <a:pPr marL="0" indent="0">
              <a:buNone/>
            </a:pPr>
            <a:r>
              <a:rPr lang="en-GB" dirty="0"/>
              <a:t>Disability Discrimination Act 1995</a:t>
            </a:r>
          </a:p>
          <a:p>
            <a:pPr marL="0" indent="0">
              <a:buNone/>
            </a:pPr>
            <a:r>
              <a:rPr lang="en-GB" dirty="0"/>
              <a:t>Education Act 1996</a:t>
            </a:r>
          </a:p>
          <a:p>
            <a:pPr marL="0" indent="0">
              <a:buNone/>
            </a:pPr>
            <a:r>
              <a:rPr lang="en-GB" dirty="0"/>
              <a:t>Special Educational Needs and Disability Act 2001</a:t>
            </a:r>
          </a:p>
          <a:p>
            <a:pPr marL="0" indent="0">
              <a:buNone/>
            </a:pPr>
            <a:r>
              <a:rPr lang="en-GB" dirty="0"/>
              <a:t>Disability Discrimination Act 2005 Disability Discrimination (Public Authorities) (Statutory Duties) Regulations 2005, SI No. 2966</a:t>
            </a:r>
          </a:p>
          <a:p>
            <a:pPr marL="0" indent="0">
              <a:buNone/>
            </a:pPr>
            <a:r>
              <a:rPr lang="en-GB" dirty="0"/>
              <a:t>Equality Act 2006 </a:t>
            </a:r>
          </a:p>
          <a:p>
            <a:pPr marL="0" indent="0">
              <a:buNone/>
            </a:pPr>
            <a:r>
              <a:rPr lang="en-GB" dirty="0"/>
              <a:t>Equality Act 2010</a:t>
            </a:r>
          </a:p>
        </p:txBody>
      </p:sp>
    </p:spTree>
    <p:extLst>
      <p:ext uri="{BB962C8B-B14F-4D97-AF65-F5344CB8AC3E}">
        <p14:creationId xmlns:p14="http://schemas.microsoft.com/office/powerpoint/2010/main" val="3880741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80548"/>
          </a:xfrm>
        </p:spPr>
        <p:txBody>
          <a:bodyPr>
            <a:normAutofit fontScale="90000"/>
          </a:bodyPr>
          <a:lstStyle/>
          <a:p>
            <a:pPr algn="ctr"/>
            <a:r>
              <a:rPr lang="en-GB" b="1" dirty="0"/>
              <a:t>Welsh Government policy</a:t>
            </a:r>
            <a:br>
              <a:rPr lang="en-GB" b="1" dirty="0"/>
            </a:br>
            <a:r>
              <a:rPr lang="en-GB" sz="2200" b="1" dirty="0"/>
              <a:t>Influenced by United Nations  Convention on the Rights of the Child (UNCRC).</a:t>
            </a:r>
            <a:br>
              <a:rPr lang="en-GB" sz="2200" b="1" dirty="0"/>
            </a:br>
            <a:br>
              <a:rPr lang="en-GB" sz="2200" b="1" dirty="0"/>
            </a:br>
            <a:endParaRPr lang="en-GB" sz="2200" b="1" dirty="0"/>
          </a:p>
        </p:txBody>
      </p:sp>
      <p:sp>
        <p:nvSpPr>
          <p:cNvPr id="3" name="Content Placeholder 2"/>
          <p:cNvSpPr>
            <a:spLocks noGrp="1"/>
          </p:cNvSpPr>
          <p:nvPr>
            <p:ph idx="1"/>
          </p:nvPr>
        </p:nvSpPr>
        <p:spPr>
          <a:xfrm>
            <a:off x="838200" y="1825625"/>
            <a:ext cx="10515600" cy="4772602"/>
          </a:xfrm>
        </p:spPr>
        <p:txBody>
          <a:bodyPr>
            <a:normAutofit fontScale="32500" lnSpcReduction="20000"/>
          </a:bodyPr>
          <a:lstStyle/>
          <a:p>
            <a:pPr marL="0" indent="0">
              <a:lnSpc>
                <a:spcPct val="120000"/>
              </a:lnSpc>
              <a:spcBef>
                <a:spcPts val="0"/>
              </a:spcBef>
              <a:buNone/>
            </a:pPr>
            <a:r>
              <a:rPr lang="en-GB" sz="7000" dirty="0">
                <a:latin typeface="Arial" panose="020B0604020202020204" pitchFamily="34" charset="0"/>
                <a:cs typeface="Arial" panose="020B0604020202020204" pitchFamily="34" charset="0"/>
              </a:rPr>
              <a:t>Inclusion is a process through which all pupils access common opportunities in ways relevant to their needs, and which ensures that they fully belong to the school community. Inclusion requires the active involvement of all concerned. It places the onus on schools to adapt their organisation and their ways of responding to both meet the needs and value the development of all children and young people in all areas of school life. In particular, inclusion of pupils involves much more than the placement of a child or young person in a mainstream or a special school. It requires an inclusive curriculum and measures to improve teaching and other staff’s awareness of inclusive learning and equality issues. </a:t>
            </a:r>
            <a:r>
              <a:rPr lang="en-GB" sz="4000" dirty="0"/>
              <a:t>			 </a:t>
            </a:r>
          </a:p>
          <a:p>
            <a:pPr marL="0" indent="0">
              <a:buNone/>
            </a:pPr>
            <a:r>
              <a:rPr lang="en-GB" sz="4000" dirty="0"/>
              <a:t>						</a:t>
            </a:r>
          </a:p>
          <a:p>
            <a:pPr marL="0" indent="0">
              <a:buNone/>
            </a:pPr>
            <a:endParaRPr lang="en-GB" dirty="0"/>
          </a:p>
          <a:p>
            <a:pPr marL="0" indent="0">
              <a:buNone/>
            </a:pPr>
            <a:r>
              <a:rPr lang="en-GB" dirty="0"/>
              <a:t>							</a:t>
            </a:r>
            <a:r>
              <a:rPr lang="en-GB" sz="7400" dirty="0">
                <a:latin typeface="Arial" panose="020B0604020202020204" pitchFamily="34" charset="0"/>
                <a:cs typeface="Arial" panose="020B0604020202020204" pitchFamily="34" charset="0"/>
              </a:rPr>
              <a:t>(Welsh Government, 2016)</a:t>
            </a:r>
          </a:p>
        </p:txBody>
      </p:sp>
    </p:spTree>
    <p:extLst>
      <p:ext uri="{BB962C8B-B14F-4D97-AF65-F5344CB8AC3E}">
        <p14:creationId xmlns:p14="http://schemas.microsoft.com/office/powerpoint/2010/main" val="825511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Welsh Government principles of inclusion:</a:t>
            </a:r>
          </a:p>
        </p:txBody>
      </p:sp>
      <p:sp>
        <p:nvSpPr>
          <p:cNvPr id="3" name="Content Placeholder 2"/>
          <p:cNvSpPr>
            <a:spLocks noGrp="1"/>
          </p:cNvSpPr>
          <p:nvPr>
            <p:ph idx="1"/>
          </p:nvPr>
        </p:nvSpPr>
        <p:spPr/>
        <p:txBody>
          <a:bodyPr>
            <a:normAutofit fontScale="77500" lnSpcReduction="20000"/>
          </a:bodyPr>
          <a:lstStyle/>
          <a:p>
            <a:r>
              <a:rPr lang="en-GB" dirty="0"/>
              <a:t>inclusion is a process by which schools, local authorities and others develop their cultures, policies and practices to include all children and young people </a:t>
            </a:r>
          </a:p>
          <a:p>
            <a:r>
              <a:rPr lang="en-GB" dirty="0"/>
              <a:t>all children and young people should have access to an appropriate education that affords them the opportunity to achieve their personal potential </a:t>
            </a:r>
          </a:p>
          <a:p>
            <a:r>
              <a:rPr lang="en-GB" dirty="0"/>
              <a:t>an inclusive education service offers excellence and choice and seeks and responds to the views of parents, carers, children and young people </a:t>
            </a:r>
          </a:p>
          <a:p>
            <a:r>
              <a:rPr lang="en-GB" dirty="0"/>
              <a:t>the interests of all children and young people are safeguarded </a:t>
            </a:r>
          </a:p>
          <a:p>
            <a:r>
              <a:rPr lang="en-GB" dirty="0"/>
              <a:t>with the right training, strategies and support, nearly all children and young people who require extra support can be successfully included in mainstream education </a:t>
            </a:r>
          </a:p>
          <a:p>
            <a:r>
              <a:rPr lang="en-GB" dirty="0"/>
              <a:t>mainstream education is not always right for every child or young person all of the time but if mainstream education is not right at a particular stage this should not prevent the child or young person from being included successfully at a later stage </a:t>
            </a:r>
          </a:p>
          <a:p>
            <a:r>
              <a:rPr lang="en-GB" dirty="0"/>
              <a:t>those pupils not in mainstream education should have links to their peers in mainstream schools.</a:t>
            </a:r>
          </a:p>
        </p:txBody>
      </p:sp>
    </p:spTree>
    <p:extLst>
      <p:ext uri="{BB962C8B-B14F-4D97-AF65-F5344CB8AC3E}">
        <p14:creationId xmlns:p14="http://schemas.microsoft.com/office/powerpoint/2010/main" val="2709967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Government guidance:</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Effective inclusive schools and local authorities have: </a:t>
            </a:r>
          </a:p>
          <a:p>
            <a:r>
              <a:rPr lang="en-GB" dirty="0"/>
              <a:t>coherent plans for the development of inclusion linked to school improvement strategies </a:t>
            </a:r>
          </a:p>
          <a:p>
            <a:r>
              <a:rPr lang="en-GB" dirty="0"/>
              <a:t>key personnel to drive forward inclusion and school improvement </a:t>
            </a:r>
          </a:p>
          <a:p>
            <a:r>
              <a:rPr lang="en-GB" dirty="0"/>
              <a:t>a broad, balanced and relevant curriculum differentiated to meet the needs of all pupils, as well as access to and recognition of extra-curricular activities </a:t>
            </a:r>
          </a:p>
          <a:p>
            <a:r>
              <a:rPr lang="en-GB" dirty="0"/>
              <a:t>high expectations and targets for inclusion </a:t>
            </a:r>
          </a:p>
          <a:p>
            <a:r>
              <a:rPr lang="en-GB" dirty="0"/>
              <a:t>strategies to address the training and development needs of staff and governors </a:t>
            </a:r>
          </a:p>
          <a:p>
            <a:r>
              <a:rPr lang="en-GB" dirty="0"/>
              <a:t>clear strategies to listen to the views of children and young people in order to best meet their needs </a:t>
            </a:r>
          </a:p>
          <a:p>
            <a:r>
              <a:rPr lang="en-GB" dirty="0"/>
              <a:t>proactive joint-working practices which involve parents/carers and partner agencies.</a:t>
            </a:r>
          </a:p>
        </p:txBody>
      </p:sp>
    </p:spTree>
    <p:extLst>
      <p:ext uri="{BB962C8B-B14F-4D97-AF65-F5344CB8AC3E}">
        <p14:creationId xmlns:p14="http://schemas.microsoft.com/office/powerpoint/2010/main" val="710489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Different models of education video</a:t>
            </a:r>
          </a:p>
        </p:txBody>
      </p:sp>
      <p:sp>
        <p:nvSpPr>
          <p:cNvPr id="3" name="Content Placeholder 2"/>
          <p:cNvSpPr>
            <a:spLocks noGrp="1"/>
          </p:cNvSpPr>
          <p:nvPr>
            <p:ph idx="1"/>
          </p:nvPr>
        </p:nvSpPr>
        <p:spPr/>
        <p:txBody>
          <a:bodyPr/>
          <a:lstStyle/>
          <a:p>
            <a:pPr marL="0" indent="0" algn="ctr">
              <a:buNone/>
            </a:pPr>
            <a:endParaRPr lang="en-GB" dirty="0">
              <a:hlinkClick r:id="rId2"/>
            </a:endParaRPr>
          </a:p>
          <a:p>
            <a:pPr marL="0" indent="0" algn="ctr">
              <a:buNone/>
            </a:pPr>
            <a:endParaRPr lang="en-GB">
              <a:hlinkClick r:id="rId2"/>
            </a:endParaRPr>
          </a:p>
          <a:p>
            <a:pPr marL="0" indent="0" algn="ctr">
              <a:buNone/>
            </a:pPr>
            <a:r>
              <a:rPr lang="en-GB">
                <a:hlinkClick r:id="rId2"/>
              </a:rPr>
              <a:t>Video on different models of education</a:t>
            </a:r>
            <a:endParaRPr lang="en-GB"/>
          </a:p>
        </p:txBody>
      </p:sp>
    </p:spTree>
    <p:extLst>
      <p:ext uri="{BB962C8B-B14F-4D97-AF65-F5344CB8AC3E}">
        <p14:creationId xmlns:p14="http://schemas.microsoft.com/office/powerpoint/2010/main" val="3494272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References</a:t>
            </a:r>
          </a:p>
        </p:txBody>
      </p:sp>
      <p:sp>
        <p:nvSpPr>
          <p:cNvPr id="3" name="Content Placeholder 2"/>
          <p:cNvSpPr>
            <a:spLocks noGrp="1"/>
          </p:cNvSpPr>
          <p:nvPr>
            <p:ph idx="1"/>
          </p:nvPr>
        </p:nvSpPr>
        <p:spPr>
          <a:xfrm>
            <a:off x="820883" y="1825625"/>
            <a:ext cx="11003972" cy="4351338"/>
          </a:xfrm>
        </p:spPr>
        <p:txBody>
          <a:bodyPr>
            <a:normAutofit fontScale="92500" lnSpcReduction="10000"/>
          </a:bodyPr>
          <a:lstStyle/>
          <a:p>
            <a:pPr marL="0" indent="0">
              <a:buNone/>
            </a:pPr>
            <a:r>
              <a:rPr lang="en-GB" dirty="0"/>
              <a:t>CSIE (1989) </a:t>
            </a:r>
            <a:r>
              <a:rPr lang="en-GB" i="1" dirty="0"/>
              <a:t>The Inclusion Charter</a:t>
            </a:r>
            <a:r>
              <a:rPr lang="en-GB" dirty="0"/>
              <a:t> Bristol: CSIE</a:t>
            </a:r>
          </a:p>
          <a:p>
            <a:pPr marL="0" indent="0">
              <a:buNone/>
            </a:pPr>
            <a:r>
              <a:rPr lang="en-GB" dirty="0" err="1"/>
              <a:t>Rieser</a:t>
            </a:r>
            <a:r>
              <a:rPr lang="en-GB" dirty="0"/>
              <a:t>, R and Mason, M (1992) </a:t>
            </a:r>
            <a:r>
              <a:rPr lang="en-GB" i="1" dirty="0"/>
              <a:t>Disability Equality in the classroom: A Human Rights Issue</a:t>
            </a:r>
            <a:r>
              <a:rPr lang="en-GB" dirty="0"/>
              <a:t> London: Disability Equality in Education</a:t>
            </a:r>
          </a:p>
          <a:p>
            <a:pPr marL="0" indent="0">
              <a:buNone/>
            </a:pPr>
            <a:r>
              <a:rPr lang="en-GB" dirty="0"/>
              <a:t>UN (2007) </a:t>
            </a:r>
            <a:r>
              <a:rPr lang="en-GB" i="1" dirty="0"/>
              <a:t>Convention on the Rights of Persons with Disabilities</a:t>
            </a:r>
            <a:r>
              <a:rPr lang="en-GB" dirty="0"/>
              <a:t> New York: UN</a:t>
            </a:r>
          </a:p>
          <a:p>
            <a:pPr marL="0" indent="0">
              <a:buNone/>
            </a:pPr>
            <a:r>
              <a:rPr lang="en-GB" dirty="0"/>
              <a:t>UNESCO (1994) </a:t>
            </a:r>
            <a:r>
              <a:rPr lang="en-GB" i="1" dirty="0"/>
              <a:t>World Conference on Special Needs Education: Access and Quality</a:t>
            </a:r>
            <a:r>
              <a:rPr lang="en-GB" dirty="0"/>
              <a:t> Paris: UNESCO</a:t>
            </a:r>
          </a:p>
          <a:p>
            <a:pPr marL="0" indent="0">
              <a:buNone/>
            </a:pPr>
            <a:r>
              <a:rPr lang="en-GB" dirty="0" err="1"/>
              <a:t>Unicef</a:t>
            </a:r>
            <a:r>
              <a:rPr lang="en-GB" dirty="0"/>
              <a:t> (2017) </a:t>
            </a:r>
            <a:r>
              <a:rPr lang="en-GB" i="1" dirty="0"/>
              <a:t>Inclusive Education </a:t>
            </a:r>
            <a:r>
              <a:rPr lang="en-GB" dirty="0"/>
              <a:t>New York: </a:t>
            </a:r>
            <a:r>
              <a:rPr lang="en-GB" dirty="0" err="1"/>
              <a:t>Unicef</a:t>
            </a:r>
            <a:endParaRPr lang="en-GB" dirty="0"/>
          </a:p>
          <a:p>
            <a:pPr marL="0" indent="0">
              <a:buNone/>
            </a:pPr>
            <a:r>
              <a:rPr lang="en-GB" dirty="0"/>
              <a:t>Warnock, M (1978) </a:t>
            </a:r>
            <a:r>
              <a:rPr lang="en-GB" i="1" dirty="0"/>
              <a:t>Report of the Committee of Enquiry into the Education of Handicapped Children and Young People</a:t>
            </a:r>
            <a:r>
              <a:rPr lang="en-GB" dirty="0"/>
              <a:t> London: HMSO</a:t>
            </a:r>
          </a:p>
          <a:p>
            <a:pPr marL="0" indent="0">
              <a:buNone/>
            </a:pPr>
            <a:r>
              <a:rPr lang="en-GB" dirty="0"/>
              <a:t>Welsh Government (2016) </a:t>
            </a:r>
            <a:r>
              <a:rPr lang="en-GB" i="1" dirty="0"/>
              <a:t>Inclusion and Pupil Support Guidance </a:t>
            </a:r>
            <a:r>
              <a:rPr lang="en-GB" dirty="0"/>
              <a:t>Cardiff: Welsh Government</a:t>
            </a:r>
          </a:p>
        </p:txBody>
      </p:sp>
    </p:spTree>
    <p:extLst>
      <p:ext uri="{BB962C8B-B14F-4D97-AF65-F5344CB8AC3E}">
        <p14:creationId xmlns:p14="http://schemas.microsoft.com/office/powerpoint/2010/main" val="20645909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224</TotalTime>
  <Words>1645</Words>
  <Application>Microsoft Office PowerPoint</Application>
  <PresentationFormat>Widescreen</PresentationFormat>
  <Paragraphs>104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Towards inclusion of disabled children and young people</vt:lpstr>
      <vt:lpstr>What do we mean by ‘inclusion’?</vt:lpstr>
      <vt:lpstr>We will focus on education</vt:lpstr>
      <vt:lpstr>Unicef (United Nations Children’s Fund) definition:</vt:lpstr>
      <vt:lpstr>Relationship of inclusivity to models of disability</vt:lpstr>
      <vt:lpstr>Educational inclusion is linked to other rights</vt:lpstr>
      <vt:lpstr>Development of inclusive education in the UK</vt:lpstr>
      <vt:lpstr> </vt:lpstr>
      <vt:lpstr>Arguments for educational inclusivity</vt:lpstr>
      <vt:lpstr>The Salamanca Statement</vt:lpstr>
      <vt:lpstr> The Salamanca Statement called on all governments to: </vt:lpstr>
      <vt:lpstr> The Salamanca Statement called on all governments to:            (cont.)</vt:lpstr>
      <vt:lpstr>UK Legislation relevant for inclusive education</vt:lpstr>
      <vt:lpstr>Welsh Government policy Influenced by United Nations  Convention on the Rights of the Child (UNCRC).  </vt:lpstr>
      <vt:lpstr>Welsh Government principles of inclusion:</vt:lpstr>
      <vt:lpstr>Welsh Government guidance:</vt:lpstr>
      <vt:lpstr>Different models of education video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Towards inclusion of disabled children and young people</dc:title>
  <dc:creator>Stephanie Jones</dc:creator>
  <cp:lastModifiedBy>Stephanie Jones</cp:lastModifiedBy>
  <cp:revision>20</cp:revision>
  <dcterms:created xsi:type="dcterms:W3CDTF">2020-02-02T13:04:20Z</dcterms:created>
  <dcterms:modified xsi:type="dcterms:W3CDTF">2020-02-05T11:32:20Z</dcterms:modified>
</cp:coreProperties>
</file>