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32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760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2" d="100"/>
          <a:sy n="62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47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30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657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547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15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290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878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788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66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3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57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30725"/>
          </a:xfr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54226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662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766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281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881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4424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610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280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746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626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853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hort Title and 1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450" y="1243014"/>
            <a:ext cx="11087100" cy="47053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52450" y="490537"/>
            <a:ext cx="11087100" cy="75247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024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610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17/02/2021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985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44C5C55-F12F-46A2-8354-13F029842432}"/>
              </a:ext>
            </a:extLst>
          </p:cNvPr>
          <p:cNvSpPr/>
          <p:nvPr/>
        </p:nvSpPr>
        <p:spPr>
          <a:xfrm>
            <a:off x="2443565" y="551570"/>
            <a:ext cx="75528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3 </a:t>
            </a:r>
          </a:p>
          <a:p>
            <a:pPr algn="ctr"/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Procurement and Outsourcing Strategies</a:t>
            </a:r>
          </a:p>
          <a:p>
            <a:pPr algn="ctr"/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</a:p>
          <a:p>
            <a:pPr algn="ctr"/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 Jacob Gwa</a:t>
            </a:r>
          </a:p>
          <a:p>
            <a:pPr algn="ctr"/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j.gwa@uwtsd.ac.uk</a:t>
            </a:r>
          </a:p>
        </p:txBody>
      </p:sp>
    </p:spTree>
    <p:extLst>
      <p:ext uri="{BB962C8B-B14F-4D97-AF65-F5344CB8AC3E}">
        <p14:creationId xmlns:p14="http://schemas.microsoft.com/office/powerpoint/2010/main" val="340219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9DDF636-8409-498B-BF68-BFA120064B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Introduction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3ED48D9C-3E69-4FE4-8FDC-740F06DC87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990600"/>
            <a:ext cx="895802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Outsourcing components have increased progressively over the years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Some industries have been outsourcing for an extended time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Fashion Industry (Nike) (all manufacturing outsourced)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Electronics Industry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Cisco (major suppliers across the world)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Apple (over 70% of components outsourced)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02961D7-B997-4720-80B3-9A260DBA75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Just Manufacturing but Product Design, Too…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56804850-072B-44A1-A2F4-EF98A178C1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Taiwanese companies now design and manufacture most laptop sold around the world</a:t>
            </a:r>
            <a:endParaRPr lang="en-US" altLang="ko-KR" b="1" dirty="0"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  <a:p>
            <a:pPr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Brands such as Hewlett-Packard and </a:t>
            </a:r>
            <a:r>
              <a:rPr lang="en-US" altLang="ko-KR" b="1" dirty="0" err="1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PalmOne</a:t>
            </a: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collaborate with Asian suppliers on the design of their PDAs.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DD66B786-0A88-4B19-87E1-AABA5D56BB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Questions/Issues with Outsourcing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2B3E562D-A1EA-483B-927C-D1CCBA3BF8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199" y="1143001"/>
            <a:ext cx="8712631" cy="4530725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Why do many technology companies outsource manufacturing, and even innovation, to Asian manufacturers? </a:t>
            </a: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What are the risks involved? </a:t>
            </a: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Should outsourcing strategies depend on product characteristics, such as product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and if so how?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3890EB7-211C-4E81-AD24-6D24337AD5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Points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BA5E249E-2AA5-4AA8-B8FB-243DF424AC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41342" y="990600"/>
            <a:ext cx="9934414" cy="457329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Buy/make decision process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Advantages and the risks with outsourcing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Framework for optimizing buy/make decisions.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Effective procurement strategies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Framework for identifying the appropriate procurement strategy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Linkage of procurement strategy to outsourcing strategy.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procurement process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Independent (public), private, and consortium-based e-marketplaces.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New developments mean higher opportunities and greater challenges faced by many buyers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A9CBFDD-3C65-4E89-854C-149C555E21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1"/>
            <a:ext cx="8229600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Benefits and Risks</a:t>
            </a:r>
            <a:b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94C90217-B916-487C-9344-C1C2CAB0BC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17356" y="1371600"/>
            <a:ext cx="10073898" cy="4331776"/>
          </a:xfrm>
        </p:spPr>
        <p:txBody>
          <a:bodyPr/>
          <a:lstStyle/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Economies of scale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Aggregation of multiple orders reduces costs, both in purchasing and in manufacturing</a:t>
            </a:r>
          </a:p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Risk pooling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Demand uncertainty transferred to the suppliers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Suppliers reduce uncertainty through the risk-pooling effect</a:t>
            </a:r>
          </a:p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Reduce capital investment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Capital investment transferred to suppliers. 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Suppliers’ higher investment shared between customers.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DE03BFD-8769-4C64-A0EA-216E6C2E21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9376"/>
            <a:ext cx="8229600" cy="78852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Benefits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57CA5534-D124-438B-9546-AC194CE4EF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6875" y="1163637"/>
            <a:ext cx="10383863" cy="4530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Focus on core competency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Buyer can focus on its core strength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Allows buyer to differentiate from its competitors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Increased flexibility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ability to better react to changes in customer demand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ability to use the supplier’s technical knowledge to accelerate product development cycle time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The ability to gain access to new technologies and innovation.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Critical in certain industries: 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High tech where technologies change very frequently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Fashion where products have a short life cycle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9A3CE0E2-5651-45E8-BDD0-32718BBF0D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1"/>
            <a:ext cx="8229600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Risks</a:t>
            </a:r>
            <a:b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Loss of Competitive Knowledge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7C28FD7-E70B-4F21-991C-1112BF771A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3362" y="1354811"/>
            <a:ext cx="10789404" cy="4224579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Outsourcing critical components to suppliers may open up opportunities for competitors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Outsourcing implies that companies lose their ability to introduce new designs based on their own agenda rather than the supplier’s agenda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Outsourcing the manufacturing of various components to different suppliers may prevent the development of new insights, innovations, and solutions that typically require cross-functional teamwork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6F9B01AB-F2B0-4B67-8AD1-33BEAFD678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478" y="2"/>
            <a:ext cx="11990522" cy="945396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Risks Conflicting Objectives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522B0B8B-7CD9-4388-B885-C9A4308D61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1478" y="945398"/>
            <a:ext cx="11654725" cy="477347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Demand Issues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 a good economy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Demand is high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Conflict can be addressed by buyers who are willing to make long-term commitments to purchase minimum quantities specified by a contract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 a slow economy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Significant decline in demand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Long-term commitments entail huge financial risks for the buyers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Product design issues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Buyers insist on flexibility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would like to solve design problems as fast as possible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Suppliers focus on cost reduction 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implies slow responsiveness to design changes.</a:t>
            </a: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908E5BD-FC45-4997-A536-DCFA109B77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1"/>
            <a:ext cx="9503044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Outsourcing Problems</a:t>
            </a:r>
            <a:b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IBM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27C14685-F8CE-4F04-B0C9-4C74F74794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0963" y="1371600"/>
            <a:ext cx="11561735" cy="420779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PC market entry in 1981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Outsourced many components to get to market quickly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40% market share by 1985 beating Apple as the top PC manufacturer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Other competitors like Compaq used the same suppliers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IBM tried to regain market by introducing the PS/2 line with the OS/2 system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Suppliers and competitors did not follow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IBM market share shrunk to 8% in 1995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Behind Compaq’s 10% leading share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Led to eventual sale of PC business to Lenovo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9C0CCB7-81FD-4F45-91E6-68BA6C8E08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1"/>
            <a:ext cx="9720020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Outsourcing Problems</a:t>
            </a:r>
            <a:b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Cisco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0592C625-9C66-4001-9F6E-C0060785B7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0779" y="1161191"/>
            <a:ext cx="11039959" cy="46351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2000 problem: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Forced to announce a $2.2 billion write-down for obsolete inventory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8,500 employees were laid off.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Significant reduction in demand for telecommunication infrastructure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Problem in its virtual global manufacturing network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Long supply lead time for key components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Would have impacted delivery to customers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Cisco carried component inventory which were ordered long in advance of the downturn.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Competition on limited supplier capacities 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Long-term contracts with its suppliers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05CAC73-07C1-4C07-A6A1-A963AE8991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77814"/>
            <a:ext cx="8458200" cy="11398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for Make/Buy Decisions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BFF7AB16-3060-4B22-AA62-7AE04740C0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5300" y="1941163"/>
            <a:ext cx="10972800" cy="3142281"/>
          </a:xfrm>
        </p:spPr>
        <p:txBody>
          <a:bodyPr/>
          <a:lstStyle/>
          <a:p>
            <a:pPr eaLnBrk="1" hangingPunct="1"/>
            <a:r>
              <a:rPr lang="en-US" altLang="en-US" b="1" dirty="0"/>
              <a:t>How can the firm decide on which component to manufacture and which to outsource? </a:t>
            </a:r>
          </a:p>
          <a:p>
            <a:pPr eaLnBrk="1" hangingPunct="1"/>
            <a:r>
              <a:rPr lang="en-US" altLang="en-US" b="1" dirty="0"/>
              <a:t>Focus on core competencies</a:t>
            </a:r>
          </a:p>
          <a:p>
            <a:pPr lvl="1" eaLnBrk="1" hangingPunct="1"/>
            <a:r>
              <a:rPr lang="en-US" altLang="en-US" b="1" dirty="0"/>
              <a:t>How can the firm identify what is in the core?</a:t>
            </a:r>
          </a:p>
          <a:p>
            <a:pPr lvl="1" eaLnBrk="1" hangingPunct="1"/>
            <a:r>
              <a:rPr lang="en-US" altLang="en-US" b="1" dirty="0"/>
              <a:t>What is outside the core?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F2C07D7-7368-4E2E-A9EE-2CFD09B382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199" y="76201"/>
            <a:ext cx="9224075" cy="80327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Main Reasons for Outsourcing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768010DF-58EA-4CC6-9311-96EFF03393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52407" y="879474"/>
            <a:ext cx="10352867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Dependency on capacity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Firm has the knowledge and the skills required to produce the component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For various reasons decides to outsource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Dependency on knowledge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Firm does not have the people, skills, and knowledge required to produce the component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Outsources in order to have access to these capabilities.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4821DCD-0BA5-4BA7-94B7-60103B93FD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Decisions at Toyota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E330BF7A-6DFF-433C-8D4C-9A6762DAD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6908" y="838200"/>
            <a:ext cx="10461356" cy="471019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About 30% of components in-sourced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Engines: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Company has knowledge and capacity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100% of engines are produced internally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Transmissions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Company has the knowledge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Designs all the components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Depends on its suppliers’ capacities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70 % of the components outsourced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Vehicle electronic systems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Designed and produced by Toyota’s suppliers.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Company has dependency on both capacity and knowledge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3064E6F4-2548-4449-9F45-D4B63A36D9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1"/>
            <a:ext cx="8229600" cy="1139825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Outsourcing Decisions at Toyota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043EFA1-8454-4322-B23F-DA23A2C737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69383" y="1371601"/>
            <a:ext cx="9141417" cy="3727341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Toyota seems to vary its outsourcing practice depending on the strategic role of the components and subsystems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The more strategically important the component, the smaller the dependency on knowledge or capacity.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0A928F61-454C-4A25-9E31-BD4ED3CC0F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697132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 Architectures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A88F895-68F0-4C4D-B8B4-A778A5B1C9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1478" y="758126"/>
            <a:ext cx="11375755" cy="475927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Modular product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Made by combining different components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Components are independent of each other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Components are interchangeable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Standard interfaces are used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Customer preference determines the product configuration.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Integral product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Made up from components whose functionalities are tightly related. =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Not made from off-the-shelf components.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Designed as a system by taking a top-down design approach.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Evaluated on system performance, not on component performance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Components perform multiple functions.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>
            <a:extLst>
              <a:ext uri="{FF2B5EF4-FFF2-40B4-BE49-F238E27FC236}">
                <a16:creationId xmlns:a16="http://schemas.microsoft.com/office/drawing/2014/main" id="{979083AA-5F99-4334-92EC-F04E04C03C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10972800" cy="774915"/>
          </a:xfrm>
        </p:spPr>
        <p:txBody>
          <a:bodyPr/>
          <a:lstStyle/>
          <a:p>
            <a:pPr eaLnBrk="1" hangingPunct="1"/>
            <a:r>
              <a:rPr lang="en-US" altLang="ko-KR" sz="4000" b="1" dirty="0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 Framework for Make/Buy Decisions </a:t>
            </a:r>
            <a:endParaRPr lang="en-US" altLang="en-US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2613" name="Group 85">
            <a:extLst>
              <a:ext uri="{FF2B5EF4-FFF2-40B4-BE49-F238E27FC236}">
                <a16:creationId xmlns:a16="http://schemas.microsoft.com/office/drawing/2014/main" id="{34C2399A-BC1B-4B34-AE88-10BEDAF48D34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917602234"/>
              </p:ext>
            </p:extLst>
          </p:nvPr>
        </p:nvGraphicFramePr>
        <p:xfrm>
          <a:off x="1981200" y="1084881"/>
          <a:ext cx="8229600" cy="4215539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4632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Dependency on knowledge and capacity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Independent for knowledge, dependent for capacity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Independent for knowledge and capacity</a:t>
                      </a:r>
                      <a:endParaRPr kumimoji="0" lang="en-US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23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Modular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Outsourcing is risky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Outsourcing is an opportunity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Opportunity to reduce cost through outsourcing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68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Integral</a:t>
                      </a:r>
                      <a:endParaRPr kumimoji="0" lang="en-US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Outsourcing is very risky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Outsourcing is an option</a:t>
                      </a:r>
                      <a:endParaRPr kumimoji="0" lang="en-US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Keep production internal</a:t>
                      </a:r>
                      <a:endParaRPr kumimoji="0" lang="en-US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AB52F73-BC00-4F8B-8F3E-6B43368955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9933" y="76201"/>
            <a:ext cx="11112284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Hierarchical Model to Decide Whether to Outsource or Not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D4F6BF96-3A94-485C-ACE0-5101848979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8637" y="1378167"/>
            <a:ext cx="11654725" cy="4635175"/>
          </a:xfrm>
        </p:spPr>
        <p:txBody>
          <a:bodyPr>
            <a:normAutofit lnSpcReduction="10000"/>
          </a:bodyPr>
          <a:lstStyle/>
          <a:p>
            <a:pPr marL="533400" indent="-533400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Customer Importance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important is the component to the customer? 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 is the impact of the component on customer experience? 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Does the component affect customer choice? </a:t>
            </a:r>
          </a:p>
          <a:p>
            <a:pPr marL="533400" indent="-533400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Component </a:t>
            </a:r>
            <a:r>
              <a:rPr lang="en-US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fast does the component’s technology change relative to other components in the system?</a:t>
            </a:r>
          </a:p>
          <a:p>
            <a:pPr marL="533400" indent="-533400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Competitive Position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Does the firm have a competitive advantage producing this component?</a:t>
            </a:r>
          </a:p>
          <a:p>
            <a:pPr marL="533400" indent="-533400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Capable Suppliers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many capable suppliers exist? </a:t>
            </a:r>
          </a:p>
          <a:p>
            <a:pPr marL="533400" indent="-533400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Architecture</a:t>
            </a:r>
          </a:p>
          <a:p>
            <a:pPr marL="914400" lvl="1" indent="-457200">
              <a:lnSpc>
                <a:spcPct val="9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How modular or integral is this element to the overall architecture of the system?</a:t>
            </a:r>
          </a:p>
          <a:p>
            <a:pPr marL="533400" indent="-533400">
              <a:lnSpc>
                <a:spcPct val="90000"/>
              </a:lnSpc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369AF96D-5293-48BA-815A-04C1914266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 of Decisions</a:t>
            </a:r>
          </a:p>
        </p:txBody>
      </p:sp>
      <p:graphicFrame>
        <p:nvGraphicFramePr>
          <p:cNvPr id="27795" name="Group 147">
            <a:extLst>
              <a:ext uri="{FF2B5EF4-FFF2-40B4-BE49-F238E27FC236}">
                <a16:creationId xmlns:a16="http://schemas.microsoft.com/office/drawing/2014/main" id="{9C655168-A312-4967-A998-5041CDE06B03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57078229"/>
              </p:ext>
            </p:extLst>
          </p:nvPr>
        </p:nvGraphicFramePr>
        <p:xfrm>
          <a:off x="635431" y="914400"/>
          <a:ext cx="9965408" cy="4554001"/>
        </p:xfrm>
        <a:graphic>
          <a:graphicData uri="http://schemas.openxmlformats.org/drawingml/2006/table">
            <a:tbl>
              <a:tblPr/>
              <a:tblGrid>
                <a:gridCol w="19926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2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47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26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26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26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Criteria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Example 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Example 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Example 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Example 4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8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Customer Importance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Important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Not important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Important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Important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6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Clockspeed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High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Slow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High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Slow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Competitive Position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Competitive Advantage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 advantage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 advantage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No advantage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Capable Suppliers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Key variable to decide strategy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62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Architecture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Key variable to decide strategy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773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DECISION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Inhouse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Outsource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Inhouse, Acquire supplier, Partnership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Outsource with modular; Inhouse or joint development with integral.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6D71895-9048-4C55-90C9-981356806A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72971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Procurement Strategies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7547724F-DAB5-4FF7-9600-02906FA502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9932" y="1066800"/>
            <a:ext cx="10879810" cy="434210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Impact of procurement on business performance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2005 profit margins for Pfizer (24%), Dell (5%), Boeing (2.8%).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Reducing procurement cost by exactly 1% of revenue would have translated directly into bottom line, i.e., net profit.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 achieve the same impact on net profit through higher sales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Pfizer would need to increase its revenue by 4.17 (0.01/0.24) %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Dell by 20% and Boeing by 35.7%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 smaller the profit margins, the more important it is to focus on reducing procurement costs.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C914D6D-7F63-47BD-819C-871F41C3A4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72971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Appropriate Strategy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BE95FC33-D248-431E-86A5-62181F907A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8936" y="1066800"/>
            <a:ext cx="11096786" cy="460558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Depends on: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type of products the firm is purchasing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level of risk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uncertainty involved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Issues: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How can the firm develop an effective purchasing strategy?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What are the capabilities needed for a successful procurement function?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What are the drivers of effective procurement strategies?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How can the firm ensure continuous supply of material without increasing its risks?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E6DE04C-1C61-4CE6-8CA0-96EDC0F6D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ko-KR" sz="4000" b="1" dirty="0" err="1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Kraljic’s</a:t>
            </a:r>
            <a:r>
              <a:rPr lang="en-US" altLang="ko-KR" sz="4000" b="1" dirty="0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Supply Matrix </a:t>
            </a:r>
            <a:endParaRPr lang="en-US" altLang="en-US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2C3E0FB-0801-4322-98D7-B1113BC805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41715" y="9144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Firm’s supply strategy should depend on two dimensions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profit impact 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Volume purchased/ percentage of total purchased cost/ impact on product quality or business growth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eaLnBrk="1" hangingPunct="1">
              <a:lnSpc>
                <a:spcPct val="90000"/>
              </a:lnSpc>
            </a:pPr>
            <a:endParaRPr lang="en-US" altLang="ko-KR" b="1" dirty="0"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supply risk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Availability/number of suppliers/competitive demand/ make-or-buy opportunities/ storage risks/ substitution opportunities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:a16="http://schemas.microsoft.com/office/drawing/2014/main" id="{A14C39AC-82FF-412B-AAA0-028C8465FD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ko-KR" sz="4000" b="1" dirty="0" err="1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Kraljic’s</a:t>
            </a:r>
            <a:r>
              <a:rPr lang="en-US" altLang="ko-KR" sz="4000" b="1" dirty="0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Supply Matrix</a:t>
            </a:r>
            <a:endParaRPr lang="en-US" altLang="en-US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3" name="Picture 6" descr="sim98239x_0904">
            <a:extLst>
              <a:ext uri="{FF2B5EF4-FFF2-40B4-BE49-F238E27FC236}">
                <a16:creationId xmlns:a16="http://schemas.microsoft.com/office/drawing/2014/main" id="{A3F48B57-6166-493D-A288-EC99D8C16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251" y="1066799"/>
            <a:ext cx="6827649" cy="4481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600D802-2C03-40C2-B906-8B989097DC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/>
          <a:lstStyle/>
          <a:p>
            <a:pPr eaLnBrk="1" hangingPunct="1"/>
            <a:r>
              <a:rPr lang="en-US" altLang="ko-KR" b="1" dirty="0" err="1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Kraljic’s</a:t>
            </a:r>
            <a:r>
              <a:rPr lang="en-US" altLang="ko-KR" b="1" dirty="0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Supply Matrix</a:t>
            </a:r>
            <a:endParaRPr lang="en-US" altLang="en-US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D8BE2929-1A31-4D0B-9AC1-B55E27D763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77865" y="995120"/>
            <a:ext cx="11236270" cy="486775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Top right quadrant: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Strategic items where supply risk and impact on profit are high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Highest impact on customer experience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Price is a large portion of the system cost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Typically have a single supplier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Focus on long-term partnerships with suppliers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Bottom right quadrant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Items with high impact on profit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Low supply risk (</a:t>
            </a:r>
            <a:r>
              <a:rPr lang="en-U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leverage items)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Many suppliers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Small percentage of cost savings will have a large impact on bottom line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Focus on cost reduction by competition between suppliers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084E9C6D-9237-49EC-9697-976AF996B8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ko-KR" sz="4000" b="1" dirty="0" err="1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Kraljic’s</a:t>
            </a:r>
            <a:r>
              <a:rPr lang="en-US" altLang="ko-KR" sz="4000" b="1" dirty="0">
                <a:solidFill>
                  <a:srgbClr val="0070C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Supply Matrix</a:t>
            </a:r>
            <a:endParaRPr lang="en-US" altLang="en-US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9F668B33-0140-4EC3-8020-BD4597608D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2441" y="990600"/>
            <a:ext cx="10833315" cy="4821264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Top left quadrant: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High supply risk but low profit impact items.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Bottleneck components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Do not contribute a large portion of the product cost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Suppliers have power position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Ensure continuous supply, even possibly at a premium cost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Focus on long-term contracts or by carrying stock (or both)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Bottom left quadrant: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Non-critical items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Simplify and automate the procurement process as much as possible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Use a decentralized procurement policy with no formal requisition and approval process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02B569C0-7406-4E58-99BE-CE90DC157F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Supplier Footprint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017B1BA8-2C1F-4A5E-99C7-752C6ECE2B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7423" y="914401"/>
            <a:ext cx="10631837" cy="4680487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Supply Strategies have changed over the years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American automotive manufacturers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1980s: Suppliers either in the US or in Germany. 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1990s: Suppliers in Mexico, Spain, and Portugal. 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2000s: Suppliers in China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High-tech industry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1980s: Sourcing in the US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1990s: Singapore and Malaysia</a:t>
            </a:r>
          </a:p>
          <a:p>
            <a:pPr lvl="2" eaLnBrk="1" hangingPunct="1"/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2000s: Taiwan and mainland China</a:t>
            </a:r>
          </a:p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Challenge: 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Framework that helps organizations determine the appropriate supplier footprint. 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Strategy should depend on the type of product or component purchased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DEF089E-3AB4-448F-9E57-F636B2E7F6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"/>
            <a:ext cx="10972800" cy="9144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Fisher’s Functional vs. Innovative Products</a:t>
            </a:r>
          </a:p>
        </p:txBody>
      </p:sp>
      <p:graphicFrame>
        <p:nvGraphicFramePr>
          <p:cNvPr id="38027" name="Group 139">
            <a:extLst>
              <a:ext uri="{FF2B5EF4-FFF2-40B4-BE49-F238E27FC236}">
                <a16:creationId xmlns:a16="http://schemas.microsoft.com/office/drawing/2014/main" id="{36D5C52D-8F79-49C4-BDC7-929526840318}"/>
              </a:ext>
            </a:extLst>
          </p:cNvPr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924726413"/>
              </p:ext>
            </p:extLst>
          </p:nvPr>
        </p:nvGraphicFramePr>
        <p:xfrm>
          <a:off x="1485255" y="1332627"/>
          <a:ext cx="8867613" cy="4192745"/>
        </p:xfrm>
        <a:graphic>
          <a:graphicData uri="http://schemas.openxmlformats.org/drawingml/2006/table">
            <a:tbl>
              <a:tblPr/>
              <a:tblGrid>
                <a:gridCol w="29558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58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58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08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Functional Products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Innovative Products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5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Product clockspeed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Slow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Fast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8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Demand Characteristics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Predictable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Unpredictable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45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Profit Margin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74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Product Variety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00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Average forecast error at the time production is committed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454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Average stockout rate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Low</a:t>
                      </a:r>
                      <a:endParaRPr kumimoji="0" lang="en-US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High</a:t>
                      </a:r>
                      <a:endParaRPr kumimoji="0" lang="en-US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7A28F013-6B78-463D-AAAB-8818735129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Supply Chain Strategy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6A438C5-51BD-4BFD-A5BA-C496F54F6E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5464" y="990600"/>
            <a:ext cx="10430360" cy="465078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Functional Products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Diapers, soup, milk, tiers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Appropriate supply chain strategy for functional products is push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Focus: efficiency, cost reduction, and supply chain planning.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Innovative products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Fashion items, cosmetics, or high tech products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Appropriate supply chain strategy is pull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Focus: high profit margins, fast </a:t>
            </a:r>
            <a:r>
              <a:rPr lang="en-US" altLang="ko-KR" sz="2400" b="1" dirty="0" err="1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clockspeed</a:t>
            </a: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, and unpredictable demand, responsiveness, maximizing service level, order fulfillment 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36B14862-A25A-47ED-86C1-A56BA50D43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61267" y="104615"/>
            <a:ext cx="9208576" cy="7942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Procurement Strategy for the Two Types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8FBF96C1-B749-402B-89F3-75A19D7CA6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43918" y="898903"/>
            <a:ext cx="10554345" cy="5257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Functional Products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Focus should be on</a:t>
            </a:r>
            <a:r>
              <a:rPr lang="en-U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 minimizing total landed cost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unit cost 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transportation cost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inventory holding cost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handling cost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duties and taxation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cost of financing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Sourcing from low-cost countries, e.g., mainland China and Taiwan is appropriate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Innovative Products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Focus should be on </a:t>
            </a:r>
            <a:r>
              <a:rPr lang="en-US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reducing lead times and on supply flexibility.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Sourcing close to the market area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Short lead time may be achieved using air shipments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97BB52DC-0C8F-4E0A-8FBF-96A1438DF7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10972800" cy="88340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Sourcing Strategy for Components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35707EB2-3E24-492B-925F-A63299DFFE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Fisher’s framework focuses on finished goods and demand side</a:t>
            </a:r>
          </a:p>
          <a:p>
            <a:pPr eaLnBrk="1" hangingPunct="1"/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Kraljic’s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framework focuses on supply side</a:t>
            </a: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Combine Fisher’s and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Kraljic’s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frameworks to derive sourcing strategy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24E0594-BEE4-4B00-A05C-FE72532D0F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9376"/>
            <a:ext cx="8229600" cy="106362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Integrated Framework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98E7B36F-E7CF-437B-BC43-3627CCCF97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23261" y="1560164"/>
            <a:ext cx="8229600" cy="2980839"/>
          </a:xfrm>
        </p:spPr>
        <p:txBody>
          <a:bodyPr/>
          <a:lstStyle/>
          <a:p>
            <a:pPr eaLnBrk="1" hangingPunct="1"/>
            <a:r>
              <a:rPr lang="en-US" altLang="en-US" b="1" dirty="0"/>
              <a:t>Component forecast accuracy </a:t>
            </a:r>
            <a:endParaRPr lang="en-US" altLang="en-US" dirty="0"/>
          </a:p>
          <a:p>
            <a:pPr eaLnBrk="1" hangingPunct="1"/>
            <a:r>
              <a:rPr lang="en-US" altLang="en-US" b="1" dirty="0"/>
              <a:t>Component supply risk</a:t>
            </a:r>
            <a:endParaRPr lang="en-US" altLang="en-US" dirty="0"/>
          </a:p>
          <a:p>
            <a:pPr eaLnBrk="1" hangingPunct="1"/>
            <a:r>
              <a:rPr lang="en-US" altLang="en-US" b="1" dirty="0"/>
              <a:t>Component financial impact</a:t>
            </a:r>
            <a:endParaRPr lang="en-US" altLang="en-US" dirty="0"/>
          </a:p>
          <a:p>
            <a:pPr eaLnBrk="1" hangingPunct="1"/>
            <a:r>
              <a:rPr lang="en-US" altLang="ko-KR" b="1" dirty="0">
                <a:ea typeface="굴림" panose="020B0600000101010101" pitchFamily="34" charset="-127"/>
              </a:rPr>
              <a:t>Component </a:t>
            </a:r>
            <a:r>
              <a:rPr lang="en-US" altLang="ko-KR" b="1" dirty="0" err="1">
                <a:ea typeface="굴림" panose="020B0600000101010101" pitchFamily="34" charset="-127"/>
              </a:rPr>
              <a:t>clockspeed</a:t>
            </a:r>
            <a:r>
              <a:rPr lang="en-US" altLang="ko-KR" dirty="0">
                <a:ea typeface="굴림" panose="020B0600000101010101" pitchFamily="34" charset="-127"/>
              </a:rPr>
              <a:t> 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40800BCC-A8CA-4E22-89D7-C1F63ADDCB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0331"/>
            <a:ext cx="10972800" cy="65609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Forecast Accurac</a:t>
            </a:r>
            <a:r>
              <a:rPr lang="en-US" altLang="en-US" dirty="0"/>
              <a:t>y	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1ACB1F04-5C6B-4E32-B562-02EAFAC085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18454" y="1066800"/>
            <a:ext cx="11282766" cy="445059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Not necessarily the same forecast accuracy as for finished goods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Risk pooling concept implies higher accuracy for components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Sourcing strategy may be minimizing total landed costs, lead time reduction, or increasing flexibility.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Cost-based sourcing strategy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High component forecast accuracy/Low supply risk/High financial impact/Slow is appropriate.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Lead time reduction strategy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Low component forecast accuracy/High financial risk/Fast </a:t>
            </a:r>
            <a:r>
              <a:rPr lang="en-US" alt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endParaRPr lang="en-US" alt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Flexibility and lead time strategy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Low component forecast accuracy/High financial risk/Fast </a:t>
            </a:r>
            <a:r>
              <a:rPr lang="en-US" alt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/High supply risk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F440D217-CA33-493F-B4A1-05BD42AECE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0720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HP’s Portfolio Strategy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32E3C36-796C-417F-985F-CAE8E277E0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3619" y="883403"/>
            <a:ext cx="10507851" cy="495945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Exponential growth in demand for Flash memory resulted in high demand uncertainty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Uncertain price and supply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Significant financial and supply risk.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Commitment to purchase large amount of inventory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huge financial risk through obsolescence cost.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Not have enough supply to meet demand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both supply risk and financial risk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purchasing from the spot market during shortage periods yield to premium payments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HP’s solution: the portfolio strategy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Combined fixed commitment, option contracts, and spot purchasing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7E81DE3D-3D03-47AE-AA32-30D804CEAB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8902" y="76201"/>
            <a:ext cx="10662834" cy="641351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Qualitative Approach to Sourcing Strategy</a:t>
            </a:r>
          </a:p>
        </p:txBody>
      </p:sp>
      <p:pic>
        <p:nvPicPr>
          <p:cNvPr id="36867" name="Picture 5" descr="sim98239x_0905">
            <a:extLst>
              <a:ext uri="{FF2B5EF4-FFF2-40B4-BE49-F238E27FC236}">
                <a16:creationId xmlns:a16="http://schemas.microsoft.com/office/drawing/2014/main" id="{22868068-9F06-4FD1-8569-594428244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058863"/>
            <a:ext cx="7990668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6">
            <a:extLst>
              <a:ext uri="{FF2B5EF4-FFF2-40B4-BE49-F238E27FC236}">
                <a16:creationId xmlns:a16="http://schemas.microsoft.com/office/drawing/2014/main" id="{D0EA92BA-B204-419D-B83A-5A66C1C8F4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7871" y="5334000"/>
            <a:ext cx="1038386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</a:t>
            </a:r>
            <a:r>
              <a:rPr lang="en-US" altLang="en-US" sz="1800" b="1" dirty="0"/>
              <a:t>A qualitative approach for evaluating component sourcing strategy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BF1DE1FD-E6C9-46DA-8F74-488153064E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E-Procurement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458060FB-1D2B-4CF3-B4A1-54E7CB64D5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7606" y="1118461"/>
            <a:ext cx="11096787" cy="462107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Mid to late 90s: B2B automation was considered a trend that would have a profound impact on supply chain performance.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1998-2000: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Multiple e-markets established in various industries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Promised: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ko-KR" sz="22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increased market reach for both buyers and suppliers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ko-KR" sz="22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reduced procurement costs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ko-KR" sz="22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paperless transactions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Processing cost per order proposed to be reduced to $5/order from as high as $150/order</a:t>
            </a:r>
            <a:endParaRPr lang="en-US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8BDCE642-A8DD-4032-ACD1-076BC9CEE0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Environment in the 1990s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EB33D6E1-CE56-405A-BFC2-0E1D08786D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8937" y="990599"/>
            <a:ext cx="10833314" cy="472827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Many manufacturers desperately looking to outsource their procurement functions.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Procurement process highly complex, significant expertise required and expensive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B2B transactions an enormous portion of the economy (much larger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B2B marketplace highly fragmented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 large number of suppliers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competing in the same marketplace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offering similar products.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Opportunities and challenges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Lowered procurement costs (Suppliers)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Significant expertise in procurement process absent (Buyers)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9DA717C7-13F7-478F-A676-BBF1BF4A3F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0717" y="1"/>
            <a:ext cx="9131085" cy="87947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 for the Marketplaces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686DE5E-8CFE-4CD4-8EB5-41766B8EA2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7314" y="1163638"/>
            <a:ext cx="9131084" cy="4291766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Initial offerings of independent e-marketplaces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Either a vertical-industry focus or a horizontal-business-process or a functional focus. 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Companies offered:</a:t>
            </a:r>
          </a:p>
          <a:p>
            <a:pPr lvl="2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expertise in the procurement process</a:t>
            </a:r>
          </a:p>
          <a:p>
            <a:pPr lvl="2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ability to force competition between a large number of suppliers. 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2DDAD6E7-68E4-493C-8D09-3D4307BD29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10972800" cy="6819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 Proposition to Buyers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91FFA0B1-0FAB-460B-A88F-AA426C5BE2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181747"/>
            <a:ext cx="10972800" cy="391703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Serving as an intermediary between buyers and suppliers.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Identifying saving opportunities.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Increasing the number of suppliers involved in the bidding event.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Identifying, qualifying, and supporting suppliers.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Conducting the bidding event.</a:t>
            </a:r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4839A533-C766-4B1A-8CB7-5A0F3DC5E0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Result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92B9B402-ED63-46D8-827D-E5C6268413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1925" y="1219201"/>
            <a:ext cx="10538848" cy="4530725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Reduction in procurement costs from 15-40%</a:t>
            </a:r>
          </a:p>
          <a:p>
            <a:pPr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Buyers focused on the spot market or on leverage component </a:t>
            </a:r>
          </a:p>
          <a:p>
            <a:pPr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Long term relationships with suppliers not important </a:t>
            </a:r>
          </a:p>
          <a:p>
            <a:pPr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Value proposition to suppliers not clear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8C80F168-9950-46FC-A86B-F33BC65C16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34704" y="-18081"/>
            <a:ext cx="9472047" cy="71550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e-markets to Suppliers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75726C24-952C-48E2-A3CC-C1336525B1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4434" y="1090048"/>
            <a:ext cx="10368366" cy="4628827"/>
          </a:xfrm>
        </p:spPr>
        <p:txBody>
          <a:bodyPr/>
          <a:lstStyle/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Relatively small suppliers could expand their market horizon</a:t>
            </a:r>
          </a:p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Allows suppliers to access spot markets.  Advantageous in: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Fragmented markets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Reducing marketing and sales costs </a:t>
            </a:r>
          </a:p>
          <a:p>
            <a:pPr lvl="1" eaLnBrk="1" hangingPunct="1"/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Increasing ability to compete on price. </a:t>
            </a:r>
          </a:p>
          <a:p>
            <a:pPr eaLnBrk="1" hangingPunct="1"/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Allows suppliers to better utilize their available capacities and inventories.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B4B4C442-77B8-47F4-89D4-5C1E2C6AD0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of the Benefits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D0A5D192-5212-4050-AB87-3A8DD6ECBD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93" y="990600"/>
            <a:ext cx="9624447" cy="4530725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Do the benefits compensate for a reduction in revenue?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Average 15%, sometimes as high as 40%. </a:t>
            </a: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Many suppliers may not feel comfortable competing on price alone. </a:t>
            </a:r>
          </a:p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Suppliers, especially those with brand-name recognition, may resist selling their services through e-markets.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255FFDD1-10E4-4B97-9416-47B2D60F08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4841" y="0"/>
            <a:ext cx="10029986" cy="99059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about the e-markets Themselves</a:t>
            </a:r>
            <a:r>
              <a:rPr lang="en-US" altLang="en-US" sz="4000" dirty="0"/>
              <a:t>?</a:t>
            </a: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DA1438AD-3703-4BE5-A7E4-A3E2606614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4841" y="990599"/>
            <a:ext cx="10448439" cy="4530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Revenue generation through transaction costs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Typically 1-5% of price paid by buyer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Transaction fees pose serious challenges to the market maker: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Sellers resist paying a fee to the company whose main objective is to reduce the purchase price.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Revenue model needs to be flexible enough so that transaction fees are charged to the party that is more motivated to secure the engagement.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Buyers also resist paying a fee in addition to the purchase price.</a:t>
            </a:r>
            <a:endParaRPr lang="en-US" altLang="ko-KR" sz="2400" b="1" dirty="0"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Low barriers to entry created a fragmented industry</a:t>
            </a:r>
            <a:endParaRPr lang="en-US" alt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3830BBD6-84DF-4600-85DE-D995E0DD2D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Fragmented e-markets in the Chemical Industry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00ADD947-AAE5-406A-B01C-73A5D27BE4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956662"/>
            <a:ext cx="10972800" cy="3514240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About 30 e-markets</a:t>
            </a:r>
          </a:p>
          <a:p>
            <a:pPr lvl="1" eaLnBrk="1" hangingPunct="1"/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CheMatch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e-Chemicals, ChemB2B.com,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ChemCross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OneChem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ChemicalDesk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ChemRound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Chemdex</a:t>
            </a: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Low margins and inability to build scale resulted in a major shake-up of this industry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64BB3040-2AF1-4F5B-94A0-8E954F6E5E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1"/>
            <a:ext cx="11530738" cy="914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Lead to Evolution of the e-markets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9415C9D4-0AA6-4565-872C-36019DEBA8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61262" y="914400"/>
            <a:ext cx="9986073" cy="5029200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Changes in the way clients are charged</a:t>
            </a:r>
          </a:p>
          <a:p>
            <a:pPr lvl="1"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Licensing fee</a:t>
            </a:r>
            <a:r>
              <a:rPr lang="en-US" altLang="ko-KR" b="1" i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</a:p>
          <a:p>
            <a:pPr lvl="2"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software vendor licenses its software so that the company can automate the access to the marketplace</a:t>
            </a:r>
            <a:endParaRPr lang="en-US" altLang="ko-KR" b="1" i="1" dirty="0"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  <a:p>
            <a:pPr lvl="1"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Subscription fee</a:t>
            </a:r>
          </a:p>
          <a:p>
            <a:pPr lvl="2"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marketplace charges a membership fee </a:t>
            </a:r>
          </a:p>
          <a:p>
            <a:pPr lvl="2" eaLnBrk="1" hangingPunct="1"/>
            <a:r>
              <a:rPr lang="en-US" altLang="ko-KR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Fee depends on the size of the company, the number of employees who use the system, and the number of purchase orders 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4C402932-F597-420A-AB1C-48F9C04616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5981" y="0"/>
            <a:ext cx="11561734" cy="1139825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Lead to Evolution of the e-markets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1BE4AA70-5268-4D7D-950A-130DB4AB5B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42814" y="1711917"/>
            <a:ext cx="10306372" cy="3434165"/>
          </a:xfrm>
        </p:spPr>
        <p:txBody>
          <a:bodyPr/>
          <a:lstStyle/>
          <a:p>
            <a:pPr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Modification of value proposition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Initial proposition was market reach</a:t>
            </a:r>
          </a:p>
          <a:p>
            <a:pPr lvl="1" eaLnBrk="1" hangingPunct="1"/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Changed through creation of four types of markets.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1A9D2192-30D7-499B-94C3-48D36D713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2475" y="76201"/>
            <a:ext cx="11530739" cy="838199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Value-Added Independent Public e-Markets</a:t>
            </a:r>
          </a:p>
        </p:txBody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303FC232-C26E-449B-9629-82558B9C3A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4949" y="1100380"/>
            <a:ext cx="11065789" cy="452550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Expanded value proposition by offering additional services: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inventory management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supply chain planning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financial services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Instill.com focuses on the food service industry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Provides an infrastructure that links together operators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Additional services like forecasting, collaboration, and replenishment tools.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Pefa.com services the European fresh fish market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Offers buyers access to a large number of independent fresh fish auctions.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Provide visibility on price from many European ports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Provide information on product quality </a:t>
            </a:r>
            <a:endParaRPr lang="en-US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009DBA8E-82C7-4D41-A655-1A2E523D06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0"/>
            <a:ext cx="8229600" cy="83690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Private e-markets</a:t>
            </a:r>
          </a:p>
        </p:txBody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6BA98949-B190-42CB-8A4D-A24AD3E7EF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0963" y="947979"/>
            <a:ext cx="11158779" cy="4962041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Many companies have established their own private e-markets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Key activities: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to run reverse auctions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on-line supplier negotiation.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Examples: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Subway restaurant franchise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16,000 members in over 70 countries 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Allows the different restaurants to purchase from over 100 suppliers.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Motorola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Implemented supplier negotiation software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ko-KR" sz="20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Allows firm to conduct bids, negotiate and select an effective procurement strategy. </a:t>
            </a:r>
            <a:endParaRPr lang="en-US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89520553-ED9F-4F7B-882D-19DF0D77AC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5498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Consortia-Based e-markets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EF47D1AC-79A0-415F-ABE7-58A055A01F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6128" y="761999"/>
            <a:ext cx="11499743" cy="486775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Similar to public e-markets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Established by a number of companies within the same industry.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Examples: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Covisint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in the automotive industry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Exostar in the aerospace industry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Trade-Ranger in the oil industry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Converge and E2Open in the electronic industry.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Provides suppliers with a standard system that supports all the consortia’s buyers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Some of the consortia have exited the auction business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Focus on technology that enables business collaboration between trading partners (Examples: </a:t>
            </a:r>
            <a:r>
              <a:rPr lang="en-US" alt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Covisint</a:t>
            </a: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and E2Open)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A3F920FA-0230-46A3-996A-B4237A990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99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Content-Based e-markets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DE3055B6-4427-4708-B6C9-21330A3C17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8937" y="1066800"/>
            <a:ext cx="10662832" cy="5334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Two types of markets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Maintenance, repair, operations (MRO) goods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Industry-specific products.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Focus on content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Achieved by integrating catalogs from many industrial suppliers.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Unify suppliers’ catalogs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Provide effective tools for searching and comparing suppliers’ products.</a:t>
            </a:r>
            <a:endParaRPr lang="en-US" altLang="ko-KR" sz="2400" b="1" dirty="0"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ko-KR" sz="28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Example: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ko-KR" sz="2400" b="1" dirty="0"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Aspect Development (now part of i2) offers electronics parts catalogs that integrate with CAD systems. </a:t>
            </a:r>
            <a:endParaRPr lang="en-US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BD8E9EF9-1514-4273-86D0-0E680271D8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83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2E907426-5911-45F2-8D3C-24816F7C25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0447" y="990600"/>
            <a:ext cx="11360257" cy="454229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Outsourcing has both benefits and risks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Buy/make decisions should depend on: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Whether a particular component is modular or integral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Whether or not a firm has the expertise and capacity to manufacture a particular component or product.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Variety of criteria including customer importance, technology </a:t>
            </a:r>
            <a:r>
              <a:rPr lang="en-US" alt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, competitive position, number of suppliers, and product architecture.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Procurement strategies vary from component to component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Four categories of components, strategic, leverage, bottleneck and non-critical items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Four categories important in selecting suppliers: component forecast accuracy, </a:t>
            </a:r>
            <a:r>
              <a:rPr lang="en-US" alt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clockspeed</a:t>
            </a: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, supply risk, and financial impact.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F34694-1F87-4142-B354-C8E3E130A7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085" y="602381"/>
            <a:ext cx="5041829" cy="444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1201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2980</Words>
  <Application>Microsoft Office PowerPoint</Application>
  <PresentationFormat>Widescreen</PresentationFormat>
  <Paragraphs>455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Myriad Pro</vt:lpstr>
      <vt:lpstr>Wingdings</vt:lpstr>
      <vt:lpstr>20140311PresentationUWTSDTemplate</vt:lpstr>
      <vt:lpstr>1_20140311PresentationUWTSDTemplate</vt:lpstr>
      <vt:lpstr>PowerPoint Presentation</vt:lpstr>
      <vt:lpstr> Introduction</vt:lpstr>
      <vt:lpstr>Not Just Manufacturing but Product Design, Too…</vt:lpstr>
      <vt:lpstr>Questions/Issues with Outsourcing</vt:lpstr>
      <vt:lpstr>Discussion Points</vt:lpstr>
      <vt:lpstr>Outsourcing Benefits and Risks Benefits</vt:lpstr>
      <vt:lpstr>Outsourcing Benefits</vt:lpstr>
      <vt:lpstr>Outsourcing Risks  Loss of Competitive Knowledge</vt:lpstr>
      <vt:lpstr>Outsourcing Risks Conflicting Objectives</vt:lpstr>
      <vt:lpstr>Examples of Outsourcing Problems IBM</vt:lpstr>
      <vt:lpstr>Examples of Outsourcing Problems Cisco</vt:lpstr>
      <vt:lpstr>Framework for Make/Buy Decisions</vt:lpstr>
      <vt:lpstr>Two Main Reasons for Outsourcing</vt:lpstr>
      <vt:lpstr>Outsourcing Decisions at Toyota</vt:lpstr>
      <vt:lpstr>Outsourcing Decisions at Toyota</vt:lpstr>
      <vt:lpstr>Product Architectures</vt:lpstr>
      <vt:lpstr>A Framework for Make/Buy Decisions </vt:lpstr>
      <vt:lpstr>Hierarchical Model to Decide Whether to Outsource or Not</vt:lpstr>
      <vt:lpstr>Examples of Decisions</vt:lpstr>
      <vt:lpstr>Procurement Strategies</vt:lpstr>
      <vt:lpstr>Appropriate Strategy</vt:lpstr>
      <vt:lpstr>Kraljic’s Supply Matrix </vt:lpstr>
      <vt:lpstr>Kraljic’s Supply Matrix</vt:lpstr>
      <vt:lpstr>Kraljic’s Supply Matrix</vt:lpstr>
      <vt:lpstr>Kraljic’s Supply Matrix</vt:lpstr>
      <vt:lpstr>Supplier Footprint</vt:lpstr>
      <vt:lpstr>Fisher’s Functional vs. Innovative Products</vt:lpstr>
      <vt:lpstr>Supply Chain Strategy</vt:lpstr>
      <vt:lpstr>Procurement Strategy for the Two Types</vt:lpstr>
      <vt:lpstr>Sourcing Strategy for Components</vt:lpstr>
      <vt:lpstr>Integrated Framework</vt:lpstr>
      <vt:lpstr>Component Forecast Accuracy </vt:lpstr>
      <vt:lpstr>HP’s Portfolio Strategy</vt:lpstr>
      <vt:lpstr>Qualitative Approach to Sourcing Strategy</vt:lpstr>
      <vt:lpstr>E-Procurement</vt:lpstr>
      <vt:lpstr>Business Environment in the 1990s</vt:lpstr>
      <vt:lpstr>Opportunities for the Marketplaces</vt:lpstr>
      <vt:lpstr>Value Proposition to Buyers</vt:lpstr>
      <vt:lpstr>The Result</vt:lpstr>
      <vt:lpstr>Benefits of e-markets to Suppliers</vt:lpstr>
      <vt:lpstr>Issues of the Benefits</vt:lpstr>
      <vt:lpstr>What about the e-markets Themselves?</vt:lpstr>
      <vt:lpstr>Fragmented e-markets in the Chemical Industry</vt:lpstr>
      <vt:lpstr>Challenges Lead to Evolution of the e-markets</vt:lpstr>
      <vt:lpstr>Challenges Lead to Evolution of the e-markets</vt:lpstr>
      <vt:lpstr>Value-Added Independent Public e-Markets</vt:lpstr>
      <vt:lpstr>Private e-markets</vt:lpstr>
      <vt:lpstr>Consortia-Based e-markets</vt:lpstr>
      <vt:lpstr>Content-Based e-markets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Jacob Gwa</dc:creator>
  <cp:lastModifiedBy>Jacob Gwa</cp:lastModifiedBy>
  <cp:revision>10</cp:revision>
  <dcterms:created xsi:type="dcterms:W3CDTF">2021-02-17T20:51:13Z</dcterms:created>
  <dcterms:modified xsi:type="dcterms:W3CDTF">2021-02-17T22:54:17Z</dcterms:modified>
</cp:coreProperties>
</file>