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5"/>
  </p:notesMasterIdLst>
  <p:handoutMasterIdLst>
    <p:handoutMasterId r:id="rId16"/>
  </p:handoutMasterIdLst>
  <p:sldIdLst>
    <p:sldId id="308" r:id="rId2"/>
    <p:sldId id="337" r:id="rId3"/>
    <p:sldId id="341" r:id="rId4"/>
    <p:sldId id="344" r:id="rId5"/>
    <p:sldId id="343" r:id="rId6"/>
    <p:sldId id="342" r:id="rId7"/>
    <p:sldId id="338" r:id="rId8"/>
    <p:sldId id="346" r:id="rId9"/>
    <p:sldId id="339" r:id="rId10"/>
    <p:sldId id="347" r:id="rId11"/>
    <p:sldId id="340" r:id="rId12"/>
    <p:sldId id="345" r:id="rId13"/>
    <p:sldId id="336" r:id="rId1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032B21"/>
    <a:srgbClr val="054333"/>
    <a:srgbClr val="500000"/>
    <a:srgbClr val="420000"/>
    <a:srgbClr val="663300"/>
    <a:srgbClr val="0029AC"/>
    <a:srgbClr val="0D7AFF"/>
    <a:srgbClr val="000099"/>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442" autoAdjust="0"/>
    <p:restoredTop sz="96357" autoAdjust="0"/>
  </p:normalViewPr>
  <p:slideViewPr>
    <p:cSldViewPr>
      <p:cViewPr varScale="1">
        <p:scale>
          <a:sx n="106" d="100"/>
          <a:sy n="106" d="100"/>
        </p:scale>
        <p:origin x="912" y="108"/>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06/10/2020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06/10/2020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06/10/2020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06/10/2020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06/10/2020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06/10/2020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06/10/2020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06/10/2020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06/10/2020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06/10/2020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06/10/2020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06/10/2020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06/10/2020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06/10/2020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s://jerichowriters.com/writing-dialogu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13FE6-0857-4FFF-AD06-1AABF1DB017D}"/>
              </a:ext>
            </a:extLst>
          </p:cNvPr>
          <p:cNvSpPr>
            <a:spLocks noGrp="1"/>
          </p:cNvSpPr>
          <p:nvPr>
            <p:ph type="title"/>
          </p:nvPr>
        </p:nvSpPr>
        <p:spPr>
          <a:xfrm>
            <a:off x="335360" y="356147"/>
            <a:ext cx="10729192" cy="1681355"/>
          </a:xfrm>
        </p:spPr>
        <p:txBody>
          <a:bodyPr>
            <a:normAutofit/>
          </a:bodyPr>
          <a:lstStyle/>
          <a:p>
            <a:pPr marL="118872"/>
            <a:r>
              <a:rPr lang="en-GB" sz="3200" dirty="0">
                <a:solidFill>
                  <a:schemeClr val="bg2">
                    <a:lumMod val="90000"/>
                  </a:schemeClr>
                </a:solidFill>
              </a:rPr>
              <a:t>SUBJECT SESSIONS: Writing dialogue</a:t>
            </a:r>
          </a:p>
        </p:txBody>
      </p:sp>
      <p:sp>
        <p:nvSpPr>
          <p:cNvPr id="3" name="Content Placeholder 2">
            <a:extLst>
              <a:ext uri="{FF2B5EF4-FFF2-40B4-BE49-F238E27FC236}">
                <a16:creationId xmlns:a16="http://schemas.microsoft.com/office/drawing/2014/main" id="{8945975E-36F4-46DA-B77A-68BD7244F0D3}"/>
              </a:ext>
            </a:extLst>
          </p:cNvPr>
          <p:cNvSpPr>
            <a:spLocks noGrp="1"/>
          </p:cNvSpPr>
          <p:nvPr>
            <p:ph idx="1"/>
          </p:nvPr>
        </p:nvSpPr>
        <p:spPr>
          <a:xfrm>
            <a:off x="2279576" y="2046812"/>
            <a:ext cx="8987934" cy="4507677"/>
          </a:xfrm>
        </p:spPr>
        <p:txBody>
          <a:bodyPr>
            <a:normAutofit/>
          </a:bodyPr>
          <a:lstStyle/>
          <a:p>
            <a:pPr marL="118872" indent="0">
              <a:buNone/>
            </a:pPr>
            <a:r>
              <a:rPr lang="en-GB" dirty="0">
                <a:solidFill>
                  <a:schemeClr val="bg1"/>
                </a:solidFill>
              </a:rPr>
              <a:t>MONDAY </a:t>
            </a:r>
          </a:p>
          <a:p>
            <a:pPr marL="118872" indent="0">
              <a:buNone/>
            </a:pPr>
            <a:endParaRPr lang="en-GB" dirty="0">
              <a:solidFill>
                <a:schemeClr val="bg1"/>
              </a:solidFill>
            </a:endParaRPr>
          </a:p>
          <a:p>
            <a:pPr marL="342900" lvl="0" indent="-342900">
              <a:lnSpc>
                <a:spcPct val="107000"/>
              </a:lnSpc>
              <a:buFont typeface="Symbol" panose="05050102010706020507" pitchFamily="18" charset="2"/>
              <a:buChar char=""/>
            </a:pPr>
            <a:r>
              <a:rPr lang="en-GB" sz="3600" dirty="0">
                <a:solidFill>
                  <a:schemeClr val="bg1"/>
                </a:solidFill>
                <a:effectLst/>
                <a:latin typeface="Perpetua" panose="02020502060401020303" pitchFamily="18" charset="0"/>
                <a:ea typeface="Times New Roman" panose="02020603050405020304" pitchFamily="18" charset="0"/>
                <a:cs typeface="Segoe UI" panose="020B0502040204020203" pitchFamily="34" charset="0"/>
              </a:rPr>
              <a:t>writing dialogue </a:t>
            </a:r>
            <a:endParaRPr lang="en-GB" sz="36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3600" dirty="0">
                <a:solidFill>
                  <a:schemeClr val="bg1"/>
                </a:solidFill>
                <a:effectLst/>
                <a:latin typeface="Perpetua" panose="02020502060401020303" pitchFamily="18" charset="0"/>
                <a:ea typeface="Times New Roman" panose="02020603050405020304" pitchFamily="18" charset="0"/>
                <a:cs typeface="Segoe UI" panose="020B0502040204020203" pitchFamily="34" charset="0"/>
              </a:rPr>
              <a:t>the value of dialogue in a key short story </a:t>
            </a:r>
            <a:endParaRPr lang="en-GB" sz="36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3600" dirty="0">
                <a:solidFill>
                  <a:schemeClr val="bg1"/>
                </a:solidFill>
                <a:effectLst/>
                <a:latin typeface="Perpetua" panose="02020502060401020303" pitchFamily="18" charset="0"/>
                <a:ea typeface="Times New Roman" panose="02020603050405020304" pitchFamily="18" charset="0"/>
                <a:cs typeface="Segoe UI" panose="020B0502040204020203" pitchFamily="34" charset="0"/>
              </a:rPr>
              <a:t>examples </a:t>
            </a:r>
            <a:endParaRPr lang="en-GB" sz="36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buNone/>
            </a:pPr>
            <a:endParaRPr lang="en-GB" sz="2400" i="1" dirty="0">
              <a:solidFill>
                <a:schemeClr val="bg1"/>
              </a:solidFill>
            </a:endParaRPr>
          </a:p>
        </p:txBody>
      </p:sp>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5EB812-5C96-4ECB-8127-CD4173AD25E3}"/>
              </a:ext>
            </a:extLst>
          </p:cNvPr>
          <p:cNvSpPr>
            <a:spLocks noGrp="1"/>
          </p:cNvSpPr>
          <p:nvPr>
            <p:ph idx="1"/>
          </p:nvPr>
        </p:nvSpPr>
        <p:spPr>
          <a:xfrm>
            <a:off x="479376" y="1052736"/>
            <a:ext cx="10972800" cy="4625609"/>
          </a:xfrm>
        </p:spPr>
        <p:txBody>
          <a:bodyPr>
            <a:normAutofit fontScale="92500" lnSpcReduction="20000"/>
          </a:bodyPr>
          <a:lstStyle/>
          <a:p>
            <a:pPr marL="118872" indent="0">
              <a:buNone/>
            </a:pPr>
            <a:r>
              <a:rPr lang="en-GB" dirty="0">
                <a:solidFill>
                  <a:schemeClr val="bg1"/>
                </a:solidFill>
              </a:rPr>
              <a:t>EXAMPLES </a:t>
            </a:r>
          </a:p>
          <a:p>
            <a:pPr marL="118872" indent="0">
              <a:buNone/>
            </a:pPr>
            <a:endParaRPr lang="en-GB" dirty="0">
              <a:solidFill>
                <a:schemeClr val="bg1"/>
              </a:solidFill>
            </a:endParaRPr>
          </a:p>
          <a:p>
            <a:r>
              <a:rPr lang="en-GB" dirty="0">
                <a:solidFill>
                  <a:schemeClr val="bg1"/>
                </a:solidFill>
              </a:rPr>
              <a:t>Ibsen </a:t>
            </a:r>
            <a:r>
              <a:rPr lang="en-GB" i="1" dirty="0">
                <a:solidFill>
                  <a:schemeClr val="bg1"/>
                </a:solidFill>
              </a:rPr>
              <a:t>Ghosts – </a:t>
            </a:r>
            <a:r>
              <a:rPr lang="en-GB" u="sng" dirty="0">
                <a:solidFill>
                  <a:schemeClr val="bg1"/>
                </a:solidFill>
              </a:rPr>
              <a:t>a play</a:t>
            </a:r>
          </a:p>
          <a:p>
            <a:endParaRPr lang="en-GB" i="1" dirty="0">
              <a:solidFill>
                <a:schemeClr val="bg1"/>
              </a:solidFill>
            </a:endParaRPr>
          </a:p>
          <a:p>
            <a:r>
              <a:rPr lang="en-GB" dirty="0">
                <a:solidFill>
                  <a:schemeClr val="bg1"/>
                </a:solidFill>
              </a:rPr>
              <a:t>Graham, </a:t>
            </a:r>
            <a:r>
              <a:rPr lang="en-GB" i="1" dirty="0">
                <a:solidFill>
                  <a:schemeClr val="bg1"/>
                </a:solidFill>
              </a:rPr>
              <a:t>Wind in the Willows – </a:t>
            </a:r>
            <a:r>
              <a:rPr lang="en-GB" u="sng" dirty="0">
                <a:solidFill>
                  <a:schemeClr val="bg1"/>
                </a:solidFill>
              </a:rPr>
              <a:t>children’s novel</a:t>
            </a:r>
          </a:p>
          <a:p>
            <a:endParaRPr lang="en-GB" i="1" dirty="0">
              <a:solidFill>
                <a:schemeClr val="bg1"/>
              </a:solidFill>
            </a:endParaRPr>
          </a:p>
          <a:p>
            <a:r>
              <a:rPr lang="en-GB" dirty="0">
                <a:solidFill>
                  <a:schemeClr val="bg1"/>
                </a:solidFill>
              </a:rPr>
              <a:t>William Trevor ‘The Children’ – </a:t>
            </a:r>
            <a:r>
              <a:rPr lang="en-GB" u="sng" dirty="0">
                <a:solidFill>
                  <a:schemeClr val="bg1"/>
                </a:solidFill>
              </a:rPr>
              <a:t>short story</a:t>
            </a:r>
          </a:p>
          <a:p>
            <a:pPr marL="118872" indent="0">
              <a:buNone/>
            </a:pPr>
            <a:endParaRPr lang="en-GB" dirty="0">
              <a:solidFill>
                <a:schemeClr val="bg1"/>
              </a:solidFill>
            </a:endParaRPr>
          </a:p>
          <a:p>
            <a:pPr marL="118872" indent="0">
              <a:buNone/>
            </a:pPr>
            <a:r>
              <a:rPr lang="en-GB" dirty="0">
                <a:solidFill>
                  <a:schemeClr val="bg1"/>
                </a:solidFill>
              </a:rPr>
              <a:t>SUPPORT</a:t>
            </a:r>
          </a:p>
          <a:p>
            <a:pPr marL="118872" indent="0">
              <a:buNone/>
            </a:pPr>
            <a:endParaRPr lang="en-GB" dirty="0">
              <a:solidFill>
                <a:schemeClr val="bg1"/>
              </a:solidFill>
            </a:endParaRPr>
          </a:p>
          <a:p>
            <a:r>
              <a:rPr lang="en-GB" dirty="0">
                <a:solidFill>
                  <a:schemeClr val="bg1"/>
                </a:solidFill>
                <a:hlinkClick r:id="rId2"/>
              </a:rPr>
              <a:t>https://jerichowriters.com/writing-dialogue/</a:t>
            </a:r>
            <a:r>
              <a:rPr lang="en-GB" dirty="0">
                <a:solidFill>
                  <a:schemeClr val="bg1"/>
                </a:solidFill>
              </a:rPr>
              <a:t> </a:t>
            </a:r>
          </a:p>
          <a:p>
            <a:endParaRPr lang="en-GB" i="1" dirty="0">
              <a:solidFill>
                <a:schemeClr val="bg1"/>
              </a:solidFill>
            </a:endParaRPr>
          </a:p>
        </p:txBody>
      </p:sp>
    </p:spTree>
    <p:extLst>
      <p:ext uri="{BB962C8B-B14F-4D97-AF65-F5344CB8AC3E}">
        <p14:creationId xmlns:p14="http://schemas.microsoft.com/office/powerpoint/2010/main" val="319739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F039F6-6EF8-4F48-A037-3B3B8008F987}"/>
              </a:ext>
            </a:extLst>
          </p:cNvPr>
          <p:cNvSpPr>
            <a:spLocks noGrp="1"/>
          </p:cNvSpPr>
          <p:nvPr>
            <p:ph idx="1"/>
          </p:nvPr>
        </p:nvSpPr>
        <p:spPr>
          <a:xfrm>
            <a:off x="335360" y="256002"/>
            <a:ext cx="11247040" cy="6345996"/>
          </a:xfrm>
        </p:spPr>
        <p:txBody>
          <a:bodyPr>
            <a:normAutofit/>
          </a:bodyPr>
          <a:lstStyle/>
          <a:p>
            <a:pPr marL="118872" indent="0">
              <a:spcAft>
                <a:spcPts val="600"/>
              </a:spcAft>
              <a:buNone/>
            </a:pPr>
            <a:r>
              <a:rPr lang="en-GB" sz="2400" dirty="0">
                <a:solidFill>
                  <a:schemeClr val="bg1"/>
                </a:solidFill>
              </a:rPr>
              <a:t>[</a:t>
            </a:r>
            <a:r>
              <a:rPr lang="en-GB" sz="1900" dirty="0">
                <a:solidFill>
                  <a:schemeClr val="bg1"/>
                </a:solidFill>
              </a:rPr>
              <a:t>ENGSTRAND</a:t>
            </a:r>
            <a:r>
              <a:rPr lang="en-GB" sz="1900" i="1" dirty="0">
                <a:solidFill>
                  <a:schemeClr val="bg1"/>
                </a:solidFill>
              </a:rPr>
              <a:t>, the carpenter, stands by the garden door. His left leg is somewhat bent; he has a clump of wood under the sole of his boot. </a:t>
            </a:r>
            <a:r>
              <a:rPr lang="en-GB" sz="1900" dirty="0">
                <a:solidFill>
                  <a:schemeClr val="bg1"/>
                </a:solidFill>
              </a:rPr>
              <a:t>REGINA, </a:t>
            </a:r>
            <a:r>
              <a:rPr lang="en-GB" sz="1900" i="1" dirty="0">
                <a:solidFill>
                  <a:schemeClr val="bg1"/>
                </a:solidFill>
              </a:rPr>
              <a:t>with an empty garden syringe in her hand, hinders him from advancing</a:t>
            </a:r>
            <a:r>
              <a:rPr lang="en-GB" sz="1900" dirty="0">
                <a:solidFill>
                  <a:schemeClr val="bg1"/>
                </a:solidFill>
              </a:rPr>
              <a:t>.]</a:t>
            </a:r>
            <a:endParaRPr lang="en-GB" sz="2200" dirty="0">
              <a:solidFill>
                <a:schemeClr val="bg1"/>
              </a:solidFill>
            </a:endParaRPr>
          </a:p>
          <a:p>
            <a:pPr marL="715963" indent="-598488">
              <a:spcAft>
                <a:spcPts val="600"/>
              </a:spcAft>
              <a:buNone/>
            </a:pPr>
            <a:r>
              <a:rPr lang="en-GB" sz="2000" dirty="0">
                <a:solidFill>
                  <a:schemeClr val="bg1"/>
                </a:solidFill>
              </a:rPr>
              <a:t>REGINA. [</a:t>
            </a:r>
            <a:r>
              <a:rPr lang="en-GB" sz="2000" i="1" dirty="0">
                <a:solidFill>
                  <a:schemeClr val="bg1"/>
                </a:solidFill>
              </a:rPr>
              <a:t>In a low voice.] </a:t>
            </a:r>
            <a:r>
              <a:rPr lang="en-GB" sz="2000" dirty="0">
                <a:solidFill>
                  <a:schemeClr val="bg1"/>
                </a:solidFill>
              </a:rPr>
              <a:t>What do you want? Stop where you are. You're positively dripping</a:t>
            </a:r>
            <a:r>
              <a:rPr lang="en-GB" sz="2400" dirty="0">
                <a:solidFill>
                  <a:schemeClr val="bg1"/>
                </a:solidFill>
              </a:rPr>
              <a:t>.</a:t>
            </a:r>
          </a:p>
          <a:p>
            <a:pPr marL="715963" indent="-598488">
              <a:spcAft>
                <a:spcPts val="600"/>
              </a:spcAft>
              <a:buNone/>
            </a:pPr>
            <a:r>
              <a:rPr lang="en-GB" sz="2000" dirty="0">
                <a:solidFill>
                  <a:schemeClr val="bg1"/>
                </a:solidFill>
              </a:rPr>
              <a:t>ENGSTRAND. It's the Lord's own rain, my girl</a:t>
            </a:r>
            <a:r>
              <a:rPr lang="en-GB" sz="2400" dirty="0">
                <a:solidFill>
                  <a:schemeClr val="bg1"/>
                </a:solidFill>
              </a:rPr>
              <a:t>.</a:t>
            </a:r>
          </a:p>
          <a:p>
            <a:pPr marL="715963" indent="-598488">
              <a:spcAft>
                <a:spcPts val="600"/>
              </a:spcAft>
              <a:buNone/>
            </a:pPr>
            <a:r>
              <a:rPr lang="en-GB" sz="2000" dirty="0">
                <a:solidFill>
                  <a:schemeClr val="bg1"/>
                </a:solidFill>
              </a:rPr>
              <a:t>REGINA. It's the devil's rain, I say.</a:t>
            </a:r>
          </a:p>
          <a:p>
            <a:pPr marL="715963" indent="-598488">
              <a:spcAft>
                <a:spcPts val="600"/>
              </a:spcAft>
              <a:buNone/>
            </a:pPr>
            <a:r>
              <a:rPr lang="en-GB" sz="2000" dirty="0">
                <a:solidFill>
                  <a:schemeClr val="bg1"/>
                </a:solidFill>
              </a:rPr>
              <a:t>ENGSTRAND. Lord, how you talk, Regina. </a:t>
            </a:r>
            <a:r>
              <a:rPr lang="en-GB" sz="2000" i="1" dirty="0">
                <a:solidFill>
                  <a:schemeClr val="bg1"/>
                </a:solidFill>
              </a:rPr>
              <a:t>[Limps a step or two forward into the room.] </a:t>
            </a:r>
            <a:r>
              <a:rPr lang="en-GB" sz="2000" dirty="0">
                <a:solidFill>
                  <a:schemeClr val="bg1"/>
                </a:solidFill>
              </a:rPr>
              <a:t>It's just this as I wanted to say—</a:t>
            </a:r>
          </a:p>
          <a:p>
            <a:pPr marL="715963" indent="-598488">
              <a:spcAft>
                <a:spcPts val="600"/>
              </a:spcAft>
              <a:buNone/>
            </a:pPr>
            <a:r>
              <a:rPr lang="en-GB" sz="2000" dirty="0">
                <a:solidFill>
                  <a:schemeClr val="bg1"/>
                </a:solidFill>
              </a:rPr>
              <a:t>REGINA. Don't clatter so with that foot of yours, I tell you! The young master's asleep upstairs.</a:t>
            </a:r>
          </a:p>
          <a:p>
            <a:pPr marL="715963" indent="-598488">
              <a:spcAft>
                <a:spcPts val="600"/>
              </a:spcAft>
              <a:buNone/>
            </a:pPr>
            <a:r>
              <a:rPr lang="en-GB" sz="2000" dirty="0">
                <a:solidFill>
                  <a:schemeClr val="bg1"/>
                </a:solidFill>
              </a:rPr>
              <a:t>ENGSTRAND. Asleep? In the middle of the day?</a:t>
            </a:r>
          </a:p>
          <a:p>
            <a:pPr marL="715963" indent="-598488">
              <a:spcAft>
                <a:spcPts val="600"/>
              </a:spcAft>
              <a:buNone/>
            </a:pPr>
            <a:r>
              <a:rPr lang="en-GB" sz="2000" dirty="0">
                <a:solidFill>
                  <a:schemeClr val="bg1"/>
                </a:solidFill>
              </a:rPr>
              <a:t>REGINA. It's no business of yours</a:t>
            </a:r>
            <a:r>
              <a:rPr lang="en-GB" sz="2400" dirty="0">
                <a:solidFill>
                  <a:schemeClr val="bg1"/>
                </a:solidFill>
              </a:rPr>
              <a:t>.</a:t>
            </a:r>
          </a:p>
          <a:p>
            <a:pPr marL="715963" indent="-598488">
              <a:spcAft>
                <a:spcPts val="600"/>
              </a:spcAft>
              <a:buNone/>
            </a:pPr>
            <a:r>
              <a:rPr lang="en-GB" sz="2000" dirty="0">
                <a:solidFill>
                  <a:schemeClr val="bg1"/>
                </a:solidFill>
              </a:rPr>
              <a:t>ENGSTRAND. I was out on the loose last night—</a:t>
            </a:r>
          </a:p>
          <a:p>
            <a:pPr marL="715963" indent="-598488">
              <a:spcAft>
                <a:spcPts val="600"/>
              </a:spcAft>
              <a:buNone/>
            </a:pPr>
            <a:r>
              <a:rPr lang="en-GB" sz="2000" dirty="0">
                <a:solidFill>
                  <a:schemeClr val="bg1"/>
                </a:solidFill>
              </a:rPr>
              <a:t>REGINA. I can quite believe that.</a:t>
            </a:r>
          </a:p>
          <a:p>
            <a:pPr marL="715963" indent="-598488">
              <a:spcAft>
                <a:spcPts val="600"/>
              </a:spcAft>
              <a:buNone/>
            </a:pPr>
            <a:r>
              <a:rPr lang="en-GB" sz="2000" dirty="0">
                <a:solidFill>
                  <a:schemeClr val="bg1"/>
                </a:solidFill>
              </a:rPr>
              <a:t>ENGSTRAND. Yes, we're weak vessels, we poor mortals, my girl—</a:t>
            </a:r>
          </a:p>
          <a:p>
            <a:pPr marL="715963" indent="-598488">
              <a:spcAft>
                <a:spcPts val="600"/>
              </a:spcAft>
              <a:buNone/>
            </a:pPr>
            <a:r>
              <a:rPr lang="en-GB" sz="2000" dirty="0">
                <a:solidFill>
                  <a:schemeClr val="bg1"/>
                </a:solidFill>
              </a:rPr>
              <a:t>REGINA. So it seems.</a:t>
            </a:r>
          </a:p>
          <a:p>
            <a:pPr marL="1077913" indent="-960438">
              <a:buNone/>
            </a:pPr>
            <a:r>
              <a:rPr lang="en-GB" sz="2000" dirty="0">
                <a:solidFill>
                  <a:schemeClr val="bg1"/>
                </a:solidFill>
              </a:rPr>
              <a:t>REGINA. Very well; only be off now. I won't stop here and have </a:t>
            </a:r>
            <a:r>
              <a:rPr lang="en-GB" sz="2000" i="1" dirty="0" err="1">
                <a:solidFill>
                  <a:schemeClr val="bg1"/>
                </a:solidFill>
              </a:rPr>
              <a:t>rendezvous's</a:t>
            </a:r>
            <a:r>
              <a:rPr lang="en-GB" sz="2000" dirty="0">
                <a:solidFill>
                  <a:schemeClr val="bg1"/>
                </a:solidFill>
              </a:rPr>
              <a:t> [</a:t>
            </a:r>
            <a:r>
              <a:rPr lang="en-GB" sz="2000" i="1" dirty="0">
                <a:solidFill>
                  <a:schemeClr val="bg1"/>
                </a:solidFill>
              </a:rPr>
              <a:t>Note: This and other French words by Regina are in that language in the origin</a:t>
            </a:r>
            <a:r>
              <a:rPr lang="en-GB" sz="2000" dirty="0">
                <a:solidFill>
                  <a:schemeClr val="bg1"/>
                </a:solidFill>
              </a:rPr>
              <a:t>al] with you.</a:t>
            </a:r>
          </a:p>
          <a:p>
            <a:pPr marL="715963" indent="-598488">
              <a:spcAft>
                <a:spcPts val="600"/>
              </a:spcAft>
              <a:buNone/>
            </a:pPr>
            <a:endParaRPr lang="en-GB" sz="2000" dirty="0">
              <a:solidFill>
                <a:schemeClr val="bg1"/>
              </a:solidFill>
            </a:endParaRPr>
          </a:p>
          <a:p>
            <a:pPr marL="118872" indent="0">
              <a:buNone/>
            </a:pPr>
            <a:endParaRPr lang="en-GB" sz="1400" dirty="0">
              <a:solidFill>
                <a:schemeClr val="bg1"/>
              </a:solidFill>
            </a:endParaRPr>
          </a:p>
        </p:txBody>
      </p:sp>
      <p:sp>
        <p:nvSpPr>
          <p:cNvPr id="4" name="TextBox 3">
            <a:extLst>
              <a:ext uri="{FF2B5EF4-FFF2-40B4-BE49-F238E27FC236}">
                <a16:creationId xmlns:a16="http://schemas.microsoft.com/office/drawing/2014/main" id="{D9E95C52-AFF6-4DAD-82A3-5E4A171FC82B}"/>
              </a:ext>
            </a:extLst>
          </p:cNvPr>
          <p:cNvSpPr txBox="1"/>
          <p:nvPr/>
        </p:nvSpPr>
        <p:spPr>
          <a:xfrm>
            <a:off x="10056441" y="6232666"/>
            <a:ext cx="1800200" cy="369332"/>
          </a:xfrm>
          <a:prstGeom prst="rect">
            <a:avLst/>
          </a:prstGeom>
          <a:noFill/>
        </p:spPr>
        <p:txBody>
          <a:bodyPr wrap="square">
            <a:spAutoFit/>
          </a:bodyPr>
          <a:lstStyle/>
          <a:p>
            <a:r>
              <a:rPr lang="en-GB" dirty="0">
                <a:solidFill>
                  <a:srgbClr val="FFC000"/>
                </a:solidFill>
              </a:rPr>
              <a:t>Ibsen </a:t>
            </a:r>
            <a:r>
              <a:rPr lang="en-GB" i="1" dirty="0">
                <a:solidFill>
                  <a:srgbClr val="FFC000"/>
                </a:solidFill>
              </a:rPr>
              <a:t>Ghosts</a:t>
            </a:r>
          </a:p>
        </p:txBody>
      </p:sp>
    </p:spTree>
    <p:extLst>
      <p:ext uri="{BB962C8B-B14F-4D97-AF65-F5344CB8AC3E}">
        <p14:creationId xmlns:p14="http://schemas.microsoft.com/office/powerpoint/2010/main" val="3280958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E3D517-63AA-41CE-9B0C-C07DAE45C967}"/>
              </a:ext>
            </a:extLst>
          </p:cNvPr>
          <p:cNvSpPr>
            <a:spLocks noGrp="1"/>
          </p:cNvSpPr>
          <p:nvPr>
            <p:ph idx="1"/>
          </p:nvPr>
        </p:nvSpPr>
        <p:spPr>
          <a:xfrm>
            <a:off x="335360" y="188640"/>
            <a:ext cx="10972800" cy="6264696"/>
          </a:xfrm>
        </p:spPr>
        <p:txBody>
          <a:bodyPr>
            <a:normAutofit fontScale="62500" lnSpcReduction="20000"/>
          </a:bodyPr>
          <a:lstStyle/>
          <a:p>
            <a:pPr marL="1077913" indent="-960438">
              <a:buNone/>
            </a:pPr>
            <a:endParaRPr lang="en-GB" sz="1400" dirty="0">
              <a:solidFill>
                <a:schemeClr val="bg1"/>
              </a:solidFill>
            </a:endParaRPr>
          </a:p>
          <a:p>
            <a:pPr marL="1077913" indent="-960438">
              <a:lnSpc>
                <a:spcPct val="120000"/>
              </a:lnSpc>
              <a:spcAft>
                <a:spcPts val="600"/>
              </a:spcAft>
              <a:buNone/>
            </a:pPr>
            <a:r>
              <a:rPr lang="en-GB" sz="3200" dirty="0">
                <a:solidFill>
                  <a:schemeClr val="bg1"/>
                </a:solidFill>
              </a:rPr>
              <a:t>ENGSTRAND. What do you say you won't have?</a:t>
            </a:r>
          </a:p>
          <a:p>
            <a:pPr marL="1077913" indent="-960438">
              <a:lnSpc>
                <a:spcPct val="120000"/>
              </a:lnSpc>
              <a:spcAft>
                <a:spcPts val="600"/>
              </a:spcAft>
              <a:buNone/>
            </a:pPr>
            <a:r>
              <a:rPr lang="en-GB" sz="3200" dirty="0">
                <a:solidFill>
                  <a:schemeClr val="bg1"/>
                </a:solidFill>
              </a:rPr>
              <a:t>REGINA. I won't have any one find you here; so just you go about your business.</a:t>
            </a:r>
          </a:p>
          <a:p>
            <a:pPr marL="1077913" indent="-960438">
              <a:lnSpc>
                <a:spcPct val="120000"/>
              </a:lnSpc>
              <a:spcAft>
                <a:spcPts val="600"/>
              </a:spcAft>
              <a:buNone/>
            </a:pPr>
            <a:r>
              <a:rPr lang="en-GB" dirty="0">
                <a:solidFill>
                  <a:schemeClr val="bg1"/>
                </a:solidFill>
              </a:rPr>
              <a:t>ENGSTRAND. [</a:t>
            </a:r>
            <a:r>
              <a:rPr lang="en-GB" i="1" dirty="0">
                <a:solidFill>
                  <a:schemeClr val="bg1"/>
                </a:solidFill>
              </a:rPr>
              <a:t>Advances a step or t</a:t>
            </a:r>
            <a:r>
              <a:rPr lang="en-GB" dirty="0">
                <a:solidFill>
                  <a:schemeClr val="bg1"/>
                </a:solidFill>
              </a:rPr>
              <a:t>wo.] Blest if I go before I've had a talk with you. This afternoon I shall have finished my work at the school house, and then I shall take to-night's boat and be off home to the town.</a:t>
            </a:r>
          </a:p>
          <a:p>
            <a:pPr marL="1077913" indent="-960438">
              <a:lnSpc>
                <a:spcPct val="120000"/>
              </a:lnSpc>
              <a:spcAft>
                <a:spcPts val="600"/>
              </a:spcAft>
              <a:buNone/>
            </a:pPr>
            <a:r>
              <a:rPr lang="en-GB" dirty="0">
                <a:solidFill>
                  <a:schemeClr val="bg1"/>
                </a:solidFill>
              </a:rPr>
              <a:t>REGINA. [</a:t>
            </a:r>
            <a:r>
              <a:rPr lang="en-GB" i="1" dirty="0">
                <a:solidFill>
                  <a:schemeClr val="bg1"/>
                </a:solidFill>
              </a:rPr>
              <a:t>Mutters</a:t>
            </a:r>
            <a:r>
              <a:rPr lang="en-GB" dirty="0">
                <a:solidFill>
                  <a:schemeClr val="bg1"/>
                </a:solidFill>
              </a:rPr>
              <a:t>.] Pleasant journey to you!</a:t>
            </a:r>
          </a:p>
          <a:p>
            <a:pPr marL="1077913" indent="-960438">
              <a:lnSpc>
                <a:spcPct val="120000"/>
              </a:lnSpc>
              <a:spcAft>
                <a:spcPts val="600"/>
              </a:spcAft>
              <a:buNone/>
            </a:pPr>
            <a:r>
              <a:rPr lang="en-GB" dirty="0">
                <a:solidFill>
                  <a:schemeClr val="bg1"/>
                </a:solidFill>
              </a:rPr>
              <a:t>ENGSTRAND. Thank you, my child. To-morrow the Orphanage is to be opened, and Then there'll be fine doings, no doubt, and plenty of intoxicating drink going, you know. And nobody shall say of Jacob </a:t>
            </a:r>
            <a:r>
              <a:rPr lang="en-GB" dirty="0" err="1">
                <a:solidFill>
                  <a:schemeClr val="bg1"/>
                </a:solidFill>
              </a:rPr>
              <a:t>Engstrand</a:t>
            </a:r>
            <a:r>
              <a:rPr lang="en-GB" dirty="0">
                <a:solidFill>
                  <a:schemeClr val="bg1"/>
                </a:solidFill>
              </a:rPr>
              <a:t> that he can't keep out of temptation's way.</a:t>
            </a:r>
          </a:p>
          <a:p>
            <a:pPr marL="1077913" indent="-960438">
              <a:lnSpc>
                <a:spcPct val="120000"/>
              </a:lnSpc>
              <a:spcAft>
                <a:spcPts val="600"/>
              </a:spcAft>
              <a:buNone/>
            </a:pPr>
            <a:r>
              <a:rPr lang="en-GB" dirty="0">
                <a:solidFill>
                  <a:schemeClr val="bg1"/>
                </a:solidFill>
              </a:rPr>
              <a:t>REGINA. Oh!</a:t>
            </a:r>
          </a:p>
          <a:p>
            <a:pPr marL="1077913" indent="-960438">
              <a:lnSpc>
                <a:spcPct val="120000"/>
              </a:lnSpc>
              <a:spcAft>
                <a:spcPts val="600"/>
              </a:spcAft>
              <a:buNone/>
            </a:pPr>
            <a:r>
              <a:rPr lang="en-GB" dirty="0">
                <a:solidFill>
                  <a:schemeClr val="bg1"/>
                </a:solidFill>
              </a:rPr>
              <a:t>ENGSTRAND. You see, there's to be heaps of grand folks here to-morrow. Pastor </a:t>
            </a:r>
            <a:r>
              <a:rPr lang="en-GB" dirty="0" err="1">
                <a:solidFill>
                  <a:schemeClr val="bg1"/>
                </a:solidFill>
              </a:rPr>
              <a:t>Manders</a:t>
            </a:r>
            <a:r>
              <a:rPr lang="en-GB" dirty="0">
                <a:solidFill>
                  <a:schemeClr val="bg1"/>
                </a:solidFill>
              </a:rPr>
              <a:t> is expected from town, too.</a:t>
            </a:r>
          </a:p>
          <a:p>
            <a:pPr marL="1077913" indent="-960438">
              <a:lnSpc>
                <a:spcPct val="120000"/>
              </a:lnSpc>
              <a:spcAft>
                <a:spcPts val="600"/>
              </a:spcAft>
              <a:buNone/>
            </a:pPr>
            <a:r>
              <a:rPr lang="en-GB" dirty="0">
                <a:solidFill>
                  <a:schemeClr val="bg1"/>
                </a:solidFill>
              </a:rPr>
              <a:t>REGINA. He's coming to-day.</a:t>
            </a:r>
          </a:p>
          <a:p>
            <a:pPr marL="1077913" indent="-960438">
              <a:lnSpc>
                <a:spcPct val="120000"/>
              </a:lnSpc>
              <a:spcAft>
                <a:spcPts val="600"/>
              </a:spcAft>
              <a:buNone/>
            </a:pPr>
            <a:r>
              <a:rPr lang="en-GB" dirty="0">
                <a:solidFill>
                  <a:schemeClr val="bg1"/>
                </a:solidFill>
              </a:rPr>
              <a:t>ENGSTRAND. There, you see! And I should be cursedly sorry if he found out anything against me, don't you understand?</a:t>
            </a:r>
          </a:p>
          <a:p>
            <a:pPr marL="1077913" indent="-960438">
              <a:lnSpc>
                <a:spcPct val="120000"/>
              </a:lnSpc>
              <a:spcAft>
                <a:spcPts val="600"/>
              </a:spcAft>
              <a:buNone/>
            </a:pPr>
            <a:r>
              <a:rPr lang="en-GB" sz="3200" dirty="0">
                <a:solidFill>
                  <a:schemeClr val="bg1"/>
                </a:solidFill>
              </a:rPr>
              <a:t>ENGSTRAND.—and temptations are manifold in this world, you see. But all the same, I was hard at work, God knows, at half-past five this morning.</a:t>
            </a:r>
          </a:p>
          <a:p>
            <a:pPr marL="1077913" indent="-960438">
              <a:buNone/>
            </a:pPr>
            <a:endParaRPr lang="en-GB" dirty="0">
              <a:solidFill>
                <a:schemeClr val="bg1"/>
              </a:solidFill>
            </a:endParaRPr>
          </a:p>
        </p:txBody>
      </p:sp>
      <p:sp>
        <p:nvSpPr>
          <p:cNvPr id="5" name="TextBox 4">
            <a:extLst>
              <a:ext uri="{FF2B5EF4-FFF2-40B4-BE49-F238E27FC236}">
                <a16:creationId xmlns:a16="http://schemas.microsoft.com/office/drawing/2014/main" id="{DEAFA31C-DDD2-48FC-8238-CDBAF01C5AFE}"/>
              </a:ext>
            </a:extLst>
          </p:cNvPr>
          <p:cNvSpPr txBox="1"/>
          <p:nvPr/>
        </p:nvSpPr>
        <p:spPr>
          <a:xfrm>
            <a:off x="10056441" y="6232666"/>
            <a:ext cx="1800200" cy="369332"/>
          </a:xfrm>
          <a:prstGeom prst="rect">
            <a:avLst/>
          </a:prstGeom>
          <a:noFill/>
        </p:spPr>
        <p:txBody>
          <a:bodyPr wrap="square">
            <a:spAutoFit/>
          </a:bodyPr>
          <a:lstStyle/>
          <a:p>
            <a:r>
              <a:rPr lang="en-GB" dirty="0">
                <a:solidFill>
                  <a:srgbClr val="FFC000"/>
                </a:solidFill>
              </a:rPr>
              <a:t>Ibsen </a:t>
            </a:r>
            <a:r>
              <a:rPr lang="en-GB" i="1" dirty="0">
                <a:solidFill>
                  <a:srgbClr val="FFC000"/>
                </a:solidFill>
              </a:rPr>
              <a:t>Ghosts</a:t>
            </a:r>
          </a:p>
        </p:txBody>
      </p:sp>
    </p:spTree>
    <p:extLst>
      <p:ext uri="{BB962C8B-B14F-4D97-AF65-F5344CB8AC3E}">
        <p14:creationId xmlns:p14="http://schemas.microsoft.com/office/powerpoint/2010/main" val="3303491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BC73DF-2936-45AD-B74D-2BCAFD4241DC}"/>
              </a:ext>
            </a:extLst>
          </p:cNvPr>
          <p:cNvSpPr>
            <a:spLocks noGrp="1"/>
          </p:cNvSpPr>
          <p:nvPr>
            <p:ph idx="1"/>
          </p:nvPr>
        </p:nvSpPr>
        <p:spPr>
          <a:xfrm>
            <a:off x="263352" y="20880"/>
            <a:ext cx="10972800" cy="6971084"/>
          </a:xfrm>
        </p:spPr>
        <p:txBody>
          <a:bodyPr>
            <a:normAutofit fontScale="62500" lnSpcReduction="20000"/>
          </a:bodyPr>
          <a:lstStyle/>
          <a:p>
            <a:pPr marL="987425" indent="-869950">
              <a:lnSpc>
                <a:spcPct val="120000"/>
              </a:lnSpc>
              <a:spcAft>
                <a:spcPts val="600"/>
              </a:spcAft>
              <a:buNone/>
            </a:pPr>
            <a:r>
              <a:rPr lang="en-GB" dirty="0">
                <a:solidFill>
                  <a:schemeClr val="bg1"/>
                </a:solidFill>
              </a:rPr>
              <a:t>REGINA. Oho! is that your game?</a:t>
            </a:r>
          </a:p>
          <a:p>
            <a:pPr marL="987425" indent="-869950">
              <a:lnSpc>
                <a:spcPct val="120000"/>
              </a:lnSpc>
              <a:spcAft>
                <a:spcPts val="600"/>
              </a:spcAft>
              <a:buNone/>
            </a:pPr>
            <a:r>
              <a:rPr lang="en-GB" dirty="0">
                <a:solidFill>
                  <a:schemeClr val="bg1"/>
                </a:solidFill>
              </a:rPr>
              <a:t>ENGSTRAND. Is what my game?</a:t>
            </a:r>
          </a:p>
          <a:p>
            <a:pPr marL="987425" indent="-869950">
              <a:lnSpc>
                <a:spcPct val="120000"/>
              </a:lnSpc>
              <a:spcAft>
                <a:spcPts val="600"/>
              </a:spcAft>
              <a:buNone/>
            </a:pPr>
            <a:r>
              <a:rPr lang="en-GB" dirty="0">
                <a:solidFill>
                  <a:schemeClr val="bg1"/>
                </a:solidFill>
              </a:rPr>
              <a:t>REGINA. [</a:t>
            </a:r>
            <a:r>
              <a:rPr lang="en-GB" i="1" dirty="0">
                <a:solidFill>
                  <a:schemeClr val="bg1"/>
                </a:solidFill>
              </a:rPr>
              <a:t>Looking hard at him</a:t>
            </a:r>
            <a:r>
              <a:rPr lang="en-GB" dirty="0">
                <a:solidFill>
                  <a:schemeClr val="bg1"/>
                </a:solidFill>
              </a:rPr>
              <a:t>.] What are you going to fool Pastor </a:t>
            </a:r>
            <a:r>
              <a:rPr lang="en-GB" dirty="0" err="1">
                <a:solidFill>
                  <a:schemeClr val="bg1"/>
                </a:solidFill>
              </a:rPr>
              <a:t>Manders</a:t>
            </a:r>
            <a:r>
              <a:rPr lang="en-GB" dirty="0">
                <a:solidFill>
                  <a:schemeClr val="bg1"/>
                </a:solidFill>
              </a:rPr>
              <a:t> into doing, this time?</a:t>
            </a:r>
          </a:p>
          <a:p>
            <a:pPr marL="987425" indent="-869950">
              <a:lnSpc>
                <a:spcPct val="120000"/>
              </a:lnSpc>
              <a:spcAft>
                <a:spcPts val="600"/>
              </a:spcAft>
              <a:buNone/>
            </a:pPr>
            <a:r>
              <a:rPr lang="en-GB" dirty="0">
                <a:solidFill>
                  <a:schemeClr val="bg1"/>
                </a:solidFill>
              </a:rPr>
              <a:t>ENGSTRAND. </a:t>
            </a:r>
            <a:r>
              <a:rPr lang="en-GB" dirty="0" err="1">
                <a:solidFill>
                  <a:schemeClr val="bg1"/>
                </a:solidFill>
              </a:rPr>
              <a:t>Sh</a:t>
            </a:r>
            <a:r>
              <a:rPr lang="en-GB" dirty="0">
                <a:solidFill>
                  <a:schemeClr val="bg1"/>
                </a:solidFill>
              </a:rPr>
              <a:t>! </a:t>
            </a:r>
            <a:r>
              <a:rPr lang="en-GB" dirty="0" err="1">
                <a:solidFill>
                  <a:schemeClr val="bg1"/>
                </a:solidFill>
              </a:rPr>
              <a:t>sh</a:t>
            </a:r>
            <a:r>
              <a:rPr lang="en-GB" dirty="0">
                <a:solidFill>
                  <a:schemeClr val="bg1"/>
                </a:solidFill>
              </a:rPr>
              <a:t>! Are you crazy? Do I want to fool Pastor </a:t>
            </a:r>
            <a:r>
              <a:rPr lang="en-GB" dirty="0" err="1">
                <a:solidFill>
                  <a:schemeClr val="bg1"/>
                </a:solidFill>
              </a:rPr>
              <a:t>Manders</a:t>
            </a:r>
            <a:r>
              <a:rPr lang="en-GB" dirty="0">
                <a:solidFill>
                  <a:schemeClr val="bg1"/>
                </a:solidFill>
              </a:rPr>
              <a:t>? Oh no! Pastor </a:t>
            </a:r>
            <a:r>
              <a:rPr lang="en-GB" dirty="0" err="1">
                <a:solidFill>
                  <a:schemeClr val="bg1"/>
                </a:solidFill>
              </a:rPr>
              <a:t>Manders</a:t>
            </a:r>
            <a:r>
              <a:rPr lang="en-GB" dirty="0">
                <a:solidFill>
                  <a:schemeClr val="bg1"/>
                </a:solidFill>
              </a:rPr>
              <a:t> has been far too good a friend to me for that. But I just wanted to say, you know—that I mean to be off home again to-night.</a:t>
            </a:r>
          </a:p>
          <a:p>
            <a:pPr marL="987425" indent="-869950">
              <a:lnSpc>
                <a:spcPct val="120000"/>
              </a:lnSpc>
              <a:spcAft>
                <a:spcPts val="600"/>
              </a:spcAft>
              <a:buNone/>
            </a:pPr>
            <a:r>
              <a:rPr lang="en-GB" dirty="0">
                <a:solidFill>
                  <a:schemeClr val="bg1"/>
                </a:solidFill>
              </a:rPr>
              <a:t>REGINA. The sooner the better, say I.</a:t>
            </a:r>
          </a:p>
          <a:p>
            <a:pPr marL="987425" indent="-869950">
              <a:lnSpc>
                <a:spcPct val="120000"/>
              </a:lnSpc>
              <a:spcAft>
                <a:spcPts val="600"/>
              </a:spcAft>
              <a:buNone/>
            </a:pPr>
            <a:r>
              <a:rPr lang="en-GB" dirty="0">
                <a:solidFill>
                  <a:schemeClr val="bg1"/>
                </a:solidFill>
              </a:rPr>
              <a:t>ENGSTRAND. Yes, but I want you with me, Regina.</a:t>
            </a:r>
          </a:p>
          <a:p>
            <a:pPr marL="987425" indent="-869950">
              <a:lnSpc>
                <a:spcPct val="120000"/>
              </a:lnSpc>
              <a:spcAft>
                <a:spcPts val="600"/>
              </a:spcAft>
              <a:buNone/>
            </a:pPr>
            <a:r>
              <a:rPr lang="en-GB" dirty="0">
                <a:solidFill>
                  <a:schemeClr val="bg1"/>
                </a:solidFill>
              </a:rPr>
              <a:t>REGINA. [</a:t>
            </a:r>
            <a:r>
              <a:rPr lang="en-GB" i="1" dirty="0">
                <a:solidFill>
                  <a:schemeClr val="bg1"/>
                </a:solidFill>
              </a:rPr>
              <a:t>Open-mouthed</a:t>
            </a:r>
            <a:r>
              <a:rPr lang="en-GB" dirty="0">
                <a:solidFill>
                  <a:schemeClr val="bg1"/>
                </a:solidFill>
              </a:rPr>
              <a:t>.] You want me—? What are you talking about?</a:t>
            </a:r>
          </a:p>
          <a:p>
            <a:pPr marL="987425" indent="-869950">
              <a:lnSpc>
                <a:spcPct val="120000"/>
              </a:lnSpc>
              <a:spcAft>
                <a:spcPts val="600"/>
              </a:spcAft>
              <a:buNone/>
            </a:pPr>
            <a:r>
              <a:rPr lang="en-GB" dirty="0">
                <a:solidFill>
                  <a:schemeClr val="bg1"/>
                </a:solidFill>
              </a:rPr>
              <a:t>ENGSTRAND. I want you to come home with me, I say.</a:t>
            </a:r>
          </a:p>
          <a:p>
            <a:pPr marL="987425" indent="-869950">
              <a:lnSpc>
                <a:spcPct val="120000"/>
              </a:lnSpc>
              <a:spcAft>
                <a:spcPts val="600"/>
              </a:spcAft>
              <a:buNone/>
            </a:pPr>
            <a:r>
              <a:rPr lang="en-GB" dirty="0">
                <a:solidFill>
                  <a:schemeClr val="bg1"/>
                </a:solidFill>
              </a:rPr>
              <a:t>REGINA. [Scornfully.] Never in this world shall you get me home with you.</a:t>
            </a:r>
          </a:p>
          <a:p>
            <a:pPr marL="987425" indent="-869950">
              <a:lnSpc>
                <a:spcPct val="120000"/>
              </a:lnSpc>
              <a:spcAft>
                <a:spcPts val="600"/>
              </a:spcAft>
              <a:buNone/>
            </a:pPr>
            <a:r>
              <a:rPr lang="en-GB" dirty="0">
                <a:solidFill>
                  <a:schemeClr val="bg1"/>
                </a:solidFill>
              </a:rPr>
              <a:t>ENGSTRAND. Oh, we'll see about that.</a:t>
            </a:r>
          </a:p>
          <a:p>
            <a:pPr marL="987425" indent="-869950">
              <a:lnSpc>
                <a:spcPct val="120000"/>
              </a:lnSpc>
              <a:spcAft>
                <a:spcPts val="600"/>
              </a:spcAft>
              <a:buNone/>
            </a:pPr>
            <a:r>
              <a:rPr lang="en-GB" dirty="0">
                <a:solidFill>
                  <a:schemeClr val="bg1"/>
                </a:solidFill>
              </a:rPr>
              <a:t>REGINA. Yes, you may be sure we'll see about it! Me, that have been brought up by a lady like Mrs. </a:t>
            </a:r>
            <a:r>
              <a:rPr lang="en-GB" dirty="0" err="1">
                <a:solidFill>
                  <a:schemeClr val="bg1"/>
                </a:solidFill>
              </a:rPr>
              <a:t>Alving</a:t>
            </a:r>
            <a:r>
              <a:rPr lang="en-GB" dirty="0">
                <a:solidFill>
                  <a:schemeClr val="bg1"/>
                </a:solidFill>
              </a:rPr>
              <a:t>! Me, that am treated almost as a daughter here! Is it me you want to go home with you?—to a house like yours? For shame!</a:t>
            </a:r>
          </a:p>
          <a:p>
            <a:pPr marL="896938" indent="-779463">
              <a:spcAft>
                <a:spcPts val="600"/>
              </a:spcAft>
              <a:buNone/>
            </a:pPr>
            <a:r>
              <a:rPr lang="en-GB" dirty="0">
                <a:solidFill>
                  <a:schemeClr val="bg1"/>
                </a:solidFill>
              </a:rPr>
              <a:t>ENGSTRAND. What the devil do you mean? Do you set yourself up against your father, you hussy?</a:t>
            </a:r>
          </a:p>
          <a:p>
            <a:pPr marL="896938" indent="-779463">
              <a:spcAft>
                <a:spcPts val="600"/>
              </a:spcAft>
              <a:buNone/>
            </a:pPr>
            <a:r>
              <a:rPr lang="en-GB" dirty="0">
                <a:solidFill>
                  <a:schemeClr val="bg1"/>
                </a:solidFill>
              </a:rPr>
              <a:t>REGINA. [</a:t>
            </a:r>
            <a:r>
              <a:rPr lang="en-GB" i="1" dirty="0">
                <a:solidFill>
                  <a:schemeClr val="bg1"/>
                </a:solidFill>
              </a:rPr>
              <a:t>Mutters without looking at him</a:t>
            </a:r>
            <a:r>
              <a:rPr lang="en-GB" dirty="0">
                <a:solidFill>
                  <a:schemeClr val="bg1"/>
                </a:solidFill>
              </a:rPr>
              <a:t>.] You've said often enough I was no concern of yours.</a:t>
            </a:r>
            <a:endParaRPr lang="en-GB" sz="2900" dirty="0">
              <a:solidFill>
                <a:schemeClr val="bg1"/>
              </a:solidFill>
            </a:endParaRPr>
          </a:p>
          <a:p>
            <a:pPr marL="118872" indent="0">
              <a:buNone/>
            </a:pPr>
            <a:endParaRPr lang="en-GB" dirty="0">
              <a:solidFill>
                <a:schemeClr val="bg1"/>
              </a:solidFill>
            </a:endParaRPr>
          </a:p>
        </p:txBody>
      </p:sp>
      <p:sp>
        <p:nvSpPr>
          <p:cNvPr id="2" name="TextBox 1">
            <a:extLst>
              <a:ext uri="{FF2B5EF4-FFF2-40B4-BE49-F238E27FC236}">
                <a16:creationId xmlns:a16="http://schemas.microsoft.com/office/drawing/2014/main" id="{98EC0AFB-2862-49E4-B969-76B12EE7BE98}"/>
              </a:ext>
            </a:extLst>
          </p:cNvPr>
          <p:cNvSpPr txBox="1"/>
          <p:nvPr/>
        </p:nvSpPr>
        <p:spPr>
          <a:xfrm>
            <a:off x="10560496" y="3059668"/>
            <a:ext cx="1800200" cy="369332"/>
          </a:xfrm>
          <a:prstGeom prst="rect">
            <a:avLst/>
          </a:prstGeom>
          <a:noFill/>
        </p:spPr>
        <p:txBody>
          <a:bodyPr wrap="square">
            <a:spAutoFit/>
          </a:bodyPr>
          <a:lstStyle/>
          <a:p>
            <a:r>
              <a:rPr lang="en-GB" dirty="0">
                <a:solidFill>
                  <a:srgbClr val="FFC000"/>
                </a:solidFill>
              </a:rPr>
              <a:t>Ibsen </a:t>
            </a:r>
            <a:r>
              <a:rPr lang="en-GB" i="1" dirty="0">
                <a:solidFill>
                  <a:srgbClr val="FFC000"/>
                </a:solidFill>
              </a:rPr>
              <a:t>Ghosts</a:t>
            </a:r>
          </a:p>
        </p:txBody>
      </p:sp>
    </p:spTree>
    <p:extLst>
      <p:ext uri="{BB962C8B-B14F-4D97-AF65-F5344CB8AC3E}">
        <p14:creationId xmlns:p14="http://schemas.microsoft.com/office/powerpoint/2010/main" val="3646185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E39511-3CCA-46A0-BC51-C721CA0B6325}"/>
              </a:ext>
            </a:extLst>
          </p:cNvPr>
          <p:cNvSpPr>
            <a:spLocks noGrp="1"/>
          </p:cNvSpPr>
          <p:nvPr>
            <p:ph idx="1"/>
          </p:nvPr>
        </p:nvSpPr>
        <p:spPr>
          <a:xfrm>
            <a:off x="191344" y="0"/>
            <a:ext cx="11521280" cy="6858000"/>
          </a:xfrm>
        </p:spPr>
        <p:txBody>
          <a:bodyPr>
            <a:normAutofit lnSpcReduction="10000"/>
          </a:bodyPr>
          <a:lstStyle/>
          <a:p>
            <a:pPr marL="118872" indent="0">
              <a:buNone/>
            </a:pPr>
            <a:endParaRPr lang="en-GB" sz="1100" dirty="0">
              <a:solidFill>
                <a:schemeClr val="bg1"/>
              </a:solidFill>
            </a:endParaRPr>
          </a:p>
          <a:p>
            <a:pPr marL="896938" indent="-779463">
              <a:spcAft>
                <a:spcPts val="600"/>
              </a:spcAft>
              <a:buNone/>
            </a:pPr>
            <a:r>
              <a:rPr lang="en-GB" sz="2000" dirty="0">
                <a:solidFill>
                  <a:schemeClr val="bg1"/>
                </a:solidFill>
              </a:rPr>
              <a:t>ENGSTRAND. Pooh! Why should you bother about that—</a:t>
            </a:r>
          </a:p>
          <a:p>
            <a:pPr marL="896938" indent="-779463">
              <a:spcAft>
                <a:spcPts val="600"/>
              </a:spcAft>
              <a:buNone/>
            </a:pPr>
            <a:r>
              <a:rPr lang="en-GB" sz="2000" dirty="0">
                <a:solidFill>
                  <a:schemeClr val="bg1"/>
                </a:solidFill>
              </a:rPr>
              <a:t>REGINA. Haven't you many a time sworn at me and called me a—? </a:t>
            </a:r>
            <a:r>
              <a:rPr lang="en-GB" sz="2000" i="1" dirty="0">
                <a:solidFill>
                  <a:schemeClr val="bg1"/>
                </a:solidFill>
              </a:rPr>
              <a:t>Fi </a:t>
            </a:r>
            <a:r>
              <a:rPr lang="en-GB" sz="2000" i="1" dirty="0" err="1">
                <a:solidFill>
                  <a:schemeClr val="bg1"/>
                </a:solidFill>
              </a:rPr>
              <a:t>donc</a:t>
            </a:r>
            <a:r>
              <a:rPr lang="en-GB" sz="2000" dirty="0">
                <a:solidFill>
                  <a:schemeClr val="bg1"/>
                </a:solidFill>
              </a:rPr>
              <a:t>!</a:t>
            </a:r>
          </a:p>
          <a:p>
            <a:pPr marL="896938" indent="-779463">
              <a:spcAft>
                <a:spcPts val="600"/>
              </a:spcAft>
              <a:buNone/>
            </a:pPr>
            <a:r>
              <a:rPr lang="en-GB" sz="2000" dirty="0">
                <a:solidFill>
                  <a:schemeClr val="bg1"/>
                </a:solidFill>
              </a:rPr>
              <a:t>ENGSTRAND. Curse me, now, if ever I used such an ugly word.</a:t>
            </a:r>
          </a:p>
          <a:p>
            <a:pPr marL="896938" indent="-779463">
              <a:spcAft>
                <a:spcPts val="600"/>
              </a:spcAft>
              <a:buNone/>
            </a:pPr>
            <a:r>
              <a:rPr lang="en-GB" sz="2000" dirty="0">
                <a:solidFill>
                  <a:schemeClr val="bg1"/>
                </a:solidFill>
              </a:rPr>
              <a:t>REGINA. Oh, I remember very well what word you used.</a:t>
            </a:r>
          </a:p>
          <a:p>
            <a:pPr marL="896938" indent="-779463">
              <a:spcAft>
                <a:spcPts val="600"/>
              </a:spcAft>
              <a:buNone/>
            </a:pPr>
            <a:r>
              <a:rPr lang="en-GB" sz="2000" dirty="0">
                <a:solidFill>
                  <a:schemeClr val="bg1"/>
                </a:solidFill>
              </a:rPr>
              <a:t>ENGSTRAND. Well, but that was only when I was a bit on, don't you know? Temptations are manifold in this world, Regina.</a:t>
            </a:r>
          </a:p>
          <a:p>
            <a:pPr marL="896938" indent="-779463">
              <a:spcAft>
                <a:spcPts val="600"/>
              </a:spcAft>
              <a:buNone/>
            </a:pPr>
            <a:r>
              <a:rPr lang="en-GB" sz="2000" dirty="0">
                <a:solidFill>
                  <a:schemeClr val="bg1"/>
                </a:solidFill>
              </a:rPr>
              <a:t>REGINA. Ugh!</a:t>
            </a:r>
          </a:p>
          <a:p>
            <a:pPr marL="896938" indent="-779463">
              <a:spcAft>
                <a:spcPts val="600"/>
              </a:spcAft>
              <a:buNone/>
            </a:pPr>
            <a:r>
              <a:rPr lang="en-GB" sz="2000" dirty="0">
                <a:solidFill>
                  <a:schemeClr val="bg1"/>
                </a:solidFill>
              </a:rPr>
              <a:t>ENGSTRAND. And besides, it was when your mother was that aggravating—I had to find something to twit her with, my child. She was always setting up for a fine lady. [</a:t>
            </a:r>
            <a:r>
              <a:rPr lang="en-GB" sz="2000" i="1" dirty="0">
                <a:solidFill>
                  <a:schemeClr val="bg1"/>
                </a:solidFill>
              </a:rPr>
              <a:t>Mimics</a:t>
            </a:r>
            <a:r>
              <a:rPr lang="en-GB" sz="2000" dirty="0">
                <a:solidFill>
                  <a:schemeClr val="bg1"/>
                </a:solidFill>
              </a:rPr>
              <a:t>.] "Let me go, </a:t>
            </a:r>
            <a:r>
              <a:rPr lang="en-GB" sz="2000" dirty="0" err="1">
                <a:solidFill>
                  <a:schemeClr val="bg1"/>
                </a:solidFill>
              </a:rPr>
              <a:t>Engstrand</a:t>
            </a:r>
            <a:r>
              <a:rPr lang="en-GB" sz="2000" dirty="0">
                <a:solidFill>
                  <a:schemeClr val="bg1"/>
                </a:solidFill>
              </a:rPr>
              <a:t>; let me be. Remember I was three years in Chamberlain </a:t>
            </a:r>
            <a:r>
              <a:rPr lang="en-GB" sz="2000" dirty="0" err="1">
                <a:solidFill>
                  <a:schemeClr val="bg1"/>
                </a:solidFill>
              </a:rPr>
              <a:t>Alving's</a:t>
            </a:r>
            <a:r>
              <a:rPr lang="en-GB" sz="2000" dirty="0">
                <a:solidFill>
                  <a:schemeClr val="bg1"/>
                </a:solidFill>
              </a:rPr>
              <a:t> family at </a:t>
            </a:r>
            <a:r>
              <a:rPr lang="en-GB" sz="2000" dirty="0" err="1">
                <a:solidFill>
                  <a:schemeClr val="bg1"/>
                </a:solidFill>
              </a:rPr>
              <a:t>Rosenvold</a:t>
            </a:r>
            <a:r>
              <a:rPr lang="en-GB" sz="2000" dirty="0">
                <a:solidFill>
                  <a:schemeClr val="bg1"/>
                </a:solidFill>
              </a:rPr>
              <a:t>." [</a:t>
            </a:r>
            <a:r>
              <a:rPr lang="en-GB" sz="2000" i="1" dirty="0">
                <a:solidFill>
                  <a:schemeClr val="bg1"/>
                </a:solidFill>
              </a:rPr>
              <a:t>Laughs</a:t>
            </a:r>
            <a:r>
              <a:rPr lang="en-GB" sz="2000" dirty="0">
                <a:solidFill>
                  <a:schemeClr val="bg1"/>
                </a:solidFill>
              </a:rPr>
              <a:t>.] Mercy on us! She could never forget that the Captain was made a Chamberlain while she was in service here.</a:t>
            </a:r>
          </a:p>
          <a:p>
            <a:pPr marL="896938" indent="-779463">
              <a:spcAft>
                <a:spcPts val="600"/>
              </a:spcAft>
              <a:buNone/>
            </a:pPr>
            <a:r>
              <a:rPr lang="en-GB" sz="2000" dirty="0">
                <a:solidFill>
                  <a:schemeClr val="bg1"/>
                </a:solidFill>
              </a:rPr>
              <a:t>REGINA. Poor mother! you very soon tormented her into her grave.</a:t>
            </a:r>
          </a:p>
          <a:p>
            <a:pPr marL="896938" indent="-779463">
              <a:spcAft>
                <a:spcPts val="600"/>
              </a:spcAft>
              <a:buNone/>
            </a:pPr>
            <a:r>
              <a:rPr lang="en-GB" sz="2000" dirty="0">
                <a:solidFill>
                  <a:schemeClr val="bg1"/>
                </a:solidFill>
              </a:rPr>
              <a:t>ENGSTRAND. [</a:t>
            </a:r>
            <a:r>
              <a:rPr lang="en-GB" sz="2000" i="1" dirty="0">
                <a:solidFill>
                  <a:schemeClr val="bg1"/>
                </a:solidFill>
              </a:rPr>
              <a:t>With a twist of his shoulders</a:t>
            </a:r>
            <a:r>
              <a:rPr lang="en-GB" sz="2000" dirty="0">
                <a:solidFill>
                  <a:schemeClr val="bg1"/>
                </a:solidFill>
              </a:rPr>
              <a:t>.] Oh, of course! I'm to have the blame for everything.</a:t>
            </a:r>
          </a:p>
          <a:p>
            <a:pPr marL="896938" indent="-779463">
              <a:spcAft>
                <a:spcPts val="600"/>
              </a:spcAft>
              <a:buNone/>
            </a:pPr>
            <a:r>
              <a:rPr lang="en-GB" sz="2000" dirty="0">
                <a:solidFill>
                  <a:schemeClr val="bg1"/>
                </a:solidFill>
              </a:rPr>
              <a:t>REGINA. [</a:t>
            </a:r>
            <a:r>
              <a:rPr lang="en-GB" sz="2000" i="1" dirty="0">
                <a:solidFill>
                  <a:schemeClr val="bg1"/>
                </a:solidFill>
              </a:rPr>
              <a:t>Turns away; half aloud</a:t>
            </a:r>
            <a:r>
              <a:rPr lang="en-GB" sz="2000" dirty="0">
                <a:solidFill>
                  <a:schemeClr val="bg1"/>
                </a:solidFill>
              </a:rPr>
              <a:t>.] Ugh—! And that leg too!</a:t>
            </a:r>
          </a:p>
          <a:p>
            <a:pPr marL="896938" indent="-779463">
              <a:spcAft>
                <a:spcPts val="600"/>
              </a:spcAft>
              <a:buNone/>
            </a:pPr>
            <a:r>
              <a:rPr lang="en-GB" sz="2000" dirty="0">
                <a:solidFill>
                  <a:schemeClr val="bg1"/>
                </a:solidFill>
              </a:rPr>
              <a:t>ENGSTRAND. What do you say, my child?</a:t>
            </a:r>
          </a:p>
          <a:p>
            <a:pPr marL="896938" indent="-779463">
              <a:spcAft>
                <a:spcPts val="600"/>
              </a:spcAft>
              <a:buNone/>
            </a:pPr>
            <a:r>
              <a:rPr lang="en-GB" sz="2000" dirty="0">
                <a:solidFill>
                  <a:schemeClr val="bg1"/>
                </a:solidFill>
              </a:rPr>
              <a:t>REGINA. </a:t>
            </a:r>
            <a:r>
              <a:rPr lang="en-GB" sz="2000" i="1" dirty="0">
                <a:solidFill>
                  <a:schemeClr val="bg1"/>
                </a:solidFill>
              </a:rPr>
              <a:t>Pied de mouton</a:t>
            </a:r>
            <a:r>
              <a:rPr lang="en-GB" sz="2000" dirty="0">
                <a:solidFill>
                  <a:schemeClr val="bg1"/>
                </a:solidFill>
              </a:rPr>
              <a:t>.</a:t>
            </a:r>
          </a:p>
          <a:p>
            <a:pPr marL="896938" indent="-779463">
              <a:spcAft>
                <a:spcPts val="600"/>
              </a:spcAft>
              <a:buNone/>
            </a:pPr>
            <a:r>
              <a:rPr lang="en-GB" sz="2000" dirty="0">
                <a:solidFill>
                  <a:schemeClr val="bg1"/>
                </a:solidFill>
              </a:rPr>
              <a:t>ENGSTRAND. Is that English, eh?</a:t>
            </a:r>
          </a:p>
          <a:p>
            <a:pPr marL="896938" indent="-779463">
              <a:spcAft>
                <a:spcPts val="600"/>
              </a:spcAft>
              <a:buNone/>
            </a:pPr>
            <a:r>
              <a:rPr lang="en-GB" sz="2000" dirty="0">
                <a:solidFill>
                  <a:schemeClr val="bg1"/>
                </a:solidFill>
              </a:rPr>
              <a:t>REGINA. Yes.</a:t>
            </a:r>
          </a:p>
        </p:txBody>
      </p:sp>
      <p:sp>
        <p:nvSpPr>
          <p:cNvPr id="2" name="TextBox 1">
            <a:extLst>
              <a:ext uri="{FF2B5EF4-FFF2-40B4-BE49-F238E27FC236}">
                <a16:creationId xmlns:a16="http://schemas.microsoft.com/office/drawing/2014/main" id="{124DC023-516F-41DE-9EC8-30306B97CF81}"/>
              </a:ext>
            </a:extLst>
          </p:cNvPr>
          <p:cNvSpPr txBox="1"/>
          <p:nvPr/>
        </p:nvSpPr>
        <p:spPr>
          <a:xfrm>
            <a:off x="10056441" y="6232666"/>
            <a:ext cx="1800200" cy="369332"/>
          </a:xfrm>
          <a:prstGeom prst="rect">
            <a:avLst/>
          </a:prstGeom>
          <a:noFill/>
        </p:spPr>
        <p:txBody>
          <a:bodyPr wrap="square">
            <a:spAutoFit/>
          </a:bodyPr>
          <a:lstStyle/>
          <a:p>
            <a:r>
              <a:rPr lang="en-GB" dirty="0">
                <a:solidFill>
                  <a:srgbClr val="FFC000"/>
                </a:solidFill>
              </a:rPr>
              <a:t>Ibsen </a:t>
            </a:r>
            <a:r>
              <a:rPr lang="en-GB" i="1" dirty="0">
                <a:solidFill>
                  <a:srgbClr val="FFC000"/>
                </a:solidFill>
              </a:rPr>
              <a:t>Ghosts</a:t>
            </a:r>
          </a:p>
        </p:txBody>
      </p:sp>
    </p:spTree>
    <p:extLst>
      <p:ext uri="{BB962C8B-B14F-4D97-AF65-F5344CB8AC3E}">
        <p14:creationId xmlns:p14="http://schemas.microsoft.com/office/powerpoint/2010/main" val="3579124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2A69D8-8E31-4EEE-9527-67A673F2807D}"/>
              </a:ext>
            </a:extLst>
          </p:cNvPr>
          <p:cNvSpPr>
            <a:spLocks noGrp="1"/>
          </p:cNvSpPr>
          <p:nvPr>
            <p:ph idx="1"/>
          </p:nvPr>
        </p:nvSpPr>
        <p:spPr>
          <a:xfrm>
            <a:off x="695400" y="332656"/>
            <a:ext cx="10801200" cy="5544616"/>
          </a:xfrm>
        </p:spPr>
        <p:txBody>
          <a:bodyPr>
            <a:normAutofit/>
          </a:bodyPr>
          <a:lstStyle/>
          <a:p>
            <a:pPr marL="118872" indent="0" algn="just">
              <a:lnSpc>
                <a:spcPct val="120000"/>
              </a:lnSpc>
              <a:buNone/>
            </a:pPr>
            <a:r>
              <a:rPr lang="en-GB" sz="2000" b="0" i="0">
                <a:solidFill>
                  <a:schemeClr val="bg1"/>
                </a:solidFill>
                <a:effectLst/>
                <a:latin typeface="Palatino Linotype" panose="02040502050505030304" pitchFamily="18" charset="0"/>
              </a:rPr>
              <a:t>THE Mole had been working very hard all the morning, spring-cleaning his little home. First with brooms, then with dusters; then on ladders and steps and chairs, with a brush and a pail of whitewash; till he had dust in his throat and eyes, and splashes of whitewash all over his black fur, and an aching back and weary arms. Spring was moving in the air above and in the earth below and around him, penetrating even his dark and lowly little house with its spirit of divine discontent and longing. It was small wonder, then, that he suddenly flung down his brush on the floor, said, "Bother!" and "O blow!" and also "Hang spring-cleaning!" and bolted out of the house without even waiting to put on his coat. Something up above was calling him imperiously, and he made for the steep little tunnel which answered in his case to the gravelled carriage-drive owned by animals whose residences are nearer to the sun and air. So he scraped and scratched and scrabbled and scrooged, and then he scrooged again and scrabbled and scratched and scraped, working busily with his little paws and muttering to himself, "Up we go! Up we go!" till at last, pop! his snout came out into the sunlight and he found himself rolling in the warm grass of a great meadow.</a:t>
            </a:r>
            <a:endParaRPr lang="en-GB" sz="2000" b="0" i="0" dirty="0">
              <a:solidFill>
                <a:schemeClr val="bg1"/>
              </a:solidFill>
              <a:effectLst/>
              <a:latin typeface="Palatino Linotype" panose="02040502050505030304" pitchFamily="18" charset="0"/>
            </a:endParaRPr>
          </a:p>
        </p:txBody>
      </p:sp>
      <p:sp>
        <p:nvSpPr>
          <p:cNvPr id="4" name="TextBox 3">
            <a:extLst>
              <a:ext uri="{FF2B5EF4-FFF2-40B4-BE49-F238E27FC236}">
                <a16:creationId xmlns:a16="http://schemas.microsoft.com/office/drawing/2014/main" id="{C19859D1-6F85-468A-9625-0952B3FA1BE0}"/>
              </a:ext>
            </a:extLst>
          </p:cNvPr>
          <p:cNvSpPr txBox="1"/>
          <p:nvPr/>
        </p:nvSpPr>
        <p:spPr>
          <a:xfrm>
            <a:off x="6456040" y="5912062"/>
            <a:ext cx="6097508" cy="403124"/>
          </a:xfrm>
          <a:prstGeom prst="rect">
            <a:avLst/>
          </a:prstGeom>
          <a:noFill/>
        </p:spPr>
        <p:txBody>
          <a:bodyPr wrap="square">
            <a:spAutoFit/>
          </a:bodyPr>
          <a:lstStyle/>
          <a:p>
            <a:pPr marL="118872" indent="0" algn="ctr">
              <a:lnSpc>
                <a:spcPct val="120000"/>
              </a:lnSpc>
              <a:buNone/>
            </a:pPr>
            <a:r>
              <a:rPr lang="en-GB" sz="1800" dirty="0">
                <a:solidFill>
                  <a:srgbClr val="FFC000"/>
                </a:solidFill>
                <a:latin typeface="Palatino Linotype" panose="02040502050505030304" pitchFamily="18" charset="0"/>
              </a:rPr>
              <a:t>Kenneth Graham </a:t>
            </a:r>
            <a:r>
              <a:rPr lang="en-GB" sz="1800" i="1" dirty="0">
                <a:solidFill>
                  <a:srgbClr val="FFC000"/>
                </a:solidFill>
                <a:latin typeface="Palatino Linotype" panose="02040502050505030304" pitchFamily="18" charset="0"/>
              </a:rPr>
              <a:t>The Wind in the Willows</a:t>
            </a:r>
            <a:endParaRPr lang="en-GB" sz="1800" b="0" i="1" dirty="0">
              <a:solidFill>
                <a:srgbClr val="FFC000"/>
              </a:solidFill>
              <a:effectLst/>
              <a:latin typeface="Palatino Linotype" panose="02040502050505030304" pitchFamily="18" charset="0"/>
            </a:endParaRPr>
          </a:p>
        </p:txBody>
      </p:sp>
    </p:spTree>
    <p:extLst>
      <p:ext uri="{BB962C8B-B14F-4D97-AF65-F5344CB8AC3E}">
        <p14:creationId xmlns:p14="http://schemas.microsoft.com/office/powerpoint/2010/main" val="3881204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A45A45-DE82-4A87-855D-DCC78D669079}"/>
              </a:ext>
            </a:extLst>
          </p:cNvPr>
          <p:cNvSpPr>
            <a:spLocks noGrp="1"/>
          </p:cNvSpPr>
          <p:nvPr>
            <p:ph idx="1"/>
          </p:nvPr>
        </p:nvSpPr>
        <p:spPr>
          <a:xfrm>
            <a:off x="335360" y="260648"/>
            <a:ext cx="10972800" cy="4625609"/>
          </a:xfrm>
        </p:spPr>
        <p:txBody>
          <a:bodyPr>
            <a:normAutofit fontScale="62500" lnSpcReduction="20000"/>
          </a:bodyPr>
          <a:lstStyle/>
          <a:p>
            <a:pPr marL="118872" indent="0" algn="just">
              <a:lnSpc>
                <a:spcPct val="120000"/>
              </a:lnSpc>
              <a:buNone/>
            </a:pPr>
            <a:r>
              <a:rPr lang="en-GB" sz="3200" b="0" i="0" dirty="0">
                <a:solidFill>
                  <a:schemeClr val="bg1"/>
                </a:solidFill>
                <a:effectLst/>
                <a:latin typeface="Palatino Linotype" panose="02040502050505030304" pitchFamily="18" charset="0"/>
              </a:rPr>
              <a:t>"This is fine!" he said to himself. "This is better than whitewashing!" The sunshine struck hot on his fur, soft breezes caressed his heated brow, and after the seclusion of the cellarage he had lived in so long the carol of happy birds fell on his dulled hearing almost like a shout. Jumping off all his four legs at once, in the joy of living and the delight of spring without its cleaning, he pursued his way across the meadow till he reached the hedge on the further side.</a:t>
            </a:r>
          </a:p>
          <a:p>
            <a:pPr marL="118872" indent="0" algn="just">
              <a:lnSpc>
                <a:spcPct val="120000"/>
              </a:lnSpc>
              <a:buNone/>
            </a:pPr>
            <a:r>
              <a:rPr lang="en-GB" sz="3200" b="0" i="0" dirty="0">
                <a:solidFill>
                  <a:schemeClr val="bg1"/>
                </a:solidFill>
                <a:effectLst/>
                <a:latin typeface="Palatino Linotype" panose="02040502050505030304" pitchFamily="18" charset="0"/>
              </a:rPr>
              <a:t>"Hold up!" said an elderly rabbit at the gap. "Sixpence for the privilege of passing by the private road!" He was bowled over in an instant by the impatient and contemptuous Mole, who trotted along the side of the hedge chaffing the other rabbits as they peeped hurriedly from their holes to see what the row was about. "Onion-sauce! Onion-sauce!" he remarked jeeringly, and was gone before they could think of a thoroughly satisfactory reply. Then they all started grumbling at each other. "How </a:t>
            </a:r>
            <a:r>
              <a:rPr lang="en-GB" sz="3200" b="0" i="1" dirty="0">
                <a:solidFill>
                  <a:schemeClr val="bg1"/>
                </a:solidFill>
                <a:effectLst/>
                <a:latin typeface="Palatino Linotype" panose="02040502050505030304" pitchFamily="18" charset="0"/>
              </a:rPr>
              <a:t>stupid</a:t>
            </a:r>
            <a:r>
              <a:rPr lang="en-GB" sz="3200" b="0" i="0" dirty="0">
                <a:solidFill>
                  <a:schemeClr val="bg1"/>
                </a:solidFill>
                <a:effectLst/>
                <a:latin typeface="Palatino Linotype" panose="02040502050505030304" pitchFamily="18" charset="0"/>
              </a:rPr>
              <a:t> you are! Why didn't you tell him—" "Well, why didn't </a:t>
            </a:r>
            <a:r>
              <a:rPr lang="en-GB" sz="3200" b="0" i="1" dirty="0">
                <a:solidFill>
                  <a:schemeClr val="bg1"/>
                </a:solidFill>
                <a:effectLst/>
                <a:latin typeface="Palatino Linotype" panose="02040502050505030304" pitchFamily="18" charset="0"/>
              </a:rPr>
              <a:t>you</a:t>
            </a:r>
            <a:r>
              <a:rPr lang="en-GB" sz="3200" b="0" i="0" dirty="0">
                <a:solidFill>
                  <a:schemeClr val="bg1"/>
                </a:solidFill>
                <a:effectLst/>
                <a:latin typeface="Palatino Linotype" panose="02040502050505030304" pitchFamily="18" charset="0"/>
              </a:rPr>
              <a:t> say—" "You might have reminded him—" and so on, in the usual way; but, of course, it was then much too late, as is always the case.</a:t>
            </a:r>
          </a:p>
          <a:p>
            <a:pPr marL="118872" indent="0" algn="ctr">
              <a:buNone/>
            </a:pPr>
            <a:br>
              <a:rPr lang="en-GB" sz="2400" dirty="0">
                <a:solidFill>
                  <a:schemeClr val="bg1"/>
                </a:solidFill>
              </a:rPr>
            </a:br>
            <a:endParaRPr lang="en-GB" sz="4000" dirty="0">
              <a:solidFill>
                <a:schemeClr val="bg1"/>
              </a:solidFill>
            </a:endParaRPr>
          </a:p>
          <a:p>
            <a:pPr marL="118872" indent="0">
              <a:buNone/>
            </a:pPr>
            <a:endParaRPr lang="en-GB" dirty="0"/>
          </a:p>
        </p:txBody>
      </p:sp>
      <p:sp>
        <p:nvSpPr>
          <p:cNvPr id="5" name="TextBox 4">
            <a:extLst>
              <a:ext uri="{FF2B5EF4-FFF2-40B4-BE49-F238E27FC236}">
                <a16:creationId xmlns:a16="http://schemas.microsoft.com/office/drawing/2014/main" id="{E7D1DB92-2AC6-4801-9177-164924574EEF}"/>
              </a:ext>
            </a:extLst>
          </p:cNvPr>
          <p:cNvSpPr txBox="1"/>
          <p:nvPr/>
        </p:nvSpPr>
        <p:spPr>
          <a:xfrm>
            <a:off x="6528048" y="6228020"/>
            <a:ext cx="6097508" cy="369332"/>
          </a:xfrm>
          <a:prstGeom prst="rect">
            <a:avLst/>
          </a:prstGeom>
          <a:noFill/>
        </p:spPr>
        <p:txBody>
          <a:bodyPr wrap="square">
            <a:spAutoFit/>
          </a:bodyPr>
          <a:lstStyle/>
          <a:p>
            <a:pPr marL="118872" indent="0" algn="ctr">
              <a:buNone/>
            </a:pPr>
            <a:r>
              <a:rPr lang="en-GB" dirty="0">
                <a:solidFill>
                  <a:srgbClr val="FFC000"/>
                </a:solidFill>
                <a:latin typeface="Palatino Linotype" panose="02040502050505030304" pitchFamily="18" charset="0"/>
              </a:rPr>
              <a:t>Kenneth Graham </a:t>
            </a:r>
            <a:r>
              <a:rPr lang="en-GB" i="1" dirty="0">
                <a:solidFill>
                  <a:srgbClr val="FFC000"/>
                </a:solidFill>
                <a:latin typeface="Palatino Linotype" panose="02040502050505030304" pitchFamily="18" charset="0"/>
              </a:rPr>
              <a:t>The Wind in the Willows</a:t>
            </a:r>
            <a:endParaRPr lang="en-GB" b="0" i="1" dirty="0">
              <a:solidFill>
                <a:srgbClr val="FFC000"/>
              </a:solidFill>
              <a:effectLst/>
              <a:latin typeface="Palatino Linotype" panose="02040502050505030304" pitchFamily="18" charset="0"/>
            </a:endParaRPr>
          </a:p>
        </p:txBody>
      </p:sp>
    </p:spTree>
    <p:extLst>
      <p:ext uri="{BB962C8B-B14F-4D97-AF65-F5344CB8AC3E}">
        <p14:creationId xmlns:p14="http://schemas.microsoft.com/office/powerpoint/2010/main" val="3699831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21CA74-7B32-47ED-9063-ABDBCE2696DF}"/>
              </a:ext>
            </a:extLst>
          </p:cNvPr>
          <p:cNvSpPr>
            <a:spLocks noGrp="1"/>
          </p:cNvSpPr>
          <p:nvPr>
            <p:ph idx="1"/>
          </p:nvPr>
        </p:nvSpPr>
        <p:spPr>
          <a:xfrm>
            <a:off x="551384" y="332656"/>
            <a:ext cx="10873208" cy="5544616"/>
          </a:xfrm>
        </p:spPr>
        <p:txBody>
          <a:bodyPr>
            <a:normAutofit fontScale="55000" lnSpcReduction="20000"/>
          </a:bodyPr>
          <a:lstStyle/>
          <a:p>
            <a:pPr marL="118872" indent="0">
              <a:buNone/>
            </a:pPr>
            <a:r>
              <a:rPr lang="en-GB" sz="4000" dirty="0">
                <a:solidFill>
                  <a:schemeClr val="bg1"/>
                </a:solidFill>
              </a:rPr>
              <a:t>The Rat said nothing, but stooped and unfastened a rope and hauled on it; then lightly stepped into a little boat which the Mole had not observed. It was painted blue outside and white within, and was just the size for two animals; and the Mole's whole heart went out to it at once, even though he did not yet fully understand its uses.</a:t>
            </a:r>
          </a:p>
          <a:p>
            <a:pPr marL="118872" indent="0">
              <a:buNone/>
            </a:pPr>
            <a:endParaRPr lang="en-GB" sz="4000" dirty="0">
              <a:solidFill>
                <a:schemeClr val="bg1"/>
              </a:solidFill>
            </a:endParaRPr>
          </a:p>
          <a:p>
            <a:pPr marL="118872" indent="0">
              <a:buNone/>
            </a:pPr>
            <a:r>
              <a:rPr lang="en-GB" sz="4000" dirty="0">
                <a:solidFill>
                  <a:schemeClr val="bg1"/>
                </a:solidFill>
              </a:rPr>
              <a:t>The Rat sculled smartly across and made fast. Then he held up his fore-paw as the Mole stepped gingerly down. "Lean on that!" he said. "Now then, step lively!" and the Mole to his surprise and rapture found himself actually seated in the stern of a real boat.</a:t>
            </a:r>
          </a:p>
          <a:p>
            <a:pPr marL="118872" indent="0">
              <a:buNone/>
            </a:pPr>
            <a:endParaRPr lang="en-GB" sz="4000" dirty="0">
              <a:solidFill>
                <a:schemeClr val="bg1"/>
              </a:solidFill>
            </a:endParaRPr>
          </a:p>
          <a:p>
            <a:pPr marL="118872" indent="0">
              <a:buNone/>
            </a:pPr>
            <a:r>
              <a:rPr lang="en-GB" sz="4000" dirty="0">
                <a:solidFill>
                  <a:schemeClr val="bg1"/>
                </a:solidFill>
              </a:rPr>
              <a:t>"This has been a wonderful day!" said he, as the Rat shoved off and took to the sculls again. "Do you know, I've never been in a boat before in all my life."</a:t>
            </a:r>
          </a:p>
          <a:p>
            <a:pPr marL="118872" indent="0">
              <a:buNone/>
            </a:pPr>
            <a:endParaRPr lang="en-GB" sz="4000" dirty="0">
              <a:solidFill>
                <a:schemeClr val="bg1"/>
              </a:solidFill>
            </a:endParaRPr>
          </a:p>
          <a:p>
            <a:pPr marL="118872" indent="0">
              <a:buNone/>
            </a:pPr>
            <a:r>
              <a:rPr lang="en-GB" sz="4000" dirty="0">
                <a:solidFill>
                  <a:schemeClr val="bg1"/>
                </a:solidFill>
              </a:rPr>
              <a:t>"What?" cried the Rat, open-mouthed: "Never been in a—you never—well I—what have you been doing, then?"</a:t>
            </a:r>
          </a:p>
          <a:p>
            <a:pPr marL="118872" indent="0">
              <a:buNone/>
            </a:pPr>
            <a:endParaRPr lang="en-GB" sz="4000" dirty="0">
              <a:solidFill>
                <a:schemeClr val="bg1"/>
              </a:solidFill>
            </a:endParaRPr>
          </a:p>
          <a:p>
            <a:pPr marL="118872" indent="0">
              <a:buNone/>
            </a:pPr>
            <a:r>
              <a:rPr lang="en-GB" sz="4000" dirty="0">
                <a:solidFill>
                  <a:schemeClr val="bg1"/>
                </a:solidFill>
              </a:rPr>
              <a:t>"Is it so nice as all that?" asked the Mole shyly, though he was quite prepared to believe it as he leant back in his seat and surveyed the cushions, the oars, the rowlocks, and all the fascinating fittings, and felt the boat sway lightly under him.</a:t>
            </a:r>
          </a:p>
          <a:p>
            <a:pPr marL="118872" indent="0">
              <a:buNone/>
            </a:pPr>
            <a:endParaRPr lang="en-GB" sz="4000" dirty="0">
              <a:solidFill>
                <a:schemeClr val="bg1"/>
              </a:solidFill>
            </a:endParaRPr>
          </a:p>
          <a:p>
            <a:pPr marL="118872" indent="0">
              <a:buNone/>
            </a:pPr>
            <a:endParaRPr lang="en-GB" dirty="0">
              <a:solidFill>
                <a:schemeClr val="bg1"/>
              </a:solidFill>
            </a:endParaRPr>
          </a:p>
        </p:txBody>
      </p:sp>
      <p:sp>
        <p:nvSpPr>
          <p:cNvPr id="2" name="TextBox 1">
            <a:extLst>
              <a:ext uri="{FF2B5EF4-FFF2-40B4-BE49-F238E27FC236}">
                <a16:creationId xmlns:a16="http://schemas.microsoft.com/office/drawing/2014/main" id="{54D25C38-9804-435D-A5DB-21569D7B4E8C}"/>
              </a:ext>
            </a:extLst>
          </p:cNvPr>
          <p:cNvSpPr txBox="1"/>
          <p:nvPr/>
        </p:nvSpPr>
        <p:spPr>
          <a:xfrm>
            <a:off x="6528048" y="6228020"/>
            <a:ext cx="6097508" cy="369332"/>
          </a:xfrm>
          <a:prstGeom prst="rect">
            <a:avLst/>
          </a:prstGeom>
          <a:noFill/>
        </p:spPr>
        <p:txBody>
          <a:bodyPr wrap="square">
            <a:spAutoFit/>
          </a:bodyPr>
          <a:lstStyle/>
          <a:p>
            <a:pPr marL="118872" indent="0" algn="ctr">
              <a:buNone/>
            </a:pPr>
            <a:r>
              <a:rPr lang="en-GB" dirty="0">
                <a:solidFill>
                  <a:srgbClr val="FFC000"/>
                </a:solidFill>
                <a:latin typeface="Palatino Linotype" panose="02040502050505030304" pitchFamily="18" charset="0"/>
              </a:rPr>
              <a:t>Kenneth Graham </a:t>
            </a:r>
            <a:r>
              <a:rPr lang="en-GB" i="1" dirty="0">
                <a:solidFill>
                  <a:srgbClr val="FFC000"/>
                </a:solidFill>
                <a:latin typeface="Palatino Linotype" panose="02040502050505030304" pitchFamily="18" charset="0"/>
              </a:rPr>
              <a:t>The Wind in the Willows</a:t>
            </a:r>
            <a:endParaRPr lang="en-GB" b="0" i="1" dirty="0">
              <a:solidFill>
                <a:srgbClr val="FFC000"/>
              </a:solidFill>
              <a:effectLst/>
              <a:latin typeface="Palatino Linotype" panose="02040502050505030304" pitchFamily="18" charset="0"/>
            </a:endParaRPr>
          </a:p>
        </p:txBody>
      </p:sp>
    </p:spTree>
    <p:extLst>
      <p:ext uri="{BB962C8B-B14F-4D97-AF65-F5344CB8AC3E}">
        <p14:creationId xmlns:p14="http://schemas.microsoft.com/office/powerpoint/2010/main" val="2099122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CF1E6E-0E3C-4DAB-B104-9E66934005C2}"/>
              </a:ext>
            </a:extLst>
          </p:cNvPr>
          <p:cNvSpPr>
            <a:spLocks noGrp="1"/>
          </p:cNvSpPr>
          <p:nvPr>
            <p:ph idx="1"/>
          </p:nvPr>
        </p:nvSpPr>
        <p:spPr>
          <a:xfrm>
            <a:off x="609600" y="980728"/>
            <a:ext cx="10972800" cy="4625609"/>
          </a:xfrm>
        </p:spPr>
        <p:txBody>
          <a:bodyPr>
            <a:normAutofit fontScale="62500" lnSpcReduction="20000"/>
          </a:bodyPr>
          <a:lstStyle/>
          <a:p>
            <a:pPr marL="118872" indent="0">
              <a:buNone/>
            </a:pPr>
            <a:r>
              <a:rPr lang="en-GB" sz="3200" dirty="0">
                <a:solidFill>
                  <a:schemeClr val="bg1"/>
                </a:solidFill>
              </a:rPr>
              <a:t>"Nice? It's the only thing," said the Water Rat solemnly as he leant forward for his stroke. "Believe me, my young friend, there is nothing—absolute nothing—half so much worth doing as simply messing about in boats. Simply messing," he went on dreamily: "messing—about—in—boats; messing—"</a:t>
            </a:r>
          </a:p>
          <a:p>
            <a:pPr marL="118872" indent="0">
              <a:buNone/>
            </a:pPr>
            <a:endParaRPr lang="en-GB" sz="3200" dirty="0">
              <a:solidFill>
                <a:schemeClr val="bg1"/>
              </a:solidFill>
            </a:endParaRPr>
          </a:p>
          <a:p>
            <a:pPr marL="118872" indent="0">
              <a:buNone/>
            </a:pPr>
            <a:r>
              <a:rPr lang="en-GB" sz="3200" dirty="0">
                <a:solidFill>
                  <a:schemeClr val="bg1"/>
                </a:solidFill>
              </a:rPr>
              <a:t>"Look ahead, Rat!" cried the Mole suddenly.</a:t>
            </a:r>
          </a:p>
          <a:p>
            <a:pPr marL="118872" indent="0">
              <a:buNone/>
            </a:pPr>
            <a:endParaRPr lang="en-GB" sz="3200" dirty="0">
              <a:solidFill>
                <a:schemeClr val="bg1"/>
              </a:solidFill>
            </a:endParaRPr>
          </a:p>
          <a:p>
            <a:pPr marL="118872" indent="0">
              <a:buNone/>
            </a:pPr>
            <a:r>
              <a:rPr lang="en-GB" sz="3200" dirty="0">
                <a:solidFill>
                  <a:schemeClr val="bg1"/>
                </a:solidFill>
              </a:rPr>
              <a:t>It was too late. The boat struck the bank full tilt. The dreamer, the joyous oarsman, lay on his back at the bottom of the boat, his heels in the air.</a:t>
            </a:r>
          </a:p>
          <a:p>
            <a:pPr marL="118872" indent="0">
              <a:buNone/>
            </a:pPr>
            <a:endParaRPr lang="en-GB" sz="3200" dirty="0">
              <a:solidFill>
                <a:schemeClr val="bg1"/>
              </a:solidFill>
            </a:endParaRPr>
          </a:p>
          <a:p>
            <a:pPr marL="118872" indent="0">
              <a:buNone/>
            </a:pPr>
            <a:r>
              <a:rPr lang="en-GB" sz="3200" dirty="0">
                <a:solidFill>
                  <a:schemeClr val="bg1"/>
                </a:solidFill>
              </a:rPr>
              <a:t>"—about in boats—or with boats," the Rat went on composedly, picking himself up with a pleasant laugh. "In or out of '</a:t>
            </a:r>
            <a:r>
              <a:rPr lang="en-GB" sz="3200" dirty="0" err="1">
                <a:solidFill>
                  <a:schemeClr val="bg1"/>
                </a:solidFill>
              </a:rPr>
              <a:t>em</a:t>
            </a:r>
            <a:r>
              <a:rPr lang="en-GB" sz="3200" dirty="0">
                <a:solidFill>
                  <a:schemeClr val="bg1"/>
                </a:solidFill>
              </a:rPr>
              <a:t>, it doesn't matter. Nothing seems really to matter, that's the charm of it. Whether you get away, or whether you don't; whether you arrive at your destination or whether you reach somewhere else, or whether you never get anywhere at all, you're always busy, and you never do anything in particular; and when you've done it there's always something else to do, and you can do it if you like, but you'd much better not. Look here! If you've really nothing else on hand this morning, supposing we drop down the river together, and have a long day of it?"</a:t>
            </a:r>
          </a:p>
          <a:p>
            <a:pPr marL="118872" indent="0">
              <a:buNone/>
            </a:pPr>
            <a:endParaRPr lang="en-GB" dirty="0"/>
          </a:p>
        </p:txBody>
      </p:sp>
      <p:sp>
        <p:nvSpPr>
          <p:cNvPr id="5" name="TextBox 4">
            <a:extLst>
              <a:ext uri="{FF2B5EF4-FFF2-40B4-BE49-F238E27FC236}">
                <a16:creationId xmlns:a16="http://schemas.microsoft.com/office/drawing/2014/main" id="{42E94BD7-EBCA-4EE3-AD23-F1A90C4FEAAD}"/>
              </a:ext>
            </a:extLst>
          </p:cNvPr>
          <p:cNvSpPr txBox="1"/>
          <p:nvPr/>
        </p:nvSpPr>
        <p:spPr>
          <a:xfrm>
            <a:off x="6528048" y="6228020"/>
            <a:ext cx="6097508" cy="369332"/>
          </a:xfrm>
          <a:prstGeom prst="rect">
            <a:avLst/>
          </a:prstGeom>
          <a:noFill/>
        </p:spPr>
        <p:txBody>
          <a:bodyPr wrap="square">
            <a:spAutoFit/>
          </a:bodyPr>
          <a:lstStyle/>
          <a:p>
            <a:pPr marL="118872" indent="0" algn="ctr">
              <a:buNone/>
            </a:pPr>
            <a:r>
              <a:rPr lang="en-GB" dirty="0">
                <a:solidFill>
                  <a:srgbClr val="FFC000"/>
                </a:solidFill>
                <a:latin typeface="Palatino Linotype" panose="02040502050505030304" pitchFamily="18" charset="0"/>
              </a:rPr>
              <a:t>Kenneth Graham </a:t>
            </a:r>
            <a:r>
              <a:rPr lang="en-GB" i="1" dirty="0">
                <a:solidFill>
                  <a:srgbClr val="FFC000"/>
                </a:solidFill>
                <a:latin typeface="Palatino Linotype" panose="02040502050505030304" pitchFamily="18" charset="0"/>
              </a:rPr>
              <a:t>The Wind in the Willows</a:t>
            </a:r>
            <a:endParaRPr lang="en-GB" b="0" i="1" dirty="0">
              <a:solidFill>
                <a:srgbClr val="FFC000"/>
              </a:solidFill>
              <a:effectLst/>
              <a:latin typeface="Palatino Linotype" panose="02040502050505030304" pitchFamily="18" charset="0"/>
            </a:endParaRPr>
          </a:p>
        </p:txBody>
      </p:sp>
    </p:spTree>
    <p:extLst>
      <p:ext uri="{BB962C8B-B14F-4D97-AF65-F5344CB8AC3E}">
        <p14:creationId xmlns:p14="http://schemas.microsoft.com/office/powerpoint/2010/main" val="182566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4E652C-A56D-4B6A-92D6-C4B3CCE42805}"/>
              </a:ext>
            </a:extLst>
          </p:cNvPr>
          <p:cNvSpPr>
            <a:spLocks noGrp="1"/>
          </p:cNvSpPr>
          <p:nvPr>
            <p:ph idx="1"/>
          </p:nvPr>
        </p:nvSpPr>
        <p:spPr>
          <a:xfrm>
            <a:off x="335360" y="1484784"/>
            <a:ext cx="11377264" cy="4896544"/>
          </a:xfrm>
        </p:spPr>
        <p:txBody>
          <a:bodyPr>
            <a:normAutofit fontScale="40000" lnSpcReduction="20000"/>
          </a:bodyPr>
          <a:lstStyle/>
          <a:p>
            <a:pPr marL="118872" indent="0">
              <a:lnSpc>
                <a:spcPct val="120000"/>
              </a:lnSpc>
              <a:spcAft>
                <a:spcPts val="600"/>
              </a:spcAft>
              <a:buNone/>
            </a:pPr>
            <a:r>
              <a:rPr lang="en-GB" dirty="0">
                <a:solidFill>
                  <a:schemeClr val="bg1"/>
                </a:solidFill>
              </a:rPr>
              <a:t>“</a:t>
            </a:r>
            <a:r>
              <a:rPr lang="en-GB" sz="5000" dirty="0">
                <a:solidFill>
                  <a:schemeClr val="bg1"/>
                </a:solidFill>
              </a:rPr>
              <a:t>We must go now,” Connie’s father said, and Connie didn’t say anything.</a:t>
            </a:r>
          </a:p>
          <a:p>
            <a:pPr marL="118872" indent="0">
              <a:lnSpc>
                <a:spcPct val="120000"/>
              </a:lnSpc>
              <a:spcAft>
                <a:spcPts val="600"/>
              </a:spcAft>
              <a:buNone/>
            </a:pPr>
            <a:r>
              <a:rPr lang="en-GB" sz="5000" dirty="0">
                <a:solidFill>
                  <a:schemeClr val="bg1"/>
                </a:solidFill>
              </a:rPr>
              <a:t>The two men stood with their shovels, hesitating. Everyone else, including Mr. Crozier, who had conducted the funeral service, had gone from the graveside. Cars were being started or were already being eased out of where they were parked, close to the church wall on the narrow road.</a:t>
            </a:r>
          </a:p>
          <a:p>
            <a:pPr marL="118872" indent="0">
              <a:lnSpc>
                <a:spcPct val="120000"/>
              </a:lnSpc>
              <a:spcAft>
                <a:spcPts val="600"/>
              </a:spcAft>
              <a:buNone/>
            </a:pPr>
            <a:r>
              <a:rPr lang="en-GB" sz="5000" dirty="0">
                <a:solidFill>
                  <a:schemeClr val="bg1"/>
                </a:solidFill>
              </a:rPr>
              <a:t>“We have to go, Connie,” her father said.</a:t>
            </a:r>
          </a:p>
          <a:p>
            <a:pPr marL="118872" indent="0">
              <a:lnSpc>
                <a:spcPct val="120000"/>
              </a:lnSpc>
              <a:spcAft>
                <a:spcPts val="600"/>
              </a:spcAft>
              <a:buNone/>
            </a:pPr>
            <a:r>
              <a:rPr lang="en-GB" sz="5000" dirty="0">
                <a:solidFill>
                  <a:schemeClr val="bg1"/>
                </a:solidFill>
              </a:rPr>
              <a:t>Connie felt in the pocket of her coat for the scarf ring and thought for a moment she had lost it, but then she felt the narrow silver band. She knew it wasn’t silver, but they had always pretended. She leaned forward to drop it onto the coffin and took the hand her father held out to her. By the churchyard gate they caught up with the last of the mourners, Mrs. Archdale and the elderly brothers Arthur and James Dobbs.</a:t>
            </a:r>
          </a:p>
          <a:p>
            <a:pPr marL="118872" indent="0">
              <a:lnSpc>
                <a:spcPct val="120000"/>
              </a:lnSpc>
              <a:spcAft>
                <a:spcPts val="600"/>
              </a:spcAft>
              <a:buNone/>
            </a:pPr>
            <a:r>
              <a:rPr lang="en-GB" sz="5000" dirty="0">
                <a:solidFill>
                  <a:schemeClr val="bg1"/>
                </a:solidFill>
              </a:rPr>
              <a:t>“You’ll come to the house,” her father invited them in case an invitation hadn’t already been passed on to them. But people knew: the cars that were slipping away were all going in the same direction, to the house three and a quarter miles away, still just within the townland of </a:t>
            </a:r>
            <a:r>
              <a:rPr lang="en-GB" sz="5000" dirty="0" err="1">
                <a:solidFill>
                  <a:schemeClr val="bg1"/>
                </a:solidFill>
              </a:rPr>
              <a:t>Fara</a:t>
            </a:r>
            <a:r>
              <a:rPr lang="en-GB" sz="5000" dirty="0">
                <a:solidFill>
                  <a:schemeClr val="bg1"/>
                </a:solidFill>
              </a:rPr>
              <a:t>.</a:t>
            </a:r>
          </a:p>
        </p:txBody>
      </p:sp>
      <p:sp>
        <p:nvSpPr>
          <p:cNvPr id="4" name="TextBox 3">
            <a:extLst>
              <a:ext uri="{FF2B5EF4-FFF2-40B4-BE49-F238E27FC236}">
                <a16:creationId xmlns:a16="http://schemas.microsoft.com/office/drawing/2014/main" id="{2A7E7B80-0E88-4D61-87A8-04F83CFF0553}"/>
              </a:ext>
            </a:extLst>
          </p:cNvPr>
          <p:cNvSpPr txBox="1"/>
          <p:nvPr/>
        </p:nvSpPr>
        <p:spPr>
          <a:xfrm>
            <a:off x="479376" y="476672"/>
            <a:ext cx="6097508" cy="506677"/>
          </a:xfrm>
          <a:prstGeom prst="rect">
            <a:avLst/>
          </a:prstGeom>
          <a:noFill/>
        </p:spPr>
        <p:txBody>
          <a:bodyPr wrap="square">
            <a:spAutoFit/>
          </a:bodyPr>
          <a:lstStyle/>
          <a:p>
            <a:pPr marL="118872" indent="0">
              <a:lnSpc>
                <a:spcPct val="120000"/>
              </a:lnSpc>
              <a:spcAft>
                <a:spcPts val="600"/>
              </a:spcAft>
              <a:buNone/>
            </a:pPr>
            <a:r>
              <a:rPr lang="en-GB" sz="2400" dirty="0">
                <a:solidFill>
                  <a:srgbClr val="FFC000"/>
                </a:solidFill>
              </a:rPr>
              <a:t>William Trevor, ‘The Children’</a:t>
            </a:r>
          </a:p>
        </p:txBody>
      </p:sp>
    </p:spTree>
    <p:extLst>
      <p:ext uri="{BB962C8B-B14F-4D97-AF65-F5344CB8AC3E}">
        <p14:creationId xmlns:p14="http://schemas.microsoft.com/office/powerpoint/2010/main" val="2961140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41AE76-A804-41D0-953A-F346727643D5}"/>
              </a:ext>
            </a:extLst>
          </p:cNvPr>
          <p:cNvSpPr>
            <a:spLocks noGrp="1"/>
          </p:cNvSpPr>
          <p:nvPr>
            <p:ph idx="1"/>
          </p:nvPr>
        </p:nvSpPr>
        <p:spPr>
          <a:xfrm>
            <a:off x="335360" y="1124744"/>
            <a:ext cx="10972800" cy="5132041"/>
          </a:xfrm>
        </p:spPr>
        <p:txBody>
          <a:bodyPr>
            <a:normAutofit fontScale="62500" lnSpcReduction="20000"/>
          </a:bodyPr>
          <a:lstStyle/>
          <a:p>
            <a:pPr marL="118872" indent="0">
              <a:lnSpc>
                <a:spcPct val="120000"/>
              </a:lnSpc>
              <a:spcAft>
                <a:spcPts val="600"/>
              </a:spcAft>
              <a:buNone/>
            </a:pPr>
            <a:r>
              <a:rPr lang="en-GB" sz="3200" dirty="0">
                <a:solidFill>
                  <a:schemeClr val="bg1"/>
                </a:solidFill>
              </a:rPr>
              <a:t>Connie would have preferred this to be different. She would have liked the house to be quiet now and had imagined, this afternoon, her father and herself gathering up her mother’s belongings, arranging them in whatever way the belongings of the dead usually were arranged, her father explaining how they should be as they went along. She had thought of them alone after the funeral, doing all this because it was the time for it, because that was something you felt.</a:t>
            </a:r>
          </a:p>
          <a:p>
            <a:pPr marL="118872" indent="0">
              <a:lnSpc>
                <a:spcPct val="120000"/>
              </a:lnSpc>
              <a:spcAft>
                <a:spcPts val="600"/>
              </a:spcAft>
              <a:buNone/>
            </a:pPr>
            <a:r>
              <a:rPr lang="en-GB" sz="3200" dirty="0">
                <a:solidFill>
                  <a:schemeClr val="bg1"/>
                </a:solidFill>
              </a:rPr>
              <a:t>Her mother’s dying, and the death itself, had been orderly and anticipated. Connie had known for months that it would come, for weeks that she would throw her scarf ring onto the coffin at the very last minute. “Brown Thomas’s,” her mother had said when she was asked where the ring had been bought, and had given it to Connie because she didn’t want it herself anymore. This afternoon, in the quiet bedroom, there would be other things: familiar brooches, familiar earrings, and clothes and shoes, of course; odds and ends in drawers. But she and her father were up to that.</a:t>
            </a:r>
          </a:p>
          <a:p>
            <a:pPr marL="118872" indent="0">
              <a:lnSpc>
                <a:spcPct val="120000"/>
              </a:lnSpc>
              <a:buNone/>
            </a:pPr>
            <a:r>
              <a:rPr lang="en-GB" sz="3200" dirty="0">
                <a:solidFill>
                  <a:schemeClr val="bg1"/>
                </a:solidFill>
              </a:rPr>
              <a:t>“All right, Connie?” he asked, turning left instead of taking the </a:t>
            </a:r>
            <a:r>
              <a:rPr lang="en-GB" sz="3200" dirty="0" err="1">
                <a:solidFill>
                  <a:schemeClr val="bg1"/>
                </a:solidFill>
              </a:rPr>
              <a:t>Knocklofty</a:t>
            </a:r>
            <a:r>
              <a:rPr lang="en-GB" sz="3200" dirty="0">
                <a:solidFill>
                  <a:schemeClr val="bg1"/>
                </a:solidFill>
              </a:rPr>
              <a:t> road, which was the long way round.</a:t>
            </a:r>
          </a:p>
          <a:p>
            <a:pPr marL="118872" indent="0">
              <a:buNone/>
            </a:pPr>
            <a:endParaRPr lang="en-GB" dirty="0"/>
          </a:p>
        </p:txBody>
      </p:sp>
    </p:spTree>
    <p:extLst>
      <p:ext uri="{BB962C8B-B14F-4D97-AF65-F5344CB8AC3E}">
        <p14:creationId xmlns:p14="http://schemas.microsoft.com/office/powerpoint/2010/main" val="65381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Final discussions</a:t>
            </a:r>
          </a:p>
        </p:txBody>
      </p:sp>
    </p:spTree>
    <p:extLst>
      <p:ext uri="{BB962C8B-B14F-4D97-AF65-F5344CB8AC3E}">
        <p14:creationId xmlns:p14="http://schemas.microsoft.com/office/powerpoint/2010/main" val="1704017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3258</TotalTime>
  <Words>2588</Words>
  <Application>Microsoft Office PowerPoint</Application>
  <PresentationFormat>Widescreen</PresentationFormat>
  <Paragraphs>108</Paragraphs>
  <Slides>13</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Alegreya Sans</vt:lpstr>
      <vt:lpstr>Arial</vt:lpstr>
      <vt:lpstr>Calibri</vt:lpstr>
      <vt:lpstr>Felix Titling</vt:lpstr>
      <vt:lpstr>Palatino Linotype</vt:lpstr>
      <vt:lpstr>Perpetua</vt:lpstr>
      <vt:lpstr>Symbol</vt:lpstr>
      <vt:lpstr>Wingdings</vt:lpstr>
      <vt:lpstr>Wingdings 2</vt:lpstr>
      <vt:lpstr>Wingdings 3</vt:lpstr>
      <vt:lpstr>Module</vt:lpstr>
      <vt:lpstr>SUBJECT SESSIONS: Writing dialogue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155</cp:revision>
  <dcterms:created xsi:type="dcterms:W3CDTF">2013-10-15T14:59:08Z</dcterms:created>
  <dcterms:modified xsi:type="dcterms:W3CDTF">2020-10-06T22:29:30Z</dcterms:modified>
</cp:coreProperties>
</file>