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-724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49695"/>
            <a:ext cx="12191695" cy="685800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2468880"/>
            <a:ext cx="6766560" cy="73152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731520" y="2743200"/>
            <a:ext cx="109728" cy="210312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40080" y="822960"/>
            <a:ext cx="6126480" cy="16459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3000" b="1" i="0">
                <a:solidFill>
                  <a:srgbClr val="FFFFFF"/>
                </a:solidFill>
                <a:latin typeface="Calibri"/>
              </a:rPr>
              <a:t>Supporting Shona's Development:</a:t>
            </a:r>
          </a:p>
          <a:p>
            <a:pPr algn="l">
              <a:spcAft>
                <a:spcPts val="600"/>
              </a:spcAft>
            </a:pPr>
            <a:r>
              <a:rPr sz="2200" b="1" i="0">
                <a:solidFill>
                  <a:srgbClr val="CFE0EC"/>
                </a:solidFill>
                <a:latin typeface="Calibri"/>
              </a:rPr>
              <a:t>An Application and Evaluation of Bowlby's Attachment Theory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5840" y="2926080"/>
            <a:ext cx="5760720" cy="198515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600" b="0" i="1" dirty="0">
                <a:solidFill>
                  <a:srgbClr val="FFFFFF"/>
                </a:solidFill>
                <a:latin typeface="Calibri"/>
              </a:rPr>
              <a:t>LCHS4010 — Psychology in Health and Social Care</a:t>
            </a:r>
          </a:p>
          <a:p>
            <a:pPr algn="l">
              <a:spcAft>
                <a:spcPts val="400"/>
              </a:spcAft>
            </a:pPr>
            <a:r>
              <a:rPr sz="1300" b="0" i="0" dirty="0">
                <a:solidFill>
                  <a:srgbClr val="CFE0EC"/>
                </a:solidFill>
                <a:latin typeface="Calibri"/>
              </a:rPr>
              <a:t>Certificate of Higher Education in Health and Social Care</a:t>
            </a:r>
          </a:p>
          <a:p>
            <a:pPr algn="l">
              <a:spcAft>
                <a:spcPts val="400"/>
              </a:spcAft>
            </a:pPr>
            <a:endParaRPr dirty="0"/>
          </a:p>
          <a:p>
            <a:pPr algn="l">
              <a:spcAft>
                <a:spcPts val="400"/>
              </a:spcAft>
            </a:pPr>
            <a:r>
              <a:rPr sz="1500" b="1" i="0" dirty="0">
                <a:solidFill>
                  <a:srgbClr val="FFFFFF"/>
                </a:solidFill>
                <a:latin typeface="Calibri"/>
              </a:rPr>
              <a:t>Student Name:  </a:t>
            </a:r>
            <a:r>
              <a:rPr lang="en-GB" sz="1500" b="1" dirty="0" smtClean="0">
                <a:solidFill>
                  <a:srgbClr val="FFFFFF"/>
                </a:solidFill>
                <a:latin typeface="Calibri"/>
              </a:rPr>
              <a:t>Farah </a:t>
            </a:r>
            <a:r>
              <a:rPr lang="en-GB" sz="1500" b="1" dirty="0" err="1" smtClean="0">
                <a:solidFill>
                  <a:srgbClr val="FFFFFF"/>
                </a:solidFill>
                <a:latin typeface="Calibri"/>
              </a:rPr>
              <a:t>Chaudry</a:t>
            </a:r>
            <a:endParaRPr sz="1500" b="1" i="0" dirty="0">
              <a:solidFill>
                <a:srgbClr val="FFFFFF"/>
              </a:solidFill>
              <a:latin typeface="Calibri"/>
            </a:endParaRPr>
          </a:p>
          <a:p>
            <a:pPr algn="l">
              <a:spcAft>
                <a:spcPts val="400"/>
              </a:spcAft>
            </a:pPr>
            <a:r>
              <a:rPr sz="1500" b="1" i="0" dirty="0">
                <a:solidFill>
                  <a:srgbClr val="FFFFFF"/>
                </a:solidFill>
                <a:latin typeface="Calibri"/>
              </a:rPr>
              <a:t>Student Number:  </a:t>
            </a:r>
            <a:r>
              <a:rPr lang="en-GB" sz="1500" b="1" dirty="0" smtClean="0">
                <a:solidFill>
                  <a:srgbClr val="FFFFFF"/>
                </a:solidFill>
                <a:latin typeface="Calibri"/>
              </a:rPr>
              <a:t>2524561</a:t>
            </a:r>
            <a:endParaRPr sz="1500" b="1" i="0" dirty="0">
              <a:solidFill>
                <a:srgbClr val="FFFFFF"/>
              </a:solidFill>
              <a:latin typeface="Calibri"/>
            </a:endParaRPr>
          </a:p>
          <a:p>
            <a:pPr algn="l">
              <a:spcAft>
                <a:spcPts val="400"/>
              </a:spcAft>
            </a:pPr>
            <a:r>
              <a:rPr sz="1300" b="0" i="0" dirty="0">
                <a:solidFill>
                  <a:srgbClr val="CFE0EC"/>
                </a:solidFill>
                <a:latin typeface="Calibri"/>
              </a:rPr>
              <a:t>Lecturer:  Neale Haddon</a:t>
            </a:r>
          </a:p>
          <a:p>
            <a:pPr algn="l">
              <a:spcAft>
                <a:spcPts val="400"/>
              </a:spcAft>
            </a:pPr>
            <a:r>
              <a:rPr sz="1300" b="0" i="0" dirty="0">
                <a:solidFill>
                  <a:srgbClr val="CFE0EC"/>
                </a:solidFill>
                <a:latin typeface="Calibri"/>
              </a:rPr>
              <a:t>Submission Date:  12 October 2026</a:t>
            </a:r>
          </a:p>
        </p:txBody>
      </p:sp>
      <p:sp>
        <p:nvSpPr>
          <p:cNvPr id="10244" name="AutoShape 4" descr="Pre-school: 3 to 5 years old - Stockport Counci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46" name="AutoShape 6" descr="Pre-school: 3 to 5 years old - Stockport Counci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50" name="Picture 10" descr="Childcare &amp; Nursery Near Me | Kindergarten in Haringe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71692" y="2203212"/>
            <a:ext cx="3501040" cy="37761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Introduction &amp; Context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Case scenario, chosen theory, and presentation structure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1371600"/>
            <a:ext cx="5486400" cy="32918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85800" y="1508760"/>
            <a:ext cx="502920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800" b="1" i="0">
                <a:solidFill>
                  <a:srgbClr val="1F3A5F"/>
                </a:solidFill>
                <a:latin typeface="Calibri"/>
              </a:rPr>
              <a:t>Case Scenario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2011680"/>
            <a:ext cx="5029200" cy="2651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50" b="0" i="0">
                <a:solidFill>
                  <a:srgbClr val="222B35"/>
                </a:solidFill>
                <a:latin typeface="Calibri"/>
              </a:rPr>
              <a:t>•  Shona, aged 3, recently joined an early years nursery setting.</a:t>
            </a:r>
          </a:p>
          <a:p>
            <a:pPr algn="l">
              <a:spcAft>
                <a:spcPts val="600"/>
              </a:spcAft>
            </a:pPr>
            <a:r>
              <a:rPr sz="1350" b="0" i="0">
                <a:solidFill>
                  <a:srgbClr val="222B35"/>
                </a:solidFill>
                <a:latin typeface="Calibri"/>
              </a:rPr>
              <a:t>•  Anxiety when separated from her carers at drop-off.</a:t>
            </a:r>
          </a:p>
          <a:p>
            <a:pPr algn="l">
              <a:spcAft>
                <a:spcPts val="600"/>
              </a:spcAft>
            </a:pPr>
            <a:r>
              <a:rPr sz="1350" b="0" i="0">
                <a:solidFill>
                  <a:srgbClr val="222B35"/>
                </a:solidFill>
                <a:latin typeface="Calibri"/>
              </a:rPr>
              <a:t>•  Limited verbal communication compared with peers.</a:t>
            </a:r>
          </a:p>
          <a:p>
            <a:pPr algn="l">
              <a:spcAft>
                <a:spcPts val="600"/>
              </a:spcAft>
            </a:pPr>
            <a:r>
              <a:rPr sz="1350" b="0" i="0">
                <a:solidFill>
                  <a:srgbClr val="222B35"/>
                </a:solidFill>
                <a:latin typeface="Calibri"/>
              </a:rPr>
              <a:t>•  Difficulty engaging in group play activities.</a:t>
            </a:r>
          </a:p>
          <a:p>
            <a:pPr algn="l">
              <a:spcAft>
                <a:spcPts val="600"/>
              </a:spcAft>
            </a:pPr>
            <a:endParaRPr/>
          </a:p>
          <a:p>
            <a:pPr algn="l">
              <a:spcAft>
                <a:spcPts val="600"/>
              </a:spcAft>
            </a:pPr>
            <a:r>
              <a:rPr sz="1400" b="1" i="0">
                <a:solidFill>
                  <a:srgbClr val="2E86AB"/>
                </a:solidFill>
                <a:latin typeface="Calibri"/>
              </a:rPr>
              <a:t>Chosen Theory: Bowlby's Attachment Theory</a:t>
            </a:r>
          </a:p>
          <a:p>
            <a:pPr algn="l">
              <a:spcAft>
                <a:spcPts val="6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Comparison: Piaget's Cognitive Development Theory (one named theory from the brief)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217920" y="1371600"/>
            <a:ext cx="5486400" cy="4754880"/>
          </a:xfrm>
          <a:prstGeom prst="rect">
            <a:avLst/>
          </a:prstGeom>
          <a:solidFill>
            <a:srgbClr val="FFFFFF"/>
          </a:solidFill>
          <a:ln>
            <a:solidFill>
              <a:srgbClr val="2E86A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46520" y="1508760"/>
            <a:ext cx="502920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800" b="1" i="0">
                <a:solidFill>
                  <a:srgbClr val="1F3A5F"/>
                </a:solidFill>
                <a:latin typeface="Calibri"/>
              </a:rPr>
              <a:t>Presentation Structure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46520" y="2057400"/>
            <a:ext cx="5029200" cy="4023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1.  Explanation of Bowlby's Attachment Theory — key concepts &amp; relevance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2.  Application to Shona — Part 1: separation anxiety &amp; communication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3.  Application to Shona — Part 2: group play &amp; integrated focus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4.  Nature vs Nurture — biological &amp; environmental influences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5.  Theoretical comparison: Bowlby vs Piaget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6.  Critical evaluation — strengths &amp; limitations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7.  Conclusion &amp; Harvard reference list</a:t>
            </a:r>
          </a:p>
          <a:p>
            <a:pPr algn="l">
              <a:spcAft>
                <a:spcPts val="1000"/>
              </a:spcAft>
            </a:pPr>
            <a:endParaRPr/>
          </a:p>
          <a:p>
            <a:pPr algn="l">
              <a:spcAft>
                <a:spcPts val="1000"/>
              </a:spcAft>
            </a:pPr>
            <a:r>
              <a:rPr sz="1200" b="1" i="0">
                <a:solidFill>
                  <a:srgbClr val="2E86AB"/>
                </a:solidFill>
                <a:latin typeface="Calibri"/>
              </a:rPr>
              <a:t>Evidence base: 8 credible academic sources cited throughout in Harvard style.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2</a:t>
            </a:r>
          </a:p>
        </p:txBody>
      </p:sp>
      <p:pic>
        <p:nvPicPr>
          <p:cNvPr id="9218" name="Picture 2" descr="My 3 Year Old Is Hysterically Crying In The Morning Before Preschool - everymu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9348" y="4189514"/>
            <a:ext cx="3667539" cy="2057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Bowlby's Attachment Theory: Explanation &amp; Relevance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Core concepts and why it matters in early years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1325880"/>
            <a:ext cx="1124712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400" b="0" i="1">
                <a:solidFill>
                  <a:srgbClr val="222B35"/>
                </a:solidFill>
                <a:latin typeface="Calibri"/>
              </a:rPr>
              <a:t>John Bowlby (1969): Attachment is an innate, evolutionarily adaptive biological system — infants are biologically programmed to seek proximity to caregivers for survival and emotional safety (Bowlby, 1969).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874519"/>
            <a:ext cx="5577840" cy="14630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57200" y="1874519"/>
            <a:ext cx="109728" cy="146304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31520" y="1965959"/>
            <a:ext cx="512064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1F3A5F"/>
                </a:solidFill>
                <a:latin typeface="Calibri"/>
              </a:rPr>
              <a:t>Secure Base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2331719"/>
            <a:ext cx="512064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A consistent, responsive caregiver provides a foundation of safety from which the child explores, learns, and interacts with others (Bowlby, 1969).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309360" y="1874519"/>
            <a:ext cx="5577840" cy="14630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309360" y="1874519"/>
            <a:ext cx="109728" cy="146304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583680" y="1965959"/>
            <a:ext cx="512064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1F3A5F"/>
                </a:solidFill>
                <a:latin typeface="Calibri"/>
              </a:rPr>
              <a:t>Internal Working Model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83680" y="2331719"/>
            <a:ext cx="512064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Early attachment experiences form enduring mental templates — beliefs about self-worth, trust in others, and expectations of relationships — guiding social functioning across the lifespan (Thompson, 2022).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57200" y="3474719"/>
            <a:ext cx="5577840" cy="14630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457200" y="3474719"/>
            <a:ext cx="109728" cy="146304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31520" y="3566159"/>
            <a:ext cx="512064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1F3A5F"/>
                </a:solidFill>
                <a:latin typeface="Calibri"/>
              </a:rPr>
              <a:t>Sensitive Period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3931919"/>
            <a:ext cx="512064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The first 2–5 years are formative; the quality of attachment established during this window profoundly shapes long-term emotional, social, and cognitive development (Gerhardt, 2014).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309360" y="3474719"/>
            <a:ext cx="5577840" cy="14630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309360" y="3474719"/>
            <a:ext cx="109728" cy="146304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583680" y="3566159"/>
            <a:ext cx="512064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1F3A5F"/>
                </a:solidFill>
                <a:latin typeface="Calibri"/>
              </a:rPr>
              <a:t>Attachment Patterns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583680" y="3931919"/>
            <a:ext cx="512064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Consistent, responsive caregiving builds secure attachment; inconsistent or unresponsive caregiving may lead to insecure patterns — anxious-ambivalent, avoidant, or disorganised (Ainsworth, 1978, cited in Schaffer, 2017).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7200" y="5212080"/>
            <a:ext cx="11247120" cy="10972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500" b="1" i="0">
                <a:solidFill>
                  <a:srgbClr val="2E86AB"/>
                </a:solidFill>
                <a:latin typeface="Calibri"/>
              </a:rPr>
              <a:t>Relevance to Early Years Practice:</a:t>
            </a:r>
          </a:p>
          <a:p>
            <a:pPr algn="l">
              <a:spcAft>
                <a:spcPts val="6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Emotional security is the foundation for communication, social engagement, and learning — anxiety consumes cognitive resources that would otherwise support development (Gerhardt, 2014). Bowlby's framework underpins the Early Years Foundation Stage (EYFS) statutory requirement for a designated key person, recognising relationship continuity as essential for children's wellbeing (Department for Education, 2023).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Application to Shona — Part 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Separation anxiety and limited verbal communication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57200" y="1463040"/>
          <a:ext cx="11247119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7440"/>
                <a:gridCol w="5120640"/>
                <a:gridCol w="3749039"/>
              </a:tblGrid>
              <a:tr h="1402080">
                <a:tc>
                  <a:txBody>
                    <a:bodyPr/>
                    <a:lstStyle/>
                    <a:p>
                      <a:r>
                        <a:rPr sz="1300" b="1">
                          <a:solidFill>
                            <a:srgbClr val="FFFFFF"/>
                          </a:solidFill>
                          <a:latin typeface="Calibri"/>
                        </a:rPr>
                        <a:t>Observed Behaviour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300" b="1">
                          <a:solidFill>
                            <a:srgbClr val="FFFFFF"/>
                          </a:solidFill>
                          <a:latin typeface="Calibri"/>
                        </a:rPr>
                        <a:t>Application of Bowlby's Theory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300" b="1">
                          <a:solidFill>
                            <a:srgbClr val="FFFFFF"/>
                          </a:solidFill>
                          <a:latin typeface="Calibri"/>
                        </a:rPr>
                        <a:t>Identified Developmental Need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</a:tr>
              <a:tr h="1402080"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Anxiety when left by carers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Shona's attachment system is highly activated. Her Internal Working Model is still developing — she cannot yet reliably predict her carer will return. This is a natural biological attachment signal, not misbehaviour (Bowlby, 1969).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Build consistent, predictable separation and reunion routines to establish trust and a sense of safety (Schaffer, 2017).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</a:tr>
              <a:tr h="1402080"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Limited verbal communication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Anxiety occupies emotional and cognitive space needed for speech. Bowlby identifies language development as socially rooted — it flourishes in secure, trusting relationships. Shona's quietness reflects emotional inhibition, not inability (Gerhardt, 2014).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Provide low-pressure, responsive one-to-one communication opportunities; model emotional vocabulary and allow time to respond without pressure (Thompson, 2022).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457200" y="5852160"/>
            <a:ext cx="11247120" cy="50292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0080" y="5897880"/>
            <a:ext cx="109728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1" i="0">
                <a:solidFill>
                  <a:srgbClr val="1F3A5F"/>
                </a:solidFill>
                <a:latin typeface="Calibri"/>
              </a:rPr>
              <a:t>Key point: Both behaviours are attachment signals — they communicate an unmet need for safety and predictability, not defiance or developmental delay.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Application to Shona — Part 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Group play difficulties and integrated support focus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57200" y="1463040"/>
          <a:ext cx="11247119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7440"/>
                <a:gridCol w="5120640"/>
                <a:gridCol w="3749039"/>
              </a:tblGrid>
              <a:tr h="1097280">
                <a:tc>
                  <a:txBody>
                    <a:bodyPr/>
                    <a:lstStyle/>
                    <a:p>
                      <a:r>
                        <a:rPr sz="1300" b="1">
                          <a:solidFill>
                            <a:srgbClr val="FFFFFF"/>
                          </a:solidFill>
                          <a:latin typeface="Calibri"/>
                        </a:rPr>
                        <a:t>Observed Behaviour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300" b="1">
                          <a:solidFill>
                            <a:srgbClr val="FFFFFF"/>
                          </a:solidFill>
                          <a:latin typeface="Calibri"/>
                        </a:rPr>
                        <a:t>Application of Bowlby's Theory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300" b="1">
                          <a:solidFill>
                            <a:srgbClr val="FFFFFF"/>
                          </a:solidFill>
                          <a:latin typeface="Calibri"/>
                        </a:rPr>
                        <a:t>Identified Developmental Need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</a:tr>
              <a:tr h="1097280"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Difficulty engaging in group play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Group participation requires a secure base as a prerequisite. Without established trust in her key adult and environment, Shona feels unsafe joining shared activity. Withdrawal is a protective response, not a preference for being alone (Schaffer, 2017).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>
                          <a:solidFill>
                            <a:srgbClr val="222B35"/>
                          </a:solidFill>
                          <a:latin typeface="Calibri"/>
                        </a:rPr>
                        <a:t>Introduce social experiences gradually: parallel play with key person → one familiar peer → small supported groups, building confidence incrementally (Department for Education, 2023).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57200" y="3931920"/>
            <a:ext cx="685800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800" b="1" i="0">
                <a:solidFill>
                  <a:srgbClr val="1F3A5F"/>
                </a:solidFill>
                <a:latin typeface="Calibri"/>
              </a:rPr>
              <a:t>Integrated Support Focus</a:t>
            </a:r>
          </a:p>
        </p:txBody>
      </p:sp>
      <p:sp>
        <p:nvSpPr>
          <p:cNvPr id="8" name="Rectangle 7"/>
          <p:cNvSpPr/>
          <p:nvPr/>
        </p:nvSpPr>
        <p:spPr>
          <a:xfrm>
            <a:off x="457200" y="4434840"/>
            <a:ext cx="6858000" cy="173736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85800" y="4526280"/>
            <a:ext cx="6400800" cy="1554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8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All three behaviours are interconnected expressions of attachment security — not separate, isolated problems (Gerhardt, 2014).</a:t>
            </a:r>
          </a:p>
          <a:p>
            <a:pPr algn="l">
              <a:spcAft>
                <a:spcPts val="8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Emotional safety precedes communication and social confidence.</a:t>
            </a:r>
          </a:p>
          <a:p>
            <a:pPr algn="l">
              <a:spcAft>
                <a:spcPts val="8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Support plan prioritises building relationship security FIRST — skills development follows as trust grows (Thompson, 2022).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5</a:t>
            </a:r>
          </a:p>
        </p:txBody>
      </p:sp>
      <p:sp>
        <p:nvSpPr>
          <p:cNvPr id="6148" name="AutoShape 4" descr="Pre-school: 3 to 5 years old - Stockport Counci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50" name="AutoShape 6" descr="Pre-school: 3 to 5 years old - Stockport Counci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52" name="Picture 8" descr="3 Year Olds — Riverview Nursery Schoo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4284" y="3657600"/>
            <a:ext cx="3542836" cy="26571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Nature vs Nurture: Biological &amp; Environmental Influences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How biology and experience interact to shape Shona's development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1371600"/>
            <a:ext cx="5486400" cy="42062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57200" y="1371600"/>
            <a:ext cx="5486400" cy="50292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0080" y="1417320"/>
            <a:ext cx="512064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FFFFFF"/>
                </a:solidFill>
                <a:latin typeface="Calibri"/>
              </a:rPr>
              <a:t>NATURE — Biological Influences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2057400"/>
            <a:ext cx="5029200" cy="34747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1000"/>
              </a:spcAft>
            </a:pPr>
            <a:r>
              <a:rPr sz="1250" b="0" i="0">
                <a:solidFill>
                  <a:srgbClr val="222B35"/>
                </a:solidFill>
                <a:latin typeface="Calibri"/>
              </a:rPr>
              <a:t>•  Attachment is innate and universal — all infants are biologically driven to seek proximity to caregivers as an evolutionary survival mechanism (Bowlby, 1969).</a:t>
            </a:r>
          </a:p>
          <a:p>
            <a:pPr algn="l">
              <a:spcAft>
                <a:spcPts val="1000"/>
              </a:spcAft>
            </a:pPr>
            <a:r>
              <a:rPr sz="1250" b="0" i="0">
                <a:solidFill>
                  <a:srgbClr val="222B35"/>
                </a:solidFill>
                <a:latin typeface="Calibri"/>
              </a:rPr>
              <a:t>•  Shona may have an innately sensitive or reactive temperament — biologically more responsive to change and transition. This makes her more vulnerable to disruption but also more responsive to consistent, nurturing caregiving (Belsky, 2021).</a:t>
            </a:r>
          </a:p>
          <a:p>
            <a:pPr algn="l">
              <a:spcAft>
                <a:spcPts val="1000"/>
              </a:spcAft>
            </a:pPr>
            <a:r>
              <a:rPr sz="1250" b="0" i="0">
                <a:solidFill>
                  <a:srgbClr val="222B35"/>
                </a:solidFill>
                <a:latin typeface="Calibri"/>
              </a:rPr>
              <a:t>•  Her developing stress-regulation system is neurobiologically plastic — early experiences shape baseline anxiety sensitivity, but do not determine lifelong outcomes (Gerhardt, 2014).</a:t>
            </a:r>
          </a:p>
        </p:txBody>
      </p:sp>
      <p:sp>
        <p:nvSpPr>
          <p:cNvPr id="10" name="Rectangle 9"/>
          <p:cNvSpPr/>
          <p:nvPr/>
        </p:nvSpPr>
        <p:spPr>
          <a:xfrm>
            <a:off x="6217920" y="1371600"/>
            <a:ext cx="5486400" cy="420624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371600"/>
            <a:ext cx="5486400" cy="50292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417320"/>
            <a:ext cx="512064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FFFFFF"/>
                </a:solidFill>
                <a:latin typeface="Calibri"/>
              </a:rPr>
              <a:t>NURTURE — Environmental Influences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46520" y="2057400"/>
            <a:ext cx="5029200" cy="34747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1000"/>
              </a:spcAft>
            </a:pPr>
            <a:r>
              <a:rPr sz="1250" b="0" i="0">
                <a:solidFill>
                  <a:srgbClr val="222B35"/>
                </a:solidFill>
                <a:latin typeface="Calibri"/>
              </a:rPr>
              <a:t>•  Caregiving quality: consistency, warmth, and responsiveness at home and now at nursery directly build security; inconsistency or unavailability reinforces uncertainty (Bowlby, 1969).</a:t>
            </a:r>
          </a:p>
          <a:p>
            <a:pPr algn="l">
              <a:spcAft>
                <a:spcPts val="1000"/>
              </a:spcAft>
            </a:pPr>
            <a:r>
              <a:rPr sz="1250" b="0" i="0">
                <a:solidFill>
                  <a:srgbClr val="222B35"/>
                </a:solidFill>
                <a:latin typeface="Calibri"/>
              </a:rPr>
              <a:t>•  Transition impact: entry to nursery represents a major ecological shift; loss of familiar adult presence without a consistent substitute figure amplifies insecurity (Schaffer, 2017).</a:t>
            </a:r>
          </a:p>
          <a:p>
            <a:pPr algn="l">
              <a:spcAft>
                <a:spcPts val="1000"/>
              </a:spcAft>
            </a:pPr>
            <a:r>
              <a:rPr sz="1250" b="0" i="0">
                <a:solidFill>
                  <a:srgbClr val="222B35"/>
                </a:solidFill>
                <a:latin typeface="Calibri"/>
              </a:rPr>
              <a:t>•  Predictability: clear goodbyes, reliable routines, and honest reassurance reinforce her developing Internal Working Model — helping her learn the world is predictable (Department for Education, 2023).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57200" y="5715000"/>
            <a:ext cx="11247120" cy="64008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0080" y="5760720"/>
            <a:ext cx="10972800" cy="5486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1" i="0">
                <a:solidFill>
                  <a:srgbClr val="FFFFFF"/>
                </a:solidFill>
                <a:latin typeface="Calibri"/>
              </a:rPr>
              <a:t>Interaction: Biology provides the potential and sensitivity; environment shapes the outcome. Sensitive children may be more affected by poor care — but research confirms they are also more positively influenced by high-quality, consistent support (Belsky, 2021).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Theoretical Comparison: Bowlby vs Piaget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Comparing with one other named theory from the assessment brief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65760" y="1371600"/>
          <a:ext cx="114300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4800600"/>
                <a:gridCol w="4800600"/>
              </a:tblGrid>
              <a:tr h="705394">
                <a:tc>
                  <a:txBody>
                    <a:bodyPr/>
                    <a:lstStyle/>
                    <a:p>
                      <a:r>
                        <a:rPr sz="1150" b="1" dirty="0">
                          <a:solidFill>
                            <a:srgbClr val="FFFFFF"/>
                          </a:solidFill>
                          <a:latin typeface="Calibri"/>
                        </a:rPr>
                        <a:t>Aspect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Bowlby — Attachment Theory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50" b="1">
                          <a:solidFill>
                            <a:srgbClr val="FFFFFF"/>
                          </a:solidFill>
                          <a:latin typeface="Calibri"/>
                        </a:rPr>
                        <a:t>Piaget — Cognitive Development Theory</a:t>
                      </a:r>
                    </a:p>
                  </a:txBody>
                  <a:tcPr marL="73152" marR="73152" marT="36576" marB="36576" anchor="ctr">
                    <a:solidFill>
                      <a:srgbClr val="1F3A5F"/>
                    </a:solidFill>
                  </a:tcPr>
                </a:tc>
              </a:tr>
              <a:tr h="705394"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Main Focus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Emotional &amp; social development; relationships, feelings, and security (Bowlby, 1969)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Cognitive growth; thinking, understanding, and reasoning (Piaget &amp; Inhelder, 2000)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</a:tr>
              <a:tr h="705394"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Key Driver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Innate need for caregiver proximity + quality and consistency of caregiving (Thompson, 2022)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Biological maturation + direct interaction with the physical environment (Piaget &amp; Inhelder, 2000)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</a:tr>
              <a:tr h="705394"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View of Shona's Anxiety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Fear of losing the attachment figure; uncertainty about caregiver availability — an emotional response (Bowlby, 1969)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Pre-operational stage (2–7 yrs): cannot fully grasp that carer continues to exist when out of sight (Piaget &amp; Inhelder, 2000)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</a:tr>
              <a:tr h="705394"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View of Limited Speech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Anxiety inhibits expressive attempts; language develops within secure, responsive relationships (Gerhardt, 2014)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Age-appropriate developmental stage; may lack confidence or cognitive readiness in larger groups (Piaget &amp; Inhelder, 2000)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</a:tr>
              <a:tr h="705394"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View of Play Difficulty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Lacks emotional security to engage socially; secure attachment precedes confident peer interaction (Schaffer, 2017)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Egocentric thinking typical at this age; naturally focused on own perspective (Piaget &amp; Inhelder, 2000)</a:t>
                      </a:r>
                    </a:p>
                  </a:txBody>
                  <a:tcPr marL="73152" marR="73152" marT="36576" marB="36576" anchor="ctr">
                    <a:solidFill>
                      <a:srgbClr val="FFFFFF"/>
                    </a:solidFill>
                  </a:tcPr>
                </a:tc>
              </a:tr>
              <a:tr h="705396">
                <a:tc>
                  <a:txBody>
                    <a:bodyPr/>
                    <a:lstStyle/>
                    <a:p>
                      <a:r>
                        <a:rPr sz="1050">
                          <a:solidFill>
                            <a:srgbClr val="222B35"/>
                          </a:solidFill>
                          <a:latin typeface="Calibri"/>
                        </a:rPr>
                        <a:t>Relevance to Shona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 dirty="0">
                          <a:solidFill>
                            <a:srgbClr val="222B35"/>
                          </a:solidFill>
                          <a:latin typeface="Calibri"/>
                        </a:rPr>
                        <a:t>Most relevant — focuses on the emotional and relational changes she is experiencing (</a:t>
                      </a:r>
                      <a:r>
                        <a:rPr sz="1050" dirty="0" err="1">
                          <a:solidFill>
                            <a:srgbClr val="222B35"/>
                          </a:solidFill>
                          <a:latin typeface="Calibri"/>
                        </a:rPr>
                        <a:t>Belsky</a:t>
                      </a:r>
                      <a:r>
                        <a:rPr sz="1050" dirty="0">
                          <a:solidFill>
                            <a:srgbClr val="222B35"/>
                          </a:solidFill>
                          <a:latin typeface="Calibri"/>
                        </a:rPr>
                        <a:t>, 2021)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050" dirty="0">
                          <a:solidFill>
                            <a:srgbClr val="222B35"/>
                          </a:solidFill>
                          <a:latin typeface="Calibri"/>
                        </a:rPr>
                        <a:t>Supplementary — useful alongside </a:t>
                      </a:r>
                      <a:r>
                        <a:rPr sz="1050" dirty="0" err="1">
                          <a:solidFill>
                            <a:srgbClr val="222B35"/>
                          </a:solidFill>
                          <a:latin typeface="Calibri"/>
                        </a:rPr>
                        <a:t>Bowlby</a:t>
                      </a:r>
                      <a:r>
                        <a:rPr sz="1050" dirty="0">
                          <a:solidFill>
                            <a:srgbClr val="222B35"/>
                          </a:solidFill>
                          <a:latin typeface="Calibri"/>
                        </a:rPr>
                        <a:t> but does not address core attachment needs (Schaffer, 2017)</a:t>
                      </a:r>
                    </a:p>
                  </a:txBody>
                  <a:tcPr marL="73152" marR="73152" marT="36576" marB="36576" anchor="ctr">
                    <a:solidFill>
                      <a:srgbClr val="F4F7FA"/>
                    </a:solidFill>
                  </a:tcPr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Critical Evaluation: Strengths &amp; Limitations of Bowlby's Theory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Balanced assessment of value and weaknesses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1371600"/>
            <a:ext cx="5486400" cy="393192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57200" y="1371600"/>
            <a:ext cx="5486400" cy="502920"/>
          </a:xfrm>
          <a:prstGeom prst="rect">
            <a:avLst/>
          </a:prstGeom>
          <a:solidFill>
            <a:srgbClr val="2E7D3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0080" y="1417320"/>
            <a:ext cx="512064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FFFFFF"/>
                </a:solidFill>
                <a:latin typeface="Calibri"/>
              </a:rPr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2011680"/>
            <a:ext cx="5029200" cy="3200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Strong evidence base: over 50 years of longitudinal research links early attachment security to long-term emotional health, social competence, and academic outcomes (Thompson, 2022).</a:t>
            </a:r>
          </a:p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Transformed professional practice: replaced routine-focused approaches with relationship-centred care; directly shaped the statutory key person requirement (DfE, 2023).</a:t>
            </a:r>
          </a:p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Holistic framework: explains emotional, social, and communication development as interconnected — offering a unified understanding of Shona's situation (Gerhardt, 2014).</a:t>
            </a:r>
          </a:p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Actionable guidance: identifies clear, modifiable factors — consistency, responsiveness, continuity — providing concrete daily practices (Schaffer, 2017).</a:t>
            </a:r>
          </a:p>
        </p:txBody>
      </p:sp>
      <p:sp>
        <p:nvSpPr>
          <p:cNvPr id="10" name="Rectangle 9"/>
          <p:cNvSpPr/>
          <p:nvPr/>
        </p:nvSpPr>
        <p:spPr>
          <a:xfrm>
            <a:off x="6217920" y="1371600"/>
            <a:ext cx="5486400" cy="3931920"/>
          </a:xfrm>
          <a:prstGeom prst="rect">
            <a:avLst/>
          </a:prstGeom>
          <a:solidFill>
            <a:srgbClr val="F4F7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371600"/>
            <a:ext cx="5486400" cy="502920"/>
          </a:xfrm>
          <a:prstGeom prst="rect">
            <a:avLst/>
          </a:prstGeom>
          <a:solidFill>
            <a:srgbClr val="B03A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417320"/>
            <a:ext cx="512064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600" b="1" i="0">
                <a:solidFill>
                  <a:srgbClr val="FFFFFF"/>
                </a:solidFill>
                <a:latin typeface="Calibri"/>
              </a:rPr>
              <a:t>LIMITATIONS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46520" y="2011680"/>
            <a:ext cx="5029200" cy="3200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Primary caregiver emphasis: originally overemphasised the maternal role, understating fathers, grandparents, and nursery staff as distinct attachment figures (Schaffer, 2017).</a:t>
            </a:r>
          </a:p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Cultural specificity: developed in mid-20th-century Western contexts; communal caregiving models may differ in form but not in effectiveness (Thompson, 2022).</a:t>
            </a:r>
          </a:p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Temperament underestimated: early formulations focused heavily on adult behaviour; the child's own temperament also shapes interactions — attachment is two-way (Belsky, 2021).</a:t>
            </a:r>
          </a:p>
          <a:p>
            <a:pPr algn="l">
              <a:spcAft>
                <a:spcPts val="900"/>
              </a:spcAft>
            </a:pPr>
            <a:r>
              <a:rPr sz="1200" b="0" i="0">
                <a:solidFill>
                  <a:srgbClr val="222B35"/>
                </a:solidFill>
                <a:latin typeface="Calibri"/>
              </a:rPr>
              <a:t>•  Fixed-outcome risk: early writing could imply early experience permanently determines development; later positive relationships can revise Internal Working Models (Thompson, 2022).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57200" y="5440680"/>
            <a:ext cx="11247120" cy="91440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0080" y="5486400"/>
            <a:ext cx="10972800" cy="8229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250" b="1" i="0">
                <a:solidFill>
                  <a:srgbClr val="FFFFFF"/>
                </a:solidFill>
                <a:latin typeface="Calibri"/>
              </a:rPr>
              <a:t>Overall Assessment: Bowlby's Attachment Theory is the most relevant and practically useful framework for Shona. Piaget offers supplementary cognitive strategies but does not address the emotional foundation — attachment security — that Shona requires first. Applied thoughtfully, Bowlby's theory provides compassionate, evidence-based guidance for practice (Belsky, 2021; Gerhardt, 2014; Schaffer, 2017).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Summary of key findings and final statement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371600"/>
            <a:ext cx="7315200" cy="3931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Shona's separation anxiety, limited verbal communication, and difficulty engaging in group play are not isolated problems — they are interconnected expressions of developing attachment security (Bowlby, 1969; Gerhardt, 2014).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Bowlby's Attachment Theory explains these behaviours as natural, adaptive survival signals rather than faults or failures — offering an empathetic starting point for support (Thompson, 2022).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Both nature and nurture interact: Shona's biologically sensitive temperament makes her particularly responsive to consistency — reliable, nurturing relationships are the most powerful intervention available (Belsky, 2021).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Compared with Piaget's cognitive development theory, Bowlby's framework directly addresses the emotional and social dimensions central to Shona's experience; Piaget's strategies can complement but not replace attachment-focused practice (Schaffer, 2017).</a:t>
            </a:r>
          </a:p>
          <a:p>
            <a:pPr algn="l">
              <a:spcAft>
                <a:spcPts val="10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•  Bowlby's limitations — particularly around cultural context and multiple attachments — are important to recognise but do not diminish its value in this case (Thompson, 2022).</a:t>
            </a:r>
          </a:p>
        </p:txBody>
      </p:sp>
      <p:pic>
        <p:nvPicPr>
          <p:cNvPr id="8" name="Picture 7" descr="nursery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3494" y="1671763"/>
            <a:ext cx="3039386" cy="31153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57200" y="5440680"/>
            <a:ext cx="11247120" cy="914400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0080" y="5486400"/>
            <a:ext cx="10972800" cy="8229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1500" b="1" i="0">
                <a:solidFill>
                  <a:srgbClr val="FFFFFF"/>
                </a:solidFill>
                <a:latin typeface="Calibri"/>
              </a:rPr>
              <a:t>Final Summary: For Shona, emotional security comes first. When she feels safely held in consistent, trusting relationships, she will communicate, connect, and thrive (Department for Education, 2023).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51560"/>
          </a:xfrm>
          <a:prstGeom prst="rect">
            <a:avLst/>
          </a:prstGeom>
          <a:solidFill>
            <a:srgbClr val="1F3A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051560"/>
            <a:ext cx="12191695" cy="54864"/>
          </a:xfrm>
          <a:prstGeom prst="rect">
            <a:avLst/>
          </a:prstGeom>
          <a:solidFill>
            <a:srgbClr val="2E86A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164592"/>
            <a:ext cx="11247120" cy="7772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spcAft>
                <a:spcPts val="600"/>
              </a:spcAft>
            </a:pPr>
            <a:r>
              <a:rPr sz="2800" b="1" i="0">
                <a:solidFill>
                  <a:srgbClr val="FFFFFF"/>
                </a:solidFill>
                <a:latin typeface="Calibri"/>
              </a:rPr>
              <a:t>Reference List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8368"/>
            <a:ext cx="11247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0" i="1">
                <a:solidFill>
                  <a:srgbClr val="CFE0EC"/>
                </a:solidFill>
                <a:latin typeface="Calibri"/>
              </a:rPr>
              <a:t>Harvard referencing style — 8 credible academic sources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371600"/>
            <a:ext cx="11064240" cy="5029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Ainsworth, M.D.S. (1978) Patterns of Attachment: A Psychological Study of the Strange Situation. Hillsdale, NJ: Lawrence Erlbaum Associates.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Belsky, J. (2021) 'Early attachment and later development: familiar questions, new answers', Journal of Child Psychology and Psychiatry, 62(3), pp. 327–340.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Bowlby, J. (1969) Attachment and Loss: Volume 1 — Attachment. London: Hogarth Press.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Department for Education (2023) Statutory Framework for the Early Years Foundation Stage. London: DfE.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Gerhardt, S. (2014) Why Love Matters: How Affection Shapes a Baby's Brain. 2nd edn. London: Routledge.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Piaget, J. and Inhelder, B. (2000) The Psychology of the Child. 2nd edn. New York: Basic Books.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Schaffer, H.R. (2017) Introducing Child Psychology. 2nd edn. Oxford: Blackwell Publishing.</a:t>
            </a:r>
          </a:p>
          <a:p>
            <a:pPr algn="l">
              <a:spcAft>
                <a:spcPts val="1200"/>
              </a:spcAft>
            </a:pPr>
            <a:r>
              <a:rPr sz="1300" b="0" i="0">
                <a:solidFill>
                  <a:srgbClr val="222B35"/>
                </a:solidFill>
                <a:latin typeface="Calibri"/>
              </a:rPr>
              <a:t>Thompson, R.A. (2022) 'Attachment theory and research: new directions and emerging challenges', Annual Review of Psychology, 73, pp. 533–559.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47120" y="6492240"/>
            <a:ext cx="7315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sz="900" b="0" i="0">
                <a:solidFill>
                  <a:srgbClr val="5A6470"/>
                </a:solidFill>
                <a:latin typeface="Calibri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2034</Words>
  <Application>Microsoft Office PowerPoint</Application>
  <PresentationFormat>Custom</PresentationFormat>
  <Paragraphs>140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abid chaudry</dc:creator>
  <dc:description>generated using python-pptx</dc:description>
  <cp:lastModifiedBy>abid chaudry</cp:lastModifiedBy>
  <cp:revision>5</cp:revision>
  <dcterms:created xsi:type="dcterms:W3CDTF">2013-01-27T09:14:16Z</dcterms:created>
  <dcterms:modified xsi:type="dcterms:W3CDTF">2026-09-28T17:53:31Z</dcterms:modified>
</cp:coreProperties>
</file>