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1_0.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105_0.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4630400" cy="8229600"/>
  <p:notesSz cx="8229600" cy="14630400"/>
  <p:embeddedFontLst>
    <p:embeddedFont>
      <p:font typeface="Anton" pitchFamily="2" charset="0"/>
      <p:regular r:id="rId13"/>
    </p:embeddedFont>
    <p:embeddedFont>
      <p:font typeface="Fira Sans" panose="020B0503050000020004" pitchFamily="34" charset="0"/>
      <p:regular r:id="rId14"/>
      <p:bold r:id="rId15"/>
      <p:italic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54C532A-9BF9-96CC-AC89-B5AFBBE44BDE}" name="Lenovo " initials="LV" userId="Lenovo "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1F1F"/>
    <a:srgbClr val="FF959A"/>
    <a:srgbClr val="F37C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FAACFC-78BD-4C5C-A0C5-A97539F4B4A1}" v="9" dt="2026-02-25T00:51:22.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004" autoAdjust="0"/>
  </p:normalViewPr>
  <p:slideViewPr>
    <p:cSldViewPr snapToGrid="0" snapToObjects="1">
      <p:cViewPr varScale="1">
        <p:scale>
          <a:sx n="65" d="100"/>
          <a:sy n="65" d="100"/>
        </p:scale>
        <p:origin x="830"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Silby" userId="7bc9b50765247028" providerId="LiveId" clId="{BC982D71-3FCB-40A2-BDCF-F4E8102F6533}"/>
    <pc:docChg chg="undo custSel modSld">
      <pc:chgData name="Samantha Silby" userId="7bc9b50765247028" providerId="LiveId" clId="{BC982D71-3FCB-40A2-BDCF-F4E8102F6533}" dt="2026-02-25T00:53:54.155" v="287" actId="115"/>
      <pc:docMkLst>
        <pc:docMk/>
      </pc:docMkLst>
      <pc:sldChg chg="addSp delSp modSp mod">
        <pc:chgData name="Samantha Silby" userId="7bc9b50765247028" providerId="LiveId" clId="{BC982D71-3FCB-40A2-BDCF-F4E8102F6533}" dt="2026-02-25T00:53:13.841" v="281" actId="404"/>
        <pc:sldMkLst>
          <pc:docMk/>
          <pc:sldMk cId="0" sldId="256"/>
        </pc:sldMkLst>
        <pc:spChg chg="mod">
          <ac:chgData name="Samantha Silby" userId="7bc9b50765247028" providerId="LiveId" clId="{BC982D71-3FCB-40A2-BDCF-F4E8102F6533}" dt="2026-02-25T00:52:42.878" v="263" actId="1076"/>
          <ac:spMkLst>
            <pc:docMk/>
            <pc:sldMk cId="0" sldId="256"/>
            <ac:spMk id="4" creationId="{00000000-0000-0000-0000-000000000000}"/>
          </ac:spMkLst>
        </pc:spChg>
        <pc:spChg chg="mod">
          <ac:chgData name="Samantha Silby" userId="7bc9b50765247028" providerId="LiveId" clId="{BC982D71-3FCB-40A2-BDCF-F4E8102F6533}" dt="2026-02-25T00:52:51.530" v="266" actId="403"/>
          <ac:spMkLst>
            <pc:docMk/>
            <pc:sldMk cId="0" sldId="256"/>
            <ac:spMk id="6" creationId="{00000000-0000-0000-0000-000000000000}"/>
          </ac:spMkLst>
        </pc:spChg>
        <pc:spChg chg="mod">
          <ac:chgData name="Samantha Silby" userId="7bc9b50765247028" providerId="LiveId" clId="{BC982D71-3FCB-40A2-BDCF-F4E8102F6533}" dt="2026-02-25T00:52:58.253" v="269" actId="403"/>
          <ac:spMkLst>
            <pc:docMk/>
            <pc:sldMk cId="0" sldId="256"/>
            <ac:spMk id="9" creationId="{00000000-0000-0000-0000-000000000000}"/>
          </ac:spMkLst>
        </pc:spChg>
        <pc:spChg chg="mod">
          <ac:chgData name="Samantha Silby" userId="7bc9b50765247028" providerId="LiveId" clId="{BC982D71-3FCB-40A2-BDCF-F4E8102F6533}" dt="2026-02-14T01:19:36.766" v="6" actId="1036"/>
          <ac:spMkLst>
            <pc:docMk/>
            <pc:sldMk cId="0" sldId="256"/>
            <ac:spMk id="11" creationId="{00000000-0000-0000-0000-000000000000}"/>
          </ac:spMkLst>
        </pc:spChg>
        <pc:spChg chg="mod">
          <ac:chgData name="Samantha Silby" userId="7bc9b50765247028" providerId="LiveId" clId="{BC982D71-3FCB-40A2-BDCF-F4E8102F6533}" dt="2026-02-25T00:53:05.300" v="272" actId="403"/>
          <ac:spMkLst>
            <pc:docMk/>
            <pc:sldMk cId="0" sldId="256"/>
            <ac:spMk id="15" creationId="{00000000-0000-0000-0000-000000000000}"/>
          </ac:spMkLst>
        </pc:spChg>
        <pc:spChg chg="mod">
          <ac:chgData name="Samantha Silby" userId="7bc9b50765247028" providerId="LiveId" clId="{BC982D71-3FCB-40A2-BDCF-F4E8102F6533}" dt="2026-02-25T00:53:09.083" v="276" actId="403"/>
          <ac:spMkLst>
            <pc:docMk/>
            <pc:sldMk cId="0" sldId="256"/>
            <ac:spMk id="20" creationId="{00000000-0000-0000-0000-000000000000}"/>
          </ac:spMkLst>
        </pc:spChg>
        <pc:spChg chg="mod">
          <ac:chgData name="Samantha Silby" userId="7bc9b50765247028" providerId="LiveId" clId="{BC982D71-3FCB-40A2-BDCF-F4E8102F6533}" dt="2026-02-25T00:53:13.841" v="281" actId="404"/>
          <ac:spMkLst>
            <pc:docMk/>
            <pc:sldMk cId="0" sldId="256"/>
            <ac:spMk id="25" creationId="{00000000-0000-0000-0000-000000000000}"/>
          </ac:spMkLst>
        </pc:spChg>
        <pc:spChg chg="mod">
          <ac:chgData name="Samantha Silby" userId="7bc9b50765247028" providerId="LiveId" clId="{BC982D71-3FCB-40A2-BDCF-F4E8102F6533}" dt="2026-02-25T00:52:37.742" v="261" actId="404"/>
          <ac:spMkLst>
            <pc:docMk/>
            <pc:sldMk cId="0" sldId="256"/>
            <ac:spMk id="26" creationId="{00000000-0000-0000-0000-000000000000}"/>
          </ac:spMkLst>
        </pc:spChg>
        <pc:spChg chg="add">
          <ac:chgData name="Samantha Silby" userId="7bc9b50765247028" providerId="LiveId" clId="{BC982D71-3FCB-40A2-BDCF-F4E8102F6533}" dt="2026-02-25T00:50:38.374" v="248"/>
          <ac:spMkLst>
            <pc:docMk/>
            <pc:sldMk cId="0" sldId="256"/>
            <ac:spMk id="27" creationId="{ACF82348-A3E2-1E16-9116-71C5E45632DD}"/>
          </ac:spMkLst>
        </pc:spChg>
        <pc:spChg chg="add del mod">
          <ac:chgData name="Samantha Silby" userId="7bc9b50765247028" providerId="LiveId" clId="{BC982D71-3FCB-40A2-BDCF-F4E8102F6533}" dt="2026-02-25T00:51:08.961" v="254" actId="478"/>
          <ac:spMkLst>
            <pc:docMk/>
            <pc:sldMk cId="0" sldId="256"/>
            <ac:spMk id="28" creationId="{A5A5D1E4-4401-445F-7A74-D273458B383D}"/>
          </ac:spMkLst>
        </pc:spChg>
        <pc:spChg chg="add mod">
          <ac:chgData name="Samantha Silby" userId="7bc9b50765247028" providerId="LiveId" clId="{BC982D71-3FCB-40A2-BDCF-F4E8102F6533}" dt="2026-02-25T00:51:22.137" v="256" actId="1076"/>
          <ac:spMkLst>
            <pc:docMk/>
            <pc:sldMk cId="0" sldId="256"/>
            <ac:spMk id="29" creationId="{F7D413A9-AED8-AFF8-4FF7-20AE0AC06CD6}"/>
          </ac:spMkLst>
        </pc:spChg>
        <pc:picChg chg="add mod">
          <ac:chgData name="Samantha Silby" userId="7bc9b50765247028" providerId="LiveId" clId="{BC982D71-3FCB-40A2-BDCF-F4E8102F6533}" dt="2026-02-25T00:51:43.494" v="258" actId="1076"/>
          <ac:picMkLst>
            <pc:docMk/>
            <pc:sldMk cId="0" sldId="256"/>
            <ac:picMk id="32" creationId="{19FE98A7-B071-E1A8-5367-7365693E4B55}"/>
          </ac:picMkLst>
        </pc:picChg>
      </pc:sldChg>
      <pc:sldChg chg="modSp mod">
        <pc:chgData name="Samantha Silby" userId="7bc9b50765247028" providerId="LiveId" clId="{BC982D71-3FCB-40A2-BDCF-F4E8102F6533}" dt="2026-02-25T00:53:33.967" v="283" actId="403"/>
        <pc:sldMkLst>
          <pc:docMk/>
          <pc:sldMk cId="0" sldId="262"/>
        </pc:sldMkLst>
        <pc:spChg chg="mod">
          <ac:chgData name="Samantha Silby" userId="7bc9b50765247028" providerId="LiveId" clId="{BC982D71-3FCB-40A2-BDCF-F4E8102F6533}" dt="2026-02-25T00:53:33.967" v="283" actId="403"/>
          <ac:spMkLst>
            <pc:docMk/>
            <pc:sldMk cId="0" sldId="262"/>
            <ac:spMk id="4" creationId="{00000000-0000-0000-0000-000000000000}"/>
          </ac:spMkLst>
        </pc:spChg>
      </pc:sldChg>
      <pc:sldChg chg="modSp mod">
        <pc:chgData name="Samantha Silby" userId="7bc9b50765247028" providerId="LiveId" clId="{BC982D71-3FCB-40A2-BDCF-F4E8102F6533}" dt="2026-02-25T00:53:54.155" v="287" actId="115"/>
        <pc:sldMkLst>
          <pc:docMk/>
          <pc:sldMk cId="0" sldId="264"/>
        </pc:sldMkLst>
        <pc:spChg chg="mod">
          <ac:chgData name="Samantha Silby" userId="7bc9b50765247028" providerId="LiveId" clId="{BC982D71-3FCB-40A2-BDCF-F4E8102F6533}" dt="2026-02-25T00:53:54.155" v="287" actId="115"/>
          <ac:spMkLst>
            <pc:docMk/>
            <pc:sldMk cId="0" sldId="264"/>
            <ac:spMk id="7" creationId="{00000000-0000-0000-0000-000000000000}"/>
          </ac:spMkLst>
        </pc:spChg>
      </pc:sldChg>
    </pc:docChg>
  </pc:docChgLst>
</pc:chgInfo>
</file>

<file path=ppt/comments/modernComment_101_0.xml><?xml version="1.0" encoding="utf-8"?>
<p188:cmLst xmlns:a="http://schemas.openxmlformats.org/drawingml/2006/main" xmlns:r="http://schemas.openxmlformats.org/officeDocument/2006/relationships" xmlns:p188="http://schemas.microsoft.com/office/powerpoint/2018/8/main">
  <p188:cm id="{C4ED197F-9CB2-4EE2-9F16-80BC37E23786}" authorId="{B54C532A-9BF9-96CC-AC89-B5AFBBE44BDE}" created="2026-02-06T20:30:49.325">
    <ac:txMkLst xmlns:ac="http://schemas.microsoft.com/office/drawing/2013/main/command">
      <pc:docMk xmlns:pc="http://schemas.microsoft.com/office/powerpoint/2013/main/command"/>
      <pc:sldMk xmlns:pc="http://schemas.microsoft.com/office/powerpoint/2013/main/command" cId="0" sldId="257"/>
      <ac:spMk id="2" creationId="{00000000-0000-0000-0000-000000000000}"/>
      <ac:txMk cp="31" len="6">
        <ac:context len="43" hash="801304267"/>
      </ac:txMk>
    </ac:txMkLst>
    <p188:pos x="6305056" y="430519"/>
    <p188:txBody>
      <a:bodyPr/>
      <a:lstStyle/>
      <a:p>
        <a:r>
          <a:rPr lang="en-GB"/>
          <a:t>You can add intext in this slide </a:t>
        </a:r>
      </a:p>
    </p188:txBody>
  </p188:cm>
</p188:cmLst>
</file>

<file path=ppt/comments/modernComment_105_0.xml><?xml version="1.0" encoding="utf-8"?>
<p188:cmLst xmlns:a="http://schemas.openxmlformats.org/drawingml/2006/main" xmlns:r="http://schemas.openxmlformats.org/officeDocument/2006/relationships" xmlns:p188="http://schemas.microsoft.com/office/powerpoint/2018/8/main">
  <p188:cm id="{A407DE82-DFA9-4290-99B7-D62C16DB1528}" authorId="{B54C532A-9BF9-96CC-AC89-B5AFBBE44BDE}" created="2026-02-06T20:31:39.541">
    <ac:txMkLst xmlns:ac="http://schemas.microsoft.com/office/drawing/2013/main/command">
      <pc:docMk xmlns:pc="http://schemas.microsoft.com/office/powerpoint/2013/main/command"/>
      <pc:sldMk xmlns:pc="http://schemas.microsoft.com/office/powerpoint/2013/main/command" cId="0" sldId="261"/>
      <ac:spMk id="2" creationId="{00000000-0000-0000-0000-000000000000}"/>
      <ac:txMk cp="22" len="18">
        <ac:context len="41" hash="3317286906"/>
      </ac:txMk>
    </ac:txMkLst>
    <p188:pos x="7059292" y="426783"/>
    <p188:txBody>
      <a:bodyPr/>
      <a:lstStyle/>
      <a:p>
        <a:r>
          <a:rPr lang="en-GB"/>
          <a:t>explicitly label one or two criteria as innovation-enabling skills (e.g., evidence-based thinking, digital capability).</a:t>
        </a:r>
      </a:p>
    </p188:txBody>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8C181A-7C3B-4DBD-A053-EF1EDD8C1F9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73BC641F-1195-4E35-B26D-2C534234535C}">
      <dgm:prSet phldrT="[Text]"/>
      <dgm:spPr>
        <a:solidFill>
          <a:srgbClr val="F37C80"/>
        </a:solidFill>
      </dgm:spPr>
      <dgm:t>
        <a:bodyPr/>
        <a:lstStyle/>
        <a:p>
          <a:pPr>
            <a:buNone/>
          </a:pPr>
          <a:r>
            <a:rPr lang="en-US" dirty="0">
              <a:solidFill>
                <a:schemeClr val="bg1"/>
              </a:solidFill>
              <a:latin typeface="Anton" pitchFamily="34" charset="0"/>
              <a:ea typeface="Anton" pitchFamily="34" charset="-122"/>
              <a:cs typeface="Anton" pitchFamily="34" charset="-120"/>
            </a:rPr>
            <a:t>Why HR must respond</a:t>
          </a:r>
          <a:endParaRPr lang="en-US" dirty="0">
            <a:solidFill>
              <a:schemeClr val="bg1"/>
            </a:solidFill>
          </a:endParaRPr>
        </a:p>
      </dgm:t>
    </dgm:pt>
    <dgm:pt modelId="{5D2EE091-4DD9-40D7-8826-6BA9D62E41DA}" type="parTrans" cxnId="{D39BAFB1-F579-44F8-8D5A-67042710ED8C}">
      <dgm:prSet/>
      <dgm:spPr/>
      <dgm:t>
        <a:bodyPr/>
        <a:lstStyle/>
        <a:p>
          <a:endParaRPr lang="en-US"/>
        </a:p>
      </dgm:t>
    </dgm:pt>
    <dgm:pt modelId="{7B76128E-0B95-462F-AE14-35ADF230976F}" type="sibTrans" cxnId="{D39BAFB1-F579-44F8-8D5A-67042710ED8C}">
      <dgm:prSet/>
      <dgm:spPr/>
      <dgm:t>
        <a:bodyPr/>
        <a:lstStyle/>
        <a:p>
          <a:endParaRPr lang="en-US"/>
        </a:p>
      </dgm:t>
    </dgm:pt>
    <dgm:pt modelId="{FFCB3DF1-E041-4627-9A76-BC680C1B9023}">
      <dgm:prSet phldrT="[Text]"/>
      <dgm:spPr>
        <a:solidFill>
          <a:srgbClr val="F37C80"/>
        </a:solidFill>
      </dgm:spPr>
      <dgm:t>
        <a:bodyPr/>
        <a:lstStyle/>
        <a:p>
          <a:pPr>
            <a:buNone/>
          </a:pPr>
          <a:r>
            <a:rPr lang="en-US" dirty="0">
              <a:solidFill>
                <a:schemeClr val="bg1"/>
              </a:solidFill>
              <a:latin typeface="Anton" pitchFamily="34" charset="0"/>
              <a:ea typeface="Anton" pitchFamily="34" charset="-122"/>
              <a:cs typeface="Anton" pitchFamily="34" charset="-120"/>
            </a:rPr>
            <a:t>What's changing in work</a:t>
          </a:r>
          <a:endParaRPr lang="en-US" dirty="0">
            <a:solidFill>
              <a:schemeClr val="bg1"/>
            </a:solidFill>
          </a:endParaRPr>
        </a:p>
      </dgm:t>
    </dgm:pt>
    <dgm:pt modelId="{1B078373-332E-47CC-9703-195C1CEA4D12}" type="parTrans" cxnId="{4A960E11-AE38-46F8-885B-2B9640E0901D}">
      <dgm:prSet/>
      <dgm:spPr/>
      <dgm:t>
        <a:bodyPr/>
        <a:lstStyle/>
        <a:p>
          <a:endParaRPr lang="en-US"/>
        </a:p>
      </dgm:t>
    </dgm:pt>
    <dgm:pt modelId="{58F85A7D-A99A-46AF-8D27-709395DBDC1F}" type="sibTrans" cxnId="{4A960E11-AE38-46F8-885B-2B9640E0901D}">
      <dgm:prSet/>
      <dgm:spPr/>
      <dgm:t>
        <a:bodyPr/>
        <a:lstStyle/>
        <a:p>
          <a:endParaRPr lang="en-US"/>
        </a:p>
      </dgm:t>
    </dgm:pt>
    <dgm:pt modelId="{7917BF2D-4008-4F05-823D-7955094A86CC}">
      <dgm:prSet/>
      <dgm:spPr/>
      <dgm:t>
        <a:bodyPr/>
        <a:lstStyle/>
        <a:p>
          <a:pPr>
            <a:buSzPct val="100000"/>
            <a:buNone/>
          </a:pPr>
          <a:r>
            <a:rPr lang="en-US" dirty="0">
              <a:solidFill>
                <a:srgbClr val="FF959A"/>
              </a:solidFill>
              <a:latin typeface="Fira Sans" pitchFamily="34" charset="0"/>
            </a:rPr>
            <a:t>Recruitment must be able to find candidates that:</a:t>
          </a:r>
          <a:endParaRPr lang="en-US" dirty="0">
            <a:solidFill>
              <a:srgbClr val="FF959A"/>
            </a:solidFill>
          </a:endParaRPr>
        </a:p>
      </dgm:t>
    </dgm:pt>
    <dgm:pt modelId="{94E684A8-4D8B-4ED9-9334-3F9819BBF6E2}" type="parTrans" cxnId="{6516B9AF-FA6E-465A-BCB6-043136EE64BD}">
      <dgm:prSet/>
      <dgm:spPr/>
      <dgm:t>
        <a:bodyPr/>
        <a:lstStyle/>
        <a:p>
          <a:endParaRPr lang="en-US"/>
        </a:p>
      </dgm:t>
    </dgm:pt>
    <dgm:pt modelId="{11C4D4FA-DB7C-4AB6-AF6B-BCEEDA6CA391}" type="sibTrans" cxnId="{6516B9AF-FA6E-465A-BCB6-043136EE64BD}">
      <dgm:prSet/>
      <dgm:spPr/>
      <dgm:t>
        <a:bodyPr/>
        <a:lstStyle/>
        <a:p>
          <a:endParaRPr lang="en-US"/>
        </a:p>
      </dgm:t>
    </dgm:pt>
    <dgm:pt modelId="{EF5655C1-8293-43CC-B91E-9D2D720FCDA5}">
      <dgm:prSet/>
      <dgm:spPr/>
      <dgm:t>
        <a:bodyPr/>
        <a:lstStyle/>
        <a:p>
          <a:pPr>
            <a:buSzPct val="100000"/>
            <a:buChar char="•"/>
          </a:pPr>
          <a:r>
            <a:rPr lang="en-US">
              <a:solidFill>
                <a:srgbClr val="FF959A"/>
              </a:solidFill>
              <a:latin typeface="Fira Sans" pitchFamily="34" charset="0"/>
            </a:rPr>
            <a:t>Rapid digitisation, automation and self-service systems are changing roles.</a:t>
          </a:r>
          <a:endParaRPr lang="en-US" dirty="0">
            <a:solidFill>
              <a:srgbClr val="FF959A"/>
            </a:solidFill>
          </a:endParaRPr>
        </a:p>
      </dgm:t>
    </dgm:pt>
    <dgm:pt modelId="{DAACF35D-8AE5-4402-8159-55A89B126809}" type="parTrans" cxnId="{AE61BAFF-DA4E-46BE-BABD-1C6B38D93177}">
      <dgm:prSet/>
      <dgm:spPr/>
      <dgm:t>
        <a:bodyPr/>
        <a:lstStyle/>
        <a:p>
          <a:endParaRPr lang="en-US"/>
        </a:p>
      </dgm:t>
    </dgm:pt>
    <dgm:pt modelId="{72F94121-EE62-48E4-8F50-8DE88C893269}" type="sibTrans" cxnId="{AE61BAFF-DA4E-46BE-BABD-1C6B38D93177}">
      <dgm:prSet/>
      <dgm:spPr/>
      <dgm:t>
        <a:bodyPr/>
        <a:lstStyle/>
        <a:p>
          <a:endParaRPr lang="en-US"/>
        </a:p>
      </dgm:t>
    </dgm:pt>
    <dgm:pt modelId="{F8ACF0F8-C263-4412-8E1A-768D5182BCFB}">
      <dgm:prSet/>
      <dgm:spPr/>
      <dgm:t>
        <a:bodyPr/>
        <a:lstStyle/>
        <a:p>
          <a:pPr>
            <a:buSzPct val="100000"/>
            <a:buChar char="•"/>
          </a:pPr>
          <a:r>
            <a:rPr lang="en-US">
              <a:solidFill>
                <a:srgbClr val="FF959A"/>
              </a:solidFill>
              <a:latin typeface="Fira Sans" pitchFamily="34" charset="0"/>
            </a:rPr>
            <a:t>Optimised performance, quality of service, and organisational responsiveness.</a:t>
          </a:r>
          <a:endParaRPr lang="en-US" dirty="0">
            <a:solidFill>
              <a:srgbClr val="FF959A"/>
            </a:solidFill>
          </a:endParaRPr>
        </a:p>
      </dgm:t>
    </dgm:pt>
    <dgm:pt modelId="{DF6B8386-F056-40EF-A475-B42E04423F48}" type="parTrans" cxnId="{0A412281-9501-49F2-94F2-31EA61066493}">
      <dgm:prSet/>
      <dgm:spPr/>
      <dgm:t>
        <a:bodyPr/>
        <a:lstStyle/>
        <a:p>
          <a:endParaRPr lang="en-US"/>
        </a:p>
      </dgm:t>
    </dgm:pt>
    <dgm:pt modelId="{86A3842D-1F31-4C2C-9789-43A74FA6EDA4}" type="sibTrans" cxnId="{0A412281-9501-49F2-94F2-31EA61066493}">
      <dgm:prSet/>
      <dgm:spPr/>
      <dgm:t>
        <a:bodyPr/>
        <a:lstStyle/>
        <a:p>
          <a:endParaRPr lang="en-US"/>
        </a:p>
      </dgm:t>
    </dgm:pt>
    <dgm:pt modelId="{C3FCC7AF-42C1-41B8-B59D-60BB3855B8E8}">
      <dgm:prSet/>
      <dgm:spPr>
        <a:solidFill>
          <a:srgbClr val="FF959A"/>
        </a:solidFill>
      </dgm:spPr>
      <dgm:t>
        <a:bodyPr/>
        <a:lstStyle/>
        <a:p>
          <a:pPr>
            <a:buNone/>
          </a:pPr>
          <a:r>
            <a:rPr lang="en-US" dirty="0">
              <a:solidFill>
                <a:srgbClr val="FFFFFF"/>
              </a:solidFill>
              <a:latin typeface="Anton" pitchFamily="34" charset="0"/>
              <a:ea typeface="Anton" pitchFamily="34" charset="-122"/>
              <a:cs typeface="Anton" pitchFamily="34" charset="-120"/>
            </a:rPr>
            <a:t>Link to HRM goals</a:t>
          </a:r>
          <a:endParaRPr lang="en-US" dirty="0">
            <a:solidFill>
              <a:srgbClr val="FF959A"/>
            </a:solidFill>
          </a:endParaRPr>
        </a:p>
      </dgm:t>
    </dgm:pt>
    <dgm:pt modelId="{DAE97BD6-DDBC-4CE1-BCB9-5561ECC31AF0}" type="parTrans" cxnId="{D46B4352-4C40-4C39-9A21-A7FB243C609B}">
      <dgm:prSet/>
      <dgm:spPr/>
      <dgm:t>
        <a:bodyPr/>
        <a:lstStyle/>
        <a:p>
          <a:endParaRPr lang="en-US"/>
        </a:p>
      </dgm:t>
    </dgm:pt>
    <dgm:pt modelId="{1A0188C8-56A2-4F4E-A594-C0B378801515}" type="sibTrans" cxnId="{D46B4352-4C40-4C39-9A21-A7FB243C609B}">
      <dgm:prSet/>
      <dgm:spPr/>
      <dgm:t>
        <a:bodyPr/>
        <a:lstStyle/>
        <a:p>
          <a:endParaRPr lang="en-US"/>
        </a:p>
      </dgm:t>
    </dgm:pt>
    <dgm:pt modelId="{7F031D1A-A092-4058-9382-DEAA8F50E94D}">
      <dgm:prSet/>
      <dgm:spPr/>
      <dgm:t>
        <a:bodyPr/>
        <a:lstStyle/>
        <a:p>
          <a:pPr>
            <a:buSzPct val="100000"/>
            <a:buChar char="•"/>
          </a:pPr>
          <a:r>
            <a:rPr lang="en-US" dirty="0">
              <a:solidFill>
                <a:srgbClr val="FF959A"/>
              </a:solidFill>
              <a:latin typeface="Fira Sans" pitchFamily="34" charset="0"/>
            </a:rPr>
            <a:t>Spot problems early</a:t>
          </a:r>
        </a:p>
      </dgm:t>
    </dgm:pt>
    <dgm:pt modelId="{ADE9DE63-495B-4AE6-B481-FB58CDEC131A}" type="parTrans" cxnId="{D3468064-DC77-4D6A-A9F7-B9FBEA0129A4}">
      <dgm:prSet/>
      <dgm:spPr/>
      <dgm:t>
        <a:bodyPr/>
        <a:lstStyle/>
        <a:p>
          <a:endParaRPr lang="en-US"/>
        </a:p>
      </dgm:t>
    </dgm:pt>
    <dgm:pt modelId="{B4A92A11-ADF7-4FF3-9A69-6A6A39BA04D1}" type="sibTrans" cxnId="{D3468064-DC77-4D6A-A9F7-B9FBEA0129A4}">
      <dgm:prSet/>
      <dgm:spPr/>
      <dgm:t>
        <a:bodyPr/>
        <a:lstStyle/>
        <a:p>
          <a:endParaRPr lang="en-US"/>
        </a:p>
      </dgm:t>
    </dgm:pt>
    <dgm:pt modelId="{44597B86-FF1C-48FE-BC04-B2994002629B}">
      <dgm:prSet/>
      <dgm:spPr/>
      <dgm:t>
        <a:bodyPr/>
        <a:lstStyle/>
        <a:p>
          <a:pPr>
            <a:buSzPct val="100000"/>
            <a:buChar char="•"/>
          </a:pPr>
          <a:r>
            <a:rPr lang="en-US" dirty="0">
              <a:solidFill>
                <a:srgbClr val="FF959A"/>
              </a:solidFill>
              <a:latin typeface="Fira Sans" pitchFamily="34" charset="0"/>
            </a:rPr>
            <a:t>Brainstorm/ brainstorming in a fast way</a:t>
          </a:r>
        </a:p>
      </dgm:t>
    </dgm:pt>
    <dgm:pt modelId="{40D69A41-9600-487A-9869-9305AAB6D59F}" type="parTrans" cxnId="{D13055DC-7033-41C6-9AA3-CC074E086494}">
      <dgm:prSet/>
      <dgm:spPr/>
      <dgm:t>
        <a:bodyPr/>
        <a:lstStyle/>
        <a:p>
          <a:endParaRPr lang="en-US"/>
        </a:p>
      </dgm:t>
    </dgm:pt>
    <dgm:pt modelId="{F7961E78-D13D-41C4-B319-AC8997AFA509}" type="sibTrans" cxnId="{D13055DC-7033-41C6-9AA3-CC074E086494}">
      <dgm:prSet/>
      <dgm:spPr/>
      <dgm:t>
        <a:bodyPr/>
        <a:lstStyle/>
        <a:p>
          <a:endParaRPr lang="en-US"/>
        </a:p>
      </dgm:t>
    </dgm:pt>
    <dgm:pt modelId="{51CA94A9-99A3-45C3-9001-0C042F33D0D0}">
      <dgm:prSet/>
      <dgm:spPr/>
      <dgm:t>
        <a:bodyPr/>
        <a:lstStyle/>
        <a:p>
          <a:pPr>
            <a:buSzPct val="100000"/>
            <a:buChar char="•"/>
          </a:pPr>
          <a:r>
            <a:rPr lang="en-US" dirty="0">
              <a:solidFill>
                <a:srgbClr val="FF959A"/>
              </a:solidFill>
              <a:latin typeface="Fira Sans" pitchFamily="34" charset="0"/>
            </a:rPr>
            <a:t>Use digital tools and data</a:t>
          </a:r>
        </a:p>
      </dgm:t>
    </dgm:pt>
    <dgm:pt modelId="{06C7395F-8F47-47FB-B7C0-025E2700246B}" type="parTrans" cxnId="{AD7DD10A-D32C-45CB-8FD3-93CE2F316AF8}">
      <dgm:prSet/>
      <dgm:spPr/>
      <dgm:t>
        <a:bodyPr/>
        <a:lstStyle/>
        <a:p>
          <a:endParaRPr lang="en-US"/>
        </a:p>
      </dgm:t>
    </dgm:pt>
    <dgm:pt modelId="{F1CA1407-5A4A-4582-800E-A6ABCF9424BF}" type="sibTrans" cxnId="{AD7DD10A-D32C-45CB-8FD3-93CE2F316AF8}">
      <dgm:prSet/>
      <dgm:spPr/>
      <dgm:t>
        <a:bodyPr/>
        <a:lstStyle/>
        <a:p>
          <a:endParaRPr lang="en-US"/>
        </a:p>
      </dgm:t>
    </dgm:pt>
    <dgm:pt modelId="{4546E812-FFF4-4085-9A76-295CD8D32103}">
      <dgm:prSet/>
      <dgm:spPr/>
      <dgm:t>
        <a:bodyPr/>
        <a:lstStyle/>
        <a:p>
          <a:pPr>
            <a:buSzPct val="100000"/>
            <a:buChar char="•"/>
          </a:pPr>
          <a:r>
            <a:rPr lang="en-US" dirty="0">
              <a:solidFill>
                <a:srgbClr val="FF959A"/>
              </a:solidFill>
              <a:latin typeface="Fira Sans" pitchFamily="34" charset="0"/>
            </a:rPr>
            <a:t>Enhance customer/user experience.</a:t>
          </a:r>
        </a:p>
      </dgm:t>
    </dgm:pt>
    <dgm:pt modelId="{7B6383F7-4882-4237-910B-55A2AF49BE5B}" type="parTrans" cxnId="{6D84844B-8BB2-4B60-9288-CBC4E502572A}">
      <dgm:prSet/>
      <dgm:spPr/>
      <dgm:t>
        <a:bodyPr/>
        <a:lstStyle/>
        <a:p>
          <a:endParaRPr lang="en-US"/>
        </a:p>
      </dgm:t>
    </dgm:pt>
    <dgm:pt modelId="{EF6E7C4C-F070-4DA4-A8F8-1B9F354FDC2F}" type="sibTrans" cxnId="{6D84844B-8BB2-4B60-9288-CBC4E502572A}">
      <dgm:prSet/>
      <dgm:spPr/>
      <dgm:t>
        <a:bodyPr/>
        <a:lstStyle/>
        <a:p>
          <a:endParaRPr lang="en-US"/>
        </a:p>
      </dgm:t>
    </dgm:pt>
    <dgm:pt modelId="{178BB024-244C-487F-B754-947711B5FBBB}">
      <dgm:prSet/>
      <dgm:spPr/>
      <dgm:t>
        <a:bodyPr/>
        <a:lstStyle/>
        <a:p>
          <a:pPr>
            <a:buSzPct val="100000"/>
            <a:buChar char="•"/>
          </a:pPr>
          <a:r>
            <a:rPr lang="en-US" dirty="0">
              <a:solidFill>
                <a:srgbClr val="FF959A"/>
              </a:solidFill>
              <a:latin typeface="Fira Sans" pitchFamily="34" charset="0"/>
            </a:rPr>
            <a:t>Strength of fit of role demands and employee capabilities.</a:t>
          </a:r>
        </a:p>
      </dgm:t>
    </dgm:pt>
    <dgm:pt modelId="{BFE30AEF-BD31-4F4D-98E9-622D45AAAFEC}" type="parTrans" cxnId="{57482E47-5302-4BFD-ADBB-94CCDCED8FFB}">
      <dgm:prSet/>
      <dgm:spPr/>
      <dgm:t>
        <a:bodyPr/>
        <a:lstStyle/>
        <a:p>
          <a:endParaRPr lang="en-US"/>
        </a:p>
      </dgm:t>
    </dgm:pt>
    <dgm:pt modelId="{E46406EB-415D-462B-8622-904D864D1724}" type="sibTrans" cxnId="{57482E47-5302-4BFD-ADBB-94CCDCED8FFB}">
      <dgm:prSet/>
      <dgm:spPr/>
      <dgm:t>
        <a:bodyPr/>
        <a:lstStyle/>
        <a:p>
          <a:endParaRPr lang="en-US"/>
        </a:p>
      </dgm:t>
    </dgm:pt>
    <dgm:pt modelId="{4E5B3126-CCE3-48F5-9C72-B02F46C169B0}">
      <dgm:prSet/>
      <dgm:spPr/>
      <dgm:t>
        <a:bodyPr/>
        <a:lstStyle/>
        <a:p>
          <a:pPr>
            <a:buSzPct val="100000"/>
            <a:buChar char="•"/>
          </a:pPr>
          <a:r>
            <a:rPr lang="en-US" dirty="0">
              <a:solidFill>
                <a:srgbClr val="FF959A"/>
              </a:solidFill>
              <a:latin typeface="Fira Sans" pitchFamily="34" charset="0"/>
            </a:rPr>
            <a:t>Ramachandran, Babu and Murugesan (2023) point out that the HR systems must be in tune with the organisational goals, particularly in high change environments.</a:t>
          </a:r>
        </a:p>
      </dgm:t>
    </dgm:pt>
    <dgm:pt modelId="{B4975D0E-F6D1-4E50-AFDA-7F702F893733}" type="parTrans" cxnId="{D82E1ADA-9980-4887-A61B-382AEB2CA3EE}">
      <dgm:prSet/>
      <dgm:spPr/>
      <dgm:t>
        <a:bodyPr/>
        <a:lstStyle/>
        <a:p>
          <a:endParaRPr lang="en-US"/>
        </a:p>
      </dgm:t>
    </dgm:pt>
    <dgm:pt modelId="{399F7FD3-13BB-451E-9D7F-208C3BAB5A27}" type="sibTrans" cxnId="{D82E1ADA-9980-4887-A61B-382AEB2CA3EE}">
      <dgm:prSet/>
      <dgm:spPr/>
      <dgm:t>
        <a:bodyPr/>
        <a:lstStyle/>
        <a:p>
          <a:endParaRPr lang="en-US"/>
        </a:p>
      </dgm:t>
    </dgm:pt>
    <dgm:pt modelId="{F3D486D5-985C-47F7-BC50-E3746A99FB9E}">
      <dgm:prSet/>
      <dgm:spPr/>
      <dgm:t>
        <a:bodyPr/>
        <a:lstStyle/>
        <a:p>
          <a:pPr>
            <a:buSzPct val="100000"/>
            <a:buChar char="•"/>
          </a:pPr>
          <a:r>
            <a:rPr lang="en-US" dirty="0">
              <a:solidFill>
                <a:srgbClr val="FF959A"/>
              </a:solidFill>
              <a:latin typeface="Fira Sans" pitchFamily="34" charset="0"/>
            </a:rPr>
            <a:t>Flexibility and technical skills are the new requirements.</a:t>
          </a:r>
        </a:p>
      </dgm:t>
    </dgm:pt>
    <dgm:pt modelId="{770264B5-BE4D-4359-9F4B-690F28B54656}" type="parTrans" cxnId="{47D5BC4B-64CD-45B6-ACD6-9AE161BCA55C}">
      <dgm:prSet/>
      <dgm:spPr/>
      <dgm:t>
        <a:bodyPr/>
        <a:lstStyle/>
        <a:p>
          <a:endParaRPr lang="en-US"/>
        </a:p>
      </dgm:t>
    </dgm:pt>
    <dgm:pt modelId="{A4A53381-786B-4595-90F2-22276EFC3ABE}" type="sibTrans" cxnId="{47D5BC4B-64CD-45B6-ACD6-9AE161BCA55C}">
      <dgm:prSet/>
      <dgm:spPr/>
      <dgm:t>
        <a:bodyPr/>
        <a:lstStyle/>
        <a:p>
          <a:endParaRPr lang="en-US"/>
        </a:p>
      </dgm:t>
    </dgm:pt>
    <dgm:pt modelId="{46AD85D8-341B-4434-A8FA-29806C0A76AD}">
      <dgm:prSet/>
      <dgm:spPr/>
      <dgm:t>
        <a:bodyPr/>
        <a:lstStyle/>
        <a:p>
          <a:pPr>
            <a:buSzPct val="100000"/>
            <a:buChar char="•"/>
          </a:pPr>
          <a:r>
            <a:rPr lang="en-US" dirty="0">
              <a:solidFill>
                <a:srgbClr val="FF959A"/>
              </a:solidFill>
              <a:latin typeface="Fira Sans" pitchFamily="34" charset="0"/>
            </a:rPr>
            <a:t>Organisations do not need talents to sustain services but enhance them.</a:t>
          </a:r>
        </a:p>
      </dgm:t>
    </dgm:pt>
    <dgm:pt modelId="{F9F7D2D3-1C82-4A2B-B7B0-39C53DEBA145}" type="parTrans" cxnId="{A2682CA5-A765-420F-BE7D-AA43AF26B2C5}">
      <dgm:prSet/>
      <dgm:spPr/>
      <dgm:t>
        <a:bodyPr/>
        <a:lstStyle/>
        <a:p>
          <a:endParaRPr lang="en-US"/>
        </a:p>
      </dgm:t>
    </dgm:pt>
    <dgm:pt modelId="{5B830C0D-DF3B-474C-8405-8FABB73D9984}" type="sibTrans" cxnId="{A2682CA5-A765-420F-BE7D-AA43AF26B2C5}">
      <dgm:prSet/>
      <dgm:spPr/>
      <dgm:t>
        <a:bodyPr/>
        <a:lstStyle/>
        <a:p>
          <a:endParaRPr lang="en-US"/>
        </a:p>
      </dgm:t>
    </dgm:pt>
    <dgm:pt modelId="{E6D762AC-EA25-4EB4-8D17-9488A7005753}" type="pres">
      <dgm:prSet presAssocID="{198C181A-7C3B-4DBD-A053-EF1EDD8C1F9C}" presName="linear" presStyleCnt="0">
        <dgm:presLayoutVars>
          <dgm:dir/>
          <dgm:animLvl val="lvl"/>
          <dgm:resizeHandles val="exact"/>
        </dgm:presLayoutVars>
      </dgm:prSet>
      <dgm:spPr/>
    </dgm:pt>
    <dgm:pt modelId="{4B0F60FA-6A1D-4993-8164-C6727C4C9D90}" type="pres">
      <dgm:prSet presAssocID="{73BC641F-1195-4E35-B26D-2C534234535C}" presName="parentLin" presStyleCnt="0"/>
      <dgm:spPr/>
    </dgm:pt>
    <dgm:pt modelId="{3D18801B-8550-4DBF-BF7E-F5D466B1BC27}" type="pres">
      <dgm:prSet presAssocID="{73BC641F-1195-4E35-B26D-2C534234535C}" presName="parentLeftMargin" presStyleLbl="node1" presStyleIdx="0" presStyleCnt="3"/>
      <dgm:spPr/>
    </dgm:pt>
    <dgm:pt modelId="{248BDE06-EAEC-45C9-BD4F-BEF59D36A74F}" type="pres">
      <dgm:prSet presAssocID="{73BC641F-1195-4E35-B26D-2C534234535C}" presName="parentText" presStyleLbl="node1" presStyleIdx="0" presStyleCnt="3" custLinFactNeighborX="-10677" custLinFactNeighborY="-3016">
        <dgm:presLayoutVars>
          <dgm:chMax val="0"/>
          <dgm:bulletEnabled val="1"/>
        </dgm:presLayoutVars>
      </dgm:prSet>
      <dgm:spPr/>
    </dgm:pt>
    <dgm:pt modelId="{525B0C9E-4D8E-495D-9F59-78F0579A3EA3}" type="pres">
      <dgm:prSet presAssocID="{73BC641F-1195-4E35-B26D-2C534234535C}" presName="negativeSpace" presStyleCnt="0"/>
      <dgm:spPr/>
    </dgm:pt>
    <dgm:pt modelId="{D52F487C-C6D3-4930-9D5F-B7895180751D}" type="pres">
      <dgm:prSet presAssocID="{73BC641F-1195-4E35-B26D-2C534234535C}" presName="childText" presStyleLbl="conFgAcc1" presStyleIdx="0" presStyleCnt="3">
        <dgm:presLayoutVars>
          <dgm:bulletEnabled val="1"/>
        </dgm:presLayoutVars>
      </dgm:prSet>
      <dgm:spPr/>
    </dgm:pt>
    <dgm:pt modelId="{B7A3B77D-2651-4D4C-BAAA-DB0ED5995B35}" type="pres">
      <dgm:prSet presAssocID="{7B76128E-0B95-462F-AE14-35ADF230976F}" presName="spaceBetweenRectangles" presStyleCnt="0"/>
      <dgm:spPr/>
    </dgm:pt>
    <dgm:pt modelId="{24AA9199-45B4-4315-81AA-A226FACFFBA2}" type="pres">
      <dgm:prSet presAssocID="{FFCB3DF1-E041-4627-9A76-BC680C1B9023}" presName="parentLin" presStyleCnt="0"/>
      <dgm:spPr/>
    </dgm:pt>
    <dgm:pt modelId="{F16D324E-F064-4BC8-B152-55BF981DFC64}" type="pres">
      <dgm:prSet presAssocID="{FFCB3DF1-E041-4627-9A76-BC680C1B9023}" presName="parentLeftMargin" presStyleLbl="node1" presStyleIdx="0" presStyleCnt="3"/>
      <dgm:spPr/>
    </dgm:pt>
    <dgm:pt modelId="{8956FA9B-3126-49AE-8E5B-42697FF76B6A}" type="pres">
      <dgm:prSet presAssocID="{FFCB3DF1-E041-4627-9A76-BC680C1B9023}" presName="parentText" presStyleLbl="node1" presStyleIdx="1" presStyleCnt="3">
        <dgm:presLayoutVars>
          <dgm:chMax val="0"/>
          <dgm:bulletEnabled val="1"/>
        </dgm:presLayoutVars>
      </dgm:prSet>
      <dgm:spPr/>
    </dgm:pt>
    <dgm:pt modelId="{141BDC96-FF7C-4BB9-AE9C-5E7B136226E1}" type="pres">
      <dgm:prSet presAssocID="{FFCB3DF1-E041-4627-9A76-BC680C1B9023}" presName="negativeSpace" presStyleCnt="0"/>
      <dgm:spPr/>
    </dgm:pt>
    <dgm:pt modelId="{3916FE33-4A9C-4B22-96E3-CD0EB8F94C01}" type="pres">
      <dgm:prSet presAssocID="{FFCB3DF1-E041-4627-9A76-BC680C1B9023}" presName="childText" presStyleLbl="conFgAcc1" presStyleIdx="1" presStyleCnt="3">
        <dgm:presLayoutVars>
          <dgm:bulletEnabled val="1"/>
        </dgm:presLayoutVars>
      </dgm:prSet>
      <dgm:spPr/>
    </dgm:pt>
    <dgm:pt modelId="{FB9D5AED-4478-480F-B1D2-79A15CFEF3D0}" type="pres">
      <dgm:prSet presAssocID="{58F85A7D-A99A-46AF-8D27-709395DBDC1F}" presName="spaceBetweenRectangles" presStyleCnt="0"/>
      <dgm:spPr/>
    </dgm:pt>
    <dgm:pt modelId="{CDEED8C6-C000-4466-AE89-5B219121F01F}" type="pres">
      <dgm:prSet presAssocID="{C3FCC7AF-42C1-41B8-B59D-60BB3855B8E8}" presName="parentLin" presStyleCnt="0"/>
      <dgm:spPr/>
    </dgm:pt>
    <dgm:pt modelId="{C45FC571-664E-409A-A95A-94FBBEDEDCBC}" type="pres">
      <dgm:prSet presAssocID="{C3FCC7AF-42C1-41B8-B59D-60BB3855B8E8}" presName="parentLeftMargin" presStyleLbl="node1" presStyleIdx="1" presStyleCnt="3"/>
      <dgm:spPr/>
    </dgm:pt>
    <dgm:pt modelId="{4DBEFC25-5B80-469C-9F22-233500683599}" type="pres">
      <dgm:prSet presAssocID="{C3FCC7AF-42C1-41B8-B59D-60BB3855B8E8}" presName="parentText" presStyleLbl="node1" presStyleIdx="2" presStyleCnt="3">
        <dgm:presLayoutVars>
          <dgm:chMax val="0"/>
          <dgm:bulletEnabled val="1"/>
        </dgm:presLayoutVars>
      </dgm:prSet>
      <dgm:spPr/>
    </dgm:pt>
    <dgm:pt modelId="{A55A31D6-8C84-4B14-92F3-4E06D5C76093}" type="pres">
      <dgm:prSet presAssocID="{C3FCC7AF-42C1-41B8-B59D-60BB3855B8E8}" presName="negativeSpace" presStyleCnt="0"/>
      <dgm:spPr/>
    </dgm:pt>
    <dgm:pt modelId="{E877AA58-B615-48A7-A071-7C1B58A97125}" type="pres">
      <dgm:prSet presAssocID="{C3FCC7AF-42C1-41B8-B59D-60BB3855B8E8}" presName="childText" presStyleLbl="conFgAcc1" presStyleIdx="2" presStyleCnt="3">
        <dgm:presLayoutVars>
          <dgm:bulletEnabled val="1"/>
        </dgm:presLayoutVars>
      </dgm:prSet>
      <dgm:spPr/>
    </dgm:pt>
  </dgm:ptLst>
  <dgm:cxnLst>
    <dgm:cxn modelId="{AD7DD10A-D32C-45CB-8FD3-93CE2F316AF8}" srcId="{73BC641F-1195-4E35-B26D-2C534234535C}" destId="{51CA94A9-99A3-45C3-9001-0C042F33D0D0}" srcOrd="3" destOrd="0" parTransId="{06C7395F-8F47-47FB-B7C0-025E2700246B}" sibTransId="{F1CA1407-5A4A-4582-800E-A6ABCF9424BF}"/>
    <dgm:cxn modelId="{4A960E11-AE38-46F8-885B-2B9640E0901D}" srcId="{198C181A-7C3B-4DBD-A053-EF1EDD8C1F9C}" destId="{FFCB3DF1-E041-4627-9A76-BC680C1B9023}" srcOrd="1" destOrd="0" parTransId="{1B078373-332E-47CC-9703-195C1CEA4D12}" sibTransId="{58F85A7D-A99A-46AF-8D27-709395DBDC1F}"/>
    <dgm:cxn modelId="{190F4215-3F97-4B9F-816A-21B9B31E27ED}" type="presOf" srcId="{EF5655C1-8293-43CC-B91E-9D2D720FCDA5}" destId="{3916FE33-4A9C-4B22-96E3-CD0EB8F94C01}" srcOrd="0" destOrd="0" presId="urn:microsoft.com/office/officeart/2005/8/layout/list1"/>
    <dgm:cxn modelId="{A8328019-35C3-4933-BD00-9350EE8AFB4F}" type="presOf" srcId="{51CA94A9-99A3-45C3-9001-0C042F33D0D0}" destId="{D52F487C-C6D3-4930-9D5F-B7895180751D}" srcOrd="0" destOrd="3" presId="urn:microsoft.com/office/officeart/2005/8/layout/list1"/>
    <dgm:cxn modelId="{9C26EF28-D829-4F4D-995F-6A3906E1A6A5}" type="presOf" srcId="{178BB024-244C-487F-B754-947711B5FBBB}" destId="{E877AA58-B615-48A7-A071-7C1B58A97125}" srcOrd="0" destOrd="1" presId="urn:microsoft.com/office/officeart/2005/8/layout/list1"/>
    <dgm:cxn modelId="{C288522D-FA9D-4C05-AFCB-60CC338667FC}" type="presOf" srcId="{4546E812-FFF4-4085-9A76-295CD8D32103}" destId="{D52F487C-C6D3-4930-9D5F-B7895180751D}" srcOrd="0" destOrd="4" presId="urn:microsoft.com/office/officeart/2005/8/layout/list1"/>
    <dgm:cxn modelId="{D3468064-DC77-4D6A-A9F7-B9FBEA0129A4}" srcId="{73BC641F-1195-4E35-B26D-2C534234535C}" destId="{7F031D1A-A092-4058-9382-DEAA8F50E94D}" srcOrd="1" destOrd="0" parTransId="{ADE9DE63-495B-4AE6-B481-FB58CDEC131A}" sibTransId="{B4A92A11-ADF7-4FF3-9A69-6A6A39BA04D1}"/>
    <dgm:cxn modelId="{57482E47-5302-4BFD-ADBB-94CCDCED8FFB}" srcId="{C3FCC7AF-42C1-41B8-B59D-60BB3855B8E8}" destId="{178BB024-244C-487F-B754-947711B5FBBB}" srcOrd="1" destOrd="0" parTransId="{BFE30AEF-BD31-4F4D-98E9-622D45AAAFEC}" sibTransId="{E46406EB-415D-462B-8622-904D864D1724}"/>
    <dgm:cxn modelId="{B1F2A569-E767-46FA-A584-753B0BD0A002}" type="presOf" srcId="{FFCB3DF1-E041-4627-9A76-BC680C1B9023}" destId="{8956FA9B-3126-49AE-8E5B-42697FF76B6A}" srcOrd="1" destOrd="0" presId="urn:microsoft.com/office/officeart/2005/8/layout/list1"/>
    <dgm:cxn modelId="{6D84844B-8BB2-4B60-9288-CBC4E502572A}" srcId="{73BC641F-1195-4E35-B26D-2C534234535C}" destId="{4546E812-FFF4-4085-9A76-295CD8D32103}" srcOrd="4" destOrd="0" parTransId="{7B6383F7-4882-4237-910B-55A2AF49BE5B}" sibTransId="{EF6E7C4C-F070-4DA4-A8F8-1B9F354FDC2F}"/>
    <dgm:cxn modelId="{47D5BC4B-64CD-45B6-ACD6-9AE161BCA55C}" srcId="{FFCB3DF1-E041-4627-9A76-BC680C1B9023}" destId="{F3D486D5-985C-47F7-BC50-E3746A99FB9E}" srcOrd="2" destOrd="0" parTransId="{770264B5-BE4D-4359-9F4B-690F28B54656}" sibTransId="{A4A53381-786B-4595-90F2-22276EFC3ABE}"/>
    <dgm:cxn modelId="{D46B4352-4C40-4C39-9A21-A7FB243C609B}" srcId="{198C181A-7C3B-4DBD-A053-EF1EDD8C1F9C}" destId="{C3FCC7AF-42C1-41B8-B59D-60BB3855B8E8}" srcOrd="2" destOrd="0" parTransId="{DAE97BD6-DDBC-4CE1-BCB9-5561ECC31AF0}" sibTransId="{1A0188C8-56A2-4F4E-A594-C0B378801515}"/>
    <dgm:cxn modelId="{27D26A55-DD69-4EB8-A8B2-4E34354F921C}" type="presOf" srcId="{73BC641F-1195-4E35-B26D-2C534234535C}" destId="{248BDE06-EAEC-45C9-BD4F-BEF59D36A74F}" srcOrd="1" destOrd="0" presId="urn:microsoft.com/office/officeart/2005/8/layout/list1"/>
    <dgm:cxn modelId="{3E9A7958-04BD-427C-8A6A-49AE57E30467}" type="presOf" srcId="{F3D486D5-985C-47F7-BC50-E3746A99FB9E}" destId="{3916FE33-4A9C-4B22-96E3-CD0EB8F94C01}" srcOrd="0" destOrd="2" presId="urn:microsoft.com/office/officeart/2005/8/layout/list1"/>
    <dgm:cxn modelId="{C7EE0881-B526-4080-B9D6-C6559AC73DF7}" type="presOf" srcId="{7917BF2D-4008-4F05-823D-7955094A86CC}" destId="{D52F487C-C6D3-4930-9D5F-B7895180751D}" srcOrd="0" destOrd="0" presId="urn:microsoft.com/office/officeart/2005/8/layout/list1"/>
    <dgm:cxn modelId="{0A412281-9501-49F2-94F2-31EA61066493}" srcId="{C3FCC7AF-42C1-41B8-B59D-60BB3855B8E8}" destId="{F8ACF0F8-C263-4412-8E1A-768D5182BCFB}" srcOrd="0" destOrd="0" parTransId="{DF6B8386-F056-40EF-A475-B42E04423F48}" sibTransId="{86A3842D-1F31-4C2C-9789-43A74FA6EDA4}"/>
    <dgm:cxn modelId="{2333F385-BA61-42B5-B6E5-38DAA340C06D}" type="presOf" srcId="{73BC641F-1195-4E35-B26D-2C534234535C}" destId="{3D18801B-8550-4DBF-BF7E-F5D466B1BC27}" srcOrd="0" destOrd="0" presId="urn:microsoft.com/office/officeart/2005/8/layout/list1"/>
    <dgm:cxn modelId="{6F94789F-A2DD-4F1A-94CD-CBF0EDE10FCD}" type="presOf" srcId="{F8ACF0F8-C263-4412-8E1A-768D5182BCFB}" destId="{E877AA58-B615-48A7-A071-7C1B58A97125}" srcOrd="0" destOrd="0" presId="urn:microsoft.com/office/officeart/2005/8/layout/list1"/>
    <dgm:cxn modelId="{FB9E8EA2-9878-49C2-B2A1-FD2EEA1E0F5A}" type="presOf" srcId="{FFCB3DF1-E041-4627-9A76-BC680C1B9023}" destId="{F16D324E-F064-4BC8-B152-55BF981DFC64}" srcOrd="0" destOrd="0" presId="urn:microsoft.com/office/officeart/2005/8/layout/list1"/>
    <dgm:cxn modelId="{A2682CA5-A765-420F-BE7D-AA43AF26B2C5}" srcId="{FFCB3DF1-E041-4627-9A76-BC680C1B9023}" destId="{46AD85D8-341B-4434-A8FA-29806C0A76AD}" srcOrd="3" destOrd="0" parTransId="{F9F7D2D3-1C82-4A2B-B7B0-39C53DEBA145}" sibTransId="{5B830C0D-DF3B-474C-8405-8FABB73D9984}"/>
    <dgm:cxn modelId="{304D3EAF-A7E6-4411-9927-2F4E3300F42A}" type="presOf" srcId="{46AD85D8-341B-4434-A8FA-29806C0A76AD}" destId="{3916FE33-4A9C-4B22-96E3-CD0EB8F94C01}" srcOrd="0" destOrd="3" presId="urn:microsoft.com/office/officeart/2005/8/layout/list1"/>
    <dgm:cxn modelId="{6516B9AF-FA6E-465A-BCB6-043136EE64BD}" srcId="{73BC641F-1195-4E35-B26D-2C534234535C}" destId="{7917BF2D-4008-4F05-823D-7955094A86CC}" srcOrd="0" destOrd="0" parTransId="{94E684A8-4D8B-4ED9-9334-3F9819BBF6E2}" sibTransId="{11C4D4FA-DB7C-4AB6-AF6B-BCEEDA6CA391}"/>
    <dgm:cxn modelId="{D39BAFB1-F579-44F8-8D5A-67042710ED8C}" srcId="{198C181A-7C3B-4DBD-A053-EF1EDD8C1F9C}" destId="{73BC641F-1195-4E35-B26D-2C534234535C}" srcOrd="0" destOrd="0" parTransId="{5D2EE091-4DD9-40D7-8826-6BA9D62E41DA}" sibTransId="{7B76128E-0B95-462F-AE14-35ADF230976F}"/>
    <dgm:cxn modelId="{C597E4C8-DECC-45AB-9070-98697B9AE3E6}" type="presOf" srcId="{44597B86-FF1C-48FE-BC04-B2994002629B}" destId="{D52F487C-C6D3-4930-9D5F-B7895180751D}" srcOrd="0" destOrd="2" presId="urn:microsoft.com/office/officeart/2005/8/layout/list1"/>
    <dgm:cxn modelId="{431163CF-0CB6-490C-85EB-3CE7C5EF24C8}" type="presOf" srcId="{C3FCC7AF-42C1-41B8-B59D-60BB3855B8E8}" destId="{4DBEFC25-5B80-469C-9F22-233500683599}" srcOrd="1" destOrd="0" presId="urn:microsoft.com/office/officeart/2005/8/layout/list1"/>
    <dgm:cxn modelId="{F93889D8-FCBD-49F4-8DFE-181FDA755E1A}" type="presOf" srcId="{7F031D1A-A092-4058-9382-DEAA8F50E94D}" destId="{D52F487C-C6D3-4930-9D5F-B7895180751D}" srcOrd="0" destOrd="1" presId="urn:microsoft.com/office/officeart/2005/8/layout/list1"/>
    <dgm:cxn modelId="{9C08D9D9-9EC0-4ED5-B3B0-F124387729FE}" type="presOf" srcId="{198C181A-7C3B-4DBD-A053-EF1EDD8C1F9C}" destId="{E6D762AC-EA25-4EB4-8D17-9488A7005753}" srcOrd="0" destOrd="0" presId="urn:microsoft.com/office/officeart/2005/8/layout/list1"/>
    <dgm:cxn modelId="{D82E1ADA-9980-4887-A61B-382AEB2CA3EE}" srcId="{FFCB3DF1-E041-4627-9A76-BC680C1B9023}" destId="{4E5B3126-CCE3-48F5-9C72-B02F46C169B0}" srcOrd="1" destOrd="0" parTransId="{B4975D0E-F6D1-4E50-AFDA-7F702F893733}" sibTransId="{399F7FD3-13BB-451E-9D7F-208C3BAB5A27}"/>
    <dgm:cxn modelId="{D13055DC-7033-41C6-9AA3-CC074E086494}" srcId="{73BC641F-1195-4E35-B26D-2C534234535C}" destId="{44597B86-FF1C-48FE-BC04-B2994002629B}" srcOrd="2" destOrd="0" parTransId="{40D69A41-9600-487A-9869-9305AAB6D59F}" sibTransId="{F7961E78-D13D-41C4-B319-AC8997AFA509}"/>
    <dgm:cxn modelId="{81A902E2-349E-4965-9BD7-477489B643AB}" type="presOf" srcId="{C3FCC7AF-42C1-41B8-B59D-60BB3855B8E8}" destId="{C45FC571-664E-409A-A95A-94FBBEDEDCBC}" srcOrd="0" destOrd="0" presId="urn:microsoft.com/office/officeart/2005/8/layout/list1"/>
    <dgm:cxn modelId="{A68AFDFD-7608-40F9-A0F0-7FBEA8A1E105}" type="presOf" srcId="{4E5B3126-CCE3-48F5-9C72-B02F46C169B0}" destId="{3916FE33-4A9C-4B22-96E3-CD0EB8F94C01}" srcOrd="0" destOrd="1" presId="urn:microsoft.com/office/officeart/2005/8/layout/list1"/>
    <dgm:cxn modelId="{AE61BAFF-DA4E-46BE-BABD-1C6B38D93177}" srcId="{FFCB3DF1-E041-4627-9A76-BC680C1B9023}" destId="{EF5655C1-8293-43CC-B91E-9D2D720FCDA5}" srcOrd="0" destOrd="0" parTransId="{DAACF35D-8AE5-4402-8159-55A89B126809}" sibTransId="{72F94121-EE62-48E4-8F50-8DE88C893269}"/>
    <dgm:cxn modelId="{6EA67D5F-ADA2-4E22-AA0E-EF894906ACF9}" type="presParOf" srcId="{E6D762AC-EA25-4EB4-8D17-9488A7005753}" destId="{4B0F60FA-6A1D-4993-8164-C6727C4C9D90}" srcOrd="0" destOrd="0" presId="urn:microsoft.com/office/officeart/2005/8/layout/list1"/>
    <dgm:cxn modelId="{6CB2195D-2EB1-4A26-804B-588147E06BA0}" type="presParOf" srcId="{4B0F60FA-6A1D-4993-8164-C6727C4C9D90}" destId="{3D18801B-8550-4DBF-BF7E-F5D466B1BC27}" srcOrd="0" destOrd="0" presId="urn:microsoft.com/office/officeart/2005/8/layout/list1"/>
    <dgm:cxn modelId="{20875D4B-0B0A-4EEE-A5E6-A2FBA848B3D4}" type="presParOf" srcId="{4B0F60FA-6A1D-4993-8164-C6727C4C9D90}" destId="{248BDE06-EAEC-45C9-BD4F-BEF59D36A74F}" srcOrd="1" destOrd="0" presId="urn:microsoft.com/office/officeart/2005/8/layout/list1"/>
    <dgm:cxn modelId="{E6448505-CF52-497E-8E34-7CC667701961}" type="presParOf" srcId="{E6D762AC-EA25-4EB4-8D17-9488A7005753}" destId="{525B0C9E-4D8E-495D-9F59-78F0579A3EA3}" srcOrd="1" destOrd="0" presId="urn:microsoft.com/office/officeart/2005/8/layout/list1"/>
    <dgm:cxn modelId="{FCD90A31-01FD-476D-A6AD-4CA53CE04F10}" type="presParOf" srcId="{E6D762AC-EA25-4EB4-8D17-9488A7005753}" destId="{D52F487C-C6D3-4930-9D5F-B7895180751D}" srcOrd="2" destOrd="0" presId="urn:microsoft.com/office/officeart/2005/8/layout/list1"/>
    <dgm:cxn modelId="{C06DC90E-8FEF-4D86-A416-7F3F3AE5265C}" type="presParOf" srcId="{E6D762AC-EA25-4EB4-8D17-9488A7005753}" destId="{B7A3B77D-2651-4D4C-BAAA-DB0ED5995B35}" srcOrd="3" destOrd="0" presId="urn:microsoft.com/office/officeart/2005/8/layout/list1"/>
    <dgm:cxn modelId="{2553A7B8-E855-4790-A865-E0A98A60C9FC}" type="presParOf" srcId="{E6D762AC-EA25-4EB4-8D17-9488A7005753}" destId="{24AA9199-45B4-4315-81AA-A226FACFFBA2}" srcOrd="4" destOrd="0" presId="urn:microsoft.com/office/officeart/2005/8/layout/list1"/>
    <dgm:cxn modelId="{9A64B764-0040-49D6-AECE-B715B516B052}" type="presParOf" srcId="{24AA9199-45B4-4315-81AA-A226FACFFBA2}" destId="{F16D324E-F064-4BC8-B152-55BF981DFC64}" srcOrd="0" destOrd="0" presId="urn:microsoft.com/office/officeart/2005/8/layout/list1"/>
    <dgm:cxn modelId="{EDB88074-2ABE-481C-9482-E3AA7DB30B16}" type="presParOf" srcId="{24AA9199-45B4-4315-81AA-A226FACFFBA2}" destId="{8956FA9B-3126-49AE-8E5B-42697FF76B6A}" srcOrd="1" destOrd="0" presId="urn:microsoft.com/office/officeart/2005/8/layout/list1"/>
    <dgm:cxn modelId="{892727E2-FE5D-4AB4-8190-F395A293CAEB}" type="presParOf" srcId="{E6D762AC-EA25-4EB4-8D17-9488A7005753}" destId="{141BDC96-FF7C-4BB9-AE9C-5E7B136226E1}" srcOrd="5" destOrd="0" presId="urn:microsoft.com/office/officeart/2005/8/layout/list1"/>
    <dgm:cxn modelId="{183827CF-CDD1-4CD1-A71B-E9076F23D578}" type="presParOf" srcId="{E6D762AC-EA25-4EB4-8D17-9488A7005753}" destId="{3916FE33-4A9C-4B22-96E3-CD0EB8F94C01}" srcOrd="6" destOrd="0" presId="urn:microsoft.com/office/officeart/2005/8/layout/list1"/>
    <dgm:cxn modelId="{85355114-CE99-4601-8849-7226A6B9F636}" type="presParOf" srcId="{E6D762AC-EA25-4EB4-8D17-9488A7005753}" destId="{FB9D5AED-4478-480F-B1D2-79A15CFEF3D0}" srcOrd="7" destOrd="0" presId="urn:microsoft.com/office/officeart/2005/8/layout/list1"/>
    <dgm:cxn modelId="{F4D32440-18DA-4C60-811F-0A53B9544467}" type="presParOf" srcId="{E6D762AC-EA25-4EB4-8D17-9488A7005753}" destId="{CDEED8C6-C000-4466-AE89-5B219121F01F}" srcOrd="8" destOrd="0" presId="urn:microsoft.com/office/officeart/2005/8/layout/list1"/>
    <dgm:cxn modelId="{D13EEC46-02B0-421A-B7D7-7D0C03905611}" type="presParOf" srcId="{CDEED8C6-C000-4466-AE89-5B219121F01F}" destId="{C45FC571-664E-409A-A95A-94FBBEDEDCBC}" srcOrd="0" destOrd="0" presId="urn:microsoft.com/office/officeart/2005/8/layout/list1"/>
    <dgm:cxn modelId="{A25C32A8-8722-4BE7-AD37-7233676B200B}" type="presParOf" srcId="{CDEED8C6-C000-4466-AE89-5B219121F01F}" destId="{4DBEFC25-5B80-469C-9F22-233500683599}" srcOrd="1" destOrd="0" presId="urn:microsoft.com/office/officeart/2005/8/layout/list1"/>
    <dgm:cxn modelId="{784BF6ED-947E-4FD8-B35B-E00C02E9BF81}" type="presParOf" srcId="{E6D762AC-EA25-4EB4-8D17-9488A7005753}" destId="{A55A31D6-8C84-4B14-92F3-4E06D5C76093}" srcOrd="9" destOrd="0" presId="urn:microsoft.com/office/officeart/2005/8/layout/list1"/>
    <dgm:cxn modelId="{ECC849CB-7D26-4078-B904-9DB6856BD1EC}" type="presParOf" srcId="{E6D762AC-EA25-4EB4-8D17-9488A7005753}" destId="{E877AA58-B615-48A7-A071-7C1B58A97125}"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F487C-C6D3-4930-9D5F-B7895180751D}">
      <dsp:nvSpPr>
        <dsp:cNvPr id="0" name=""/>
        <dsp:cNvSpPr/>
      </dsp:nvSpPr>
      <dsp:spPr>
        <a:xfrm>
          <a:off x="0" y="352621"/>
          <a:ext cx="8347116" cy="1820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829" tIns="354076" rIns="647829" bIns="120904" numCol="1" spcCol="1270" anchor="t" anchorCtr="0">
          <a:noAutofit/>
        </a:bodyPr>
        <a:lstStyle/>
        <a:p>
          <a:pPr marL="171450" lvl="1" indent="-171450" algn="l" defTabSz="755650">
            <a:lnSpc>
              <a:spcPct val="90000"/>
            </a:lnSpc>
            <a:spcBef>
              <a:spcPct val="0"/>
            </a:spcBef>
            <a:spcAft>
              <a:spcPct val="15000"/>
            </a:spcAft>
            <a:buSzPct val="100000"/>
            <a:buNone/>
          </a:pPr>
          <a:r>
            <a:rPr lang="en-US" sz="1700" kern="1200" dirty="0">
              <a:solidFill>
                <a:srgbClr val="FF959A"/>
              </a:solidFill>
              <a:latin typeface="Fira Sans" pitchFamily="34" charset="0"/>
            </a:rPr>
            <a:t>Recruitment must be able to find candidates that:</a:t>
          </a:r>
          <a:endParaRPr lang="en-US" sz="1700" kern="1200" dirty="0">
            <a:solidFill>
              <a:srgbClr val="FF959A"/>
            </a:solidFill>
          </a:endParaRPr>
        </a:p>
        <a:p>
          <a:pPr marL="171450" lvl="1" indent="-171450" algn="l" defTabSz="755650">
            <a:lnSpc>
              <a:spcPct val="90000"/>
            </a:lnSpc>
            <a:spcBef>
              <a:spcPct val="0"/>
            </a:spcBef>
            <a:spcAft>
              <a:spcPct val="15000"/>
            </a:spcAft>
            <a:buSzPct val="100000"/>
            <a:buChar char="•"/>
          </a:pPr>
          <a:r>
            <a:rPr lang="en-US" sz="1700" kern="1200" dirty="0">
              <a:solidFill>
                <a:srgbClr val="FF959A"/>
              </a:solidFill>
              <a:latin typeface="Fira Sans" pitchFamily="34" charset="0"/>
            </a:rPr>
            <a:t>Spot problems early</a:t>
          </a:r>
        </a:p>
        <a:p>
          <a:pPr marL="171450" lvl="1" indent="-171450" algn="l" defTabSz="755650">
            <a:lnSpc>
              <a:spcPct val="90000"/>
            </a:lnSpc>
            <a:spcBef>
              <a:spcPct val="0"/>
            </a:spcBef>
            <a:spcAft>
              <a:spcPct val="15000"/>
            </a:spcAft>
            <a:buSzPct val="100000"/>
            <a:buChar char="•"/>
          </a:pPr>
          <a:r>
            <a:rPr lang="en-US" sz="1700" kern="1200" dirty="0">
              <a:solidFill>
                <a:srgbClr val="FF959A"/>
              </a:solidFill>
              <a:latin typeface="Fira Sans" pitchFamily="34" charset="0"/>
            </a:rPr>
            <a:t>Brainstorm/ brainstorming in a fast way</a:t>
          </a:r>
        </a:p>
        <a:p>
          <a:pPr marL="171450" lvl="1" indent="-171450" algn="l" defTabSz="755650">
            <a:lnSpc>
              <a:spcPct val="90000"/>
            </a:lnSpc>
            <a:spcBef>
              <a:spcPct val="0"/>
            </a:spcBef>
            <a:spcAft>
              <a:spcPct val="15000"/>
            </a:spcAft>
            <a:buSzPct val="100000"/>
            <a:buChar char="•"/>
          </a:pPr>
          <a:r>
            <a:rPr lang="en-US" sz="1700" kern="1200" dirty="0">
              <a:solidFill>
                <a:srgbClr val="FF959A"/>
              </a:solidFill>
              <a:latin typeface="Fira Sans" pitchFamily="34" charset="0"/>
            </a:rPr>
            <a:t>Use digital tools and data</a:t>
          </a:r>
        </a:p>
        <a:p>
          <a:pPr marL="171450" lvl="1" indent="-171450" algn="l" defTabSz="755650">
            <a:lnSpc>
              <a:spcPct val="90000"/>
            </a:lnSpc>
            <a:spcBef>
              <a:spcPct val="0"/>
            </a:spcBef>
            <a:spcAft>
              <a:spcPct val="15000"/>
            </a:spcAft>
            <a:buSzPct val="100000"/>
            <a:buChar char="•"/>
          </a:pPr>
          <a:r>
            <a:rPr lang="en-US" sz="1700" kern="1200" dirty="0">
              <a:solidFill>
                <a:srgbClr val="FF959A"/>
              </a:solidFill>
              <a:latin typeface="Fira Sans" pitchFamily="34" charset="0"/>
            </a:rPr>
            <a:t>Enhance customer/user experience.</a:t>
          </a:r>
        </a:p>
      </dsp:txBody>
      <dsp:txXfrm>
        <a:off x="0" y="352621"/>
        <a:ext cx="8347116" cy="1820700"/>
      </dsp:txXfrm>
    </dsp:sp>
    <dsp:sp modelId="{248BDE06-EAEC-45C9-BD4F-BEF59D36A74F}">
      <dsp:nvSpPr>
        <dsp:cNvPr id="0" name=""/>
        <dsp:cNvSpPr/>
      </dsp:nvSpPr>
      <dsp:spPr>
        <a:xfrm>
          <a:off x="372794" y="86566"/>
          <a:ext cx="5842981" cy="501840"/>
        </a:xfrm>
        <a:prstGeom prst="roundRect">
          <a:avLst/>
        </a:prstGeom>
        <a:solidFill>
          <a:srgbClr val="F37C8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851" tIns="0" rIns="220851" bIns="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bg1"/>
              </a:solidFill>
              <a:latin typeface="Anton" pitchFamily="34" charset="0"/>
              <a:ea typeface="Anton" pitchFamily="34" charset="-122"/>
              <a:cs typeface="Anton" pitchFamily="34" charset="-120"/>
            </a:rPr>
            <a:t>Why HR must respond</a:t>
          </a:r>
          <a:endParaRPr lang="en-US" sz="1700" kern="1200" dirty="0">
            <a:solidFill>
              <a:schemeClr val="bg1"/>
            </a:solidFill>
          </a:endParaRPr>
        </a:p>
      </dsp:txBody>
      <dsp:txXfrm>
        <a:off x="397292" y="111064"/>
        <a:ext cx="5793985" cy="452844"/>
      </dsp:txXfrm>
    </dsp:sp>
    <dsp:sp modelId="{3916FE33-4A9C-4B22-96E3-CD0EB8F94C01}">
      <dsp:nvSpPr>
        <dsp:cNvPr id="0" name=""/>
        <dsp:cNvSpPr/>
      </dsp:nvSpPr>
      <dsp:spPr>
        <a:xfrm>
          <a:off x="0" y="2516041"/>
          <a:ext cx="8347116" cy="24633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829" tIns="354076" rIns="647829" bIns="120904" numCol="1" spcCol="1270" anchor="t" anchorCtr="0">
          <a:noAutofit/>
        </a:bodyPr>
        <a:lstStyle/>
        <a:p>
          <a:pPr marL="171450" lvl="1" indent="-171450" algn="l" defTabSz="755650">
            <a:lnSpc>
              <a:spcPct val="90000"/>
            </a:lnSpc>
            <a:spcBef>
              <a:spcPct val="0"/>
            </a:spcBef>
            <a:spcAft>
              <a:spcPct val="15000"/>
            </a:spcAft>
            <a:buSzPct val="100000"/>
            <a:buChar char="•"/>
          </a:pPr>
          <a:r>
            <a:rPr lang="en-US" sz="1700" kern="1200">
              <a:solidFill>
                <a:srgbClr val="FF959A"/>
              </a:solidFill>
              <a:latin typeface="Fira Sans" pitchFamily="34" charset="0"/>
            </a:rPr>
            <a:t>Rapid digitisation, automation and self-service systems are changing roles.</a:t>
          </a:r>
          <a:endParaRPr lang="en-US" sz="1700" kern="1200" dirty="0">
            <a:solidFill>
              <a:srgbClr val="FF959A"/>
            </a:solidFill>
          </a:endParaRPr>
        </a:p>
        <a:p>
          <a:pPr marL="171450" lvl="1" indent="-171450" algn="l" defTabSz="755650">
            <a:lnSpc>
              <a:spcPct val="90000"/>
            </a:lnSpc>
            <a:spcBef>
              <a:spcPct val="0"/>
            </a:spcBef>
            <a:spcAft>
              <a:spcPct val="15000"/>
            </a:spcAft>
            <a:buSzPct val="100000"/>
            <a:buChar char="•"/>
          </a:pPr>
          <a:r>
            <a:rPr lang="en-US" sz="1700" kern="1200" dirty="0">
              <a:solidFill>
                <a:srgbClr val="FF959A"/>
              </a:solidFill>
              <a:latin typeface="Fira Sans" pitchFamily="34" charset="0"/>
            </a:rPr>
            <a:t>Ramachandran, Babu and Murugesan (2023) point out that the HR systems must be in tune with the organisational goals, particularly in high change environments.</a:t>
          </a:r>
        </a:p>
        <a:p>
          <a:pPr marL="171450" lvl="1" indent="-171450" algn="l" defTabSz="755650">
            <a:lnSpc>
              <a:spcPct val="90000"/>
            </a:lnSpc>
            <a:spcBef>
              <a:spcPct val="0"/>
            </a:spcBef>
            <a:spcAft>
              <a:spcPct val="15000"/>
            </a:spcAft>
            <a:buSzPct val="100000"/>
            <a:buChar char="•"/>
          </a:pPr>
          <a:r>
            <a:rPr lang="en-US" sz="1700" kern="1200" dirty="0">
              <a:solidFill>
                <a:srgbClr val="FF959A"/>
              </a:solidFill>
              <a:latin typeface="Fira Sans" pitchFamily="34" charset="0"/>
            </a:rPr>
            <a:t>Flexibility and technical skills are the new requirements.</a:t>
          </a:r>
        </a:p>
        <a:p>
          <a:pPr marL="171450" lvl="1" indent="-171450" algn="l" defTabSz="755650">
            <a:lnSpc>
              <a:spcPct val="90000"/>
            </a:lnSpc>
            <a:spcBef>
              <a:spcPct val="0"/>
            </a:spcBef>
            <a:spcAft>
              <a:spcPct val="15000"/>
            </a:spcAft>
            <a:buSzPct val="100000"/>
            <a:buChar char="•"/>
          </a:pPr>
          <a:r>
            <a:rPr lang="en-US" sz="1700" kern="1200" dirty="0">
              <a:solidFill>
                <a:srgbClr val="FF959A"/>
              </a:solidFill>
              <a:latin typeface="Fira Sans" pitchFamily="34" charset="0"/>
            </a:rPr>
            <a:t>Organisations do not need talents to sustain services but enhance them.</a:t>
          </a:r>
        </a:p>
      </dsp:txBody>
      <dsp:txXfrm>
        <a:off x="0" y="2516041"/>
        <a:ext cx="8347116" cy="2463300"/>
      </dsp:txXfrm>
    </dsp:sp>
    <dsp:sp modelId="{8956FA9B-3126-49AE-8E5B-42697FF76B6A}">
      <dsp:nvSpPr>
        <dsp:cNvPr id="0" name=""/>
        <dsp:cNvSpPr/>
      </dsp:nvSpPr>
      <dsp:spPr>
        <a:xfrm>
          <a:off x="417355" y="2265121"/>
          <a:ext cx="5842981" cy="501840"/>
        </a:xfrm>
        <a:prstGeom prst="roundRect">
          <a:avLst/>
        </a:prstGeom>
        <a:solidFill>
          <a:srgbClr val="F37C8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851" tIns="0" rIns="220851" bIns="0" numCol="1" spcCol="1270" anchor="ctr" anchorCtr="0">
          <a:noAutofit/>
        </a:bodyPr>
        <a:lstStyle/>
        <a:p>
          <a:pPr marL="0" lvl="0" indent="0" algn="l" defTabSz="755650">
            <a:lnSpc>
              <a:spcPct val="90000"/>
            </a:lnSpc>
            <a:spcBef>
              <a:spcPct val="0"/>
            </a:spcBef>
            <a:spcAft>
              <a:spcPct val="35000"/>
            </a:spcAft>
            <a:buNone/>
          </a:pPr>
          <a:r>
            <a:rPr lang="en-US" sz="1700" kern="1200" dirty="0">
              <a:solidFill>
                <a:schemeClr val="bg1"/>
              </a:solidFill>
              <a:latin typeface="Anton" pitchFamily="34" charset="0"/>
              <a:ea typeface="Anton" pitchFamily="34" charset="-122"/>
              <a:cs typeface="Anton" pitchFamily="34" charset="-120"/>
            </a:rPr>
            <a:t>What's changing in work</a:t>
          </a:r>
          <a:endParaRPr lang="en-US" sz="1700" kern="1200" dirty="0">
            <a:solidFill>
              <a:schemeClr val="bg1"/>
            </a:solidFill>
          </a:endParaRPr>
        </a:p>
      </dsp:txBody>
      <dsp:txXfrm>
        <a:off x="441853" y="2289619"/>
        <a:ext cx="5793985" cy="452844"/>
      </dsp:txXfrm>
    </dsp:sp>
    <dsp:sp modelId="{E877AA58-B615-48A7-A071-7C1B58A97125}">
      <dsp:nvSpPr>
        <dsp:cNvPr id="0" name=""/>
        <dsp:cNvSpPr/>
      </dsp:nvSpPr>
      <dsp:spPr>
        <a:xfrm>
          <a:off x="0" y="5322062"/>
          <a:ext cx="8347116" cy="12316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829" tIns="354076" rIns="647829" bIns="120904" numCol="1" spcCol="1270" anchor="t" anchorCtr="0">
          <a:noAutofit/>
        </a:bodyPr>
        <a:lstStyle/>
        <a:p>
          <a:pPr marL="171450" lvl="1" indent="-171450" algn="l" defTabSz="755650">
            <a:lnSpc>
              <a:spcPct val="90000"/>
            </a:lnSpc>
            <a:spcBef>
              <a:spcPct val="0"/>
            </a:spcBef>
            <a:spcAft>
              <a:spcPct val="15000"/>
            </a:spcAft>
            <a:buSzPct val="100000"/>
            <a:buChar char="•"/>
          </a:pPr>
          <a:r>
            <a:rPr lang="en-US" sz="1700" kern="1200">
              <a:solidFill>
                <a:srgbClr val="FF959A"/>
              </a:solidFill>
              <a:latin typeface="Fira Sans" pitchFamily="34" charset="0"/>
            </a:rPr>
            <a:t>Optimised performance, quality of service, and organisational responsiveness.</a:t>
          </a:r>
          <a:endParaRPr lang="en-US" sz="1700" kern="1200" dirty="0">
            <a:solidFill>
              <a:srgbClr val="FF959A"/>
            </a:solidFill>
          </a:endParaRPr>
        </a:p>
        <a:p>
          <a:pPr marL="171450" lvl="1" indent="-171450" algn="l" defTabSz="755650">
            <a:lnSpc>
              <a:spcPct val="90000"/>
            </a:lnSpc>
            <a:spcBef>
              <a:spcPct val="0"/>
            </a:spcBef>
            <a:spcAft>
              <a:spcPct val="15000"/>
            </a:spcAft>
            <a:buSzPct val="100000"/>
            <a:buChar char="•"/>
          </a:pPr>
          <a:r>
            <a:rPr lang="en-US" sz="1700" kern="1200" dirty="0">
              <a:solidFill>
                <a:srgbClr val="FF959A"/>
              </a:solidFill>
              <a:latin typeface="Fira Sans" pitchFamily="34" charset="0"/>
            </a:rPr>
            <a:t>Strength of fit of role demands and employee capabilities.</a:t>
          </a:r>
        </a:p>
      </dsp:txBody>
      <dsp:txXfrm>
        <a:off x="0" y="5322062"/>
        <a:ext cx="8347116" cy="1231650"/>
      </dsp:txXfrm>
    </dsp:sp>
    <dsp:sp modelId="{4DBEFC25-5B80-469C-9F22-233500683599}">
      <dsp:nvSpPr>
        <dsp:cNvPr id="0" name=""/>
        <dsp:cNvSpPr/>
      </dsp:nvSpPr>
      <dsp:spPr>
        <a:xfrm>
          <a:off x="417355" y="5071142"/>
          <a:ext cx="5842981" cy="501840"/>
        </a:xfrm>
        <a:prstGeom prst="roundRect">
          <a:avLst/>
        </a:prstGeom>
        <a:solidFill>
          <a:srgbClr val="FF95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851" tIns="0" rIns="220851" bIns="0" numCol="1" spcCol="1270" anchor="ctr" anchorCtr="0">
          <a:noAutofit/>
        </a:bodyPr>
        <a:lstStyle/>
        <a:p>
          <a:pPr marL="0" lvl="0" indent="0" algn="l" defTabSz="755650">
            <a:lnSpc>
              <a:spcPct val="90000"/>
            </a:lnSpc>
            <a:spcBef>
              <a:spcPct val="0"/>
            </a:spcBef>
            <a:spcAft>
              <a:spcPct val="35000"/>
            </a:spcAft>
            <a:buNone/>
          </a:pPr>
          <a:r>
            <a:rPr lang="en-US" sz="1700" kern="1200" dirty="0">
              <a:solidFill>
                <a:srgbClr val="FFFFFF"/>
              </a:solidFill>
              <a:latin typeface="Anton" pitchFamily="34" charset="0"/>
              <a:ea typeface="Anton" pitchFamily="34" charset="-122"/>
              <a:cs typeface="Anton" pitchFamily="34" charset="-120"/>
            </a:rPr>
            <a:t>Link to HRM goals</a:t>
          </a:r>
          <a:endParaRPr lang="en-US" sz="1700" kern="1200" dirty="0">
            <a:solidFill>
              <a:srgbClr val="FF959A"/>
            </a:solidFill>
          </a:endParaRPr>
        </a:p>
      </dsp:txBody>
      <dsp:txXfrm>
        <a:off x="441853" y="5095640"/>
        <a:ext cx="5793985"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6156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This presentation is connected to Component 1, the Academic Interview in HR Processes, which is a part of the Principles of Human Resource Management module in Level 5. The session illustrates the way human resource practices, in this case, recruitment and selection can be structured to facilitate innovation in an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The session has a three-fold purpose. Firstly, it describes the way in which innovation is incorporated in the job description of the Innovation Support Officer job. Second, it looks at the reflection of innovation in the role person specification. Lastly, it shows that it has a systematic approach to the interview process which has been developed to determine whether an applicant is of innovative mind. This methodology is indicative of the strategic positioning of the human resource management in terms of resourcing and selection whereby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are able to hire individuals who will be able to meet the future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organisational</a:t>
            </a:r>
            <a:r>
              <a:rPr lang="en-US" sz="1800" dirty="0">
                <a:effectLst/>
                <a:latin typeface="Arial" panose="020B0604020202020204" pitchFamily="34" charset="0"/>
                <a:ea typeface="Calibri" panose="020F0502020204030204" pitchFamily="34" charset="0"/>
                <a:cs typeface="Times New Roman" panose="02020603050405020304" pitchFamily="18" charset="0"/>
              </a:rPr>
              <a:t> needs and not necessarily meet the current operational requirements.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modern day workplace is becoming more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digitised</a:t>
            </a:r>
            <a:r>
              <a:rPr lang="en-US" sz="1800" dirty="0">
                <a:effectLst/>
                <a:latin typeface="Arial" panose="020B0604020202020204" pitchFamily="34" charset="0"/>
                <a:ea typeface="Calibri" panose="020F0502020204030204" pitchFamily="34" charset="0"/>
                <a:cs typeface="Times New Roman" panose="02020603050405020304" pitchFamily="18" charset="0"/>
              </a:rPr>
              <a:t>, automated and technology driven in its systems. Consequently, a number of the conventional functions have been altered or substituted and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have to hire people who are versatile, digitally sure and persons who can enhance systems and operations. Human resource management wise, this change implies that the recruitment practice should not rely on technical competence only. According to Ulrich et al. (2021), the HR systems must be strategically coherent with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organisational</a:t>
            </a:r>
            <a:r>
              <a:rPr lang="en-US" sz="1800" dirty="0">
                <a:effectLst/>
                <a:latin typeface="Arial" panose="020B0604020202020204" pitchFamily="34" charset="0"/>
                <a:ea typeface="Calibri" panose="020F0502020204030204" pitchFamily="34" charset="0"/>
                <a:cs typeface="Times New Roman" panose="02020603050405020304" pitchFamily="18" charset="0"/>
              </a:rPr>
              <a:t> objectives, especially in the settings that are marked with a swift and ongoing change. Hiring workers who are innovative in nature allows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to be competitive, responsive and sustainable. As a result, the HR recruitment strategy should be aimed at finding those candidates who can identify problems at an early stage, create and test ideas, and apply data to enhance services instead of keeping the existing ones.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Innovation Support Officer is a position that will assist in enhancing the aspect of the constant improvement of the Student Union, as it will also involve developing and implementing innovative practices. The role has various stakeholders such as end users: students, staff and officers of Student Union and partner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This is indicative of the pluralistic HR decision-making where the requirements and the expectations of various stakeholder groups are to be balanced. The achievement in this position is not determined by the performance of the usual duties but by the real results, i.e. higher efficiency, interest of students, and the realization of new ideas. This is in line with the duty of the HR to ensure that the design of the position is outcome-oriented, value-adding as opposed to task-oriented.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job description has been specifically crafted to incorporate innovation in the day to day duties. It does not concentrate on administrative tasks but does stress on activities that promote ongoing enhancement and innovative problem solving. The job entails identification of service problems by means of feedback, data analysis and observation and proposal and testing of improvements. It also encompasses advocating pilot projects by means of a well-organized sequence of planning, testing, evaluation, and refinement. This style indicates process innovation in which employees have been motivated to challenge the current ways of doing things and explore different methods of doing things. Moreover, the reporting mechanisms and innovation logs are included, which guarantee accountability and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organisational</a:t>
            </a:r>
            <a:r>
              <a:rPr lang="en-US" sz="1800" dirty="0">
                <a:effectLst/>
                <a:latin typeface="Arial" panose="020B0604020202020204" pitchFamily="34" charset="0"/>
                <a:ea typeface="Calibri" panose="020F0502020204030204" pitchFamily="34" charset="0"/>
                <a:cs typeface="Times New Roman" panose="02020603050405020304" pitchFamily="18" charset="0"/>
              </a:rPr>
              <a:t> learning that is crucial in maintaining innovation instead of using single creative ideas. Ethical and inclusive innovation is also notable in the job description, as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organisational</a:t>
            </a:r>
            <a:r>
              <a:rPr lang="en-US" sz="1800" dirty="0">
                <a:effectLst/>
                <a:latin typeface="Arial" panose="020B0604020202020204" pitchFamily="34" charset="0"/>
                <a:ea typeface="Calibri" panose="020F0502020204030204" pitchFamily="34" charset="0"/>
                <a:cs typeface="Times New Roman" panose="02020603050405020304" pitchFamily="18" charset="0"/>
              </a:rPr>
              <a:t> change must be beneficial to all students and that any unintended exclusion should be avoided.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role of the Innovation Support Officer promotes the concept of innovation by making it part of the daily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activity instead of a secondary or peripheral activity. Innovation is thus placed as one of the daily working practice. This role is user-</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centred</a:t>
            </a:r>
            <a:r>
              <a:rPr lang="en-US" sz="1800" dirty="0">
                <a:effectLst/>
                <a:latin typeface="Arial" panose="020B0604020202020204" pitchFamily="34" charset="0"/>
                <a:ea typeface="Calibri" panose="020F0502020204030204" pitchFamily="34" charset="0"/>
                <a:cs typeface="Times New Roman" panose="02020603050405020304" pitchFamily="18" charset="0"/>
              </a:rPr>
              <a:t> and therefore the needs and experiences of the students have direct influence to the improvements. It promotes small pilot projects, which are less risky and less costly but offer the opportunity to test the idea first before it becomes widespread. Moreover, the position will foster a culture of continuous improvement, as the learnings of different teams are shared. According to Tidd and Bessant (2020), innovation works best when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aim at making incremental, evidence-based improvements as opposed to making radical changes. This position demonstrates that value by promoting experimentation, which is backed by evidence and feedback. In general, the job description mean that innovation is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-focused, systematic, and measurable, which is what Level 5 of applied HR practice points.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person specification will put the innovative nature of the role into competencies that are measurable and clear. The communication skills, teamwork, digital fluency, and problem-solving are all essential requirements of HR that will aid in effective teamwork and service delivery. What is unique concerning such person specification as innovation-focused is the focus on evidence-based thinking. It is anticipated that the candidates will be able to gather feedback, quantify results, and support decisions with data. This is in line with the modern HR requirements, which are moving towards the employees being expected to make informed and responsible decisions as opposed to basing on intuition or personal determination. The desirable characteristics, including the experience in projects, volunteering or service improvement, also enhance the probability of appointing the candidate who will be able to make contributions to the innovation in practice rather than in theory only.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Human resource management should ensure that the candidates are evaluated based on how they think and not what they know to enhance the quality of decision making on recruitment. This innovative thinking is thus observed to be detected by visible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behaviours</a:t>
            </a:r>
            <a:r>
              <a:rPr lang="en-US" sz="1800" dirty="0">
                <a:effectLst/>
                <a:latin typeface="Arial" panose="020B0604020202020204" pitchFamily="34" charset="0"/>
                <a:ea typeface="Calibri" panose="020F0502020204030204" pitchFamily="34" charset="0"/>
                <a:cs typeface="Times New Roman" panose="02020603050405020304" pitchFamily="18" charset="0"/>
              </a:rPr>
              <a:t> like curiosity, experimentation, initiative and resilience. An example is that curiosity can be exhibited by questioning existing practices whereas experimentation can be traced by trials of error. Learning orientation would be reflected when the candidates consider failure and elaborate how they have changed their approach due to the same. This indicates competency-based recruitment which has proven to be a better predictive validity in comparison to unstructured or conventional interviews. Creating innovation indicators clearly makes the HR less subjective and less biased, as such selection choices will be determined in a fair, consistent, and needs-driven way.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interview process has been designed in such a way that it takes ten minutes and is in consistent line with the best practice in human resource management. To achieve uniformity and objectivity, a scoring matrix would be employed and every response would be evaluated on a scale of one to five depending on clarity, evidence, impact, and learning. The candidates are advised to base their responses on an STAR method, which will allow the interviewer to assess actual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behaviour</a:t>
            </a:r>
            <a:r>
              <a:rPr lang="en-US" sz="1800" dirty="0">
                <a:effectLst/>
                <a:latin typeface="Arial" panose="020B0604020202020204" pitchFamily="34" charset="0"/>
                <a:ea typeface="Calibri" panose="020F0502020204030204" pitchFamily="34" charset="0"/>
                <a:cs typeface="Times New Roman" panose="02020603050405020304" pitchFamily="18" charset="0"/>
              </a:rPr>
              <a:t>, decision-making, results, and reflection learning. This methodology also minimizes bias on the part of the interviewers, and helps in making decisions about selection that are fair and defensible, which is one of the major tasks of the HR professionals.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Tell me about a time you improved a process/service. What changed and what impact did it have?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Probe: How did you measure success?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If student engagement dropped suddenly, how would you diagnose the cause and test solutions quickly?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Probe: What would you test first in 2 weeks?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Describe an idea you had that had to work with limited time/budget. How did you adapt it?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Probe: What trade-offs did you make?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Tell me about a time an idea didn’t work. What did you learn and what did you do next?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Probe: What would you do differently now?</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What digital tool or workflow change would you introduce to reduce admin time in a student service and why?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marR="0" lvl="1" indent="-285750" algn="just">
              <a:lnSpc>
                <a:spcPct val="150000"/>
              </a:lnSpc>
              <a:spcBef>
                <a:spcPts val="0"/>
              </a:spcBef>
              <a:spcAft>
                <a:spcPts val="800"/>
              </a:spcAft>
              <a:buSzPts val="1000"/>
              <a:buFont typeface="Courier New" panose="02070309020205020404" pitchFamily="49" charset="0"/>
              <a:buChar char="o"/>
              <a:tabLst>
                <a:tab pos="9144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Probe: How would you train others and handle resistance?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How would you ensure an innovation benefits diverse students and doesn’t unintentionally exclude anyone?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This method of recruitment makes human resource practices consistent with the realities of the modern life of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organisations</a:t>
            </a:r>
            <a:r>
              <a:rPr lang="en-US" sz="1800" dirty="0">
                <a:effectLst/>
                <a:latin typeface="Arial" panose="020B0604020202020204" pitchFamily="34" charset="0"/>
                <a:ea typeface="Calibri" panose="020F0502020204030204" pitchFamily="34" charset="0"/>
                <a:cs typeface="Times New Roman" panose="02020603050405020304" pitchFamily="18" charset="0"/>
              </a:rPr>
              <a:t>. By integrating innovation into the job description, person specification and interview process, the HR is able to make sure that the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gets individuals who are able to generate ideas, test them in a responsible manner and provide measurable areas of improvement. This is a strategy that extends beyond the generic recruitment practice and it helps in ensuring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organisational</a:t>
            </a:r>
            <a:r>
              <a:rPr lang="en-US" sz="1800" dirty="0">
                <a:effectLst/>
                <a:latin typeface="Arial" panose="020B0604020202020204" pitchFamily="34" charset="0"/>
                <a:ea typeface="Calibri" panose="020F0502020204030204" pitchFamily="34" charset="0"/>
                <a:cs typeface="Times New Roman" panose="02020603050405020304" pitchFamily="18" charset="0"/>
              </a:rPr>
              <a:t> effectiveness long term. Innovation, in this respect, is realized not as creativity, but as change, which is practical and backed by evidence, reflection and continuous learning.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txBody>
          <a:bodyPr/>
          <a:lstStyle/>
          <a:p>
            <a:endParaRPr lang="en-GB"/>
          </a:p>
        </p:txBody>
      </p:sp>
      <p:sp>
        <p:nvSpPr>
          <p:cNvPr id="3" name="Shape 1"/>
          <p:cNvSpPr/>
          <p:nvPr/>
        </p:nvSpPr>
        <p:spPr>
          <a:xfrm>
            <a:off x="0" y="0"/>
            <a:ext cx="14630400" cy="8229600"/>
          </a:xfrm>
          <a:prstGeom prst="rect">
            <a:avLst/>
          </a:prstGeom>
          <a:solidFill>
            <a:srgbClr val="1F1F1F"/>
          </a:solidFill>
          <a:ln/>
        </p:spPr>
        <p:txBody>
          <a:bodyPr/>
          <a:lstStyle/>
          <a:p>
            <a:endParaRPr lang="en-GB"/>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sp>
      <p:sp>
        <p:nvSpPr>
          <p:cNvPr id="3" name="Shape 1"/>
          <p:cNvSpPr/>
          <p:nvPr/>
        </p:nvSpPr>
        <p:spPr>
          <a:xfrm>
            <a:off x="0" y="0"/>
            <a:ext cx="14630400" cy="8229600"/>
          </a:xfrm>
          <a:prstGeom prst="rect">
            <a:avLst/>
          </a:prstGeom>
          <a:solidFill>
            <a:srgbClr val="1F1F1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sp>
      <p:sp>
        <p:nvSpPr>
          <p:cNvPr id="3" name="Shape 1"/>
          <p:cNvSpPr/>
          <p:nvPr/>
        </p:nvSpPr>
        <p:spPr>
          <a:xfrm>
            <a:off x="0" y="0"/>
            <a:ext cx="14630400" cy="8229600"/>
          </a:xfrm>
          <a:prstGeom prst="rect">
            <a:avLst/>
          </a:prstGeom>
          <a:solidFill>
            <a:srgbClr val="1F1F1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sp>
      <p:sp>
        <p:nvSpPr>
          <p:cNvPr id="3" name="Shape 1"/>
          <p:cNvSpPr/>
          <p:nvPr/>
        </p:nvSpPr>
        <p:spPr>
          <a:xfrm>
            <a:off x="0" y="0"/>
            <a:ext cx="14630400" cy="8229600"/>
          </a:xfrm>
          <a:prstGeom prst="rect">
            <a:avLst/>
          </a:prstGeom>
          <a:solidFill>
            <a:srgbClr val="1F1F1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sp>
      <p:sp>
        <p:nvSpPr>
          <p:cNvPr id="3" name="Shape 1"/>
          <p:cNvSpPr/>
          <p:nvPr/>
        </p:nvSpPr>
        <p:spPr>
          <a:xfrm>
            <a:off x="0" y="0"/>
            <a:ext cx="14630400" cy="8229600"/>
          </a:xfrm>
          <a:prstGeom prst="rect">
            <a:avLst/>
          </a:prstGeom>
          <a:solidFill>
            <a:srgbClr val="1F1F1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sp>
      <p:sp>
        <p:nvSpPr>
          <p:cNvPr id="3" name="Shape 1"/>
          <p:cNvSpPr/>
          <p:nvPr/>
        </p:nvSpPr>
        <p:spPr>
          <a:xfrm>
            <a:off x="0" y="0"/>
            <a:ext cx="14630400" cy="8229600"/>
          </a:xfrm>
          <a:prstGeom prst="rect">
            <a:avLst/>
          </a:prstGeom>
          <a:solidFill>
            <a:srgbClr val="1F1F1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sp>
      <p:sp>
        <p:nvSpPr>
          <p:cNvPr id="3" name="Shape 1"/>
          <p:cNvSpPr/>
          <p:nvPr/>
        </p:nvSpPr>
        <p:spPr>
          <a:xfrm>
            <a:off x="0" y="0"/>
            <a:ext cx="14630400" cy="8229600"/>
          </a:xfrm>
          <a:prstGeom prst="rect">
            <a:avLst/>
          </a:prstGeom>
          <a:solidFill>
            <a:srgbClr val="1F1F1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sp>
      <p:sp>
        <p:nvSpPr>
          <p:cNvPr id="3" name="Shape 1"/>
          <p:cNvSpPr/>
          <p:nvPr/>
        </p:nvSpPr>
        <p:spPr>
          <a:xfrm>
            <a:off x="0" y="0"/>
            <a:ext cx="14630400" cy="8229600"/>
          </a:xfrm>
          <a:prstGeom prst="rect">
            <a:avLst/>
          </a:prstGeom>
          <a:solidFill>
            <a:srgbClr val="1F1F1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sp>
      <p:sp>
        <p:nvSpPr>
          <p:cNvPr id="3" name="Shape 1"/>
          <p:cNvSpPr/>
          <p:nvPr/>
        </p:nvSpPr>
        <p:spPr>
          <a:xfrm>
            <a:off x="0" y="0"/>
            <a:ext cx="14630400" cy="8229600"/>
          </a:xfrm>
          <a:prstGeom prst="rect">
            <a:avLst/>
          </a:prstGeom>
          <a:solidFill>
            <a:srgbClr val="1F1F1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121212"/>
          </a:solidFill>
          <a:ln/>
        </p:spPr>
      </p:sp>
      <p:sp>
        <p:nvSpPr>
          <p:cNvPr id="3" name="Shape 1"/>
          <p:cNvSpPr/>
          <p:nvPr/>
        </p:nvSpPr>
        <p:spPr>
          <a:xfrm>
            <a:off x="0" y="0"/>
            <a:ext cx="14630400" cy="8229600"/>
          </a:xfrm>
          <a:prstGeom prst="rect">
            <a:avLst/>
          </a:prstGeom>
          <a:solidFill>
            <a:srgbClr val="1F1F1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18/10/relationships/comments" Target="../comments/modernComment_101_0.xml"/><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05_0.xm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2625090" y="898208"/>
            <a:ext cx="9380220" cy="1699260"/>
          </a:xfrm>
          <a:prstGeom prst="rect">
            <a:avLst/>
          </a:prstGeom>
          <a:noFill/>
          <a:ln/>
        </p:spPr>
        <p:txBody>
          <a:bodyPr wrap="square" lIns="0" tIns="0" rIns="0" bIns="0" rtlCol="0" anchor="t"/>
          <a:lstStyle/>
          <a:p>
            <a:pPr marL="0" indent="0" algn="ctr">
              <a:lnSpc>
                <a:spcPts val="6650"/>
              </a:lnSpc>
              <a:buNone/>
            </a:pPr>
            <a:r>
              <a:rPr lang="en-US" sz="5350" dirty="0">
                <a:solidFill>
                  <a:srgbClr val="FA95AF"/>
                </a:solidFill>
                <a:latin typeface="Anton" pitchFamily="34" charset="0"/>
                <a:ea typeface="Anton" pitchFamily="34" charset="-122"/>
                <a:cs typeface="Anton" pitchFamily="34" charset="-120"/>
              </a:rPr>
              <a:t>Academic Interview for HR Processes (Component 1)</a:t>
            </a:r>
            <a:endParaRPr lang="en-US" sz="5350" dirty="0"/>
          </a:p>
        </p:txBody>
      </p:sp>
      <p:sp>
        <p:nvSpPr>
          <p:cNvPr id="3" name="Text 1"/>
          <p:cNvSpPr/>
          <p:nvPr/>
        </p:nvSpPr>
        <p:spPr>
          <a:xfrm>
            <a:off x="4334232" y="2719626"/>
            <a:ext cx="5961936" cy="339923"/>
          </a:xfrm>
          <a:prstGeom prst="rect">
            <a:avLst/>
          </a:prstGeom>
          <a:noFill/>
          <a:ln/>
        </p:spPr>
        <p:txBody>
          <a:bodyPr wrap="none" lIns="0" tIns="0" rIns="0" bIns="0" rtlCol="0" anchor="t"/>
          <a:lstStyle/>
          <a:p>
            <a:pPr marL="0" indent="0" algn="ctr">
              <a:lnSpc>
                <a:spcPts val="2650"/>
              </a:lnSpc>
              <a:buNone/>
            </a:pPr>
            <a:r>
              <a:rPr lang="en-US" sz="2100" dirty="0">
                <a:solidFill>
                  <a:srgbClr val="FA95AF"/>
                </a:solidFill>
                <a:latin typeface="Anton" pitchFamily="34" charset="0"/>
                <a:ea typeface="Anton" pitchFamily="34" charset="-122"/>
                <a:cs typeface="Anton" pitchFamily="34" charset="-120"/>
              </a:rPr>
              <a:t>Principles of Human Resource Management (LCBB5012)</a:t>
            </a:r>
            <a:endParaRPr lang="en-US" sz="2100" dirty="0"/>
          </a:p>
        </p:txBody>
      </p:sp>
      <p:sp>
        <p:nvSpPr>
          <p:cNvPr id="4" name="Shape 2"/>
          <p:cNvSpPr/>
          <p:nvPr/>
        </p:nvSpPr>
        <p:spPr>
          <a:xfrm>
            <a:off x="2625090" y="3273266"/>
            <a:ext cx="4524375" cy="739378"/>
          </a:xfrm>
          <a:prstGeom prst="roundRect">
            <a:avLst>
              <a:gd name="adj" fmla="val 2758"/>
            </a:avLst>
          </a:prstGeom>
          <a:solidFill>
            <a:srgbClr val="3E3E3E"/>
          </a:solidFill>
          <a:ln/>
        </p:spPr>
        <p:txBody>
          <a:bodyPr/>
          <a:lstStyle/>
          <a:p>
            <a:endParaRPr lang="en-GB" dirty="0"/>
          </a:p>
        </p:txBody>
      </p:sp>
      <p:sp>
        <p:nvSpPr>
          <p:cNvPr id="5" name="Text 3"/>
          <p:cNvSpPr/>
          <p:nvPr/>
        </p:nvSpPr>
        <p:spPr>
          <a:xfrm>
            <a:off x="2760940" y="3409117"/>
            <a:ext cx="1699260" cy="212288"/>
          </a:xfrm>
          <a:prstGeom prst="rect">
            <a:avLst/>
          </a:prstGeom>
          <a:noFill/>
          <a:ln/>
        </p:spPr>
        <p:txBody>
          <a:bodyPr wrap="none" lIns="0" tIns="0" rIns="0" bIns="0" rtlCol="0" anchor="t"/>
          <a:lstStyle/>
          <a:p>
            <a:pPr marL="0" indent="0" algn="l">
              <a:lnSpc>
                <a:spcPts val="1650"/>
              </a:lnSpc>
              <a:buNone/>
            </a:pPr>
            <a:r>
              <a:rPr lang="en-US" sz="1300" dirty="0">
                <a:solidFill>
                  <a:srgbClr val="E0D6DE"/>
                </a:solidFill>
                <a:latin typeface="Anton" pitchFamily="34" charset="0"/>
                <a:ea typeface="Anton" pitchFamily="34" charset="-122"/>
                <a:cs typeface="Anton" pitchFamily="34" charset="-120"/>
              </a:rPr>
              <a:t>Programme</a:t>
            </a:r>
            <a:endParaRPr lang="en-US" sz="1300" dirty="0"/>
          </a:p>
        </p:txBody>
      </p:sp>
      <p:sp>
        <p:nvSpPr>
          <p:cNvPr id="6" name="Text 4"/>
          <p:cNvSpPr/>
          <p:nvPr/>
        </p:nvSpPr>
        <p:spPr>
          <a:xfrm>
            <a:off x="2760940" y="3702844"/>
            <a:ext cx="4252674" cy="173950"/>
          </a:xfrm>
          <a:prstGeom prst="rect">
            <a:avLst/>
          </a:prstGeom>
          <a:noFill/>
          <a:ln/>
        </p:spPr>
        <p:txBody>
          <a:bodyPr wrap="none" lIns="0" tIns="0" rIns="0" bIns="0" rtlCol="0" anchor="t"/>
          <a:lstStyle/>
          <a:p>
            <a:pPr marL="0" indent="0" algn="l">
              <a:lnSpc>
                <a:spcPts val="1350"/>
              </a:lnSpc>
              <a:buNone/>
            </a:pPr>
            <a:r>
              <a:rPr lang="en-US" sz="1400" dirty="0">
                <a:solidFill>
                  <a:srgbClr val="E0D6DE"/>
                </a:solidFill>
                <a:latin typeface="Fira Sans" pitchFamily="34" charset="0"/>
                <a:ea typeface="Fira Sans" pitchFamily="34" charset="-122"/>
                <a:cs typeface="Fira Sans" pitchFamily="34" charset="-120"/>
              </a:rPr>
              <a:t>BA (Hons) Business Management (Level 5)</a:t>
            </a:r>
            <a:endParaRPr lang="en-US" sz="1400" dirty="0"/>
          </a:p>
        </p:txBody>
      </p:sp>
      <p:sp>
        <p:nvSpPr>
          <p:cNvPr id="7" name="Shape 5"/>
          <p:cNvSpPr/>
          <p:nvPr/>
        </p:nvSpPr>
        <p:spPr>
          <a:xfrm>
            <a:off x="7488555" y="3273266"/>
            <a:ext cx="4524375" cy="739378"/>
          </a:xfrm>
          <a:prstGeom prst="roundRect">
            <a:avLst>
              <a:gd name="adj" fmla="val 2758"/>
            </a:avLst>
          </a:prstGeom>
          <a:solidFill>
            <a:srgbClr val="3E3E3E"/>
          </a:solidFill>
          <a:ln/>
        </p:spPr>
        <p:txBody>
          <a:bodyPr/>
          <a:lstStyle/>
          <a:p>
            <a:endParaRPr lang="en-GB"/>
          </a:p>
        </p:txBody>
      </p:sp>
      <p:sp>
        <p:nvSpPr>
          <p:cNvPr id="8" name="Text 6"/>
          <p:cNvSpPr/>
          <p:nvPr/>
        </p:nvSpPr>
        <p:spPr>
          <a:xfrm>
            <a:off x="7624405" y="3409117"/>
            <a:ext cx="1699260" cy="212288"/>
          </a:xfrm>
          <a:prstGeom prst="rect">
            <a:avLst/>
          </a:prstGeom>
          <a:noFill/>
          <a:ln/>
        </p:spPr>
        <p:txBody>
          <a:bodyPr wrap="none" lIns="0" tIns="0" rIns="0" bIns="0" rtlCol="0" anchor="t"/>
          <a:lstStyle/>
          <a:p>
            <a:pPr marL="0" indent="0" algn="l">
              <a:lnSpc>
                <a:spcPts val="1650"/>
              </a:lnSpc>
              <a:buNone/>
            </a:pPr>
            <a:r>
              <a:rPr lang="en-US" sz="1300" dirty="0">
                <a:solidFill>
                  <a:srgbClr val="E0D6DE"/>
                </a:solidFill>
                <a:latin typeface="Anton" pitchFamily="34" charset="0"/>
                <a:ea typeface="Anton" pitchFamily="34" charset="-122"/>
                <a:cs typeface="Anton" pitchFamily="34" charset="-120"/>
              </a:rPr>
              <a:t>Role</a:t>
            </a:r>
            <a:endParaRPr lang="en-US" sz="1300" dirty="0"/>
          </a:p>
        </p:txBody>
      </p:sp>
      <p:sp>
        <p:nvSpPr>
          <p:cNvPr id="9" name="Text 7"/>
          <p:cNvSpPr/>
          <p:nvPr/>
        </p:nvSpPr>
        <p:spPr>
          <a:xfrm>
            <a:off x="7624405" y="3702844"/>
            <a:ext cx="4252674" cy="173950"/>
          </a:xfrm>
          <a:prstGeom prst="rect">
            <a:avLst/>
          </a:prstGeom>
          <a:noFill/>
          <a:ln/>
        </p:spPr>
        <p:txBody>
          <a:bodyPr wrap="none" lIns="0" tIns="0" rIns="0" bIns="0" rtlCol="0" anchor="t"/>
          <a:lstStyle/>
          <a:p>
            <a:pPr marL="0" indent="0" algn="l">
              <a:lnSpc>
                <a:spcPts val="1350"/>
              </a:lnSpc>
              <a:buNone/>
            </a:pPr>
            <a:r>
              <a:rPr lang="en-US" sz="1400" dirty="0">
                <a:solidFill>
                  <a:srgbClr val="E0D6DE"/>
                </a:solidFill>
                <a:latin typeface="Fira Sans" pitchFamily="34" charset="0"/>
                <a:ea typeface="Fira Sans" pitchFamily="34" charset="-122"/>
                <a:cs typeface="Fira Sans" pitchFamily="34" charset="-120"/>
              </a:rPr>
              <a:t>Innovation Support Officer – UWTSD Student Union</a:t>
            </a:r>
            <a:endParaRPr lang="en-US" sz="1400" dirty="0"/>
          </a:p>
        </p:txBody>
      </p:sp>
      <p:sp>
        <p:nvSpPr>
          <p:cNvPr id="10" name="Text 8"/>
          <p:cNvSpPr/>
          <p:nvPr/>
        </p:nvSpPr>
        <p:spPr>
          <a:xfrm>
            <a:off x="2625090" y="4226362"/>
            <a:ext cx="2744391" cy="254913"/>
          </a:xfrm>
          <a:prstGeom prst="rect">
            <a:avLst/>
          </a:prstGeom>
          <a:noFill/>
          <a:ln/>
        </p:spPr>
        <p:txBody>
          <a:bodyPr wrap="none" lIns="0" tIns="0" rIns="0" bIns="0" rtlCol="0" anchor="t"/>
          <a:lstStyle/>
          <a:p>
            <a:pPr marL="0" indent="0" algn="l">
              <a:lnSpc>
                <a:spcPts val="2000"/>
              </a:lnSpc>
              <a:buNone/>
            </a:pPr>
            <a:r>
              <a:rPr lang="en-US" sz="1600" dirty="0">
                <a:solidFill>
                  <a:srgbClr val="FA95AF"/>
                </a:solidFill>
                <a:latin typeface="Anton" pitchFamily="34" charset="0"/>
                <a:ea typeface="Anton" pitchFamily="34" charset="-122"/>
                <a:cs typeface="Anton" pitchFamily="34" charset="-120"/>
              </a:rPr>
              <a:t>Purpose of the session (20 mins):</a:t>
            </a:r>
            <a:endParaRPr lang="en-US" sz="1600" dirty="0"/>
          </a:p>
        </p:txBody>
      </p:sp>
      <p:sp>
        <p:nvSpPr>
          <p:cNvPr id="11" name="Shape 9"/>
          <p:cNvSpPr/>
          <p:nvPr/>
        </p:nvSpPr>
        <p:spPr>
          <a:xfrm>
            <a:off x="2625090" y="4842437"/>
            <a:ext cx="3072408" cy="838795"/>
          </a:xfrm>
          <a:prstGeom prst="roundRect">
            <a:avLst>
              <a:gd name="adj" fmla="val 8721"/>
            </a:avLst>
          </a:prstGeom>
          <a:solidFill>
            <a:srgbClr val="1F1F1F"/>
          </a:solidFill>
          <a:ln/>
        </p:spPr>
        <p:txBody>
          <a:bodyPr/>
          <a:lstStyle/>
          <a:p>
            <a:endParaRPr lang="en-GB"/>
          </a:p>
        </p:txBody>
      </p:sp>
      <p:sp>
        <p:nvSpPr>
          <p:cNvPr id="12" name="Shape 10"/>
          <p:cNvSpPr/>
          <p:nvPr/>
        </p:nvSpPr>
        <p:spPr>
          <a:xfrm>
            <a:off x="2625090" y="4792028"/>
            <a:ext cx="3072408" cy="60960"/>
          </a:xfrm>
          <a:prstGeom prst="roundRect">
            <a:avLst>
              <a:gd name="adj" fmla="val 33451"/>
            </a:avLst>
          </a:prstGeom>
          <a:solidFill>
            <a:srgbClr val="FA95AE"/>
          </a:solidFill>
          <a:ln/>
        </p:spPr>
        <p:txBody>
          <a:bodyPr/>
          <a:lstStyle/>
          <a:p>
            <a:endParaRPr lang="en-GB"/>
          </a:p>
        </p:txBody>
      </p:sp>
      <p:sp>
        <p:nvSpPr>
          <p:cNvPr id="13" name="Shape 11"/>
          <p:cNvSpPr/>
          <p:nvPr/>
        </p:nvSpPr>
        <p:spPr>
          <a:xfrm>
            <a:off x="3957340" y="4603433"/>
            <a:ext cx="407789" cy="407789"/>
          </a:xfrm>
          <a:prstGeom prst="roundRect">
            <a:avLst>
              <a:gd name="adj" fmla="val 224234"/>
            </a:avLst>
          </a:prstGeom>
          <a:solidFill>
            <a:srgbClr val="FA95AE"/>
          </a:solidFill>
          <a:ln/>
        </p:spPr>
        <p:txBody>
          <a:bodyPr/>
          <a:lstStyle/>
          <a:p>
            <a:endParaRPr lang="en-GB"/>
          </a:p>
        </p:txBody>
      </p:sp>
      <p:sp>
        <p:nvSpPr>
          <p:cNvPr id="14" name="Text 12"/>
          <p:cNvSpPr/>
          <p:nvPr/>
        </p:nvSpPr>
        <p:spPr>
          <a:xfrm>
            <a:off x="4079617" y="4705350"/>
            <a:ext cx="163116" cy="203835"/>
          </a:xfrm>
          <a:prstGeom prst="rect">
            <a:avLst/>
          </a:prstGeom>
          <a:noFill/>
          <a:ln/>
        </p:spPr>
        <p:txBody>
          <a:bodyPr wrap="none" lIns="0" tIns="0" rIns="0" bIns="0" rtlCol="0" anchor="t"/>
          <a:lstStyle/>
          <a:p>
            <a:pPr marL="0" indent="0" algn="l">
              <a:lnSpc>
                <a:spcPts val="1600"/>
              </a:lnSpc>
              <a:buNone/>
            </a:pPr>
            <a:r>
              <a:rPr lang="en-US" sz="1250" dirty="0">
                <a:solidFill>
                  <a:srgbClr val="000000"/>
                </a:solidFill>
                <a:latin typeface="Anton" pitchFamily="34" charset="0"/>
                <a:ea typeface="Anton" pitchFamily="34" charset="-122"/>
                <a:cs typeface="Anton" pitchFamily="34" charset="-120"/>
              </a:rPr>
              <a:t>1</a:t>
            </a:r>
            <a:endParaRPr lang="en-US" sz="1250" dirty="0"/>
          </a:p>
        </p:txBody>
      </p:sp>
      <p:sp>
        <p:nvSpPr>
          <p:cNvPr id="15" name="Text 13"/>
          <p:cNvSpPr/>
          <p:nvPr/>
        </p:nvSpPr>
        <p:spPr>
          <a:xfrm>
            <a:off x="2776180" y="5147072"/>
            <a:ext cx="2770227" cy="347901"/>
          </a:xfrm>
          <a:prstGeom prst="rect">
            <a:avLst/>
          </a:prstGeom>
          <a:noFill/>
          <a:ln/>
        </p:spPr>
        <p:txBody>
          <a:bodyPr wrap="square" lIns="0" tIns="0" rIns="0" bIns="0" rtlCol="0" anchor="t"/>
          <a:lstStyle/>
          <a:p>
            <a:pPr marL="0" indent="0" algn="l">
              <a:lnSpc>
                <a:spcPts val="1350"/>
              </a:lnSpc>
              <a:buNone/>
            </a:pPr>
            <a:r>
              <a:rPr lang="en-US" sz="1400" dirty="0">
                <a:solidFill>
                  <a:srgbClr val="E0D6DE"/>
                </a:solidFill>
                <a:latin typeface="Fira Sans" pitchFamily="34" charset="0"/>
                <a:ea typeface="Fira Sans" pitchFamily="34" charset="-122"/>
                <a:cs typeface="Fira Sans" pitchFamily="34" charset="-120"/>
              </a:rPr>
              <a:t>Present </a:t>
            </a:r>
            <a:r>
              <a:rPr lang="en-US" sz="1400" b="1" dirty="0">
                <a:solidFill>
                  <a:srgbClr val="E0D6DE"/>
                </a:solidFill>
                <a:latin typeface="Fira Sans" pitchFamily="34" charset="0"/>
                <a:ea typeface="Fira Sans" pitchFamily="34" charset="-122"/>
                <a:cs typeface="Fira Sans" pitchFamily="34" charset="-120"/>
              </a:rPr>
              <a:t>Job Description</a:t>
            </a:r>
            <a:r>
              <a:rPr lang="en-US" sz="1400" dirty="0">
                <a:solidFill>
                  <a:srgbClr val="E0D6DE"/>
                </a:solidFill>
                <a:latin typeface="Fira Sans" pitchFamily="34" charset="0"/>
                <a:ea typeface="Fira Sans" pitchFamily="34" charset="-122"/>
                <a:cs typeface="Fira Sans" pitchFamily="34" charset="-120"/>
              </a:rPr>
              <a:t> (innovation-focused) — 5 mins</a:t>
            </a:r>
            <a:endParaRPr lang="en-US" sz="1400" dirty="0"/>
          </a:p>
        </p:txBody>
      </p:sp>
      <p:sp>
        <p:nvSpPr>
          <p:cNvPr id="16" name="Shape 14"/>
          <p:cNvSpPr/>
          <p:nvPr/>
        </p:nvSpPr>
        <p:spPr>
          <a:xfrm>
            <a:off x="5778937" y="4807268"/>
            <a:ext cx="3072408" cy="838795"/>
          </a:xfrm>
          <a:prstGeom prst="roundRect">
            <a:avLst>
              <a:gd name="adj" fmla="val 8721"/>
            </a:avLst>
          </a:prstGeom>
          <a:solidFill>
            <a:srgbClr val="1F1F1F"/>
          </a:solidFill>
          <a:ln/>
        </p:spPr>
        <p:txBody>
          <a:bodyPr/>
          <a:lstStyle/>
          <a:p>
            <a:endParaRPr lang="en-GB"/>
          </a:p>
        </p:txBody>
      </p:sp>
      <p:sp>
        <p:nvSpPr>
          <p:cNvPr id="17" name="Shape 15"/>
          <p:cNvSpPr/>
          <p:nvPr/>
        </p:nvSpPr>
        <p:spPr>
          <a:xfrm>
            <a:off x="5778937" y="4792028"/>
            <a:ext cx="3072408" cy="60960"/>
          </a:xfrm>
          <a:prstGeom prst="roundRect">
            <a:avLst>
              <a:gd name="adj" fmla="val 33451"/>
            </a:avLst>
          </a:prstGeom>
          <a:solidFill>
            <a:srgbClr val="FA95AE"/>
          </a:solidFill>
          <a:ln/>
        </p:spPr>
        <p:txBody>
          <a:bodyPr/>
          <a:lstStyle/>
          <a:p>
            <a:endParaRPr lang="en-GB"/>
          </a:p>
        </p:txBody>
      </p:sp>
      <p:sp>
        <p:nvSpPr>
          <p:cNvPr id="18" name="Shape 16"/>
          <p:cNvSpPr/>
          <p:nvPr/>
        </p:nvSpPr>
        <p:spPr>
          <a:xfrm>
            <a:off x="7111186" y="4603433"/>
            <a:ext cx="407789" cy="407789"/>
          </a:xfrm>
          <a:prstGeom prst="roundRect">
            <a:avLst>
              <a:gd name="adj" fmla="val 224234"/>
            </a:avLst>
          </a:prstGeom>
          <a:solidFill>
            <a:srgbClr val="FA95AE"/>
          </a:solidFill>
          <a:ln/>
        </p:spPr>
        <p:txBody>
          <a:bodyPr/>
          <a:lstStyle/>
          <a:p>
            <a:endParaRPr lang="en-GB"/>
          </a:p>
        </p:txBody>
      </p:sp>
      <p:sp>
        <p:nvSpPr>
          <p:cNvPr id="19" name="Text 17"/>
          <p:cNvSpPr/>
          <p:nvPr/>
        </p:nvSpPr>
        <p:spPr>
          <a:xfrm>
            <a:off x="7233464" y="4705350"/>
            <a:ext cx="163116" cy="203835"/>
          </a:xfrm>
          <a:prstGeom prst="rect">
            <a:avLst/>
          </a:prstGeom>
          <a:noFill/>
          <a:ln/>
        </p:spPr>
        <p:txBody>
          <a:bodyPr wrap="none" lIns="0" tIns="0" rIns="0" bIns="0" rtlCol="0" anchor="t"/>
          <a:lstStyle/>
          <a:p>
            <a:pPr marL="0" indent="0" algn="l">
              <a:lnSpc>
                <a:spcPts val="1600"/>
              </a:lnSpc>
              <a:buNone/>
            </a:pPr>
            <a:r>
              <a:rPr lang="en-US" sz="1250" dirty="0">
                <a:solidFill>
                  <a:srgbClr val="000000"/>
                </a:solidFill>
                <a:latin typeface="Anton" pitchFamily="34" charset="0"/>
                <a:ea typeface="Anton" pitchFamily="34" charset="-122"/>
                <a:cs typeface="Anton" pitchFamily="34" charset="-120"/>
              </a:rPr>
              <a:t>2</a:t>
            </a:r>
            <a:endParaRPr lang="en-US" sz="1250" dirty="0"/>
          </a:p>
        </p:txBody>
      </p:sp>
      <p:sp>
        <p:nvSpPr>
          <p:cNvPr id="20" name="Text 18"/>
          <p:cNvSpPr/>
          <p:nvPr/>
        </p:nvSpPr>
        <p:spPr>
          <a:xfrm>
            <a:off x="5930027" y="5147072"/>
            <a:ext cx="2770227" cy="347901"/>
          </a:xfrm>
          <a:prstGeom prst="rect">
            <a:avLst/>
          </a:prstGeom>
          <a:noFill/>
          <a:ln/>
        </p:spPr>
        <p:txBody>
          <a:bodyPr wrap="square" lIns="0" tIns="0" rIns="0" bIns="0" rtlCol="0" anchor="t"/>
          <a:lstStyle/>
          <a:p>
            <a:pPr marL="0" indent="0" algn="l">
              <a:lnSpc>
                <a:spcPts val="1350"/>
              </a:lnSpc>
              <a:buNone/>
            </a:pPr>
            <a:r>
              <a:rPr lang="en-US" sz="1600" dirty="0">
                <a:solidFill>
                  <a:srgbClr val="E0D6DE"/>
                </a:solidFill>
                <a:latin typeface="Fira Sans" pitchFamily="34" charset="0"/>
                <a:ea typeface="Fira Sans" pitchFamily="34" charset="-122"/>
                <a:cs typeface="Fira Sans" pitchFamily="34" charset="-120"/>
              </a:rPr>
              <a:t>Present </a:t>
            </a:r>
            <a:r>
              <a:rPr lang="en-US" sz="1600" b="1" dirty="0">
                <a:solidFill>
                  <a:srgbClr val="E0D6DE"/>
                </a:solidFill>
                <a:latin typeface="Fira Sans" pitchFamily="34" charset="0"/>
                <a:ea typeface="Fira Sans" pitchFamily="34" charset="-122"/>
                <a:cs typeface="Fira Sans" pitchFamily="34" charset="-120"/>
              </a:rPr>
              <a:t>Person Specification</a:t>
            </a:r>
            <a:r>
              <a:rPr lang="en-US" sz="1600" dirty="0">
                <a:solidFill>
                  <a:srgbClr val="E0D6DE"/>
                </a:solidFill>
                <a:latin typeface="Fira Sans" pitchFamily="34" charset="0"/>
                <a:ea typeface="Fira Sans" pitchFamily="34" charset="-122"/>
                <a:cs typeface="Fira Sans" pitchFamily="34" charset="-120"/>
              </a:rPr>
              <a:t> (innovation-focused) — 5 mins</a:t>
            </a:r>
            <a:endParaRPr lang="en-US" sz="1600" dirty="0"/>
          </a:p>
        </p:txBody>
      </p:sp>
      <p:sp>
        <p:nvSpPr>
          <p:cNvPr id="21" name="Shape 19"/>
          <p:cNvSpPr/>
          <p:nvPr/>
        </p:nvSpPr>
        <p:spPr>
          <a:xfrm>
            <a:off x="8932783" y="4807268"/>
            <a:ext cx="3072527" cy="838795"/>
          </a:xfrm>
          <a:prstGeom prst="roundRect">
            <a:avLst>
              <a:gd name="adj" fmla="val 8721"/>
            </a:avLst>
          </a:prstGeom>
          <a:solidFill>
            <a:srgbClr val="1F1F1F"/>
          </a:solidFill>
          <a:ln/>
        </p:spPr>
        <p:txBody>
          <a:bodyPr/>
          <a:lstStyle/>
          <a:p>
            <a:endParaRPr lang="en-GB"/>
          </a:p>
        </p:txBody>
      </p:sp>
      <p:sp>
        <p:nvSpPr>
          <p:cNvPr id="22" name="Shape 20"/>
          <p:cNvSpPr/>
          <p:nvPr/>
        </p:nvSpPr>
        <p:spPr>
          <a:xfrm>
            <a:off x="8932783" y="4792028"/>
            <a:ext cx="3072527" cy="60960"/>
          </a:xfrm>
          <a:prstGeom prst="roundRect">
            <a:avLst>
              <a:gd name="adj" fmla="val 33451"/>
            </a:avLst>
          </a:prstGeom>
          <a:solidFill>
            <a:srgbClr val="FA95AE"/>
          </a:solidFill>
          <a:ln/>
        </p:spPr>
        <p:txBody>
          <a:bodyPr/>
          <a:lstStyle/>
          <a:p>
            <a:endParaRPr lang="en-GB"/>
          </a:p>
        </p:txBody>
      </p:sp>
      <p:sp>
        <p:nvSpPr>
          <p:cNvPr id="23" name="Shape 21"/>
          <p:cNvSpPr/>
          <p:nvPr/>
        </p:nvSpPr>
        <p:spPr>
          <a:xfrm>
            <a:off x="10265152" y="4603433"/>
            <a:ext cx="407789" cy="407789"/>
          </a:xfrm>
          <a:prstGeom prst="roundRect">
            <a:avLst>
              <a:gd name="adj" fmla="val 224234"/>
            </a:avLst>
          </a:prstGeom>
          <a:solidFill>
            <a:srgbClr val="FA95AE"/>
          </a:solidFill>
          <a:ln/>
        </p:spPr>
        <p:txBody>
          <a:bodyPr/>
          <a:lstStyle/>
          <a:p>
            <a:endParaRPr lang="en-GB"/>
          </a:p>
        </p:txBody>
      </p:sp>
      <p:sp>
        <p:nvSpPr>
          <p:cNvPr id="24" name="Text 22"/>
          <p:cNvSpPr/>
          <p:nvPr/>
        </p:nvSpPr>
        <p:spPr>
          <a:xfrm>
            <a:off x="10387429" y="4705350"/>
            <a:ext cx="163116" cy="203835"/>
          </a:xfrm>
          <a:prstGeom prst="rect">
            <a:avLst/>
          </a:prstGeom>
          <a:noFill/>
          <a:ln/>
        </p:spPr>
        <p:txBody>
          <a:bodyPr wrap="none" lIns="0" tIns="0" rIns="0" bIns="0" rtlCol="0" anchor="t"/>
          <a:lstStyle/>
          <a:p>
            <a:pPr marL="0" indent="0" algn="l">
              <a:lnSpc>
                <a:spcPts val="1600"/>
              </a:lnSpc>
              <a:buNone/>
            </a:pPr>
            <a:r>
              <a:rPr lang="en-US" sz="1250" dirty="0">
                <a:solidFill>
                  <a:srgbClr val="000000"/>
                </a:solidFill>
                <a:latin typeface="Anton" pitchFamily="34" charset="0"/>
                <a:ea typeface="Anton" pitchFamily="34" charset="-122"/>
                <a:cs typeface="Anton" pitchFamily="34" charset="-120"/>
              </a:rPr>
              <a:t>3</a:t>
            </a:r>
            <a:endParaRPr lang="en-US" sz="1250" dirty="0"/>
          </a:p>
        </p:txBody>
      </p:sp>
      <p:sp>
        <p:nvSpPr>
          <p:cNvPr id="25" name="Text 23"/>
          <p:cNvSpPr/>
          <p:nvPr/>
        </p:nvSpPr>
        <p:spPr>
          <a:xfrm>
            <a:off x="9083873" y="5147072"/>
            <a:ext cx="2770346" cy="347901"/>
          </a:xfrm>
          <a:prstGeom prst="rect">
            <a:avLst/>
          </a:prstGeom>
          <a:noFill/>
          <a:ln/>
        </p:spPr>
        <p:txBody>
          <a:bodyPr wrap="square" lIns="0" tIns="0" rIns="0" bIns="0" rtlCol="0" anchor="t"/>
          <a:lstStyle/>
          <a:p>
            <a:pPr marL="0" indent="0" algn="l">
              <a:lnSpc>
                <a:spcPts val="1350"/>
              </a:lnSpc>
              <a:buNone/>
            </a:pPr>
            <a:r>
              <a:rPr lang="en-US" sz="1400" b="1" dirty="0">
                <a:solidFill>
                  <a:srgbClr val="E0D6DE"/>
                </a:solidFill>
                <a:latin typeface="Fira Sans" pitchFamily="34" charset="0"/>
                <a:ea typeface="Fira Sans" pitchFamily="34" charset="-122"/>
                <a:cs typeface="Fira Sans" pitchFamily="34" charset="-120"/>
              </a:rPr>
              <a:t>Interview</a:t>
            </a:r>
            <a:r>
              <a:rPr lang="en-US" sz="1400" dirty="0">
                <a:solidFill>
                  <a:srgbClr val="E0D6DE"/>
                </a:solidFill>
                <a:latin typeface="Fira Sans" pitchFamily="34" charset="0"/>
                <a:ea typeface="Fira Sans" pitchFamily="34" charset="-122"/>
                <a:cs typeface="Fira Sans" pitchFamily="34" charset="-120"/>
              </a:rPr>
              <a:t> (assess innovative mindset) — 10 mins</a:t>
            </a:r>
            <a:endParaRPr lang="en-US" sz="1400" dirty="0"/>
          </a:p>
        </p:txBody>
      </p:sp>
      <p:sp>
        <p:nvSpPr>
          <p:cNvPr id="26" name="Text 24"/>
          <p:cNvSpPr/>
          <p:nvPr/>
        </p:nvSpPr>
        <p:spPr>
          <a:xfrm>
            <a:off x="2625090" y="6025158"/>
            <a:ext cx="9380220" cy="914903"/>
          </a:xfrm>
          <a:prstGeom prst="rect">
            <a:avLst/>
          </a:prstGeom>
          <a:noFill/>
          <a:ln/>
        </p:spPr>
        <p:txBody>
          <a:bodyPr wrap="square" lIns="0" tIns="0" rIns="0" bIns="0" rtlCol="0" anchor="t"/>
          <a:lstStyle/>
          <a:p>
            <a:pPr marL="0" indent="0" algn="l">
              <a:lnSpc>
                <a:spcPts val="1350"/>
              </a:lnSpc>
              <a:buNone/>
            </a:pPr>
            <a:r>
              <a:rPr lang="en-US" sz="1600" dirty="0">
                <a:solidFill>
                  <a:schemeClr val="bg1"/>
                </a:solidFill>
              </a:rPr>
              <a:t>Student Name: Charmaine Vickers-Silby</a:t>
            </a:r>
          </a:p>
          <a:p>
            <a:pPr marL="0" indent="0" algn="l">
              <a:lnSpc>
                <a:spcPts val="1350"/>
              </a:lnSpc>
              <a:buNone/>
            </a:pPr>
            <a:r>
              <a:rPr lang="en-US" sz="1600" dirty="0">
                <a:solidFill>
                  <a:schemeClr val="bg1"/>
                </a:solidFill>
              </a:rPr>
              <a:t>Student Number: 2321095</a:t>
            </a:r>
          </a:p>
          <a:p>
            <a:pPr marL="0" indent="0" algn="l">
              <a:lnSpc>
                <a:spcPts val="1350"/>
              </a:lnSpc>
              <a:buNone/>
            </a:pPr>
            <a:r>
              <a:rPr lang="en-US" sz="1600" dirty="0">
                <a:solidFill>
                  <a:schemeClr val="bg1"/>
                </a:solidFill>
              </a:rPr>
              <a:t>Lecturer: </a:t>
            </a:r>
            <a:r>
              <a:rPr lang="en-US" sz="1600" dirty="0" err="1">
                <a:solidFill>
                  <a:schemeClr val="bg1"/>
                </a:solidFill>
              </a:rPr>
              <a:t>Fouziya</a:t>
            </a:r>
            <a:r>
              <a:rPr lang="en-US" sz="1600" dirty="0">
                <a:solidFill>
                  <a:schemeClr val="bg1"/>
                </a:solidFill>
              </a:rPr>
              <a:t> Farheen</a:t>
            </a:r>
          </a:p>
        </p:txBody>
      </p:sp>
      <p:sp>
        <p:nvSpPr>
          <p:cNvPr id="30" name="Rectangle 29">
            <a:extLst>
              <a:ext uri="{FF2B5EF4-FFF2-40B4-BE49-F238E27FC236}">
                <a16:creationId xmlns:a16="http://schemas.microsoft.com/office/drawing/2014/main" id="{E9C5AC33-D59E-41EC-9CD2-6624528FC2AF}"/>
              </a:ext>
            </a:extLst>
          </p:cNvPr>
          <p:cNvSpPr/>
          <p:nvPr/>
        </p:nvSpPr>
        <p:spPr>
          <a:xfrm>
            <a:off x="12582144" y="7571232"/>
            <a:ext cx="2048256" cy="658368"/>
          </a:xfrm>
          <a:prstGeom prst="rect">
            <a:avLst/>
          </a:prstGeom>
          <a:solidFill>
            <a:srgbClr val="1F1F1F"/>
          </a:solidFill>
          <a:ln>
            <a:solidFill>
              <a:srgbClr val="1F1F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AutoShape 2" descr="Image result for trinity st david university logo">
            <a:extLst>
              <a:ext uri="{FF2B5EF4-FFF2-40B4-BE49-F238E27FC236}">
                <a16:creationId xmlns:a16="http://schemas.microsoft.com/office/drawing/2014/main" id="{ACF82348-A3E2-1E16-9116-71C5E45632DD}"/>
              </a:ext>
            </a:extLst>
          </p:cNvPr>
          <p:cNvSpPr>
            <a:spLocks noChangeAspect="1" noChangeArrowheads="1"/>
          </p:cNvSpPr>
          <p:nvPr/>
        </p:nvSpPr>
        <p:spPr bwMode="auto">
          <a:xfrm>
            <a:off x="7162800" y="3962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9" name="AutoShape 6" descr="Image result for trinity st david university logo">
            <a:extLst>
              <a:ext uri="{FF2B5EF4-FFF2-40B4-BE49-F238E27FC236}">
                <a16:creationId xmlns:a16="http://schemas.microsoft.com/office/drawing/2014/main" id="{F7D413A9-AED8-AFF8-4FF7-20AE0AC06CD6}"/>
              </a:ext>
            </a:extLst>
          </p:cNvPr>
          <p:cNvSpPr>
            <a:spLocks noChangeAspect="1" noChangeArrowheads="1"/>
          </p:cNvSpPr>
          <p:nvPr/>
        </p:nvSpPr>
        <p:spPr bwMode="auto">
          <a:xfrm>
            <a:off x="1828800" y="223405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2" name="Picture 31">
            <a:extLst>
              <a:ext uri="{FF2B5EF4-FFF2-40B4-BE49-F238E27FC236}">
                <a16:creationId xmlns:a16="http://schemas.microsoft.com/office/drawing/2014/main" id="{19FE98A7-B071-E1A8-5367-7365693E4B55}"/>
              </a:ext>
            </a:extLst>
          </p:cNvPr>
          <p:cNvPicPr>
            <a:picLocks noChangeAspect="1"/>
          </p:cNvPicPr>
          <p:nvPr/>
        </p:nvPicPr>
        <p:blipFill>
          <a:blip r:embed="rId3"/>
          <a:stretch>
            <a:fillRect/>
          </a:stretch>
        </p:blipFill>
        <p:spPr>
          <a:xfrm>
            <a:off x="366019" y="443319"/>
            <a:ext cx="2410161" cy="90500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58A98C8-F514-4F09-80F0-4570CA98A546}"/>
              </a:ext>
            </a:extLst>
          </p:cNvPr>
          <p:cNvSpPr/>
          <p:nvPr/>
        </p:nvSpPr>
        <p:spPr>
          <a:xfrm>
            <a:off x="12582144" y="7571232"/>
            <a:ext cx="2048256" cy="658368"/>
          </a:xfrm>
          <a:prstGeom prst="rect">
            <a:avLst/>
          </a:prstGeom>
          <a:solidFill>
            <a:srgbClr val="1F1F1F"/>
          </a:solidFill>
          <a:ln>
            <a:solidFill>
              <a:srgbClr val="1F1F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472262" y="501810"/>
            <a:ext cx="4928830" cy="353735"/>
          </a:xfrm>
          <a:prstGeom prst="rect">
            <a:avLst/>
          </a:prstGeom>
          <a:noFill/>
          <a:ln/>
        </p:spPr>
        <p:txBody>
          <a:bodyPr wrap="none" lIns="0" tIns="0" rIns="0" bIns="0" rtlCol="0" anchor="t"/>
          <a:lstStyle/>
          <a:p>
            <a:pPr marL="0" indent="0" algn="l">
              <a:lnSpc>
                <a:spcPts val="2750"/>
              </a:lnSpc>
              <a:buNone/>
            </a:pPr>
            <a:r>
              <a:rPr lang="en-US" sz="3300" dirty="0">
                <a:solidFill>
                  <a:srgbClr val="FA95AF"/>
                </a:solidFill>
                <a:latin typeface="Anton" pitchFamily="34" charset="0"/>
                <a:ea typeface="Anton" pitchFamily="34" charset="-122"/>
                <a:cs typeface="Anton" pitchFamily="34" charset="-120"/>
              </a:rPr>
              <a:t>Context: Why Innovation in HR Recruitment?</a:t>
            </a:r>
            <a:endParaRPr lang="en-US" sz="3300" dirty="0"/>
          </a:p>
        </p:txBody>
      </p:sp>
      <p:sp>
        <p:nvSpPr>
          <p:cNvPr id="4" name="Text 1"/>
          <p:cNvSpPr/>
          <p:nvPr/>
        </p:nvSpPr>
        <p:spPr>
          <a:xfrm>
            <a:off x="10412373" y="1171438"/>
            <a:ext cx="1792724" cy="221099"/>
          </a:xfrm>
          <a:prstGeom prst="rect">
            <a:avLst/>
          </a:prstGeom>
          <a:noFill/>
          <a:ln/>
        </p:spPr>
        <p:txBody>
          <a:bodyPr wrap="none" lIns="0" tIns="0" rIns="0" bIns="0" rtlCol="0" anchor="t"/>
          <a:lstStyle/>
          <a:p>
            <a:pPr marL="0" indent="0" algn="l">
              <a:lnSpc>
                <a:spcPts val="1700"/>
              </a:lnSpc>
              <a:buNone/>
            </a:pPr>
            <a:endParaRPr lang="en-US" sz="1350" dirty="0"/>
          </a:p>
        </p:txBody>
      </p:sp>
      <p:sp>
        <p:nvSpPr>
          <p:cNvPr id="5" name="Text 2"/>
          <p:cNvSpPr/>
          <p:nvPr/>
        </p:nvSpPr>
        <p:spPr>
          <a:xfrm>
            <a:off x="10189179" y="1825449"/>
            <a:ext cx="4709755" cy="919277"/>
          </a:xfrm>
          <a:prstGeom prst="rect">
            <a:avLst/>
          </a:prstGeom>
          <a:noFill/>
          <a:ln/>
        </p:spPr>
        <p:txBody>
          <a:bodyPr wrap="square" lIns="0" tIns="0" rIns="0" bIns="0" rtlCol="0" anchor="t"/>
          <a:lstStyle/>
          <a:p>
            <a:pPr marL="342900" indent="-342900" algn="l">
              <a:lnSpc>
                <a:spcPts val="1400"/>
              </a:lnSpc>
              <a:buSzPct val="100000"/>
              <a:buChar char="•"/>
            </a:pPr>
            <a:endParaRPr lang="en-US" sz="1100" dirty="0"/>
          </a:p>
        </p:txBody>
      </p:sp>
      <p:sp>
        <p:nvSpPr>
          <p:cNvPr id="6" name="Text 3"/>
          <p:cNvSpPr/>
          <p:nvPr/>
        </p:nvSpPr>
        <p:spPr>
          <a:xfrm>
            <a:off x="915768" y="3770249"/>
            <a:ext cx="1768912" cy="221099"/>
          </a:xfrm>
          <a:prstGeom prst="rect">
            <a:avLst/>
          </a:prstGeom>
          <a:noFill/>
          <a:ln/>
        </p:spPr>
        <p:txBody>
          <a:bodyPr wrap="none" lIns="0" tIns="0" rIns="0" bIns="0" rtlCol="0" anchor="t"/>
          <a:lstStyle/>
          <a:p>
            <a:pPr marL="0" indent="0" algn="l">
              <a:lnSpc>
                <a:spcPts val="1700"/>
              </a:lnSpc>
              <a:buNone/>
            </a:pPr>
            <a:endParaRPr lang="en-US" sz="2050" dirty="0"/>
          </a:p>
        </p:txBody>
      </p:sp>
      <p:sp>
        <p:nvSpPr>
          <p:cNvPr id="7" name="Text 4"/>
          <p:cNvSpPr/>
          <p:nvPr/>
        </p:nvSpPr>
        <p:spPr>
          <a:xfrm>
            <a:off x="813388" y="4300018"/>
            <a:ext cx="6152677" cy="1103132"/>
          </a:xfrm>
          <a:prstGeom prst="rect">
            <a:avLst/>
          </a:prstGeom>
          <a:noFill/>
          <a:ln/>
        </p:spPr>
        <p:txBody>
          <a:bodyPr wrap="square" lIns="0" tIns="0" rIns="0" bIns="0" rtlCol="0" anchor="t"/>
          <a:lstStyle/>
          <a:p>
            <a:pPr marL="342900" indent="-342900" algn="l">
              <a:lnSpc>
                <a:spcPts val="1400"/>
              </a:lnSpc>
              <a:buSzPct val="100000"/>
              <a:buChar char="•"/>
            </a:pPr>
            <a:endParaRPr lang="en-US" sz="1650" dirty="0"/>
          </a:p>
        </p:txBody>
      </p:sp>
      <p:sp>
        <p:nvSpPr>
          <p:cNvPr id="11" name="Text 6"/>
          <p:cNvSpPr/>
          <p:nvPr/>
        </p:nvSpPr>
        <p:spPr>
          <a:xfrm>
            <a:off x="3085624" y="7187981"/>
            <a:ext cx="1768912" cy="221099"/>
          </a:xfrm>
          <a:prstGeom prst="rect">
            <a:avLst/>
          </a:prstGeom>
          <a:noFill/>
          <a:ln/>
        </p:spPr>
        <p:txBody>
          <a:bodyPr wrap="none" lIns="0" tIns="0" rIns="0" bIns="0" rtlCol="0" anchor="t"/>
          <a:lstStyle/>
          <a:p>
            <a:pPr marL="0" indent="0" algn="l">
              <a:lnSpc>
                <a:spcPts val="1700"/>
              </a:lnSpc>
              <a:buNone/>
            </a:pPr>
            <a:endParaRPr lang="en-US" sz="2050" dirty="0"/>
          </a:p>
        </p:txBody>
      </p:sp>
      <p:sp>
        <p:nvSpPr>
          <p:cNvPr id="12" name="Text 7"/>
          <p:cNvSpPr/>
          <p:nvPr/>
        </p:nvSpPr>
        <p:spPr>
          <a:xfrm>
            <a:off x="3085624" y="7498253"/>
            <a:ext cx="9119473" cy="551566"/>
          </a:xfrm>
          <a:prstGeom prst="rect">
            <a:avLst/>
          </a:prstGeom>
          <a:noFill/>
          <a:ln/>
        </p:spPr>
        <p:txBody>
          <a:bodyPr wrap="square" lIns="0" tIns="0" rIns="0" bIns="0" rtlCol="0" anchor="t"/>
          <a:lstStyle/>
          <a:p>
            <a:pPr marL="342900" indent="-342900" algn="l">
              <a:lnSpc>
                <a:spcPts val="1400"/>
              </a:lnSpc>
              <a:buSzPct val="100000"/>
              <a:buChar char="•"/>
            </a:pPr>
            <a:endParaRPr lang="en-US" sz="1650" dirty="0"/>
          </a:p>
        </p:txBody>
      </p:sp>
      <p:graphicFrame>
        <p:nvGraphicFramePr>
          <p:cNvPr id="13" name="Diagram 12">
            <a:extLst>
              <a:ext uri="{FF2B5EF4-FFF2-40B4-BE49-F238E27FC236}">
                <a16:creationId xmlns:a16="http://schemas.microsoft.com/office/drawing/2014/main" id="{B4420D48-9943-4241-9227-38458F897FBA}"/>
              </a:ext>
            </a:extLst>
          </p:cNvPr>
          <p:cNvGraphicFramePr/>
          <p:nvPr>
            <p:extLst>
              <p:ext uri="{D42A27DB-BD31-4B8C-83A1-F6EECF244321}">
                <p14:modId xmlns:p14="http://schemas.microsoft.com/office/powerpoint/2010/main" val="3922149263"/>
              </p:ext>
            </p:extLst>
          </p:nvPr>
        </p:nvGraphicFramePr>
        <p:xfrm>
          <a:off x="472263" y="1139594"/>
          <a:ext cx="8347116" cy="66554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Picture 14">
            <a:extLst>
              <a:ext uri="{FF2B5EF4-FFF2-40B4-BE49-F238E27FC236}">
                <a16:creationId xmlns:a16="http://schemas.microsoft.com/office/drawing/2014/main" id="{D211FFA3-BE00-45D9-8582-DEB45276FC00}"/>
              </a:ext>
            </a:extLst>
          </p:cNvPr>
          <p:cNvPicPr>
            <a:picLocks noChangeAspect="1"/>
          </p:cNvPicPr>
          <p:nvPr/>
        </p:nvPicPr>
        <p:blipFill>
          <a:blip r:embed="rId9"/>
          <a:stretch>
            <a:fillRect/>
          </a:stretch>
        </p:blipFill>
        <p:spPr>
          <a:xfrm>
            <a:off x="9196741" y="1481710"/>
            <a:ext cx="5101135" cy="6139905"/>
          </a:xfrm>
          <a:prstGeom prst="rect">
            <a:avLst/>
          </a:prstGeom>
        </p:spPr>
      </p:pic>
    </p:spTree>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993577"/>
            <a:ext cx="7480935" cy="566976"/>
          </a:xfrm>
          <a:prstGeom prst="rect">
            <a:avLst/>
          </a:prstGeom>
          <a:noFill/>
          <a:ln/>
        </p:spPr>
        <p:txBody>
          <a:bodyPr wrap="none" lIns="0" tIns="0" rIns="0" bIns="0" rtlCol="0" anchor="t"/>
          <a:lstStyle/>
          <a:p>
            <a:pPr marL="0" indent="0" algn="l">
              <a:lnSpc>
                <a:spcPts val="4450"/>
              </a:lnSpc>
              <a:buNone/>
            </a:pPr>
            <a:r>
              <a:rPr lang="en-US" sz="3550" dirty="0">
                <a:solidFill>
                  <a:srgbClr val="FA95AF"/>
                </a:solidFill>
                <a:latin typeface="Anton" pitchFamily="34" charset="0"/>
                <a:ea typeface="Anton" pitchFamily="34" charset="-122"/>
                <a:cs typeface="Anton" pitchFamily="34" charset="-120"/>
              </a:rPr>
              <a:t>Role Overview: Innovation Support Officer</a:t>
            </a:r>
            <a:endParaRPr lang="en-US" sz="3550" dirty="0"/>
          </a:p>
        </p:txBody>
      </p:sp>
      <p:sp>
        <p:nvSpPr>
          <p:cNvPr id="4" name="Shape 1"/>
          <p:cNvSpPr/>
          <p:nvPr/>
        </p:nvSpPr>
        <p:spPr>
          <a:xfrm>
            <a:off x="793790" y="1900714"/>
            <a:ext cx="3664744" cy="2917150"/>
          </a:xfrm>
          <a:prstGeom prst="roundRect">
            <a:avLst>
              <a:gd name="adj" fmla="val 1166"/>
            </a:avLst>
          </a:prstGeom>
          <a:solidFill>
            <a:srgbClr val="3E3E3E"/>
          </a:solidFill>
          <a:ln/>
        </p:spPr>
        <p:txBody>
          <a:bodyPr/>
          <a:lstStyle/>
          <a:p>
            <a:endParaRPr lang="en-GB"/>
          </a:p>
        </p:txBody>
      </p:sp>
      <p:sp>
        <p:nvSpPr>
          <p:cNvPr id="5" name="Text 2"/>
          <p:cNvSpPr/>
          <p:nvPr/>
        </p:nvSpPr>
        <p:spPr>
          <a:xfrm>
            <a:off x="1020604" y="212752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E0D6DE"/>
                </a:solidFill>
                <a:latin typeface="Anton" pitchFamily="34" charset="0"/>
                <a:ea typeface="Anton" pitchFamily="34" charset="-122"/>
                <a:cs typeface="Anton" pitchFamily="34" charset="-120"/>
              </a:rPr>
              <a:t>Role aim:</a:t>
            </a:r>
            <a:endParaRPr lang="en-US" sz="2200" dirty="0"/>
          </a:p>
        </p:txBody>
      </p:sp>
      <p:sp>
        <p:nvSpPr>
          <p:cNvPr id="6" name="Text 3"/>
          <p:cNvSpPr/>
          <p:nvPr/>
        </p:nvSpPr>
        <p:spPr>
          <a:xfrm>
            <a:off x="1020604" y="2617946"/>
            <a:ext cx="3211116" cy="1088708"/>
          </a:xfrm>
          <a:prstGeom prst="rect">
            <a:avLst/>
          </a:prstGeom>
          <a:noFill/>
          <a:ln/>
        </p:spPr>
        <p:txBody>
          <a:bodyPr wrap="square" lIns="0" tIns="0" rIns="0" bIns="0" rtlCol="0" anchor="t"/>
          <a:lstStyle/>
          <a:p>
            <a:pPr marL="0" indent="0" algn="l">
              <a:lnSpc>
                <a:spcPts val="2850"/>
              </a:lnSpc>
              <a:buNone/>
            </a:pPr>
            <a:r>
              <a:rPr lang="en-US" sz="1750" dirty="0">
                <a:solidFill>
                  <a:srgbClr val="E0D6DE"/>
                </a:solidFill>
                <a:latin typeface="Fira Sans" pitchFamily="34" charset="0"/>
                <a:ea typeface="Fira Sans" pitchFamily="34" charset="-122"/>
                <a:cs typeface="Fira Sans" pitchFamily="34" charset="-120"/>
              </a:rPr>
              <a:t>Fund innovation initiatives to enhance Student Union services and activity.</a:t>
            </a:r>
            <a:endParaRPr lang="en-US" sz="1750" dirty="0"/>
          </a:p>
        </p:txBody>
      </p:sp>
      <p:sp>
        <p:nvSpPr>
          <p:cNvPr id="7" name="Shape 4"/>
          <p:cNvSpPr/>
          <p:nvPr/>
        </p:nvSpPr>
        <p:spPr>
          <a:xfrm>
            <a:off x="4685348" y="1900714"/>
            <a:ext cx="3664863" cy="2917150"/>
          </a:xfrm>
          <a:prstGeom prst="roundRect">
            <a:avLst>
              <a:gd name="adj" fmla="val 1166"/>
            </a:avLst>
          </a:prstGeom>
          <a:solidFill>
            <a:srgbClr val="3E3E3E"/>
          </a:solidFill>
          <a:ln/>
        </p:spPr>
        <p:txBody>
          <a:bodyPr/>
          <a:lstStyle/>
          <a:p>
            <a:endParaRPr lang="en-GB"/>
          </a:p>
        </p:txBody>
      </p:sp>
      <p:sp>
        <p:nvSpPr>
          <p:cNvPr id="8" name="Text 5"/>
          <p:cNvSpPr/>
          <p:nvPr/>
        </p:nvSpPr>
        <p:spPr>
          <a:xfrm>
            <a:off x="4912162" y="212752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E0D6DE"/>
                </a:solidFill>
                <a:latin typeface="Anton" pitchFamily="34" charset="0"/>
                <a:ea typeface="Anton" pitchFamily="34" charset="-122"/>
                <a:cs typeface="Anton" pitchFamily="34" charset="-120"/>
              </a:rPr>
              <a:t>Who the role serves:</a:t>
            </a:r>
            <a:endParaRPr lang="en-US" sz="2200" dirty="0"/>
          </a:p>
        </p:txBody>
      </p:sp>
      <p:sp>
        <p:nvSpPr>
          <p:cNvPr id="9" name="Text 6"/>
          <p:cNvSpPr/>
          <p:nvPr/>
        </p:nvSpPr>
        <p:spPr>
          <a:xfrm>
            <a:off x="4912162" y="2617946"/>
            <a:ext cx="3211235" cy="1814623"/>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Students (end users)</a:t>
            </a:r>
          </a:p>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Officers and staff of Student Union.</a:t>
            </a:r>
          </a:p>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Departments / external stakeholders Partners.</a:t>
            </a:r>
            <a:endParaRPr lang="en-US" sz="1750" dirty="0"/>
          </a:p>
        </p:txBody>
      </p:sp>
      <p:sp>
        <p:nvSpPr>
          <p:cNvPr id="10" name="Shape 7"/>
          <p:cNvSpPr/>
          <p:nvPr/>
        </p:nvSpPr>
        <p:spPr>
          <a:xfrm>
            <a:off x="793790" y="4886197"/>
            <a:ext cx="7556421" cy="2191345"/>
          </a:xfrm>
          <a:prstGeom prst="roundRect">
            <a:avLst>
              <a:gd name="adj" fmla="val 1553"/>
            </a:avLst>
          </a:prstGeom>
          <a:solidFill>
            <a:srgbClr val="3E3E3E"/>
          </a:solidFill>
          <a:ln/>
        </p:spPr>
        <p:txBody>
          <a:bodyPr/>
          <a:lstStyle/>
          <a:p>
            <a:endParaRPr lang="en-GB"/>
          </a:p>
        </p:txBody>
      </p:sp>
      <p:sp>
        <p:nvSpPr>
          <p:cNvPr id="11" name="Text 8"/>
          <p:cNvSpPr/>
          <p:nvPr/>
        </p:nvSpPr>
        <p:spPr>
          <a:xfrm>
            <a:off x="1020604" y="5113011"/>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E0D6DE"/>
                </a:solidFill>
                <a:latin typeface="Anton" pitchFamily="34" charset="0"/>
                <a:ea typeface="Anton" pitchFamily="34" charset="-122"/>
                <a:cs typeface="Anton" pitchFamily="34" charset="-120"/>
              </a:rPr>
              <a:t>Success outcomes:</a:t>
            </a:r>
            <a:endParaRPr lang="en-US" sz="2200" dirty="0"/>
          </a:p>
        </p:txBody>
      </p:sp>
      <p:sp>
        <p:nvSpPr>
          <p:cNvPr id="12" name="Text 9"/>
          <p:cNvSpPr/>
          <p:nvPr/>
        </p:nvSpPr>
        <p:spPr>
          <a:xfrm>
            <a:off x="1020604" y="5603430"/>
            <a:ext cx="7102793" cy="1088774"/>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More productive processes (time/cost saving)</a:t>
            </a:r>
          </a:p>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Increased student interaction and satisfaction.</a:t>
            </a:r>
          </a:p>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Increased number of ideas that have been implemented (not merely proposed).</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25A86AB-A0C5-44C3-B690-F28E8FACEA34}"/>
              </a:ext>
            </a:extLst>
          </p:cNvPr>
          <p:cNvSpPr/>
          <p:nvPr/>
        </p:nvSpPr>
        <p:spPr>
          <a:xfrm>
            <a:off x="12582144" y="7571232"/>
            <a:ext cx="2048256" cy="658368"/>
          </a:xfrm>
          <a:prstGeom prst="rect">
            <a:avLst/>
          </a:prstGeom>
          <a:solidFill>
            <a:srgbClr val="1F1F1F"/>
          </a:solidFill>
          <a:ln>
            <a:solidFill>
              <a:srgbClr val="1F1F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3182660" y="1215628"/>
            <a:ext cx="8264962" cy="527209"/>
          </a:xfrm>
          <a:prstGeom prst="rect">
            <a:avLst/>
          </a:prstGeom>
          <a:noFill/>
          <a:ln/>
        </p:spPr>
        <p:txBody>
          <a:bodyPr wrap="none" lIns="0" tIns="0" rIns="0" bIns="0" rtlCol="0" anchor="t"/>
          <a:lstStyle/>
          <a:p>
            <a:pPr marL="0" indent="0" algn="ctr">
              <a:lnSpc>
                <a:spcPts val="4150"/>
              </a:lnSpc>
              <a:buNone/>
            </a:pPr>
            <a:r>
              <a:rPr lang="en-US" sz="3300" dirty="0">
                <a:solidFill>
                  <a:srgbClr val="FA95AF"/>
                </a:solidFill>
                <a:latin typeface="Anton" pitchFamily="34" charset="0"/>
                <a:ea typeface="Anton" pitchFamily="34" charset="-122"/>
                <a:cs typeface="Anton" pitchFamily="34" charset="-120"/>
              </a:rPr>
              <a:t>Job Description: Key Duties (Innovation-Focused)</a:t>
            </a:r>
            <a:endParaRPr lang="en-US" sz="3300" dirty="0"/>
          </a:p>
        </p:txBody>
      </p:sp>
      <p:sp>
        <p:nvSpPr>
          <p:cNvPr id="3" name="Text 1"/>
          <p:cNvSpPr/>
          <p:nvPr/>
        </p:nvSpPr>
        <p:spPr>
          <a:xfrm>
            <a:off x="1494592" y="1993702"/>
            <a:ext cx="11641217" cy="294084"/>
          </a:xfrm>
          <a:prstGeom prst="rect">
            <a:avLst/>
          </a:prstGeom>
          <a:noFill/>
          <a:ln/>
        </p:spPr>
        <p:txBody>
          <a:bodyPr wrap="none" lIns="0" tIns="0" rIns="0" bIns="0" rtlCol="0" anchor="t"/>
          <a:lstStyle/>
          <a:p>
            <a:pPr marL="0" indent="0" algn="ctr">
              <a:lnSpc>
                <a:spcPts val="2300"/>
              </a:lnSpc>
              <a:buNone/>
            </a:pPr>
            <a:r>
              <a:rPr lang="en-US" sz="1650" dirty="0">
                <a:solidFill>
                  <a:srgbClr val="E0D6DE"/>
                </a:solidFill>
                <a:latin typeface="Fira Sans" pitchFamily="34" charset="0"/>
                <a:ea typeface="Fira Sans" pitchFamily="34" charset="-122"/>
                <a:cs typeface="Fira Sans" pitchFamily="34" charset="-120"/>
              </a:rPr>
              <a:t>Driving innovation through structured phases of discovery, creation, testing, implementation, and assurance.</a:t>
            </a:r>
            <a:endParaRPr lang="en-US" sz="1650" dirty="0"/>
          </a:p>
        </p:txBody>
      </p:sp>
      <p:pic>
        <p:nvPicPr>
          <p:cNvPr id="4" name="Image 0" descr="preencoded.png"/>
          <p:cNvPicPr>
            <a:picLocks noChangeAspect="1"/>
          </p:cNvPicPr>
          <p:nvPr/>
        </p:nvPicPr>
        <p:blipFill>
          <a:blip r:embed="rId3"/>
          <a:stretch>
            <a:fillRect/>
          </a:stretch>
        </p:blipFill>
        <p:spPr>
          <a:xfrm>
            <a:off x="1494592" y="2428875"/>
            <a:ext cx="3880366" cy="674846"/>
          </a:xfrm>
          <a:prstGeom prst="rect">
            <a:avLst/>
          </a:prstGeom>
        </p:spPr>
      </p:pic>
      <p:sp>
        <p:nvSpPr>
          <p:cNvPr id="5" name="Text 2"/>
          <p:cNvSpPr/>
          <p:nvPr/>
        </p:nvSpPr>
        <p:spPr>
          <a:xfrm>
            <a:off x="1663303" y="3229094"/>
            <a:ext cx="2108835" cy="263485"/>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DISCOVER</a:t>
            </a:r>
            <a:endParaRPr lang="en-US" sz="2000" dirty="0"/>
          </a:p>
        </p:txBody>
      </p:sp>
      <p:sp>
        <p:nvSpPr>
          <p:cNvPr id="6" name="Text 3"/>
          <p:cNvSpPr/>
          <p:nvPr/>
        </p:nvSpPr>
        <p:spPr>
          <a:xfrm>
            <a:off x="1663303" y="3567827"/>
            <a:ext cx="3542943" cy="941457"/>
          </a:xfrm>
          <a:prstGeom prst="rect">
            <a:avLst/>
          </a:prstGeom>
          <a:noFill/>
          <a:ln/>
        </p:spPr>
        <p:txBody>
          <a:bodyPr wrap="squar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Determine the challenges in services through feedback, information and observation.</a:t>
            </a:r>
          </a:p>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Recommend solutions (process, digital tools, communications, events)</a:t>
            </a:r>
            <a:endParaRPr lang="en-US" sz="1650" dirty="0"/>
          </a:p>
        </p:txBody>
      </p:sp>
      <p:pic>
        <p:nvPicPr>
          <p:cNvPr id="7" name="Image 1" descr="preencoded.png"/>
          <p:cNvPicPr>
            <a:picLocks noChangeAspect="1"/>
          </p:cNvPicPr>
          <p:nvPr/>
        </p:nvPicPr>
        <p:blipFill>
          <a:blip r:embed="rId4"/>
          <a:stretch>
            <a:fillRect/>
          </a:stretch>
        </p:blipFill>
        <p:spPr>
          <a:xfrm>
            <a:off x="5374958" y="2428875"/>
            <a:ext cx="3880366" cy="674846"/>
          </a:xfrm>
          <a:prstGeom prst="rect">
            <a:avLst/>
          </a:prstGeom>
        </p:spPr>
      </p:pic>
      <p:sp>
        <p:nvSpPr>
          <p:cNvPr id="8" name="Text 4"/>
          <p:cNvSpPr/>
          <p:nvPr/>
        </p:nvSpPr>
        <p:spPr>
          <a:xfrm>
            <a:off x="5543669" y="3229094"/>
            <a:ext cx="2108835" cy="263485"/>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CREATE</a:t>
            </a:r>
            <a:endParaRPr lang="en-US" sz="2000" dirty="0"/>
          </a:p>
        </p:txBody>
      </p:sp>
      <p:sp>
        <p:nvSpPr>
          <p:cNvPr id="9" name="Text 5"/>
          <p:cNvSpPr/>
          <p:nvPr/>
        </p:nvSpPr>
        <p:spPr>
          <a:xfrm>
            <a:off x="5543669" y="3567827"/>
            <a:ext cx="3542943" cy="941457"/>
          </a:xfrm>
          <a:prstGeom prst="rect">
            <a:avLst/>
          </a:prstGeom>
          <a:noFill/>
          <a:ln/>
        </p:spPr>
        <p:txBody>
          <a:bodyPr wrap="squar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Liaise with teams to introduce new operations.</a:t>
            </a:r>
          </a:p>
          <a:p>
            <a:pPr marL="342900" indent="-342900" algn="l">
              <a:lnSpc>
                <a:spcPts val="1850"/>
              </a:lnSpc>
              <a:buSzPct val="100000"/>
              <a:buChar char="•"/>
            </a:pPr>
            <a:r>
              <a:rPr lang="en-US" sz="1650" dirty="0">
                <a:solidFill>
                  <a:schemeClr val="bg1"/>
                </a:solidFill>
              </a:rPr>
              <a:t>Maintain innovation log (ideas, tests, results, next steps)</a:t>
            </a:r>
          </a:p>
        </p:txBody>
      </p:sp>
      <p:pic>
        <p:nvPicPr>
          <p:cNvPr id="10" name="Image 2" descr="preencoded.png"/>
          <p:cNvPicPr>
            <a:picLocks noChangeAspect="1"/>
          </p:cNvPicPr>
          <p:nvPr/>
        </p:nvPicPr>
        <p:blipFill>
          <a:blip r:embed="rId5"/>
          <a:stretch>
            <a:fillRect/>
          </a:stretch>
        </p:blipFill>
        <p:spPr>
          <a:xfrm>
            <a:off x="9255323" y="2428875"/>
            <a:ext cx="3880366" cy="674846"/>
          </a:xfrm>
          <a:prstGeom prst="rect">
            <a:avLst/>
          </a:prstGeom>
        </p:spPr>
      </p:pic>
      <p:sp>
        <p:nvSpPr>
          <p:cNvPr id="11" name="Text 6"/>
          <p:cNvSpPr/>
          <p:nvPr/>
        </p:nvSpPr>
        <p:spPr>
          <a:xfrm>
            <a:off x="9424035" y="3229094"/>
            <a:ext cx="2108835" cy="263485"/>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TEST</a:t>
            </a:r>
            <a:endParaRPr lang="en-US" sz="2000" dirty="0"/>
          </a:p>
        </p:txBody>
      </p:sp>
      <p:sp>
        <p:nvSpPr>
          <p:cNvPr id="12" name="Text 7"/>
          <p:cNvSpPr/>
          <p:nvPr/>
        </p:nvSpPr>
        <p:spPr>
          <a:xfrm>
            <a:off x="9424035" y="3567827"/>
            <a:ext cx="3542943" cy="470535"/>
          </a:xfrm>
          <a:prstGeom prst="rect">
            <a:avLst/>
          </a:prstGeom>
          <a:noFill/>
          <a:ln/>
        </p:spPr>
        <p:txBody>
          <a:bodyPr wrap="squar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Support pilot projects: plan → test → evaluate → refine</a:t>
            </a:r>
            <a:endParaRPr lang="en-US" sz="1650" dirty="0"/>
          </a:p>
        </p:txBody>
      </p:sp>
      <p:pic>
        <p:nvPicPr>
          <p:cNvPr id="13" name="Image 3" descr="preencoded.png"/>
          <p:cNvPicPr>
            <a:picLocks noChangeAspect="1"/>
          </p:cNvPicPr>
          <p:nvPr/>
        </p:nvPicPr>
        <p:blipFill>
          <a:blip r:embed="rId6"/>
          <a:stretch>
            <a:fillRect/>
          </a:stretch>
        </p:blipFill>
        <p:spPr>
          <a:xfrm>
            <a:off x="1494590" y="5204044"/>
            <a:ext cx="3880366" cy="674846"/>
          </a:xfrm>
          <a:prstGeom prst="rect">
            <a:avLst/>
          </a:prstGeom>
        </p:spPr>
      </p:pic>
      <p:sp>
        <p:nvSpPr>
          <p:cNvPr id="14" name="Text 8"/>
          <p:cNvSpPr/>
          <p:nvPr/>
        </p:nvSpPr>
        <p:spPr>
          <a:xfrm>
            <a:off x="1663303" y="6104155"/>
            <a:ext cx="2108835" cy="263485"/>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IMPLEMENT</a:t>
            </a:r>
            <a:endParaRPr lang="en-US" sz="2000" dirty="0"/>
          </a:p>
        </p:txBody>
      </p:sp>
      <p:sp>
        <p:nvSpPr>
          <p:cNvPr id="15" name="Text 9"/>
          <p:cNvSpPr/>
          <p:nvPr/>
        </p:nvSpPr>
        <p:spPr>
          <a:xfrm>
            <a:off x="1663302" y="6543243"/>
            <a:ext cx="3542943" cy="941457"/>
          </a:xfrm>
          <a:prstGeom prst="rect">
            <a:avLst/>
          </a:prstGeom>
          <a:noFill/>
          <a:ln/>
        </p:spPr>
        <p:txBody>
          <a:bodyPr wrap="squar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Create straightforward reports/ dashboards with outcomes and learning.</a:t>
            </a:r>
          </a:p>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Conduct idea-generation activities/workshops with students/staff.</a:t>
            </a:r>
            <a:endParaRPr lang="en-US" sz="1650" dirty="0"/>
          </a:p>
        </p:txBody>
      </p:sp>
      <p:pic>
        <p:nvPicPr>
          <p:cNvPr id="16" name="Image 4" descr="preencoded.png"/>
          <p:cNvPicPr>
            <a:picLocks noChangeAspect="1"/>
          </p:cNvPicPr>
          <p:nvPr/>
        </p:nvPicPr>
        <p:blipFill>
          <a:blip r:embed="rId7"/>
          <a:stretch>
            <a:fillRect/>
          </a:stretch>
        </p:blipFill>
        <p:spPr>
          <a:xfrm>
            <a:off x="5543669" y="5204044"/>
            <a:ext cx="3880366" cy="674846"/>
          </a:xfrm>
          <a:prstGeom prst="rect">
            <a:avLst/>
          </a:prstGeom>
        </p:spPr>
      </p:pic>
      <p:sp>
        <p:nvSpPr>
          <p:cNvPr id="17" name="Text 10"/>
          <p:cNvSpPr/>
          <p:nvPr/>
        </p:nvSpPr>
        <p:spPr>
          <a:xfrm>
            <a:off x="5881092" y="6078867"/>
            <a:ext cx="2108835" cy="263485"/>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ENSURE</a:t>
            </a:r>
            <a:endParaRPr lang="en-US" sz="2000" dirty="0"/>
          </a:p>
        </p:txBody>
      </p:sp>
      <p:sp>
        <p:nvSpPr>
          <p:cNvPr id="18" name="Text 11"/>
          <p:cNvSpPr/>
          <p:nvPr/>
        </p:nvSpPr>
        <p:spPr>
          <a:xfrm>
            <a:off x="5712381" y="6582647"/>
            <a:ext cx="3542943" cy="470535"/>
          </a:xfrm>
          <a:prstGeom prst="rect">
            <a:avLst/>
          </a:prstGeom>
          <a:noFill/>
          <a:ln/>
        </p:spPr>
        <p:txBody>
          <a:bodyPr wrap="squar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Make solutions inclusive, ethical and viable.</a:t>
            </a:r>
            <a:endParaRPr lang="en-US" sz="1650" dirty="0"/>
          </a:p>
        </p:txBody>
      </p:sp>
      <p:pic>
        <p:nvPicPr>
          <p:cNvPr id="20" name="Picture 19">
            <a:extLst>
              <a:ext uri="{FF2B5EF4-FFF2-40B4-BE49-F238E27FC236}">
                <a16:creationId xmlns:a16="http://schemas.microsoft.com/office/drawing/2014/main" id="{8F1A7C7D-80F2-4766-A53A-404833414070}"/>
              </a:ext>
            </a:extLst>
          </p:cNvPr>
          <p:cNvPicPr>
            <a:picLocks noChangeAspect="1"/>
          </p:cNvPicPr>
          <p:nvPr/>
        </p:nvPicPr>
        <p:blipFill>
          <a:blip r:embed="rId8"/>
          <a:stretch>
            <a:fillRect/>
          </a:stretch>
        </p:blipFill>
        <p:spPr>
          <a:xfrm>
            <a:off x="9592748" y="4365147"/>
            <a:ext cx="4793814" cy="342743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p:nvPr/>
        </p:nvSpPr>
        <p:spPr>
          <a:xfrm>
            <a:off x="740331" y="861060"/>
            <a:ext cx="7663339" cy="1057751"/>
          </a:xfrm>
          <a:prstGeom prst="rect">
            <a:avLst/>
          </a:prstGeom>
          <a:noFill/>
          <a:ln/>
        </p:spPr>
        <p:txBody>
          <a:bodyPr wrap="square" lIns="0" tIns="0" rIns="0" bIns="0" rtlCol="0" anchor="t"/>
          <a:lstStyle/>
          <a:p>
            <a:pPr marL="0" indent="0" algn="l">
              <a:lnSpc>
                <a:spcPts val="4150"/>
              </a:lnSpc>
              <a:buNone/>
            </a:pPr>
            <a:r>
              <a:rPr lang="en-US" sz="3300" dirty="0">
                <a:solidFill>
                  <a:srgbClr val="FA95AF"/>
                </a:solidFill>
                <a:latin typeface="Anton" pitchFamily="34" charset="0"/>
                <a:ea typeface="Anton" pitchFamily="34" charset="-122"/>
                <a:cs typeface="Anton" pitchFamily="34" charset="-120"/>
              </a:rPr>
              <a:t>Job Description: How the Role Drives Innovation</a:t>
            </a:r>
            <a:endParaRPr lang="en-US" sz="3300" dirty="0"/>
          </a:p>
        </p:txBody>
      </p:sp>
      <p:sp>
        <p:nvSpPr>
          <p:cNvPr id="4" name="Text 1"/>
          <p:cNvSpPr/>
          <p:nvPr/>
        </p:nvSpPr>
        <p:spPr>
          <a:xfrm>
            <a:off x="740331" y="1997631"/>
            <a:ext cx="5526167" cy="330517"/>
          </a:xfrm>
          <a:prstGeom prst="rect">
            <a:avLst/>
          </a:prstGeom>
          <a:noFill/>
          <a:ln/>
        </p:spPr>
        <p:txBody>
          <a:bodyPr wrap="none" lIns="0" tIns="0" rIns="0" bIns="0" rtlCol="0" anchor="t"/>
          <a:lstStyle/>
          <a:p>
            <a:pPr marL="0" indent="0" algn="l">
              <a:lnSpc>
                <a:spcPts val="2600"/>
              </a:lnSpc>
              <a:buNone/>
            </a:pPr>
            <a:r>
              <a:rPr lang="en-US" sz="2050" dirty="0">
                <a:solidFill>
                  <a:srgbClr val="FA95AF"/>
                </a:solidFill>
                <a:latin typeface="Anton" pitchFamily="34" charset="0"/>
                <a:ea typeface="Anton" pitchFamily="34" charset="-122"/>
                <a:cs typeface="Anton" pitchFamily="34" charset="-120"/>
              </a:rPr>
              <a:t>How this job </a:t>
            </a:r>
            <a:r>
              <a:rPr lang="en-US" sz="2050" i="1" dirty="0">
                <a:solidFill>
                  <a:srgbClr val="FA95AF"/>
                </a:solidFill>
                <a:latin typeface="Anton" pitchFamily="34" charset="0"/>
                <a:ea typeface="Anton" pitchFamily="34" charset="-122"/>
                <a:cs typeface="Anton" pitchFamily="34" charset="-120"/>
              </a:rPr>
              <a:t>creates</a:t>
            </a:r>
            <a:r>
              <a:rPr lang="en-US" sz="2050" dirty="0">
                <a:solidFill>
                  <a:srgbClr val="FA95AF"/>
                </a:solidFill>
                <a:latin typeface="Anton" pitchFamily="34" charset="0"/>
                <a:ea typeface="Anton" pitchFamily="34" charset="-122"/>
                <a:cs typeface="Anton" pitchFamily="34" charset="-120"/>
              </a:rPr>
              <a:t> innovation (not routine admin):</a:t>
            </a:r>
            <a:endParaRPr lang="en-US" sz="2050" dirty="0"/>
          </a:p>
        </p:txBody>
      </p:sp>
      <p:sp>
        <p:nvSpPr>
          <p:cNvPr id="5" name="Text 2"/>
          <p:cNvSpPr/>
          <p:nvPr/>
        </p:nvSpPr>
        <p:spPr>
          <a:xfrm>
            <a:off x="740331" y="2624018"/>
            <a:ext cx="7663339" cy="2289555"/>
          </a:xfrm>
          <a:prstGeom prst="rect">
            <a:avLst/>
          </a:prstGeom>
          <a:noFill/>
          <a:ln/>
        </p:spPr>
        <p:txBody>
          <a:bodyPr wrap="square" lIns="0" tIns="0" rIns="0" bIns="0" rtlCol="0" anchor="t"/>
          <a:lstStyle/>
          <a:p>
            <a:pPr marL="342900" indent="-342900" algn="l">
              <a:lnSpc>
                <a:spcPts val="2550"/>
              </a:lnSpc>
              <a:buSzPct val="100000"/>
              <a:buChar char="•"/>
            </a:pPr>
            <a:r>
              <a:rPr lang="en-US" sz="1650" dirty="0">
                <a:solidFill>
                  <a:srgbClr val="E0D6DE"/>
                </a:solidFill>
                <a:latin typeface="Fira Sans" pitchFamily="34" charset="0"/>
                <a:ea typeface="Fira Sans" pitchFamily="34" charset="-122"/>
                <a:cs typeface="Fira Sans" pitchFamily="34" charset="-120"/>
              </a:rPr>
              <a:t>Transforms student requirements into practice (user-</a:t>
            </a:r>
            <a:r>
              <a:rPr lang="en-US" sz="1650" dirty="0" err="1">
                <a:solidFill>
                  <a:srgbClr val="E0D6DE"/>
                </a:solidFill>
                <a:latin typeface="Fira Sans" pitchFamily="34" charset="0"/>
                <a:ea typeface="Fira Sans" pitchFamily="34" charset="-122"/>
                <a:cs typeface="Fira Sans" pitchFamily="34" charset="-120"/>
              </a:rPr>
              <a:t>centre</a:t>
            </a:r>
            <a:r>
              <a:rPr lang="en-US" sz="1650" dirty="0">
                <a:solidFill>
                  <a:srgbClr val="E0D6DE"/>
                </a:solidFill>
                <a:latin typeface="Fira Sans" pitchFamily="34" charset="0"/>
                <a:ea typeface="Fira Sans" pitchFamily="34" charset="-122"/>
                <a:cs typeface="Fira Sans" pitchFamily="34" charset="-120"/>
              </a:rPr>
              <a:t> approach)</a:t>
            </a:r>
          </a:p>
          <a:p>
            <a:pPr marL="342900" indent="-342900" algn="l">
              <a:lnSpc>
                <a:spcPts val="2550"/>
              </a:lnSpc>
              <a:buSzPct val="100000"/>
              <a:buChar char="•"/>
            </a:pPr>
            <a:r>
              <a:rPr lang="en-US" sz="1650" dirty="0">
                <a:solidFill>
                  <a:srgbClr val="E0D6DE"/>
                </a:solidFill>
                <a:latin typeface="Fira Sans" pitchFamily="34" charset="0"/>
                <a:ea typeface="Fira Sans" pitchFamily="34" charset="-122"/>
                <a:cs typeface="Fira Sans" pitchFamily="34" charset="-120"/>
              </a:rPr>
              <a:t>Encourages experimentation:</a:t>
            </a:r>
          </a:p>
          <a:p>
            <a:pPr marL="342900" indent="-342900" algn="l">
              <a:lnSpc>
                <a:spcPts val="2550"/>
              </a:lnSpc>
              <a:buSzPct val="100000"/>
              <a:buChar char="•"/>
            </a:pPr>
            <a:r>
              <a:rPr lang="en-US" sz="1650" dirty="0">
                <a:solidFill>
                  <a:srgbClr val="E0D6DE"/>
                </a:solidFill>
                <a:latin typeface="Fira Sans" pitchFamily="34" charset="0"/>
                <a:ea typeface="Fira Sans" pitchFamily="34" charset="-122"/>
                <a:cs typeface="Fira Sans" pitchFamily="34" charset="-120"/>
              </a:rPr>
              <a:t>      small scale pilots prior to total rollout.</a:t>
            </a:r>
          </a:p>
          <a:p>
            <a:pPr marL="342900" indent="-342900" algn="l">
              <a:lnSpc>
                <a:spcPts val="2550"/>
              </a:lnSpc>
              <a:buSzPct val="100000"/>
              <a:buChar char="•"/>
            </a:pPr>
            <a:r>
              <a:rPr lang="en-US" sz="1650" dirty="0">
                <a:solidFill>
                  <a:srgbClr val="E0D6DE"/>
                </a:solidFill>
                <a:latin typeface="Fira Sans" pitchFamily="34" charset="0"/>
                <a:ea typeface="Fira Sans" pitchFamily="34" charset="-122"/>
                <a:cs typeface="Fira Sans" pitchFamily="34" charset="-120"/>
              </a:rPr>
              <a:t>Develops the culture of continuous improvement:</a:t>
            </a:r>
          </a:p>
          <a:p>
            <a:pPr marL="285750" indent="-285750" algn="l">
              <a:lnSpc>
                <a:spcPts val="2550"/>
              </a:lnSpc>
              <a:buSzPct val="100000"/>
              <a:buFont typeface="Arial" panose="020B0604020202020204" pitchFamily="34" charset="0"/>
              <a:buChar char="•"/>
            </a:pPr>
            <a:r>
              <a:rPr lang="en-US" sz="1650" dirty="0">
                <a:solidFill>
                  <a:srgbClr val="E0D6DE"/>
                </a:solidFill>
                <a:latin typeface="Fira Sans" pitchFamily="34" charset="0"/>
                <a:ea typeface="Fira Sans" pitchFamily="34" charset="-122"/>
                <a:cs typeface="Fira Sans" pitchFamily="34" charset="-120"/>
              </a:rPr>
              <a:t>        team-based lessons learned.</a:t>
            </a:r>
          </a:p>
          <a:p>
            <a:pPr marL="342900" indent="-342900" algn="l">
              <a:lnSpc>
                <a:spcPts val="2550"/>
              </a:lnSpc>
              <a:buSzPct val="100000"/>
              <a:buChar char="•"/>
            </a:pPr>
            <a:r>
              <a:rPr lang="en-US" sz="1650" dirty="0">
                <a:solidFill>
                  <a:srgbClr val="E0D6DE"/>
                </a:solidFill>
                <a:latin typeface="Fira Sans" pitchFamily="34" charset="0"/>
                <a:ea typeface="Fira Sans" pitchFamily="34" charset="-122"/>
                <a:cs typeface="Fira Sans" pitchFamily="34" charset="-120"/>
              </a:rPr>
              <a:t>Makes use of evidence (data + feedback) to substantiate change.</a:t>
            </a:r>
          </a:p>
          <a:p>
            <a:pPr marL="342900" indent="-342900" algn="l">
              <a:lnSpc>
                <a:spcPts val="2550"/>
              </a:lnSpc>
              <a:buSzPct val="100000"/>
              <a:buChar char="•"/>
            </a:pPr>
            <a:r>
              <a:rPr lang="en-US" sz="1650" dirty="0">
                <a:solidFill>
                  <a:srgbClr val="E0D6DE"/>
                </a:solidFill>
                <a:latin typeface="Fira Sans" pitchFamily="34" charset="0"/>
                <a:ea typeface="Fira Sans" pitchFamily="34" charset="-122"/>
                <a:cs typeface="Fira Sans" pitchFamily="34" charset="-120"/>
              </a:rPr>
              <a:t>Helps in embracing digital (tools, automation, improved workflow)</a:t>
            </a:r>
            <a:endParaRPr lang="en-US" sz="1650" dirty="0"/>
          </a:p>
        </p:txBody>
      </p:sp>
      <p:sp>
        <p:nvSpPr>
          <p:cNvPr id="6" name="Text 3"/>
          <p:cNvSpPr/>
          <p:nvPr/>
        </p:nvSpPr>
        <p:spPr>
          <a:xfrm>
            <a:off x="740331" y="5209444"/>
            <a:ext cx="4217551" cy="330517"/>
          </a:xfrm>
          <a:prstGeom prst="rect">
            <a:avLst/>
          </a:prstGeom>
          <a:noFill/>
          <a:ln/>
        </p:spPr>
        <p:txBody>
          <a:bodyPr wrap="none" lIns="0" tIns="0" rIns="0" bIns="0" rtlCol="0" anchor="t"/>
          <a:lstStyle/>
          <a:p>
            <a:pPr marL="0" indent="0" algn="l">
              <a:lnSpc>
                <a:spcPts val="2600"/>
              </a:lnSpc>
              <a:buNone/>
            </a:pPr>
            <a:r>
              <a:rPr lang="en-US" sz="2050" dirty="0">
                <a:solidFill>
                  <a:srgbClr val="FA95AF"/>
                </a:solidFill>
                <a:latin typeface="Anton" pitchFamily="34" charset="0"/>
                <a:ea typeface="Anton" pitchFamily="34" charset="-122"/>
                <a:cs typeface="Anton" pitchFamily="34" charset="-120"/>
              </a:rPr>
              <a:t>Example deliverables (quick examples):</a:t>
            </a:r>
            <a:endParaRPr lang="en-US" sz="2050" dirty="0"/>
          </a:p>
        </p:txBody>
      </p:sp>
      <p:sp>
        <p:nvSpPr>
          <p:cNvPr id="7" name="Text 4"/>
          <p:cNvSpPr/>
          <p:nvPr/>
        </p:nvSpPr>
        <p:spPr>
          <a:xfrm>
            <a:off x="740331" y="5835832"/>
            <a:ext cx="7663339" cy="981238"/>
          </a:xfrm>
          <a:prstGeom prst="rect">
            <a:avLst/>
          </a:prstGeom>
          <a:noFill/>
          <a:ln/>
        </p:spPr>
        <p:txBody>
          <a:bodyPr wrap="square" lIns="0" tIns="0" rIns="0" bIns="0" rtlCol="0" anchor="t"/>
          <a:lstStyle/>
          <a:p>
            <a:pPr marL="342900" indent="-342900" algn="l">
              <a:lnSpc>
                <a:spcPts val="2550"/>
              </a:lnSpc>
              <a:buSzPct val="100000"/>
              <a:buChar char="•"/>
            </a:pPr>
            <a:r>
              <a:rPr lang="en-US" sz="1650" dirty="0">
                <a:solidFill>
                  <a:srgbClr val="E0D6DE"/>
                </a:solidFill>
                <a:latin typeface="Fira Sans" pitchFamily="34" charset="0"/>
                <a:ea typeface="Fira Sans" pitchFamily="34" charset="-122"/>
                <a:cs typeface="Fira Sans" pitchFamily="34" charset="-120"/>
              </a:rPr>
              <a:t>New online reservation/ queue system trial.</a:t>
            </a:r>
          </a:p>
          <a:p>
            <a:pPr marL="342900" indent="-342900" algn="l">
              <a:lnSpc>
                <a:spcPts val="2550"/>
              </a:lnSpc>
              <a:buSzPct val="100000"/>
              <a:buChar char="•"/>
            </a:pPr>
            <a:r>
              <a:rPr lang="en-US" sz="1650" dirty="0">
                <a:solidFill>
                  <a:srgbClr val="E0D6DE"/>
                </a:solidFill>
                <a:latin typeface="Fira Sans" pitchFamily="34" charset="0"/>
                <a:ea typeface="Fira Sans" pitchFamily="34" charset="-122"/>
                <a:cs typeface="Fira Sans" pitchFamily="34" charset="-120"/>
              </a:rPr>
              <a:t>Better communication medium (e.g., specific updates)</a:t>
            </a:r>
          </a:p>
          <a:p>
            <a:pPr marL="342900" indent="-342900" algn="l">
              <a:lnSpc>
                <a:spcPts val="2550"/>
              </a:lnSpc>
              <a:buSzPct val="100000"/>
              <a:buChar char="•"/>
            </a:pPr>
            <a:r>
              <a:rPr lang="en-US" sz="1650" dirty="0">
                <a:solidFill>
                  <a:srgbClr val="E0D6DE"/>
                </a:solidFill>
                <a:latin typeface="Fira Sans" pitchFamily="34" charset="0"/>
                <a:ea typeface="Fira Sans" pitchFamily="34" charset="-122"/>
                <a:cs typeface="Fira Sans" pitchFamily="34" charset="-120"/>
              </a:rPr>
              <a:t>Quick response process to complaint/feedbacks.</a:t>
            </a:r>
          </a:p>
        </p:txBody>
      </p:sp>
      <p:pic>
        <p:nvPicPr>
          <p:cNvPr id="13" name="Picture 12">
            <a:extLst>
              <a:ext uri="{FF2B5EF4-FFF2-40B4-BE49-F238E27FC236}">
                <a16:creationId xmlns:a16="http://schemas.microsoft.com/office/drawing/2014/main" id="{D1E7C11F-2297-4819-A384-A030AB2EAE5E}"/>
              </a:ext>
            </a:extLst>
          </p:cNvPr>
          <p:cNvPicPr>
            <a:picLocks noChangeAspect="1"/>
          </p:cNvPicPr>
          <p:nvPr/>
        </p:nvPicPr>
        <p:blipFill>
          <a:blip r:embed="rId3"/>
          <a:stretch>
            <a:fillRect/>
          </a:stretch>
        </p:blipFill>
        <p:spPr>
          <a:xfrm>
            <a:off x="8213035" y="1997631"/>
            <a:ext cx="5677034" cy="4819439"/>
          </a:xfrm>
          <a:prstGeom prst="rect">
            <a:avLst/>
          </a:prstGeom>
        </p:spPr>
      </p:pic>
      <p:sp>
        <p:nvSpPr>
          <p:cNvPr id="14" name="Rectangle 13">
            <a:extLst>
              <a:ext uri="{FF2B5EF4-FFF2-40B4-BE49-F238E27FC236}">
                <a16:creationId xmlns:a16="http://schemas.microsoft.com/office/drawing/2014/main" id="{A60EA2BF-F254-41E7-B59B-0D7E262AB319}"/>
              </a:ext>
            </a:extLst>
          </p:cNvPr>
          <p:cNvSpPr/>
          <p:nvPr/>
        </p:nvSpPr>
        <p:spPr>
          <a:xfrm>
            <a:off x="12582144" y="7571232"/>
            <a:ext cx="2048256" cy="658368"/>
          </a:xfrm>
          <a:prstGeom prst="rect">
            <a:avLst/>
          </a:prstGeom>
          <a:solidFill>
            <a:srgbClr val="1F1F1F"/>
          </a:solidFill>
          <a:ln>
            <a:solidFill>
              <a:srgbClr val="1F1F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1204793"/>
            <a:ext cx="7032546" cy="566976"/>
          </a:xfrm>
          <a:prstGeom prst="rect">
            <a:avLst/>
          </a:prstGeom>
          <a:noFill/>
          <a:ln/>
        </p:spPr>
        <p:txBody>
          <a:bodyPr wrap="none" lIns="0" tIns="0" rIns="0" bIns="0" rtlCol="0" anchor="t"/>
          <a:lstStyle/>
          <a:p>
            <a:pPr marL="0" indent="0" algn="l">
              <a:lnSpc>
                <a:spcPts val="4450"/>
              </a:lnSpc>
              <a:buNone/>
            </a:pPr>
            <a:r>
              <a:rPr lang="en-US" sz="3550" dirty="0">
                <a:solidFill>
                  <a:srgbClr val="FA95AF"/>
                </a:solidFill>
                <a:latin typeface="Anton" pitchFamily="34" charset="0"/>
                <a:ea typeface="Anton" pitchFamily="34" charset="-122"/>
                <a:cs typeface="Anton" pitchFamily="34" charset="-120"/>
              </a:rPr>
              <a:t>Person Specification: Essential Criteria</a:t>
            </a:r>
            <a:endParaRPr lang="en-US" sz="3550" dirty="0"/>
          </a:p>
        </p:txBody>
      </p:sp>
      <p:sp>
        <p:nvSpPr>
          <p:cNvPr id="3" name="Shape 1"/>
          <p:cNvSpPr/>
          <p:nvPr/>
        </p:nvSpPr>
        <p:spPr>
          <a:xfrm>
            <a:off x="630436" y="2111931"/>
            <a:ext cx="6571417" cy="4912757"/>
          </a:xfrm>
          <a:prstGeom prst="roundRect">
            <a:avLst>
              <a:gd name="adj" fmla="val 693"/>
            </a:avLst>
          </a:prstGeom>
          <a:solidFill>
            <a:srgbClr val="FA95AE"/>
          </a:solidFill>
          <a:ln/>
        </p:spPr>
        <p:txBody>
          <a:bodyPr/>
          <a:lstStyle/>
          <a:p>
            <a:endParaRPr lang="en-GB"/>
          </a:p>
        </p:txBody>
      </p:sp>
      <p:sp>
        <p:nvSpPr>
          <p:cNvPr id="4" name="Text 2"/>
          <p:cNvSpPr/>
          <p:nvPr/>
        </p:nvSpPr>
        <p:spPr>
          <a:xfrm>
            <a:off x="857250" y="233874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000000"/>
                </a:solidFill>
                <a:latin typeface="Anton" pitchFamily="34" charset="0"/>
                <a:ea typeface="Anton" pitchFamily="34" charset="-122"/>
                <a:cs typeface="Anton" pitchFamily="34" charset="-120"/>
              </a:rPr>
              <a:t>Essential (must-have):</a:t>
            </a:r>
            <a:endParaRPr lang="en-US" sz="2200" dirty="0"/>
          </a:p>
        </p:txBody>
      </p:sp>
      <p:sp>
        <p:nvSpPr>
          <p:cNvPr id="5" name="Text 3"/>
          <p:cNvSpPr/>
          <p:nvPr/>
        </p:nvSpPr>
        <p:spPr>
          <a:xfrm>
            <a:off x="857250" y="2919889"/>
            <a:ext cx="6117788" cy="3629246"/>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000000"/>
                </a:solidFill>
                <a:latin typeface="Fira Sans" pitchFamily="34" charset="0"/>
                <a:ea typeface="Fira Sans" pitchFamily="34" charset="-122"/>
                <a:cs typeface="Fira Sans" pitchFamily="34" charset="-120"/>
              </a:rPr>
              <a:t>Communication: verbal and written communication.</a:t>
            </a:r>
          </a:p>
          <a:p>
            <a:pPr marL="342900" indent="-342900" algn="l">
              <a:lnSpc>
                <a:spcPts val="2850"/>
              </a:lnSpc>
              <a:buSzPct val="100000"/>
              <a:buChar char="•"/>
            </a:pPr>
            <a:r>
              <a:rPr lang="en-US" sz="1750" dirty="0">
                <a:solidFill>
                  <a:srgbClr val="000000"/>
                </a:solidFill>
                <a:latin typeface="Fira Sans" pitchFamily="34" charset="0"/>
                <a:ea typeface="Fira Sans" pitchFamily="34" charset="-122"/>
                <a:cs typeface="Fira Sans" pitchFamily="34" charset="-120"/>
              </a:rPr>
              <a:t>Collaboration + coordination of stakeholders.</a:t>
            </a:r>
          </a:p>
          <a:p>
            <a:pPr marL="342900" indent="-342900" algn="l">
              <a:lnSpc>
                <a:spcPts val="2850"/>
              </a:lnSpc>
              <a:buSzPct val="100000"/>
              <a:buChar char="•"/>
            </a:pPr>
            <a:r>
              <a:rPr lang="en-US" sz="1750" dirty="0">
                <a:solidFill>
                  <a:srgbClr val="000000"/>
                </a:solidFill>
                <a:latin typeface="Fira Sans" pitchFamily="34" charset="0"/>
                <a:ea typeface="Fira Sans" pitchFamily="34" charset="-122"/>
                <a:cs typeface="Fira Sans" pitchFamily="34" charset="-120"/>
              </a:rPr>
              <a:t>Simple computer literacy (documents, spreadsheets, collaborative tools on the Internet)</a:t>
            </a:r>
          </a:p>
          <a:p>
            <a:pPr marL="342900" indent="-342900" algn="l">
              <a:lnSpc>
                <a:spcPts val="2850"/>
              </a:lnSpc>
              <a:buSzPct val="100000"/>
              <a:buChar char="•"/>
            </a:pPr>
            <a:r>
              <a:rPr lang="en-US" sz="1750" dirty="0">
                <a:solidFill>
                  <a:srgbClr val="000000"/>
                </a:solidFill>
                <a:latin typeface="Fira Sans" pitchFamily="34" charset="0"/>
                <a:ea typeface="Fira Sans" pitchFamily="34" charset="-122"/>
                <a:cs typeface="Fira Sans" pitchFamily="34" charset="-120"/>
              </a:rPr>
              <a:t>Problem-solving, </a:t>
            </a:r>
            <a:r>
              <a:rPr lang="en-US" sz="1750" dirty="0" err="1">
                <a:solidFill>
                  <a:srgbClr val="000000"/>
                </a:solidFill>
                <a:latin typeface="Fira Sans" pitchFamily="34" charset="0"/>
                <a:ea typeface="Fira Sans" pitchFamily="34" charset="-122"/>
                <a:cs typeface="Fira Sans" pitchFamily="34" charset="-120"/>
              </a:rPr>
              <a:t>organisation</a:t>
            </a:r>
            <a:r>
              <a:rPr lang="en-US" sz="1750" dirty="0">
                <a:solidFill>
                  <a:srgbClr val="000000"/>
                </a:solidFill>
                <a:latin typeface="Fira Sans" pitchFamily="34" charset="0"/>
                <a:ea typeface="Fira Sans" pitchFamily="34" charset="-122"/>
                <a:cs typeface="Fira Sans" pitchFamily="34" charset="-120"/>
              </a:rPr>
              <a:t> (planning, </a:t>
            </a:r>
            <a:r>
              <a:rPr lang="en-US" sz="1750" dirty="0" err="1">
                <a:solidFill>
                  <a:srgbClr val="000000"/>
                </a:solidFill>
                <a:latin typeface="Fira Sans" pitchFamily="34" charset="0"/>
                <a:ea typeface="Fira Sans" pitchFamily="34" charset="-122"/>
                <a:cs typeface="Fira Sans" pitchFamily="34" charset="-120"/>
              </a:rPr>
              <a:t>prioritising</a:t>
            </a:r>
            <a:r>
              <a:rPr lang="en-US" sz="1750" dirty="0">
                <a:solidFill>
                  <a:srgbClr val="000000"/>
                </a:solidFill>
                <a:latin typeface="Fira Sans" pitchFamily="34" charset="0"/>
                <a:ea typeface="Fira Sans" pitchFamily="34" charset="-122"/>
                <a:cs typeface="Fira Sans" pitchFamily="34" charset="-120"/>
              </a:rPr>
              <a:t>, meeting deadlines)</a:t>
            </a:r>
          </a:p>
          <a:p>
            <a:pPr marL="342900" indent="-342900" algn="l">
              <a:lnSpc>
                <a:spcPts val="2850"/>
              </a:lnSpc>
              <a:buSzPct val="100000"/>
              <a:buChar char="•"/>
            </a:pPr>
            <a:r>
              <a:rPr lang="en-US" sz="1750" dirty="0">
                <a:solidFill>
                  <a:srgbClr val="000000"/>
                </a:solidFill>
                <a:latin typeface="Fira Sans" pitchFamily="34" charset="0"/>
                <a:ea typeface="Fira Sans" pitchFamily="34" charset="-122"/>
                <a:cs typeface="Fira Sans" pitchFamily="34" charset="-120"/>
              </a:rPr>
              <a:t>Thinking (gathers feedback, measures outcomes) based on evidence.</a:t>
            </a:r>
          </a:p>
          <a:p>
            <a:pPr marL="342900" indent="-342900" algn="l">
              <a:lnSpc>
                <a:spcPts val="2850"/>
              </a:lnSpc>
              <a:buSzPct val="100000"/>
              <a:buChar char="•"/>
            </a:pPr>
            <a:r>
              <a:rPr lang="en-US" sz="1750" dirty="0">
                <a:solidFill>
                  <a:srgbClr val="000000"/>
                </a:solidFill>
                <a:latin typeface="Fira Sans" pitchFamily="34" charset="0"/>
                <a:ea typeface="Fira Sans" pitchFamily="34" charset="-122"/>
                <a:cs typeface="Fira Sans" pitchFamily="34" charset="-120"/>
              </a:rPr>
              <a:t>Professionalism: professional confidentiality, professional reliability, professional ethics.</a:t>
            </a:r>
            <a:endParaRPr lang="en-US" sz="1750" dirty="0"/>
          </a:p>
        </p:txBody>
      </p:sp>
      <p:sp>
        <p:nvSpPr>
          <p:cNvPr id="6" name="Text 4"/>
          <p:cNvSpPr/>
          <p:nvPr/>
        </p:nvSpPr>
        <p:spPr>
          <a:xfrm>
            <a:off x="7599521" y="233874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FA95AF"/>
                </a:solidFill>
                <a:latin typeface="Anton" pitchFamily="34" charset="0"/>
                <a:ea typeface="Anton" pitchFamily="34" charset="-122"/>
                <a:cs typeface="Anton" pitchFamily="34" charset="-120"/>
              </a:rPr>
              <a:t>Desirable (nice-to-have):</a:t>
            </a:r>
            <a:endParaRPr lang="en-US" sz="2200" dirty="0"/>
          </a:p>
        </p:txBody>
      </p:sp>
      <p:sp>
        <p:nvSpPr>
          <p:cNvPr id="7" name="Text 5"/>
          <p:cNvSpPr/>
          <p:nvPr/>
        </p:nvSpPr>
        <p:spPr>
          <a:xfrm>
            <a:off x="7599521" y="2919889"/>
            <a:ext cx="6244709" cy="1814623"/>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Project experience, society experience, volunteer experience, service enhancement experience.</a:t>
            </a:r>
          </a:p>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Knowledge of design thinking / constant improvement.</a:t>
            </a:r>
          </a:p>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Introduction to data handling/</a:t>
            </a:r>
            <a:r>
              <a:rPr lang="en-US" sz="1750" dirty="0" err="1">
                <a:solidFill>
                  <a:srgbClr val="E0D6DE"/>
                </a:solidFill>
                <a:latin typeface="Fira Sans" pitchFamily="34" charset="0"/>
                <a:ea typeface="Fira Sans" pitchFamily="34" charset="-122"/>
                <a:cs typeface="Fira Sans" pitchFamily="34" charset="-120"/>
              </a:rPr>
              <a:t>visualisation</a:t>
            </a:r>
            <a:r>
              <a:rPr lang="en-US" sz="1750" dirty="0">
                <a:solidFill>
                  <a:srgbClr val="E0D6DE"/>
                </a:solidFill>
                <a:latin typeface="Fira Sans" pitchFamily="34" charset="0"/>
                <a:ea typeface="Fira Sans" pitchFamily="34" charset="-122"/>
                <a:cs typeface="Fira Sans" pitchFamily="34" charset="-120"/>
              </a:rPr>
              <a:t>.</a:t>
            </a:r>
            <a:endParaRPr lang="en-US" sz="1750" dirty="0"/>
          </a:p>
        </p:txBody>
      </p:sp>
      <p:sp>
        <p:nvSpPr>
          <p:cNvPr id="8" name="Rectangle 7">
            <a:extLst>
              <a:ext uri="{FF2B5EF4-FFF2-40B4-BE49-F238E27FC236}">
                <a16:creationId xmlns:a16="http://schemas.microsoft.com/office/drawing/2014/main" id="{08514001-8024-489B-A7C1-E40C7EAB3070}"/>
              </a:ext>
            </a:extLst>
          </p:cNvPr>
          <p:cNvSpPr/>
          <p:nvPr/>
        </p:nvSpPr>
        <p:spPr>
          <a:xfrm>
            <a:off x="12582144" y="7571232"/>
            <a:ext cx="2048256" cy="658368"/>
          </a:xfrm>
          <a:prstGeom prst="rect">
            <a:avLst/>
          </a:prstGeom>
          <a:solidFill>
            <a:srgbClr val="1F1F1F"/>
          </a:solidFill>
          <a:ln>
            <a:solidFill>
              <a:srgbClr val="1F1F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4">
            <a:extLst>
              <a:ext uri="{FF2B5EF4-FFF2-40B4-BE49-F238E27FC236}">
                <a16:creationId xmlns:a16="http://schemas.microsoft.com/office/drawing/2014/main" id="{CFD8C74C-57AF-4448-95AB-ACF30D496F45}"/>
              </a:ext>
            </a:extLst>
          </p:cNvPr>
          <p:cNvSpPr/>
          <p:nvPr/>
        </p:nvSpPr>
        <p:spPr>
          <a:xfrm>
            <a:off x="7751921" y="463755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FA95AF"/>
                </a:solidFill>
                <a:latin typeface="Anton" pitchFamily="34" charset="0"/>
                <a:ea typeface="Anton" pitchFamily="34" charset="-122"/>
                <a:cs typeface="Anton" pitchFamily="34" charset="-120"/>
              </a:rPr>
              <a:t>Innovation-enabling skills</a:t>
            </a:r>
            <a:endParaRPr lang="en-US" sz="2200" dirty="0"/>
          </a:p>
        </p:txBody>
      </p:sp>
      <p:sp>
        <p:nvSpPr>
          <p:cNvPr id="10" name="Text 5">
            <a:extLst>
              <a:ext uri="{FF2B5EF4-FFF2-40B4-BE49-F238E27FC236}">
                <a16:creationId xmlns:a16="http://schemas.microsoft.com/office/drawing/2014/main" id="{E9FA60D3-B00B-4AF6-9C81-97760F71E400}"/>
              </a:ext>
            </a:extLst>
          </p:cNvPr>
          <p:cNvSpPr/>
          <p:nvPr/>
        </p:nvSpPr>
        <p:spPr>
          <a:xfrm>
            <a:off x="7599521" y="5210065"/>
            <a:ext cx="6244709" cy="1814623"/>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Knowledge of design thinking or a continuous improvement (evidence-based thinking).</a:t>
            </a:r>
          </a:p>
          <a:p>
            <a:pPr marL="342900" indent="-342900" algn="l">
              <a:lnSpc>
                <a:spcPts val="2850"/>
              </a:lnSpc>
              <a:buSzPct val="100000"/>
              <a:buChar char="•"/>
            </a:pPr>
            <a:r>
              <a:rPr lang="en-US" sz="1750" dirty="0">
                <a:solidFill>
                  <a:srgbClr val="E0D6DE"/>
                </a:solidFill>
                <a:latin typeface="Fira Sans" pitchFamily="34" charset="0"/>
                <a:ea typeface="Fira Sans" pitchFamily="34" charset="-122"/>
                <a:cs typeface="Fira Sans" pitchFamily="34" charset="-120"/>
              </a:rPr>
              <a:t>Essential data management or </a:t>
            </a:r>
            <a:r>
              <a:rPr lang="en-US" sz="1750" dirty="0" err="1">
                <a:solidFill>
                  <a:srgbClr val="E0D6DE"/>
                </a:solidFill>
                <a:latin typeface="Fira Sans" pitchFamily="34" charset="0"/>
                <a:ea typeface="Fira Sans" pitchFamily="34" charset="-122"/>
                <a:cs typeface="Fira Sans" pitchFamily="34" charset="-120"/>
              </a:rPr>
              <a:t>visualisation</a:t>
            </a:r>
            <a:r>
              <a:rPr lang="en-US" sz="1750" dirty="0">
                <a:solidFill>
                  <a:srgbClr val="E0D6DE"/>
                </a:solidFill>
                <a:latin typeface="Fira Sans" pitchFamily="34" charset="0"/>
                <a:ea typeface="Fira Sans" pitchFamily="34" charset="-122"/>
                <a:cs typeface="Fira Sans" pitchFamily="34" charset="-120"/>
              </a:rPr>
              <a:t> (digital capability)</a:t>
            </a:r>
            <a:endParaRPr lang="en-US" sz="1750" dirty="0"/>
          </a:p>
        </p:txBody>
      </p:sp>
    </p:spTree>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94730" y="855345"/>
            <a:ext cx="13240941" cy="1712119"/>
          </a:xfrm>
          <a:prstGeom prst="rect">
            <a:avLst/>
          </a:prstGeom>
          <a:noFill/>
          <a:ln/>
        </p:spPr>
        <p:txBody>
          <a:bodyPr wrap="square" lIns="0" tIns="0" rIns="0" bIns="0" rtlCol="0" anchor="t"/>
          <a:lstStyle/>
          <a:p>
            <a:pPr marL="0" indent="0" algn="l">
              <a:lnSpc>
                <a:spcPts val="6700"/>
              </a:lnSpc>
              <a:buNone/>
            </a:pPr>
            <a:r>
              <a:rPr lang="en-US" sz="5350" dirty="0">
                <a:solidFill>
                  <a:srgbClr val="FA95AF"/>
                </a:solidFill>
                <a:latin typeface="Anton" pitchFamily="34" charset="0"/>
                <a:ea typeface="Anton" pitchFamily="34" charset="-122"/>
                <a:cs typeface="Anton" pitchFamily="34" charset="-120"/>
              </a:rPr>
              <a:t>Person Specification: Innovative Mindset Indicators</a:t>
            </a:r>
            <a:endParaRPr lang="en-US" sz="5350" dirty="0"/>
          </a:p>
        </p:txBody>
      </p:sp>
      <p:sp>
        <p:nvSpPr>
          <p:cNvPr id="3" name="Text 1"/>
          <p:cNvSpPr/>
          <p:nvPr/>
        </p:nvSpPr>
        <p:spPr>
          <a:xfrm>
            <a:off x="694730" y="2827972"/>
            <a:ext cx="10296763" cy="372189"/>
          </a:xfrm>
          <a:prstGeom prst="rect">
            <a:avLst/>
          </a:prstGeom>
          <a:noFill/>
          <a:ln/>
        </p:spPr>
        <p:txBody>
          <a:bodyPr wrap="none" lIns="0" tIns="0" rIns="0" bIns="0" rtlCol="0" anchor="t"/>
          <a:lstStyle/>
          <a:p>
            <a:pPr marL="0" indent="0" algn="l">
              <a:lnSpc>
                <a:spcPts val="2900"/>
              </a:lnSpc>
              <a:buNone/>
            </a:pPr>
            <a:r>
              <a:rPr lang="en-US" sz="2300" dirty="0">
                <a:solidFill>
                  <a:srgbClr val="FA95AF"/>
                </a:solidFill>
                <a:latin typeface="Anton" pitchFamily="34" charset="0"/>
                <a:ea typeface="Anton" pitchFamily="34" charset="-122"/>
                <a:cs typeface="Anton" pitchFamily="34" charset="-120"/>
              </a:rPr>
              <a:t>Cultivating a forward-thinking approach to drive impact and continuous improvement.</a:t>
            </a:r>
            <a:endParaRPr lang="en-US" sz="2300" dirty="0"/>
          </a:p>
        </p:txBody>
      </p:sp>
      <p:sp>
        <p:nvSpPr>
          <p:cNvPr id="4" name="Text 2"/>
          <p:cNvSpPr/>
          <p:nvPr/>
        </p:nvSpPr>
        <p:spPr>
          <a:xfrm>
            <a:off x="694730" y="3460671"/>
            <a:ext cx="13240941" cy="297656"/>
          </a:xfrm>
          <a:prstGeom prst="rect">
            <a:avLst/>
          </a:prstGeom>
          <a:noFill/>
          <a:ln/>
        </p:spPr>
        <p:txBody>
          <a:bodyPr wrap="none" lIns="0" tIns="0" rIns="0" bIns="0" rtlCol="0" anchor="t"/>
          <a:lstStyle/>
          <a:p>
            <a:pPr marL="0" indent="0" algn="l">
              <a:lnSpc>
                <a:spcPts val="2300"/>
              </a:lnSpc>
              <a:buNone/>
            </a:pPr>
            <a:r>
              <a:rPr lang="en-US" dirty="0">
                <a:solidFill>
                  <a:srgbClr val="E0D6DE"/>
                </a:solidFill>
                <a:latin typeface="Fira Sans" pitchFamily="34" charset="0"/>
                <a:ea typeface="Fira Sans" pitchFamily="34" charset="-122"/>
                <a:cs typeface="Fira Sans" pitchFamily="34" charset="-120"/>
              </a:rPr>
              <a:t>What an "innovative mindset" looks like (assessable behaviours):</a:t>
            </a:r>
            <a:endParaRPr lang="en-US" dirty="0"/>
          </a:p>
        </p:txBody>
      </p:sp>
      <p:sp>
        <p:nvSpPr>
          <p:cNvPr id="5" name="Shape 3"/>
          <p:cNvSpPr/>
          <p:nvPr/>
        </p:nvSpPr>
        <p:spPr>
          <a:xfrm>
            <a:off x="694730" y="3953708"/>
            <a:ext cx="3179921" cy="1406604"/>
          </a:xfrm>
          <a:prstGeom prst="roundRect">
            <a:avLst>
              <a:gd name="adj" fmla="val 2117"/>
            </a:avLst>
          </a:prstGeom>
          <a:solidFill>
            <a:srgbClr val="3E3E3E"/>
          </a:solidFill>
          <a:ln/>
        </p:spPr>
        <p:txBody>
          <a:bodyPr/>
          <a:lstStyle/>
          <a:p>
            <a:endParaRPr lang="en-GB"/>
          </a:p>
        </p:txBody>
      </p:sp>
      <p:sp>
        <p:nvSpPr>
          <p:cNvPr id="6" name="Text 4"/>
          <p:cNvSpPr/>
          <p:nvPr/>
        </p:nvSpPr>
        <p:spPr>
          <a:xfrm>
            <a:off x="893207" y="4152186"/>
            <a:ext cx="2481501" cy="310158"/>
          </a:xfrm>
          <a:prstGeom prst="rect">
            <a:avLst/>
          </a:prstGeom>
          <a:noFill/>
          <a:ln/>
        </p:spPr>
        <p:txBody>
          <a:bodyPr wrap="none" lIns="0" tIns="0" rIns="0" bIns="0" rtlCol="0" anchor="t"/>
          <a:lstStyle/>
          <a:p>
            <a:pPr marL="0" indent="0" algn="l">
              <a:lnSpc>
                <a:spcPts val="2400"/>
              </a:lnSpc>
              <a:buNone/>
            </a:pPr>
            <a:r>
              <a:rPr lang="en-US" sz="1950" dirty="0">
                <a:solidFill>
                  <a:srgbClr val="E0D6DE"/>
                </a:solidFill>
                <a:latin typeface="Anton" pitchFamily="34" charset="0"/>
                <a:ea typeface="Anton" pitchFamily="34" charset="-122"/>
                <a:cs typeface="Anton" pitchFamily="34" charset="-120"/>
              </a:rPr>
              <a:t>Curiosity</a:t>
            </a:r>
            <a:endParaRPr lang="en-US" sz="1950" dirty="0"/>
          </a:p>
        </p:txBody>
      </p:sp>
      <p:sp>
        <p:nvSpPr>
          <p:cNvPr id="7" name="Text 5"/>
          <p:cNvSpPr/>
          <p:nvPr/>
        </p:nvSpPr>
        <p:spPr>
          <a:xfrm>
            <a:off x="893207" y="4566523"/>
            <a:ext cx="2782967" cy="297656"/>
          </a:xfrm>
          <a:prstGeom prst="rect">
            <a:avLst/>
          </a:prstGeom>
          <a:noFill/>
          <a:ln/>
        </p:spPr>
        <p:txBody>
          <a:bodyPr wrap="none" lIns="0" tIns="0" rIns="0" bIns="0" rtlCol="0" anchor="t"/>
          <a:lstStyle/>
          <a:p>
            <a:pPr marL="0" indent="0" algn="l">
              <a:lnSpc>
                <a:spcPts val="2300"/>
              </a:lnSpc>
              <a:buNone/>
            </a:pPr>
            <a:r>
              <a:rPr lang="en-US" sz="1550" dirty="0">
                <a:solidFill>
                  <a:srgbClr val="E0D6DE"/>
                </a:solidFill>
                <a:latin typeface="Fira Sans" pitchFamily="34" charset="0"/>
                <a:ea typeface="Fira Sans" pitchFamily="34" charset="-122"/>
                <a:cs typeface="Fira Sans" pitchFamily="34" charset="-120"/>
              </a:rPr>
              <a:t>Inquiries of why and what if.</a:t>
            </a:r>
            <a:endParaRPr lang="en-US" sz="1550" dirty="0"/>
          </a:p>
        </p:txBody>
      </p:sp>
      <p:sp>
        <p:nvSpPr>
          <p:cNvPr id="8" name="Shape 6"/>
          <p:cNvSpPr/>
          <p:nvPr/>
        </p:nvSpPr>
        <p:spPr>
          <a:xfrm>
            <a:off x="4048363" y="3953708"/>
            <a:ext cx="3179921" cy="1406604"/>
          </a:xfrm>
          <a:prstGeom prst="roundRect">
            <a:avLst>
              <a:gd name="adj" fmla="val 2117"/>
            </a:avLst>
          </a:prstGeom>
          <a:solidFill>
            <a:srgbClr val="3E3E3E"/>
          </a:solidFill>
          <a:ln/>
        </p:spPr>
        <p:txBody>
          <a:bodyPr/>
          <a:lstStyle/>
          <a:p>
            <a:endParaRPr lang="en-GB"/>
          </a:p>
        </p:txBody>
      </p:sp>
      <p:sp>
        <p:nvSpPr>
          <p:cNvPr id="9" name="Text 7"/>
          <p:cNvSpPr/>
          <p:nvPr/>
        </p:nvSpPr>
        <p:spPr>
          <a:xfrm>
            <a:off x="4246840" y="4152186"/>
            <a:ext cx="2481501" cy="310158"/>
          </a:xfrm>
          <a:prstGeom prst="rect">
            <a:avLst/>
          </a:prstGeom>
          <a:noFill/>
          <a:ln/>
        </p:spPr>
        <p:txBody>
          <a:bodyPr wrap="none" lIns="0" tIns="0" rIns="0" bIns="0" rtlCol="0" anchor="t"/>
          <a:lstStyle/>
          <a:p>
            <a:pPr marL="0" indent="0" algn="l">
              <a:lnSpc>
                <a:spcPts val="2400"/>
              </a:lnSpc>
              <a:buNone/>
            </a:pPr>
            <a:r>
              <a:rPr lang="en-US" sz="1950" dirty="0">
                <a:solidFill>
                  <a:srgbClr val="E0D6DE"/>
                </a:solidFill>
                <a:latin typeface="Anton" pitchFamily="34" charset="0"/>
                <a:ea typeface="Anton" pitchFamily="34" charset="-122"/>
                <a:cs typeface="Anton" pitchFamily="34" charset="-120"/>
              </a:rPr>
              <a:t>Experimentation</a:t>
            </a:r>
            <a:endParaRPr lang="en-US" sz="1950" dirty="0"/>
          </a:p>
        </p:txBody>
      </p:sp>
      <p:sp>
        <p:nvSpPr>
          <p:cNvPr id="10" name="Text 8"/>
          <p:cNvSpPr/>
          <p:nvPr/>
        </p:nvSpPr>
        <p:spPr>
          <a:xfrm>
            <a:off x="4246840" y="4566523"/>
            <a:ext cx="2782967" cy="595313"/>
          </a:xfrm>
          <a:prstGeom prst="rect">
            <a:avLst/>
          </a:prstGeom>
          <a:noFill/>
          <a:ln/>
        </p:spPr>
        <p:txBody>
          <a:bodyPr wrap="square" lIns="0" tIns="0" rIns="0" bIns="0" rtlCol="0" anchor="t"/>
          <a:lstStyle/>
          <a:p>
            <a:pPr marL="0" indent="0" algn="l">
              <a:lnSpc>
                <a:spcPts val="2300"/>
              </a:lnSpc>
              <a:buNone/>
            </a:pPr>
            <a:r>
              <a:rPr lang="en-US" sz="1550" dirty="0">
                <a:solidFill>
                  <a:srgbClr val="E0D6DE"/>
                </a:solidFill>
                <a:latin typeface="Fira Sans" pitchFamily="34" charset="0"/>
                <a:ea typeface="Fira Sans" pitchFamily="34" charset="-122"/>
                <a:cs typeface="Fira Sans" pitchFamily="34" charset="-120"/>
              </a:rPr>
              <a:t>experiments with little rather than perfect plans.</a:t>
            </a:r>
            <a:endParaRPr lang="en-US" sz="1550" dirty="0"/>
          </a:p>
        </p:txBody>
      </p:sp>
      <p:sp>
        <p:nvSpPr>
          <p:cNvPr id="11" name="Shape 9"/>
          <p:cNvSpPr/>
          <p:nvPr/>
        </p:nvSpPr>
        <p:spPr>
          <a:xfrm>
            <a:off x="7401997" y="3953708"/>
            <a:ext cx="3179921" cy="1406604"/>
          </a:xfrm>
          <a:prstGeom prst="roundRect">
            <a:avLst>
              <a:gd name="adj" fmla="val 2117"/>
            </a:avLst>
          </a:prstGeom>
          <a:solidFill>
            <a:srgbClr val="3E3E3E"/>
          </a:solidFill>
          <a:ln/>
        </p:spPr>
        <p:txBody>
          <a:bodyPr/>
          <a:lstStyle/>
          <a:p>
            <a:endParaRPr lang="en-GB"/>
          </a:p>
        </p:txBody>
      </p:sp>
      <p:sp>
        <p:nvSpPr>
          <p:cNvPr id="12" name="Text 10"/>
          <p:cNvSpPr/>
          <p:nvPr/>
        </p:nvSpPr>
        <p:spPr>
          <a:xfrm>
            <a:off x="7600474" y="4152186"/>
            <a:ext cx="2481501" cy="310158"/>
          </a:xfrm>
          <a:prstGeom prst="rect">
            <a:avLst/>
          </a:prstGeom>
          <a:noFill/>
          <a:ln/>
        </p:spPr>
        <p:txBody>
          <a:bodyPr wrap="none" lIns="0" tIns="0" rIns="0" bIns="0" rtlCol="0" anchor="t"/>
          <a:lstStyle/>
          <a:p>
            <a:pPr marL="0" indent="0" algn="l">
              <a:lnSpc>
                <a:spcPts val="2400"/>
              </a:lnSpc>
              <a:buNone/>
            </a:pPr>
            <a:r>
              <a:rPr lang="en-US" sz="1950" dirty="0">
                <a:solidFill>
                  <a:srgbClr val="E0D6DE"/>
                </a:solidFill>
                <a:latin typeface="Anton" pitchFamily="34" charset="0"/>
                <a:ea typeface="Anton" pitchFamily="34" charset="-122"/>
                <a:cs typeface="Anton" pitchFamily="34" charset="-120"/>
              </a:rPr>
              <a:t>Learning Orientation</a:t>
            </a:r>
            <a:endParaRPr lang="en-US" sz="1950" dirty="0"/>
          </a:p>
        </p:txBody>
      </p:sp>
      <p:sp>
        <p:nvSpPr>
          <p:cNvPr id="13" name="Text 11"/>
          <p:cNvSpPr/>
          <p:nvPr/>
        </p:nvSpPr>
        <p:spPr>
          <a:xfrm>
            <a:off x="7600474" y="4566523"/>
            <a:ext cx="2782967" cy="595313"/>
          </a:xfrm>
          <a:prstGeom prst="rect">
            <a:avLst/>
          </a:prstGeom>
          <a:noFill/>
          <a:ln/>
        </p:spPr>
        <p:txBody>
          <a:bodyPr wrap="square" lIns="0" tIns="0" rIns="0" bIns="0" rtlCol="0" anchor="t"/>
          <a:lstStyle/>
          <a:p>
            <a:pPr marL="0" indent="0" algn="l">
              <a:lnSpc>
                <a:spcPts val="2300"/>
              </a:lnSpc>
              <a:buNone/>
            </a:pPr>
            <a:r>
              <a:rPr lang="en-US" sz="1550" dirty="0">
                <a:solidFill>
                  <a:srgbClr val="E0D6DE"/>
                </a:solidFill>
                <a:latin typeface="Fira Sans" pitchFamily="34" charset="0"/>
                <a:ea typeface="Fira Sans" pitchFamily="34" charset="-122"/>
                <a:cs typeface="Fira Sans" pitchFamily="34" charset="-120"/>
              </a:rPr>
              <a:t>refuses, repeats, takes feedback.</a:t>
            </a:r>
            <a:endParaRPr lang="en-US" sz="1550" dirty="0"/>
          </a:p>
        </p:txBody>
      </p:sp>
      <p:sp>
        <p:nvSpPr>
          <p:cNvPr id="14" name="Shape 12"/>
          <p:cNvSpPr/>
          <p:nvPr/>
        </p:nvSpPr>
        <p:spPr>
          <a:xfrm>
            <a:off x="10755630" y="3953708"/>
            <a:ext cx="3180040" cy="1406604"/>
          </a:xfrm>
          <a:prstGeom prst="roundRect">
            <a:avLst>
              <a:gd name="adj" fmla="val 2117"/>
            </a:avLst>
          </a:prstGeom>
          <a:solidFill>
            <a:srgbClr val="3E3E3E"/>
          </a:solidFill>
          <a:ln/>
        </p:spPr>
        <p:txBody>
          <a:bodyPr/>
          <a:lstStyle/>
          <a:p>
            <a:endParaRPr lang="en-GB"/>
          </a:p>
        </p:txBody>
      </p:sp>
      <p:sp>
        <p:nvSpPr>
          <p:cNvPr id="15" name="Text 13"/>
          <p:cNvSpPr/>
          <p:nvPr/>
        </p:nvSpPr>
        <p:spPr>
          <a:xfrm>
            <a:off x="10954107" y="4152186"/>
            <a:ext cx="2481501" cy="310158"/>
          </a:xfrm>
          <a:prstGeom prst="rect">
            <a:avLst/>
          </a:prstGeom>
          <a:noFill/>
          <a:ln/>
        </p:spPr>
        <p:txBody>
          <a:bodyPr wrap="none" lIns="0" tIns="0" rIns="0" bIns="0" rtlCol="0" anchor="t"/>
          <a:lstStyle/>
          <a:p>
            <a:pPr marL="0" indent="0" algn="l">
              <a:lnSpc>
                <a:spcPts val="2400"/>
              </a:lnSpc>
              <a:buNone/>
            </a:pPr>
            <a:r>
              <a:rPr lang="en-US" sz="1950" dirty="0">
                <a:solidFill>
                  <a:srgbClr val="E0D6DE"/>
                </a:solidFill>
                <a:latin typeface="Anton" pitchFamily="34" charset="0"/>
                <a:ea typeface="Anton" pitchFamily="34" charset="-122"/>
                <a:cs typeface="Anton" pitchFamily="34" charset="-120"/>
              </a:rPr>
              <a:t>Initiative</a:t>
            </a:r>
            <a:endParaRPr lang="en-US" sz="1950" dirty="0"/>
          </a:p>
        </p:txBody>
      </p:sp>
      <p:sp>
        <p:nvSpPr>
          <p:cNvPr id="16" name="Text 14"/>
          <p:cNvSpPr/>
          <p:nvPr/>
        </p:nvSpPr>
        <p:spPr>
          <a:xfrm>
            <a:off x="10954107" y="4566523"/>
            <a:ext cx="2783086" cy="595313"/>
          </a:xfrm>
          <a:prstGeom prst="rect">
            <a:avLst/>
          </a:prstGeom>
          <a:noFill/>
          <a:ln/>
        </p:spPr>
        <p:txBody>
          <a:bodyPr wrap="square" lIns="0" tIns="0" rIns="0" bIns="0" rtlCol="0" anchor="t"/>
          <a:lstStyle/>
          <a:p>
            <a:pPr marL="0" indent="0" algn="l">
              <a:lnSpc>
                <a:spcPts val="2300"/>
              </a:lnSpc>
              <a:buNone/>
            </a:pPr>
            <a:r>
              <a:rPr lang="en-US" sz="1550" dirty="0">
                <a:solidFill>
                  <a:srgbClr val="E0D6DE"/>
                </a:solidFill>
                <a:latin typeface="Fira Sans" pitchFamily="34" charset="0"/>
                <a:ea typeface="Fira Sans" pitchFamily="34" charset="-122"/>
                <a:cs typeface="Fira Sans" pitchFamily="34" charset="-120"/>
              </a:rPr>
              <a:t>takes chances, but is not driven.</a:t>
            </a:r>
            <a:endParaRPr lang="en-US" sz="1550" dirty="0"/>
          </a:p>
        </p:txBody>
      </p:sp>
      <p:sp>
        <p:nvSpPr>
          <p:cNvPr id="17" name="Shape 15"/>
          <p:cNvSpPr/>
          <p:nvPr/>
        </p:nvSpPr>
        <p:spPr>
          <a:xfrm>
            <a:off x="694730" y="5534025"/>
            <a:ext cx="3179921" cy="1406604"/>
          </a:xfrm>
          <a:prstGeom prst="roundRect">
            <a:avLst>
              <a:gd name="adj" fmla="val 2117"/>
            </a:avLst>
          </a:prstGeom>
          <a:solidFill>
            <a:srgbClr val="3E3E3E"/>
          </a:solidFill>
          <a:ln/>
        </p:spPr>
        <p:txBody>
          <a:bodyPr/>
          <a:lstStyle/>
          <a:p>
            <a:endParaRPr lang="en-GB"/>
          </a:p>
        </p:txBody>
      </p:sp>
      <p:sp>
        <p:nvSpPr>
          <p:cNvPr id="18" name="Text 16"/>
          <p:cNvSpPr/>
          <p:nvPr/>
        </p:nvSpPr>
        <p:spPr>
          <a:xfrm>
            <a:off x="893207" y="5732502"/>
            <a:ext cx="2481501" cy="310158"/>
          </a:xfrm>
          <a:prstGeom prst="rect">
            <a:avLst/>
          </a:prstGeom>
          <a:noFill/>
          <a:ln/>
        </p:spPr>
        <p:txBody>
          <a:bodyPr wrap="none" lIns="0" tIns="0" rIns="0" bIns="0" rtlCol="0" anchor="t"/>
          <a:lstStyle/>
          <a:p>
            <a:pPr marL="0" indent="0" algn="l">
              <a:lnSpc>
                <a:spcPts val="2400"/>
              </a:lnSpc>
              <a:buNone/>
            </a:pPr>
            <a:r>
              <a:rPr lang="en-US" sz="1950" dirty="0">
                <a:solidFill>
                  <a:srgbClr val="E0D6DE"/>
                </a:solidFill>
                <a:latin typeface="Anton" pitchFamily="34" charset="0"/>
                <a:ea typeface="Anton" pitchFamily="34" charset="-122"/>
                <a:cs typeface="Anton" pitchFamily="34" charset="-120"/>
              </a:rPr>
              <a:t>Resilience</a:t>
            </a:r>
            <a:endParaRPr lang="en-US" sz="1950" dirty="0"/>
          </a:p>
        </p:txBody>
      </p:sp>
      <p:sp>
        <p:nvSpPr>
          <p:cNvPr id="19" name="Text 17"/>
          <p:cNvSpPr/>
          <p:nvPr/>
        </p:nvSpPr>
        <p:spPr>
          <a:xfrm>
            <a:off x="893207" y="6146840"/>
            <a:ext cx="2782967" cy="595313"/>
          </a:xfrm>
          <a:prstGeom prst="rect">
            <a:avLst/>
          </a:prstGeom>
          <a:noFill/>
          <a:ln/>
        </p:spPr>
        <p:txBody>
          <a:bodyPr wrap="square" lIns="0" tIns="0" rIns="0" bIns="0" rtlCol="0" anchor="t"/>
          <a:lstStyle/>
          <a:p>
            <a:pPr marL="0" indent="0" algn="l">
              <a:lnSpc>
                <a:spcPts val="2300"/>
              </a:lnSpc>
              <a:buNone/>
            </a:pPr>
            <a:r>
              <a:rPr lang="en-US" sz="1550" dirty="0">
                <a:solidFill>
                  <a:srgbClr val="E0D6DE"/>
                </a:solidFill>
                <a:latin typeface="Fira Sans" pitchFamily="34" charset="0"/>
                <a:ea typeface="Fira Sans" pitchFamily="34" charset="-122"/>
                <a:cs typeface="Fira Sans" pitchFamily="34" charset="-120"/>
              </a:rPr>
              <a:t>copes with disappointments and ambiguities.</a:t>
            </a:r>
            <a:endParaRPr lang="en-US" sz="1550" dirty="0"/>
          </a:p>
        </p:txBody>
      </p:sp>
      <p:sp>
        <p:nvSpPr>
          <p:cNvPr id="20" name="Shape 18"/>
          <p:cNvSpPr/>
          <p:nvPr/>
        </p:nvSpPr>
        <p:spPr>
          <a:xfrm>
            <a:off x="4048363" y="5534025"/>
            <a:ext cx="3179921" cy="1406604"/>
          </a:xfrm>
          <a:prstGeom prst="roundRect">
            <a:avLst>
              <a:gd name="adj" fmla="val 2117"/>
            </a:avLst>
          </a:prstGeom>
          <a:solidFill>
            <a:srgbClr val="3E3E3E"/>
          </a:solidFill>
          <a:ln/>
        </p:spPr>
        <p:txBody>
          <a:bodyPr/>
          <a:lstStyle/>
          <a:p>
            <a:endParaRPr lang="en-GB"/>
          </a:p>
        </p:txBody>
      </p:sp>
      <p:sp>
        <p:nvSpPr>
          <p:cNvPr id="21" name="Text 19"/>
          <p:cNvSpPr/>
          <p:nvPr/>
        </p:nvSpPr>
        <p:spPr>
          <a:xfrm>
            <a:off x="4246840" y="5732502"/>
            <a:ext cx="2481501" cy="310158"/>
          </a:xfrm>
          <a:prstGeom prst="rect">
            <a:avLst/>
          </a:prstGeom>
          <a:noFill/>
          <a:ln/>
        </p:spPr>
        <p:txBody>
          <a:bodyPr wrap="none" lIns="0" tIns="0" rIns="0" bIns="0" rtlCol="0" anchor="t"/>
          <a:lstStyle/>
          <a:p>
            <a:pPr marL="0" indent="0" algn="l">
              <a:lnSpc>
                <a:spcPts val="2400"/>
              </a:lnSpc>
              <a:buNone/>
            </a:pPr>
            <a:r>
              <a:rPr lang="en-US" sz="1950" dirty="0">
                <a:solidFill>
                  <a:srgbClr val="E0D6DE"/>
                </a:solidFill>
                <a:latin typeface="Anton" pitchFamily="34" charset="0"/>
                <a:ea typeface="Anton" pitchFamily="34" charset="-122"/>
                <a:cs typeface="Anton" pitchFamily="34" charset="-120"/>
              </a:rPr>
              <a:t>Collaboration</a:t>
            </a:r>
            <a:endParaRPr lang="en-US" sz="1950" dirty="0"/>
          </a:p>
        </p:txBody>
      </p:sp>
      <p:sp>
        <p:nvSpPr>
          <p:cNvPr id="22" name="Text 20"/>
          <p:cNvSpPr/>
          <p:nvPr/>
        </p:nvSpPr>
        <p:spPr>
          <a:xfrm>
            <a:off x="4246840" y="6042660"/>
            <a:ext cx="2782967" cy="595313"/>
          </a:xfrm>
          <a:prstGeom prst="rect">
            <a:avLst/>
          </a:prstGeom>
          <a:noFill/>
          <a:ln/>
        </p:spPr>
        <p:txBody>
          <a:bodyPr wrap="square" lIns="0" tIns="0" rIns="0" bIns="0" rtlCol="0" anchor="t"/>
          <a:lstStyle/>
          <a:p>
            <a:pPr marL="0" indent="0" algn="l">
              <a:lnSpc>
                <a:spcPts val="2300"/>
              </a:lnSpc>
              <a:buNone/>
            </a:pPr>
            <a:r>
              <a:rPr lang="en-US" sz="1550" dirty="0">
                <a:solidFill>
                  <a:srgbClr val="E0D6DE"/>
                </a:solidFill>
                <a:latin typeface="Fira Sans" pitchFamily="34" charset="0"/>
                <a:ea typeface="Fira Sans" pitchFamily="34" charset="-122"/>
                <a:cs typeface="Fira Sans" pitchFamily="34" charset="-120"/>
              </a:rPr>
              <a:t>not defending the ideas of others, is a development of their ideas.</a:t>
            </a:r>
            <a:endParaRPr lang="en-US" sz="1550" dirty="0"/>
          </a:p>
        </p:txBody>
      </p:sp>
      <p:sp>
        <p:nvSpPr>
          <p:cNvPr id="23" name="Shape 21"/>
          <p:cNvSpPr/>
          <p:nvPr/>
        </p:nvSpPr>
        <p:spPr>
          <a:xfrm>
            <a:off x="7401997" y="5534025"/>
            <a:ext cx="3179921" cy="1406604"/>
          </a:xfrm>
          <a:prstGeom prst="roundRect">
            <a:avLst>
              <a:gd name="adj" fmla="val 2117"/>
            </a:avLst>
          </a:prstGeom>
          <a:solidFill>
            <a:srgbClr val="3E3E3E"/>
          </a:solidFill>
          <a:ln/>
        </p:spPr>
        <p:txBody>
          <a:bodyPr/>
          <a:lstStyle/>
          <a:p>
            <a:endParaRPr lang="en-GB"/>
          </a:p>
        </p:txBody>
      </p:sp>
      <p:sp>
        <p:nvSpPr>
          <p:cNvPr id="24" name="Text 22"/>
          <p:cNvSpPr/>
          <p:nvPr/>
        </p:nvSpPr>
        <p:spPr>
          <a:xfrm>
            <a:off x="7600474" y="5732502"/>
            <a:ext cx="2481501" cy="310158"/>
          </a:xfrm>
          <a:prstGeom prst="rect">
            <a:avLst/>
          </a:prstGeom>
          <a:noFill/>
          <a:ln/>
        </p:spPr>
        <p:txBody>
          <a:bodyPr wrap="none" lIns="0" tIns="0" rIns="0" bIns="0" rtlCol="0" anchor="t"/>
          <a:lstStyle/>
          <a:p>
            <a:pPr marL="0" indent="0" algn="l">
              <a:lnSpc>
                <a:spcPts val="2400"/>
              </a:lnSpc>
              <a:buNone/>
            </a:pPr>
            <a:r>
              <a:rPr lang="en-US" sz="1950" dirty="0">
                <a:solidFill>
                  <a:srgbClr val="E0D6DE"/>
                </a:solidFill>
                <a:latin typeface="Anton" pitchFamily="34" charset="0"/>
                <a:ea typeface="Anton" pitchFamily="34" charset="-122"/>
                <a:cs typeface="Anton" pitchFamily="34" charset="-120"/>
              </a:rPr>
              <a:t>User Focus</a:t>
            </a:r>
            <a:endParaRPr lang="en-US" sz="1950" dirty="0"/>
          </a:p>
        </p:txBody>
      </p:sp>
      <p:sp>
        <p:nvSpPr>
          <p:cNvPr id="25" name="Text 23"/>
          <p:cNvSpPr/>
          <p:nvPr/>
        </p:nvSpPr>
        <p:spPr>
          <a:xfrm>
            <a:off x="7600474" y="6146840"/>
            <a:ext cx="2782967" cy="297656"/>
          </a:xfrm>
          <a:prstGeom prst="rect">
            <a:avLst/>
          </a:prstGeom>
          <a:noFill/>
          <a:ln/>
        </p:spPr>
        <p:txBody>
          <a:bodyPr wrap="none" lIns="0" tIns="0" rIns="0" bIns="0" rtlCol="0" anchor="t"/>
          <a:lstStyle/>
          <a:p>
            <a:pPr marL="0" indent="0" algn="l">
              <a:lnSpc>
                <a:spcPts val="2300"/>
              </a:lnSpc>
              <a:buNone/>
            </a:pPr>
            <a:r>
              <a:rPr lang="en-US" sz="1550" dirty="0">
                <a:solidFill>
                  <a:srgbClr val="E0D6DE"/>
                </a:solidFill>
                <a:latin typeface="Fira Sans" pitchFamily="34" charset="0"/>
                <a:ea typeface="Fira Sans" pitchFamily="34" charset="-122"/>
                <a:cs typeface="Fira Sans" pitchFamily="34" charset="-120"/>
              </a:rPr>
              <a:t>student-</a:t>
            </a:r>
            <a:r>
              <a:rPr lang="en-US" sz="1550" dirty="0" err="1">
                <a:solidFill>
                  <a:srgbClr val="E0D6DE"/>
                </a:solidFill>
                <a:latin typeface="Fira Sans" pitchFamily="34" charset="0"/>
                <a:ea typeface="Fira Sans" pitchFamily="34" charset="-122"/>
                <a:cs typeface="Fira Sans" pitchFamily="34" charset="-120"/>
              </a:rPr>
              <a:t>centred</a:t>
            </a:r>
            <a:r>
              <a:rPr lang="en-US" sz="1550" dirty="0">
                <a:solidFill>
                  <a:srgbClr val="E0D6DE"/>
                </a:solidFill>
                <a:latin typeface="Fira Sans" pitchFamily="34" charset="0"/>
                <a:ea typeface="Fira Sans" pitchFamily="34" charset="-122"/>
                <a:cs typeface="Fira Sans" pitchFamily="34" charset="-120"/>
              </a:rPr>
              <a:t> designs.</a:t>
            </a:r>
            <a:endParaRPr lang="en-US" sz="1550" dirty="0"/>
          </a:p>
        </p:txBody>
      </p:sp>
      <p:sp>
        <p:nvSpPr>
          <p:cNvPr id="26" name="Shape 24"/>
          <p:cNvSpPr/>
          <p:nvPr/>
        </p:nvSpPr>
        <p:spPr>
          <a:xfrm>
            <a:off x="10755630" y="5534025"/>
            <a:ext cx="3180040" cy="1406604"/>
          </a:xfrm>
          <a:prstGeom prst="roundRect">
            <a:avLst>
              <a:gd name="adj" fmla="val 2117"/>
            </a:avLst>
          </a:prstGeom>
          <a:solidFill>
            <a:srgbClr val="3E3E3E"/>
          </a:solidFill>
          <a:ln/>
        </p:spPr>
        <p:txBody>
          <a:bodyPr/>
          <a:lstStyle/>
          <a:p>
            <a:endParaRPr lang="en-GB"/>
          </a:p>
        </p:txBody>
      </p:sp>
      <p:sp>
        <p:nvSpPr>
          <p:cNvPr id="27" name="Text 25"/>
          <p:cNvSpPr/>
          <p:nvPr/>
        </p:nvSpPr>
        <p:spPr>
          <a:xfrm>
            <a:off x="10954107" y="5732502"/>
            <a:ext cx="2481501" cy="310158"/>
          </a:xfrm>
          <a:prstGeom prst="rect">
            <a:avLst/>
          </a:prstGeom>
          <a:noFill/>
          <a:ln/>
        </p:spPr>
        <p:txBody>
          <a:bodyPr wrap="none" lIns="0" tIns="0" rIns="0" bIns="0" rtlCol="0" anchor="t"/>
          <a:lstStyle/>
          <a:p>
            <a:pPr marL="0" indent="0" algn="l">
              <a:lnSpc>
                <a:spcPts val="2400"/>
              </a:lnSpc>
              <a:buNone/>
            </a:pPr>
            <a:r>
              <a:rPr lang="en-US" sz="1950" dirty="0">
                <a:solidFill>
                  <a:srgbClr val="E0D6DE"/>
                </a:solidFill>
                <a:latin typeface="Anton" pitchFamily="34" charset="0"/>
                <a:ea typeface="Anton" pitchFamily="34" charset="-122"/>
                <a:cs typeface="Anton" pitchFamily="34" charset="-120"/>
              </a:rPr>
              <a:t>Ethical Judgement</a:t>
            </a:r>
            <a:endParaRPr lang="en-US" sz="1950" dirty="0"/>
          </a:p>
        </p:txBody>
      </p:sp>
      <p:sp>
        <p:nvSpPr>
          <p:cNvPr id="28" name="Text 26"/>
          <p:cNvSpPr/>
          <p:nvPr/>
        </p:nvSpPr>
        <p:spPr>
          <a:xfrm>
            <a:off x="10954107" y="6146840"/>
            <a:ext cx="2783086" cy="595313"/>
          </a:xfrm>
          <a:prstGeom prst="rect">
            <a:avLst/>
          </a:prstGeom>
          <a:noFill/>
          <a:ln/>
        </p:spPr>
        <p:txBody>
          <a:bodyPr wrap="square" lIns="0" tIns="0" rIns="0" bIns="0" rtlCol="0" anchor="t"/>
          <a:lstStyle/>
          <a:p>
            <a:pPr marL="0" indent="0" algn="l">
              <a:lnSpc>
                <a:spcPts val="2300"/>
              </a:lnSpc>
              <a:buNone/>
            </a:pPr>
            <a:r>
              <a:rPr lang="en-US" sz="1550" dirty="0">
                <a:solidFill>
                  <a:srgbClr val="E0D6DE"/>
                </a:solidFill>
                <a:latin typeface="Fira Sans" pitchFamily="34" charset="0"/>
                <a:ea typeface="Fira Sans" pitchFamily="34" charset="-122"/>
                <a:cs typeface="Fira Sans" pitchFamily="34" charset="-120"/>
              </a:rPr>
              <a:t>risk, inclusion and unintended impact.</a:t>
            </a:r>
            <a:endParaRPr lang="en-US" sz="1550" dirty="0"/>
          </a:p>
        </p:txBody>
      </p:sp>
      <p:sp>
        <p:nvSpPr>
          <p:cNvPr id="30" name="Rectangle 29">
            <a:extLst>
              <a:ext uri="{FF2B5EF4-FFF2-40B4-BE49-F238E27FC236}">
                <a16:creationId xmlns:a16="http://schemas.microsoft.com/office/drawing/2014/main" id="{EDD9B403-DE91-44DB-B6E7-7E51BEA7267A}"/>
              </a:ext>
            </a:extLst>
          </p:cNvPr>
          <p:cNvSpPr/>
          <p:nvPr/>
        </p:nvSpPr>
        <p:spPr>
          <a:xfrm>
            <a:off x="12582144" y="7571232"/>
            <a:ext cx="2048256" cy="658368"/>
          </a:xfrm>
          <a:prstGeom prst="rect">
            <a:avLst/>
          </a:prstGeom>
          <a:solidFill>
            <a:srgbClr val="1F1F1F"/>
          </a:solidFill>
          <a:ln>
            <a:solidFill>
              <a:srgbClr val="1F1F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2457926" y="1078468"/>
            <a:ext cx="9714428" cy="1214438"/>
          </a:xfrm>
          <a:prstGeom prst="rect">
            <a:avLst/>
          </a:prstGeom>
          <a:noFill/>
          <a:ln/>
        </p:spPr>
        <p:txBody>
          <a:bodyPr wrap="square" lIns="0" tIns="0" rIns="0" bIns="0" rtlCol="0" anchor="t"/>
          <a:lstStyle/>
          <a:p>
            <a:pPr marL="0" indent="0" algn="l">
              <a:lnSpc>
                <a:spcPts val="4750"/>
              </a:lnSpc>
              <a:buNone/>
            </a:pPr>
            <a:r>
              <a:rPr lang="en-US" sz="3800" dirty="0">
                <a:solidFill>
                  <a:srgbClr val="FA95AF"/>
                </a:solidFill>
                <a:latin typeface="Anton" pitchFamily="34" charset="0"/>
                <a:ea typeface="Anton" pitchFamily="34" charset="-122"/>
                <a:cs typeface="Anton" pitchFamily="34" charset="-120"/>
              </a:rPr>
              <a:t>Interview Design: Structure &amp; Assessment Method</a:t>
            </a:r>
            <a:endParaRPr lang="en-US" sz="3800" dirty="0"/>
          </a:p>
        </p:txBody>
      </p:sp>
      <p:sp>
        <p:nvSpPr>
          <p:cNvPr id="3" name="Text 1"/>
          <p:cNvSpPr/>
          <p:nvPr/>
        </p:nvSpPr>
        <p:spPr>
          <a:xfrm>
            <a:off x="2457926" y="2423874"/>
            <a:ext cx="1868924" cy="219908"/>
          </a:xfrm>
          <a:prstGeom prst="rect">
            <a:avLst/>
          </a:prstGeom>
          <a:noFill/>
          <a:ln/>
        </p:spPr>
        <p:txBody>
          <a:bodyPr wrap="none" lIns="0" tIns="0" rIns="0" bIns="0" rtlCol="0" anchor="t"/>
          <a:lstStyle/>
          <a:p>
            <a:pPr marL="0" indent="0" algn="l">
              <a:lnSpc>
                <a:spcPts val="1700"/>
              </a:lnSpc>
              <a:buNone/>
            </a:pPr>
            <a:r>
              <a:rPr lang="en-US" sz="2000" dirty="0">
                <a:solidFill>
                  <a:srgbClr val="FA95AF"/>
                </a:solidFill>
                <a:latin typeface="Anton" pitchFamily="34" charset="0"/>
                <a:ea typeface="Anton" pitchFamily="34" charset="-122"/>
                <a:cs typeface="Anton" pitchFamily="34" charset="-120"/>
              </a:rPr>
              <a:t>Interview Format (10 mins)</a:t>
            </a:r>
            <a:endParaRPr lang="en-US" sz="2000" dirty="0"/>
          </a:p>
        </p:txBody>
      </p:sp>
      <p:sp>
        <p:nvSpPr>
          <p:cNvPr id="4" name="Shape 2"/>
          <p:cNvSpPr/>
          <p:nvPr/>
        </p:nvSpPr>
        <p:spPr>
          <a:xfrm>
            <a:off x="2457926" y="2774752"/>
            <a:ext cx="3179921" cy="422315"/>
          </a:xfrm>
          <a:prstGeom prst="roundRect">
            <a:avLst>
              <a:gd name="adj" fmla="val 480061"/>
            </a:avLst>
          </a:prstGeom>
          <a:solidFill>
            <a:srgbClr val="3E3E3E"/>
          </a:solidFill>
          <a:ln/>
        </p:spPr>
        <p:txBody>
          <a:bodyPr/>
          <a:lstStyle/>
          <a:p>
            <a:endParaRPr lang="en-GB"/>
          </a:p>
        </p:txBody>
      </p:sp>
      <p:sp>
        <p:nvSpPr>
          <p:cNvPr id="5" name="Text 3"/>
          <p:cNvSpPr/>
          <p:nvPr/>
        </p:nvSpPr>
        <p:spPr>
          <a:xfrm>
            <a:off x="3942278" y="2853928"/>
            <a:ext cx="211098" cy="263962"/>
          </a:xfrm>
          <a:prstGeom prst="rect">
            <a:avLst/>
          </a:prstGeom>
          <a:noFill/>
          <a:ln/>
        </p:spPr>
        <p:txBody>
          <a:bodyPr wrap="none" lIns="0" tIns="0" rIns="0" bIns="0" rtlCol="0" anchor="t"/>
          <a:lstStyle/>
          <a:p>
            <a:pPr marL="0" indent="0" algn="l">
              <a:lnSpc>
                <a:spcPts val="1650"/>
              </a:lnSpc>
              <a:buNone/>
            </a:pPr>
            <a:r>
              <a:rPr lang="en-US" sz="1650" dirty="0">
                <a:solidFill>
                  <a:srgbClr val="E0D6DE"/>
                </a:solidFill>
                <a:latin typeface="Anton" pitchFamily="34" charset="0"/>
                <a:ea typeface="Anton" pitchFamily="34" charset="-122"/>
                <a:cs typeface="Anton" pitchFamily="34" charset="-120"/>
              </a:rPr>
              <a:t>1</a:t>
            </a:r>
            <a:endParaRPr lang="en-US" sz="1650" dirty="0"/>
          </a:p>
        </p:txBody>
      </p:sp>
      <p:sp>
        <p:nvSpPr>
          <p:cNvPr id="6" name="Text 4"/>
          <p:cNvSpPr/>
          <p:nvPr/>
        </p:nvSpPr>
        <p:spPr>
          <a:xfrm>
            <a:off x="2598658" y="3284339"/>
            <a:ext cx="1759863" cy="219908"/>
          </a:xfrm>
          <a:prstGeom prst="rect">
            <a:avLst/>
          </a:prstGeom>
          <a:noFill/>
          <a:ln/>
        </p:spPr>
        <p:txBody>
          <a:bodyPr wrap="none" lIns="0" tIns="0" rIns="0" bIns="0" rtlCol="0" anchor="t"/>
          <a:lstStyle/>
          <a:p>
            <a:pPr marL="0" indent="0" algn="l">
              <a:lnSpc>
                <a:spcPts val="1700"/>
              </a:lnSpc>
              <a:buNone/>
            </a:pPr>
            <a:r>
              <a:rPr lang="en-US" sz="1650" dirty="0">
                <a:solidFill>
                  <a:srgbClr val="E0D6DE"/>
                </a:solidFill>
                <a:latin typeface="Anton" pitchFamily="34" charset="0"/>
                <a:ea typeface="Anton" pitchFamily="34" charset="-122"/>
                <a:cs typeface="Anton" pitchFamily="34" charset="-120"/>
              </a:rPr>
              <a:t>Welcome + Role Recap</a:t>
            </a:r>
            <a:endParaRPr lang="en-US" sz="1650" dirty="0"/>
          </a:p>
        </p:txBody>
      </p:sp>
      <p:sp>
        <p:nvSpPr>
          <p:cNvPr id="7" name="Text 5"/>
          <p:cNvSpPr/>
          <p:nvPr/>
        </p:nvSpPr>
        <p:spPr>
          <a:xfrm>
            <a:off x="2598658" y="3556635"/>
            <a:ext cx="2898458" cy="182404"/>
          </a:xfrm>
          <a:prstGeom prst="rect">
            <a:avLst/>
          </a:prstGeom>
          <a:noFill/>
          <a:ln/>
        </p:spPr>
        <p:txBody>
          <a:bodyPr wrap="non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(30 sec)</a:t>
            </a:r>
            <a:endParaRPr lang="en-US" sz="1650" dirty="0"/>
          </a:p>
        </p:txBody>
      </p:sp>
      <p:sp>
        <p:nvSpPr>
          <p:cNvPr id="8" name="Shape 6"/>
          <p:cNvSpPr/>
          <p:nvPr/>
        </p:nvSpPr>
        <p:spPr>
          <a:xfrm>
            <a:off x="5725120" y="2774752"/>
            <a:ext cx="3179921" cy="422315"/>
          </a:xfrm>
          <a:prstGeom prst="roundRect">
            <a:avLst>
              <a:gd name="adj" fmla="val 480061"/>
            </a:avLst>
          </a:prstGeom>
          <a:solidFill>
            <a:srgbClr val="3E3E3E"/>
          </a:solidFill>
          <a:ln/>
        </p:spPr>
        <p:txBody>
          <a:bodyPr/>
          <a:lstStyle/>
          <a:p>
            <a:endParaRPr lang="en-GB"/>
          </a:p>
        </p:txBody>
      </p:sp>
      <p:sp>
        <p:nvSpPr>
          <p:cNvPr id="9" name="Text 7"/>
          <p:cNvSpPr/>
          <p:nvPr/>
        </p:nvSpPr>
        <p:spPr>
          <a:xfrm>
            <a:off x="7209473" y="2853928"/>
            <a:ext cx="211098" cy="263962"/>
          </a:xfrm>
          <a:prstGeom prst="rect">
            <a:avLst/>
          </a:prstGeom>
          <a:noFill/>
          <a:ln/>
        </p:spPr>
        <p:txBody>
          <a:bodyPr wrap="none" lIns="0" tIns="0" rIns="0" bIns="0" rtlCol="0" anchor="t"/>
          <a:lstStyle/>
          <a:p>
            <a:pPr marL="0" indent="0" algn="l">
              <a:lnSpc>
                <a:spcPts val="1650"/>
              </a:lnSpc>
              <a:buNone/>
            </a:pPr>
            <a:r>
              <a:rPr lang="en-US" sz="1650" dirty="0">
                <a:solidFill>
                  <a:srgbClr val="E0D6DE"/>
                </a:solidFill>
                <a:latin typeface="Anton" pitchFamily="34" charset="0"/>
                <a:ea typeface="Anton" pitchFamily="34" charset="-122"/>
                <a:cs typeface="Anton" pitchFamily="34" charset="-120"/>
              </a:rPr>
              <a:t>2</a:t>
            </a:r>
            <a:endParaRPr lang="en-US" sz="1650" dirty="0"/>
          </a:p>
        </p:txBody>
      </p:sp>
      <p:sp>
        <p:nvSpPr>
          <p:cNvPr id="10" name="Text 8"/>
          <p:cNvSpPr/>
          <p:nvPr/>
        </p:nvSpPr>
        <p:spPr>
          <a:xfrm>
            <a:off x="5865852" y="3284339"/>
            <a:ext cx="2497812" cy="219908"/>
          </a:xfrm>
          <a:prstGeom prst="rect">
            <a:avLst/>
          </a:prstGeom>
          <a:noFill/>
          <a:ln/>
        </p:spPr>
        <p:txBody>
          <a:bodyPr wrap="none" lIns="0" tIns="0" rIns="0" bIns="0" rtlCol="0" anchor="t"/>
          <a:lstStyle/>
          <a:p>
            <a:pPr marL="0" indent="0" algn="l">
              <a:lnSpc>
                <a:spcPts val="1700"/>
              </a:lnSpc>
              <a:buNone/>
            </a:pPr>
            <a:r>
              <a:rPr lang="en-US" sz="1650" dirty="0">
                <a:solidFill>
                  <a:srgbClr val="E0D6DE"/>
                </a:solidFill>
                <a:latin typeface="Anton" pitchFamily="34" charset="0"/>
                <a:ea typeface="Anton" pitchFamily="34" charset="-122"/>
                <a:cs typeface="Anton" pitchFamily="34" charset="-120"/>
              </a:rPr>
              <a:t>Competency + innovation questions </a:t>
            </a:r>
            <a:endParaRPr lang="en-US" sz="1650" dirty="0"/>
          </a:p>
        </p:txBody>
      </p:sp>
      <p:sp>
        <p:nvSpPr>
          <p:cNvPr id="11" name="Text 9"/>
          <p:cNvSpPr/>
          <p:nvPr/>
        </p:nvSpPr>
        <p:spPr>
          <a:xfrm>
            <a:off x="5865852" y="3556635"/>
            <a:ext cx="2898458" cy="182404"/>
          </a:xfrm>
          <a:prstGeom prst="rect">
            <a:avLst/>
          </a:prstGeom>
          <a:noFill/>
          <a:ln/>
        </p:spPr>
        <p:txBody>
          <a:bodyPr wrap="non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(8 mins)</a:t>
            </a:r>
            <a:endParaRPr lang="en-US" sz="1650" dirty="0"/>
          </a:p>
        </p:txBody>
      </p:sp>
      <p:sp>
        <p:nvSpPr>
          <p:cNvPr id="12" name="Shape 10"/>
          <p:cNvSpPr/>
          <p:nvPr/>
        </p:nvSpPr>
        <p:spPr>
          <a:xfrm>
            <a:off x="8992314" y="2774752"/>
            <a:ext cx="3180040" cy="422315"/>
          </a:xfrm>
          <a:prstGeom prst="roundRect">
            <a:avLst>
              <a:gd name="adj" fmla="val 480061"/>
            </a:avLst>
          </a:prstGeom>
          <a:solidFill>
            <a:srgbClr val="3E3E3E"/>
          </a:solidFill>
          <a:ln/>
        </p:spPr>
        <p:txBody>
          <a:bodyPr/>
          <a:lstStyle/>
          <a:p>
            <a:endParaRPr lang="en-GB"/>
          </a:p>
        </p:txBody>
      </p:sp>
      <p:sp>
        <p:nvSpPr>
          <p:cNvPr id="13" name="Text 11"/>
          <p:cNvSpPr/>
          <p:nvPr/>
        </p:nvSpPr>
        <p:spPr>
          <a:xfrm>
            <a:off x="10476786" y="2853928"/>
            <a:ext cx="211098" cy="263962"/>
          </a:xfrm>
          <a:prstGeom prst="rect">
            <a:avLst/>
          </a:prstGeom>
          <a:noFill/>
          <a:ln/>
        </p:spPr>
        <p:txBody>
          <a:bodyPr wrap="none" lIns="0" tIns="0" rIns="0" bIns="0" rtlCol="0" anchor="t"/>
          <a:lstStyle/>
          <a:p>
            <a:pPr marL="0" indent="0" algn="l">
              <a:lnSpc>
                <a:spcPts val="1650"/>
              </a:lnSpc>
              <a:buNone/>
            </a:pPr>
            <a:r>
              <a:rPr lang="en-US" sz="1650" dirty="0">
                <a:solidFill>
                  <a:srgbClr val="E0D6DE"/>
                </a:solidFill>
                <a:latin typeface="Anton" pitchFamily="34" charset="0"/>
                <a:ea typeface="Anton" pitchFamily="34" charset="-122"/>
                <a:cs typeface="Anton" pitchFamily="34" charset="-120"/>
              </a:rPr>
              <a:t>3</a:t>
            </a:r>
            <a:endParaRPr lang="en-US" sz="1650" dirty="0"/>
          </a:p>
        </p:txBody>
      </p:sp>
      <p:sp>
        <p:nvSpPr>
          <p:cNvPr id="14" name="Text 12"/>
          <p:cNvSpPr/>
          <p:nvPr/>
        </p:nvSpPr>
        <p:spPr>
          <a:xfrm>
            <a:off x="9133046" y="3284339"/>
            <a:ext cx="1967151" cy="219908"/>
          </a:xfrm>
          <a:prstGeom prst="rect">
            <a:avLst/>
          </a:prstGeom>
          <a:noFill/>
          <a:ln/>
        </p:spPr>
        <p:txBody>
          <a:bodyPr wrap="none" lIns="0" tIns="0" rIns="0" bIns="0" rtlCol="0" anchor="t"/>
          <a:lstStyle/>
          <a:p>
            <a:pPr marL="0" indent="0" algn="l">
              <a:lnSpc>
                <a:spcPts val="1700"/>
              </a:lnSpc>
              <a:buNone/>
            </a:pPr>
            <a:r>
              <a:rPr lang="en-US" sz="1650" dirty="0">
                <a:solidFill>
                  <a:srgbClr val="E0D6DE"/>
                </a:solidFill>
                <a:latin typeface="Anton" pitchFamily="34" charset="0"/>
                <a:ea typeface="Anton" pitchFamily="34" charset="-122"/>
                <a:cs typeface="Anton" pitchFamily="34" charset="-120"/>
              </a:rPr>
              <a:t>Candidate Questions + Close</a:t>
            </a:r>
            <a:endParaRPr lang="en-US" sz="1650" dirty="0"/>
          </a:p>
        </p:txBody>
      </p:sp>
      <p:sp>
        <p:nvSpPr>
          <p:cNvPr id="15" name="Text 13"/>
          <p:cNvSpPr/>
          <p:nvPr/>
        </p:nvSpPr>
        <p:spPr>
          <a:xfrm>
            <a:off x="9133046" y="3556635"/>
            <a:ext cx="2898577" cy="182404"/>
          </a:xfrm>
          <a:prstGeom prst="rect">
            <a:avLst/>
          </a:prstGeom>
          <a:noFill/>
          <a:ln/>
        </p:spPr>
        <p:txBody>
          <a:bodyPr wrap="non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(1–1.5 mins)</a:t>
            </a:r>
            <a:endParaRPr lang="en-US" sz="1650" dirty="0"/>
          </a:p>
        </p:txBody>
      </p:sp>
      <p:sp>
        <p:nvSpPr>
          <p:cNvPr id="16" name="Text 14"/>
          <p:cNvSpPr/>
          <p:nvPr/>
        </p:nvSpPr>
        <p:spPr>
          <a:xfrm>
            <a:off x="2457926" y="3977997"/>
            <a:ext cx="9714428" cy="364808"/>
          </a:xfrm>
          <a:prstGeom prst="rect">
            <a:avLst/>
          </a:prstGeom>
          <a:noFill/>
          <a:ln/>
        </p:spPr>
        <p:txBody>
          <a:bodyPr wrap="square" lIns="0" tIns="0" rIns="0" bIns="0" rtlCol="0" anchor="t"/>
          <a:lstStyle/>
          <a:p>
            <a:pPr marL="0" indent="0" algn="l">
              <a:lnSpc>
                <a:spcPts val="1400"/>
              </a:lnSpc>
              <a:buNone/>
            </a:pPr>
            <a:endParaRPr lang="en-US" sz="1100" dirty="0"/>
          </a:p>
        </p:txBody>
      </p:sp>
      <p:sp>
        <p:nvSpPr>
          <p:cNvPr id="17" name="Text 15"/>
          <p:cNvSpPr/>
          <p:nvPr/>
        </p:nvSpPr>
        <p:spPr>
          <a:xfrm>
            <a:off x="2457926" y="4473773"/>
            <a:ext cx="2483287" cy="219908"/>
          </a:xfrm>
          <a:prstGeom prst="rect">
            <a:avLst/>
          </a:prstGeom>
          <a:noFill/>
          <a:ln/>
        </p:spPr>
        <p:txBody>
          <a:bodyPr wrap="none" lIns="0" tIns="0" rIns="0" bIns="0" rtlCol="0" anchor="t"/>
          <a:lstStyle/>
          <a:p>
            <a:pPr marL="0" indent="0" algn="l">
              <a:lnSpc>
                <a:spcPts val="1700"/>
              </a:lnSpc>
              <a:buNone/>
            </a:pPr>
            <a:r>
              <a:rPr lang="en-US" sz="2000" dirty="0">
                <a:solidFill>
                  <a:srgbClr val="FA95AF"/>
                </a:solidFill>
                <a:latin typeface="Anton" pitchFamily="34" charset="0"/>
                <a:ea typeface="Anton" pitchFamily="34" charset="-122"/>
                <a:cs typeface="Anton" pitchFamily="34" charset="-120"/>
              </a:rPr>
              <a:t>Assessment Method: Scoring Scale</a:t>
            </a:r>
            <a:endParaRPr lang="en-US" sz="2000" dirty="0"/>
          </a:p>
        </p:txBody>
      </p:sp>
      <p:sp>
        <p:nvSpPr>
          <p:cNvPr id="18" name="Shape 16"/>
          <p:cNvSpPr/>
          <p:nvPr/>
        </p:nvSpPr>
        <p:spPr>
          <a:xfrm>
            <a:off x="2457926" y="4824651"/>
            <a:ext cx="3179921" cy="918567"/>
          </a:xfrm>
          <a:prstGeom prst="roundRect">
            <a:avLst>
              <a:gd name="adj" fmla="val 2299"/>
            </a:avLst>
          </a:prstGeom>
          <a:solidFill>
            <a:srgbClr val="3E3E3E"/>
          </a:solidFill>
          <a:ln/>
        </p:spPr>
        <p:txBody>
          <a:bodyPr/>
          <a:lstStyle/>
          <a:p>
            <a:endParaRPr lang="en-GB"/>
          </a:p>
        </p:txBody>
      </p:sp>
      <p:sp>
        <p:nvSpPr>
          <p:cNvPr id="19" name="Text 17"/>
          <p:cNvSpPr/>
          <p:nvPr/>
        </p:nvSpPr>
        <p:spPr>
          <a:xfrm>
            <a:off x="2598658" y="4965383"/>
            <a:ext cx="1759863" cy="219908"/>
          </a:xfrm>
          <a:prstGeom prst="rect">
            <a:avLst/>
          </a:prstGeom>
          <a:noFill/>
          <a:ln/>
        </p:spPr>
        <p:txBody>
          <a:bodyPr wrap="none" lIns="0" tIns="0" rIns="0" bIns="0" rtlCol="0" anchor="t"/>
          <a:lstStyle/>
          <a:p>
            <a:pPr marL="0" indent="0" algn="l">
              <a:lnSpc>
                <a:spcPts val="1700"/>
              </a:lnSpc>
              <a:buNone/>
            </a:pPr>
            <a:r>
              <a:rPr lang="en-US" sz="1350" dirty="0">
                <a:solidFill>
                  <a:srgbClr val="E0D6DE"/>
                </a:solidFill>
                <a:latin typeface="Anton" pitchFamily="34" charset="0"/>
                <a:ea typeface="Anton" pitchFamily="34" charset="-122"/>
                <a:cs typeface="Anton" pitchFamily="34" charset="-120"/>
              </a:rPr>
              <a:t>1</a:t>
            </a:r>
            <a:endParaRPr lang="en-US" sz="1350" dirty="0"/>
          </a:p>
        </p:txBody>
      </p:sp>
      <p:sp>
        <p:nvSpPr>
          <p:cNvPr id="20" name="Text 18"/>
          <p:cNvSpPr/>
          <p:nvPr/>
        </p:nvSpPr>
        <p:spPr>
          <a:xfrm>
            <a:off x="2598658" y="5237678"/>
            <a:ext cx="2898458" cy="364808"/>
          </a:xfrm>
          <a:prstGeom prst="rect">
            <a:avLst/>
          </a:prstGeom>
          <a:noFill/>
          <a:ln/>
        </p:spPr>
        <p:txBody>
          <a:bodyPr wrap="squar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imprecise, no example, low signs of innovation.</a:t>
            </a:r>
            <a:endParaRPr lang="en-US" sz="1650" dirty="0"/>
          </a:p>
        </p:txBody>
      </p:sp>
      <p:sp>
        <p:nvSpPr>
          <p:cNvPr id="21" name="Shape 19"/>
          <p:cNvSpPr/>
          <p:nvPr/>
        </p:nvSpPr>
        <p:spPr>
          <a:xfrm>
            <a:off x="5725120" y="4824651"/>
            <a:ext cx="3179921" cy="918567"/>
          </a:xfrm>
          <a:prstGeom prst="roundRect">
            <a:avLst>
              <a:gd name="adj" fmla="val 2299"/>
            </a:avLst>
          </a:prstGeom>
          <a:solidFill>
            <a:srgbClr val="3E3E3E"/>
          </a:solidFill>
          <a:ln/>
        </p:spPr>
        <p:txBody>
          <a:bodyPr/>
          <a:lstStyle/>
          <a:p>
            <a:endParaRPr lang="en-GB"/>
          </a:p>
        </p:txBody>
      </p:sp>
      <p:sp>
        <p:nvSpPr>
          <p:cNvPr id="22" name="Text 20"/>
          <p:cNvSpPr/>
          <p:nvPr/>
        </p:nvSpPr>
        <p:spPr>
          <a:xfrm>
            <a:off x="5865852" y="4965383"/>
            <a:ext cx="1759863" cy="219908"/>
          </a:xfrm>
          <a:prstGeom prst="rect">
            <a:avLst/>
          </a:prstGeom>
          <a:noFill/>
          <a:ln/>
        </p:spPr>
        <p:txBody>
          <a:bodyPr wrap="none" lIns="0" tIns="0" rIns="0" bIns="0" rtlCol="0" anchor="t"/>
          <a:lstStyle/>
          <a:p>
            <a:pPr marL="0" indent="0" algn="l">
              <a:lnSpc>
                <a:spcPts val="1700"/>
              </a:lnSpc>
              <a:buNone/>
            </a:pPr>
            <a:r>
              <a:rPr lang="en-US" sz="1350" dirty="0">
                <a:solidFill>
                  <a:srgbClr val="E0D6DE"/>
                </a:solidFill>
                <a:latin typeface="Anton" pitchFamily="34" charset="0"/>
                <a:ea typeface="Anton" pitchFamily="34" charset="-122"/>
                <a:cs typeface="Anton" pitchFamily="34" charset="-120"/>
              </a:rPr>
              <a:t>3</a:t>
            </a:r>
            <a:endParaRPr lang="en-US" sz="1350" dirty="0"/>
          </a:p>
        </p:txBody>
      </p:sp>
      <p:sp>
        <p:nvSpPr>
          <p:cNvPr id="23" name="Text 21"/>
          <p:cNvSpPr/>
          <p:nvPr/>
        </p:nvSpPr>
        <p:spPr>
          <a:xfrm>
            <a:off x="5865852" y="5237678"/>
            <a:ext cx="2898458" cy="364808"/>
          </a:xfrm>
          <a:prstGeom prst="rect">
            <a:avLst/>
          </a:prstGeom>
          <a:noFill/>
          <a:ln/>
        </p:spPr>
        <p:txBody>
          <a:bodyPr wrap="squar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workable example, reflection of some sort, bare evidence.</a:t>
            </a:r>
            <a:endParaRPr lang="en-US" sz="1650" dirty="0"/>
          </a:p>
        </p:txBody>
      </p:sp>
      <p:sp>
        <p:nvSpPr>
          <p:cNvPr id="24" name="Shape 22"/>
          <p:cNvSpPr/>
          <p:nvPr/>
        </p:nvSpPr>
        <p:spPr>
          <a:xfrm>
            <a:off x="8992314" y="4824651"/>
            <a:ext cx="3180040" cy="918567"/>
          </a:xfrm>
          <a:prstGeom prst="roundRect">
            <a:avLst>
              <a:gd name="adj" fmla="val 2299"/>
            </a:avLst>
          </a:prstGeom>
          <a:solidFill>
            <a:srgbClr val="3E3E3E"/>
          </a:solidFill>
          <a:ln/>
        </p:spPr>
        <p:txBody>
          <a:bodyPr/>
          <a:lstStyle/>
          <a:p>
            <a:endParaRPr lang="en-GB"/>
          </a:p>
        </p:txBody>
      </p:sp>
      <p:sp>
        <p:nvSpPr>
          <p:cNvPr id="25" name="Text 23"/>
          <p:cNvSpPr/>
          <p:nvPr/>
        </p:nvSpPr>
        <p:spPr>
          <a:xfrm>
            <a:off x="9133046" y="4965383"/>
            <a:ext cx="1759863" cy="219908"/>
          </a:xfrm>
          <a:prstGeom prst="rect">
            <a:avLst/>
          </a:prstGeom>
          <a:noFill/>
          <a:ln/>
        </p:spPr>
        <p:txBody>
          <a:bodyPr wrap="none" lIns="0" tIns="0" rIns="0" bIns="0" rtlCol="0" anchor="t"/>
          <a:lstStyle/>
          <a:p>
            <a:pPr marL="0" indent="0" algn="l">
              <a:lnSpc>
                <a:spcPts val="1700"/>
              </a:lnSpc>
              <a:buNone/>
            </a:pPr>
            <a:r>
              <a:rPr lang="en-US" sz="1350" dirty="0">
                <a:solidFill>
                  <a:srgbClr val="E0D6DE"/>
                </a:solidFill>
                <a:latin typeface="Anton" pitchFamily="34" charset="0"/>
                <a:ea typeface="Anton" pitchFamily="34" charset="-122"/>
                <a:cs typeface="Anton" pitchFamily="34" charset="-120"/>
              </a:rPr>
              <a:t>5</a:t>
            </a:r>
            <a:endParaRPr lang="en-US" sz="1350" dirty="0"/>
          </a:p>
        </p:txBody>
      </p:sp>
      <p:sp>
        <p:nvSpPr>
          <p:cNvPr id="26" name="Text 24"/>
          <p:cNvSpPr/>
          <p:nvPr/>
        </p:nvSpPr>
        <p:spPr>
          <a:xfrm>
            <a:off x="9133046" y="5237678"/>
            <a:ext cx="2898577" cy="364808"/>
          </a:xfrm>
          <a:prstGeom prst="rect">
            <a:avLst/>
          </a:prstGeom>
          <a:noFill/>
          <a:ln/>
        </p:spPr>
        <p:txBody>
          <a:bodyPr wrap="squar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powerful example, quantifiable effect, learning + iteration.</a:t>
            </a:r>
            <a:endParaRPr lang="en-US" sz="1650" dirty="0"/>
          </a:p>
        </p:txBody>
      </p:sp>
      <p:sp>
        <p:nvSpPr>
          <p:cNvPr id="27" name="Text 25"/>
          <p:cNvSpPr/>
          <p:nvPr/>
        </p:nvSpPr>
        <p:spPr>
          <a:xfrm>
            <a:off x="2457926" y="5841444"/>
            <a:ext cx="9714428" cy="364808"/>
          </a:xfrm>
          <a:prstGeom prst="rect">
            <a:avLst/>
          </a:prstGeom>
          <a:noFill/>
          <a:ln/>
        </p:spPr>
        <p:txBody>
          <a:bodyPr wrap="square" lIns="0" tIns="0" rIns="0" bIns="0" rtlCol="0" anchor="t"/>
          <a:lstStyle/>
          <a:p>
            <a:pPr marL="0" indent="0" algn="l">
              <a:lnSpc>
                <a:spcPts val="1400"/>
              </a:lnSpc>
              <a:buNone/>
            </a:pPr>
            <a:endParaRPr lang="en-US" sz="1100" dirty="0"/>
          </a:p>
        </p:txBody>
      </p:sp>
      <p:sp>
        <p:nvSpPr>
          <p:cNvPr id="28" name="Text 26"/>
          <p:cNvSpPr/>
          <p:nvPr/>
        </p:nvSpPr>
        <p:spPr>
          <a:xfrm>
            <a:off x="2457926" y="6337221"/>
            <a:ext cx="1759863" cy="219908"/>
          </a:xfrm>
          <a:prstGeom prst="rect">
            <a:avLst/>
          </a:prstGeom>
          <a:noFill/>
          <a:ln/>
        </p:spPr>
        <p:txBody>
          <a:bodyPr wrap="none" lIns="0" tIns="0" rIns="0" bIns="0" rtlCol="0" anchor="t"/>
          <a:lstStyle/>
          <a:p>
            <a:pPr marL="0" indent="0" algn="l">
              <a:lnSpc>
                <a:spcPts val="1700"/>
              </a:lnSpc>
              <a:buNone/>
            </a:pPr>
            <a:r>
              <a:rPr lang="en-US" sz="2000" dirty="0">
                <a:solidFill>
                  <a:srgbClr val="FA95AF"/>
                </a:solidFill>
                <a:latin typeface="Anton" pitchFamily="34" charset="0"/>
                <a:ea typeface="Anton" pitchFamily="34" charset="-122"/>
                <a:cs typeface="Anton" pitchFamily="34" charset="-120"/>
              </a:rPr>
              <a:t>Evidence Approach</a:t>
            </a:r>
            <a:endParaRPr lang="en-US" sz="2000" dirty="0"/>
          </a:p>
        </p:txBody>
      </p:sp>
      <p:sp>
        <p:nvSpPr>
          <p:cNvPr id="29" name="Text 27"/>
          <p:cNvSpPr/>
          <p:nvPr/>
        </p:nvSpPr>
        <p:spPr>
          <a:xfrm>
            <a:off x="2457926" y="6688098"/>
            <a:ext cx="9714428" cy="182404"/>
          </a:xfrm>
          <a:prstGeom prst="rect">
            <a:avLst/>
          </a:prstGeom>
          <a:noFill/>
          <a:ln/>
        </p:spPr>
        <p:txBody>
          <a:bodyPr wrap="non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Ask for </a:t>
            </a:r>
            <a:r>
              <a:rPr lang="en-US" sz="1650" b="1" dirty="0">
                <a:solidFill>
                  <a:srgbClr val="E0D6DE"/>
                </a:solidFill>
                <a:latin typeface="Fira Sans" pitchFamily="34" charset="0"/>
                <a:ea typeface="Fira Sans" pitchFamily="34" charset="-122"/>
                <a:cs typeface="Fira Sans" pitchFamily="34" charset="-120"/>
              </a:rPr>
              <a:t>STAR</a:t>
            </a:r>
            <a:r>
              <a:rPr lang="en-US" sz="1650" dirty="0">
                <a:solidFill>
                  <a:srgbClr val="E0D6DE"/>
                </a:solidFill>
                <a:latin typeface="Fira Sans" pitchFamily="34" charset="0"/>
                <a:ea typeface="Fira Sans" pitchFamily="34" charset="-122"/>
                <a:cs typeface="Fira Sans" pitchFamily="34" charset="-120"/>
              </a:rPr>
              <a:t> responses (Situation–Task–Action–Result)</a:t>
            </a:r>
            <a:endParaRPr lang="en-US" sz="1650" dirty="0"/>
          </a:p>
        </p:txBody>
      </p:sp>
      <p:sp>
        <p:nvSpPr>
          <p:cNvPr id="30" name="Shape 28"/>
          <p:cNvSpPr/>
          <p:nvPr/>
        </p:nvSpPr>
        <p:spPr>
          <a:xfrm>
            <a:off x="2442686" y="6953488"/>
            <a:ext cx="30480" cy="212884"/>
          </a:xfrm>
          <a:prstGeom prst="rect">
            <a:avLst/>
          </a:prstGeom>
          <a:solidFill>
            <a:srgbClr val="FA95AE"/>
          </a:solidFill>
          <a:ln/>
        </p:spPr>
        <p:txBody>
          <a:bodyPr/>
          <a:lstStyle/>
          <a:p>
            <a:endParaRPr lang="en-GB"/>
          </a:p>
        </p:txBody>
      </p:sp>
      <p:sp>
        <p:nvSpPr>
          <p:cNvPr id="31" name="Text 29"/>
          <p:cNvSpPr/>
          <p:nvPr/>
        </p:nvSpPr>
        <p:spPr>
          <a:xfrm>
            <a:off x="2629138" y="6968728"/>
            <a:ext cx="2994065" cy="182404"/>
          </a:xfrm>
          <a:prstGeom prst="rect">
            <a:avLst/>
          </a:prstGeom>
          <a:noFill/>
          <a:ln/>
        </p:spPr>
        <p:txBody>
          <a:bodyPr wrap="non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Probe for: </a:t>
            </a:r>
            <a:r>
              <a:rPr lang="en-US" sz="1650" i="1" dirty="0">
                <a:solidFill>
                  <a:srgbClr val="E0D6DE"/>
                </a:solidFill>
                <a:latin typeface="Fira Sans" pitchFamily="34" charset="0"/>
                <a:ea typeface="Fira Sans" pitchFamily="34" charset="-122"/>
                <a:cs typeface="Fira Sans" pitchFamily="34" charset="-120"/>
              </a:rPr>
              <a:t>what you learned</a:t>
            </a:r>
            <a:endParaRPr lang="en-US" sz="1650" dirty="0"/>
          </a:p>
        </p:txBody>
      </p:sp>
      <p:sp>
        <p:nvSpPr>
          <p:cNvPr id="32" name="Shape 30"/>
          <p:cNvSpPr/>
          <p:nvPr/>
        </p:nvSpPr>
        <p:spPr>
          <a:xfrm>
            <a:off x="5717143" y="6953488"/>
            <a:ext cx="30480" cy="212884"/>
          </a:xfrm>
          <a:prstGeom prst="rect">
            <a:avLst/>
          </a:prstGeom>
          <a:solidFill>
            <a:srgbClr val="FA95AE"/>
          </a:solidFill>
          <a:ln/>
        </p:spPr>
        <p:txBody>
          <a:bodyPr/>
          <a:lstStyle/>
          <a:p>
            <a:endParaRPr lang="en-GB"/>
          </a:p>
        </p:txBody>
      </p:sp>
      <p:sp>
        <p:nvSpPr>
          <p:cNvPr id="33" name="Text 31"/>
          <p:cNvSpPr/>
          <p:nvPr/>
        </p:nvSpPr>
        <p:spPr>
          <a:xfrm>
            <a:off x="5903595" y="6968728"/>
            <a:ext cx="2994184" cy="182404"/>
          </a:xfrm>
          <a:prstGeom prst="rect">
            <a:avLst/>
          </a:prstGeom>
          <a:noFill/>
          <a:ln/>
        </p:spPr>
        <p:txBody>
          <a:bodyPr wrap="non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Probe for: </a:t>
            </a:r>
            <a:r>
              <a:rPr lang="en-US" sz="1650" i="1" dirty="0">
                <a:solidFill>
                  <a:srgbClr val="E0D6DE"/>
                </a:solidFill>
                <a:latin typeface="Fira Sans" pitchFamily="34" charset="0"/>
                <a:ea typeface="Fira Sans" pitchFamily="34" charset="-122"/>
                <a:cs typeface="Fira Sans" pitchFamily="34" charset="-120"/>
              </a:rPr>
              <a:t>what you changed</a:t>
            </a:r>
            <a:endParaRPr lang="en-US" sz="1650" dirty="0"/>
          </a:p>
        </p:txBody>
      </p:sp>
      <p:sp>
        <p:nvSpPr>
          <p:cNvPr id="34" name="Shape 32"/>
          <p:cNvSpPr/>
          <p:nvPr/>
        </p:nvSpPr>
        <p:spPr>
          <a:xfrm>
            <a:off x="8991719" y="6953488"/>
            <a:ext cx="30480" cy="212884"/>
          </a:xfrm>
          <a:prstGeom prst="rect">
            <a:avLst/>
          </a:prstGeom>
          <a:solidFill>
            <a:srgbClr val="FA95AE"/>
          </a:solidFill>
          <a:ln/>
        </p:spPr>
        <p:txBody>
          <a:bodyPr/>
          <a:lstStyle/>
          <a:p>
            <a:endParaRPr lang="en-GB"/>
          </a:p>
        </p:txBody>
      </p:sp>
      <p:sp>
        <p:nvSpPr>
          <p:cNvPr id="35" name="Text 33"/>
          <p:cNvSpPr/>
          <p:nvPr/>
        </p:nvSpPr>
        <p:spPr>
          <a:xfrm>
            <a:off x="9178171" y="6968728"/>
            <a:ext cx="2994184" cy="182404"/>
          </a:xfrm>
          <a:prstGeom prst="rect">
            <a:avLst/>
          </a:prstGeom>
          <a:noFill/>
          <a:ln/>
        </p:spPr>
        <p:txBody>
          <a:bodyPr wrap="none" lIns="0" tIns="0" rIns="0" bIns="0" rtlCol="0" anchor="t"/>
          <a:lstStyle/>
          <a:p>
            <a:pPr marL="0" indent="0" algn="l">
              <a:lnSpc>
                <a:spcPts val="1400"/>
              </a:lnSpc>
              <a:buNone/>
            </a:pPr>
            <a:r>
              <a:rPr lang="en-US" sz="1650" dirty="0">
                <a:solidFill>
                  <a:srgbClr val="E0D6DE"/>
                </a:solidFill>
                <a:latin typeface="Fira Sans" pitchFamily="34" charset="0"/>
                <a:ea typeface="Fira Sans" pitchFamily="34" charset="-122"/>
                <a:cs typeface="Fira Sans" pitchFamily="34" charset="-120"/>
              </a:rPr>
              <a:t>Probe for: </a:t>
            </a:r>
            <a:r>
              <a:rPr lang="en-US" sz="1650" i="1" dirty="0">
                <a:solidFill>
                  <a:srgbClr val="E0D6DE"/>
                </a:solidFill>
                <a:latin typeface="Fira Sans" pitchFamily="34" charset="0"/>
                <a:ea typeface="Fira Sans" pitchFamily="34" charset="-122"/>
                <a:cs typeface="Fira Sans" pitchFamily="34" charset="-120"/>
              </a:rPr>
              <a:t>what data you used</a:t>
            </a:r>
            <a:endParaRPr lang="en-US" sz="1650" dirty="0"/>
          </a:p>
        </p:txBody>
      </p:sp>
      <p:pic>
        <p:nvPicPr>
          <p:cNvPr id="37" name="Image 0" descr="preencoded.png">
            <a:extLst>
              <a:ext uri="{FF2B5EF4-FFF2-40B4-BE49-F238E27FC236}">
                <a16:creationId xmlns:a16="http://schemas.microsoft.com/office/drawing/2014/main" id="{10145297-7163-4265-BD84-8EF74A373716}"/>
              </a:ext>
            </a:extLst>
          </p:cNvPr>
          <p:cNvPicPr>
            <a:picLocks noChangeAspect="1"/>
          </p:cNvPicPr>
          <p:nvPr/>
        </p:nvPicPr>
        <p:blipFill>
          <a:blip r:embed="rId3"/>
          <a:stretch>
            <a:fillRect/>
          </a:stretch>
        </p:blipFill>
        <p:spPr>
          <a:xfrm>
            <a:off x="-17715" y="0"/>
            <a:ext cx="968310" cy="8229600"/>
          </a:xfrm>
          <a:prstGeom prst="rect">
            <a:avLst/>
          </a:prstGeom>
        </p:spPr>
      </p:pic>
      <p:sp>
        <p:nvSpPr>
          <p:cNvPr id="38" name="Rectangle 37">
            <a:extLst>
              <a:ext uri="{FF2B5EF4-FFF2-40B4-BE49-F238E27FC236}">
                <a16:creationId xmlns:a16="http://schemas.microsoft.com/office/drawing/2014/main" id="{6AFECE59-ACBF-42BF-A6A4-CF4834FF062F}"/>
              </a:ext>
            </a:extLst>
          </p:cNvPr>
          <p:cNvSpPr/>
          <p:nvPr/>
        </p:nvSpPr>
        <p:spPr>
          <a:xfrm>
            <a:off x="12582144" y="7571232"/>
            <a:ext cx="2048256" cy="658368"/>
          </a:xfrm>
          <a:prstGeom prst="rect">
            <a:avLst/>
          </a:prstGeom>
          <a:solidFill>
            <a:srgbClr val="1F1F1F"/>
          </a:solidFill>
          <a:ln>
            <a:solidFill>
              <a:srgbClr val="1F1F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0CDD8E6-928C-41FC-9963-3F0459FFD160}"/>
              </a:ext>
            </a:extLst>
          </p:cNvPr>
          <p:cNvSpPr/>
          <p:nvPr/>
        </p:nvSpPr>
        <p:spPr>
          <a:xfrm>
            <a:off x="12582144" y="7571232"/>
            <a:ext cx="2048256" cy="658368"/>
          </a:xfrm>
          <a:prstGeom prst="rect">
            <a:avLst/>
          </a:prstGeom>
          <a:solidFill>
            <a:srgbClr val="1F1F1F"/>
          </a:solidFill>
          <a:ln>
            <a:solidFill>
              <a:srgbClr val="1F1F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p:nvPr/>
        </p:nvSpPr>
        <p:spPr>
          <a:xfrm>
            <a:off x="1433751" y="961311"/>
            <a:ext cx="5785009" cy="426244"/>
          </a:xfrm>
          <a:prstGeom prst="rect">
            <a:avLst/>
          </a:prstGeom>
          <a:noFill/>
          <a:ln/>
        </p:spPr>
        <p:txBody>
          <a:bodyPr wrap="none" lIns="0" tIns="0" rIns="0" bIns="0" rtlCol="0" anchor="t"/>
          <a:lstStyle/>
          <a:p>
            <a:pPr marL="0" indent="0" algn="l">
              <a:lnSpc>
                <a:spcPts val="3350"/>
              </a:lnSpc>
              <a:buNone/>
            </a:pPr>
            <a:r>
              <a:rPr lang="en-US" sz="3300" dirty="0">
                <a:solidFill>
                  <a:srgbClr val="FA95AF"/>
                </a:solidFill>
                <a:latin typeface="Anton" pitchFamily="34" charset="0"/>
                <a:ea typeface="Anton" pitchFamily="34" charset="-122"/>
                <a:cs typeface="Anton" pitchFamily="34" charset="-120"/>
              </a:rPr>
              <a:t>Interview Questions (Targeting Innovation)</a:t>
            </a:r>
            <a:endParaRPr lang="en-US" sz="3300" dirty="0"/>
          </a:p>
        </p:txBody>
      </p:sp>
      <p:sp>
        <p:nvSpPr>
          <p:cNvPr id="4" name="Text 2"/>
          <p:cNvSpPr/>
          <p:nvPr/>
        </p:nvSpPr>
        <p:spPr>
          <a:xfrm>
            <a:off x="1433751" y="2026682"/>
            <a:ext cx="170378" cy="213003"/>
          </a:xfrm>
          <a:prstGeom prst="rect">
            <a:avLst/>
          </a:prstGeom>
          <a:noFill/>
          <a:ln/>
        </p:spPr>
        <p:txBody>
          <a:bodyPr wrap="none" lIns="0" tIns="0" rIns="0" bIns="0" rtlCol="0" anchor="t"/>
          <a:lstStyle/>
          <a:p>
            <a:pPr marL="0" indent="0" algn="l">
              <a:lnSpc>
                <a:spcPts val="1850"/>
              </a:lnSpc>
              <a:buNone/>
            </a:pPr>
            <a:r>
              <a:rPr lang="en-US" sz="1300" dirty="0">
                <a:solidFill>
                  <a:srgbClr val="E0D6DE"/>
                </a:solidFill>
                <a:latin typeface="Anton Light" pitchFamily="34" charset="0"/>
                <a:ea typeface="Anton Light" pitchFamily="34" charset="-122"/>
                <a:cs typeface="Anton Light" pitchFamily="34" charset="-120"/>
              </a:rPr>
              <a:t>01</a:t>
            </a:r>
            <a:endParaRPr lang="en-US" sz="1300" dirty="0"/>
          </a:p>
        </p:txBody>
      </p:sp>
      <p:sp>
        <p:nvSpPr>
          <p:cNvPr id="5" name="Shape 3"/>
          <p:cNvSpPr/>
          <p:nvPr/>
        </p:nvSpPr>
        <p:spPr>
          <a:xfrm>
            <a:off x="1433751" y="2293382"/>
            <a:ext cx="5817275" cy="22860"/>
          </a:xfrm>
          <a:prstGeom prst="rect">
            <a:avLst/>
          </a:prstGeom>
          <a:solidFill>
            <a:srgbClr val="FA95AE"/>
          </a:solidFill>
          <a:ln/>
        </p:spPr>
        <p:txBody>
          <a:bodyPr/>
          <a:lstStyle/>
          <a:p>
            <a:endParaRPr lang="en-GB"/>
          </a:p>
        </p:txBody>
      </p:sp>
      <p:sp>
        <p:nvSpPr>
          <p:cNvPr id="6" name="Text 4"/>
          <p:cNvSpPr/>
          <p:nvPr/>
        </p:nvSpPr>
        <p:spPr>
          <a:xfrm>
            <a:off x="1433751" y="2424232"/>
            <a:ext cx="3130272" cy="266343"/>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Innovation example (past behaviour)</a:t>
            </a:r>
            <a:endParaRPr lang="en-US" sz="2000" dirty="0"/>
          </a:p>
        </p:txBody>
      </p:sp>
      <p:sp>
        <p:nvSpPr>
          <p:cNvPr id="7" name="Text 5"/>
          <p:cNvSpPr/>
          <p:nvPr/>
        </p:nvSpPr>
        <p:spPr>
          <a:xfrm>
            <a:off x="1433751" y="2767370"/>
            <a:ext cx="5817275" cy="477679"/>
          </a:xfrm>
          <a:prstGeom prst="rect">
            <a:avLst/>
          </a:prstGeom>
          <a:noFill/>
          <a:ln/>
        </p:spPr>
        <p:txBody>
          <a:bodyPr wrap="square" lIns="0" tIns="0" rIns="0" bIns="0" rtlCol="0" anchor="t"/>
          <a:lstStyle/>
          <a:p>
            <a:pPr marL="0" indent="0" algn="l">
              <a:lnSpc>
                <a:spcPts val="1850"/>
              </a:lnSpc>
              <a:buNone/>
            </a:pPr>
            <a:r>
              <a:rPr lang="en-US" sz="1650" dirty="0">
                <a:solidFill>
                  <a:srgbClr val="E0D6DE"/>
                </a:solidFill>
                <a:latin typeface="Fira Sans" pitchFamily="34" charset="0"/>
                <a:ea typeface="Fira Sans" pitchFamily="34" charset="-122"/>
                <a:cs typeface="Fira Sans" pitchFamily="34" charset="-120"/>
              </a:rPr>
              <a:t>Do you have an example of a process/service you have improved? How was it different and what difference did it make?</a:t>
            </a:r>
            <a:endParaRPr lang="en-US" sz="1650" dirty="0"/>
          </a:p>
        </p:txBody>
      </p:sp>
      <p:sp>
        <p:nvSpPr>
          <p:cNvPr id="8" name="Text 6"/>
          <p:cNvSpPr/>
          <p:nvPr/>
        </p:nvSpPr>
        <p:spPr>
          <a:xfrm>
            <a:off x="1433751" y="3554476"/>
            <a:ext cx="5817275" cy="238839"/>
          </a:xfrm>
          <a:prstGeom prst="rect">
            <a:avLst/>
          </a:prstGeom>
          <a:noFill/>
          <a:ln/>
        </p:spPr>
        <p:txBody>
          <a:bodyPr wrap="non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Probe: What was your measure of success?</a:t>
            </a:r>
            <a:endParaRPr lang="en-US" sz="1650" dirty="0"/>
          </a:p>
        </p:txBody>
      </p:sp>
      <p:sp>
        <p:nvSpPr>
          <p:cNvPr id="9" name="Text 7"/>
          <p:cNvSpPr/>
          <p:nvPr/>
        </p:nvSpPr>
        <p:spPr>
          <a:xfrm>
            <a:off x="7379137" y="2026682"/>
            <a:ext cx="170378" cy="213003"/>
          </a:xfrm>
          <a:prstGeom prst="rect">
            <a:avLst/>
          </a:prstGeom>
          <a:noFill/>
          <a:ln/>
        </p:spPr>
        <p:txBody>
          <a:bodyPr wrap="none" lIns="0" tIns="0" rIns="0" bIns="0" rtlCol="0" anchor="t"/>
          <a:lstStyle/>
          <a:p>
            <a:pPr marL="0" indent="0" algn="l">
              <a:lnSpc>
                <a:spcPts val="1850"/>
              </a:lnSpc>
              <a:buNone/>
            </a:pPr>
            <a:r>
              <a:rPr lang="en-US" sz="1300" dirty="0">
                <a:solidFill>
                  <a:srgbClr val="E0D6DE"/>
                </a:solidFill>
                <a:latin typeface="Anton Light" pitchFamily="34" charset="0"/>
                <a:ea typeface="Anton Light" pitchFamily="34" charset="-122"/>
                <a:cs typeface="Anton Light" pitchFamily="34" charset="-120"/>
              </a:rPr>
              <a:t>02</a:t>
            </a:r>
            <a:endParaRPr lang="en-US" sz="1300" dirty="0"/>
          </a:p>
        </p:txBody>
      </p:sp>
      <p:sp>
        <p:nvSpPr>
          <p:cNvPr id="10" name="Shape 8"/>
          <p:cNvSpPr/>
          <p:nvPr/>
        </p:nvSpPr>
        <p:spPr>
          <a:xfrm>
            <a:off x="7379137" y="2293382"/>
            <a:ext cx="5817394" cy="22860"/>
          </a:xfrm>
          <a:prstGeom prst="rect">
            <a:avLst/>
          </a:prstGeom>
          <a:solidFill>
            <a:srgbClr val="FA95AE"/>
          </a:solidFill>
          <a:ln/>
        </p:spPr>
        <p:txBody>
          <a:bodyPr/>
          <a:lstStyle/>
          <a:p>
            <a:endParaRPr lang="en-GB"/>
          </a:p>
        </p:txBody>
      </p:sp>
      <p:sp>
        <p:nvSpPr>
          <p:cNvPr id="11" name="Text 9"/>
          <p:cNvSpPr/>
          <p:nvPr/>
        </p:nvSpPr>
        <p:spPr>
          <a:xfrm>
            <a:off x="7379137" y="2424232"/>
            <a:ext cx="3925253" cy="266343"/>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Problem → idea → test (structured innovation)</a:t>
            </a:r>
            <a:endParaRPr lang="en-US" sz="2000" dirty="0"/>
          </a:p>
        </p:txBody>
      </p:sp>
      <p:sp>
        <p:nvSpPr>
          <p:cNvPr id="12" name="Text 10"/>
          <p:cNvSpPr/>
          <p:nvPr/>
        </p:nvSpPr>
        <p:spPr>
          <a:xfrm>
            <a:off x="7379137" y="2767370"/>
            <a:ext cx="5817394" cy="477679"/>
          </a:xfrm>
          <a:prstGeom prst="rect">
            <a:avLst/>
          </a:prstGeom>
          <a:noFill/>
          <a:ln/>
        </p:spPr>
        <p:txBody>
          <a:bodyPr wrap="square" lIns="0" tIns="0" rIns="0" bIns="0" rtlCol="0" anchor="t"/>
          <a:lstStyle/>
          <a:p>
            <a:pPr marL="0" indent="0" algn="l">
              <a:lnSpc>
                <a:spcPts val="1850"/>
              </a:lnSpc>
              <a:buNone/>
            </a:pPr>
            <a:r>
              <a:rPr lang="en-US" sz="1650" dirty="0">
                <a:solidFill>
                  <a:srgbClr val="E0D6DE"/>
                </a:solidFill>
                <a:latin typeface="Fira Sans" pitchFamily="34" charset="0"/>
                <a:ea typeface="Fira Sans" pitchFamily="34" charset="-122"/>
                <a:cs typeface="Fira Sans" pitchFamily="34" charset="-120"/>
              </a:rPr>
              <a:t>How would your diagnosis the cause and test solutions fast if student engagement was suddenly decreasing?</a:t>
            </a:r>
            <a:endParaRPr lang="en-US" sz="1650" dirty="0"/>
          </a:p>
        </p:txBody>
      </p:sp>
      <p:sp>
        <p:nvSpPr>
          <p:cNvPr id="13" name="Text 11"/>
          <p:cNvSpPr/>
          <p:nvPr/>
        </p:nvSpPr>
        <p:spPr>
          <a:xfrm>
            <a:off x="7379137" y="3572112"/>
            <a:ext cx="5817394" cy="238839"/>
          </a:xfrm>
          <a:prstGeom prst="rect">
            <a:avLst/>
          </a:prstGeom>
          <a:noFill/>
          <a:ln/>
        </p:spPr>
        <p:txBody>
          <a:bodyPr wrap="non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Probe: What would you test in 2 weeks?</a:t>
            </a:r>
            <a:endParaRPr lang="en-US" sz="1650" dirty="0"/>
          </a:p>
        </p:txBody>
      </p:sp>
      <p:sp>
        <p:nvSpPr>
          <p:cNvPr id="14" name="Text 12"/>
          <p:cNvSpPr/>
          <p:nvPr/>
        </p:nvSpPr>
        <p:spPr>
          <a:xfrm>
            <a:off x="1433751" y="3816548"/>
            <a:ext cx="170378" cy="213003"/>
          </a:xfrm>
          <a:prstGeom prst="rect">
            <a:avLst/>
          </a:prstGeom>
          <a:noFill/>
          <a:ln/>
        </p:spPr>
        <p:txBody>
          <a:bodyPr wrap="none" lIns="0" tIns="0" rIns="0" bIns="0" rtlCol="0" anchor="t"/>
          <a:lstStyle/>
          <a:p>
            <a:pPr marL="0" indent="0" algn="l">
              <a:lnSpc>
                <a:spcPts val="1850"/>
              </a:lnSpc>
              <a:buNone/>
            </a:pPr>
            <a:r>
              <a:rPr lang="en-US" sz="1300" dirty="0">
                <a:solidFill>
                  <a:srgbClr val="E0D6DE"/>
                </a:solidFill>
                <a:latin typeface="Anton Light" pitchFamily="34" charset="0"/>
                <a:ea typeface="Anton Light" pitchFamily="34" charset="-122"/>
                <a:cs typeface="Anton Light" pitchFamily="34" charset="-120"/>
              </a:rPr>
              <a:t>03</a:t>
            </a:r>
            <a:endParaRPr lang="en-US" sz="1300" dirty="0"/>
          </a:p>
        </p:txBody>
      </p:sp>
      <p:sp>
        <p:nvSpPr>
          <p:cNvPr id="15" name="Shape 13"/>
          <p:cNvSpPr/>
          <p:nvPr/>
        </p:nvSpPr>
        <p:spPr>
          <a:xfrm>
            <a:off x="1433751" y="4083248"/>
            <a:ext cx="5817275" cy="22860"/>
          </a:xfrm>
          <a:prstGeom prst="rect">
            <a:avLst/>
          </a:prstGeom>
          <a:solidFill>
            <a:srgbClr val="FA95AE"/>
          </a:solidFill>
          <a:ln/>
        </p:spPr>
        <p:txBody>
          <a:bodyPr/>
          <a:lstStyle/>
          <a:p>
            <a:endParaRPr lang="en-GB"/>
          </a:p>
        </p:txBody>
      </p:sp>
      <p:sp>
        <p:nvSpPr>
          <p:cNvPr id="16" name="Text 14"/>
          <p:cNvSpPr/>
          <p:nvPr/>
        </p:nvSpPr>
        <p:spPr>
          <a:xfrm>
            <a:off x="1433751" y="4214098"/>
            <a:ext cx="2391608" cy="266343"/>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Creativity under constraints</a:t>
            </a:r>
            <a:endParaRPr lang="en-US" sz="2000" dirty="0"/>
          </a:p>
        </p:txBody>
      </p:sp>
      <p:sp>
        <p:nvSpPr>
          <p:cNvPr id="17" name="Text 15"/>
          <p:cNvSpPr/>
          <p:nvPr/>
        </p:nvSpPr>
        <p:spPr>
          <a:xfrm>
            <a:off x="1433751" y="4557236"/>
            <a:ext cx="5817275" cy="477679"/>
          </a:xfrm>
          <a:prstGeom prst="rect">
            <a:avLst/>
          </a:prstGeom>
          <a:noFill/>
          <a:ln/>
        </p:spPr>
        <p:txBody>
          <a:bodyPr wrap="square" lIns="0" tIns="0" rIns="0" bIns="0" rtlCol="0" anchor="t"/>
          <a:lstStyle/>
          <a:p>
            <a:pPr marL="0" indent="0" algn="l">
              <a:lnSpc>
                <a:spcPts val="1850"/>
              </a:lnSpc>
              <a:buNone/>
            </a:pPr>
            <a:r>
              <a:rPr lang="en-US" sz="1650" dirty="0">
                <a:solidFill>
                  <a:srgbClr val="E0D6DE"/>
                </a:solidFill>
                <a:latin typeface="Fira Sans" pitchFamily="34" charset="0"/>
                <a:ea typeface="Fira Sans" pitchFamily="34" charset="-122"/>
                <a:cs typeface="Fira Sans" pitchFamily="34" charset="-120"/>
              </a:rPr>
              <a:t>Relate a concept which you had to work with little time/budget. How did you adapt it?</a:t>
            </a:r>
            <a:endParaRPr lang="en-US" sz="1650" dirty="0"/>
          </a:p>
        </p:txBody>
      </p:sp>
      <p:sp>
        <p:nvSpPr>
          <p:cNvPr id="18" name="Text 16"/>
          <p:cNvSpPr/>
          <p:nvPr/>
        </p:nvSpPr>
        <p:spPr>
          <a:xfrm>
            <a:off x="1433751" y="5111710"/>
            <a:ext cx="5817275" cy="238839"/>
          </a:xfrm>
          <a:prstGeom prst="rect">
            <a:avLst/>
          </a:prstGeom>
          <a:noFill/>
          <a:ln/>
        </p:spPr>
        <p:txBody>
          <a:bodyPr wrap="non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Probe: What trade-offs did you make?</a:t>
            </a:r>
            <a:endParaRPr lang="en-US" sz="1650" dirty="0"/>
          </a:p>
        </p:txBody>
      </p:sp>
      <p:sp>
        <p:nvSpPr>
          <p:cNvPr id="19" name="Text 17"/>
          <p:cNvSpPr/>
          <p:nvPr/>
        </p:nvSpPr>
        <p:spPr>
          <a:xfrm>
            <a:off x="7379137" y="3816548"/>
            <a:ext cx="170378" cy="213003"/>
          </a:xfrm>
          <a:prstGeom prst="rect">
            <a:avLst/>
          </a:prstGeom>
          <a:noFill/>
          <a:ln/>
        </p:spPr>
        <p:txBody>
          <a:bodyPr wrap="none" lIns="0" tIns="0" rIns="0" bIns="0" rtlCol="0" anchor="t"/>
          <a:lstStyle/>
          <a:p>
            <a:pPr marL="0" indent="0" algn="l">
              <a:lnSpc>
                <a:spcPts val="1850"/>
              </a:lnSpc>
              <a:buNone/>
            </a:pPr>
            <a:r>
              <a:rPr lang="en-US" sz="1300" dirty="0">
                <a:solidFill>
                  <a:srgbClr val="E0D6DE"/>
                </a:solidFill>
                <a:latin typeface="Anton Light" pitchFamily="34" charset="0"/>
                <a:ea typeface="Anton Light" pitchFamily="34" charset="-122"/>
                <a:cs typeface="Anton Light" pitchFamily="34" charset="-120"/>
              </a:rPr>
              <a:t>04</a:t>
            </a:r>
            <a:endParaRPr lang="en-US" sz="1300" dirty="0"/>
          </a:p>
        </p:txBody>
      </p:sp>
      <p:sp>
        <p:nvSpPr>
          <p:cNvPr id="20" name="Shape 18"/>
          <p:cNvSpPr/>
          <p:nvPr/>
        </p:nvSpPr>
        <p:spPr>
          <a:xfrm>
            <a:off x="7379137" y="4083248"/>
            <a:ext cx="5817394" cy="22860"/>
          </a:xfrm>
          <a:prstGeom prst="rect">
            <a:avLst/>
          </a:prstGeom>
          <a:solidFill>
            <a:srgbClr val="FA95AE"/>
          </a:solidFill>
          <a:ln/>
        </p:spPr>
        <p:txBody>
          <a:bodyPr/>
          <a:lstStyle/>
          <a:p>
            <a:endParaRPr lang="en-GB"/>
          </a:p>
        </p:txBody>
      </p:sp>
      <p:sp>
        <p:nvSpPr>
          <p:cNvPr id="21" name="Text 19"/>
          <p:cNvSpPr/>
          <p:nvPr/>
        </p:nvSpPr>
        <p:spPr>
          <a:xfrm>
            <a:off x="7379137" y="4214098"/>
            <a:ext cx="2130862" cy="266343"/>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Learning from failure</a:t>
            </a:r>
            <a:endParaRPr lang="en-US" sz="2000" dirty="0"/>
          </a:p>
        </p:txBody>
      </p:sp>
      <p:sp>
        <p:nvSpPr>
          <p:cNvPr id="22" name="Text 20"/>
          <p:cNvSpPr/>
          <p:nvPr/>
        </p:nvSpPr>
        <p:spPr>
          <a:xfrm>
            <a:off x="7379137" y="4557236"/>
            <a:ext cx="5817394" cy="477679"/>
          </a:xfrm>
          <a:prstGeom prst="rect">
            <a:avLst/>
          </a:prstGeom>
          <a:noFill/>
          <a:ln/>
        </p:spPr>
        <p:txBody>
          <a:bodyPr wrap="square" lIns="0" tIns="0" rIns="0" bIns="0" rtlCol="0" anchor="t"/>
          <a:lstStyle/>
          <a:p>
            <a:pPr marL="0" indent="0" algn="l">
              <a:lnSpc>
                <a:spcPts val="1850"/>
              </a:lnSpc>
              <a:buNone/>
            </a:pPr>
            <a:r>
              <a:rPr lang="en-US" sz="1650" dirty="0">
                <a:solidFill>
                  <a:srgbClr val="E0D6DE"/>
                </a:solidFill>
                <a:latin typeface="Fira Sans" pitchFamily="34" charset="0"/>
                <a:ea typeface="Fira Sans" pitchFamily="34" charset="-122"/>
                <a:cs typeface="Fira Sans" pitchFamily="34" charset="-120"/>
              </a:rPr>
              <a:t>Give me an example of when an idea failed. And what did you learn, and what did you do?</a:t>
            </a:r>
            <a:endParaRPr lang="en-US" sz="1650" dirty="0"/>
          </a:p>
        </p:txBody>
      </p:sp>
      <p:sp>
        <p:nvSpPr>
          <p:cNvPr id="23" name="Text 21"/>
          <p:cNvSpPr/>
          <p:nvPr/>
        </p:nvSpPr>
        <p:spPr>
          <a:xfrm>
            <a:off x="7379137" y="5111710"/>
            <a:ext cx="5817394" cy="238839"/>
          </a:xfrm>
          <a:prstGeom prst="rect">
            <a:avLst/>
          </a:prstGeom>
          <a:noFill/>
          <a:ln/>
        </p:spPr>
        <p:txBody>
          <a:bodyPr wrap="non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Probe: What would you do differently now?</a:t>
            </a:r>
            <a:endParaRPr lang="en-US" sz="1650" dirty="0"/>
          </a:p>
        </p:txBody>
      </p:sp>
      <p:sp>
        <p:nvSpPr>
          <p:cNvPr id="24" name="Text 22"/>
          <p:cNvSpPr/>
          <p:nvPr/>
        </p:nvSpPr>
        <p:spPr>
          <a:xfrm>
            <a:off x="1433751" y="5606415"/>
            <a:ext cx="170378" cy="213003"/>
          </a:xfrm>
          <a:prstGeom prst="rect">
            <a:avLst/>
          </a:prstGeom>
          <a:noFill/>
          <a:ln/>
        </p:spPr>
        <p:txBody>
          <a:bodyPr wrap="none" lIns="0" tIns="0" rIns="0" bIns="0" rtlCol="0" anchor="t"/>
          <a:lstStyle/>
          <a:p>
            <a:pPr marL="0" indent="0" algn="l">
              <a:lnSpc>
                <a:spcPts val="1850"/>
              </a:lnSpc>
              <a:buNone/>
            </a:pPr>
            <a:r>
              <a:rPr lang="en-US" sz="1300" dirty="0">
                <a:solidFill>
                  <a:srgbClr val="E0D6DE"/>
                </a:solidFill>
                <a:latin typeface="Anton Light" pitchFamily="34" charset="0"/>
                <a:ea typeface="Anton Light" pitchFamily="34" charset="-122"/>
                <a:cs typeface="Anton Light" pitchFamily="34" charset="-120"/>
              </a:rPr>
              <a:t>05</a:t>
            </a:r>
            <a:endParaRPr lang="en-US" sz="1300" dirty="0"/>
          </a:p>
        </p:txBody>
      </p:sp>
      <p:sp>
        <p:nvSpPr>
          <p:cNvPr id="25" name="Shape 23"/>
          <p:cNvSpPr/>
          <p:nvPr/>
        </p:nvSpPr>
        <p:spPr>
          <a:xfrm>
            <a:off x="1433751" y="5873115"/>
            <a:ext cx="5817275" cy="22860"/>
          </a:xfrm>
          <a:prstGeom prst="rect">
            <a:avLst/>
          </a:prstGeom>
          <a:solidFill>
            <a:srgbClr val="FA95AE"/>
          </a:solidFill>
          <a:ln/>
        </p:spPr>
        <p:txBody>
          <a:bodyPr/>
          <a:lstStyle/>
          <a:p>
            <a:endParaRPr lang="en-GB"/>
          </a:p>
        </p:txBody>
      </p:sp>
      <p:sp>
        <p:nvSpPr>
          <p:cNvPr id="26" name="Text 24"/>
          <p:cNvSpPr/>
          <p:nvPr/>
        </p:nvSpPr>
        <p:spPr>
          <a:xfrm>
            <a:off x="1433751" y="6003965"/>
            <a:ext cx="2130862" cy="266343"/>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Digital mindset</a:t>
            </a:r>
            <a:endParaRPr lang="en-US" sz="2000" dirty="0"/>
          </a:p>
        </p:txBody>
      </p:sp>
      <p:sp>
        <p:nvSpPr>
          <p:cNvPr id="27" name="Text 25"/>
          <p:cNvSpPr/>
          <p:nvPr/>
        </p:nvSpPr>
        <p:spPr>
          <a:xfrm>
            <a:off x="1433751" y="6347103"/>
            <a:ext cx="5817275" cy="477679"/>
          </a:xfrm>
          <a:prstGeom prst="rect">
            <a:avLst/>
          </a:prstGeom>
          <a:noFill/>
          <a:ln/>
        </p:spPr>
        <p:txBody>
          <a:bodyPr wrap="square" lIns="0" tIns="0" rIns="0" bIns="0" rtlCol="0" anchor="t"/>
          <a:lstStyle/>
          <a:p>
            <a:pPr marL="0" indent="0" algn="l">
              <a:lnSpc>
                <a:spcPts val="1850"/>
              </a:lnSpc>
              <a:buNone/>
            </a:pPr>
            <a:r>
              <a:rPr lang="en-US" sz="1650" dirty="0">
                <a:solidFill>
                  <a:srgbClr val="E0D6DE"/>
                </a:solidFill>
                <a:latin typeface="Fira Sans" pitchFamily="34" charset="0"/>
                <a:ea typeface="Fira Sans" pitchFamily="34" charset="-122"/>
                <a:cs typeface="Fira Sans" pitchFamily="34" charset="-120"/>
              </a:rPr>
              <a:t>What digital tool or workflow change would you introduce to reduce admin time in a student service—and why?</a:t>
            </a:r>
            <a:endParaRPr lang="en-US" sz="1650" dirty="0"/>
          </a:p>
        </p:txBody>
      </p:sp>
      <p:sp>
        <p:nvSpPr>
          <p:cNvPr id="28" name="Text 26"/>
          <p:cNvSpPr/>
          <p:nvPr/>
        </p:nvSpPr>
        <p:spPr>
          <a:xfrm>
            <a:off x="1315218" y="6894354"/>
            <a:ext cx="5339582" cy="238839"/>
          </a:xfrm>
          <a:prstGeom prst="rect">
            <a:avLst/>
          </a:prstGeom>
          <a:noFill/>
          <a:ln/>
        </p:spPr>
        <p:txBody>
          <a:bodyPr wrap="none" lIns="0" tIns="0" rIns="0" bIns="0" rtlCol="0" anchor="t"/>
          <a:lstStyle/>
          <a:p>
            <a:pPr marL="342900" indent="-342900" algn="l">
              <a:lnSpc>
                <a:spcPts val="1850"/>
              </a:lnSpc>
              <a:buSzPct val="100000"/>
              <a:buChar char="•"/>
            </a:pPr>
            <a:r>
              <a:rPr lang="en-US" sz="1650" dirty="0">
                <a:solidFill>
                  <a:srgbClr val="E0D6DE"/>
                </a:solidFill>
                <a:latin typeface="Fira Sans" pitchFamily="34" charset="0"/>
                <a:ea typeface="Fira Sans" pitchFamily="34" charset="-122"/>
                <a:cs typeface="Fira Sans" pitchFamily="34" charset="-120"/>
              </a:rPr>
              <a:t>Probe: How would you train others and handle resistance?</a:t>
            </a:r>
            <a:endParaRPr lang="en-US" sz="1650" dirty="0"/>
          </a:p>
        </p:txBody>
      </p:sp>
      <p:sp>
        <p:nvSpPr>
          <p:cNvPr id="29" name="Text 27"/>
          <p:cNvSpPr/>
          <p:nvPr/>
        </p:nvSpPr>
        <p:spPr>
          <a:xfrm>
            <a:off x="7379137" y="5606415"/>
            <a:ext cx="170378" cy="213003"/>
          </a:xfrm>
          <a:prstGeom prst="rect">
            <a:avLst/>
          </a:prstGeom>
          <a:noFill/>
          <a:ln/>
        </p:spPr>
        <p:txBody>
          <a:bodyPr wrap="none" lIns="0" tIns="0" rIns="0" bIns="0" rtlCol="0" anchor="t"/>
          <a:lstStyle/>
          <a:p>
            <a:pPr marL="0" indent="0" algn="l">
              <a:lnSpc>
                <a:spcPts val="1850"/>
              </a:lnSpc>
              <a:buNone/>
            </a:pPr>
            <a:r>
              <a:rPr lang="en-US" sz="1300" dirty="0">
                <a:solidFill>
                  <a:srgbClr val="E0D6DE"/>
                </a:solidFill>
                <a:latin typeface="Anton Light" pitchFamily="34" charset="0"/>
                <a:ea typeface="Anton Light" pitchFamily="34" charset="-122"/>
                <a:cs typeface="Anton Light" pitchFamily="34" charset="-120"/>
              </a:rPr>
              <a:t>06</a:t>
            </a:r>
            <a:endParaRPr lang="en-US" sz="1300" dirty="0"/>
          </a:p>
        </p:txBody>
      </p:sp>
      <p:sp>
        <p:nvSpPr>
          <p:cNvPr id="30" name="Shape 28"/>
          <p:cNvSpPr/>
          <p:nvPr/>
        </p:nvSpPr>
        <p:spPr>
          <a:xfrm>
            <a:off x="7379137" y="5873115"/>
            <a:ext cx="5817394" cy="22860"/>
          </a:xfrm>
          <a:prstGeom prst="rect">
            <a:avLst/>
          </a:prstGeom>
          <a:solidFill>
            <a:srgbClr val="FA95AE"/>
          </a:solidFill>
          <a:ln/>
        </p:spPr>
        <p:txBody>
          <a:bodyPr/>
          <a:lstStyle/>
          <a:p>
            <a:endParaRPr lang="en-GB"/>
          </a:p>
        </p:txBody>
      </p:sp>
      <p:sp>
        <p:nvSpPr>
          <p:cNvPr id="31" name="Text 29"/>
          <p:cNvSpPr/>
          <p:nvPr/>
        </p:nvSpPr>
        <p:spPr>
          <a:xfrm>
            <a:off x="7379137" y="6003965"/>
            <a:ext cx="2130862" cy="266343"/>
          </a:xfrm>
          <a:prstGeom prst="rect">
            <a:avLst/>
          </a:prstGeom>
          <a:noFill/>
          <a:ln/>
        </p:spPr>
        <p:txBody>
          <a:bodyPr wrap="none" lIns="0" tIns="0" rIns="0" bIns="0" rtlCol="0" anchor="t"/>
          <a:lstStyle/>
          <a:p>
            <a:pPr marL="0" indent="0" algn="l">
              <a:lnSpc>
                <a:spcPts val="2050"/>
              </a:lnSpc>
              <a:buNone/>
            </a:pPr>
            <a:r>
              <a:rPr lang="en-US" sz="2000" dirty="0">
                <a:solidFill>
                  <a:srgbClr val="E0D6DE"/>
                </a:solidFill>
                <a:latin typeface="Anton" pitchFamily="34" charset="0"/>
                <a:ea typeface="Anton" pitchFamily="34" charset="-122"/>
                <a:cs typeface="Anton" pitchFamily="34" charset="-120"/>
              </a:rPr>
              <a:t>Ethics/inclusion</a:t>
            </a:r>
            <a:endParaRPr lang="en-US" sz="2000" dirty="0"/>
          </a:p>
        </p:txBody>
      </p:sp>
      <p:sp>
        <p:nvSpPr>
          <p:cNvPr id="32" name="Text 30"/>
          <p:cNvSpPr/>
          <p:nvPr/>
        </p:nvSpPr>
        <p:spPr>
          <a:xfrm>
            <a:off x="7379137" y="6347103"/>
            <a:ext cx="5817394" cy="477679"/>
          </a:xfrm>
          <a:prstGeom prst="rect">
            <a:avLst/>
          </a:prstGeom>
          <a:noFill/>
          <a:ln/>
        </p:spPr>
        <p:txBody>
          <a:bodyPr wrap="square" lIns="0" tIns="0" rIns="0" bIns="0" rtlCol="0" anchor="t"/>
          <a:lstStyle/>
          <a:p>
            <a:pPr marL="0" indent="0" algn="l">
              <a:lnSpc>
                <a:spcPts val="1850"/>
              </a:lnSpc>
              <a:buNone/>
            </a:pPr>
            <a:r>
              <a:rPr lang="en-US" sz="1650" dirty="0">
                <a:solidFill>
                  <a:srgbClr val="E0D6DE"/>
                </a:solidFill>
                <a:latin typeface="Fira Sans" pitchFamily="34" charset="0"/>
                <a:ea typeface="Fira Sans" pitchFamily="34" charset="-122"/>
                <a:cs typeface="Fira Sans" pitchFamily="34" charset="-120"/>
              </a:rPr>
              <a:t>How would you ensure an innovation benefits diverse students and doesn’t unintentionally exclude anyone?</a:t>
            </a:r>
            <a:endParaRPr lang="en-US" sz="1650" dirty="0"/>
          </a:p>
        </p:txBody>
      </p:sp>
      <p:pic>
        <p:nvPicPr>
          <p:cNvPr id="33" name="Image 0" descr="preencoded.png">
            <a:extLst>
              <a:ext uri="{FF2B5EF4-FFF2-40B4-BE49-F238E27FC236}">
                <a16:creationId xmlns:a16="http://schemas.microsoft.com/office/drawing/2014/main" id="{0C08266E-613D-4785-BF6C-2BCBB056587C}"/>
              </a:ext>
            </a:extLst>
          </p:cNvPr>
          <p:cNvPicPr>
            <a:picLocks noChangeAspect="1"/>
          </p:cNvPicPr>
          <p:nvPr/>
        </p:nvPicPr>
        <p:blipFill>
          <a:blip r:embed="rId3"/>
          <a:stretch>
            <a:fillRect/>
          </a:stretch>
        </p:blipFill>
        <p:spPr>
          <a:xfrm>
            <a:off x="13662090" y="0"/>
            <a:ext cx="968310" cy="82296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678775" y="588763"/>
            <a:ext cx="7322225" cy="484823"/>
          </a:xfrm>
          <a:prstGeom prst="rect">
            <a:avLst/>
          </a:prstGeom>
          <a:noFill/>
          <a:ln/>
        </p:spPr>
        <p:txBody>
          <a:bodyPr wrap="none" lIns="0" tIns="0" rIns="0" bIns="0" rtlCol="0" anchor="t"/>
          <a:lstStyle/>
          <a:p>
            <a:pPr marL="0" indent="0" algn="l">
              <a:lnSpc>
                <a:spcPts val="3800"/>
              </a:lnSpc>
              <a:buNone/>
            </a:pPr>
            <a:r>
              <a:rPr lang="en-US" sz="3300" dirty="0">
                <a:solidFill>
                  <a:srgbClr val="FA95AF"/>
                </a:solidFill>
                <a:latin typeface="Anton" pitchFamily="34" charset="0"/>
                <a:ea typeface="Anton" pitchFamily="34" charset="-122"/>
                <a:cs typeface="Anton" pitchFamily="34" charset="-120"/>
              </a:rPr>
              <a:t>Closing: Why This Recruitment Approach Works</a:t>
            </a:r>
            <a:endParaRPr lang="en-US" sz="3300" dirty="0"/>
          </a:p>
        </p:txBody>
      </p:sp>
      <p:sp>
        <p:nvSpPr>
          <p:cNvPr id="4" name="Text 1"/>
          <p:cNvSpPr/>
          <p:nvPr/>
        </p:nvSpPr>
        <p:spPr>
          <a:xfrm>
            <a:off x="678775" y="1874044"/>
            <a:ext cx="3013948" cy="303014"/>
          </a:xfrm>
          <a:prstGeom prst="rect">
            <a:avLst/>
          </a:prstGeom>
          <a:noFill/>
          <a:ln/>
        </p:spPr>
        <p:txBody>
          <a:bodyPr wrap="none" lIns="0" tIns="0" rIns="0" bIns="0" rtlCol="0" anchor="t"/>
          <a:lstStyle/>
          <a:p>
            <a:pPr marL="0" indent="0" algn="l">
              <a:lnSpc>
                <a:spcPts val="2350"/>
              </a:lnSpc>
              <a:buNone/>
            </a:pPr>
            <a:r>
              <a:rPr lang="en-US" sz="2050" dirty="0">
                <a:solidFill>
                  <a:srgbClr val="FA95AF"/>
                </a:solidFill>
                <a:latin typeface="Anton" pitchFamily="34" charset="0"/>
                <a:ea typeface="Anton" pitchFamily="34" charset="-122"/>
                <a:cs typeface="Anton" pitchFamily="34" charset="-120"/>
              </a:rPr>
              <a:t>Why this approach is effective</a:t>
            </a:r>
            <a:endParaRPr lang="en-US" sz="2050" dirty="0"/>
          </a:p>
        </p:txBody>
      </p:sp>
      <p:sp>
        <p:nvSpPr>
          <p:cNvPr id="5" name="Text 2"/>
          <p:cNvSpPr/>
          <p:nvPr/>
        </p:nvSpPr>
        <p:spPr>
          <a:xfrm>
            <a:off x="678775" y="2425779"/>
            <a:ext cx="7786449" cy="1727137"/>
          </a:xfrm>
          <a:prstGeom prst="rect">
            <a:avLst/>
          </a:prstGeom>
          <a:noFill/>
          <a:ln/>
        </p:spPr>
        <p:txBody>
          <a:bodyPr wrap="square" lIns="0" tIns="0" rIns="0" bIns="0" rtlCol="0" anchor="t"/>
          <a:lstStyle/>
          <a:p>
            <a:pPr marL="342900" indent="-342900" algn="l">
              <a:lnSpc>
                <a:spcPts val="2250"/>
              </a:lnSpc>
              <a:buSzPct val="100000"/>
              <a:buChar char="•"/>
            </a:pPr>
            <a:r>
              <a:rPr lang="en-US" sz="1650" dirty="0">
                <a:solidFill>
                  <a:srgbClr val="E0D6DE"/>
                </a:solidFill>
                <a:latin typeface="Fira Sans" pitchFamily="34" charset="0"/>
                <a:ea typeface="Fira Sans" pitchFamily="34" charset="-122"/>
                <a:cs typeface="Fira Sans" pitchFamily="34" charset="-120"/>
              </a:rPr>
              <a:t>Aligns role requirements with modern work (digital + change-ready)</a:t>
            </a:r>
            <a:endParaRPr lang="en-US" sz="1650" dirty="0"/>
          </a:p>
          <a:p>
            <a:pPr marL="342900" indent="-342900" algn="l">
              <a:lnSpc>
                <a:spcPts val="2250"/>
              </a:lnSpc>
              <a:buSzPct val="100000"/>
              <a:buChar char="•"/>
            </a:pPr>
            <a:r>
              <a:rPr lang="en-US" sz="1650" dirty="0">
                <a:solidFill>
                  <a:srgbClr val="E0D6DE"/>
                </a:solidFill>
                <a:latin typeface="Fira Sans" pitchFamily="34" charset="0"/>
                <a:ea typeface="Fira Sans" pitchFamily="34" charset="-122"/>
                <a:cs typeface="Fira Sans" pitchFamily="34" charset="-120"/>
              </a:rPr>
              <a:t>Moves beyond “generic interview” into measurable behaviours</a:t>
            </a:r>
            <a:endParaRPr lang="en-US" sz="1650" dirty="0"/>
          </a:p>
          <a:p>
            <a:pPr marL="342900" indent="-342900" algn="l">
              <a:lnSpc>
                <a:spcPts val="2250"/>
              </a:lnSpc>
              <a:buSzPct val="100000"/>
              <a:buChar char="•"/>
            </a:pPr>
            <a:r>
              <a:rPr lang="en-US" sz="1650" dirty="0">
                <a:solidFill>
                  <a:srgbClr val="E0D6DE"/>
                </a:solidFill>
                <a:latin typeface="Fira Sans" pitchFamily="34" charset="0"/>
                <a:ea typeface="Fira Sans" pitchFamily="34" charset="-122"/>
                <a:cs typeface="Fira Sans" pitchFamily="34" charset="-120"/>
              </a:rPr>
              <a:t>Identifies candidates who:</a:t>
            </a:r>
            <a:endParaRPr lang="en-US" sz="1650" dirty="0"/>
          </a:p>
          <a:p>
            <a:pPr marL="685800" lvl="1" indent="-342900" algn="l">
              <a:lnSpc>
                <a:spcPts val="2250"/>
              </a:lnSpc>
              <a:buSzPct val="100000"/>
              <a:buChar char="◦"/>
            </a:pPr>
            <a:r>
              <a:rPr lang="en-US" sz="1650" dirty="0">
                <a:solidFill>
                  <a:srgbClr val="E0D6DE"/>
                </a:solidFill>
                <a:latin typeface="Fira Sans" pitchFamily="34" charset="0"/>
                <a:ea typeface="Fira Sans" pitchFamily="34" charset="-122"/>
                <a:cs typeface="Fira Sans" pitchFamily="34" charset="-120"/>
              </a:rPr>
              <a:t>deliver improvements</a:t>
            </a:r>
            <a:endParaRPr lang="en-US" sz="1650" dirty="0"/>
          </a:p>
          <a:p>
            <a:pPr marL="685800" lvl="1" indent="-342900" algn="l">
              <a:lnSpc>
                <a:spcPts val="2250"/>
              </a:lnSpc>
              <a:buSzPct val="100000"/>
              <a:buChar char="◦"/>
            </a:pPr>
            <a:r>
              <a:rPr lang="en-US" sz="1650" dirty="0">
                <a:solidFill>
                  <a:srgbClr val="E0D6DE"/>
                </a:solidFill>
                <a:latin typeface="Fira Sans" pitchFamily="34" charset="0"/>
                <a:ea typeface="Fira Sans" pitchFamily="34" charset="-122"/>
                <a:cs typeface="Fira Sans" pitchFamily="34" charset="-120"/>
              </a:rPr>
              <a:t>learn fast</a:t>
            </a:r>
            <a:endParaRPr lang="en-US" sz="1650" dirty="0"/>
          </a:p>
          <a:p>
            <a:pPr marL="685800" lvl="1" indent="-342900" algn="l">
              <a:lnSpc>
                <a:spcPts val="2250"/>
              </a:lnSpc>
              <a:buSzPct val="100000"/>
              <a:buChar char="◦"/>
            </a:pPr>
            <a:r>
              <a:rPr lang="en-US" sz="1650" dirty="0">
                <a:solidFill>
                  <a:srgbClr val="E0D6DE"/>
                </a:solidFill>
                <a:latin typeface="Fira Sans" pitchFamily="34" charset="0"/>
                <a:ea typeface="Fira Sans" pitchFamily="34" charset="-122"/>
                <a:cs typeface="Fira Sans" pitchFamily="34" charset="-120"/>
              </a:rPr>
              <a:t>collaborate and use evidence</a:t>
            </a:r>
            <a:endParaRPr lang="en-US" sz="1650" dirty="0"/>
          </a:p>
        </p:txBody>
      </p:sp>
      <p:sp>
        <p:nvSpPr>
          <p:cNvPr id="6" name="Text 3"/>
          <p:cNvSpPr/>
          <p:nvPr/>
        </p:nvSpPr>
        <p:spPr>
          <a:xfrm>
            <a:off x="678775" y="4401638"/>
            <a:ext cx="3481745" cy="303014"/>
          </a:xfrm>
          <a:prstGeom prst="rect">
            <a:avLst/>
          </a:prstGeom>
          <a:noFill/>
          <a:ln/>
        </p:spPr>
        <p:txBody>
          <a:bodyPr wrap="none" lIns="0" tIns="0" rIns="0" bIns="0" rtlCol="0" anchor="t"/>
          <a:lstStyle/>
          <a:p>
            <a:pPr marL="0" indent="0" algn="l">
              <a:lnSpc>
                <a:spcPts val="2350"/>
              </a:lnSpc>
              <a:buNone/>
            </a:pPr>
            <a:r>
              <a:rPr lang="en-US" sz="2050" dirty="0">
                <a:solidFill>
                  <a:srgbClr val="FA95AF"/>
                </a:solidFill>
                <a:latin typeface="Anton" pitchFamily="34" charset="0"/>
                <a:ea typeface="Anton" pitchFamily="34" charset="-122"/>
                <a:cs typeface="Anton" pitchFamily="34" charset="-120"/>
              </a:rPr>
              <a:t>Strong finish statement</a:t>
            </a:r>
            <a:endParaRPr lang="en-US" sz="2050" dirty="0"/>
          </a:p>
        </p:txBody>
      </p:sp>
      <p:sp>
        <p:nvSpPr>
          <p:cNvPr id="7" name="Text 4"/>
          <p:cNvSpPr/>
          <p:nvPr/>
        </p:nvSpPr>
        <p:spPr>
          <a:xfrm>
            <a:off x="678775" y="4953374"/>
            <a:ext cx="7786449" cy="575548"/>
          </a:xfrm>
          <a:prstGeom prst="rect">
            <a:avLst/>
          </a:prstGeom>
          <a:noFill/>
          <a:ln/>
        </p:spPr>
        <p:txBody>
          <a:bodyPr wrap="square" lIns="0" tIns="0" rIns="0" bIns="0" rtlCol="0" anchor="t"/>
          <a:lstStyle/>
          <a:p>
            <a:pPr marL="0" indent="0" algn="l">
              <a:lnSpc>
                <a:spcPts val="2250"/>
              </a:lnSpc>
              <a:buNone/>
            </a:pPr>
            <a:r>
              <a:rPr lang="en-US" sz="1650" dirty="0">
                <a:solidFill>
                  <a:srgbClr val="E0D6DE"/>
                </a:solidFill>
                <a:latin typeface="Fira Sans" pitchFamily="34" charset="0"/>
                <a:ea typeface="Fira Sans" pitchFamily="34" charset="-122"/>
                <a:cs typeface="Fira Sans" pitchFamily="34" charset="-120"/>
              </a:rPr>
              <a:t>“This recruitment approach selects an Innovation Support Officer who can </a:t>
            </a:r>
            <a:r>
              <a:rPr lang="en-US" sz="1650" i="1" dirty="0">
                <a:solidFill>
                  <a:srgbClr val="E0D6DE"/>
                </a:solidFill>
                <a:latin typeface="Fira Sans" pitchFamily="34" charset="0"/>
                <a:ea typeface="Fira Sans" pitchFamily="34" charset="-122"/>
                <a:cs typeface="Fira Sans" pitchFamily="34" charset="-120"/>
              </a:rPr>
              <a:t>generate ideas, test them responsibly, and deliver measurable improvements</a:t>
            </a:r>
            <a:r>
              <a:rPr lang="en-US" sz="1650" dirty="0">
                <a:solidFill>
                  <a:srgbClr val="E0D6DE"/>
                </a:solidFill>
                <a:latin typeface="Fira Sans" pitchFamily="34" charset="0"/>
                <a:ea typeface="Fira Sans" pitchFamily="34" charset="-122"/>
                <a:cs typeface="Fira Sans" pitchFamily="34" charset="-120"/>
              </a:rPr>
              <a:t> for students.”</a:t>
            </a:r>
            <a:endParaRPr lang="en-US" sz="1650" dirty="0"/>
          </a:p>
        </p:txBody>
      </p:sp>
      <p:sp>
        <p:nvSpPr>
          <p:cNvPr id="8" name="Text 5"/>
          <p:cNvSpPr/>
          <p:nvPr/>
        </p:nvSpPr>
        <p:spPr>
          <a:xfrm>
            <a:off x="678775" y="6177873"/>
            <a:ext cx="2424470" cy="303014"/>
          </a:xfrm>
          <a:prstGeom prst="rect">
            <a:avLst/>
          </a:prstGeom>
          <a:noFill/>
          <a:ln/>
        </p:spPr>
        <p:txBody>
          <a:bodyPr wrap="none" lIns="0" tIns="0" rIns="0" bIns="0" rtlCol="0" anchor="t"/>
          <a:lstStyle/>
          <a:p>
            <a:pPr marL="0" indent="0" algn="l">
              <a:lnSpc>
                <a:spcPts val="2350"/>
              </a:lnSpc>
              <a:buNone/>
            </a:pPr>
            <a:r>
              <a:rPr lang="en-US" sz="2050" dirty="0">
                <a:solidFill>
                  <a:srgbClr val="FA95AF"/>
                </a:solidFill>
                <a:latin typeface="Anton" pitchFamily="34" charset="0"/>
                <a:ea typeface="Anton" pitchFamily="34" charset="-122"/>
                <a:cs typeface="Anton" pitchFamily="34" charset="-120"/>
              </a:rPr>
              <a:t>Final line</a:t>
            </a:r>
            <a:endParaRPr lang="en-US" sz="2050" dirty="0"/>
          </a:p>
        </p:txBody>
      </p:sp>
      <p:sp>
        <p:nvSpPr>
          <p:cNvPr id="9" name="Text 6"/>
          <p:cNvSpPr/>
          <p:nvPr/>
        </p:nvSpPr>
        <p:spPr>
          <a:xfrm>
            <a:off x="678775" y="6617153"/>
            <a:ext cx="7786449" cy="287774"/>
          </a:xfrm>
          <a:prstGeom prst="rect">
            <a:avLst/>
          </a:prstGeom>
          <a:noFill/>
          <a:ln/>
        </p:spPr>
        <p:txBody>
          <a:bodyPr wrap="none" lIns="0" tIns="0" rIns="0" bIns="0" rtlCol="0" anchor="t"/>
          <a:lstStyle/>
          <a:p>
            <a:pPr marL="0" indent="0" algn="l">
              <a:lnSpc>
                <a:spcPts val="2250"/>
              </a:lnSpc>
              <a:buNone/>
            </a:pPr>
            <a:r>
              <a:rPr lang="en-US" sz="1650" dirty="0">
                <a:solidFill>
                  <a:srgbClr val="E0D6DE"/>
                </a:solidFill>
                <a:latin typeface="Fira Sans" pitchFamily="34" charset="0"/>
                <a:ea typeface="Fira Sans" pitchFamily="34" charset="-122"/>
                <a:cs typeface="Fira Sans" pitchFamily="34" charset="-120"/>
              </a:rPr>
              <a:t>“Innovation isn’t just creativity it’s practical change backed by learning and evidence.”</a:t>
            </a:r>
            <a:endParaRPr lang="en-US" sz="16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2708</Words>
  <Application>Microsoft Office PowerPoint</Application>
  <PresentationFormat>Custom</PresentationFormat>
  <Paragraphs>194</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Anton</vt:lpstr>
      <vt:lpstr>Anton Light</vt:lpstr>
      <vt:lpstr>Courier New</vt:lpstr>
      <vt:lpstr>Symbol</vt:lpstr>
      <vt:lpstr>Arial</vt:lpstr>
      <vt:lpstr>Fira Sans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Samantha Silby</dc:creator>
  <cp:lastModifiedBy>Samantha Silby</cp:lastModifiedBy>
  <cp:revision>1</cp:revision>
  <dcterms:created xsi:type="dcterms:W3CDTF">2026-02-06T19:04:35Z</dcterms:created>
  <dcterms:modified xsi:type="dcterms:W3CDTF">2026-02-25T00:54:02Z</dcterms:modified>
</cp:coreProperties>
</file>