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7"/>
  </p:handoutMasterIdLst>
  <p:sldIdLst>
    <p:sldId id="257" r:id="rId2"/>
    <p:sldId id="287" r:id="rId3"/>
    <p:sldId id="260" r:id="rId4"/>
    <p:sldId id="261" r:id="rId5"/>
    <p:sldId id="263" r:id="rId6"/>
    <p:sldId id="264" r:id="rId7"/>
    <p:sldId id="265" r:id="rId8"/>
    <p:sldId id="266" r:id="rId9"/>
    <p:sldId id="285" r:id="rId10"/>
    <p:sldId id="288" r:id="rId11"/>
    <p:sldId id="289" r:id="rId12"/>
    <p:sldId id="267" r:id="rId13"/>
    <p:sldId id="269" r:id="rId14"/>
    <p:sldId id="268" r:id="rId15"/>
    <p:sldId id="284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83" r:id="rId24"/>
    <p:sldId id="286" r:id="rId25"/>
    <p:sldId id="262" r:id="rId26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5A7AAD-F755-49ED-A64A-C5F7CE9C32F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A4D91-E43E-4573-8DDF-B2DDD1708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8584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Blank%20Poster%20PLanning%20Sheet.docx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alexanderstreet.com/products/mediaplus" TargetMode="External"/><Relationship Id="rId3" Type="http://schemas.openxmlformats.org/officeDocument/2006/relationships/hyperlink" Target="http://search.creativecommons.org/" TargetMode="External"/><Relationship Id="rId7" Type="http://schemas.openxmlformats.org/officeDocument/2006/relationships/hyperlink" Target="http://www.morguefile.com/" TargetMode="External"/><Relationship Id="rId2" Type="http://schemas.openxmlformats.org/officeDocument/2006/relationships/hyperlink" Target="http://images.google.com/advanced_image_searc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Main_Page" TargetMode="External"/><Relationship Id="rId5" Type="http://schemas.openxmlformats.org/officeDocument/2006/relationships/hyperlink" Target="http://www.flickr.com/creativecommons/" TargetMode="External"/><Relationship Id="rId10" Type="http://schemas.openxmlformats.org/officeDocument/2006/relationships/hyperlink" Target="http://www.imageafter.com/" TargetMode="External"/><Relationship Id="rId4" Type="http://schemas.openxmlformats.org/officeDocument/2006/relationships/hyperlink" Target="https://creativecommons.org/licenses/" TargetMode="External"/><Relationship Id="rId9" Type="http://schemas.openxmlformats.org/officeDocument/2006/relationships/hyperlink" Target="http://www.freefoto.com/index.jsp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Posters%20for%20Evaluation/Poster%202.pptx" TargetMode="External"/><Relationship Id="rId2" Type="http://schemas.openxmlformats.org/officeDocument/2006/relationships/hyperlink" Target="Posters%20for%20Evaluation/Poster%201.pptx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Posters%20for%20Evaluation/Poster%204.pptx" TargetMode="External"/><Relationship Id="rId4" Type="http://schemas.openxmlformats.org/officeDocument/2006/relationships/hyperlink" Target="Posters%20for%20Evaluation/Poster%203.pptx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ir.ac.uk/media/stirling/services/internal/is/documents/CreatingAcademicPostersUsingPowerPoint.pdf" TargetMode="External"/><Relationship Id="rId3" Type="http://schemas.openxmlformats.org/officeDocument/2006/relationships/image" Target="../media/image12.png"/><Relationship Id="rId7" Type="http://schemas.openxmlformats.org/officeDocument/2006/relationships/hyperlink" Target="https://www.stir.ac.uk/media/schools/is/documents/CreatingAcademicPostersUsingPowerPoint.pdf" TargetMode="External"/><Relationship Id="rId2" Type="http://schemas.openxmlformats.org/officeDocument/2006/relationships/hyperlink" Target="https://www2.le.ac.uk/offices/ld/resources/presentations/designing-poster/designing-poster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info.lse.ac.uk/staff/divisions/Eden-Centre/Assessment-Toolkit/Assessment-methods/Posters" TargetMode="External"/><Relationship Id="rId5" Type="http://schemas.openxmlformats.org/officeDocument/2006/relationships/hyperlink" Target="http://www.supi.manchester.ac.uk/forteachers/academicposterguidance/" TargetMode="External"/><Relationship Id="rId4" Type="http://schemas.openxmlformats.org/officeDocument/2006/relationships/hyperlink" Target="https://www.ncl.ac.uk/academic-skills-kit/assessment/academic-posters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.ac.uk/academic-skills-kit/assessment/academic-posters/" TargetMode="External"/><Relationship Id="rId2" Type="http://schemas.openxmlformats.org/officeDocument/2006/relationships/hyperlink" Target="https://info.lse.ac.uk/staff/divisions/Eden-Centre/Assessment-Toolkit/Assessment-methods/Posters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moodle.uwtsd.ac.uk/course/view.php?id=13083&amp;section=3#section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555776" y="558924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Ken Dicks </a:t>
            </a:r>
            <a:r>
              <a:rPr lang="en-GB" sz="2800" b="1" dirty="0">
                <a:hlinkClick r:id="rId3"/>
              </a:rPr>
              <a:t>ken.dicks@uwtsd.ac.uk</a:t>
            </a:r>
            <a:r>
              <a:rPr lang="en-GB" sz="2800" b="1" dirty="0"/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845" y="53652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48679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8213" y="548679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37170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2255" y="2484715"/>
            <a:ext cx="1412776" cy="141277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67744" y="4941168"/>
            <a:ext cx="6271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Poster Presentations: A Workshop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So Ken……what exactly is an academic poster?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1484784"/>
            <a:ext cx="85689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Posters are an effective method of presenting academic work or research in progress and,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Because some information is better presented visually,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 poster may be more memorable than a verbal presentation.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 poster presentation may be a required assessment task for undergraduate or postgraduate students.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Posters are often included in the program of a conference, and are usually displayed during a conference with times allocated for presenters to be available to discuss their content with attendees.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36096" y="5701323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(University of Melbourne, No Date)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6165304"/>
            <a:ext cx="566793" cy="56679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70641" y="6237311"/>
            <a:ext cx="4761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Handout: University of Melbourne Study Skills</a:t>
            </a:r>
          </a:p>
        </p:txBody>
      </p:sp>
    </p:spTree>
    <p:extLst>
      <p:ext uri="{BB962C8B-B14F-4D97-AF65-F5344CB8AC3E}">
        <p14:creationId xmlns:p14="http://schemas.microsoft.com/office/powerpoint/2010/main" val="3591668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Poster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Points to remember: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2060848"/>
            <a:ext cx="87849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assignment is asking you to give a </a:t>
            </a:r>
            <a:r>
              <a:rPr lang="en-GB" sz="2800" u="sng" dirty="0"/>
              <a:t>presentation</a:t>
            </a:r>
            <a:r>
              <a:rPr lang="en-GB" sz="2800" dirty="0"/>
              <a:t> based on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means that you should focus on the presentation as much, if not more, than the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is an academic assignment not an art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Therefore the content of the poster and your presentation are more important that how it looks</a:t>
            </a:r>
          </a:p>
        </p:txBody>
      </p:sp>
    </p:spTree>
    <p:extLst>
      <p:ext uri="{BB962C8B-B14F-4D97-AF65-F5344CB8AC3E}">
        <p14:creationId xmlns:p14="http://schemas.microsoft.com/office/powerpoint/2010/main" val="44348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Poster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10558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However…..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1844824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You can still make your poster look attractive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are general guidelines to take into account when creating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These can be different from the guidelines you may have been given in the past for creating wall displays or classroom posters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Academic posters are designed to be used in conferences or seminars in order to get across key points about your research or theories</a:t>
            </a:r>
          </a:p>
        </p:txBody>
      </p:sp>
    </p:spTree>
    <p:extLst>
      <p:ext uri="{BB962C8B-B14F-4D97-AF65-F5344CB8AC3E}">
        <p14:creationId xmlns:p14="http://schemas.microsoft.com/office/powerpoint/2010/main" val="81839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1844824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the space effectively; too much content on a poster makes it confusing to read and too little information means that it is not fit for purpose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Leaving spaces on a poster can help to make the information stand out more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Posters should be bright and informative but easy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a lighter colour for the background (or leave it white)</a:t>
            </a:r>
          </a:p>
        </p:txBody>
      </p:sp>
    </p:spTree>
    <p:extLst>
      <p:ext uri="{BB962C8B-B14F-4D97-AF65-F5344CB8AC3E}">
        <p14:creationId xmlns:p14="http://schemas.microsoft.com/office/powerpoint/2010/main" val="418448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1916832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 careful how you use colour; too many colours can make it difficult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Some colours such as blue and red will clash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Red and green together can make the poster difficult to read for people with colour  blindness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poster should have a clear and logical layout which makes if clear which order it should be read 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can be achieved by the way you layout the poster, by the use of arrows or by numbering your headings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6012002"/>
            <a:ext cx="475248" cy="4752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63888" y="609329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Handout: Things to remember</a:t>
            </a:r>
          </a:p>
        </p:txBody>
      </p:sp>
    </p:spTree>
    <p:extLst>
      <p:ext uri="{BB962C8B-B14F-4D97-AF65-F5344CB8AC3E}">
        <p14:creationId xmlns:p14="http://schemas.microsoft.com/office/powerpoint/2010/main" val="692074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1916832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Graphs, drawings or pictures should be clearly labelled and cited where appropriate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If you are creating your poster in A4 format remember that the font will look larger if it is printed in a larger format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Arial, Verdana, Georgia or Helvetica are good examples of a font to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Keep the word count down; it is often recommended that you should have between 300 and 500 words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19872" y="609329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Planning your Poster</a:t>
            </a:r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334" y="6012003"/>
            <a:ext cx="531920" cy="531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8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663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817548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Using Images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1340768"/>
            <a:ext cx="87849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i="1" dirty="0"/>
              <a:t>These sites are full of  copyright-free images to use in your posters:</a:t>
            </a:r>
            <a:endParaRPr lang="en-GB" dirty="0"/>
          </a:p>
          <a:p>
            <a:pPr fontAlgn="base"/>
            <a:r>
              <a:rPr lang="en-GB" dirty="0">
                <a:hlinkClick r:id="rId2" tooltip="Google Images"/>
              </a:rPr>
              <a:t>The </a:t>
            </a:r>
            <a:r>
              <a:rPr lang="en-GB" dirty="0">
                <a:hlinkClick r:id="rId3" tooltip="Creative Commons search"/>
              </a:rPr>
              <a:t>Creative Commons search</a:t>
            </a:r>
            <a:r>
              <a:rPr lang="en-GB" dirty="0"/>
              <a:t> allows you to search Google, Yahoo, Flickr and other sites for material that is licensed under the Creative Commons. Many of these allow you to use them without charge in a non-commercial context. Find out </a:t>
            </a:r>
            <a:r>
              <a:rPr lang="en-GB" dirty="0">
                <a:hlinkClick r:id="rId4"/>
              </a:rPr>
              <a:t>about creative commons licenses</a:t>
            </a:r>
            <a:r>
              <a:rPr lang="en-GB" dirty="0"/>
              <a:t>.</a:t>
            </a:r>
          </a:p>
          <a:p>
            <a:pPr fontAlgn="base"/>
            <a:r>
              <a:rPr lang="en-GB" dirty="0">
                <a:hlinkClick r:id="rId2" tooltip="Google Images"/>
              </a:rPr>
              <a:t>Google Creative Commons Images</a:t>
            </a:r>
            <a:r>
              <a:rPr lang="en-GB" dirty="0"/>
              <a:t>. The advanced google search using the ‘usage rights’ filter at the bottom yields usable images as per creative commons licenses.</a:t>
            </a:r>
          </a:p>
          <a:p>
            <a:pPr fontAlgn="base"/>
            <a:r>
              <a:rPr lang="en-GB" dirty="0">
                <a:hlinkClick r:id="rId5" tooltip="Flickr Creative Commons"/>
              </a:rPr>
              <a:t>Flickr Creative Commons</a:t>
            </a:r>
            <a:r>
              <a:rPr lang="en-GB" dirty="0"/>
              <a:t> – images for which the owner has specified a Creative Commons licence</a:t>
            </a:r>
          </a:p>
          <a:p>
            <a:pPr fontAlgn="base"/>
            <a:r>
              <a:rPr lang="en-GB" dirty="0">
                <a:hlinkClick r:id="rId6" tooltip="Wikimedia Commons"/>
              </a:rPr>
              <a:t>Wikimedia Commons</a:t>
            </a:r>
            <a:r>
              <a:rPr lang="en-GB" dirty="0"/>
              <a:t> – archive of free multimedia content submitted by Wikipedia users.</a:t>
            </a:r>
          </a:p>
          <a:p>
            <a:pPr fontAlgn="base"/>
            <a:r>
              <a:rPr lang="en-GB" dirty="0" err="1">
                <a:hlinkClick r:id="rId7" tooltip="MorgueFile"/>
              </a:rPr>
              <a:t>MorgueFile</a:t>
            </a:r>
            <a:r>
              <a:rPr lang="en-GB" dirty="0"/>
              <a:t> – probably the best single source of free high resolution digital stock photographs.</a:t>
            </a:r>
          </a:p>
          <a:p>
            <a:pPr fontAlgn="base"/>
            <a:r>
              <a:rPr lang="en-GB" dirty="0" err="1">
                <a:hlinkClick r:id="rId8"/>
              </a:rPr>
              <a:t>MediaPlus</a:t>
            </a:r>
            <a:r>
              <a:rPr lang="en-GB" dirty="0"/>
              <a:t> – A service delivered to the UK higher and further education community in association with </a:t>
            </a:r>
            <a:r>
              <a:rPr lang="en-GB" dirty="0" err="1"/>
              <a:t>Jisc</a:t>
            </a:r>
            <a:r>
              <a:rPr lang="en-GB" dirty="0"/>
              <a:t>, bringing more than 100,000 videos, images, and sound recordings to your screen</a:t>
            </a:r>
          </a:p>
          <a:p>
            <a:pPr fontAlgn="base"/>
            <a:r>
              <a:rPr lang="en-GB" dirty="0">
                <a:hlinkClick r:id="rId9" tooltip="FreeFoto.com"/>
              </a:rPr>
              <a:t>FreeFoto.com</a:t>
            </a:r>
            <a:r>
              <a:rPr lang="en-GB" dirty="0"/>
              <a:t>. A collection of free photographs for private non-commercial use.</a:t>
            </a:r>
          </a:p>
          <a:p>
            <a:pPr fontAlgn="base"/>
            <a:r>
              <a:rPr lang="en-GB" dirty="0">
                <a:hlinkClick r:id="rId10" tooltip="Image*After"/>
              </a:rPr>
              <a:t>Image*After</a:t>
            </a:r>
            <a:r>
              <a:rPr lang="en-GB" dirty="0"/>
              <a:t> – large, free photo collection, with images free for any use.</a:t>
            </a:r>
          </a:p>
        </p:txBody>
      </p:sp>
    </p:spTree>
    <p:extLst>
      <p:ext uri="{BB962C8B-B14F-4D97-AF65-F5344CB8AC3E}">
        <p14:creationId xmlns:p14="http://schemas.microsoft.com/office/powerpoint/2010/main" val="328295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Evaluating Academic Posters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1426684"/>
            <a:ext cx="77768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800" i="1" dirty="0"/>
              <a:t>Look at each of the examples of an academic poster in turn.</a:t>
            </a:r>
            <a:endParaRPr lang="en-GB" sz="2800" dirty="0"/>
          </a:p>
          <a:p>
            <a:pPr lvl="0" algn="ctr"/>
            <a:r>
              <a:rPr lang="en-GB" sz="2800" i="1" dirty="0"/>
              <a:t>Bearing in mind the guidelines make an evaluation of each poster and identify what features you consider to be more or less effective.</a:t>
            </a:r>
          </a:p>
          <a:p>
            <a:pPr lvl="0" algn="ctr"/>
            <a:r>
              <a:rPr lang="en-GB" sz="2800" i="1" dirty="0"/>
              <a:t>Share your thoughts with the group.</a:t>
            </a:r>
            <a:endParaRPr lang="en-GB" sz="2800" dirty="0"/>
          </a:p>
          <a:p>
            <a:pPr algn="ctr"/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972490"/>
            <a:ext cx="1142857" cy="11428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517232"/>
            <a:ext cx="820459" cy="82045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23928" y="5742795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Worksheet: Evaluating a Poster</a:t>
            </a:r>
          </a:p>
        </p:txBody>
      </p:sp>
    </p:spTree>
    <p:extLst>
      <p:ext uri="{BB962C8B-B14F-4D97-AF65-F5344CB8AC3E}">
        <p14:creationId xmlns:p14="http://schemas.microsoft.com/office/powerpoint/2010/main" val="162890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/>
        </p:nvSpPr>
        <p:spPr>
          <a:xfrm>
            <a:off x="685800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Evaluating a Poster</a:t>
            </a:r>
          </a:p>
        </p:txBody>
      </p:sp>
      <p:sp>
        <p:nvSpPr>
          <p:cNvPr id="5" name="Subtitle 2"/>
          <p:cNvSpPr>
            <a:spLocks noGrp="1"/>
          </p:cNvSpPr>
          <p:nvPr/>
        </p:nvSpPr>
        <p:spPr>
          <a:xfrm>
            <a:off x="1403648" y="2276872"/>
            <a:ext cx="640080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What works and what doesn’t?</a:t>
            </a:r>
          </a:p>
        </p:txBody>
      </p:sp>
      <p:sp>
        <p:nvSpPr>
          <p:cNvPr id="6" name="Oval 5">
            <a:hlinkClick r:id="rId2" action="ppaction://hlinkpres?slideindex=1&amp;slidetitle="/>
          </p:cNvPr>
          <p:cNvSpPr/>
          <p:nvPr/>
        </p:nvSpPr>
        <p:spPr>
          <a:xfrm>
            <a:off x="1295636" y="3449247"/>
            <a:ext cx="1512168" cy="1440160"/>
          </a:xfrm>
          <a:prstGeom prst="ellipse">
            <a:avLst/>
          </a:prstGeom>
          <a:ln w="38100"/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>
                <a:solidFill>
                  <a:schemeClr val="accent4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7" name="Oval 6">
            <a:hlinkClick r:id="rId3" action="ppaction://hlinkpres?slideindex=1&amp;slidetitle="/>
          </p:cNvPr>
          <p:cNvSpPr/>
          <p:nvPr/>
        </p:nvSpPr>
        <p:spPr>
          <a:xfrm>
            <a:off x="2915816" y="3449247"/>
            <a:ext cx="1512168" cy="1440160"/>
          </a:xfrm>
          <a:prstGeom prst="ellipse">
            <a:avLst/>
          </a:prstGeom>
          <a:ln/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>
                <a:solidFill>
                  <a:schemeClr val="accent2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8" name="Oval 7">
            <a:hlinkClick r:id="rId4" action="ppaction://hlinkpres?slideindex=1&amp;slidetitle="/>
          </p:cNvPr>
          <p:cNvSpPr/>
          <p:nvPr/>
        </p:nvSpPr>
        <p:spPr>
          <a:xfrm>
            <a:off x="4644008" y="3429000"/>
            <a:ext cx="1512168" cy="1440160"/>
          </a:xfrm>
          <a:prstGeom prst="ellipse">
            <a:avLst/>
          </a:prstGeom>
          <a:ln/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9" name="Oval 8">
            <a:hlinkClick r:id="rId5" action="ppaction://hlinkpres?slideindex=1&amp;slidetitle="/>
          </p:cNvPr>
          <p:cNvSpPr/>
          <p:nvPr/>
        </p:nvSpPr>
        <p:spPr>
          <a:xfrm>
            <a:off x="6372200" y="3429000"/>
            <a:ext cx="1512168" cy="1440160"/>
          </a:xfrm>
          <a:prstGeom prst="ellipse">
            <a:avLst/>
          </a:prstGeom>
          <a:ln/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>
                <a:solidFill>
                  <a:schemeClr val="accent5">
                    <a:lumMod val="50000"/>
                  </a:schemeClr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58104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Academic Posters – Where to get help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902215" cy="89611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47664" y="1628800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Newcastle University online guide to creating a poster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47664" y="2076859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4"/>
              </a:rPr>
              <a:t>Academic Posters | Academic Skills Kit | Newcastle University</a:t>
            </a:r>
            <a:r>
              <a:rPr lang="en-GB" sz="1400" dirty="0"/>
              <a:t> </a:t>
            </a:r>
          </a:p>
        </p:txBody>
      </p:sp>
      <p:pic>
        <p:nvPicPr>
          <p:cNvPr id="6" name="Picture 5">
            <a:hlinkClick r:id="rId5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068960"/>
            <a:ext cx="902215" cy="89611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3068960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London School of Economics Academic Poster webpage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47664" y="3517019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6"/>
              </a:rPr>
              <a:t>Posters</a:t>
            </a:r>
            <a:endParaRPr lang="en-GB" sz="1400" dirty="0"/>
          </a:p>
        </p:txBody>
      </p:sp>
      <p:pic>
        <p:nvPicPr>
          <p:cNvPr id="9" name="Picture 8">
            <a:hlinkClick r:id="rId7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796" y="4621113"/>
            <a:ext cx="902215" cy="89611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547664" y="4655833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Stirling Academic Posters using PowerPoint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19672" y="5025165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8"/>
              </a:rPr>
              <a:t>CreatingAcademicPostersUsingPowerPoint.pdf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773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9301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When making a presentation, here are a few things you need to think about:</a:t>
            </a:r>
          </a:p>
          <a:p>
            <a:r>
              <a:rPr lang="en-GB" sz="2800" dirty="0"/>
              <a:t>Your </a:t>
            </a:r>
            <a:r>
              <a:rPr lang="en-GB" sz="2800" b="1" u="sng" dirty="0"/>
              <a:t>subject </a:t>
            </a:r>
            <a:r>
              <a:rPr lang="en-GB" sz="2800" dirty="0"/>
              <a:t>e.g. What have you been asked or chosen to talk about</a:t>
            </a:r>
          </a:p>
          <a:p>
            <a:r>
              <a:rPr lang="en-GB" sz="2800" dirty="0"/>
              <a:t>The </a:t>
            </a:r>
            <a:r>
              <a:rPr lang="en-GB" sz="2800" b="1" u="sng" dirty="0"/>
              <a:t>length</a:t>
            </a:r>
            <a:r>
              <a:rPr lang="en-GB" sz="2800" dirty="0"/>
              <a:t> of the presentation e.g. Is it going to be a 10 minute speech, or an hour long seminar?</a:t>
            </a:r>
          </a:p>
          <a:p>
            <a:r>
              <a:rPr lang="en-GB" sz="2800" dirty="0"/>
              <a:t>Your </a:t>
            </a:r>
            <a:r>
              <a:rPr lang="en-GB" sz="2800" b="1" u="sng" dirty="0"/>
              <a:t>audience</a:t>
            </a:r>
            <a:r>
              <a:rPr lang="en-GB" sz="2800" dirty="0"/>
              <a:t>. Who is listening to your presentation? A few co-workers, your boss? Or if it’s in university, perhaps your friends and your lecturer?</a:t>
            </a:r>
          </a:p>
          <a:p>
            <a:r>
              <a:rPr lang="en-GB" sz="2800" dirty="0"/>
              <a:t>The </a:t>
            </a:r>
            <a:r>
              <a:rPr lang="en-GB" sz="2800" b="1" u="sng" dirty="0"/>
              <a:t>purpose</a:t>
            </a:r>
            <a:r>
              <a:rPr lang="en-GB" sz="2800" dirty="0"/>
              <a:t>. Are you giving information, trying to entertain or try to persuade people of your argument?</a:t>
            </a:r>
          </a:p>
        </p:txBody>
      </p:sp>
    </p:spTree>
    <p:extLst>
      <p:ext uri="{BB962C8B-B14F-4D97-AF65-F5344CB8AC3E}">
        <p14:creationId xmlns:p14="http://schemas.microsoft.com/office/powerpoint/2010/main" val="257216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WHAT TO SAY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384060" cy="2448272"/>
          </a:xfrm>
        </p:spPr>
        <p:txBody>
          <a:bodyPr>
            <a:noAutofit/>
          </a:bodyPr>
          <a:lstStyle/>
          <a:p>
            <a:r>
              <a:rPr lang="en-GB" sz="2800" dirty="0"/>
              <a:t>There is usually a major theme in every presentation and essay – once you identify it, then you can divide it into </a:t>
            </a:r>
            <a:r>
              <a:rPr lang="en-GB" sz="2800" b="1" u="sng" dirty="0"/>
              <a:t>main points</a:t>
            </a:r>
            <a:r>
              <a:rPr lang="en-GB" sz="2800" dirty="0"/>
              <a:t>.</a:t>
            </a:r>
          </a:p>
          <a:p>
            <a:r>
              <a:rPr lang="en-GB" sz="2800" dirty="0"/>
              <a:t>A presentation is like an essay, because you need:		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7584" y="3212976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- which tells your audience what you intend to say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Main points –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important information or arguments that you want to get across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– summing up what you have learnt or what your conclusion is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References – Why do we need to have references?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5231492"/>
            <a:ext cx="1152128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39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Citing and Referencing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Your poster and presentation are still academic assignments</a:t>
            </a:r>
          </a:p>
          <a:p>
            <a:r>
              <a:rPr lang="en-GB" sz="2800" dirty="0"/>
              <a:t>You need to acknowledge when you have used someone else’s work</a:t>
            </a:r>
          </a:p>
          <a:p>
            <a:r>
              <a:rPr lang="en-GB" sz="2800" dirty="0"/>
              <a:t>On the poster you do the same as you would in an essay: e.g. (Name, Date, Page Number)</a:t>
            </a:r>
          </a:p>
          <a:p>
            <a:r>
              <a:rPr lang="en-GB" sz="2800" dirty="0"/>
              <a:t>In your talk you should refer to the name and date: e.g. “Maslow argued in 1948 that……”</a:t>
            </a:r>
          </a:p>
          <a:p>
            <a:r>
              <a:rPr lang="en-GB" sz="2800" dirty="0"/>
              <a:t>You should then reference the full work in the normal way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2661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313452" y="188640"/>
            <a:ext cx="8502436" cy="70696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Basic structure for your presentation</a:t>
            </a:r>
          </a:p>
        </p:txBody>
      </p:sp>
      <p:sp>
        <p:nvSpPr>
          <p:cNvPr id="3" name="Text Placeholder 4"/>
          <p:cNvSpPr txBox="1">
            <a:spLocks/>
          </p:cNvSpPr>
          <p:nvPr/>
        </p:nvSpPr>
        <p:spPr>
          <a:xfrm>
            <a:off x="179512" y="1340768"/>
            <a:ext cx="2356410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/>
              <a:t>Introduction</a:t>
            </a:r>
          </a:p>
        </p:txBody>
      </p:sp>
      <p:sp>
        <p:nvSpPr>
          <p:cNvPr id="4" name="Text Placeholder 7"/>
          <p:cNvSpPr txBox="1">
            <a:spLocks/>
          </p:cNvSpPr>
          <p:nvPr/>
        </p:nvSpPr>
        <p:spPr>
          <a:xfrm>
            <a:off x="179512" y="2171589"/>
            <a:ext cx="2356410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What is the question/task</a:t>
            </a:r>
          </a:p>
          <a:p>
            <a:r>
              <a:rPr lang="en-GB" sz="2400" dirty="0"/>
              <a:t>How are you going to cover the topic</a:t>
            </a:r>
          </a:p>
          <a:p>
            <a:r>
              <a:rPr lang="en-GB" sz="2400" dirty="0"/>
              <a:t>Quote?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 Placeholder 5"/>
          <p:cNvSpPr txBox="1">
            <a:spLocks/>
          </p:cNvSpPr>
          <p:nvPr/>
        </p:nvSpPr>
        <p:spPr>
          <a:xfrm>
            <a:off x="3384541" y="1340768"/>
            <a:ext cx="236025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/>
              <a:t>Main body</a:t>
            </a:r>
          </a:p>
        </p:txBody>
      </p:sp>
      <p:sp>
        <p:nvSpPr>
          <p:cNvPr id="6" name="Text Placeholder 8"/>
          <p:cNvSpPr txBox="1">
            <a:spLocks/>
          </p:cNvSpPr>
          <p:nvPr/>
        </p:nvSpPr>
        <p:spPr>
          <a:xfrm>
            <a:off x="2966737" y="1894427"/>
            <a:ext cx="3600400" cy="27587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Main point 1</a:t>
            </a:r>
            <a:endParaRPr lang="en-GB" sz="2400" dirty="0"/>
          </a:p>
          <a:p>
            <a:r>
              <a:rPr lang="en-GB" sz="2400" b="1" dirty="0"/>
              <a:t>Main Point 2</a:t>
            </a:r>
            <a:endParaRPr lang="en-GB" sz="2400" dirty="0"/>
          </a:p>
          <a:p>
            <a:r>
              <a:rPr lang="en-GB" sz="2400" b="1" dirty="0"/>
              <a:t>Main Point 3</a:t>
            </a:r>
            <a:r>
              <a:rPr lang="en-GB" sz="2400" dirty="0"/>
              <a:t>?</a:t>
            </a:r>
          </a:p>
          <a:p>
            <a:r>
              <a:rPr lang="en-GB" sz="2400" b="1" dirty="0"/>
              <a:t>Reference on each slide using footnotes (short references)</a:t>
            </a:r>
          </a:p>
        </p:txBody>
      </p:sp>
      <p:sp>
        <p:nvSpPr>
          <p:cNvPr id="7" name="Text Placeholder 6"/>
          <p:cNvSpPr txBox="1">
            <a:spLocks/>
          </p:cNvSpPr>
          <p:nvPr/>
        </p:nvSpPr>
        <p:spPr>
          <a:xfrm>
            <a:off x="6589732" y="1340768"/>
            <a:ext cx="235929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/>
              <a:t>Conclusion</a:t>
            </a:r>
          </a:p>
        </p:txBody>
      </p:sp>
      <p:sp>
        <p:nvSpPr>
          <p:cNvPr id="8" name="Text Placeholder 9"/>
          <p:cNvSpPr txBox="1">
            <a:spLocks/>
          </p:cNvSpPr>
          <p:nvPr/>
        </p:nvSpPr>
        <p:spPr>
          <a:xfrm>
            <a:off x="6589878" y="1917030"/>
            <a:ext cx="2518626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Quick summary</a:t>
            </a:r>
          </a:p>
          <a:p>
            <a:r>
              <a:rPr lang="en-GB" sz="2400" dirty="0"/>
              <a:t>What is the most important point (you can give your opinion)</a:t>
            </a:r>
          </a:p>
          <a:p>
            <a:r>
              <a:rPr lang="en-GB" sz="2400" dirty="0"/>
              <a:t>What next?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31840" y="5445224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Full references on a separate sheet</a:t>
            </a:r>
          </a:p>
        </p:txBody>
      </p:sp>
    </p:spTree>
    <p:extLst>
      <p:ext uri="{BB962C8B-B14F-4D97-AF65-F5344CB8AC3E}">
        <p14:creationId xmlns:p14="http://schemas.microsoft.com/office/powerpoint/2010/main" val="318952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  <p:bldP spid="7" grpId="0"/>
      <p:bldP spid="8" grpId="0" build="p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</p:spPr>
        <p:txBody>
          <a:bodyPr/>
          <a:lstStyle/>
          <a:p>
            <a:r>
              <a:rPr lang="en-GB" b="1" dirty="0"/>
              <a:t>Remembering what to say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266670" cy="2232248"/>
          </a:xfrm>
        </p:spPr>
        <p:txBody>
          <a:bodyPr>
            <a:noAutofit/>
          </a:bodyPr>
          <a:lstStyle/>
          <a:p>
            <a:r>
              <a:rPr lang="en-GB" sz="2800" dirty="0"/>
              <a:t>There are three ways to do a presentation:</a:t>
            </a:r>
          </a:p>
          <a:p>
            <a:pPr marL="0" indent="0">
              <a:buNone/>
            </a:pPr>
            <a:r>
              <a:rPr lang="en-GB" sz="2800" dirty="0"/>
              <a:t>			with short notes / prompts</a:t>
            </a:r>
          </a:p>
          <a:p>
            <a:pPr marL="0" indent="0">
              <a:buNone/>
            </a:pPr>
            <a:r>
              <a:rPr lang="en-GB" sz="2800" dirty="0"/>
              <a:t>			with full notes</a:t>
            </a:r>
          </a:p>
          <a:p>
            <a:pPr marL="0" indent="0">
              <a:buNone/>
            </a:pPr>
            <a:r>
              <a:rPr lang="en-GB" sz="2800" dirty="0"/>
              <a:t>			with no notes / from memory!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3573016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You should know which method you prefer. Stick to that method, because it will help you sound more natural when you speak, and you will be more confident.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2483768" y="566124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/>
              <a:t>What are your thoughts on each of these?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9979" y="5536675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27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1772816"/>
            <a:ext cx="1695552" cy="1130368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</p:spPr>
        <p:txBody>
          <a:bodyPr/>
          <a:lstStyle/>
          <a:p>
            <a:r>
              <a:rPr lang="en-GB" b="1" dirty="0"/>
              <a:t>Remembering what to say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1786" y="4509120"/>
            <a:ext cx="2132524" cy="114903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1520" y="1196752"/>
            <a:ext cx="67687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cue cards or something similar to write down your notes. Maybe use one card for your introduction, one card for your main points, and one card for your conclusion.</a:t>
            </a:r>
          </a:p>
          <a:p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251520" y="3501008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TRY NOT TO WRITE ON BOTH SIDES!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1520" y="4077072"/>
            <a:ext cx="64087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Put a hole in the top corner of all the cards and then tie a piece of string through them. If you drop your notes, they will still be in order.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9930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YOUR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/>
              <a:t>You only have a few sentences to grab your audience’s attention</a:t>
            </a:r>
          </a:p>
          <a:p>
            <a:r>
              <a:rPr lang="en-GB" sz="2800" dirty="0"/>
              <a:t>Quotes are always a good way to start a presentation. Why?</a:t>
            </a:r>
          </a:p>
          <a:p>
            <a:r>
              <a:rPr lang="en-GB" sz="2800" dirty="0"/>
              <a:t>Asking a rhetorical question is also good</a:t>
            </a:r>
          </a:p>
          <a:p>
            <a:r>
              <a:rPr lang="en-GB" sz="2800" dirty="0"/>
              <a:t>Remember to think about how much time you have – you don’t want to spend 5 minutes on the introduction when the presentation is meant to be only 10 minutes long!</a:t>
            </a:r>
          </a:p>
        </p:txBody>
      </p:sp>
    </p:spTree>
    <p:extLst>
      <p:ext uri="{BB962C8B-B14F-4D97-AF65-F5344CB8AC3E}">
        <p14:creationId xmlns:p14="http://schemas.microsoft.com/office/powerpoint/2010/main" val="128076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YOUR MAIN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353167" cy="341630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/>
              <a:t>Why do you think using three points is a good thing most of the time?</a:t>
            </a:r>
          </a:p>
          <a:p>
            <a:r>
              <a:rPr lang="en-GB" sz="2800" dirty="0"/>
              <a:t>It’s good to have a logical progression i.e. when you move on to another point, it makes sense because there’s a ‘flow’</a:t>
            </a:r>
          </a:p>
          <a:p>
            <a:r>
              <a:rPr lang="en-GB" sz="2800" dirty="0"/>
              <a:t>Remember that it’s good to ask one or two rhetorical questions here too, as well as using quotes</a:t>
            </a:r>
          </a:p>
        </p:txBody>
      </p:sp>
    </p:spTree>
    <p:extLst>
      <p:ext uri="{BB962C8B-B14F-4D97-AF65-F5344CB8AC3E}">
        <p14:creationId xmlns:p14="http://schemas.microsoft.com/office/powerpoint/2010/main" val="148254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YOUR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272849" cy="3416300"/>
          </a:xfrm>
        </p:spPr>
        <p:txBody>
          <a:bodyPr>
            <a:noAutofit/>
          </a:bodyPr>
          <a:lstStyle/>
          <a:p>
            <a:r>
              <a:rPr lang="en-GB" sz="2800" dirty="0"/>
              <a:t>This is about bringing everything together – your three main points are especially important</a:t>
            </a:r>
          </a:p>
          <a:p>
            <a:r>
              <a:rPr lang="en-GB" sz="2800" dirty="0"/>
              <a:t>What is your conclusion, based on the facts and evidence? Is there a </a:t>
            </a:r>
            <a:r>
              <a:rPr lang="en-GB" sz="2800" b="1" u="sng" dirty="0"/>
              <a:t>definite</a:t>
            </a:r>
            <a:r>
              <a:rPr lang="en-GB" sz="2800" dirty="0"/>
              <a:t> conclusion?</a:t>
            </a:r>
          </a:p>
          <a:p>
            <a:r>
              <a:rPr lang="en-GB" sz="2800" dirty="0"/>
              <a:t>Ending with a motivational sentence or quote is a good way to end your presentation, but don’t forget to add your own thoughts</a:t>
            </a:r>
          </a:p>
          <a:p>
            <a:r>
              <a:rPr lang="en-GB" sz="2800" dirty="0"/>
              <a:t>Remember that you may be asked questions. Answer them as best you can, and don’t ramble!</a:t>
            </a:r>
          </a:p>
        </p:txBody>
      </p:sp>
    </p:spTree>
    <p:extLst>
      <p:ext uri="{BB962C8B-B14F-4D97-AF65-F5344CB8AC3E}">
        <p14:creationId xmlns:p14="http://schemas.microsoft.com/office/powerpoint/2010/main" val="45187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EYE CONTACT/VOLUME/SMILE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060" y="1556792"/>
            <a:ext cx="8340811" cy="1584176"/>
          </a:xfrm>
        </p:spPr>
        <p:txBody>
          <a:bodyPr>
            <a:normAutofit/>
          </a:bodyPr>
          <a:lstStyle/>
          <a:p>
            <a:r>
              <a:rPr lang="en-GB" b="1" u="sng" dirty="0"/>
              <a:t>Look at your audience.</a:t>
            </a:r>
            <a:r>
              <a:rPr lang="en-GB" dirty="0"/>
              <a:t>  Try not to talk to your notes! Look at everyone, and not just one person.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3284984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u="sng" dirty="0"/>
              <a:t>Be loud enough! </a:t>
            </a:r>
            <a:r>
              <a:rPr lang="en-GB" sz="2800" dirty="0"/>
              <a:t>There’s nothing worse than for your audience to not hear what you’re saying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458112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u="sng" dirty="0"/>
              <a:t>Remember to smile!</a:t>
            </a:r>
            <a:r>
              <a:rPr lang="en-GB" sz="2800" dirty="0"/>
              <a:t> Positive body language will communicate itself to your audience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110358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PACE, PITCH,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334632" cy="3416300"/>
          </a:xfrm>
        </p:spPr>
        <p:txBody>
          <a:bodyPr>
            <a:noAutofit/>
          </a:bodyPr>
          <a:lstStyle/>
          <a:p>
            <a:r>
              <a:rPr lang="en-GB" sz="2800" dirty="0"/>
              <a:t>Remember these three ‘p’s: </a:t>
            </a:r>
            <a:r>
              <a:rPr lang="en-GB" sz="2800" b="1" dirty="0"/>
              <a:t>P</a:t>
            </a:r>
            <a:r>
              <a:rPr lang="en-GB" sz="2800" dirty="0"/>
              <a:t>ace, </a:t>
            </a:r>
            <a:r>
              <a:rPr lang="en-GB" sz="2800" b="1" dirty="0"/>
              <a:t>P</a:t>
            </a:r>
            <a:r>
              <a:rPr lang="en-GB" sz="2800" dirty="0"/>
              <a:t>itch, </a:t>
            </a:r>
            <a:r>
              <a:rPr lang="en-GB" sz="2800" b="1" dirty="0"/>
              <a:t>P</a:t>
            </a:r>
            <a:r>
              <a:rPr lang="en-GB" sz="2800" dirty="0"/>
              <a:t>ower</a:t>
            </a:r>
          </a:p>
          <a:p>
            <a:r>
              <a:rPr lang="en-GB" sz="2800" dirty="0"/>
              <a:t>Don’t read every sentence in the same way. Make some slower and some faster e.g. speak more quickly when you are excited</a:t>
            </a:r>
          </a:p>
          <a:p>
            <a:r>
              <a:rPr lang="en-GB" sz="2800" dirty="0"/>
              <a:t>Power: If your audience is beginning to look a bit drowsy, then </a:t>
            </a:r>
            <a:r>
              <a:rPr lang="en-GB" sz="2800" b="1" u="sng" dirty="0"/>
              <a:t>SPEAK</a:t>
            </a:r>
            <a:r>
              <a:rPr lang="en-GB" sz="2800" dirty="0"/>
              <a:t> more loudly! Don’t be afraid to use your voice</a:t>
            </a:r>
          </a:p>
          <a:p>
            <a:r>
              <a:rPr lang="en-GB" sz="2800" dirty="0"/>
              <a:t>Also remember to use different pitch; don’t become like those boring monotone teachers you used to have in school</a:t>
            </a:r>
          </a:p>
        </p:txBody>
      </p:sp>
    </p:spTree>
    <p:extLst>
      <p:ext uri="{BB962C8B-B14F-4D97-AF65-F5344CB8AC3E}">
        <p14:creationId xmlns:p14="http://schemas.microsoft.com/office/powerpoint/2010/main" val="349870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FINAL THOUGHTS/REMINDERS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359346" cy="3416300"/>
          </a:xfrm>
        </p:spPr>
        <p:txBody>
          <a:bodyPr>
            <a:noAutofit/>
          </a:bodyPr>
          <a:lstStyle/>
          <a:p>
            <a:r>
              <a:rPr lang="en-GB" sz="3200" dirty="0"/>
              <a:t>Find things that interest you about the topic</a:t>
            </a:r>
          </a:p>
          <a:p>
            <a:r>
              <a:rPr lang="en-GB" sz="3200" dirty="0"/>
              <a:t>The audience will see your enthusiasm and will be enthusiastic with you</a:t>
            </a:r>
          </a:p>
          <a:p>
            <a:r>
              <a:rPr lang="en-GB" sz="3200" dirty="0"/>
              <a:t>Don’t forget to practice. </a:t>
            </a:r>
            <a:r>
              <a:rPr lang="en-GB" sz="3200" b="1" u="sng" dirty="0">
                <a:solidFill>
                  <a:srgbClr val="C00000"/>
                </a:solidFill>
              </a:rPr>
              <a:t>If you fail to prepare, prepare to fail!</a:t>
            </a:r>
          </a:p>
          <a:p>
            <a:r>
              <a:rPr lang="en-GB" sz="3200" dirty="0"/>
              <a:t>Smile!</a:t>
            </a:r>
          </a:p>
          <a:p>
            <a:r>
              <a:rPr lang="en-GB" sz="3200" dirty="0"/>
              <a:t>Breathe!</a:t>
            </a:r>
          </a:p>
          <a:p>
            <a:r>
              <a:rPr lang="en-GB" sz="3200" dirty="0"/>
              <a:t>Enjoy!</a:t>
            </a:r>
          </a:p>
        </p:txBody>
      </p:sp>
    </p:spTree>
    <p:extLst>
      <p:ext uri="{BB962C8B-B14F-4D97-AF65-F5344CB8AC3E}">
        <p14:creationId xmlns:p14="http://schemas.microsoft.com/office/powerpoint/2010/main" val="2272997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FINAL THOUGHTS/REMINDERS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i="1" dirty="0"/>
              <a:t>Why do we ask you to give presentations as part of your degree?</a:t>
            </a:r>
          </a:p>
          <a:p>
            <a:pPr marL="0" indent="0" algn="ctr">
              <a:buNone/>
            </a:pPr>
            <a:endParaRPr lang="en-GB" sz="2800" i="1" dirty="0"/>
          </a:p>
          <a:p>
            <a:pPr marL="0" indent="0" algn="ctr">
              <a:buNone/>
            </a:pPr>
            <a:r>
              <a:rPr lang="en-GB" sz="2800" i="1" dirty="0"/>
              <a:t>Discuss this with your group and identify the benefits of learning to give effective presentations</a:t>
            </a:r>
          </a:p>
          <a:p>
            <a:pPr marL="0" indent="0" algn="ctr">
              <a:buNone/>
            </a:pPr>
            <a:endParaRPr lang="en-GB" sz="2800" i="1" dirty="0"/>
          </a:p>
          <a:p>
            <a:pPr marL="0" indent="0" algn="ctr">
              <a:buNone/>
            </a:pPr>
            <a:r>
              <a:rPr lang="en-GB" sz="2800" i="1" dirty="0"/>
              <a:t>You should also identify any issues that you need to be aware of.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2744" y="5157192"/>
            <a:ext cx="12192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7269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412776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Cottrell, S (2013) </a:t>
            </a:r>
            <a:r>
              <a:rPr lang="en-GB" sz="1600" i="1" dirty="0"/>
              <a:t>The Study Skills Handbook 4</a:t>
            </a:r>
            <a:r>
              <a:rPr lang="en-GB" sz="1600" i="1" baseline="30000" dirty="0"/>
              <a:t>th</a:t>
            </a:r>
            <a:r>
              <a:rPr lang="en-GB" sz="1600" i="1" dirty="0"/>
              <a:t> Edition </a:t>
            </a:r>
            <a:r>
              <a:rPr lang="en-GB" sz="1600" dirty="0"/>
              <a:t>Basingstoke: Palgrave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London School of Economics (2016) </a:t>
            </a:r>
            <a:r>
              <a:rPr lang="en-GB" sz="1600" i="1" dirty="0"/>
              <a:t>Poster Design Tips </a:t>
            </a:r>
            <a:r>
              <a:rPr lang="en-GB" sz="1600" dirty="0"/>
              <a:t>Available at </a:t>
            </a:r>
            <a:r>
              <a:rPr lang="en-GB" sz="1600" dirty="0">
                <a:hlinkClick r:id="rId2"/>
              </a:rPr>
              <a:t>Posters </a:t>
            </a:r>
            <a:r>
              <a:rPr lang="en-GB" sz="1600" dirty="0"/>
              <a:t>[Accessed 06/11/2024]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Newcastle University (No Date) </a:t>
            </a:r>
            <a:r>
              <a:rPr lang="en-GB" sz="1600" i="1" dirty="0"/>
              <a:t>Academic Posters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Academic Posters | Academic Skills Kit | Newcastle University</a:t>
            </a:r>
            <a:r>
              <a:rPr lang="en-GB" sz="1600" dirty="0"/>
              <a:t> [Accessed 06/11/2024]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University of Melbourne (No Date) </a:t>
            </a:r>
            <a:r>
              <a:rPr lang="en-GB" sz="1600" i="1" dirty="0"/>
              <a:t>Academic posters: All about academic posters</a:t>
            </a:r>
            <a:r>
              <a:rPr lang="en-GB" sz="1600" dirty="0"/>
              <a:t> Available at: </a:t>
            </a:r>
            <a:r>
              <a:rPr lang="en-GB" sz="1600" dirty="0">
                <a:hlinkClick r:id="rId4"/>
              </a:rPr>
              <a:t>Edit Tile: Tutorials | Advocacy and Activism in the 21st Century: Challenges and Possibilities (ECAY5008) | Home </a:t>
            </a:r>
            <a:r>
              <a:rPr lang="en-GB" sz="1600" dirty="0"/>
              <a:t> [Accessed 06/11/2024]</a:t>
            </a:r>
            <a:endParaRPr lang="en-GB" sz="1600" i="1" dirty="0"/>
          </a:p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7470468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393</TotalTime>
  <Words>1861</Words>
  <Application>Microsoft Office PowerPoint</Application>
  <PresentationFormat>On-screen Show (4:3)</PresentationFormat>
  <Paragraphs>163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UWTSD PPT Template (lectures)</vt:lpstr>
      <vt:lpstr>PowerPoint Presentation</vt:lpstr>
      <vt:lpstr>So Ken……what exactly is an academic poster?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Evaluating Academic Posters</vt:lpstr>
      <vt:lpstr>PowerPoint Presentation</vt:lpstr>
      <vt:lpstr>Academic Posters – Where to get help</vt:lpstr>
      <vt:lpstr>PRESENTATIONS</vt:lpstr>
      <vt:lpstr>WHAT TO SAY</vt:lpstr>
      <vt:lpstr>Citing and Referencing</vt:lpstr>
      <vt:lpstr>PowerPoint Presentation</vt:lpstr>
      <vt:lpstr>Remembering what to say</vt:lpstr>
      <vt:lpstr>Remembering what to say</vt:lpstr>
      <vt:lpstr>YOUR INTRODUCTION</vt:lpstr>
      <vt:lpstr>YOUR MAIN POINTS</vt:lpstr>
      <vt:lpstr>YOUR CONCLUSION</vt:lpstr>
      <vt:lpstr>EYE CONTACT/VOLUME/SMILE</vt:lpstr>
      <vt:lpstr>PACE, PITCH, POWER</vt:lpstr>
      <vt:lpstr>FINAL THOUGHTS/REMINDERS</vt:lpstr>
      <vt:lpstr>FINAL THOUGHTS/REMINDERS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Ken Dicks</cp:lastModifiedBy>
  <cp:revision>27</cp:revision>
  <cp:lastPrinted>2016-11-15T13:11:27Z</cp:lastPrinted>
  <dcterms:created xsi:type="dcterms:W3CDTF">2016-11-14T14:29:47Z</dcterms:created>
  <dcterms:modified xsi:type="dcterms:W3CDTF">2024-11-06T10:22:10Z</dcterms:modified>
</cp:coreProperties>
</file>