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6" r:id="rId5"/>
    <p:sldId id="308" r:id="rId6"/>
    <p:sldId id="309" r:id="rId7"/>
    <p:sldId id="311" r:id="rId8"/>
    <p:sldId id="312" r:id="rId9"/>
    <p:sldId id="315" r:id="rId10"/>
    <p:sldId id="313" r:id="rId11"/>
    <p:sldId id="314" r:id="rId12"/>
    <p:sldId id="316" r:id="rId13"/>
    <p:sldId id="31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333" autoAdjust="0"/>
  </p:normalViewPr>
  <p:slideViewPr>
    <p:cSldViewPr snapToGrid="0">
      <p:cViewPr varScale="1">
        <p:scale>
          <a:sx n="86" d="100"/>
          <a:sy n="86" d="100"/>
        </p:scale>
        <p:origin x="57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F452F6-6505-44E8-A1F1-8824DDFF7C4F}" type="datetimeFigureOut">
              <a:rPr lang="en-GB" smtClean="0"/>
              <a:t>11/05/2023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B51548-B9CF-43DE-A059-D475BFFFEAC9}" type="slidenum">
              <a:rPr lang="en-GB" smtClean="0"/>
              <a:t>‹#›</a:t>
            </a:fld>
            <a:endParaRPr lang="en-GB"/>
          </a:p>
        </p:txBody>
      </p:sp>
    </p:spTree>
    <p:extLst>
      <p:ext uri="{BB962C8B-B14F-4D97-AF65-F5344CB8AC3E}">
        <p14:creationId xmlns:p14="http://schemas.microsoft.com/office/powerpoint/2010/main" val="3406593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https://youtu.be/CCsOqWbK46o</a:t>
            </a:r>
          </a:p>
          <a:p>
            <a:endParaRPr lang="en-GB" dirty="0"/>
          </a:p>
          <a:p>
            <a:r>
              <a:rPr lang="en-GB" dirty="0"/>
              <a:t>Watch the video together – quality is not great but is short and focused on introducing Taylor, and Taylorism</a:t>
            </a:r>
          </a:p>
        </p:txBody>
      </p:sp>
      <p:sp>
        <p:nvSpPr>
          <p:cNvPr id="4" name="Slide Number Placeholder 3"/>
          <p:cNvSpPr>
            <a:spLocks noGrp="1"/>
          </p:cNvSpPr>
          <p:nvPr>
            <p:ph type="sldNum" sz="quarter" idx="5"/>
          </p:nvPr>
        </p:nvSpPr>
        <p:spPr/>
        <p:txBody>
          <a:bodyPr/>
          <a:lstStyle/>
          <a:p>
            <a:fld id="{38B51548-B9CF-43DE-A059-D475BFFFEAC9}" type="slidenum">
              <a:rPr lang="en-GB" smtClean="0"/>
              <a:t>3</a:t>
            </a:fld>
            <a:endParaRPr lang="en-GB"/>
          </a:p>
        </p:txBody>
      </p:sp>
    </p:spTree>
    <p:extLst>
      <p:ext uri="{BB962C8B-B14F-4D97-AF65-F5344CB8AC3E}">
        <p14:creationId xmlns:p14="http://schemas.microsoft.com/office/powerpoint/2010/main" val="3035220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Taylor focused on efficiency and production using his time and motion studies to determine the fewest physical moves to do any task and the optimum use of time for staff to work and rest. Taylor did not focus on the social aspects of managing people. </a:t>
            </a:r>
          </a:p>
          <a:p>
            <a:endParaRPr lang="en-GB" dirty="0"/>
          </a:p>
          <a:p>
            <a:r>
              <a:rPr lang="en-GB" dirty="0"/>
              <a:t>Taylor viewed wages as being most fair if they were scientifically calculated on production and efficiency rather than arbitrary time served at the company. </a:t>
            </a:r>
          </a:p>
          <a:p>
            <a:endParaRPr lang="en-GB" dirty="0"/>
          </a:p>
          <a:p>
            <a:r>
              <a:rPr lang="en-GB" dirty="0"/>
              <a:t>Introduce and discuss each step. What these would look like and the advantages and disadvantages for each</a:t>
            </a:r>
          </a:p>
          <a:p>
            <a:endParaRPr lang="en-GB" dirty="0"/>
          </a:p>
          <a:p>
            <a:r>
              <a:rPr lang="en-GB" dirty="0"/>
              <a:t>Explain that when Taylor tried to apply his scientific approach to other industries, such as munition production, it did not work and the workers refused to follow the rules as their expertise were undermined. </a:t>
            </a:r>
          </a:p>
        </p:txBody>
      </p:sp>
      <p:sp>
        <p:nvSpPr>
          <p:cNvPr id="4" name="Slide Number Placeholder 3"/>
          <p:cNvSpPr>
            <a:spLocks noGrp="1"/>
          </p:cNvSpPr>
          <p:nvPr>
            <p:ph type="sldNum" sz="quarter" idx="5"/>
          </p:nvPr>
        </p:nvSpPr>
        <p:spPr/>
        <p:txBody>
          <a:bodyPr/>
          <a:lstStyle/>
          <a:p>
            <a:fld id="{38B51548-B9CF-43DE-A059-D475BFFFEAC9}" type="slidenum">
              <a:rPr lang="en-GB" smtClean="0"/>
              <a:t>4</a:t>
            </a:fld>
            <a:endParaRPr lang="en-GB"/>
          </a:p>
        </p:txBody>
      </p:sp>
    </p:spTree>
    <p:extLst>
      <p:ext uri="{BB962C8B-B14F-4D97-AF65-F5344CB8AC3E}">
        <p14:creationId xmlns:p14="http://schemas.microsoft.com/office/powerpoint/2010/main" val="4005417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the Ford and Taylor approaches used in car production are not coupled or replaced by just in time (JIT) techniques to limit storage and waiting times within and between production cycles. </a:t>
            </a:r>
          </a:p>
        </p:txBody>
      </p:sp>
      <p:sp>
        <p:nvSpPr>
          <p:cNvPr id="4" name="Slide Number Placeholder 3"/>
          <p:cNvSpPr>
            <a:spLocks noGrp="1"/>
          </p:cNvSpPr>
          <p:nvPr>
            <p:ph type="sldNum" sz="quarter" idx="5"/>
          </p:nvPr>
        </p:nvSpPr>
        <p:spPr/>
        <p:txBody>
          <a:bodyPr/>
          <a:lstStyle/>
          <a:p>
            <a:fld id="{38B51548-B9CF-43DE-A059-D475BFFFEAC9}" type="slidenum">
              <a:rPr lang="en-GB" smtClean="0"/>
              <a:t>5</a:t>
            </a:fld>
            <a:endParaRPr lang="en-GB"/>
          </a:p>
        </p:txBody>
      </p:sp>
    </p:spTree>
    <p:extLst>
      <p:ext uri="{BB962C8B-B14F-4D97-AF65-F5344CB8AC3E}">
        <p14:creationId xmlns:p14="http://schemas.microsoft.com/office/powerpoint/2010/main" val="178438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work in a team of three to work out the minimum number of </a:t>
            </a:r>
            <a:r>
              <a:rPr lang="en-GB" b="1" dirty="0"/>
              <a:t>moves </a:t>
            </a:r>
            <a:r>
              <a:rPr lang="en-GB" b="0" dirty="0"/>
              <a:t>an individual would need </a:t>
            </a:r>
            <a:r>
              <a:rPr lang="en-GB" dirty="0"/>
              <a:t>to complete to make and pack a cheese and pickle sandwich.  They need to use two slices of bread, two spoons of pickle and four slices of cheese. </a:t>
            </a:r>
            <a:r>
              <a:rPr lang="en-GB" b="1" dirty="0"/>
              <a:t>Cut</a:t>
            </a:r>
            <a:r>
              <a:rPr lang="en-GB" dirty="0"/>
              <a:t> the sandwich and </a:t>
            </a:r>
            <a:r>
              <a:rPr lang="en-GB" b="1" dirty="0"/>
              <a:t>pack</a:t>
            </a:r>
            <a:r>
              <a:rPr lang="en-GB" dirty="0"/>
              <a:t> into an adhesive packet. </a:t>
            </a:r>
          </a:p>
          <a:p>
            <a:endParaRPr lang="en-GB" dirty="0"/>
          </a:p>
          <a:p>
            <a:r>
              <a:rPr lang="en-GB" dirty="0"/>
              <a:t>You do not need to provide real food, they can just map out the steps.  - Remind them that picking up a spoon is a move, putting down a spoon is a move. </a:t>
            </a:r>
          </a:p>
        </p:txBody>
      </p:sp>
      <p:sp>
        <p:nvSpPr>
          <p:cNvPr id="4" name="Slide Number Placeholder 3"/>
          <p:cNvSpPr>
            <a:spLocks noGrp="1"/>
          </p:cNvSpPr>
          <p:nvPr>
            <p:ph type="sldNum" sz="quarter" idx="5"/>
          </p:nvPr>
        </p:nvSpPr>
        <p:spPr/>
        <p:txBody>
          <a:bodyPr/>
          <a:lstStyle/>
          <a:p>
            <a:fld id="{38B51548-B9CF-43DE-A059-D475BFFFEAC9}" type="slidenum">
              <a:rPr lang="en-GB" smtClean="0"/>
              <a:t>6</a:t>
            </a:fld>
            <a:endParaRPr lang="en-GB"/>
          </a:p>
        </p:txBody>
      </p:sp>
    </p:spTree>
    <p:extLst>
      <p:ext uri="{BB962C8B-B14F-4D97-AF65-F5344CB8AC3E}">
        <p14:creationId xmlns:p14="http://schemas.microsoft.com/office/powerpoint/2010/main" val="1015962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https://youtu.be/s9M3NY2d1aM – Watch how Barbour jackets are made – observe the speed, skill and efficiency. Barbour ‘values’ are family and person focused, does there production system reflect this? Why yes? Why no? Does there appear to be freedom to change the system or approached used in the production process? </a:t>
            </a:r>
          </a:p>
        </p:txBody>
      </p:sp>
      <p:sp>
        <p:nvSpPr>
          <p:cNvPr id="4" name="Slide Number Placeholder 3"/>
          <p:cNvSpPr>
            <a:spLocks noGrp="1"/>
          </p:cNvSpPr>
          <p:nvPr>
            <p:ph type="sldNum" sz="quarter" idx="5"/>
          </p:nvPr>
        </p:nvSpPr>
        <p:spPr/>
        <p:txBody>
          <a:bodyPr/>
          <a:lstStyle/>
          <a:p>
            <a:fld id="{38B51548-B9CF-43DE-A059-D475BFFFEAC9}" type="slidenum">
              <a:rPr lang="en-GB" smtClean="0"/>
              <a:t>7</a:t>
            </a:fld>
            <a:endParaRPr lang="en-GB"/>
          </a:p>
        </p:txBody>
      </p:sp>
    </p:spTree>
    <p:extLst>
      <p:ext uri="{BB962C8B-B14F-4D97-AF65-F5344CB8AC3E}">
        <p14:creationId xmlns:p14="http://schemas.microsoft.com/office/powerpoint/2010/main" val="324132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may be familiar with Gantt and the Gantt chart, but many with not yet have covered this. </a:t>
            </a:r>
          </a:p>
          <a:p>
            <a:endParaRPr lang="en-GB" dirty="0"/>
          </a:p>
          <a:p>
            <a:r>
              <a:rPr lang="en-GB" dirty="0"/>
              <a:t>Gantt discovered that as soon as one employee found a means to complete the tasks set, the other employees quickly followed. Foremen were used more efficiently as workers wanted their machines to work well in order to complete the tasks and issues were resolved rapidly and as the employee deemed effective, thus empowering the staff. </a:t>
            </a:r>
          </a:p>
          <a:p>
            <a:endParaRPr lang="en-GB" dirty="0"/>
          </a:p>
        </p:txBody>
      </p:sp>
      <p:sp>
        <p:nvSpPr>
          <p:cNvPr id="4" name="Slide Number Placeholder 3"/>
          <p:cNvSpPr>
            <a:spLocks noGrp="1"/>
          </p:cNvSpPr>
          <p:nvPr>
            <p:ph type="sldNum" sz="quarter" idx="5"/>
          </p:nvPr>
        </p:nvSpPr>
        <p:spPr/>
        <p:txBody>
          <a:bodyPr/>
          <a:lstStyle/>
          <a:p>
            <a:fld id="{38B51548-B9CF-43DE-A059-D475BFFFEAC9}" type="slidenum">
              <a:rPr lang="en-GB" smtClean="0"/>
              <a:t>8</a:t>
            </a:fld>
            <a:endParaRPr lang="en-GB"/>
          </a:p>
        </p:txBody>
      </p:sp>
    </p:spTree>
    <p:extLst>
      <p:ext uri="{BB962C8B-B14F-4D97-AF65-F5344CB8AC3E}">
        <p14:creationId xmlns:p14="http://schemas.microsoft.com/office/powerpoint/2010/main" val="3491556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5/11/2023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CCsOqWbK46o?feature=oembed" TargetMode="Externa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s9M3NY2d1aM?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CCsOqWbK46o" TargetMode="External"/><Relationship Id="rId2" Type="http://schemas.openxmlformats.org/officeDocument/2006/relationships/hyperlink" Target="https://youtu.be/JINYpyBZ2s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dirty="0"/>
              <a:t>Taylor and Scientific Management</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a:t>Week 7 </a:t>
            </a:r>
            <a:r>
              <a:rPr lang="en-US" dirty="0"/>
              <a:t>– Developing Critical thinking in the workplace.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a:t>
            </a:r>
          </a:p>
        </p:txBody>
      </p:sp>
      <p:grpSp>
        <p:nvGrpSpPr>
          <p:cNvPr id="14" name="Group 13">
            <a:extLst>
              <a:ext uri="{FF2B5EF4-FFF2-40B4-BE49-F238E27FC236}">
                <a16:creationId xmlns:a16="http://schemas.microsoft.com/office/drawing/2014/main" id="{EB33B35A-0329-E855-3297-4F7E2BC3AC75}"/>
              </a:ext>
            </a:extLst>
          </p:cNvPr>
          <p:cNvGrpSpPr/>
          <p:nvPr/>
        </p:nvGrpSpPr>
        <p:grpSpPr>
          <a:xfrm>
            <a:off x="1132569" y="2439054"/>
            <a:ext cx="2981250" cy="3105001"/>
            <a:chOff x="1132569" y="2439054"/>
            <a:chExt cx="2981250" cy="3105001"/>
          </a:xfrm>
        </p:grpSpPr>
        <p:sp>
          <p:nvSpPr>
            <p:cNvPr id="5" name="Oval 4">
              <a:extLst>
                <a:ext uri="{FF2B5EF4-FFF2-40B4-BE49-F238E27FC236}">
                  <a16:creationId xmlns:a16="http://schemas.microsoft.com/office/drawing/2014/main" id="{872E44D8-8063-D341-6944-DBB233DE501A}"/>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Labor outline">
              <a:extLst>
                <a:ext uri="{FF2B5EF4-FFF2-40B4-BE49-F238E27FC236}">
                  <a16:creationId xmlns:a16="http://schemas.microsoft.com/office/drawing/2014/main" id="{1AFC35D1-3E54-4315-730E-6E38CB5EDE64}"/>
                </a:ext>
              </a:extLst>
            </p:cNvPr>
            <p:cNvSpPr/>
            <p:nvPr/>
          </p:nvSpPr>
          <p:spPr>
            <a:xfrm>
              <a:off x="2101475" y="2826617"/>
              <a:ext cx="1043437" cy="1043437"/>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F07664ED-4AC7-2EEF-E57F-8EB5B9BD517A}"/>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kern="1200" dirty="0"/>
                <a:t>Introduce Frederick Taylor and Taylorism</a:t>
              </a:r>
            </a:p>
          </p:txBody>
        </p:sp>
      </p:grpSp>
      <p:grpSp>
        <p:nvGrpSpPr>
          <p:cNvPr id="15" name="Group 14">
            <a:extLst>
              <a:ext uri="{FF2B5EF4-FFF2-40B4-BE49-F238E27FC236}">
                <a16:creationId xmlns:a16="http://schemas.microsoft.com/office/drawing/2014/main" id="{E628BF95-938F-EE61-F018-996C402E71A2}"/>
              </a:ext>
            </a:extLst>
          </p:cNvPr>
          <p:cNvGrpSpPr/>
          <p:nvPr/>
        </p:nvGrpSpPr>
        <p:grpSpPr>
          <a:xfrm>
            <a:off x="4635537" y="2439054"/>
            <a:ext cx="2981250" cy="3105001"/>
            <a:chOff x="4635537" y="2439054"/>
            <a:chExt cx="2981250" cy="3105001"/>
          </a:xfrm>
        </p:grpSpPr>
        <p:sp>
          <p:nvSpPr>
            <p:cNvPr id="8" name="Oval 7">
              <a:extLst>
                <a:ext uri="{FF2B5EF4-FFF2-40B4-BE49-F238E27FC236}">
                  <a16:creationId xmlns:a16="http://schemas.microsoft.com/office/drawing/2014/main" id="{F3189DB6-990B-316E-6AF1-66FC94DEAA8E}"/>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Board Room">
              <a:extLst>
                <a:ext uri="{FF2B5EF4-FFF2-40B4-BE49-F238E27FC236}">
                  <a16:creationId xmlns:a16="http://schemas.microsoft.com/office/drawing/2014/main" id="{C8AE4DE2-19E8-2AF4-1849-B7BEBDFC61D8}"/>
                </a:ext>
              </a:extLst>
            </p:cNvPr>
            <p:cNvSpPr/>
            <p:nvPr/>
          </p:nvSpPr>
          <p:spPr>
            <a:xfrm>
              <a:off x="5604444" y="2826617"/>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80313847-090C-D538-D0F6-A99E5092DB0C}"/>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kern="1200" dirty="0"/>
                <a:t>Discuss when and how to use this theory.</a:t>
              </a:r>
            </a:p>
          </p:txBody>
        </p:sp>
      </p:grpSp>
      <p:grpSp>
        <p:nvGrpSpPr>
          <p:cNvPr id="16" name="Group 15">
            <a:extLst>
              <a:ext uri="{FF2B5EF4-FFF2-40B4-BE49-F238E27FC236}">
                <a16:creationId xmlns:a16="http://schemas.microsoft.com/office/drawing/2014/main" id="{02E039FB-3017-3498-E957-C80ED244B238}"/>
              </a:ext>
            </a:extLst>
          </p:cNvPr>
          <p:cNvGrpSpPr/>
          <p:nvPr/>
        </p:nvGrpSpPr>
        <p:grpSpPr>
          <a:xfrm>
            <a:off x="8138506" y="2439054"/>
            <a:ext cx="2981250" cy="3105001"/>
            <a:chOff x="8138506" y="2439054"/>
            <a:chExt cx="2981250" cy="3105001"/>
          </a:xfrm>
        </p:grpSpPr>
        <p:sp>
          <p:nvSpPr>
            <p:cNvPr id="11" name="Oval 10">
              <a:extLst>
                <a:ext uri="{FF2B5EF4-FFF2-40B4-BE49-F238E27FC236}">
                  <a16:creationId xmlns:a16="http://schemas.microsoft.com/office/drawing/2014/main" id="{1CC28678-240C-38E3-BBA6-68AD46B17160}"/>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Welder">
              <a:extLst>
                <a:ext uri="{FF2B5EF4-FFF2-40B4-BE49-F238E27FC236}">
                  <a16:creationId xmlns:a16="http://schemas.microsoft.com/office/drawing/2014/main" id="{3839E219-3128-CC9A-C159-A67590042CB1}"/>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A923C265-0E69-1594-E129-3D89C3818ABB}"/>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kern="1200" dirty="0"/>
                <a:t>Describe other scientific management theorists</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2AFAF-1DFE-7F99-A393-01193A90A5E4}"/>
              </a:ext>
            </a:extLst>
          </p:cNvPr>
          <p:cNvSpPr>
            <a:spLocks noGrp="1"/>
          </p:cNvSpPr>
          <p:nvPr>
            <p:ph type="title"/>
          </p:nvPr>
        </p:nvSpPr>
        <p:spPr>
          <a:xfrm>
            <a:off x="7979343" y="286602"/>
            <a:ext cx="3840480" cy="1450757"/>
          </a:xfrm>
        </p:spPr>
        <p:txBody>
          <a:bodyPr>
            <a:normAutofit/>
          </a:bodyPr>
          <a:lstStyle/>
          <a:p>
            <a:r>
              <a:rPr lang="en-GB" dirty="0"/>
              <a:t>Frederick Taylor </a:t>
            </a:r>
          </a:p>
        </p:txBody>
      </p:sp>
      <p:cxnSp>
        <p:nvCxnSpPr>
          <p:cNvPr id="1033"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Online Media 3" title="Taylorism ABC World Report">
            <a:hlinkClick r:id="" action="ppaction://media"/>
            <a:extLst>
              <a:ext uri="{FF2B5EF4-FFF2-40B4-BE49-F238E27FC236}">
                <a16:creationId xmlns:a16="http://schemas.microsoft.com/office/drawing/2014/main" id="{7EA036DB-996E-A270-F39C-C23701350930}"/>
              </a:ext>
            </a:extLst>
          </p:cNvPr>
          <p:cNvPicPr>
            <a:picLocks noGrp="1" noRot="1" noChangeAspect="1"/>
          </p:cNvPicPr>
          <p:nvPr>
            <p:ph idx="1"/>
            <a:videoFile r:link="rId1"/>
          </p:nvPr>
        </p:nvPicPr>
        <p:blipFill>
          <a:blip r:embed="rId4"/>
          <a:stretch>
            <a:fillRect/>
          </a:stretch>
        </p:blipFill>
        <p:spPr>
          <a:xfrm>
            <a:off x="419045" y="1560788"/>
            <a:ext cx="7682484" cy="4339991"/>
          </a:xfrm>
          <a:prstGeom prst="rect">
            <a:avLst/>
          </a:prstGeom>
        </p:spPr>
      </p:pic>
      <p:pic>
        <p:nvPicPr>
          <p:cNvPr id="1026" name="Picture 2" descr="Frederick Taylor &amp; Management: Maximizing Productivity &amp; Efficiency - Video  &amp; Lesson Transcript | Study.com">
            <a:extLst>
              <a:ext uri="{FF2B5EF4-FFF2-40B4-BE49-F238E27FC236}">
                <a16:creationId xmlns:a16="http://schemas.microsoft.com/office/drawing/2014/main" id="{75747202-EED5-E557-0E3E-A0E70672F09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524" r="15442" b="-2"/>
          <a:stretch/>
        </p:blipFill>
        <p:spPr bwMode="auto">
          <a:xfrm>
            <a:off x="10491536" y="351581"/>
            <a:ext cx="1328287" cy="1320800"/>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16F9F6B4-6C0B-5CE2-C13D-E31EE0063972}"/>
              </a:ext>
            </a:extLst>
          </p:cNvPr>
          <p:cNvSpPr txBox="1"/>
          <p:nvPr/>
        </p:nvSpPr>
        <p:spPr>
          <a:xfrm>
            <a:off x="8520574" y="2286013"/>
            <a:ext cx="3299249"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Frederick Taylor published his book, ‘Principles of Scientific Management’ in 1911</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His ideas have influenced productivity and efficiency ever since. </a:t>
            </a:r>
          </a:p>
        </p:txBody>
      </p:sp>
    </p:spTree>
    <p:extLst>
      <p:ext uri="{BB962C8B-B14F-4D97-AF65-F5344CB8AC3E}">
        <p14:creationId xmlns:p14="http://schemas.microsoft.com/office/powerpoint/2010/main" val="39460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CBFAF-36A3-C4D3-A325-EA17C4E1B946}"/>
              </a:ext>
            </a:extLst>
          </p:cNvPr>
          <p:cNvSpPr>
            <a:spLocks noGrp="1"/>
          </p:cNvSpPr>
          <p:nvPr>
            <p:ph type="title"/>
          </p:nvPr>
        </p:nvSpPr>
        <p:spPr>
          <a:xfrm>
            <a:off x="298994" y="184946"/>
            <a:ext cx="10058400" cy="932597"/>
          </a:xfrm>
        </p:spPr>
        <p:txBody>
          <a:bodyPr/>
          <a:lstStyle/>
          <a:p>
            <a:r>
              <a:rPr lang="en-GB" dirty="0"/>
              <a:t>Taylor – Scientific Management</a:t>
            </a:r>
          </a:p>
        </p:txBody>
      </p:sp>
      <p:sp>
        <p:nvSpPr>
          <p:cNvPr id="3" name="Content Placeholder 2">
            <a:extLst>
              <a:ext uri="{FF2B5EF4-FFF2-40B4-BE49-F238E27FC236}">
                <a16:creationId xmlns:a16="http://schemas.microsoft.com/office/drawing/2014/main" id="{CDA1961B-4B9C-6817-F2C5-495CDC2D5851}"/>
              </a:ext>
            </a:extLst>
          </p:cNvPr>
          <p:cNvSpPr>
            <a:spLocks noGrp="1"/>
          </p:cNvSpPr>
          <p:nvPr>
            <p:ph idx="1"/>
          </p:nvPr>
        </p:nvSpPr>
        <p:spPr>
          <a:xfrm>
            <a:off x="298994" y="1163947"/>
            <a:ext cx="10058400" cy="887831"/>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Taylor worked his way up from the shop floor to director at Bethlehem Steel, the largest steel company in the US at the time, (McGrath and Bates, 2017)</a:t>
            </a:r>
          </a:p>
          <a:p>
            <a:pPr marL="201168" lvl="1" indent="0">
              <a:buNone/>
            </a:pPr>
            <a:endParaRPr lang="en-GB" dirty="0"/>
          </a:p>
          <a:p>
            <a:endParaRPr lang="en-GB" dirty="0"/>
          </a:p>
        </p:txBody>
      </p:sp>
      <p:sp>
        <p:nvSpPr>
          <p:cNvPr id="4" name="Rectangle: Rounded Corners 3">
            <a:extLst>
              <a:ext uri="{FF2B5EF4-FFF2-40B4-BE49-F238E27FC236}">
                <a16:creationId xmlns:a16="http://schemas.microsoft.com/office/drawing/2014/main" id="{259EBA55-0211-0122-D0EC-23D001CB6CA7}"/>
              </a:ext>
            </a:extLst>
          </p:cNvPr>
          <p:cNvSpPr/>
          <p:nvPr/>
        </p:nvSpPr>
        <p:spPr>
          <a:xfrm>
            <a:off x="298994" y="2482873"/>
            <a:ext cx="8024646" cy="5360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Develop a science for each operation and replace opinion and rule-of-thumb </a:t>
            </a:r>
          </a:p>
        </p:txBody>
      </p:sp>
      <p:sp>
        <p:nvSpPr>
          <p:cNvPr id="5" name="Rectangle: Rounded Corners 4">
            <a:extLst>
              <a:ext uri="{FF2B5EF4-FFF2-40B4-BE49-F238E27FC236}">
                <a16:creationId xmlns:a16="http://schemas.microsoft.com/office/drawing/2014/main" id="{11B706E4-88A3-120D-C91A-49A23B0DAA09}"/>
              </a:ext>
            </a:extLst>
          </p:cNvPr>
          <p:cNvSpPr/>
          <p:nvPr/>
        </p:nvSpPr>
        <p:spPr>
          <a:xfrm>
            <a:off x="547113" y="3171895"/>
            <a:ext cx="8905942" cy="5360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Determine accurately from the science the correct time and method for each job. </a:t>
            </a:r>
          </a:p>
        </p:txBody>
      </p:sp>
      <p:sp>
        <p:nvSpPr>
          <p:cNvPr id="6" name="Rectangle: Rounded Corners 5">
            <a:extLst>
              <a:ext uri="{FF2B5EF4-FFF2-40B4-BE49-F238E27FC236}">
                <a16:creationId xmlns:a16="http://schemas.microsoft.com/office/drawing/2014/main" id="{21D33708-019A-963D-0CC4-B904BB76EE99}"/>
              </a:ext>
            </a:extLst>
          </p:cNvPr>
          <p:cNvSpPr/>
          <p:nvPr/>
        </p:nvSpPr>
        <p:spPr>
          <a:xfrm>
            <a:off x="972783" y="3871004"/>
            <a:ext cx="9632731" cy="5360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Set up a suitable organisation to take all responsibility from the workers except that of job performance. </a:t>
            </a:r>
          </a:p>
        </p:txBody>
      </p:sp>
      <p:sp>
        <p:nvSpPr>
          <p:cNvPr id="7" name="Rectangle: Rounded Corners 6">
            <a:extLst>
              <a:ext uri="{FF2B5EF4-FFF2-40B4-BE49-F238E27FC236}">
                <a16:creationId xmlns:a16="http://schemas.microsoft.com/office/drawing/2014/main" id="{AD6755E4-7758-4C3B-0A8C-59FDE121BE53}"/>
              </a:ext>
            </a:extLst>
          </p:cNvPr>
          <p:cNvSpPr/>
          <p:nvPr/>
        </p:nvSpPr>
        <p:spPr>
          <a:xfrm>
            <a:off x="1440742" y="4570113"/>
            <a:ext cx="9632731" cy="5360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 Select and train workers</a:t>
            </a:r>
          </a:p>
        </p:txBody>
      </p:sp>
      <p:sp>
        <p:nvSpPr>
          <p:cNvPr id="8" name="Rectangle: Rounded Corners 7">
            <a:extLst>
              <a:ext uri="{FF2B5EF4-FFF2-40B4-BE49-F238E27FC236}">
                <a16:creationId xmlns:a16="http://schemas.microsoft.com/office/drawing/2014/main" id="{429DC764-ADF4-2EB2-2B4E-FBAE84455051}"/>
              </a:ext>
            </a:extLst>
          </p:cNvPr>
          <p:cNvSpPr/>
          <p:nvPr/>
        </p:nvSpPr>
        <p:spPr>
          <a:xfrm>
            <a:off x="1894190" y="5269222"/>
            <a:ext cx="9632731" cy="6928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 Accept that management itself be governed by the science developed for each operation and surrender arbitrary power over workers i.e. cooperate with them. </a:t>
            </a:r>
          </a:p>
        </p:txBody>
      </p:sp>
      <p:sp>
        <p:nvSpPr>
          <p:cNvPr id="9" name="TextBox 8">
            <a:extLst>
              <a:ext uri="{FF2B5EF4-FFF2-40B4-BE49-F238E27FC236}">
                <a16:creationId xmlns:a16="http://schemas.microsoft.com/office/drawing/2014/main" id="{9979C945-FD4E-691D-C580-030C46BEF1E5}"/>
              </a:ext>
            </a:extLst>
          </p:cNvPr>
          <p:cNvSpPr txBox="1"/>
          <p:nvPr/>
        </p:nvSpPr>
        <p:spPr>
          <a:xfrm>
            <a:off x="298994" y="1976016"/>
            <a:ext cx="876517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Cole &amp; Kelly, (2011, p26-7) describe the five steps of the scientific approach. </a:t>
            </a:r>
          </a:p>
        </p:txBody>
      </p:sp>
    </p:spTree>
    <p:extLst>
      <p:ext uri="{BB962C8B-B14F-4D97-AF65-F5344CB8AC3E}">
        <p14:creationId xmlns:p14="http://schemas.microsoft.com/office/powerpoint/2010/main" val="217250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B3A63-B160-BBE0-8306-C98C1468A589}"/>
              </a:ext>
            </a:extLst>
          </p:cNvPr>
          <p:cNvSpPr>
            <a:spLocks noGrp="1"/>
          </p:cNvSpPr>
          <p:nvPr>
            <p:ph type="title"/>
          </p:nvPr>
        </p:nvSpPr>
        <p:spPr/>
        <p:txBody>
          <a:bodyPr/>
          <a:lstStyle/>
          <a:p>
            <a:r>
              <a:rPr lang="en-GB" dirty="0"/>
              <a:t>Why use scientific management?</a:t>
            </a:r>
          </a:p>
        </p:txBody>
      </p:sp>
      <p:sp>
        <p:nvSpPr>
          <p:cNvPr id="3" name="Content Placeholder 2">
            <a:extLst>
              <a:ext uri="{FF2B5EF4-FFF2-40B4-BE49-F238E27FC236}">
                <a16:creationId xmlns:a16="http://schemas.microsoft.com/office/drawing/2014/main" id="{18999B28-A295-B0FE-321D-29024580781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McGrath and Bates (2017, p6) suggests that Taylor’s approach to scientific management can be useful if staff resources are tight and you need to increase productivity. Or if a team tends to struggle to meet deadlines but appear to have periods with little work, timetabling will boost efficiency. </a:t>
            </a:r>
          </a:p>
          <a:p>
            <a:r>
              <a:rPr lang="en-GB" dirty="0">
                <a:latin typeface="Arial" panose="020B0604020202020204" pitchFamily="34" charset="0"/>
                <a:cs typeface="Arial" panose="020B0604020202020204" pitchFamily="34" charset="0"/>
              </a:rPr>
              <a:t>The car industry across the world has embraced Taylorism, Louis Renault adopted his principles in 1912 in France and within UK and Japanese car firms in the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a:t>
            </a:r>
          </a:p>
          <a:p>
            <a:r>
              <a:rPr lang="en-GB" dirty="0">
                <a:latin typeface="Arial" panose="020B0604020202020204" pitchFamily="34" charset="0"/>
                <a:cs typeface="Arial" panose="020B0604020202020204" pitchFamily="34" charset="0"/>
              </a:rPr>
              <a:t>Do you feel there is space of Taylor is today’s workplace? Which industries?</a:t>
            </a:r>
          </a:p>
        </p:txBody>
      </p:sp>
    </p:spTree>
    <p:extLst>
      <p:ext uri="{BB962C8B-B14F-4D97-AF65-F5344CB8AC3E}">
        <p14:creationId xmlns:p14="http://schemas.microsoft.com/office/powerpoint/2010/main" val="246616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288D8F-DA03-11ED-267C-95E5B2AF3769}"/>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Time and motion – Sandwich Task</a:t>
            </a:r>
          </a:p>
        </p:txBody>
      </p:sp>
      <p:cxnSp>
        <p:nvCxnSpPr>
          <p:cNvPr id="2059" name="Straight Connector 205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5C9B0A-D025-536B-784C-D6E59343DFC0}"/>
              </a:ext>
            </a:extLst>
          </p:cNvPr>
          <p:cNvSpPr>
            <a:spLocks noGrp="1"/>
          </p:cNvSpPr>
          <p:nvPr>
            <p:ph idx="1"/>
          </p:nvPr>
        </p:nvSpPr>
        <p:spPr>
          <a:xfrm>
            <a:off x="362857" y="2546224"/>
            <a:ext cx="6712360" cy="3342747"/>
          </a:xfrm>
        </p:spPr>
        <p:txBody>
          <a:bodyPr>
            <a:normAutofit/>
          </a:bodyPr>
          <a:lstStyle/>
          <a:p>
            <a:r>
              <a:rPr lang="en-GB" sz="1800" dirty="0">
                <a:solidFill>
                  <a:srgbClr val="FFFFFF"/>
                </a:solidFill>
                <a:latin typeface="Arial" panose="020B0604020202020204" pitchFamily="34" charset="0"/>
                <a:cs typeface="Arial" panose="020B0604020202020204" pitchFamily="34" charset="0"/>
              </a:rPr>
              <a:t>In groups of three, work out the </a:t>
            </a:r>
            <a:r>
              <a:rPr lang="en-GB" sz="1800" b="1" dirty="0">
                <a:solidFill>
                  <a:srgbClr val="FFFFFF"/>
                </a:solidFill>
                <a:latin typeface="Arial" panose="020B0604020202020204" pitchFamily="34" charset="0"/>
                <a:cs typeface="Arial" panose="020B0604020202020204" pitchFamily="34" charset="0"/>
              </a:rPr>
              <a:t>minimum</a:t>
            </a:r>
            <a:r>
              <a:rPr lang="en-GB" sz="1800" dirty="0">
                <a:solidFill>
                  <a:srgbClr val="FFFFFF"/>
                </a:solidFill>
                <a:latin typeface="Arial" panose="020B0604020202020204" pitchFamily="34" charset="0"/>
                <a:cs typeface="Arial" panose="020B0604020202020204" pitchFamily="34" charset="0"/>
              </a:rPr>
              <a:t> number of moves required to </a:t>
            </a:r>
            <a:r>
              <a:rPr lang="en-GB" sz="1800" b="1" dirty="0">
                <a:solidFill>
                  <a:srgbClr val="FFFFFF"/>
                </a:solidFill>
                <a:latin typeface="Arial" panose="020B0604020202020204" pitchFamily="34" charset="0"/>
                <a:cs typeface="Arial" panose="020B0604020202020204" pitchFamily="34" charset="0"/>
              </a:rPr>
              <a:t>make</a:t>
            </a:r>
            <a:r>
              <a:rPr lang="en-GB" sz="1800" dirty="0">
                <a:solidFill>
                  <a:srgbClr val="FFFFFF"/>
                </a:solidFill>
                <a:latin typeface="Arial" panose="020B0604020202020204" pitchFamily="34" charset="0"/>
                <a:cs typeface="Arial" panose="020B0604020202020204" pitchFamily="34" charset="0"/>
              </a:rPr>
              <a:t> and </a:t>
            </a:r>
            <a:r>
              <a:rPr lang="en-GB" sz="1800" b="1" dirty="0">
                <a:solidFill>
                  <a:srgbClr val="FFFFFF"/>
                </a:solidFill>
                <a:latin typeface="Arial" panose="020B0604020202020204" pitchFamily="34" charset="0"/>
                <a:cs typeface="Arial" panose="020B0604020202020204" pitchFamily="34" charset="0"/>
              </a:rPr>
              <a:t>pack</a:t>
            </a:r>
            <a:r>
              <a:rPr lang="en-GB" sz="1800" dirty="0">
                <a:solidFill>
                  <a:srgbClr val="FFFFFF"/>
                </a:solidFill>
                <a:latin typeface="Arial" panose="020B0604020202020204" pitchFamily="34" charset="0"/>
                <a:cs typeface="Arial" panose="020B0604020202020204" pitchFamily="34" charset="0"/>
              </a:rPr>
              <a:t> a cheese and pickle sandwich. </a:t>
            </a:r>
          </a:p>
          <a:p>
            <a:r>
              <a:rPr lang="en-GB" sz="1800" b="1" dirty="0">
                <a:solidFill>
                  <a:srgbClr val="FFFFFF"/>
                </a:solidFill>
                <a:latin typeface="Arial" panose="020B0604020202020204" pitchFamily="34" charset="0"/>
                <a:cs typeface="Arial" panose="020B0604020202020204" pitchFamily="34" charset="0"/>
              </a:rPr>
              <a:t>Ingredients</a:t>
            </a:r>
            <a:r>
              <a:rPr lang="en-GB" sz="1800" dirty="0">
                <a:solidFill>
                  <a:srgbClr val="FFFFFF"/>
                </a:solidFill>
                <a:latin typeface="Arial" panose="020B0604020202020204" pitchFamily="34" charset="0"/>
                <a:cs typeface="Arial" panose="020B0604020202020204" pitchFamily="34" charset="0"/>
              </a:rPr>
              <a:t>:</a:t>
            </a:r>
          </a:p>
          <a:p>
            <a:r>
              <a:rPr lang="en-GB" sz="1800" dirty="0">
                <a:solidFill>
                  <a:srgbClr val="FFFFFF"/>
                </a:solidFill>
                <a:latin typeface="Arial" panose="020B0604020202020204" pitchFamily="34" charset="0"/>
                <a:cs typeface="Arial" panose="020B0604020202020204" pitchFamily="34" charset="0"/>
              </a:rPr>
              <a:t>Two slices of bread</a:t>
            </a:r>
          </a:p>
          <a:p>
            <a:pPr marL="0" indent="0">
              <a:buNone/>
            </a:pPr>
            <a:r>
              <a:rPr lang="en-GB" sz="1800" dirty="0">
                <a:solidFill>
                  <a:srgbClr val="FFFFFF"/>
                </a:solidFill>
                <a:latin typeface="Arial" panose="020B0604020202020204" pitchFamily="34" charset="0"/>
                <a:cs typeface="Arial" panose="020B0604020202020204" pitchFamily="34" charset="0"/>
              </a:rPr>
              <a:t> Two spoons of pickle</a:t>
            </a:r>
          </a:p>
          <a:p>
            <a:r>
              <a:rPr lang="en-GB" sz="1800" dirty="0">
                <a:solidFill>
                  <a:srgbClr val="FFFFFF"/>
                </a:solidFill>
                <a:latin typeface="Arial" panose="020B0604020202020204" pitchFamily="34" charset="0"/>
                <a:cs typeface="Arial" panose="020B0604020202020204" pitchFamily="34" charset="0"/>
              </a:rPr>
              <a:t>Four slices of cheese</a:t>
            </a:r>
          </a:p>
          <a:p>
            <a:endParaRPr lang="en-GB" sz="1800" dirty="0">
              <a:solidFill>
                <a:srgbClr val="FFFFFF"/>
              </a:solidFill>
            </a:endParaRPr>
          </a:p>
        </p:txBody>
      </p:sp>
      <p:pic>
        <p:nvPicPr>
          <p:cNvPr id="2052" name="Picture 4" descr="Cheese and pickle sandwich - OLIO">
            <a:extLst>
              <a:ext uri="{FF2B5EF4-FFF2-40B4-BE49-F238E27FC236}">
                <a16:creationId xmlns:a16="http://schemas.microsoft.com/office/drawing/2014/main" id="{41BAF4F2-E521-A2C5-2C22-13355FCFEA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5" r="8979"/>
          <a:stretch/>
        </p:blipFill>
        <p:spPr bwMode="auto">
          <a:xfrm>
            <a:off x="7611902" y="10"/>
            <a:ext cx="458009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2998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C8442-E525-A89B-DAC9-D7BFB19D591C}"/>
              </a:ext>
            </a:extLst>
          </p:cNvPr>
          <p:cNvSpPr>
            <a:spLocks noGrp="1"/>
          </p:cNvSpPr>
          <p:nvPr>
            <p:ph type="title"/>
          </p:nvPr>
        </p:nvSpPr>
        <p:spPr>
          <a:xfrm>
            <a:off x="182880" y="474924"/>
            <a:ext cx="3010263" cy="1450757"/>
          </a:xfrm>
        </p:spPr>
        <p:txBody>
          <a:bodyPr/>
          <a:lstStyle/>
          <a:p>
            <a:r>
              <a:rPr lang="en-GB" dirty="0">
                <a:latin typeface="Arial" panose="020B0604020202020204" pitchFamily="34" charset="0"/>
                <a:cs typeface="Arial" panose="020B0604020202020204" pitchFamily="34" charset="0"/>
              </a:rPr>
              <a:t>Taylorism today?</a:t>
            </a:r>
          </a:p>
        </p:txBody>
      </p:sp>
      <p:pic>
        <p:nvPicPr>
          <p:cNvPr id="7" name="Online Media 6" title="Highsnobiety TV | An Introduction to Barbour">
            <a:hlinkClick r:id="" action="ppaction://media"/>
            <a:extLst>
              <a:ext uri="{FF2B5EF4-FFF2-40B4-BE49-F238E27FC236}">
                <a16:creationId xmlns:a16="http://schemas.microsoft.com/office/drawing/2014/main" id="{9AC25B5E-CB33-1678-CD06-6F7C598A5C54}"/>
              </a:ext>
            </a:extLst>
          </p:cNvPr>
          <p:cNvPicPr>
            <a:picLocks noGrp="1" noRot="1" noChangeAspect="1"/>
          </p:cNvPicPr>
          <p:nvPr>
            <p:ph idx="1"/>
            <a:videoFile r:link="rId1"/>
          </p:nvPr>
        </p:nvPicPr>
        <p:blipFill>
          <a:blip r:embed="rId4"/>
          <a:stretch>
            <a:fillRect/>
          </a:stretch>
        </p:blipFill>
        <p:spPr>
          <a:xfrm>
            <a:off x="3350306" y="1014186"/>
            <a:ext cx="8548175" cy="4829628"/>
          </a:xfrm>
          <a:prstGeom prst="rect">
            <a:avLst/>
          </a:prstGeom>
        </p:spPr>
      </p:pic>
      <p:sp>
        <p:nvSpPr>
          <p:cNvPr id="8" name="TextBox 7">
            <a:extLst>
              <a:ext uri="{FF2B5EF4-FFF2-40B4-BE49-F238E27FC236}">
                <a16:creationId xmlns:a16="http://schemas.microsoft.com/office/drawing/2014/main" id="{CAE2FBAA-A142-CEE0-A9D2-1EAAA00C4CA0}"/>
              </a:ext>
            </a:extLst>
          </p:cNvPr>
          <p:cNvSpPr txBox="1"/>
          <p:nvPr/>
        </p:nvSpPr>
        <p:spPr>
          <a:xfrm>
            <a:off x="293518" y="2119086"/>
            <a:ext cx="2765565"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Can scientific approaches fit with modern person-centred values?</a:t>
            </a:r>
          </a:p>
        </p:txBody>
      </p:sp>
    </p:spTree>
    <p:extLst>
      <p:ext uri="{BB962C8B-B14F-4D97-AF65-F5344CB8AC3E}">
        <p14:creationId xmlns:p14="http://schemas.microsoft.com/office/powerpoint/2010/main" val="238804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0B74F-B2FF-757D-72DC-B33E0E9FF90B}"/>
              </a:ext>
            </a:extLst>
          </p:cNvPr>
          <p:cNvSpPr>
            <a:spLocks noGrp="1"/>
          </p:cNvSpPr>
          <p:nvPr>
            <p:ph type="title"/>
          </p:nvPr>
        </p:nvSpPr>
        <p:spPr/>
        <p:txBody>
          <a:bodyPr/>
          <a:lstStyle/>
          <a:p>
            <a:r>
              <a:rPr lang="en-GB" dirty="0"/>
              <a:t>Henry Gantt</a:t>
            </a:r>
          </a:p>
        </p:txBody>
      </p:sp>
      <p:sp>
        <p:nvSpPr>
          <p:cNvPr id="3" name="Content Placeholder 2">
            <a:extLst>
              <a:ext uri="{FF2B5EF4-FFF2-40B4-BE49-F238E27FC236}">
                <a16:creationId xmlns:a16="http://schemas.microsoft.com/office/drawing/2014/main" id="{3AD0AF51-8EE3-B281-A427-4F699F021B8C}"/>
              </a:ext>
            </a:extLst>
          </p:cNvPr>
          <p:cNvSpPr>
            <a:spLocks noGrp="1"/>
          </p:cNvSpPr>
          <p:nvPr>
            <p:ph idx="1"/>
          </p:nvPr>
        </p:nvSpPr>
        <p:spPr>
          <a:xfrm>
            <a:off x="321426" y="2108201"/>
            <a:ext cx="3699032" cy="4026592"/>
          </a:xfrm>
        </p:spPr>
        <p:txBody>
          <a:bodyPr>
            <a:normAutofit lnSpcReduction="10000"/>
          </a:bodyPr>
          <a:lstStyle/>
          <a:p>
            <a:r>
              <a:rPr lang="en-GB" sz="2400" dirty="0">
                <a:latin typeface="Arial" panose="020B0604020202020204" pitchFamily="34" charset="0"/>
                <a:cs typeface="Arial" panose="020B0604020202020204" pitchFamily="34" charset="0"/>
              </a:rPr>
              <a:t>Gantt worked for Taylor during his career and enjoyed many aspects of Taylor’s scientific approach but felt the worker was not given enough consideration. (Cole &amp; Kelly, 2011)</a:t>
            </a:r>
          </a:p>
          <a:p>
            <a:r>
              <a:rPr lang="en-GB" sz="2400" dirty="0">
                <a:latin typeface="Arial" panose="020B0604020202020204" pitchFamily="34" charset="0"/>
                <a:cs typeface="Arial" panose="020B0604020202020204" pitchFamily="34" charset="0"/>
              </a:rPr>
              <a:t>He developed a new style of payment system.  </a:t>
            </a:r>
          </a:p>
          <a:p>
            <a:endParaRPr lang="en-GB" dirty="0"/>
          </a:p>
        </p:txBody>
      </p:sp>
      <p:grpSp>
        <p:nvGrpSpPr>
          <p:cNvPr id="12" name="Group 11">
            <a:extLst>
              <a:ext uri="{FF2B5EF4-FFF2-40B4-BE49-F238E27FC236}">
                <a16:creationId xmlns:a16="http://schemas.microsoft.com/office/drawing/2014/main" id="{C7A95EFE-1820-220E-E2F6-B7791F08F371}"/>
              </a:ext>
            </a:extLst>
          </p:cNvPr>
          <p:cNvGrpSpPr/>
          <p:nvPr/>
        </p:nvGrpSpPr>
        <p:grpSpPr>
          <a:xfrm>
            <a:off x="4572000" y="1895839"/>
            <a:ext cx="7298575" cy="2097461"/>
            <a:chOff x="4572000" y="1895839"/>
            <a:chExt cx="7298575" cy="2097461"/>
          </a:xfrm>
        </p:grpSpPr>
        <p:sp>
          <p:nvSpPr>
            <p:cNvPr id="8" name="Freeform: Shape 7">
              <a:extLst>
                <a:ext uri="{FF2B5EF4-FFF2-40B4-BE49-F238E27FC236}">
                  <a16:creationId xmlns:a16="http://schemas.microsoft.com/office/drawing/2014/main" id="{2EADA77E-5EE5-1DDD-5CE1-819F8F061F81}"/>
                </a:ext>
              </a:extLst>
            </p:cNvPr>
            <p:cNvSpPr/>
            <p:nvPr/>
          </p:nvSpPr>
          <p:spPr>
            <a:xfrm>
              <a:off x="7491430" y="1947426"/>
              <a:ext cx="4379145" cy="1994287"/>
            </a:xfrm>
            <a:custGeom>
              <a:avLst/>
              <a:gdLst>
                <a:gd name="connsiteX0" fmla="*/ 0 w 4379145"/>
                <a:gd name="connsiteY0" fmla="*/ 249286 h 1994287"/>
                <a:gd name="connsiteX1" fmla="*/ 3382002 w 4379145"/>
                <a:gd name="connsiteY1" fmla="*/ 249286 h 1994287"/>
                <a:gd name="connsiteX2" fmla="*/ 3382002 w 4379145"/>
                <a:gd name="connsiteY2" fmla="*/ 0 h 1994287"/>
                <a:gd name="connsiteX3" fmla="*/ 4379145 w 4379145"/>
                <a:gd name="connsiteY3" fmla="*/ 997144 h 1994287"/>
                <a:gd name="connsiteX4" fmla="*/ 3382002 w 4379145"/>
                <a:gd name="connsiteY4" fmla="*/ 1994287 h 1994287"/>
                <a:gd name="connsiteX5" fmla="*/ 3382002 w 4379145"/>
                <a:gd name="connsiteY5" fmla="*/ 1745001 h 1994287"/>
                <a:gd name="connsiteX6" fmla="*/ 0 w 4379145"/>
                <a:gd name="connsiteY6" fmla="*/ 1745001 h 1994287"/>
                <a:gd name="connsiteX7" fmla="*/ 0 w 4379145"/>
                <a:gd name="connsiteY7" fmla="*/ 249286 h 1994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9145" h="1994287">
                  <a:moveTo>
                    <a:pt x="0" y="249286"/>
                  </a:moveTo>
                  <a:lnTo>
                    <a:pt x="3382002" y="249286"/>
                  </a:lnTo>
                  <a:lnTo>
                    <a:pt x="3382002" y="0"/>
                  </a:lnTo>
                  <a:lnTo>
                    <a:pt x="4379145" y="997144"/>
                  </a:lnTo>
                  <a:lnTo>
                    <a:pt x="3382002" y="1994287"/>
                  </a:lnTo>
                  <a:lnTo>
                    <a:pt x="3382002" y="1745001"/>
                  </a:lnTo>
                  <a:lnTo>
                    <a:pt x="0" y="1745001"/>
                  </a:lnTo>
                  <a:lnTo>
                    <a:pt x="0" y="24928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2860" tIns="272146" rIns="770718" bIns="272146" numCol="1" spcCol="1270" anchor="t" anchorCtr="0">
              <a:noAutofit/>
            </a:bodyPr>
            <a:lstStyle/>
            <a:p>
              <a:pPr marL="285750" lvl="1" indent="-285750" algn="l" defTabSz="1600200">
                <a:lnSpc>
                  <a:spcPct val="90000"/>
                </a:lnSpc>
                <a:spcBef>
                  <a:spcPct val="0"/>
                </a:spcBef>
                <a:spcAft>
                  <a:spcPct val="15000"/>
                </a:spcAft>
                <a:buChar char="•"/>
              </a:pPr>
              <a:r>
                <a:rPr lang="en-GB" sz="3600" kern="1200" dirty="0">
                  <a:latin typeface="Arial" panose="020B0604020202020204" pitchFamily="34" charset="0"/>
                  <a:cs typeface="Arial" panose="020B0604020202020204" pitchFamily="34" charset="0"/>
                </a:rPr>
                <a:t>Employee given the day-rate. </a:t>
              </a:r>
            </a:p>
          </p:txBody>
        </p:sp>
        <p:sp>
          <p:nvSpPr>
            <p:cNvPr id="9" name="Freeform: Shape 8">
              <a:extLst>
                <a:ext uri="{FF2B5EF4-FFF2-40B4-BE49-F238E27FC236}">
                  <a16:creationId xmlns:a16="http://schemas.microsoft.com/office/drawing/2014/main" id="{562B9C93-E0EB-F075-9BDF-89AA0C3A42BB}"/>
                </a:ext>
              </a:extLst>
            </p:cNvPr>
            <p:cNvSpPr/>
            <p:nvPr/>
          </p:nvSpPr>
          <p:spPr>
            <a:xfrm>
              <a:off x="4572000" y="1895839"/>
              <a:ext cx="2919430" cy="2097461"/>
            </a:xfrm>
            <a:custGeom>
              <a:avLst/>
              <a:gdLst>
                <a:gd name="connsiteX0" fmla="*/ 0 w 2919430"/>
                <a:gd name="connsiteY0" fmla="*/ 349584 h 2097461"/>
                <a:gd name="connsiteX1" fmla="*/ 349584 w 2919430"/>
                <a:gd name="connsiteY1" fmla="*/ 0 h 2097461"/>
                <a:gd name="connsiteX2" fmla="*/ 2569846 w 2919430"/>
                <a:gd name="connsiteY2" fmla="*/ 0 h 2097461"/>
                <a:gd name="connsiteX3" fmla="*/ 2919430 w 2919430"/>
                <a:gd name="connsiteY3" fmla="*/ 349584 h 2097461"/>
                <a:gd name="connsiteX4" fmla="*/ 2919430 w 2919430"/>
                <a:gd name="connsiteY4" fmla="*/ 1747877 h 2097461"/>
                <a:gd name="connsiteX5" fmla="*/ 2569846 w 2919430"/>
                <a:gd name="connsiteY5" fmla="*/ 2097461 h 2097461"/>
                <a:gd name="connsiteX6" fmla="*/ 349584 w 2919430"/>
                <a:gd name="connsiteY6" fmla="*/ 2097461 h 2097461"/>
                <a:gd name="connsiteX7" fmla="*/ 0 w 2919430"/>
                <a:gd name="connsiteY7" fmla="*/ 1747877 h 2097461"/>
                <a:gd name="connsiteX8" fmla="*/ 0 w 2919430"/>
                <a:gd name="connsiteY8" fmla="*/ 349584 h 20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9430" h="2097461">
                  <a:moveTo>
                    <a:pt x="0" y="349584"/>
                  </a:moveTo>
                  <a:cubicBezTo>
                    <a:pt x="0" y="156514"/>
                    <a:pt x="156514" y="0"/>
                    <a:pt x="349584" y="0"/>
                  </a:cubicBezTo>
                  <a:lnTo>
                    <a:pt x="2569846" y="0"/>
                  </a:lnTo>
                  <a:cubicBezTo>
                    <a:pt x="2762916" y="0"/>
                    <a:pt x="2919430" y="156514"/>
                    <a:pt x="2919430" y="349584"/>
                  </a:cubicBezTo>
                  <a:lnTo>
                    <a:pt x="2919430" y="1747877"/>
                  </a:lnTo>
                  <a:cubicBezTo>
                    <a:pt x="2919430" y="1940947"/>
                    <a:pt x="2762916" y="2097461"/>
                    <a:pt x="2569846" y="2097461"/>
                  </a:cubicBezTo>
                  <a:lnTo>
                    <a:pt x="349584" y="2097461"/>
                  </a:lnTo>
                  <a:cubicBezTo>
                    <a:pt x="156514" y="2097461"/>
                    <a:pt x="0" y="1940947"/>
                    <a:pt x="0" y="1747877"/>
                  </a:cubicBezTo>
                  <a:lnTo>
                    <a:pt x="0" y="3495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0500" tIns="161445" rIns="220500" bIns="161445"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Performance below the instruction card</a:t>
              </a:r>
            </a:p>
          </p:txBody>
        </p:sp>
      </p:grpSp>
      <p:grpSp>
        <p:nvGrpSpPr>
          <p:cNvPr id="13" name="Group 12">
            <a:extLst>
              <a:ext uri="{FF2B5EF4-FFF2-40B4-BE49-F238E27FC236}">
                <a16:creationId xmlns:a16="http://schemas.microsoft.com/office/drawing/2014/main" id="{B0C15A98-BBB6-7F8C-13BC-0467316C358F}"/>
              </a:ext>
            </a:extLst>
          </p:cNvPr>
          <p:cNvGrpSpPr/>
          <p:nvPr/>
        </p:nvGrpSpPr>
        <p:grpSpPr>
          <a:xfrm>
            <a:off x="4572000" y="4203047"/>
            <a:ext cx="7298575" cy="2097461"/>
            <a:chOff x="4572000" y="4203047"/>
            <a:chExt cx="7298575" cy="2097461"/>
          </a:xfrm>
        </p:grpSpPr>
        <p:sp>
          <p:nvSpPr>
            <p:cNvPr id="10" name="Freeform: Shape 9">
              <a:extLst>
                <a:ext uri="{FF2B5EF4-FFF2-40B4-BE49-F238E27FC236}">
                  <a16:creationId xmlns:a16="http://schemas.microsoft.com/office/drawing/2014/main" id="{F5C1A74C-C1EC-C16B-37AE-5214CDE948A8}"/>
                </a:ext>
              </a:extLst>
            </p:cNvPr>
            <p:cNvSpPr/>
            <p:nvPr/>
          </p:nvSpPr>
          <p:spPr>
            <a:xfrm>
              <a:off x="7491430" y="4203047"/>
              <a:ext cx="4379145" cy="2097461"/>
            </a:xfrm>
            <a:custGeom>
              <a:avLst/>
              <a:gdLst>
                <a:gd name="connsiteX0" fmla="*/ 0 w 4379145"/>
                <a:gd name="connsiteY0" fmla="*/ 262183 h 2097461"/>
                <a:gd name="connsiteX1" fmla="*/ 3330415 w 4379145"/>
                <a:gd name="connsiteY1" fmla="*/ 262183 h 2097461"/>
                <a:gd name="connsiteX2" fmla="*/ 3330415 w 4379145"/>
                <a:gd name="connsiteY2" fmla="*/ 0 h 2097461"/>
                <a:gd name="connsiteX3" fmla="*/ 4379145 w 4379145"/>
                <a:gd name="connsiteY3" fmla="*/ 1048731 h 2097461"/>
                <a:gd name="connsiteX4" fmla="*/ 3330415 w 4379145"/>
                <a:gd name="connsiteY4" fmla="*/ 2097461 h 2097461"/>
                <a:gd name="connsiteX5" fmla="*/ 3330415 w 4379145"/>
                <a:gd name="connsiteY5" fmla="*/ 1835278 h 2097461"/>
                <a:gd name="connsiteX6" fmla="*/ 0 w 4379145"/>
                <a:gd name="connsiteY6" fmla="*/ 1835278 h 2097461"/>
                <a:gd name="connsiteX7" fmla="*/ 0 w 4379145"/>
                <a:gd name="connsiteY7" fmla="*/ 262183 h 20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9145" h="2097461">
                  <a:moveTo>
                    <a:pt x="0" y="262183"/>
                  </a:moveTo>
                  <a:lnTo>
                    <a:pt x="3330415" y="262183"/>
                  </a:lnTo>
                  <a:lnTo>
                    <a:pt x="3330415" y="0"/>
                  </a:lnTo>
                  <a:lnTo>
                    <a:pt x="4379145" y="1048731"/>
                  </a:lnTo>
                  <a:lnTo>
                    <a:pt x="3330415" y="2097461"/>
                  </a:lnTo>
                  <a:lnTo>
                    <a:pt x="3330415" y="1835278"/>
                  </a:lnTo>
                  <a:lnTo>
                    <a:pt x="0" y="1835278"/>
                  </a:lnTo>
                  <a:lnTo>
                    <a:pt x="0" y="262183"/>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2860" tIns="285043" rIns="809408" bIns="285043" numCol="1" spcCol="1270" anchor="t" anchorCtr="0">
              <a:noAutofit/>
            </a:bodyPr>
            <a:lstStyle/>
            <a:p>
              <a:pPr marL="285750" lvl="1" indent="-285750" algn="l" defTabSz="1600200">
                <a:lnSpc>
                  <a:spcPct val="90000"/>
                </a:lnSpc>
                <a:spcBef>
                  <a:spcPct val="0"/>
                </a:spcBef>
                <a:spcAft>
                  <a:spcPct val="15000"/>
                </a:spcAft>
                <a:buChar char="•"/>
              </a:pPr>
              <a:r>
                <a:rPr lang="en-GB" sz="3600" kern="1200" dirty="0">
                  <a:latin typeface="Arial" panose="020B0604020202020204" pitchFamily="34" charset="0"/>
                  <a:cs typeface="Arial" panose="020B0604020202020204" pitchFamily="34" charset="0"/>
                </a:rPr>
                <a:t>Employee given the day-rate + bonus payment. </a:t>
              </a:r>
            </a:p>
          </p:txBody>
        </p:sp>
        <p:sp>
          <p:nvSpPr>
            <p:cNvPr id="11" name="Freeform: Shape 10">
              <a:extLst>
                <a:ext uri="{FF2B5EF4-FFF2-40B4-BE49-F238E27FC236}">
                  <a16:creationId xmlns:a16="http://schemas.microsoft.com/office/drawing/2014/main" id="{E2689996-F152-FC6E-E061-754B0320CBCF}"/>
                </a:ext>
              </a:extLst>
            </p:cNvPr>
            <p:cNvSpPr/>
            <p:nvPr/>
          </p:nvSpPr>
          <p:spPr>
            <a:xfrm>
              <a:off x="4572000" y="4203047"/>
              <a:ext cx="2919430" cy="2097461"/>
            </a:xfrm>
            <a:custGeom>
              <a:avLst/>
              <a:gdLst>
                <a:gd name="connsiteX0" fmla="*/ 0 w 2919430"/>
                <a:gd name="connsiteY0" fmla="*/ 349584 h 2097461"/>
                <a:gd name="connsiteX1" fmla="*/ 349584 w 2919430"/>
                <a:gd name="connsiteY1" fmla="*/ 0 h 2097461"/>
                <a:gd name="connsiteX2" fmla="*/ 2569846 w 2919430"/>
                <a:gd name="connsiteY2" fmla="*/ 0 h 2097461"/>
                <a:gd name="connsiteX3" fmla="*/ 2919430 w 2919430"/>
                <a:gd name="connsiteY3" fmla="*/ 349584 h 2097461"/>
                <a:gd name="connsiteX4" fmla="*/ 2919430 w 2919430"/>
                <a:gd name="connsiteY4" fmla="*/ 1747877 h 2097461"/>
                <a:gd name="connsiteX5" fmla="*/ 2569846 w 2919430"/>
                <a:gd name="connsiteY5" fmla="*/ 2097461 h 2097461"/>
                <a:gd name="connsiteX6" fmla="*/ 349584 w 2919430"/>
                <a:gd name="connsiteY6" fmla="*/ 2097461 h 2097461"/>
                <a:gd name="connsiteX7" fmla="*/ 0 w 2919430"/>
                <a:gd name="connsiteY7" fmla="*/ 1747877 h 2097461"/>
                <a:gd name="connsiteX8" fmla="*/ 0 w 2919430"/>
                <a:gd name="connsiteY8" fmla="*/ 349584 h 20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9430" h="2097461">
                  <a:moveTo>
                    <a:pt x="0" y="349584"/>
                  </a:moveTo>
                  <a:cubicBezTo>
                    <a:pt x="0" y="156514"/>
                    <a:pt x="156514" y="0"/>
                    <a:pt x="349584" y="0"/>
                  </a:cubicBezTo>
                  <a:lnTo>
                    <a:pt x="2569846" y="0"/>
                  </a:lnTo>
                  <a:cubicBezTo>
                    <a:pt x="2762916" y="0"/>
                    <a:pt x="2919430" y="156514"/>
                    <a:pt x="2919430" y="349584"/>
                  </a:cubicBezTo>
                  <a:lnTo>
                    <a:pt x="2919430" y="1747877"/>
                  </a:lnTo>
                  <a:cubicBezTo>
                    <a:pt x="2919430" y="1940947"/>
                    <a:pt x="2762916" y="2097461"/>
                    <a:pt x="2569846" y="2097461"/>
                  </a:cubicBezTo>
                  <a:lnTo>
                    <a:pt x="349584" y="2097461"/>
                  </a:lnTo>
                  <a:cubicBezTo>
                    <a:pt x="156514" y="2097461"/>
                    <a:pt x="0" y="1940947"/>
                    <a:pt x="0" y="1747877"/>
                  </a:cubicBezTo>
                  <a:lnTo>
                    <a:pt x="0" y="3495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0500" tIns="161445" rIns="220500" bIns="161445"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Completion of all the work on instruction card</a:t>
              </a:r>
            </a:p>
          </p:txBody>
        </p:sp>
      </p:grpSp>
    </p:spTree>
    <p:extLst>
      <p:ext uri="{BB962C8B-B14F-4D97-AF65-F5344CB8AC3E}">
        <p14:creationId xmlns:p14="http://schemas.microsoft.com/office/powerpoint/2010/main" val="8757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9A6FD-2EE7-EBF0-3E80-91D33830BBF8}"/>
              </a:ext>
            </a:extLst>
          </p:cNvPr>
          <p:cNvSpPr>
            <a:spLocks noGrp="1"/>
          </p:cNvSpPr>
          <p:nvPr>
            <p:ph type="title"/>
          </p:nvPr>
        </p:nvSpPr>
        <p:spPr/>
        <p:txBody>
          <a:bodyPr/>
          <a:lstStyle/>
          <a:p>
            <a:r>
              <a:rPr lang="en-GB" dirty="0"/>
              <a:t>Summary</a:t>
            </a:r>
          </a:p>
        </p:txBody>
      </p:sp>
      <p:grpSp>
        <p:nvGrpSpPr>
          <p:cNvPr id="14" name="Group 13">
            <a:extLst>
              <a:ext uri="{FF2B5EF4-FFF2-40B4-BE49-F238E27FC236}">
                <a16:creationId xmlns:a16="http://schemas.microsoft.com/office/drawing/2014/main" id="{BD54062B-0F4A-6C8A-5273-8B0F98E1950F}"/>
              </a:ext>
            </a:extLst>
          </p:cNvPr>
          <p:cNvGrpSpPr/>
          <p:nvPr/>
        </p:nvGrpSpPr>
        <p:grpSpPr>
          <a:xfrm>
            <a:off x="1096963" y="2140173"/>
            <a:ext cx="10058399" cy="839160"/>
            <a:chOff x="1096963" y="2140173"/>
            <a:chExt cx="10058399" cy="839160"/>
          </a:xfrm>
        </p:grpSpPr>
        <p:sp>
          <p:nvSpPr>
            <p:cNvPr id="6" name="Rectangle 5">
              <a:extLst>
                <a:ext uri="{FF2B5EF4-FFF2-40B4-BE49-F238E27FC236}">
                  <a16:creationId xmlns:a16="http://schemas.microsoft.com/office/drawing/2014/main" id="{95811FD0-C15A-B243-8BED-A7374D9246F2}"/>
                </a:ext>
              </a:extLst>
            </p:cNvPr>
            <p:cNvSpPr/>
            <p:nvPr/>
          </p:nvSpPr>
          <p:spPr>
            <a:xfrm>
              <a:off x="1096963" y="2450133"/>
              <a:ext cx="10058399" cy="529200"/>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C5B611CD-B983-94F5-9190-1B4C6604B74B}"/>
                </a:ext>
              </a:extLst>
            </p:cNvPr>
            <p:cNvSpPr/>
            <p:nvPr/>
          </p:nvSpPr>
          <p:spPr>
            <a:xfrm>
              <a:off x="1599883" y="2140173"/>
              <a:ext cx="8926850" cy="619920"/>
            </a:xfrm>
            <a:custGeom>
              <a:avLst/>
              <a:gdLst>
                <a:gd name="connsiteX0" fmla="*/ 0 w 8926850"/>
                <a:gd name="connsiteY0" fmla="*/ 103322 h 619920"/>
                <a:gd name="connsiteX1" fmla="*/ 103322 w 8926850"/>
                <a:gd name="connsiteY1" fmla="*/ 0 h 619920"/>
                <a:gd name="connsiteX2" fmla="*/ 8823528 w 8926850"/>
                <a:gd name="connsiteY2" fmla="*/ 0 h 619920"/>
                <a:gd name="connsiteX3" fmla="*/ 8926850 w 8926850"/>
                <a:gd name="connsiteY3" fmla="*/ 103322 h 619920"/>
                <a:gd name="connsiteX4" fmla="*/ 8926850 w 8926850"/>
                <a:gd name="connsiteY4" fmla="*/ 516598 h 619920"/>
                <a:gd name="connsiteX5" fmla="*/ 8823528 w 8926850"/>
                <a:gd name="connsiteY5" fmla="*/ 619920 h 619920"/>
                <a:gd name="connsiteX6" fmla="*/ 103322 w 8926850"/>
                <a:gd name="connsiteY6" fmla="*/ 619920 h 619920"/>
                <a:gd name="connsiteX7" fmla="*/ 0 w 8926850"/>
                <a:gd name="connsiteY7" fmla="*/ 516598 h 619920"/>
                <a:gd name="connsiteX8" fmla="*/ 0 w 8926850"/>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26850" h="619920">
                  <a:moveTo>
                    <a:pt x="0" y="103322"/>
                  </a:moveTo>
                  <a:cubicBezTo>
                    <a:pt x="0" y="46259"/>
                    <a:pt x="46259" y="0"/>
                    <a:pt x="103322" y="0"/>
                  </a:cubicBezTo>
                  <a:lnTo>
                    <a:pt x="8823528" y="0"/>
                  </a:lnTo>
                  <a:cubicBezTo>
                    <a:pt x="8880591" y="0"/>
                    <a:pt x="8926850" y="46259"/>
                    <a:pt x="8926850" y="103322"/>
                  </a:cubicBezTo>
                  <a:lnTo>
                    <a:pt x="8926850" y="516598"/>
                  </a:lnTo>
                  <a:cubicBezTo>
                    <a:pt x="8926850" y="573661"/>
                    <a:pt x="8880591" y="619920"/>
                    <a:pt x="8823528"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Frederick Taylor developed scientific management in the early 20</a:t>
              </a:r>
              <a:r>
                <a:rPr lang="en-GB" sz="2100" kern="1200" baseline="30000" dirty="0">
                  <a:solidFill>
                    <a:schemeClr val="tx1"/>
                  </a:solidFill>
                  <a:latin typeface="Arial" panose="020B0604020202020204" pitchFamily="34" charset="0"/>
                  <a:cs typeface="Arial" panose="020B0604020202020204" pitchFamily="34" charset="0"/>
                </a:rPr>
                <a:t>th</a:t>
              </a:r>
              <a:r>
                <a:rPr lang="en-GB" sz="2100" kern="1200" dirty="0">
                  <a:solidFill>
                    <a:schemeClr val="tx1"/>
                  </a:solidFill>
                  <a:latin typeface="Arial" panose="020B0604020202020204" pitchFamily="34" charset="0"/>
                  <a:cs typeface="Arial" panose="020B0604020202020204" pitchFamily="34" charset="0"/>
                </a:rPr>
                <a:t> Century. </a:t>
              </a:r>
            </a:p>
          </p:txBody>
        </p:sp>
      </p:grpSp>
      <p:grpSp>
        <p:nvGrpSpPr>
          <p:cNvPr id="15" name="Group 14">
            <a:extLst>
              <a:ext uri="{FF2B5EF4-FFF2-40B4-BE49-F238E27FC236}">
                <a16:creationId xmlns:a16="http://schemas.microsoft.com/office/drawing/2014/main" id="{F570BB80-0CB4-9166-B9B4-95DD2B5BC238}"/>
              </a:ext>
            </a:extLst>
          </p:cNvPr>
          <p:cNvGrpSpPr/>
          <p:nvPr/>
        </p:nvGrpSpPr>
        <p:grpSpPr>
          <a:xfrm>
            <a:off x="1096963" y="3092733"/>
            <a:ext cx="10058399" cy="839160"/>
            <a:chOff x="1096963" y="3092733"/>
            <a:chExt cx="10058399" cy="839160"/>
          </a:xfrm>
        </p:grpSpPr>
        <p:sp>
          <p:nvSpPr>
            <p:cNvPr id="8" name="Rectangle 7">
              <a:extLst>
                <a:ext uri="{FF2B5EF4-FFF2-40B4-BE49-F238E27FC236}">
                  <a16:creationId xmlns:a16="http://schemas.microsoft.com/office/drawing/2014/main" id="{B604661C-382E-A093-C63E-A840FDE30175}"/>
                </a:ext>
              </a:extLst>
            </p:cNvPr>
            <p:cNvSpPr/>
            <p:nvPr/>
          </p:nvSpPr>
          <p:spPr>
            <a:xfrm>
              <a:off x="1096963" y="3402693"/>
              <a:ext cx="10058399" cy="529200"/>
            </a:xfrm>
            <a:prstGeom prst="rect">
              <a:avLst/>
            </a:prstGeom>
          </p:spPr>
          <p:style>
            <a:lnRef idx="2">
              <a:schemeClr val="accent3">
                <a:hueOff val="507105"/>
                <a:satOff val="4882"/>
                <a:lumOff val="-58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E19B09F3-EF16-DCFA-D6A6-0DA9B6687DF8}"/>
                </a:ext>
              </a:extLst>
            </p:cNvPr>
            <p:cNvSpPr/>
            <p:nvPr/>
          </p:nvSpPr>
          <p:spPr>
            <a:xfrm>
              <a:off x="1599883" y="3092733"/>
              <a:ext cx="9377396" cy="619920"/>
            </a:xfrm>
            <a:custGeom>
              <a:avLst/>
              <a:gdLst>
                <a:gd name="connsiteX0" fmla="*/ 0 w 9377396"/>
                <a:gd name="connsiteY0" fmla="*/ 103322 h 619920"/>
                <a:gd name="connsiteX1" fmla="*/ 103322 w 9377396"/>
                <a:gd name="connsiteY1" fmla="*/ 0 h 619920"/>
                <a:gd name="connsiteX2" fmla="*/ 9274074 w 9377396"/>
                <a:gd name="connsiteY2" fmla="*/ 0 h 619920"/>
                <a:gd name="connsiteX3" fmla="*/ 9377396 w 9377396"/>
                <a:gd name="connsiteY3" fmla="*/ 103322 h 619920"/>
                <a:gd name="connsiteX4" fmla="*/ 9377396 w 9377396"/>
                <a:gd name="connsiteY4" fmla="*/ 516598 h 619920"/>
                <a:gd name="connsiteX5" fmla="*/ 9274074 w 9377396"/>
                <a:gd name="connsiteY5" fmla="*/ 619920 h 619920"/>
                <a:gd name="connsiteX6" fmla="*/ 103322 w 9377396"/>
                <a:gd name="connsiteY6" fmla="*/ 619920 h 619920"/>
                <a:gd name="connsiteX7" fmla="*/ 0 w 9377396"/>
                <a:gd name="connsiteY7" fmla="*/ 516598 h 619920"/>
                <a:gd name="connsiteX8" fmla="*/ 0 w 9377396"/>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77396" h="619920">
                  <a:moveTo>
                    <a:pt x="0" y="103322"/>
                  </a:moveTo>
                  <a:cubicBezTo>
                    <a:pt x="0" y="46259"/>
                    <a:pt x="46259" y="0"/>
                    <a:pt x="103322" y="0"/>
                  </a:cubicBezTo>
                  <a:lnTo>
                    <a:pt x="9274074" y="0"/>
                  </a:lnTo>
                  <a:cubicBezTo>
                    <a:pt x="9331137" y="0"/>
                    <a:pt x="9377396" y="46259"/>
                    <a:pt x="9377396" y="103322"/>
                  </a:cubicBezTo>
                  <a:lnTo>
                    <a:pt x="9377396" y="516598"/>
                  </a:lnTo>
                  <a:cubicBezTo>
                    <a:pt x="9377396" y="573661"/>
                    <a:pt x="9331137" y="619920"/>
                    <a:pt x="9274074"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507105"/>
                <a:satOff val="4882"/>
                <a:lumOff val="-588"/>
                <a:alphaOff val="0"/>
              </a:schemeClr>
            </a:fillRef>
            <a:effectRef idx="0">
              <a:schemeClr val="accent3">
                <a:hueOff val="507105"/>
                <a:satOff val="4882"/>
                <a:lumOff val="-588"/>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A focus on production and efficiency viewed employees performers of tasks and nothing more</a:t>
              </a:r>
            </a:p>
          </p:txBody>
        </p:sp>
      </p:grpSp>
      <p:grpSp>
        <p:nvGrpSpPr>
          <p:cNvPr id="16" name="Group 15">
            <a:extLst>
              <a:ext uri="{FF2B5EF4-FFF2-40B4-BE49-F238E27FC236}">
                <a16:creationId xmlns:a16="http://schemas.microsoft.com/office/drawing/2014/main" id="{1598EB0D-236D-C969-679A-8E8984AA9F82}"/>
              </a:ext>
            </a:extLst>
          </p:cNvPr>
          <p:cNvGrpSpPr/>
          <p:nvPr/>
        </p:nvGrpSpPr>
        <p:grpSpPr>
          <a:xfrm>
            <a:off x="1096963" y="4045294"/>
            <a:ext cx="10058399" cy="839160"/>
            <a:chOff x="1096963" y="4045294"/>
            <a:chExt cx="10058399" cy="839160"/>
          </a:xfrm>
        </p:grpSpPr>
        <p:sp>
          <p:nvSpPr>
            <p:cNvPr id="10" name="Rectangle 9">
              <a:extLst>
                <a:ext uri="{FF2B5EF4-FFF2-40B4-BE49-F238E27FC236}">
                  <a16:creationId xmlns:a16="http://schemas.microsoft.com/office/drawing/2014/main" id="{2492BE55-93D6-4D5D-E50B-103071099040}"/>
                </a:ext>
              </a:extLst>
            </p:cNvPr>
            <p:cNvSpPr/>
            <p:nvPr/>
          </p:nvSpPr>
          <p:spPr>
            <a:xfrm>
              <a:off x="1096963" y="4355254"/>
              <a:ext cx="10058399" cy="529200"/>
            </a:xfrm>
            <a:prstGeom prst="rect">
              <a:avLst/>
            </a:prstGeom>
          </p:spPr>
          <p:style>
            <a:lnRef idx="2">
              <a:schemeClr val="accent3">
                <a:hueOff val="1014211"/>
                <a:satOff val="9764"/>
                <a:lumOff val="-1177"/>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A28F32D5-81F1-3533-0042-31C12A9AC8F2}"/>
                </a:ext>
              </a:extLst>
            </p:cNvPr>
            <p:cNvSpPr/>
            <p:nvPr/>
          </p:nvSpPr>
          <p:spPr>
            <a:xfrm>
              <a:off x="1599883" y="4045294"/>
              <a:ext cx="9035983" cy="619920"/>
            </a:xfrm>
            <a:custGeom>
              <a:avLst/>
              <a:gdLst>
                <a:gd name="connsiteX0" fmla="*/ 0 w 9035983"/>
                <a:gd name="connsiteY0" fmla="*/ 103322 h 619920"/>
                <a:gd name="connsiteX1" fmla="*/ 103322 w 9035983"/>
                <a:gd name="connsiteY1" fmla="*/ 0 h 619920"/>
                <a:gd name="connsiteX2" fmla="*/ 8932661 w 9035983"/>
                <a:gd name="connsiteY2" fmla="*/ 0 h 619920"/>
                <a:gd name="connsiteX3" fmla="*/ 9035983 w 9035983"/>
                <a:gd name="connsiteY3" fmla="*/ 103322 h 619920"/>
                <a:gd name="connsiteX4" fmla="*/ 9035983 w 9035983"/>
                <a:gd name="connsiteY4" fmla="*/ 516598 h 619920"/>
                <a:gd name="connsiteX5" fmla="*/ 8932661 w 9035983"/>
                <a:gd name="connsiteY5" fmla="*/ 619920 h 619920"/>
                <a:gd name="connsiteX6" fmla="*/ 103322 w 9035983"/>
                <a:gd name="connsiteY6" fmla="*/ 619920 h 619920"/>
                <a:gd name="connsiteX7" fmla="*/ 0 w 9035983"/>
                <a:gd name="connsiteY7" fmla="*/ 516598 h 619920"/>
                <a:gd name="connsiteX8" fmla="*/ 0 w 9035983"/>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35983" h="619920">
                  <a:moveTo>
                    <a:pt x="0" y="103322"/>
                  </a:moveTo>
                  <a:cubicBezTo>
                    <a:pt x="0" y="46259"/>
                    <a:pt x="46259" y="0"/>
                    <a:pt x="103322" y="0"/>
                  </a:cubicBezTo>
                  <a:lnTo>
                    <a:pt x="8932661" y="0"/>
                  </a:lnTo>
                  <a:cubicBezTo>
                    <a:pt x="8989724" y="0"/>
                    <a:pt x="9035983" y="46259"/>
                    <a:pt x="9035983" y="103322"/>
                  </a:cubicBezTo>
                  <a:lnTo>
                    <a:pt x="9035983" y="516598"/>
                  </a:lnTo>
                  <a:cubicBezTo>
                    <a:pt x="9035983" y="573661"/>
                    <a:pt x="8989724" y="619920"/>
                    <a:pt x="8932661"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1014211"/>
                <a:satOff val="9764"/>
                <a:lumOff val="-1177"/>
                <a:alphaOff val="0"/>
              </a:schemeClr>
            </a:fillRef>
            <a:effectRef idx="0">
              <a:schemeClr val="accent3">
                <a:hueOff val="1014211"/>
                <a:satOff val="9764"/>
                <a:lumOff val="-1177"/>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Many of the principles can be found in industry today. </a:t>
              </a:r>
            </a:p>
          </p:txBody>
        </p:sp>
      </p:grpSp>
      <p:grpSp>
        <p:nvGrpSpPr>
          <p:cNvPr id="17" name="Group 16">
            <a:extLst>
              <a:ext uri="{FF2B5EF4-FFF2-40B4-BE49-F238E27FC236}">
                <a16:creationId xmlns:a16="http://schemas.microsoft.com/office/drawing/2014/main" id="{6AC3CCDB-FD59-BA6B-24FC-6CC62A42AA4E}"/>
              </a:ext>
            </a:extLst>
          </p:cNvPr>
          <p:cNvGrpSpPr/>
          <p:nvPr/>
        </p:nvGrpSpPr>
        <p:grpSpPr>
          <a:xfrm>
            <a:off x="1096963" y="4997854"/>
            <a:ext cx="10058399" cy="839160"/>
            <a:chOff x="1096963" y="4997854"/>
            <a:chExt cx="10058399" cy="839160"/>
          </a:xfrm>
        </p:grpSpPr>
        <p:sp>
          <p:nvSpPr>
            <p:cNvPr id="12" name="Rectangle 11">
              <a:extLst>
                <a:ext uri="{FF2B5EF4-FFF2-40B4-BE49-F238E27FC236}">
                  <a16:creationId xmlns:a16="http://schemas.microsoft.com/office/drawing/2014/main" id="{62EF4F6C-EA0B-6690-AA43-967F83B9639C}"/>
                </a:ext>
              </a:extLst>
            </p:cNvPr>
            <p:cNvSpPr/>
            <p:nvPr/>
          </p:nvSpPr>
          <p:spPr>
            <a:xfrm>
              <a:off x="1096963" y="5307814"/>
              <a:ext cx="10058399" cy="529200"/>
            </a:xfrm>
            <a:prstGeom prst="rect">
              <a:avLst/>
            </a:prstGeom>
          </p:spPr>
          <p:style>
            <a:lnRef idx="2">
              <a:schemeClr val="accent3">
                <a:hueOff val="1521316"/>
                <a:satOff val="14646"/>
                <a:lumOff val="-176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A67BF870-CF21-ED11-E509-CB3BB105132B}"/>
                </a:ext>
              </a:extLst>
            </p:cNvPr>
            <p:cNvSpPr/>
            <p:nvPr/>
          </p:nvSpPr>
          <p:spPr>
            <a:xfrm>
              <a:off x="1599883" y="4997854"/>
              <a:ext cx="9344163" cy="619920"/>
            </a:xfrm>
            <a:custGeom>
              <a:avLst/>
              <a:gdLst>
                <a:gd name="connsiteX0" fmla="*/ 0 w 9344163"/>
                <a:gd name="connsiteY0" fmla="*/ 103322 h 619920"/>
                <a:gd name="connsiteX1" fmla="*/ 103322 w 9344163"/>
                <a:gd name="connsiteY1" fmla="*/ 0 h 619920"/>
                <a:gd name="connsiteX2" fmla="*/ 9240841 w 9344163"/>
                <a:gd name="connsiteY2" fmla="*/ 0 h 619920"/>
                <a:gd name="connsiteX3" fmla="*/ 9344163 w 9344163"/>
                <a:gd name="connsiteY3" fmla="*/ 103322 h 619920"/>
                <a:gd name="connsiteX4" fmla="*/ 9344163 w 9344163"/>
                <a:gd name="connsiteY4" fmla="*/ 516598 h 619920"/>
                <a:gd name="connsiteX5" fmla="*/ 9240841 w 9344163"/>
                <a:gd name="connsiteY5" fmla="*/ 619920 h 619920"/>
                <a:gd name="connsiteX6" fmla="*/ 103322 w 9344163"/>
                <a:gd name="connsiteY6" fmla="*/ 619920 h 619920"/>
                <a:gd name="connsiteX7" fmla="*/ 0 w 9344163"/>
                <a:gd name="connsiteY7" fmla="*/ 516598 h 619920"/>
                <a:gd name="connsiteX8" fmla="*/ 0 w 9344163"/>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44163" h="619920">
                  <a:moveTo>
                    <a:pt x="0" y="103322"/>
                  </a:moveTo>
                  <a:cubicBezTo>
                    <a:pt x="0" y="46259"/>
                    <a:pt x="46259" y="0"/>
                    <a:pt x="103322" y="0"/>
                  </a:cubicBezTo>
                  <a:lnTo>
                    <a:pt x="9240841" y="0"/>
                  </a:lnTo>
                  <a:cubicBezTo>
                    <a:pt x="9297904" y="0"/>
                    <a:pt x="9344163" y="46259"/>
                    <a:pt x="9344163" y="103322"/>
                  </a:cubicBezTo>
                  <a:lnTo>
                    <a:pt x="9344163" y="516598"/>
                  </a:lnTo>
                  <a:cubicBezTo>
                    <a:pt x="9344163" y="573661"/>
                    <a:pt x="9297904" y="619920"/>
                    <a:pt x="9240841"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Henry Gantt developed a means to drive production and keeping employee empowerment</a:t>
              </a:r>
              <a:r>
                <a:rPr lang="en-GB" sz="2100" kern="1200" dirty="0">
                  <a:latin typeface="Arial" panose="020B0604020202020204" pitchFamily="34" charset="0"/>
                  <a:cs typeface="Arial" panose="020B0604020202020204" pitchFamily="34" charset="0"/>
                </a:rPr>
                <a:t>. </a:t>
              </a:r>
            </a:p>
          </p:txBody>
        </p:sp>
      </p:grpSp>
    </p:spTree>
    <p:extLst>
      <p:ext uri="{BB962C8B-B14F-4D97-AF65-F5344CB8AC3E}">
        <p14:creationId xmlns:p14="http://schemas.microsoft.com/office/powerpoint/2010/main" val="397160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BC41-E9BF-F4E1-9DC8-7CF4506312E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88EFB0-798C-955A-4D6D-103ED7FF1D77}"/>
              </a:ext>
            </a:extLst>
          </p:cNvPr>
          <p:cNvSpPr>
            <a:spLocks noGrp="1"/>
          </p:cNvSpPr>
          <p:nvPr>
            <p:ph idx="1"/>
          </p:nvPr>
        </p:nvSpPr>
        <p:spPr/>
        <p:txBody>
          <a:bodyPr>
            <a:normAutofit/>
          </a:bodyPr>
          <a:lstStyle/>
          <a:p>
            <a:pPr marL="0" indent="0">
              <a:buNone/>
            </a:pPr>
            <a:r>
              <a:rPr kumimoji="0" lang="en-US" altLang="en-US" sz="1800" b="0" i="0" u="none" strike="noStrike" cap="none" normalizeH="0" baseline="0" dirty="0">
                <a:ln>
                  <a:noFill/>
                </a:ln>
                <a:solidFill>
                  <a:srgbClr val="3A3A3A"/>
                </a:solidFill>
                <a:effectLst/>
                <a:latin typeface="Arial" panose="020B0604020202020204" pitchFamily="34" charset="0"/>
                <a:cs typeface="Arial" panose="020B0604020202020204" pitchFamily="34" charset="0"/>
              </a:rPr>
              <a:t>  Cole, G.A. and Kelly, P. (2011) </a:t>
            </a:r>
            <a:r>
              <a:rPr kumimoji="0" lang="en-US" altLang="en-US" sz="1800" b="0" i="1" u="none" strike="noStrike" cap="none" normalizeH="0" baseline="0" dirty="0">
                <a:ln>
                  <a:noFill/>
                </a:ln>
                <a:solidFill>
                  <a:srgbClr val="3A3A3A"/>
                </a:solidFill>
                <a:effectLst/>
                <a:latin typeface="Arial" panose="020B0604020202020204" pitchFamily="34" charset="0"/>
                <a:cs typeface="Arial" panose="020B0604020202020204" pitchFamily="34" charset="0"/>
              </a:rPr>
              <a:t>Management theory and practice</a:t>
            </a:r>
            <a:r>
              <a:rPr kumimoji="0" lang="en-US" altLang="en-US" sz="1800" b="0" i="0" u="none" strike="noStrike" cap="none" normalizeH="0" baseline="0" dirty="0">
                <a:ln>
                  <a:noFill/>
                </a:ln>
                <a:solidFill>
                  <a:srgbClr val="3A3A3A"/>
                </a:solidFill>
                <a:effectLst/>
                <a:latin typeface="Arial" panose="020B0604020202020204" pitchFamily="34" charset="0"/>
                <a:cs typeface="Arial" panose="020B0604020202020204" pitchFamily="34" charset="0"/>
              </a:rPr>
              <a:t>. 7th ed. Australia: South-Western   Cengage Learning </a:t>
            </a:r>
          </a:p>
          <a:p>
            <a:r>
              <a:rPr lang="en-GB" sz="1800" dirty="0">
                <a:latin typeface="Arial" panose="020B0604020202020204" pitchFamily="34" charset="0"/>
                <a:cs typeface="Arial" panose="020B0604020202020204" pitchFamily="34" charset="0"/>
              </a:rPr>
              <a:t>McGrath, J. and Bates, B., (2017) </a:t>
            </a:r>
            <a:r>
              <a:rPr lang="en-GB" sz="1800" i="1" dirty="0">
                <a:latin typeface="Arial" panose="020B0604020202020204" pitchFamily="34" charset="0"/>
                <a:cs typeface="Arial" panose="020B0604020202020204" pitchFamily="34" charset="0"/>
              </a:rPr>
              <a:t>The Little Book of Big Management Theories,</a:t>
            </a:r>
            <a:r>
              <a:rPr lang="en-GB" sz="1800" dirty="0">
                <a:latin typeface="Arial" panose="020B0604020202020204" pitchFamily="34" charset="0"/>
                <a:cs typeface="Arial" panose="020B0604020202020204" pitchFamily="34" charset="0"/>
              </a:rPr>
              <a:t>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edition, Harlow: Pearson Education</a:t>
            </a:r>
          </a:p>
          <a:p>
            <a:r>
              <a:rPr lang="en-GB" sz="1800" dirty="0">
                <a:latin typeface="Arial" panose="020B0604020202020204" pitchFamily="34" charset="0"/>
                <a:cs typeface="Arial" panose="020B0604020202020204" pitchFamily="34" charset="0"/>
              </a:rPr>
              <a:t>TEDx Talks, (2010) </a:t>
            </a:r>
            <a:r>
              <a:rPr lang="en-GB" sz="1800" i="1" dirty="0" err="1">
                <a:latin typeface="Arial" panose="020B0604020202020204" pitchFamily="34" charset="0"/>
                <a:cs typeface="Arial" panose="020B0604020202020204" pitchFamily="34" charset="0"/>
              </a:rPr>
              <a:t>TedxBoulder</a:t>
            </a:r>
            <a:r>
              <a:rPr lang="en-GB" sz="1800" i="1" dirty="0">
                <a:latin typeface="Arial" panose="020B0604020202020204" pitchFamily="34" charset="0"/>
                <a:cs typeface="Arial" panose="020B0604020202020204" pitchFamily="34" charset="0"/>
              </a:rPr>
              <a:t> - </a:t>
            </a:r>
            <a:r>
              <a:rPr lang="en-GB" sz="1800" i="1" dirty="0" err="1">
                <a:latin typeface="Arial" panose="020B0604020202020204" pitchFamily="34" charset="0"/>
                <a:cs typeface="Arial" panose="020B0604020202020204" pitchFamily="34" charset="0"/>
              </a:rPr>
              <a:t>Niel</a:t>
            </a:r>
            <a:r>
              <a:rPr lang="en-GB" sz="1800" i="1" dirty="0">
                <a:latin typeface="Arial" panose="020B0604020202020204" pitchFamily="34" charset="0"/>
                <a:cs typeface="Arial" panose="020B0604020202020204" pitchFamily="34" charset="0"/>
              </a:rPr>
              <a:t> Robertson - A Return to Taylorism? </a:t>
            </a:r>
            <a:r>
              <a:rPr lang="en-GB" sz="1800" dirty="0">
                <a:latin typeface="Arial" panose="020B0604020202020204" pitchFamily="34" charset="0"/>
                <a:cs typeface="Arial" panose="020B0604020202020204" pitchFamily="34" charset="0"/>
              </a:rPr>
              <a:t>[Video] Available at </a:t>
            </a:r>
            <a:r>
              <a:rPr lang="en-GB" sz="1800" dirty="0">
                <a:latin typeface="Arial" panose="020B0604020202020204" pitchFamily="34" charset="0"/>
                <a:cs typeface="Arial" panose="020B0604020202020204" pitchFamily="34" charset="0"/>
                <a:hlinkClick r:id="rId2"/>
              </a:rPr>
              <a:t>https://youtu.be/JINYpyBZ2sg</a:t>
            </a:r>
            <a:r>
              <a:rPr lang="en-GB" sz="1800" dirty="0">
                <a:latin typeface="Arial" panose="020B0604020202020204" pitchFamily="34" charset="0"/>
                <a:cs typeface="Arial" panose="020B0604020202020204" pitchFamily="34" charset="0"/>
              </a:rPr>
              <a:t> (Date accessed - 12/09/2022)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Woodruff, I., (2014) </a:t>
            </a:r>
            <a:r>
              <a:rPr lang="en-GB" sz="1800" i="1" dirty="0">
                <a:latin typeface="Arial" panose="020B0604020202020204" pitchFamily="34" charset="0"/>
                <a:cs typeface="Arial" panose="020B0604020202020204" pitchFamily="34" charset="0"/>
              </a:rPr>
              <a:t>Taylorism ABC World Report</a:t>
            </a:r>
            <a:r>
              <a:rPr lang="en-GB" sz="1800" dirty="0">
                <a:latin typeface="Arial" panose="020B0604020202020204" pitchFamily="34" charset="0"/>
                <a:cs typeface="Arial" panose="020B0604020202020204" pitchFamily="34" charset="0"/>
              </a:rPr>
              <a:t>, [video] available at: </a:t>
            </a:r>
            <a:r>
              <a:rPr lang="en-GB" sz="1800" dirty="0">
                <a:latin typeface="Arial" panose="020B0604020202020204" pitchFamily="34" charset="0"/>
                <a:cs typeface="Arial" panose="020B0604020202020204" pitchFamily="34" charset="0"/>
                <a:hlinkClick r:id="rId3"/>
              </a:rPr>
              <a:t>https://youtu.be/CCsOqWbK46o</a:t>
            </a:r>
            <a:r>
              <a:rPr lang="en-GB" sz="1800" dirty="0">
                <a:latin typeface="Arial" panose="020B0604020202020204" pitchFamily="34" charset="0"/>
                <a:cs typeface="Arial" panose="020B0604020202020204" pitchFamily="34" charset="0"/>
              </a:rPr>
              <a:t> (date accessed 01/10/2022). </a:t>
            </a:r>
          </a:p>
          <a:p>
            <a:endParaRPr lang="en-GB" dirty="0"/>
          </a:p>
          <a:p>
            <a:endParaRPr lang="en-GB" i="1" dirty="0"/>
          </a:p>
        </p:txBody>
      </p:sp>
      <p:sp>
        <p:nvSpPr>
          <p:cNvPr id="6" name="Rectangle 3">
            <a:extLst>
              <a:ext uri="{FF2B5EF4-FFF2-40B4-BE49-F238E27FC236}">
                <a16:creationId xmlns:a16="http://schemas.microsoft.com/office/drawing/2014/main" id="{1BEA9F45-A410-A680-575D-EB489B48B953}"/>
              </a:ext>
            </a:extLst>
          </p:cNvPr>
          <p:cNvSpPr>
            <a:spLocks noChangeArrowheads="1"/>
          </p:cNvSpPr>
          <p:nvPr/>
        </p:nvSpPr>
        <p:spPr bwMode="auto">
          <a:xfrm>
            <a:off x="-1524000" y="2697455"/>
            <a:ext cx="219932" cy="92969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3A3A3A"/>
                </a:solidFill>
                <a:effectLst/>
                <a:latin typeface="Source Sans Pro" panose="020B0503030403020204" pitchFamily="34" charset="0"/>
              </a:rPr>
              <a:t>.</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0206644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{4E768EB4-4EC9-4C4E-ADA0-7A9E61AABD9D}tf11437505_win32</Template>
  <TotalTime>0</TotalTime>
  <Words>1034</Words>
  <Application>Microsoft Office PowerPoint</Application>
  <PresentationFormat>Widescreen</PresentationFormat>
  <Paragraphs>74</Paragraphs>
  <Slides>10</Slides>
  <Notes>6</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Georgia Pro Cond Light</vt:lpstr>
      <vt:lpstr>Source Sans Pro</vt:lpstr>
      <vt:lpstr>Speak Pro</vt:lpstr>
      <vt:lpstr>RetrospectVTI</vt:lpstr>
      <vt:lpstr>Taylor and Scientific Management</vt:lpstr>
      <vt:lpstr>During this session…</vt:lpstr>
      <vt:lpstr>Frederick Taylor </vt:lpstr>
      <vt:lpstr>Taylor – Scientific Management</vt:lpstr>
      <vt:lpstr>Why use scientific management?</vt:lpstr>
      <vt:lpstr>Time and motion – Sandwich Task</vt:lpstr>
      <vt:lpstr>Taylorism today?</vt:lpstr>
      <vt:lpstr>Henry Gantt</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Taylor and Scientific Management</dc:title>
  <dc:creator>Rebecca Kavanagh</dc:creator>
  <cp:lastModifiedBy>Rebecca Stewart</cp:lastModifiedBy>
  <cp:revision>4</cp:revision>
  <dcterms:created xsi:type="dcterms:W3CDTF">2022-10-05T19:51:17Z</dcterms:created>
  <dcterms:modified xsi:type="dcterms:W3CDTF">2023-05-11T14:22:47Z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