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Calibri" panose="020F0502020204030204" pitchFamily="34" charset="0"/>
      <p:regular r:id="rId14"/>
      <p:bold r:id="rId15"/>
      <p:italic r:id="rId16"/>
      <p:boldItalic r:id="rId17"/>
    </p:embeddedFont>
    <p:embeddedFont>
      <p:font typeface="Heebo Bold" pitchFamily="2" charset="-79"/>
      <p:regular r:id="rId18"/>
    </p:embeddedFont>
    <p:embeddedFont>
      <p:font typeface="Heebo Medium" pitchFamily="2" charset="-79"/>
      <p:regular r:id="rId19"/>
    </p:embeddedFont>
    <p:embeddedFont>
      <p:font typeface="Heebo Medium" pitchFamily="2" charset="-79"/>
      <p:regular r:id="rId19"/>
    </p:embeddedFont>
    <p:embeddedFont>
      <p:font typeface="Livvic Heavy"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8327" autoAdjust="0"/>
  </p:normalViewPr>
  <p:slideViewPr>
    <p:cSldViewPr>
      <p:cViewPr varScale="1">
        <p:scale>
          <a:sx n="62" d="100"/>
          <a:sy n="62" d="100"/>
        </p:scale>
        <p:origin x="282"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13.06.2026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Good morning everyone, and thank you for being here today. In this presentation, I will examine the challenges currently faced by Basil's Bakery and explore the reasons behind its declining sales performance. To achieve this, I will apply two important problem-solving tools: the PESTEL framework and the Fishbone diagram. These tools will help identify the external and internal factors affecting the business and provide a better understanding of the root causes of sales stagnation. Finally, I will </a:t>
            </a:r>
            <a:r>
              <a:rPr lang="en-US" dirty="0" err="1"/>
              <a:t>summarise</a:t>
            </a:r>
            <a:r>
              <a:rPr lang="en-US" dirty="0"/>
              <a:t> the key findings and discuss how Basil's Bakery can adapt to ensure long-term sustainability and future growth.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slide outlines the structure of the presentation and highlights the main topics that will be discussed. It provides a clear roadmap, beginning with the background of Basil's Bakery and concluding with the key findings and recommendations.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Basil's Bakery is an independent artisan bakery established in 2015 that </a:t>
            </a:r>
            <a:r>
              <a:rPr lang="en-US" dirty="0" err="1"/>
              <a:t>specialises</a:t>
            </a:r>
            <a:r>
              <a:rPr lang="en-US" dirty="0"/>
              <a:t> in high-quality organic breads, pastries and cakes. The business initially experienced strong growth and developed a loyal customer base consisting of shoppers, retail employees and office workers from nearby businesses. However, following the COVID-19 pandemic, customer </a:t>
            </a:r>
            <a:r>
              <a:rPr lang="en-US" dirty="0" err="1"/>
              <a:t>behaviour</a:t>
            </a:r>
            <a:r>
              <a:rPr lang="en-US" dirty="0"/>
              <a:t> changed significantly. Hybrid working practices and declining activity within the retail park reduced customer footfall. Although restrictions were removed and trading conditions improved, sales remained approximately twenty-five per cent below pre-pandemic levels. Therefore, it is important to understand the causes behind this decline. This presentation will evaluate the factors affecting Basil's Bakery and identify the major issues contributing to its sales stagnation through the use of PESTEL and Fishbone analyses.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Basil's Bakery is experiencing several challenges that threaten its profitability and long-term sustainability. One major problem is the reduction in customer traffic caused by changing working patterns and declining activity within the retail park. The closure of nearby shops has also reduced the number of potential customers visiting the area. At the same time, the bakery is facing increasing operating costs, including higher utility bills, rent, insurance and business rates. The prices of organic ingredients are unpredictable, making financial planning more difficult. Furthermore, customers have expressed the need for delivery services and efficient pre-order systems, but these facilities are currently unavailable. Long waiting times during busy periods can also negatively affect customer satisfaction. These problems have collectively contributed to lower sales and reduced profitability.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PESTEL framework is used to examine external factors that influence business performance. Political factors include government policies, food safety requirements and business regulations that increase operating responsibilities. Economic factors, such as inflation and rising expenses, affect both profitability and customer spending power. Social factors involve changing lifestyles, hybrid working patterns and evolving consumer preferences. Technological factors highlight the need for digital transformation and modern service systems. Environmental factors influence the availability and cost of organic ingredients, while legal factors involve compliance with food hygiene standards and employment legislation. Understanding these external influences provides valuable insight into the challenges faced by Basil's Bakery and allows more informed decisions to be made.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Political factors such as government policies, business rates and regulatory requirements influence the operating environment of Basil's Bakery. Economic conditions have placed considerable pressure on the business, as rising costs of rent, insurance, energy and ingredients have reduced profit margins and increased financial risks. Social changes have altered customer </a:t>
            </a:r>
            <a:r>
              <a:rPr lang="en-US" dirty="0" err="1"/>
              <a:t>behaviour</a:t>
            </a:r>
            <a:r>
              <a:rPr lang="en-US" dirty="0"/>
              <a:t>, with many consumers expecting convenience, speed and digital accessibility. Technological limitations represent another weakness, as the bakery currently lacks online ordering and delivery facilities. Environmental factors, including climate conditions and supply chain disruptions, affect the availability and prices of organic ingredients. In addition, legal obligations relating to food safety, employment regulations and insurance create further operational responsibilities.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Fishbone diagram helps identify the root causes behind sales stagnation. Under customer-related factors, reduced footfall and changing preferences have negatively affected demand. Process-related issues include long waiting times and inefficient pre-order systems. Technology factors highlight the lack of online ordering and delivery services, which reduce convenience and accessibility. Material-related problems include rising ingredient prices and supply uncertainty. Environmental changes, including declining retail park activity and changing shopping patterns, have further reduced customer numbers. Finally, increasing operating costs such as rent, utilities and insurance have created financial pressure. By identifying these causes, the Fishbone diagram provides a clear understanding of the factors contributing to declining sales.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analysis demonstrates that the problems faced by Basil's Bakery are interconnected rather than isolated. Changes in consumer </a:t>
            </a:r>
            <a:r>
              <a:rPr lang="en-US" dirty="0" err="1"/>
              <a:t>behaviour</a:t>
            </a:r>
            <a:r>
              <a:rPr lang="en-US" dirty="0"/>
              <a:t> and hybrid working have reduced customer traffic, leading to lower demand. Limited digital capabilities have prevented the business from responding effectively to changing customer expectations. Rising operational costs and unstable ingredient prices have further reduced profitability. In addition, the decline of surrounding businesses and lower retail park activity have decreased the number of visitors. Therefore, the decline in sales cannot be attributed to one single issue. Instead, a combination of external and internal factors has created a challenging environment for the bakery. Understanding these root causes is essential for developing effective solutions and improving business performance.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Several important findings emerged from the analysis. Firstly, sales stagnation is caused by multiple interconnected factors rather than a single problem. Secondly, hybrid working and changing consumer </a:t>
            </a:r>
            <a:r>
              <a:rPr lang="en-US" dirty="0" err="1"/>
              <a:t>behaviour</a:t>
            </a:r>
            <a:r>
              <a:rPr lang="en-US" dirty="0"/>
              <a:t> have significantly reduced customer footfall. Thirdly, increasing operating costs and fluctuating ingredient prices have placed pressure on profitability. Another important finding is that the lack of digital services and delivery options limits customer convenience and growth opportunities. Environmental uncertainties and supply chain disruptions have increased business risks. These findings suggest that Basil's Bakery must improve operational efficiency and embrace digital transformation. Introducing online ordering and delivery services could improve accessibility and customer satisfaction. Adapting to changing market conditions is essential for maintaining competitiveness and supporting long-term growth.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conclusion, Basil's Bakery faces several significant challenges that have contributed to its declining sales performance. The PESTEL analysis revealed that economic pressures, social changes, technological limitations and environmental uncertainties are affecting the business. Similarly, the Fishbone diagram highlighted several internal and external causes, including reduced footfall, inefficient processes, rising costs and limited digital capabilities. Despite these challenges, there are opportunities for improvement. Investing in digital transformation, introducing online ordering and delivery services, improving operational efficiency and reducing waiting times could enhance customer satisfaction and increase competitiveness.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analysis presented today is supported by academic studies relating to retail performance, consumer behaviour and digital transformation. These studies demonstrate that post-pandemic changes have significantly influenced customer expectations and shopping patterns.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3" Type="http://schemas.openxmlformats.org/officeDocument/2006/relationships/image" Target="../media/image1.png"/><Relationship Id="rId7" Type="http://schemas.openxmlformats.org/officeDocument/2006/relationships/image" Target="../media/image5.jpe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svg"/><Relationship Id="rId5" Type="http://schemas.openxmlformats.org/officeDocument/2006/relationships/image" Target="../media/image3.png"/><Relationship Id="rId15" Type="http://schemas.openxmlformats.org/officeDocument/2006/relationships/image" Target="../media/image13.svg"/><Relationship Id="rId10" Type="http://schemas.openxmlformats.org/officeDocument/2006/relationships/image" Target="../media/image8.png"/><Relationship Id="rId4" Type="http://schemas.openxmlformats.org/officeDocument/2006/relationships/image" Target="../media/image2.svg"/><Relationship Id="rId9" Type="http://schemas.openxmlformats.org/officeDocument/2006/relationships/image" Target="../media/image7.svg"/><Relationship Id="rId14" Type="http://schemas.openxmlformats.org/officeDocument/2006/relationships/image" Target="../media/image12.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1.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14.jpeg"/><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3.png"/><Relationship Id="rId7" Type="http://schemas.openxmlformats.org/officeDocument/2006/relationships/image" Target="../media/image11.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15.jpeg"/><Relationship Id="rId4" Type="http://schemas.openxmlformats.org/officeDocument/2006/relationships/image" Target="../media/image4.svg"/><Relationship Id="rId9" Type="http://schemas.openxmlformats.org/officeDocument/2006/relationships/image" Target="../media/image13.svg"/></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0.png"/><Relationship Id="rId7" Type="http://schemas.openxmlformats.org/officeDocument/2006/relationships/image" Target="../media/image7.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16.jpeg"/><Relationship Id="rId4" Type="http://schemas.openxmlformats.org/officeDocument/2006/relationships/image" Target="../media/image11.svg"/><Relationship Id="rId9"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19.jpeg"/><Relationship Id="rId7" Type="http://schemas.openxmlformats.org/officeDocument/2006/relationships/image" Target="../media/image11.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21.jpeg"/><Relationship Id="rId4" Type="http://schemas.openxmlformats.org/officeDocument/2006/relationships/image" Target="../media/image20.jpeg"/><Relationship Id="rId9"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3.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22.jpe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1.svg"/></Relationships>
</file>

<file path=ppt/slides/_rels/slide1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EF9E1"/>
        </a:solidFill>
        <a:effectLst/>
      </p:bgPr>
    </p:bg>
    <p:spTree>
      <p:nvGrpSpPr>
        <p:cNvPr id="1" name=""/>
        <p:cNvGrpSpPr/>
        <p:nvPr/>
      </p:nvGrpSpPr>
      <p:grpSpPr>
        <a:xfrm>
          <a:off x="0" y="0"/>
          <a:ext cx="0" cy="0"/>
          <a:chOff x="0" y="0"/>
          <a:chExt cx="0" cy="0"/>
        </a:xfrm>
      </p:grpSpPr>
      <p:sp>
        <p:nvSpPr>
          <p:cNvPr id="2" name="Freeform 2"/>
          <p:cNvSpPr/>
          <p:nvPr/>
        </p:nvSpPr>
        <p:spPr>
          <a:xfrm rot="1589819" flipH="1">
            <a:off x="7410303" y="228926"/>
            <a:ext cx="1094156" cy="2149235"/>
          </a:xfrm>
          <a:custGeom>
            <a:avLst/>
            <a:gdLst/>
            <a:ahLst/>
            <a:cxnLst/>
            <a:rect l="l" t="t" r="r" b="b"/>
            <a:pathLst>
              <a:path w="1094156" h="2149235">
                <a:moveTo>
                  <a:pt x="1094156" y="0"/>
                </a:moveTo>
                <a:lnTo>
                  <a:pt x="0" y="0"/>
                </a:lnTo>
                <a:lnTo>
                  <a:pt x="0" y="2149234"/>
                </a:lnTo>
                <a:lnTo>
                  <a:pt x="1094156" y="2149234"/>
                </a:lnTo>
                <a:lnTo>
                  <a:pt x="1094156"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08087" y="2035426"/>
            <a:ext cx="7893752" cy="7850695"/>
          </a:xfrm>
          <a:custGeom>
            <a:avLst/>
            <a:gdLst/>
            <a:ahLst/>
            <a:cxnLst/>
            <a:rect l="l" t="t" r="r" b="b"/>
            <a:pathLst>
              <a:path w="7893752" h="7850695">
                <a:moveTo>
                  <a:pt x="0" y="0"/>
                </a:moveTo>
                <a:lnTo>
                  <a:pt x="7893752" y="0"/>
                </a:lnTo>
                <a:lnTo>
                  <a:pt x="7893752" y="7850695"/>
                </a:lnTo>
                <a:lnTo>
                  <a:pt x="0" y="785069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a:off x="-593454" y="-722305"/>
            <a:ext cx="8958994" cy="8976912"/>
            <a:chOff x="0" y="0"/>
            <a:chExt cx="6350000" cy="6362700"/>
          </a:xfrm>
        </p:grpSpPr>
        <p:sp>
          <p:nvSpPr>
            <p:cNvPr id="5" name="Freeform 5"/>
            <p:cNvSpPr/>
            <p:nvPr/>
          </p:nvSpPr>
          <p:spPr>
            <a:xfrm>
              <a:off x="-8" y="10548"/>
              <a:ext cx="6350004" cy="6350002"/>
            </a:xfrm>
            <a:custGeom>
              <a:avLst/>
              <a:gdLst/>
              <a:ahLst/>
              <a:cxnLst/>
              <a:rect l="l" t="t" r="r" b="b"/>
              <a:pathLst>
                <a:path w="6350004" h="6350002">
                  <a:moveTo>
                    <a:pt x="2052010" y="199142"/>
                  </a:moveTo>
                  <a:cubicBezTo>
                    <a:pt x="2197197" y="17913"/>
                    <a:pt x="2443272" y="-48038"/>
                    <a:pt x="2659629" y="36328"/>
                  </a:cubicBezTo>
                  <a:lnTo>
                    <a:pt x="2982006" y="162045"/>
                  </a:lnTo>
                  <a:cubicBezTo>
                    <a:pt x="3106123" y="210444"/>
                    <a:pt x="3243893" y="210444"/>
                    <a:pt x="3368010" y="162045"/>
                  </a:cubicBezTo>
                  <a:lnTo>
                    <a:pt x="3690387" y="36328"/>
                  </a:lnTo>
                  <a:cubicBezTo>
                    <a:pt x="3906744" y="-48038"/>
                    <a:pt x="4152819" y="17913"/>
                    <a:pt x="4298005" y="199142"/>
                  </a:cubicBezTo>
                  <a:lnTo>
                    <a:pt x="4514337" y="469195"/>
                  </a:lnTo>
                  <a:cubicBezTo>
                    <a:pt x="4597632" y="573168"/>
                    <a:pt x="4716948" y="642052"/>
                    <a:pt x="4848640" y="662196"/>
                  </a:cubicBezTo>
                  <a:lnTo>
                    <a:pt x="5190676" y="714520"/>
                  </a:lnTo>
                  <a:cubicBezTo>
                    <a:pt x="5420228" y="749636"/>
                    <a:pt x="5600378" y="929785"/>
                    <a:pt x="5635481" y="1159338"/>
                  </a:cubicBezTo>
                  <a:lnTo>
                    <a:pt x="5687805" y="1501374"/>
                  </a:lnTo>
                  <a:cubicBezTo>
                    <a:pt x="5707947" y="1633063"/>
                    <a:pt x="5776833" y="1752376"/>
                    <a:pt x="5880806" y="1835664"/>
                  </a:cubicBezTo>
                  <a:lnTo>
                    <a:pt x="6150859" y="2051995"/>
                  </a:lnTo>
                  <a:cubicBezTo>
                    <a:pt x="6332101" y="2197182"/>
                    <a:pt x="6398040" y="2443270"/>
                    <a:pt x="6313673" y="2659614"/>
                  </a:cubicBezTo>
                  <a:lnTo>
                    <a:pt x="6187969" y="2981991"/>
                  </a:lnTo>
                  <a:cubicBezTo>
                    <a:pt x="6139569" y="3106112"/>
                    <a:pt x="6139569" y="3243887"/>
                    <a:pt x="6187969" y="3368008"/>
                  </a:cubicBezTo>
                  <a:lnTo>
                    <a:pt x="6313673" y="3690385"/>
                  </a:lnTo>
                  <a:cubicBezTo>
                    <a:pt x="6398040" y="3906742"/>
                    <a:pt x="6332101" y="4152817"/>
                    <a:pt x="6150859" y="4298003"/>
                  </a:cubicBezTo>
                  <a:lnTo>
                    <a:pt x="5880806" y="4514335"/>
                  </a:lnTo>
                  <a:cubicBezTo>
                    <a:pt x="5776833" y="4597623"/>
                    <a:pt x="5707947" y="4716936"/>
                    <a:pt x="5687805" y="4848624"/>
                  </a:cubicBezTo>
                  <a:lnTo>
                    <a:pt x="5635481" y="5190661"/>
                  </a:lnTo>
                  <a:cubicBezTo>
                    <a:pt x="5600365" y="5420214"/>
                    <a:pt x="5420228" y="5600363"/>
                    <a:pt x="5190676" y="5635478"/>
                  </a:cubicBezTo>
                  <a:lnTo>
                    <a:pt x="4848627" y="5687802"/>
                  </a:lnTo>
                  <a:cubicBezTo>
                    <a:pt x="4716939" y="5707947"/>
                    <a:pt x="4597627" y="5776832"/>
                    <a:pt x="4514337" y="5880804"/>
                  </a:cubicBezTo>
                  <a:lnTo>
                    <a:pt x="4298005" y="6150857"/>
                  </a:lnTo>
                  <a:cubicBezTo>
                    <a:pt x="4152819" y="6332099"/>
                    <a:pt x="3906744" y="6398037"/>
                    <a:pt x="3690387" y="6313671"/>
                  </a:cubicBezTo>
                  <a:lnTo>
                    <a:pt x="3368010" y="6187954"/>
                  </a:lnTo>
                  <a:cubicBezTo>
                    <a:pt x="3243893" y="6139555"/>
                    <a:pt x="3106123" y="6139555"/>
                    <a:pt x="2982006" y="6187954"/>
                  </a:cubicBezTo>
                  <a:lnTo>
                    <a:pt x="2659629" y="6313671"/>
                  </a:lnTo>
                  <a:cubicBezTo>
                    <a:pt x="2443272" y="6398037"/>
                    <a:pt x="2197197" y="6332099"/>
                    <a:pt x="2052010" y="6150857"/>
                  </a:cubicBezTo>
                  <a:lnTo>
                    <a:pt x="1835679" y="5880804"/>
                  </a:lnTo>
                  <a:cubicBezTo>
                    <a:pt x="1752389" y="5776832"/>
                    <a:pt x="1633077" y="5707947"/>
                    <a:pt x="1501389" y="5687802"/>
                  </a:cubicBezTo>
                  <a:lnTo>
                    <a:pt x="1159340" y="5635478"/>
                  </a:lnTo>
                  <a:cubicBezTo>
                    <a:pt x="929788" y="5600363"/>
                    <a:pt x="749638" y="5420214"/>
                    <a:pt x="714535" y="5190661"/>
                  </a:cubicBezTo>
                  <a:lnTo>
                    <a:pt x="662211" y="4848624"/>
                  </a:lnTo>
                  <a:cubicBezTo>
                    <a:pt x="642068" y="4716937"/>
                    <a:pt x="573183" y="4597624"/>
                    <a:pt x="469209" y="4514335"/>
                  </a:cubicBezTo>
                  <a:lnTo>
                    <a:pt x="199144" y="4298003"/>
                  </a:lnTo>
                  <a:cubicBezTo>
                    <a:pt x="17915" y="4152817"/>
                    <a:pt x="-48023" y="3906742"/>
                    <a:pt x="36330" y="3690384"/>
                  </a:cubicBezTo>
                  <a:lnTo>
                    <a:pt x="162035" y="3368007"/>
                  </a:lnTo>
                  <a:cubicBezTo>
                    <a:pt x="210433" y="3243886"/>
                    <a:pt x="210433" y="3106112"/>
                    <a:pt x="162035" y="2981991"/>
                  </a:cubicBezTo>
                  <a:lnTo>
                    <a:pt x="36330" y="2659614"/>
                  </a:lnTo>
                  <a:cubicBezTo>
                    <a:pt x="-48036" y="2443270"/>
                    <a:pt x="17902" y="2197182"/>
                    <a:pt x="199144" y="2051995"/>
                  </a:cubicBezTo>
                  <a:lnTo>
                    <a:pt x="469197" y="1835664"/>
                  </a:lnTo>
                  <a:cubicBezTo>
                    <a:pt x="573170" y="1752375"/>
                    <a:pt x="642055" y="1633062"/>
                    <a:pt x="662199" y="1501374"/>
                  </a:cubicBezTo>
                  <a:lnTo>
                    <a:pt x="714523" y="1159338"/>
                  </a:lnTo>
                  <a:cubicBezTo>
                    <a:pt x="749625" y="929785"/>
                    <a:pt x="929775" y="749636"/>
                    <a:pt x="1159327" y="714520"/>
                  </a:cubicBezTo>
                  <a:lnTo>
                    <a:pt x="1501377" y="662196"/>
                  </a:lnTo>
                  <a:cubicBezTo>
                    <a:pt x="1633064" y="642051"/>
                    <a:pt x="1752376" y="573166"/>
                    <a:pt x="1835666" y="469194"/>
                  </a:cubicBezTo>
                  <a:close/>
                </a:path>
              </a:pathLst>
            </a:custGeom>
            <a:blipFill>
              <a:blip r:embed="rId7"/>
              <a:stretch>
                <a:fillRect t="-333" r="-50594"/>
              </a:stretch>
            </a:blipFill>
            <a:ln cap="sq">
              <a:noFill/>
              <a:prstDash val="solid"/>
              <a:miter/>
            </a:ln>
          </p:spPr>
          <p:txBody>
            <a:bodyPr/>
            <a:lstStyle/>
            <a:p>
              <a:endParaRPr lang="en-GB"/>
            </a:p>
          </p:txBody>
        </p:sp>
      </p:grpSp>
      <p:sp>
        <p:nvSpPr>
          <p:cNvPr id="6" name="Freeform 6"/>
          <p:cNvSpPr/>
          <p:nvPr/>
        </p:nvSpPr>
        <p:spPr>
          <a:xfrm rot="-115766">
            <a:off x="8368886" y="4891071"/>
            <a:ext cx="10040932" cy="5981186"/>
          </a:xfrm>
          <a:custGeom>
            <a:avLst/>
            <a:gdLst/>
            <a:ahLst/>
            <a:cxnLst/>
            <a:rect l="l" t="t" r="r" b="b"/>
            <a:pathLst>
              <a:path w="10040932" h="5981186">
                <a:moveTo>
                  <a:pt x="0" y="0"/>
                </a:moveTo>
                <a:lnTo>
                  <a:pt x="10040932" y="0"/>
                </a:lnTo>
                <a:lnTo>
                  <a:pt x="10040932" y="5981186"/>
                </a:lnTo>
                <a:lnTo>
                  <a:pt x="0" y="5981186"/>
                </a:lnTo>
                <a:lnTo>
                  <a:pt x="0" y="0"/>
                </a:lnTo>
                <a:close/>
              </a:path>
            </a:pathLst>
          </a:custGeom>
          <a:blipFill>
            <a:blip r:embed="rId8">
              <a:extLst>
                <a:ext uri="{96DAC541-7B7A-43D3-8B79-37D633B846F1}">
                  <asvg:svgBlip xmlns:asvg="http://schemas.microsoft.com/office/drawing/2016/SVG/main" r:embed="rId9"/>
                </a:ext>
              </a:extLst>
            </a:blip>
            <a:stretch>
              <a:fillRect l="-16343"/>
            </a:stretch>
          </a:blipFill>
        </p:spPr>
        <p:txBody>
          <a:bodyPr/>
          <a:lstStyle/>
          <a:p>
            <a:endParaRPr lang="en-GB"/>
          </a:p>
        </p:txBody>
      </p:sp>
      <p:grpSp>
        <p:nvGrpSpPr>
          <p:cNvPr id="7" name="Group 7"/>
          <p:cNvGrpSpPr/>
          <p:nvPr/>
        </p:nvGrpSpPr>
        <p:grpSpPr>
          <a:xfrm>
            <a:off x="8795132" y="2866913"/>
            <a:ext cx="6777831" cy="899238"/>
            <a:chOff x="0" y="0"/>
            <a:chExt cx="1785108" cy="236836"/>
          </a:xfrm>
        </p:grpSpPr>
        <p:sp>
          <p:nvSpPr>
            <p:cNvPr id="8" name="Freeform 8"/>
            <p:cNvSpPr/>
            <p:nvPr/>
          </p:nvSpPr>
          <p:spPr>
            <a:xfrm>
              <a:off x="0" y="0"/>
              <a:ext cx="1785108" cy="236836"/>
            </a:xfrm>
            <a:custGeom>
              <a:avLst/>
              <a:gdLst/>
              <a:ahLst/>
              <a:cxnLst/>
              <a:rect l="l" t="t" r="r" b="b"/>
              <a:pathLst>
                <a:path w="1785108" h="236836">
                  <a:moveTo>
                    <a:pt x="58254" y="0"/>
                  </a:moveTo>
                  <a:lnTo>
                    <a:pt x="1726854" y="0"/>
                  </a:lnTo>
                  <a:cubicBezTo>
                    <a:pt x="1759027" y="0"/>
                    <a:pt x="1785108" y="26081"/>
                    <a:pt x="1785108" y="58254"/>
                  </a:cubicBezTo>
                  <a:lnTo>
                    <a:pt x="1785108" y="178582"/>
                  </a:lnTo>
                  <a:cubicBezTo>
                    <a:pt x="1785108" y="210755"/>
                    <a:pt x="1759027" y="236836"/>
                    <a:pt x="1726854" y="236836"/>
                  </a:cubicBezTo>
                  <a:lnTo>
                    <a:pt x="58254" y="236836"/>
                  </a:lnTo>
                  <a:cubicBezTo>
                    <a:pt x="42804" y="236836"/>
                    <a:pt x="27987" y="230699"/>
                    <a:pt x="17062" y="219774"/>
                  </a:cubicBezTo>
                  <a:cubicBezTo>
                    <a:pt x="6137" y="208849"/>
                    <a:pt x="0" y="194032"/>
                    <a:pt x="0" y="178582"/>
                  </a:cubicBezTo>
                  <a:lnTo>
                    <a:pt x="0" y="58254"/>
                  </a:lnTo>
                  <a:cubicBezTo>
                    <a:pt x="0" y="26081"/>
                    <a:pt x="26081" y="0"/>
                    <a:pt x="58254" y="0"/>
                  </a:cubicBezTo>
                  <a:close/>
                </a:path>
              </a:pathLst>
            </a:custGeom>
            <a:solidFill>
              <a:srgbClr val="D8B188"/>
            </a:solidFill>
          </p:spPr>
          <p:txBody>
            <a:bodyPr/>
            <a:lstStyle/>
            <a:p>
              <a:endParaRPr lang="en-GB"/>
            </a:p>
          </p:txBody>
        </p:sp>
        <p:sp>
          <p:nvSpPr>
            <p:cNvPr id="9" name="TextBox 9"/>
            <p:cNvSpPr txBox="1"/>
            <p:nvPr/>
          </p:nvSpPr>
          <p:spPr>
            <a:xfrm>
              <a:off x="0" y="-38100"/>
              <a:ext cx="1785108" cy="274936"/>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a:off x="8006396" y="2305680"/>
            <a:ext cx="632236" cy="411528"/>
          </a:xfrm>
          <a:custGeom>
            <a:avLst/>
            <a:gdLst/>
            <a:ahLst/>
            <a:cxnLst/>
            <a:rect l="l" t="t" r="r" b="b"/>
            <a:pathLst>
              <a:path w="632236" h="411528">
                <a:moveTo>
                  <a:pt x="0" y="0"/>
                </a:moveTo>
                <a:lnTo>
                  <a:pt x="632235" y="0"/>
                </a:lnTo>
                <a:lnTo>
                  <a:pt x="632235" y="411528"/>
                </a:lnTo>
                <a:lnTo>
                  <a:pt x="0" y="41152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1" name="Freeform 11"/>
          <p:cNvSpPr/>
          <p:nvPr/>
        </p:nvSpPr>
        <p:spPr>
          <a:xfrm>
            <a:off x="16163936" y="-70141"/>
            <a:ext cx="3846142" cy="2937054"/>
          </a:xfrm>
          <a:custGeom>
            <a:avLst/>
            <a:gdLst/>
            <a:ahLst/>
            <a:cxnLst/>
            <a:rect l="l" t="t" r="r" b="b"/>
            <a:pathLst>
              <a:path w="3846142" h="2937054">
                <a:moveTo>
                  <a:pt x="0" y="0"/>
                </a:moveTo>
                <a:lnTo>
                  <a:pt x="3846141" y="0"/>
                </a:lnTo>
                <a:lnTo>
                  <a:pt x="3846141" y="2937054"/>
                </a:lnTo>
                <a:lnTo>
                  <a:pt x="0" y="2937054"/>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2" name="Freeform 12"/>
          <p:cNvSpPr/>
          <p:nvPr/>
        </p:nvSpPr>
        <p:spPr>
          <a:xfrm>
            <a:off x="9144000" y="8210397"/>
            <a:ext cx="2409953" cy="359302"/>
          </a:xfrm>
          <a:custGeom>
            <a:avLst/>
            <a:gdLst/>
            <a:ahLst/>
            <a:cxnLst/>
            <a:rect l="l" t="t" r="r" b="b"/>
            <a:pathLst>
              <a:path w="2409953" h="359302">
                <a:moveTo>
                  <a:pt x="0" y="0"/>
                </a:moveTo>
                <a:lnTo>
                  <a:pt x="2409953" y="0"/>
                </a:lnTo>
                <a:lnTo>
                  <a:pt x="2409953" y="359302"/>
                </a:lnTo>
                <a:lnTo>
                  <a:pt x="0" y="35930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3" name="TextBox 13"/>
          <p:cNvSpPr txBox="1"/>
          <p:nvPr/>
        </p:nvSpPr>
        <p:spPr>
          <a:xfrm>
            <a:off x="8926434" y="1542995"/>
            <a:ext cx="8115300" cy="1174213"/>
          </a:xfrm>
          <a:prstGeom prst="rect">
            <a:avLst/>
          </a:prstGeom>
        </p:spPr>
        <p:txBody>
          <a:bodyPr lIns="0" tIns="0" rIns="0" bIns="0" rtlCol="0" anchor="t">
            <a:spAutoFit/>
          </a:bodyPr>
          <a:lstStyle/>
          <a:p>
            <a:pPr algn="l">
              <a:lnSpc>
                <a:spcPts val="9690"/>
              </a:lnSpc>
              <a:spcBef>
                <a:spcPct val="0"/>
              </a:spcBef>
            </a:pPr>
            <a:r>
              <a:rPr lang="en-US" sz="6921" b="1">
                <a:solidFill>
                  <a:srgbClr val="602C0B"/>
                </a:solidFill>
                <a:latin typeface="Livvic Heavy"/>
                <a:ea typeface="Livvic Heavy"/>
                <a:cs typeface="Livvic Heavy"/>
                <a:sym typeface="Livvic Heavy"/>
              </a:rPr>
              <a:t>BASIL'S BAKERY</a:t>
            </a:r>
          </a:p>
        </p:txBody>
      </p:sp>
      <p:sp>
        <p:nvSpPr>
          <p:cNvPr id="14" name="TextBox 14"/>
          <p:cNvSpPr txBox="1"/>
          <p:nvPr/>
        </p:nvSpPr>
        <p:spPr>
          <a:xfrm>
            <a:off x="9144000" y="3054876"/>
            <a:ext cx="6398191" cy="466161"/>
          </a:xfrm>
          <a:prstGeom prst="rect">
            <a:avLst/>
          </a:prstGeom>
        </p:spPr>
        <p:txBody>
          <a:bodyPr lIns="0" tIns="0" rIns="0" bIns="0" rtlCol="0" anchor="t">
            <a:spAutoFit/>
          </a:bodyPr>
          <a:lstStyle/>
          <a:p>
            <a:pPr algn="l">
              <a:lnSpc>
                <a:spcPts val="3811"/>
              </a:lnSpc>
            </a:pPr>
            <a:r>
              <a:rPr lang="en-US" sz="2722" b="1">
                <a:solidFill>
                  <a:srgbClr val="000000"/>
                </a:solidFill>
                <a:latin typeface="Heebo Medium"/>
                <a:ea typeface="Heebo Medium"/>
                <a:cs typeface="Heebo Medium"/>
                <a:sym typeface="Heebo Medium"/>
              </a:rPr>
              <a:t>Problem Solving and Decision Making</a:t>
            </a:r>
          </a:p>
        </p:txBody>
      </p:sp>
      <p:sp>
        <p:nvSpPr>
          <p:cNvPr id="15" name="TextBox 15"/>
          <p:cNvSpPr txBox="1"/>
          <p:nvPr/>
        </p:nvSpPr>
        <p:spPr>
          <a:xfrm>
            <a:off x="8522255" y="4154735"/>
            <a:ext cx="7019936" cy="3014980"/>
          </a:xfrm>
          <a:prstGeom prst="rect">
            <a:avLst/>
          </a:prstGeom>
        </p:spPr>
        <p:txBody>
          <a:bodyPr lIns="0" tIns="0" rIns="0" bIns="0" rtlCol="0" anchor="t">
            <a:spAutoFit/>
          </a:bodyPr>
          <a:lstStyle/>
          <a:p>
            <a:pPr marL="669289" lvl="1" indent="-334645" algn="l">
              <a:lnSpc>
                <a:spcPts val="4804"/>
              </a:lnSpc>
              <a:buFont typeface="Arial"/>
              <a:buChar char="•"/>
            </a:pPr>
            <a:r>
              <a:rPr lang="en-US" sz="3099" b="1" dirty="0">
                <a:solidFill>
                  <a:srgbClr val="000000"/>
                </a:solidFill>
                <a:latin typeface="Heebo Medium"/>
                <a:ea typeface="Heebo Medium"/>
                <a:cs typeface="Heebo Medium"/>
                <a:sym typeface="Heebo Medium"/>
              </a:rPr>
              <a:t>Student Name: Emanuel </a:t>
            </a:r>
            <a:r>
              <a:rPr lang="en-US" sz="3099" b="1" dirty="0" err="1">
                <a:solidFill>
                  <a:srgbClr val="000000"/>
                </a:solidFill>
                <a:latin typeface="Heebo Medium"/>
                <a:ea typeface="Heebo Medium"/>
                <a:cs typeface="Heebo Medium"/>
                <a:sym typeface="Heebo Medium"/>
              </a:rPr>
              <a:t>Stoican</a:t>
            </a:r>
            <a:endParaRPr lang="en-US" sz="3099" b="1" dirty="0">
              <a:solidFill>
                <a:srgbClr val="000000"/>
              </a:solidFill>
              <a:latin typeface="Heebo Medium"/>
              <a:ea typeface="Heebo Medium"/>
              <a:cs typeface="Heebo Medium"/>
              <a:sym typeface="Heebo Medium"/>
            </a:endParaRPr>
          </a:p>
          <a:p>
            <a:pPr marL="669289" lvl="1" indent="-334645" algn="l">
              <a:lnSpc>
                <a:spcPts val="4804"/>
              </a:lnSpc>
              <a:buFont typeface="Arial"/>
              <a:buChar char="•"/>
            </a:pPr>
            <a:r>
              <a:rPr lang="en-US" sz="3099" b="1" dirty="0">
                <a:solidFill>
                  <a:srgbClr val="000000"/>
                </a:solidFill>
                <a:latin typeface="Heebo Medium"/>
                <a:ea typeface="Heebo Medium"/>
                <a:cs typeface="Heebo Medium"/>
                <a:sym typeface="Heebo Medium"/>
              </a:rPr>
              <a:t>Student ID: 2211182</a:t>
            </a:r>
          </a:p>
          <a:p>
            <a:pPr marL="669289" lvl="1" indent="-334645" algn="l">
              <a:lnSpc>
                <a:spcPts val="4804"/>
              </a:lnSpc>
              <a:buFont typeface="Arial"/>
              <a:buChar char="•"/>
            </a:pPr>
            <a:r>
              <a:rPr lang="en-US" sz="3099" b="1" dirty="0">
                <a:solidFill>
                  <a:srgbClr val="000000"/>
                </a:solidFill>
                <a:latin typeface="Heebo Medium"/>
                <a:ea typeface="Heebo Medium"/>
                <a:cs typeface="Heebo Medium"/>
                <a:sym typeface="Heebo Medium"/>
              </a:rPr>
              <a:t>Module Code: LCLM4004</a:t>
            </a:r>
          </a:p>
          <a:p>
            <a:pPr marL="669289" lvl="1" indent="-334645" algn="l">
              <a:lnSpc>
                <a:spcPts val="4804"/>
              </a:lnSpc>
              <a:buFont typeface="Arial"/>
              <a:buChar char="•"/>
            </a:pPr>
            <a:r>
              <a:rPr lang="en-US" sz="3099" b="1" dirty="0">
                <a:solidFill>
                  <a:srgbClr val="000000"/>
                </a:solidFill>
                <a:latin typeface="Heebo Medium"/>
                <a:ea typeface="Heebo Medium"/>
                <a:cs typeface="Heebo Medium"/>
                <a:sym typeface="Heebo Medium"/>
              </a:rPr>
              <a:t>Lecturer Name: </a:t>
            </a:r>
            <a:r>
              <a:rPr lang="en-US" sz="3099" b="1" dirty="0" err="1">
                <a:solidFill>
                  <a:srgbClr val="000000"/>
                </a:solidFill>
                <a:latin typeface="Heebo Medium"/>
                <a:ea typeface="Heebo Medium"/>
                <a:cs typeface="Heebo Medium"/>
                <a:sym typeface="Heebo Medium"/>
              </a:rPr>
              <a:t>Chijioke</a:t>
            </a:r>
            <a:r>
              <a:rPr lang="en-US" sz="3099" b="1" dirty="0">
                <a:solidFill>
                  <a:srgbClr val="000000"/>
                </a:solidFill>
                <a:latin typeface="Heebo Medium"/>
                <a:ea typeface="Heebo Medium"/>
                <a:cs typeface="Heebo Medium"/>
                <a:sym typeface="Heebo Medium"/>
              </a:rPr>
              <a:t> Uba</a:t>
            </a:r>
          </a:p>
          <a:p>
            <a:pPr algn="l">
              <a:lnSpc>
                <a:spcPts val="4804"/>
              </a:lnSpc>
            </a:pPr>
            <a:endParaRPr lang="en-US" sz="3099" b="1" dirty="0">
              <a:solidFill>
                <a:srgbClr val="000000"/>
              </a:solidFill>
              <a:latin typeface="Heebo Medium"/>
              <a:ea typeface="Heebo Medium"/>
              <a:cs typeface="Heebo Medium"/>
              <a:sym typeface="Heebo Medium"/>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EF9E1"/>
        </a:solidFill>
        <a:effectLst/>
      </p:bgPr>
    </p:bg>
    <p:spTree>
      <p:nvGrpSpPr>
        <p:cNvPr id="1" name=""/>
        <p:cNvGrpSpPr/>
        <p:nvPr/>
      </p:nvGrpSpPr>
      <p:grpSpPr>
        <a:xfrm>
          <a:off x="0" y="0"/>
          <a:ext cx="0" cy="0"/>
          <a:chOff x="0" y="0"/>
          <a:chExt cx="0" cy="0"/>
        </a:xfrm>
      </p:grpSpPr>
      <p:sp>
        <p:nvSpPr>
          <p:cNvPr id="2" name="Freeform 2"/>
          <p:cNvSpPr/>
          <p:nvPr/>
        </p:nvSpPr>
        <p:spPr>
          <a:xfrm rot="5400000" flipH="1">
            <a:off x="-2972800" y="1880581"/>
            <a:ext cx="10536470" cy="6276368"/>
          </a:xfrm>
          <a:custGeom>
            <a:avLst/>
            <a:gdLst/>
            <a:ahLst/>
            <a:cxnLst/>
            <a:rect l="l" t="t" r="r" b="b"/>
            <a:pathLst>
              <a:path w="10536470" h="6276368">
                <a:moveTo>
                  <a:pt x="10536470" y="0"/>
                </a:moveTo>
                <a:lnTo>
                  <a:pt x="0" y="0"/>
                </a:lnTo>
                <a:lnTo>
                  <a:pt x="0" y="6276368"/>
                </a:lnTo>
                <a:lnTo>
                  <a:pt x="10536470" y="6276368"/>
                </a:lnTo>
                <a:lnTo>
                  <a:pt x="10536470" y="0"/>
                </a:lnTo>
                <a:close/>
              </a:path>
            </a:pathLst>
          </a:custGeom>
          <a:blipFill>
            <a:blip r:embed="rId3">
              <a:extLst>
                <a:ext uri="{96DAC541-7B7A-43D3-8B79-37D633B846F1}">
                  <asvg:svgBlip xmlns:asvg="http://schemas.microsoft.com/office/drawing/2016/SVG/main" r:embed="rId4"/>
                </a:ext>
              </a:extLst>
            </a:blip>
            <a:stretch>
              <a:fillRect l="-16343"/>
            </a:stretch>
          </a:blipFill>
        </p:spPr>
        <p:txBody>
          <a:bodyPr/>
          <a:lstStyle/>
          <a:p>
            <a:endParaRPr lang="en-GB"/>
          </a:p>
        </p:txBody>
      </p:sp>
      <p:grpSp>
        <p:nvGrpSpPr>
          <p:cNvPr id="3" name="Group 3"/>
          <p:cNvGrpSpPr/>
          <p:nvPr/>
        </p:nvGrpSpPr>
        <p:grpSpPr>
          <a:xfrm>
            <a:off x="9087063" y="6134100"/>
            <a:ext cx="8927164" cy="3533926"/>
            <a:chOff x="0" y="0"/>
            <a:chExt cx="1004307" cy="397567"/>
          </a:xfrm>
        </p:grpSpPr>
        <p:sp>
          <p:nvSpPr>
            <p:cNvPr id="4" name="Freeform 4"/>
            <p:cNvSpPr/>
            <p:nvPr/>
          </p:nvSpPr>
          <p:spPr>
            <a:xfrm>
              <a:off x="0" y="0"/>
              <a:ext cx="1004307" cy="397567"/>
            </a:xfrm>
            <a:custGeom>
              <a:avLst/>
              <a:gdLst/>
              <a:ahLst/>
              <a:cxnLst/>
              <a:rect l="l" t="t" r="r" b="b"/>
              <a:pathLst>
                <a:path w="1004307" h="397567">
                  <a:moveTo>
                    <a:pt x="801107" y="0"/>
                  </a:moveTo>
                  <a:cubicBezTo>
                    <a:pt x="913337" y="0"/>
                    <a:pt x="1004307" y="88993"/>
                    <a:pt x="1004307" y="198784"/>
                  </a:cubicBezTo>
                  <a:cubicBezTo>
                    <a:pt x="1004307" y="308574"/>
                    <a:pt x="913337" y="397567"/>
                    <a:pt x="801107" y="397567"/>
                  </a:cubicBezTo>
                  <a:lnTo>
                    <a:pt x="203200" y="397567"/>
                  </a:lnTo>
                  <a:cubicBezTo>
                    <a:pt x="90970" y="397567"/>
                    <a:pt x="0" y="308574"/>
                    <a:pt x="0" y="198784"/>
                  </a:cubicBezTo>
                  <a:cubicBezTo>
                    <a:pt x="0" y="88993"/>
                    <a:pt x="90970" y="0"/>
                    <a:pt x="203200" y="0"/>
                  </a:cubicBezTo>
                  <a:lnTo>
                    <a:pt x="801107" y="0"/>
                  </a:lnTo>
                </a:path>
              </a:pathLst>
            </a:custGeom>
            <a:blipFill>
              <a:blip r:embed="rId5"/>
              <a:stretch>
                <a:fillRect t="-54435" b="-13973"/>
              </a:stretch>
            </a:blipFill>
          </p:spPr>
          <p:txBody>
            <a:bodyPr/>
            <a:lstStyle/>
            <a:p>
              <a:endParaRPr lang="en-GB"/>
            </a:p>
          </p:txBody>
        </p:sp>
      </p:grpSp>
      <p:grpSp>
        <p:nvGrpSpPr>
          <p:cNvPr id="5" name="Group 5"/>
          <p:cNvGrpSpPr/>
          <p:nvPr/>
        </p:nvGrpSpPr>
        <p:grpSpPr>
          <a:xfrm>
            <a:off x="17124177" y="-373333"/>
            <a:ext cx="1780101" cy="11112655"/>
            <a:chOff x="0" y="0"/>
            <a:chExt cx="468833" cy="2926790"/>
          </a:xfrm>
        </p:grpSpPr>
        <p:sp>
          <p:nvSpPr>
            <p:cNvPr id="6" name="Freeform 6"/>
            <p:cNvSpPr/>
            <p:nvPr/>
          </p:nvSpPr>
          <p:spPr>
            <a:xfrm>
              <a:off x="0" y="0"/>
              <a:ext cx="468833" cy="2926790"/>
            </a:xfrm>
            <a:custGeom>
              <a:avLst/>
              <a:gdLst/>
              <a:ahLst/>
              <a:cxnLst/>
              <a:rect l="l" t="t" r="r" b="b"/>
              <a:pathLst>
                <a:path w="468833" h="2926790">
                  <a:moveTo>
                    <a:pt x="0" y="0"/>
                  </a:moveTo>
                  <a:lnTo>
                    <a:pt x="468833" y="0"/>
                  </a:lnTo>
                  <a:lnTo>
                    <a:pt x="468833" y="2926790"/>
                  </a:lnTo>
                  <a:lnTo>
                    <a:pt x="0" y="2926790"/>
                  </a:lnTo>
                  <a:close/>
                </a:path>
              </a:pathLst>
            </a:custGeom>
            <a:solidFill>
              <a:srgbClr val="602C0B"/>
            </a:solidFill>
          </p:spPr>
          <p:txBody>
            <a:bodyPr/>
            <a:lstStyle/>
            <a:p>
              <a:endParaRPr lang="en-GB"/>
            </a:p>
          </p:txBody>
        </p:sp>
        <p:sp>
          <p:nvSpPr>
            <p:cNvPr id="7" name="TextBox 7"/>
            <p:cNvSpPr txBox="1"/>
            <p:nvPr/>
          </p:nvSpPr>
          <p:spPr>
            <a:xfrm>
              <a:off x="0" y="-38100"/>
              <a:ext cx="468833" cy="2964890"/>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3117891" y="1738133"/>
            <a:ext cx="12052218" cy="1327150"/>
          </a:xfrm>
          <a:prstGeom prst="rect">
            <a:avLst/>
          </a:prstGeom>
        </p:spPr>
        <p:txBody>
          <a:bodyPr lIns="0" tIns="0" rIns="0" bIns="0" rtlCol="0" anchor="t">
            <a:spAutoFit/>
          </a:bodyPr>
          <a:lstStyle/>
          <a:p>
            <a:pPr algn="ctr">
              <a:lnSpc>
                <a:spcPts val="10624"/>
              </a:lnSpc>
            </a:pPr>
            <a:r>
              <a:rPr lang="en-US" sz="8499" b="1">
                <a:solidFill>
                  <a:srgbClr val="602C0B"/>
                </a:solidFill>
                <a:latin typeface="Livvic Heavy"/>
                <a:ea typeface="Livvic Heavy"/>
                <a:cs typeface="Livvic Heavy"/>
                <a:sym typeface="Livvic Heavy"/>
              </a:rPr>
              <a:t>TABLE OF CONTENT</a:t>
            </a:r>
          </a:p>
        </p:txBody>
      </p:sp>
      <p:sp>
        <p:nvSpPr>
          <p:cNvPr id="9" name="TextBox 9"/>
          <p:cNvSpPr txBox="1"/>
          <p:nvPr/>
        </p:nvSpPr>
        <p:spPr>
          <a:xfrm>
            <a:off x="1628182" y="3933825"/>
            <a:ext cx="6895660" cy="5324475"/>
          </a:xfrm>
          <a:prstGeom prst="rect">
            <a:avLst/>
          </a:prstGeom>
        </p:spPr>
        <p:txBody>
          <a:bodyPr lIns="0" tIns="0" rIns="0" bIns="0" rtlCol="0" anchor="t">
            <a:spAutoFit/>
          </a:bodyPr>
          <a:lstStyle/>
          <a:p>
            <a:pPr marL="647700" lvl="1" indent="-323850" algn="just">
              <a:lnSpc>
                <a:spcPts val="4200"/>
              </a:lnSpc>
              <a:buFont typeface="Arial"/>
              <a:buChar char="•"/>
            </a:pPr>
            <a:r>
              <a:rPr lang="en-US" sz="3000" b="1" dirty="0">
                <a:solidFill>
                  <a:srgbClr val="000000"/>
                </a:solidFill>
                <a:latin typeface="Heebo Bold"/>
                <a:ea typeface="Heebo Bold"/>
                <a:cs typeface="Heebo Bold"/>
                <a:sym typeface="Heebo Bold"/>
              </a:rPr>
              <a:t>Introduction and Context</a:t>
            </a:r>
          </a:p>
          <a:p>
            <a:pPr marL="647700" lvl="1" indent="-323850" algn="just">
              <a:lnSpc>
                <a:spcPts val="4200"/>
              </a:lnSpc>
              <a:buFont typeface="Arial"/>
              <a:buChar char="•"/>
            </a:pPr>
            <a:r>
              <a:rPr lang="en-US" sz="3000" b="1" dirty="0">
                <a:solidFill>
                  <a:srgbClr val="000000"/>
                </a:solidFill>
                <a:latin typeface="Heebo Bold"/>
                <a:ea typeface="Heebo Bold"/>
                <a:cs typeface="Heebo Bold"/>
                <a:sym typeface="Heebo Bold"/>
              </a:rPr>
              <a:t>Nature and Scope of Problems</a:t>
            </a:r>
          </a:p>
          <a:p>
            <a:pPr marL="647700" lvl="1" indent="-323850" algn="just">
              <a:lnSpc>
                <a:spcPts val="4200"/>
              </a:lnSpc>
              <a:buFont typeface="Arial"/>
              <a:buChar char="•"/>
            </a:pPr>
            <a:r>
              <a:rPr lang="en-US" sz="3000" b="1" dirty="0">
                <a:solidFill>
                  <a:srgbClr val="000000"/>
                </a:solidFill>
                <a:latin typeface="Heebo Bold"/>
                <a:ea typeface="Heebo Bold"/>
                <a:cs typeface="Heebo Bold"/>
                <a:sym typeface="Heebo Bold"/>
              </a:rPr>
              <a:t>PESTEL Analysis</a:t>
            </a:r>
          </a:p>
          <a:p>
            <a:pPr marL="647700" lvl="1" indent="-323850" algn="just">
              <a:lnSpc>
                <a:spcPts val="4200"/>
              </a:lnSpc>
              <a:buFont typeface="Arial"/>
              <a:buChar char="•"/>
            </a:pPr>
            <a:r>
              <a:rPr lang="en-US" sz="3000" b="1" dirty="0">
                <a:solidFill>
                  <a:srgbClr val="000000"/>
                </a:solidFill>
                <a:latin typeface="Heebo Bold"/>
                <a:ea typeface="Heebo Bold"/>
                <a:cs typeface="Heebo Bold"/>
                <a:sym typeface="Heebo Bold"/>
              </a:rPr>
              <a:t>PESTEL Factors</a:t>
            </a:r>
          </a:p>
          <a:p>
            <a:pPr marL="647700" lvl="1" indent="-323850" algn="just">
              <a:lnSpc>
                <a:spcPts val="4200"/>
              </a:lnSpc>
              <a:buFont typeface="Arial"/>
              <a:buChar char="•"/>
            </a:pPr>
            <a:r>
              <a:rPr lang="en-US" sz="3000" b="1" dirty="0">
                <a:solidFill>
                  <a:srgbClr val="000000"/>
                </a:solidFill>
                <a:latin typeface="Heebo Bold"/>
                <a:ea typeface="Heebo Bold"/>
                <a:cs typeface="Heebo Bold"/>
                <a:sym typeface="Heebo Bold"/>
              </a:rPr>
              <a:t>Fishbone Diagram</a:t>
            </a:r>
          </a:p>
          <a:p>
            <a:pPr marL="647700" lvl="1" indent="-323850" algn="just">
              <a:lnSpc>
                <a:spcPts val="4200"/>
              </a:lnSpc>
              <a:buFont typeface="Arial"/>
              <a:buChar char="•"/>
            </a:pPr>
            <a:r>
              <a:rPr lang="en-US" sz="3000" b="1" dirty="0">
                <a:solidFill>
                  <a:srgbClr val="000000"/>
                </a:solidFill>
                <a:latin typeface="Heebo Bold"/>
                <a:ea typeface="Heebo Bold"/>
                <a:cs typeface="Heebo Bold"/>
                <a:sym typeface="Heebo Bold"/>
              </a:rPr>
              <a:t>Analysis of Root Causes</a:t>
            </a:r>
          </a:p>
          <a:p>
            <a:pPr marL="647700" lvl="1" indent="-323850" algn="just">
              <a:lnSpc>
                <a:spcPts val="4200"/>
              </a:lnSpc>
              <a:buFont typeface="Arial"/>
              <a:buChar char="•"/>
            </a:pPr>
            <a:r>
              <a:rPr lang="en-US" sz="3000" b="1" dirty="0">
                <a:solidFill>
                  <a:srgbClr val="000000"/>
                </a:solidFill>
                <a:latin typeface="Heebo Bold"/>
                <a:ea typeface="Heebo Bold"/>
                <a:cs typeface="Heebo Bold"/>
                <a:sym typeface="Heebo Bold"/>
              </a:rPr>
              <a:t>Key Findings</a:t>
            </a:r>
          </a:p>
          <a:p>
            <a:pPr marL="647700" lvl="1" indent="-323850" algn="just">
              <a:lnSpc>
                <a:spcPts val="4200"/>
              </a:lnSpc>
              <a:buFont typeface="Arial"/>
              <a:buChar char="•"/>
            </a:pPr>
            <a:r>
              <a:rPr lang="en-US" sz="3000" b="1" dirty="0">
                <a:solidFill>
                  <a:srgbClr val="000000"/>
                </a:solidFill>
                <a:latin typeface="Heebo Bold"/>
                <a:ea typeface="Heebo Bold"/>
                <a:cs typeface="Heebo Bold"/>
                <a:sym typeface="Heebo Bold"/>
              </a:rPr>
              <a:t>Conclusion</a:t>
            </a:r>
          </a:p>
          <a:p>
            <a:pPr marL="647700" lvl="1" indent="-323850" algn="just">
              <a:lnSpc>
                <a:spcPts val="4200"/>
              </a:lnSpc>
              <a:buFont typeface="Arial"/>
              <a:buChar char="•"/>
            </a:pPr>
            <a:r>
              <a:rPr lang="en-US" sz="3000" b="1" dirty="0">
                <a:solidFill>
                  <a:srgbClr val="000000"/>
                </a:solidFill>
                <a:latin typeface="Heebo Bold"/>
                <a:ea typeface="Heebo Bold"/>
                <a:cs typeface="Heebo Bold"/>
                <a:sym typeface="Heebo Bold"/>
              </a:rPr>
              <a:t>References</a:t>
            </a:r>
          </a:p>
          <a:p>
            <a:pPr algn="just">
              <a:lnSpc>
                <a:spcPts val="4200"/>
              </a:lnSpc>
            </a:pPr>
            <a:endParaRPr lang="en-US" sz="3000" b="1" dirty="0">
              <a:solidFill>
                <a:srgbClr val="000000"/>
              </a:solidFill>
              <a:latin typeface="Heebo Bold"/>
              <a:ea typeface="Heebo Bold"/>
              <a:cs typeface="Heebo Bold"/>
              <a:sym typeface="Heebo Bold"/>
            </a:endParaRPr>
          </a:p>
        </p:txBody>
      </p:sp>
      <p:sp>
        <p:nvSpPr>
          <p:cNvPr id="10" name="Freeform 10"/>
          <p:cNvSpPr/>
          <p:nvPr/>
        </p:nvSpPr>
        <p:spPr>
          <a:xfrm>
            <a:off x="15400017" y="-148595"/>
            <a:ext cx="3282962" cy="2506989"/>
          </a:xfrm>
          <a:custGeom>
            <a:avLst/>
            <a:gdLst/>
            <a:ahLst/>
            <a:cxnLst/>
            <a:rect l="l" t="t" r="r" b="b"/>
            <a:pathLst>
              <a:path w="3282962" h="2506989">
                <a:moveTo>
                  <a:pt x="0" y="0"/>
                </a:moveTo>
                <a:lnTo>
                  <a:pt x="3282962" y="0"/>
                </a:lnTo>
                <a:lnTo>
                  <a:pt x="3282962" y="2506990"/>
                </a:lnTo>
                <a:lnTo>
                  <a:pt x="0" y="25069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EF9E1"/>
        </a:solidFill>
        <a:effectLst/>
      </p:bgPr>
    </p:bg>
    <p:spTree>
      <p:nvGrpSpPr>
        <p:cNvPr id="1" name=""/>
        <p:cNvGrpSpPr/>
        <p:nvPr/>
      </p:nvGrpSpPr>
      <p:grpSpPr>
        <a:xfrm>
          <a:off x="0" y="0"/>
          <a:ext cx="0" cy="0"/>
          <a:chOff x="0" y="0"/>
          <a:chExt cx="0" cy="0"/>
        </a:xfrm>
      </p:grpSpPr>
      <p:grpSp>
        <p:nvGrpSpPr>
          <p:cNvPr id="2" name="Group 2"/>
          <p:cNvGrpSpPr/>
          <p:nvPr/>
        </p:nvGrpSpPr>
        <p:grpSpPr>
          <a:xfrm>
            <a:off x="62149" y="4104826"/>
            <a:ext cx="10286827" cy="5149461"/>
            <a:chOff x="0" y="0"/>
            <a:chExt cx="2709288" cy="1356237"/>
          </a:xfrm>
        </p:grpSpPr>
        <p:sp>
          <p:nvSpPr>
            <p:cNvPr id="3" name="Freeform 3"/>
            <p:cNvSpPr/>
            <p:nvPr/>
          </p:nvSpPr>
          <p:spPr>
            <a:xfrm>
              <a:off x="0" y="0"/>
              <a:ext cx="2709288" cy="1356237"/>
            </a:xfrm>
            <a:custGeom>
              <a:avLst/>
              <a:gdLst/>
              <a:ahLst/>
              <a:cxnLst/>
              <a:rect l="l" t="t" r="r" b="b"/>
              <a:pathLst>
                <a:path w="2709288" h="1356237">
                  <a:moveTo>
                    <a:pt x="38383" y="0"/>
                  </a:moveTo>
                  <a:lnTo>
                    <a:pt x="2670905" y="0"/>
                  </a:lnTo>
                  <a:cubicBezTo>
                    <a:pt x="2692103" y="0"/>
                    <a:pt x="2709288" y="17185"/>
                    <a:pt x="2709288" y="38383"/>
                  </a:cubicBezTo>
                  <a:lnTo>
                    <a:pt x="2709288" y="1317854"/>
                  </a:lnTo>
                  <a:cubicBezTo>
                    <a:pt x="2709288" y="1339052"/>
                    <a:pt x="2692103" y="1356237"/>
                    <a:pt x="2670905" y="1356237"/>
                  </a:cubicBezTo>
                  <a:lnTo>
                    <a:pt x="38383" y="1356237"/>
                  </a:lnTo>
                  <a:cubicBezTo>
                    <a:pt x="17185" y="1356237"/>
                    <a:pt x="0" y="1339052"/>
                    <a:pt x="0" y="1317854"/>
                  </a:cubicBezTo>
                  <a:lnTo>
                    <a:pt x="0" y="38383"/>
                  </a:lnTo>
                  <a:cubicBezTo>
                    <a:pt x="0" y="17185"/>
                    <a:pt x="17185" y="0"/>
                    <a:pt x="38383" y="0"/>
                  </a:cubicBezTo>
                  <a:close/>
                </a:path>
              </a:pathLst>
            </a:custGeom>
            <a:solidFill>
              <a:srgbClr val="D8B188"/>
            </a:solidFill>
          </p:spPr>
          <p:txBody>
            <a:bodyPr/>
            <a:lstStyle/>
            <a:p>
              <a:endParaRPr lang="en-GB"/>
            </a:p>
          </p:txBody>
        </p:sp>
        <p:sp>
          <p:nvSpPr>
            <p:cNvPr id="4" name="TextBox 4"/>
            <p:cNvSpPr txBox="1"/>
            <p:nvPr/>
          </p:nvSpPr>
          <p:spPr>
            <a:xfrm>
              <a:off x="0" y="-38100"/>
              <a:ext cx="2709288" cy="1394337"/>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flipV="1">
            <a:off x="14026864" y="-2506692"/>
            <a:ext cx="6111453" cy="6078118"/>
          </a:xfrm>
          <a:custGeom>
            <a:avLst/>
            <a:gdLst/>
            <a:ahLst/>
            <a:cxnLst/>
            <a:rect l="l" t="t" r="r" b="b"/>
            <a:pathLst>
              <a:path w="6111453" h="6078118">
                <a:moveTo>
                  <a:pt x="0" y="6078118"/>
                </a:moveTo>
                <a:lnTo>
                  <a:pt x="6111453" y="6078118"/>
                </a:lnTo>
                <a:lnTo>
                  <a:pt x="6111453" y="0"/>
                </a:lnTo>
                <a:lnTo>
                  <a:pt x="0" y="0"/>
                </a:lnTo>
                <a:lnTo>
                  <a:pt x="0" y="6078118"/>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432397" y="2609787"/>
            <a:ext cx="6826903" cy="6462473"/>
            <a:chOff x="0" y="0"/>
            <a:chExt cx="8180385" cy="7743705"/>
          </a:xfrm>
        </p:grpSpPr>
        <p:sp>
          <p:nvSpPr>
            <p:cNvPr id="7" name="Freeform 7"/>
            <p:cNvSpPr/>
            <p:nvPr/>
          </p:nvSpPr>
          <p:spPr>
            <a:xfrm>
              <a:off x="0" y="0"/>
              <a:ext cx="8180385" cy="7743705"/>
            </a:xfrm>
            <a:custGeom>
              <a:avLst/>
              <a:gdLst/>
              <a:ahLst/>
              <a:cxnLst/>
              <a:rect l="l" t="t" r="r" b="b"/>
              <a:pathLst>
                <a:path w="8180385" h="7743705">
                  <a:moveTo>
                    <a:pt x="8180385" y="1697357"/>
                  </a:moveTo>
                  <a:lnTo>
                    <a:pt x="8180385" y="6046347"/>
                  </a:lnTo>
                  <a:cubicBezTo>
                    <a:pt x="8180385" y="6983413"/>
                    <a:pt x="7561123" y="7743705"/>
                    <a:pt x="6797875" y="7743705"/>
                  </a:cubicBezTo>
                  <a:cubicBezTo>
                    <a:pt x="6130192" y="7743705"/>
                    <a:pt x="5573365" y="7163318"/>
                    <a:pt x="5444671" y="6392076"/>
                  </a:cubicBezTo>
                  <a:cubicBezTo>
                    <a:pt x="5314702" y="7163318"/>
                    <a:pt x="4757875" y="7743705"/>
                    <a:pt x="4090193" y="7743705"/>
                  </a:cubicBezTo>
                  <a:cubicBezTo>
                    <a:pt x="3422510" y="7743705"/>
                    <a:pt x="2865683" y="7163318"/>
                    <a:pt x="2736989" y="6392076"/>
                  </a:cubicBezTo>
                  <a:cubicBezTo>
                    <a:pt x="2607020" y="7163318"/>
                    <a:pt x="2050193" y="7743705"/>
                    <a:pt x="1383785" y="7743705"/>
                  </a:cubicBezTo>
                  <a:cubicBezTo>
                    <a:pt x="619263" y="7743705"/>
                    <a:pt x="0" y="6983413"/>
                    <a:pt x="0" y="6046347"/>
                  </a:cubicBezTo>
                  <a:lnTo>
                    <a:pt x="0" y="1697357"/>
                  </a:lnTo>
                  <a:cubicBezTo>
                    <a:pt x="0" y="760291"/>
                    <a:pt x="619263" y="0"/>
                    <a:pt x="1382511" y="0"/>
                  </a:cubicBezTo>
                  <a:cubicBezTo>
                    <a:pt x="2050193" y="0"/>
                    <a:pt x="2607020" y="580387"/>
                    <a:pt x="2735714" y="1351628"/>
                  </a:cubicBezTo>
                  <a:cubicBezTo>
                    <a:pt x="2865683" y="580387"/>
                    <a:pt x="3422510" y="0"/>
                    <a:pt x="4090193" y="0"/>
                  </a:cubicBezTo>
                  <a:cubicBezTo>
                    <a:pt x="4757875" y="0"/>
                    <a:pt x="5314702" y="580387"/>
                    <a:pt x="5443397" y="1351628"/>
                  </a:cubicBezTo>
                  <a:cubicBezTo>
                    <a:pt x="5573365" y="580387"/>
                    <a:pt x="6130192" y="0"/>
                    <a:pt x="6797875" y="0"/>
                  </a:cubicBezTo>
                  <a:cubicBezTo>
                    <a:pt x="7561123" y="0"/>
                    <a:pt x="8180385" y="760291"/>
                    <a:pt x="8180385" y="1697357"/>
                  </a:cubicBezTo>
                  <a:close/>
                </a:path>
              </a:pathLst>
            </a:custGeom>
            <a:blipFill>
              <a:blip r:embed="rId5"/>
              <a:stretch>
                <a:fillRect l="-21308" r="-21308"/>
              </a:stretch>
            </a:blipFill>
          </p:spPr>
          <p:txBody>
            <a:bodyPr/>
            <a:lstStyle/>
            <a:p>
              <a:endParaRPr lang="en-GB"/>
            </a:p>
          </p:txBody>
        </p:sp>
      </p:grpSp>
      <p:sp>
        <p:nvSpPr>
          <p:cNvPr id="8" name="TextBox 8"/>
          <p:cNvSpPr txBox="1"/>
          <p:nvPr/>
        </p:nvSpPr>
        <p:spPr>
          <a:xfrm>
            <a:off x="1028700" y="2129975"/>
            <a:ext cx="9136079" cy="1441451"/>
          </a:xfrm>
          <a:prstGeom prst="rect">
            <a:avLst/>
          </a:prstGeom>
        </p:spPr>
        <p:txBody>
          <a:bodyPr lIns="0" tIns="0" rIns="0" bIns="0" rtlCol="0" anchor="t">
            <a:spAutoFit/>
          </a:bodyPr>
          <a:lstStyle/>
          <a:p>
            <a:pPr algn="l">
              <a:lnSpc>
                <a:spcPts val="11899"/>
              </a:lnSpc>
              <a:spcBef>
                <a:spcPct val="0"/>
              </a:spcBef>
            </a:pPr>
            <a:r>
              <a:rPr lang="en-US" sz="8499" b="1">
                <a:solidFill>
                  <a:srgbClr val="602C0B"/>
                </a:solidFill>
                <a:latin typeface="Livvic Heavy"/>
                <a:ea typeface="Livvic Heavy"/>
                <a:cs typeface="Livvic Heavy"/>
                <a:sym typeface="Livvic Heavy"/>
              </a:rPr>
              <a:t>INTRODUCTION</a:t>
            </a:r>
          </a:p>
        </p:txBody>
      </p:sp>
      <p:sp>
        <p:nvSpPr>
          <p:cNvPr id="9" name="TextBox 9"/>
          <p:cNvSpPr txBox="1"/>
          <p:nvPr/>
        </p:nvSpPr>
        <p:spPr>
          <a:xfrm>
            <a:off x="172997" y="4142926"/>
            <a:ext cx="9991781" cy="4472378"/>
          </a:xfrm>
          <a:prstGeom prst="rect">
            <a:avLst/>
          </a:prstGeom>
        </p:spPr>
        <p:txBody>
          <a:bodyPr wrap="square" lIns="0" tIns="0" rIns="0" bIns="0" rtlCol="0" anchor="t">
            <a:spAutoFit/>
          </a:bodyPr>
          <a:lstStyle/>
          <a:p>
            <a:pPr algn="just">
              <a:lnSpc>
                <a:spcPts val="3500"/>
              </a:lnSpc>
            </a:pPr>
            <a:r>
              <a:rPr lang="en-US" sz="2500" dirty="0">
                <a:solidFill>
                  <a:srgbClr val="000000"/>
                </a:solidFill>
                <a:latin typeface="Heebo Medium"/>
                <a:ea typeface="Heebo Medium"/>
                <a:cs typeface="Heebo Medium"/>
                <a:sym typeface="Heebo Medium"/>
              </a:rPr>
              <a:t>Basil's Bakery is an artisan bakery that opened in 2015, focusing on organic breads, cakes, and pastries. Prior to the onset of the COVID-19 pandemic, the business had gained a loyal customer base and enjoyed steady growth. Retail transactions have decreased, and customer traffic has declined due to changes in customer </a:t>
            </a:r>
            <a:r>
              <a:rPr lang="en-US" sz="2500" dirty="0" err="1">
                <a:solidFill>
                  <a:srgbClr val="000000"/>
                </a:solidFill>
                <a:latin typeface="Heebo Medium"/>
                <a:ea typeface="Heebo Medium"/>
                <a:cs typeface="Heebo Medium"/>
                <a:sym typeface="Heebo Medium"/>
              </a:rPr>
              <a:t>behaviour</a:t>
            </a:r>
            <a:r>
              <a:rPr lang="en-US" sz="2500" dirty="0">
                <a:solidFill>
                  <a:srgbClr val="000000"/>
                </a:solidFill>
                <a:latin typeface="Heebo Medium"/>
                <a:ea typeface="Heebo Medium"/>
                <a:cs typeface="Heebo Medium"/>
                <a:sym typeface="Heebo Medium"/>
              </a:rPr>
              <a:t> and working patterns as a result of the pandemic (Pantano et al., 2020). </a:t>
            </a:r>
          </a:p>
          <a:p>
            <a:pPr algn="just">
              <a:lnSpc>
                <a:spcPts val="3500"/>
              </a:lnSpc>
            </a:pPr>
            <a:endParaRPr lang="en-US" sz="2500" dirty="0">
              <a:solidFill>
                <a:srgbClr val="000000"/>
              </a:solidFill>
              <a:latin typeface="Heebo Medium"/>
              <a:ea typeface="Heebo Medium"/>
              <a:cs typeface="Heebo Medium"/>
              <a:sym typeface="Heebo Medium"/>
            </a:endParaRPr>
          </a:p>
          <a:p>
            <a:pPr algn="just">
              <a:lnSpc>
                <a:spcPts val="3500"/>
              </a:lnSpc>
            </a:pPr>
            <a:r>
              <a:rPr lang="en-US" sz="2500" dirty="0">
                <a:solidFill>
                  <a:srgbClr val="000000"/>
                </a:solidFill>
                <a:latin typeface="Heebo Medium"/>
                <a:ea typeface="Heebo Medium"/>
                <a:cs typeface="Heebo Medium"/>
                <a:sym typeface="Heebo Medium"/>
              </a:rPr>
              <a:t>This presentation assesses the factors influencing the bakery's performance in the PESTEL and Fishbone framework.</a:t>
            </a:r>
          </a:p>
        </p:txBody>
      </p:sp>
      <p:sp>
        <p:nvSpPr>
          <p:cNvPr id="10" name="Freeform 10"/>
          <p:cNvSpPr/>
          <p:nvPr/>
        </p:nvSpPr>
        <p:spPr>
          <a:xfrm>
            <a:off x="-1385804" y="-98340"/>
            <a:ext cx="3117603" cy="2380715"/>
          </a:xfrm>
          <a:custGeom>
            <a:avLst/>
            <a:gdLst/>
            <a:ahLst/>
            <a:cxnLst/>
            <a:rect l="l" t="t" r="r" b="b"/>
            <a:pathLst>
              <a:path w="3117603" h="2380715">
                <a:moveTo>
                  <a:pt x="0" y="0"/>
                </a:moveTo>
                <a:lnTo>
                  <a:pt x="3117603" y="0"/>
                </a:lnTo>
                <a:lnTo>
                  <a:pt x="3117603" y="2380715"/>
                </a:lnTo>
                <a:lnTo>
                  <a:pt x="0" y="238071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p:cNvSpPr/>
          <p:nvPr/>
        </p:nvSpPr>
        <p:spPr>
          <a:xfrm>
            <a:off x="7939023" y="1300403"/>
            <a:ext cx="2409953" cy="359302"/>
          </a:xfrm>
          <a:custGeom>
            <a:avLst/>
            <a:gdLst/>
            <a:ahLst/>
            <a:cxnLst/>
            <a:rect l="l" t="t" r="r" b="b"/>
            <a:pathLst>
              <a:path w="2409953" h="359302">
                <a:moveTo>
                  <a:pt x="0" y="0"/>
                </a:moveTo>
                <a:lnTo>
                  <a:pt x="2409954" y="0"/>
                </a:lnTo>
                <a:lnTo>
                  <a:pt x="2409954" y="359302"/>
                </a:lnTo>
                <a:lnTo>
                  <a:pt x="0" y="35930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EF9E1"/>
        </a:solidFill>
        <a:effectLst/>
      </p:bgPr>
    </p:bg>
    <p:spTree>
      <p:nvGrpSpPr>
        <p:cNvPr id="1" name=""/>
        <p:cNvGrpSpPr/>
        <p:nvPr/>
      </p:nvGrpSpPr>
      <p:grpSpPr>
        <a:xfrm>
          <a:off x="0" y="0"/>
          <a:ext cx="0" cy="0"/>
          <a:chOff x="0" y="0"/>
          <a:chExt cx="0" cy="0"/>
        </a:xfrm>
      </p:grpSpPr>
      <p:grpSp>
        <p:nvGrpSpPr>
          <p:cNvPr id="2" name="Group 2"/>
          <p:cNvGrpSpPr/>
          <p:nvPr/>
        </p:nvGrpSpPr>
        <p:grpSpPr>
          <a:xfrm>
            <a:off x="-326375" y="9315450"/>
            <a:ext cx="19047875" cy="1398865"/>
            <a:chOff x="0" y="0"/>
            <a:chExt cx="5016724" cy="368425"/>
          </a:xfrm>
        </p:grpSpPr>
        <p:sp>
          <p:nvSpPr>
            <p:cNvPr id="3" name="Freeform 3"/>
            <p:cNvSpPr/>
            <p:nvPr/>
          </p:nvSpPr>
          <p:spPr>
            <a:xfrm>
              <a:off x="0" y="0"/>
              <a:ext cx="5016724" cy="368425"/>
            </a:xfrm>
            <a:custGeom>
              <a:avLst/>
              <a:gdLst/>
              <a:ahLst/>
              <a:cxnLst/>
              <a:rect l="l" t="t" r="r" b="b"/>
              <a:pathLst>
                <a:path w="5016724" h="368425">
                  <a:moveTo>
                    <a:pt x="0" y="0"/>
                  </a:moveTo>
                  <a:lnTo>
                    <a:pt x="5016724" y="0"/>
                  </a:lnTo>
                  <a:lnTo>
                    <a:pt x="5016724" y="368425"/>
                  </a:lnTo>
                  <a:lnTo>
                    <a:pt x="0" y="368425"/>
                  </a:lnTo>
                  <a:close/>
                </a:path>
              </a:pathLst>
            </a:custGeom>
            <a:solidFill>
              <a:srgbClr val="602C0B"/>
            </a:solidFill>
          </p:spPr>
          <p:txBody>
            <a:bodyPr/>
            <a:lstStyle/>
            <a:p>
              <a:endParaRPr lang="en-GB"/>
            </a:p>
          </p:txBody>
        </p:sp>
        <p:sp>
          <p:nvSpPr>
            <p:cNvPr id="4" name="TextBox 4"/>
            <p:cNvSpPr txBox="1"/>
            <p:nvPr/>
          </p:nvSpPr>
          <p:spPr>
            <a:xfrm>
              <a:off x="0" y="-38100"/>
              <a:ext cx="5016724" cy="40652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4698670" y="-161657"/>
            <a:ext cx="3117603" cy="2380715"/>
          </a:xfrm>
          <a:custGeom>
            <a:avLst/>
            <a:gdLst/>
            <a:ahLst/>
            <a:cxnLst/>
            <a:rect l="l" t="t" r="r" b="b"/>
            <a:pathLst>
              <a:path w="3117603" h="2380715">
                <a:moveTo>
                  <a:pt x="0" y="0"/>
                </a:moveTo>
                <a:lnTo>
                  <a:pt x="3117603" y="0"/>
                </a:lnTo>
                <a:lnTo>
                  <a:pt x="3117603" y="2380714"/>
                </a:lnTo>
                <a:lnTo>
                  <a:pt x="0" y="23807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028700" y="-266428"/>
            <a:ext cx="5228771" cy="8052334"/>
            <a:chOff x="0" y="0"/>
            <a:chExt cx="615418" cy="947747"/>
          </a:xfrm>
        </p:grpSpPr>
        <p:sp>
          <p:nvSpPr>
            <p:cNvPr id="7" name="Freeform 7"/>
            <p:cNvSpPr/>
            <p:nvPr/>
          </p:nvSpPr>
          <p:spPr>
            <a:xfrm>
              <a:off x="0" y="0"/>
              <a:ext cx="615418" cy="947747"/>
            </a:xfrm>
            <a:custGeom>
              <a:avLst/>
              <a:gdLst/>
              <a:ahLst/>
              <a:cxnLst/>
              <a:rect l="l" t="t" r="r" b="b"/>
              <a:pathLst>
                <a:path w="615418" h="947747">
                  <a:moveTo>
                    <a:pt x="205250" y="928678"/>
                  </a:moveTo>
                  <a:cubicBezTo>
                    <a:pt x="236801" y="940191"/>
                    <a:pt x="272670" y="947747"/>
                    <a:pt x="307875" y="947747"/>
                  </a:cubicBezTo>
                  <a:cubicBezTo>
                    <a:pt x="343080" y="947747"/>
                    <a:pt x="376956" y="941270"/>
                    <a:pt x="408175" y="929756"/>
                  </a:cubicBezTo>
                  <a:cubicBezTo>
                    <a:pt x="408840" y="929396"/>
                    <a:pt x="409504" y="929396"/>
                    <a:pt x="410168" y="929037"/>
                  </a:cubicBezTo>
                  <a:cubicBezTo>
                    <a:pt x="527406" y="882982"/>
                    <a:pt x="613757" y="761368"/>
                    <a:pt x="615418" y="616247"/>
                  </a:cubicBezTo>
                  <a:lnTo>
                    <a:pt x="615418" y="0"/>
                  </a:lnTo>
                  <a:lnTo>
                    <a:pt x="0" y="0"/>
                  </a:lnTo>
                  <a:lnTo>
                    <a:pt x="0" y="615790"/>
                  </a:lnTo>
                  <a:cubicBezTo>
                    <a:pt x="1661" y="762087"/>
                    <a:pt x="86683" y="883702"/>
                    <a:pt x="205250" y="928678"/>
                  </a:cubicBezTo>
                  <a:close/>
                </a:path>
              </a:pathLst>
            </a:custGeom>
            <a:blipFill>
              <a:blip r:embed="rId5"/>
              <a:stretch>
                <a:fillRect l="-88399" r="-42745"/>
              </a:stretch>
            </a:blipFill>
          </p:spPr>
          <p:txBody>
            <a:bodyPr/>
            <a:lstStyle/>
            <a:p>
              <a:endParaRPr lang="en-GB"/>
            </a:p>
          </p:txBody>
        </p:sp>
      </p:grpSp>
      <p:sp>
        <p:nvSpPr>
          <p:cNvPr id="8" name="Freeform 8"/>
          <p:cNvSpPr/>
          <p:nvPr/>
        </p:nvSpPr>
        <p:spPr>
          <a:xfrm rot="159088" flipV="1">
            <a:off x="10199869" y="-567000"/>
            <a:ext cx="8215405" cy="4893755"/>
          </a:xfrm>
          <a:custGeom>
            <a:avLst/>
            <a:gdLst/>
            <a:ahLst/>
            <a:cxnLst/>
            <a:rect l="l" t="t" r="r" b="b"/>
            <a:pathLst>
              <a:path w="8215405" h="4893755">
                <a:moveTo>
                  <a:pt x="0" y="4893755"/>
                </a:moveTo>
                <a:lnTo>
                  <a:pt x="8215406" y="4893755"/>
                </a:lnTo>
                <a:lnTo>
                  <a:pt x="8215406" y="0"/>
                </a:lnTo>
                <a:lnTo>
                  <a:pt x="0" y="0"/>
                </a:lnTo>
                <a:lnTo>
                  <a:pt x="0" y="4893755"/>
                </a:lnTo>
                <a:close/>
              </a:path>
            </a:pathLst>
          </a:custGeom>
          <a:blipFill>
            <a:blip r:embed="rId6">
              <a:extLst>
                <a:ext uri="{96DAC541-7B7A-43D3-8B79-37D633B846F1}">
                  <asvg:svgBlip xmlns:asvg="http://schemas.microsoft.com/office/drawing/2016/SVG/main" r:embed="rId7"/>
                </a:ext>
              </a:extLst>
            </a:blip>
            <a:stretch>
              <a:fillRect l="-16343"/>
            </a:stretch>
          </a:blipFill>
        </p:spPr>
        <p:txBody>
          <a:bodyPr/>
          <a:lstStyle/>
          <a:p>
            <a:endParaRPr lang="en-GB"/>
          </a:p>
        </p:txBody>
      </p:sp>
      <p:grpSp>
        <p:nvGrpSpPr>
          <p:cNvPr id="9" name="Group 9"/>
          <p:cNvGrpSpPr/>
          <p:nvPr/>
        </p:nvGrpSpPr>
        <p:grpSpPr>
          <a:xfrm>
            <a:off x="7927665" y="4514160"/>
            <a:ext cx="9331635" cy="4221126"/>
            <a:chOff x="0" y="0"/>
            <a:chExt cx="2457715" cy="1111737"/>
          </a:xfrm>
        </p:grpSpPr>
        <p:sp>
          <p:nvSpPr>
            <p:cNvPr id="10" name="Freeform 10"/>
            <p:cNvSpPr/>
            <p:nvPr/>
          </p:nvSpPr>
          <p:spPr>
            <a:xfrm>
              <a:off x="0" y="0"/>
              <a:ext cx="2457715" cy="1111737"/>
            </a:xfrm>
            <a:custGeom>
              <a:avLst/>
              <a:gdLst/>
              <a:ahLst/>
              <a:cxnLst/>
              <a:rect l="l" t="t" r="r" b="b"/>
              <a:pathLst>
                <a:path w="2457715" h="1111737">
                  <a:moveTo>
                    <a:pt x="42312" y="0"/>
                  </a:moveTo>
                  <a:lnTo>
                    <a:pt x="2415403" y="0"/>
                  </a:lnTo>
                  <a:cubicBezTo>
                    <a:pt x="2426625" y="0"/>
                    <a:pt x="2437387" y="4458"/>
                    <a:pt x="2445322" y="12393"/>
                  </a:cubicBezTo>
                  <a:cubicBezTo>
                    <a:pt x="2453257" y="20328"/>
                    <a:pt x="2457715" y="31090"/>
                    <a:pt x="2457715" y="42312"/>
                  </a:cubicBezTo>
                  <a:lnTo>
                    <a:pt x="2457715" y="1069425"/>
                  </a:lnTo>
                  <a:cubicBezTo>
                    <a:pt x="2457715" y="1092793"/>
                    <a:pt x="2438771" y="1111737"/>
                    <a:pt x="2415403" y="1111737"/>
                  </a:cubicBezTo>
                  <a:lnTo>
                    <a:pt x="42312" y="1111737"/>
                  </a:lnTo>
                  <a:cubicBezTo>
                    <a:pt x="18944" y="1111737"/>
                    <a:pt x="0" y="1092793"/>
                    <a:pt x="0" y="1069425"/>
                  </a:cubicBezTo>
                  <a:lnTo>
                    <a:pt x="0" y="42312"/>
                  </a:lnTo>
                  <a:cubicBezTo>
                    <a:pt x="0" y="18944"/>
                    <a:pt x="18944" y="0"/>
                    <a:pt x="42312" y="0"/>
                  </a:cubicBezTo>
                  <a:close/>
                </a:path>
              </a:pathLst>
            </a:custGeom>
            <a:solidFill>
              <a:srgbClr val="D8B188"/>
            </a:solidFill>
          </p:spPr>
          <p:txBody>
            <a:bodyPr/>
            <a:lstStyle/>
            <a:p>
              <a:endParaRPr lang="en-GB"/>
            </a:p>
          </p:txBody>
        </p:sp>
        <p:sp>
          <p:nvSpPr>
            <p:cNvPr id="11" name="TextBox 11"/>
            <p:cNvSpPr txBox="1"/>
            <p:nvPr/>
          </p:nvSpPr>
          <p:spPr>
            <a:xfrm>
              <a:off x="0" y="-38100"/>
              <a:ext cx="2457715" cy="1149837"/>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7927665" y="1851302"/>
            <a:ext cx="8164035" cy="1922113"/>
          </a:xfrm>
          <a:prstGeom prst="rect">
            <a:avLst/>
          </a:prstGeom>
        </p:spPr>
        <p:txBody>
          <a:bodyPr lIns="0" tIns="0" rIns="0" bIns="0" rtlCol="0" anchor="t">
            <a:spAutoFit/>
          </a:bodyPr>
          <a:lstStyle/>
          <a:p>
            <a:pPr algn="l">
              <a:lnSpc>
                <a:spcPts val="7643"/>
              </a:lnSpc>
            </a:pPr>
            <a:r>
              <a:rPr lang="en-US" sz="6114" b="1">
                <a:solidFill>
                  <a:srgbClr val="602C0B"/>
                </a:solidFill>
                <a:latin typeface="Livvic Heavy"/>
                <a:ea typeface="Livvic Heavy"/>
                <a:cs typeface="Livvic Heavy"/>
                <a:sym typeface="Livvic Heavy"/>
              </a:rPr>
              <a:t>NATURE AND SCOPE OF PROBLEMS</a:t>
            </a:r>
          </a:p>
        </p:txBody>
      </p:sp>
      <p:sp>
        <p:nvSpPr>
          <p:cNvPr id="13" name="TextBox 13"/>
          <p:cNvSpPr txBox="1"/>
          <p:nvPr/>
        </p:nvSpPr>
        <p:spPr>
          <a:xfrm>
            <a:off x="8283897" y="4785257"/>
            <a:ext cx="8398834" cy="3960058"/>
          </a:xfrm>
          <a:prstGeom prst="rect">
            <a:avLst/>
          </a:prstGeom>
        </p:spPr>
        <p:txBody>
          <a:bodyPr lIns="0" tIns="0" rIns="0" bIns="0" rtlCol="0" anchor="t">
            <a:spAutoFit/>
          </a:bodyPr>
          <a:lstStyle/>
          <a:p>
            <a:pPr marL="471296" lvl="1" indent="-235648" algn="l">
              <a:lnSpc>
                <a:spcPts val="3056"/>
              </a:lnSpc>
              <a:buFont typeface="Arial"/>
              <a:buChar char="•"/>
            </a:pPr>
            <a:r>
              <a:rPr lang="en-US" sz="2200" dirty="0">
                <a:solidFill>
                  <a:srgbClr val="000000"/>
                </a:solidFill>
                <a:latin typeface="Heebo Medium"/>
                <a:ea typeface="Heebo Medium"/>
                <a:cs typeface="Heebo Medium"/>
                <a:sym typeface="Heebo Medium"/>
              </a:rPr>
              <a:t>Reduced customer footfall.</a:t>
            </a:r>
          </a:p>
          <a:p>
            <a:pPr marL="471296" lvl="1" indent="-235648" algn="l">
              <a:lnSpc>
                <a:spcPts val="3056"/>
              </a:lnSpc>
              <a:buFont typeface="Arial"/>
              <a:buChar char="•"/>
            </a:pPr>
            <a:r>
              <a:rPr lang="en-US" sz="2200" dirty="0">
                <a:solidFill>
                  <a:srgbClr val="000000"/>
                </a:solidFill>
                <a:latin typeface="Heebo Medium"/>
                <a:ea typeface="Heebo Medium"/>
                <a:cs typeface="Heebo Medium"/>
                <a:sym typeface="Heebo Medium"/>
              </a:rPr>
              <a:t>Reducing visits due to hybrid working.</a:t>
            </a:r>
          </a:p>
          <a:p>
            <a:pPr marL="471296" lvl="1" indent="-235648" algn="l">
              <a:lnSpc>
                <a:spcPts val="3056"/>
              </a:lnSpc>
              <a:buFont typeface="Arial"/>
              <a:buChar char="•"/>
            </a:pPr>
            <a:r>
              <a:rPr lang="en-US" sz="2200" dirty="0">
                <a:solidFill>
                  <a:srgbClr val="000000"/>
                </a:solidFill>
                <a:latin typeface="Heebo Medium"/>
                <a:ea typeface="Heebo Medium"/>
                <a:cs typeface="Heebo Medium"/>
                <a:sym typeface="Heebo Medium"/>
              </a:rPr>
              <a:t>Rising operating costs.</a:t>
            </a:r>
          </a:p>
          <a:p>
            <a:pPr marL="471296" lvl="1" indent="-235648" algn="l">
              <a:lnSpc>
                <a:spcPts val="3056"/>
              </a:lnSpc>
              <a:buFont typeface="Arial"/>
              <a:buChar char="•"/>
            </a:pPr>
            <a:r>
              <a:rPr lang="en-US" sz="2200" dirty="0">
                <a:solidFill>
                  <a:srgbClr val="000000"/>
                </a:solidFill>
                <a:latin typeface="Heebo Medium"/>
                <a:ea typeface="Heebo Medium"/>
                <a:cs typeface="Heebo Medium"/>
                <a:sym typeface="Heebo Medium"/>
              </a:rPr>
              <a:t>Prices of volatile organic ingredients.</a:t>
            </a:r>
          </a:p>
          <a:p>
            <a:pPr marL="471296" lvl="1" indent="-235648" algn="l">
              <a:lnSpc>
                <a:spcPts val="3056"/>
              </a:lnSpc>
              <a:buFont typeface="Arial"/>
              <a:buChar char="•"/>
            </a:pPr>
            <a:r>
              <a:rPr lang="en-US" sz="2200" dirty="0">
                <a:solidFill>
                  <a:srgbClr val="000000"/>
                </a:solidFill>
                <a:latin typeface="Heebo Medium"/>
                <a:ea typeface="Heebo Medium"/>
                <a:cs typeface="Heebo Medium"/>
                <a:sym typeface="Heebo Medium"/>
              </a:rPr>
              <a:t>No delivery or pre-order system.</a:t>
            </a:r>
          </a:p>
          <a:p>
            <a:pPr marL="471296" lvl="1" indent="-235648" algn="l">
              <a:lnSpc>
                <a:spcPts val="3056"/>
              </a:lnSpc>
              <a:buFont typeface="Arial"/>
              <a:buChar char="•"/>
            </a:pPr>
            <a:r>
              <a:rPr lang="en-US" sz="2200" dirty="0">
                <a:solidFill>
                  <a:srgbClr val="000000"/>
                </a:solidFill>
                <a:latin typeface="Heebo Medium"/>
                <a:ea typeface="Heebo Medium"/>
                <a:cs typeface="Heebo Medium"/>
                <a:sym typeface="Heebo Medium"/>
              </a:rPr>
              <a:t>Long waiting times.</a:t>
            </a:r>
          </a:p>
          <a:p>
            <a:pPr algn="just">
              <a:lnSpc>
                <a:spcPts val="3056"/>
              </a:lnSpc>
            </a:pPr>
            <a:endParaRPr lang="en-US" sz="2200" dirty="0">
              <a:solidFill>
                <a:srgbClr val="000000"/>
              </a:solidFill>
              <a:latin typeface="Heebo Medium"/>
              <a:ea typeface="Heebo Medium"/>
              <a:cs typeface="Heebo Medium"/>
              <a:sym typeface="Heebo Medium"/>
            </a:endParaRPr>
          </a:p>
          <a:p>
            <a:pPr algn="just">
              <a:lnSpc>
                <a:spcPts val="3056"/>
              </a:lnSpc>
            </a:pPr>
            <a:r>
              <a:rPr lang="en-US" sz="2200" dirty="0">
                <a:solidFill>
                  <a:srgbClr val="000000"/>
                </a:solidFill>
                <a:latin typeface="Heebo Medium"/>
                <a:ea typeface="Heebo Medium"/>
                <a:cs typeface="Heebo Medium"/>
                <a:sym typeface="Heebo Medium"/>
              </a:rPr>
              <a:t>The evolution of shopping habits and customer expectations represents a challenging problem for the retailers (Pantano et al., 2020).</a:t>
            </a:r>
          </a:p>
        </p:txBody>
      </p:sp>
      <p:sp>
        <p:nvSpPr>
          <p:cNvPr id="14" name="Freeform 14"/>
          <p:cNvSpPr/>
          <p:nvPr/>
        </p:nvSpPr>
        <p:spPr>
          <a:xfrm>
            <a:off x="2606143" y="8270643"/>
            <a:ext cx="2073884" cy="309197"/>
          </a:xfrm>
          <a:custGeom>
            <a:avLst/>
            <a:gdLst/>
            <a:ahLst/>
            <a:cxnLst/>
            <a:rect l="l" t="t" r="r" b="b"/>
            <a:pathLst>
              <a:path w="2073884" h="309197">
                <a:moveTo>
                  <a:pt x="0" y="0"/>
                </a:moveTo>
                <a:lnTo>
                  <a:pt x="2073885" y="0"/>
                </a:lnTo>
                <a:lnTo>
                  <a:pt x="2073885" y="309197"/>
                </a:lnTo>
                <a:lnTo>
                  <a:pt x="0" y="30919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EF9E1"/>
        </a:solidFill>
        <a:effectLst/>
      </p:bgPr>
    </p:bg>
    <p:spTree>
      <p:nvGrpSpPr>
        <p:cNvPr id="1" name=""/>
        <p:cNvGrpSpPr/>
        <p:nvPr/>
      </p:nvGrpSpPr>
      <p:grpSpPr>
        <a:xfrm>
          <a:off x="0" y="0"/>
          <a:ext cx="0" cy="0"/>
          <a:chOff x="0" y="0"/>
          <a:chExt cx="0" cy="0"/>
        </a:xfrm>
      </p:grpSpPr>
      <p:grpSp>
        <p:nvGrpSpPr>
          <p:cNvPr id="2" name="Group 2"/>
          <p:cNvGrpSpPr/>
          <p:nvPr/>
        </p:nvGrpSpPr>
        <p:grpSpPr>
          <a:xfrm>
            <a:off x="-326375" y="9315450"/>
            <a:ext cx="19047875" cy="1398865"/>
            <a:chOff x="0" y="0"/>
            <a:chExt cx="5016724" cy="368425"/>
          </a:xfrm>
        </p:grpSpPr>
        <p:sp>
          <p:nvSpPr>
            <p:cNvPr id="3" name="Freeform 3"/>
            <p:cNvSpPr/>
            <p:nvPr/>
          </p:nvSpPr>
          <p:spPr>
            <a:xfrm>
              <a:off x="0" y="0"/>
              <a:ext cx="5016724" cy="368425"/>
            </a:xfrm>
            <a:custGeom>
              <a:avLst/>
              <a:gdLst/>
              <a:ahLst/>
              <a:cxnLst/>
              <a:rect l="l" t="t" r="r" b="b"/>
              <a:pathLst>
                <a:path w="5016724" h="368425">
                  <a:moveTo>
                    <a:pt x="0" y="0"/>
                  </a:moveTo>
                  <a:lnTo>
                    <a:pt x="5016724" y="0"/>
                  </a:lnTo>
                  <a:lnTo>
                    <a:pt x="5016724" y="368425"/>
                  </a:lnTo>
                  <a:lnTo>
                    <a:pt x="0" y="368425"/>
                  </a:lnTo>
                  <a:close/>
                </a:path>
              </a:pathLst>
            </a:custGeom>
            <a:solidFill>
              <a:srgbClr val="602C0B"/>
            </a:solidFill>
          </p:spPr>
          <p:txBody>
            <a:bodyPr/>
            <a:lstStyle/>
            <a:p>
              <a:endParaRPr lang="en-GB"/>
            </a:p>
          </p:txBody>
        </p:sp>
        <p:sp>
          <p:nvSpPr>
            <p:cNvPr id="4" name="TextBox 4"/>
            <p:cNvSpPr txBox="1"/>
            <p:nvPr/>
          </p:nvSpPr>
          <p:spPr>
            <a:xfrm>
              <a:off x="0" y="-38100"/>
              <a:ext cx="5016724" cy="40652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3332594" y="0"/>
            <a:ext cx="11729938" cy="8944078"/>
          </a:xfrm>
          <a:custGeom>
            <a:avLst/>
            <a:gdLst/>
            <a:ahLst/>
            <a:cxnLst/>
            <a:rect l="l" t="t" r="r" b="b"/>
            <a:pathLst>
              <a:path w="11729938" h="8944078">
                <a:moveTo>
                  <a:pt x="0" y="0"/>
                </a:moveTo>
                <a:lnTo>
                  <a:pt x="11729938" y="0"/>
                </a:lnTo>
                <a:lnTo>
                  <a:pt x="11729938" y="8944078"/>
                </a:lnTo>
                <a:lnTo>
                  <a:pt x="0" y="8944078"/>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EF9E1"/>
        </a:solidFill>
        <a:effectLst/>
      </p:bgPr>
    </p:bg>
    <p:spTree>
      <p:nvGrpSpPr>
        <p:cNvPr id="1" name=""/>
        <p:cNvGrpSpPr/>
        <p:nvPr/>
      </p:nvGrpSpPr>
      <p:grpSpPr>
        <a:xfrm>
          <a:off x="0" y="0"/>
          <a:ext cx="0" cy="0"/>
          <a:chOff x="0" y="0"/>
          <a:chExt cx="0" cy="0"/>
        </a:xfrm>
      </p:grpSpPr>
      <p:grpSp>
        <p:nvGrpSpPr>
          <p:cNvPr id="2" name="Group 2"/>
          <p:cNvGrpSpPr/>
          <p:nvPr/>
        </p:nvGrpSpPr>
        <p:grpSpPr>
          <a:xfrm>
            <a:off x="-326375" y="9315450"/>
            <a:ext cx="19047875" cy="1398865"/>
            <a:chOff x="0" y="0"/>
            <a:chExt cx="5016724" cy="368425"/>
          </a:xfrm>
        </p:grpSpPr>
        <p:sp>
          <p:nvSpPr>
            <p:cNvPr id="3" name="Freeform 3"/>
            <p:cNvSpPr/>
            <p:nvPr/>
          </p:nvSpPr>
          <p:spPr>
            <a:xfrm>
              <a:off x="0" y="0"/>
              <a:ext cx="5016724" cy="368425"/>
            </a:xfrm>
            <a:custGeom>
              <a:avLst/>
              <a:gdLst/>
              <a:ahLst/>
              <a:cxnLst/>
              <a:rect l="l" t="t" r="r" b="b"/>
              <a:pathLst>
                <a:path w="5016724" h="368425">
                  <a:moveTo>
                    <a:pt x="0" y="0"/>
                  </a:moveTo>
                  <a:lnTo>
                    <a:pt x="5016724" y="0"/>
                  </a:lnTo>
                  <a:lnTo>
                    <a:pt x="5016724" y="368425"/>
                  </a:lnTo>
                  <a:lnTo>
                    <a:pt x="0" y="368425"/>
                  </a:lnTo>
                  <a:close/>
                </a:path>
              </a:pathLst>
            </a:custGeom>
            <a:solidFill>
              <a:srgbClr val="602C0B"/>
            </a:solidFill>
          </p:spPr>
          <p:txBody>
            <a:bodyPr/>
            <a:lstStyle/>
            <a:p>
              <a:endParaRPr lang="en-GB"/>
            </a:p>
          </p:txBody>
        </p:sp>
        <p:sp>
          <p:nvSpPr>
            <p:cNvPr id="4" name="TextBox 4"/>
            <p:cNvSpPr txBox="1"/>
            <p:nvPr/>
          </p:nvSpPr>
          <p:spPr>
            <a:xfrm>
              <a:off x="0" y="-38100"/>
              <a:ext cx="5016724" cy="40652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753804" y="2652477"/>
            <a:ext cx="4821721" cy="2012555"/>
            <a:chOff x="0" y="0"/>
            <a:chExt cx="1269918" cy="414452"/>
          </a:xfrm>
        </p:grpSpPr>
        <p:sp>
          <p:nvSpPr>
            <p:cNvPr id="6" name="Freeform 6"/>
            <p:cNvSpPr/>
            <p:nvPr/>
          </p:nvSpPr>
          <p:spPr>
            <a:xfrm>
              <a:off x="0" y="0"/>
              <a:ext cx="1269918" cy="414452"/>
            </a:xfrm>
            <a:custGeom>
              <a:avLst/>
              <a:gdLst/>
              <a:ahLst/>
              <a:cxnLst/>
              <a:rect l="l" t="t" r="r" b="b"/>
              <a:pathLst>
                <a:path w="1269918" h="414452">
                  <a:moveTo>
                    <a:pt x="81887" y="0"/>
                  </a:moveTo>
                  <a:lnTo>
                    <a:pt x="1188031" y="0"/>
                  </a:lnTo>
                  <a:cubicBezTo>
                    <a:pt x="1209749" y="0"/>
                    <a:pt x="1230577" y="8627"/>
                    <a:pt x="1245934" y="23984"/>
                  </a:cubicBezTo>
                  <a:cubicBezTo>
                    <a:pt x="1261291" y="39341"/>
                    <a:pt x="1269918" y="60169"/>
                    <a:pt x="1269918" y="81887"/>
                  </a:cubicBezTo>
                  <a:lnTo>
                    <a:pt x="1269918" y="332565"/>
                  </a:lnTo>
                  <a:cubicBezTo>
                    <a:pt x="1269918" y="354283"/>
                    <a:pt x="1261291" y="375111"/>
                    <a:pt x="1245934" y="390468"/>
                  </a:cubicBezTo>
                  <a:cubicBezTo>
                    <a:pt x="1230577" y="405825"/>
                    <a:pt x="1209749" y="414452"/>
                    <a:pt x="1188031" y="414452"/>
                  </a:cubicBezTo>
                  <a:lnTo>
                    <a:pt x="81887" y="414452"/>
                  </a:lnTo>
                  <a:cubicBezTo>
                    <a:pt x="60169" y="414452"/>
                    <a:pt x="39341" y="405825"/>
                    <a:pt x="23984" y="390468"/>
                  </a:cubicBezTo>
                  <a:cubicBezTo>
                    <a:pt x="8627" y="375111"/>
                    <a:pt x="0" y="354283"/>
                    <a:pt x="0" y="332565"/>
                  </a:cubicBezTo>
                  <a:lnTo>
                    <a:pt x="0" y="81887"/>
                  </a:lnTo>
                  <a:cubicBezTo>
                    <a:pt x="0" y="60169"/>
                    <a:pt x="8627" y="39341"/>
                    <a:pt x="23984" y="23984"/>
                  </a:cubicBezTo>
                  <a:cubicBezTo>
                    <a:pt x="39341" y="8627"/>
                    <a:pt x="60169" y="0"/>
                    <a:pt x="81887" y="0"/>
                  </a:cubicBezTo>
                  <a:close/>
                </a:path>
              </a:pathLst>
            </a:custGeom>
            <a:solidFill>
              <a:srgbClr val="D8B188"/>
            </a:solidFill>
          </p:spPr>
          <p:txBody>
            <a:bodyPr/>
            <a:lstStyle/>
            <a:p>
              <a:endParaRPr lang="en-GB"/>
            </a:p>
          </p:txBody>
        </p:sp>
        <p:sp>
          <p:nvSpPr>
            <p:cNvPr id="7" name="TextBox 7"/>
            <p:cNvSpPr txBox="1"/>
            <p:nvPr/>
          </p:nvSpPr>
          <p:spPr>
            <a:xfrm>
              <a:off x="0" y="-38100"/>
              <a:ext cx="1269918" cy="452552"/>
            </a:xfrm>
            <a:prstGeom prst="rect">
              <a:avLst/>
            </a:prstGeom>
          </p:spPr>
          <p:txBody>
            <a:bodyPr lIns="50800" tIns="50800" rIns="50800" bIns="50800" rtlCol="0" anchor="ctr"/>
            <a:lstStyle/>
            <a:p>
              <a:pPr algn="ctr">
                <a:lnSpc>
                  <a:spcPts val="2659"/>
                </a:lnSpc>
                <a:spcBef>
                  <a:spcPct val="0"/>
                </a:spcBef>
              </a:pPr>
              <a:endParaRPr/>
            </a:p>
          </p:txBody>
        </p:sp>
      </p:grpSp>
      <p:sp>
        <p:nvSpPr>
          <p:cNvPr id="8" name="TextBox 8"/>
          <p:cNvSpPr txBox="1"/>
          <p:nvPr/>
        </p:nvSpPr>
        <p:spPr>
          <a:xfrm>
            <a:off x="217606" y="158888"/>
            <a:ext cx="9467046" cy="1327150"/>
          </a:xfrm>
          <a:prstGeom prst="rect">
            <a:avLst/>
          </a:prstGeom>
        </p:spPr>
        <p:txBody>
          <a:bodyPr lIns="0" tIns="0" rIns="0" bIns="0" rtlCol="0" anchor="t">
            <a:spAutoFit/>
          </a:bodyPr>
          <a:lstStyle/>
          <a:p>
            <a:pPr algn="r">
              <a:lnSpc>
                <a:spcPts val="10624"/>
              </a:lnSpc>
            </a:pPr>
            <a:r>
              <a:rPr lang="en-US" sz="8499" b="1">
                <a:solidFill>
                  <a:srgbClr val="602C0B"/>
                </a:solidFill>
                <a:latin typeface="Livvic Heavy"/>
                <a:ea typeface="Livvic Heavy"/>
                <a:cs typeface="Livvic Heavy"/>
                <a:sym typeface="Livvic Heavy"/>
              </a:rPr>
              <a:t>PESTEL FACTORS</a:t>
            </a:r>
          </a:p>
        </p:txBody>
      </p:sp>
      <p:sp>
        <p:nvSpPr>
          <p:cNvPr id="9" name="Freeform 9"/>
          <p:cNvSpPr/>
          <p:nvPr/>
        </p:nvSpPr>
        <p:spPr>
          <a:xfrm>
            <a:off x="15466606" y="-224795"/>
            <a:ext cx="2792712" cy="2132616"/>
          </a:xfrm>
          <a:custGeom>
            <a:avLst/>
            <a:gdLst/>
            <a:ahLst/>
            <a:cxnLst/>
            <a:rect l="l" t="t" r="r" b="b"/>
            <a:pathLst>
              <a:path w="2792712" h="2132616">
                <a:moveTo>
                  <a:pt x="0" y="0"/>
                </a:moveTo>
                <a:lnTo>
                  <a:pt x="2792712" y="0"/>
                </a:lnTo>
                <a:lnTo>
                  <a:pt x="2792712" y="2132617"/>
                </a:lnTo>
                <a:lnTo>
                  <a:pt x="0" y="213261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p:cNvSpPr txBox="1"/>
          <p:nvPr/>
        </p:nvSpPr>
        <p:spPr>
          <a:xfrm>
            <a:off x="964359" y="2793880"/>
            <a:ext cx="4400610" cy="1592103"/>
          </a:xfrm>
          <a:prstGeom prst="rect">
            <a:avLst/>
          </a:prstGeom>
        </p:spPr>
        <p:txBody>
          <a:bodyPr lIns="0" tIns="0" rIns="0" bIns="0" rtlCol="0" anchor="t">
            <a:spAutoFit/>
          </a:bodyPr>
          <a:lstStyle/>
          <a:p>
            <a:pPr algn="just">
              <a:lnSpc>
                <a:spcPts val="2500"/>
              </a:lnSpc>
            </a:pPr>
            <a:r>
              <a:rPr lang="en-US" sz="2000" dirty="0">
                <a:solidFill>
                  <a:srgbClr val="000000"/>
                </a:solidFill>
                <a:latin typeface="Heebo medium" panose="020F0502020204030204" pitchFamily="2" charset="-79"/>
                <a:ea typeface="Heebo Bold"/>
                <a:cs typeface="Heebo medium" panose="020F0502020204030204" pitchFamily="2" charset="-79"/>
                <a:sym typeface="Heebo Bold"/>
              </a:rPr>
              <a:t>Political – Regulations</a:t>
            </a:r>
          </a:p>
          <a:p>
            <a:pPr algn="just">
              <a:lnSpc>
                <a:spcPts val="2500"/>
              </a:lnSpc>
            </a:pPr>
            <a:endParaRPr lang="en-US" sz="2000" dirty="0">
              <a:solidFill>
                <a:srgbClr val="000000"/>
              </a:solidFill>
              <a:latin typeface="Heebo medium" panose="020F0502020204030204" pitchFamily="2" charset="-79"/>
              <a:ea typeface="Heebo Bold"/>
              <a:cs typeface="Heebo medium" panose="020F0502020204030204" pitchFamily="2" charset="-79"/>
              <a:sym typeface="Heebo Bold"/>
            </a:endParaRPr>
          </a:p>
          <a:p>
            <a:pPr algn="just">
              <a:lnSpc>
                <a:spcPts val="2500"/>
              </a:lnSpc>
            </a:pPr>
            <a:r>
              <a:rPr lang="en-US" sz="2000" dirty="0">
                <a:solidFill>
                  <a:srgbClr val="000000"/>
                </a:solidFill>
                <a:latin typeface="Heebo medium" panose="020F0502020204030204" pitchFamily="2" charset="-79"/>
                <a:ea typeface="Heebo Bold"/>
                <a:cs typeface="Heebo medium" panose="020F0502020204030204" pitchFamily="2" charset="-79"/>
                <a:sym typeface="Heebo Bold"/>
              </a:rPr>
              <a:t>The greater the compliance costs, the more regulations will be imposed.</a:t>
            </a:r>
          </a:p>
          <a:p>
            <a:pPr algn="just">
              <a:lnSpc>
                <a:spcPts val="2500"/>
              </a:lnSpc>
            </a:pPr>
            <a:endParaRPr lang="en-US" sz="2000" dirty="0">
              <a:solidFill>
                <a:srgbClr val="000000"/>
              </a:solidFill>
              <a:latin typeface="Heebo medium" panose="020F0502020204030204" pitchFamily="2" charset="-79"/>
              <a:ea typeface="Heebo Bold"/>
              <a:cs typeface="Heebo medium" panose="020F0502020204030204" pitchFamily="2" charset="-79"/>
              <a:sym typeface="Heebo Bold"/>
            </a:endParaRPr>
          </a:p>
        </p:txBody>
      </p:sp>
      <p:grpSp>
        <p:nvGrpSpPr>
          <p:cNvPr id="11" name="Group 11"/>
          <p:cNvGrpSpPr/>
          <p:nvPr/>
        </p:nvGrpSpPr>
        <p:grpSpPr>
          <a:xfrm>
            <a:off x="12818098" y="6150149"/>
            <a:ext cx="4821721" cy="2012555"/>
            <a:chOff x="0" y="0"/>
            <a:chExt cx="1269918" cy="414452"/>
          </a:xfrm>
        </p:grpSpPr>
        <p:sp>
          <p:nvSpPr>
            <p:cNvPr id="12" name="Freeform 12"/>
            <p:cNvSpPr/>
            <p:nvPr/>
          </p:nvSpPr>
          <p:spPr>
            <a:xfrm>
              <a:off x="0" y="0"/>
              <a:ext cx="1269918" cy="414452"/>
            </a:xfrm>
            <a:custGeom>
              <a:avLst/>
              <a:gdLst/>
              <a:ahLst/>
              <a:cxnLst/>
              <a:rect l="l" t="t" r="r" b="b"/>
              <a:pathLst>
                <a:path w="1269918" h="414452">
                  <a:moveTo>
                    <a:pt x="81887" y="0"/>
                  </a:moveTo>
                  <a:lnTo>
                    <a:pt x="1188031" y="0"/>
                  </a:lnTo>
                  <a:cubicBezTo>
                    <a:pt x="1209749" y="0"/>
                    <a:pt x="1230577" y="8627"/>
                    <a:pt x="1245934" y="23984"/>
                  </a:cubicBezTo>
                  <a:cubicBezTo>
                    <a:pt x="1261291" y="39341"/>
                    <a:pt x="1269918" y="60169"/>
                    <a:pt x="1269918" y="81887"/>
                  </a:cubicBezTo>
                  <a:lnTo>
                    <a:pt x="1269918" y="332565"/>
                  </a:lnTo>
                  <a:cubicBezTo>
                    <a:pt x="1269918" y="354283"/>
                    <a:pt x="1261291" y="375111"/>
                    <a:pt x="1245934" y="390468"/>
                  </a:cubicBezTo>
                  <a:cubicBezTo>
                    <a:pt x="1230577" y="405825"/>
                    <a:pt x="1209749" y="414452"/>
                    <a:pt x="1188031" y="414452"/>
                  </a:cubicBezTo>
                  <a:lnTo>
                    <a:pt x="81887" y="414452"/>
                  </a:lnTo>
                  <a:cubicBezTo>
                    <a:pt x="60169" y="414452"/>
                    <a:pt x="39341" y="405825"/>
                    <a:pt x="23984" y="390468"/>
                  </a:cubicBezTo>
                  <a:cubicBezTo>
                    <a:pt x="8627" y="375111"/>
                    <a:pt x="0" y="354283"/>
                    <a:pt x="0" y="332565"/>
                  </a:cubicBezTo>
                  <a:lnTo>
                    <a:pt x="0" y="81887"/>
                  </a:lnTo>
                  <a:cubicBezTo>
                    <a:pt x="0" y="60169"/>
                    <a:pt x="8627" y="39341"/>
                    <a:pt x="23984" y="23984"/>
                  </a:cubicBezTo>
                  <a:cubicBezTo>
                    <a:pt x="39341" y="8627"/>
                    <a:pt x="60169" y="0"/>
                    <a:pt x="81887" y="0"/>
                  </a:cubicBezTo>
                  <a:close/>
                </a:path>
              </a:pathLst>
            </a:custGeom>
            <a:solidFill>
              <a:srgbClr val="D8B188"/>
            </a:solidFill>
          </p:spPr>
          <p:txBody>
            <a:bodyPr/>
            <a:lstStyle/>
            <a:p>
              <a:endParaRPr lang="en-GB"/>
            </a:p>
          </p:txBody>
        </p:sp>
        <p:sp>
          <p:nvSpPr>
            <p:cNvPr id="13" name="TextBox 13"/>
            <p:cNvSpPr txBox="1"/>
            <p:nvPr/>
          </p:nvSpPr>
          <p:spPr>
            <a:xfrm>
              <a:off x="0" y="-38100"/>
              <a:ext cx="1269918" cy="452552"/>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12818098" y="2676160"/>
            <a:ext cx="4821721" cy="2012555"/>
            <a:chOff x="0" y="0"/>
            <a:chExt cx="1269918" cy="414452"/>
          </a:xfrm>
        </p:grpSpPr>
        <p:sp>
          <p:nvSpPr>
            <p:cNvPr id="15" name="Freeform 15"/>
            <p:cNvSpPr/>
            <p:nvPr/>
          </p:nvSpPr>
          <p:spPr>
            <a:xfrm>
              <a:off x="0" y="0"/>
              <a:ext cx="1269918" cy="414452"/>
            </a:xfrm>
            <a:custGeom>
              <a:avLst/>
              <a:gdLst/>
              <a:ahLst/>
              <a:cxnLst/>
              <a:rect l="l" t="t" r="r" b="b"/>
              <a:pathLst>
                <a:path w="1269918" h="414452">
                  <a:moveTo>
                    <a:pt x="81887" y="0"/>
                  </a:moveTo>
                  <a:lnTo>
                    <a:pt x="1188031" y="0"/>
                  </a:lnTo>
                  <a:cubicBezTo>
                    <a:pt x="1209749" y="0"/>
                    <a:pt x="1230577" y="8627"/>
                    <a:pt x="1245934" y="23984"/>
                  </a:cubicBezTo>
                  <a:cubicBezTo>
                    <a:pt x="1261291" y="39341"/>
                    <a:pt x="1269918" y="60169"/>
                    <a:pt x="1269918" y="81887"/>
                  </a:cubicBezTo>
                  <a:lnTo>
                    <a:pt x="1269918" y="332565"/>
                  </a:lnTo>
                  <a:cubicBezTo>
                    <a:pt x="1269918" y="354283"/>
                    <a:pt x="1261291" y="375111"/>
                    <a:pt x="1245934" y="390468"/>
                  </a:cubicBezTo>
                  <a:cubicBezTo>
                    <a:pt x="1230577" y="405825"/>
                    <a:pt x="1209749" y="414452"/>
                    <a:pt x="1188031" y="414452"/>
                  </a:cubicBezTo>
                  <a:lnTo>
                    <a:pt x="81887" y="414452"/>
                  </a:lnTo>
                  <a:cubicBezTo>
                    <a:pt x="60169" y="414452"/>
                    <a:pt x="39341" y="405825"/>
                    <a:pt x="23984" y="390468"/>
                  </a:cubicBezTo>
                  <a:cubicBezTo>
                    <a:pt x="8627" y="375111"/>
                    <a:pt x="0" y="354283"/>
                    <a:pt x="0" y="332565"/>
                  </a:cubicBezTo>
                  <a:lnTo>
                    <a:pt x="0" y="81887"/>
                  </a:lnTo>
                  <a:cubicBezTo>
                    <a:pt x="0" y="60169"/>
                    <a:pt x="8627" y="39341"/>
                    <a:pt x="23984" y="23984"/>
                  </a:cubicBezTo>
                  <a:cubicBezTo>
                    <a:pt x="39341" y="8627"/>
                    <a:pt x="60169" y="0"/>
                    <a:pt x="81887" y="0"/>
                  </a:cubicBezTo>
                  <a:close/>
                </a:path>
              </a:pathLst>
            </a:custGeom>
            <a:solidFill>
              <a:srgbClr val="D8B188"/>
            </a:solidFill>
          </p:spPr>
          <p:txBody>
            <a:bodyPr/>
            <a:lstStyle/>
            <a:p>
              <a:endParaRPr lang="en-GB"/>
            </a:p>
          </p:txBody>
        </p:sp>
        <p:sp>
          <p:nvSpPr>
            <p:cNvPr id="16" name="TextBox 16"/>
            <p:cNvSpPr txBox="1"/>
            <p:nvPr/>
          </p:nvSpPr>
          <p:spPr>
            <a:xfrm>
              <a:off x="0" y="-38100"/>
              <a:ext cx="1269918" cy="452552"/>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6786703" y="2652477"/>
            <a:ext cx="4821721" cy="2036238"/>
            <a:chOff x="0" y="0"/>
            <a:chExt cx="1269918" cy="414452"/>
          </a:xfrm>
        </p:grpSpPr>
        <p:sp>
          <p:nvSpPr>
            <p:cNvPr id="18" name="Freeform 18"/>
            <p:cNvSpPr/>
            <p:nvPr/>
          </p:nvSpPr>
          <p:spPr>
            <a:xfrm>
              <a:off x="0" y="0"/>
              <a:ext cx="1269918" cy="414452"/>
            </a:xfrm>
            <a:custGeom>
              <a:avLst/>
              <a:gdLst/>
              <a:ahLst/>
              <a:cxnLst/>
              <a:rect l="l" t="t" r="r" b="b"/>
              <a:pathLst>
                <a:path w="1269918" h="414452">
                  <a:moveTo>
                    <a:pt x="81887" y="0"/>
                  </a:moveTo>
                  <a:lnTo>
                    <a:pt x="1188031" y="0"/>
                  </a:lnTo>
                  <a:cubicBezTo>
                    <a:pt x="1209749" y="0"/>
                    <a:pt x="1230577" y="8627"/>
                    <a:pt x="1245934" y="23984"/>
                  </a:cubicBezTo>
                  <a:cubicBezTo>
                    <a:pt x="1261291" y="39341"/>
                    <a:pt x="1269918" y="60169"/>
                    <a:pt x="1269918" y="81887"/>
                  </a:cubicBezTo>
                  <a:lnTo>
                    <a:pt x="1269918" y="332565"/>
                  </a:lnTo>
                  <a:cubicBezTo>
                    <a:pt x="1269918" y="354283"/>
                    <a:pt x="1261291" y="375111"/>
                    <a:pt x="1245934" y="390468"/>
                  </a:cubicBezTo>
                  <a:cubicBezTo>
                    <a:pt x="1230577" y="405825"/>
                    <a:pt x="1209749" y="414452"/>
                    <a:pt x="1188031" y="414452"/>
                  </a:cubicBezTo>
                  <a:lnTo>
                    <a:pt x="81887" y="414452"/>
                  </a:lnTo>
                  <a:cubicBezTo>
                    <a:pt x="60169" y="414452"/>
                    <a:pt x="39341" y="405825"/>
                    <a:pt x="23984" y="390468"/>
                  </a:cubicBezTo>
                  <a:cubicBezTo>
                    <a:pt x="8627" y="375111"/>
                    <a:pt x="0" y="354283"/>
                    <a:pt x="0" y="332565"/>
                  </a:cubicBezTo>
                  <a:lnTo>
                    <a:pt x="0" y="81887"/>
                  </a:lnTo>
                  <a:cubicBezTo>
                    <a:pt x="0" y="60169"/>
                    <a:pt x="8627" y="39341"/>
                    <a:pt x="23984" y="23984"/>
                  </a:cubicBezTo>
                  <a:cubicBezTo>
                    <a:pt x="39341" y="8627"/>
                    <a:pt x="60169" y="0"/>
                    <a:pt x="81887" y="0"/>
                  </a:cubicBezTo>
                  <a:close/>
                </a:path>
              </a:pathLst>
            </a:custGeom>
            <a:solidFill>
              <a:srgbClr val="D8B188"/>
            </a:solidFill>
          </p:spPr>
          <p:txBody>
            <a:bodyPr/>
            <a:lstStyle/>
            <a:p>
              <a:endParaRPr lang="en-GB"/>
            </a:p>
          </p:txBody>
        </p:sp>
        <p:sp>
          <p:nvSpPr>
            <p:cNvPr id="19" name="TextBox 19"/>
            <p:cNvSpPr txBox="1"/>
            <p:nvPr/>
          </p:nvSpPr>
          <p:spPr>
            <a:xfrm>
              <a:off x="0" y="-38100"/>
              <a:ext cx="1269918" cy="452552"/>
            </a:xfrm>
            <a:prstGeom prst="rect">
              <a:avLst/>
            </a:prstGeom>
          </p:spPr>
          <p:txBody>
            <a:bodyPr lIns="50800" tIns="50800" rIns="50800" bIns="50800" rtlCol="0" anchor="ctr"/>
            <a:lstStyle/>
            <a:p>
              <a:pPr algn="ctr">
                <a:lnSpc>
                  <a:spcPts val="2659"/>
                </a:lnSpc>
                <a:spcBef>
                  <a:spcPct val="0"/>
                </a:spcBef>
              </a:pPr>
              <a:endParaRPr/>
            </a:p>
          </p:txBody>
        </p:sp>
      </p:grpSp>
      <p:grpSp>
        <p:nvGrpSpPr>
          <p:cNvPr id="20" name="Group 20"/>
          <p:cNvGrpSpPr/>
          <p:nvPr/>
        </p:nvGrpSpPr>
        <p:grpSpPr>
          <a:xfrm>
            <a:off x="6786703" y="6150149"/>
            <a:ext cx="4821721" cy="2012555"/>
            <a:chOff x="0" y="0"/>
            <a:chExt cx="1269918" cy="414452"/>
          </a:xfrm>
        </p:grpSpPr>
        <p:sp>
          <p:nvSpPr>
            <p:cNvPr id="21" name="Freeform 21"/>
            <p:cNvSpPr/>
            <p:nvPr/>
          </p:nvSpPr>
          <p:spPr>
            <a:xfrm>
              <a:off x="0" y="0"/>
              <a:ext cx="1269918" cy="414452"/>
            </a:xfrm>
            <a:custGeom>
              <a:avLst/>
              <a:gdLst/>
              <a:ahLst/>
              <a:cxnLst/>
              <a:rect l="l" t="t" r="r" b="b"/>
              <a:pathLst>
                <a:path w="1269918" h="414452">
                  <a:moveTo>
                    <a:pt x="81887" y="0"/>
                  </a:moveTo>
                  <a:lnTo>
                    <a:pt x="1188031" y="0"/>
                  </a:lnTo>
                  <a:cubicBezTo>
                    <a:pt x="1209749" y="0"/>
                    <a:pt x="1230577" y="8627"/>
                    <a:pt x="1245934" y="23984"/>
                  </a:cubicBezTo>
                  <a:cubicBezTo>
                    <a:pt x="1261291" y="39341"/>
                    <a:pt x="1269918" y="60169"/>
                    <a:pt x="1269918" y="81887"/>
                  </a:cubicBezTo>
                  <a:lnTo>
                    <a:pt x="1269918" y="332565"/>
                  </a:lnTo>
                  <a:cubicBezTo>
                    <a:pt x="1269918" y="354283"/>
                    <a:pt x="1261291" y="375111"/>
                    <a:pt x="1245934" y="390468"/>
                  </a:cubicBezTo>
                  <a:cubicBezTo>
                    <a:pt x="1230577" y="405825"/>
                    <a:pt x="1209749" y="414452"/>
                    <a:pt x="1188031" y="414452"/>
                  </a:cubicBezTo>
                  <a:lnTo>
                    <a:pt x="81887" y="414452"/>
                  </a:lnTo>
                  <a:cubicBezTo>
                    <a:pt x="60169" y="414452"/>
                    <a:pt x="39341" y="405825"/>
                    <a:pt x="23984" y="390468"/>
                  </a:cubicBezTo>
                  <a:cubicBezTo>
                    <a:pt x="8627" y="375111"/>
                    <a:pt x="0" y="354283"/>
                    <a:pt x="0" y="332565"/>
                  </a:cubicBezTo>
                  <a:lnTo>
                    <a:pt x="0" y="81887"/>
                  </a:lnTo>
                  <a:cubicBezTo>
                    <a:pt x="0" y="60169"/>
                    <a:pt x="8627" y="39341"/>
                    <a:pt x="23984" y="23984"/>
                  </a:cubicBezTo>
                  <a:cubicBezTo>
                    <a:pt x="39341" y="8627"/>
                    <a:pt x="60169" y="0"/>
                    <a:pt x="81887" y="0"/>
                  </a:cubicBezTo>
                  <a:close/>
                </a:path>
              </a:pathLst>
            </a:custGeom>
            <a:solidFill>
              <a:srgbClr val="D8B188"/>
            </a:solidFill>
          </p:spPr>
          <p:txBody>
            <a:bodyPr/>
            <a:lstStyle/>
            <a:p>
              <a:endParaRPr lang="en-GB"/>
            </a:p>
          </p:txBody>
        </p:sp>
        <p:sp>
          <p:nvSpPr>
            <p:cNvPr id="22" name="TextBox 22"/>
            <p:cNvSpPr txBox="1"/>
            <p:nvPr/>
          </p:nvSpPr>
          <p:spPr>
            <a:xfrm>
              <a:off x="0" y="-38100"/>
              <a:ext cx="1269918" cy="452552"/>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753804" y="6150149"/>
            <a:ext cx="4821721" cy="2012555"/>
            <a:chOff x="0" y="0"/>
            <a:chExt cx="1269918" cy="414452"/>
          </a:xfrm>
        </p:grpSpPr>
        <p:sp>
          <p:nvSpPr>
            <p:cNvPr id="24" name="Freeform 24"/>
            <p:cNvSpPr/>
            <p:nvPr/>
          </p:nvSpPr>
          <p:spPr>
            <a:xfrm>
              <a:off x="0" y="0"/>
              <a:ext cx="1269918" cy="414452"/>
            </a:xfrm>
            <a:custGeom>
              <a:avLst/>
              <a:gdLst/>
              <a:ahLst/>
              <a:cxnLst/>
              <a:rect l="l" t="t" r="r" b="b"/>
              <a:pathLst>
                <a:path w="1269918" h="414452">
                  <a:moveTo>
                    <a:pt x="81887" y="0"/>
                  </a:moveTo>
                  <a:lnTo>
                    <a:pt x="1188031" y="0"/>
                  </a:lnTo>
                  <a:cubicBezTo>
                    <a:pt x="1209749" y="0"/>
                    <a:pt x="1230577" y="8627"/>
                    <a:pt x="1245934" y="23984"/>
                  </a:cubicBezTo>
                  <a:cubicBezTo>
                    <a:pt x="1261291" y="39341"/>
                    <a:pt x="1269918" y="60169"/>
                    <a:pt x="1269918" y="81887"/>
                  </a:cubicBezTo>
                  <a:lnTo>
                    <a:pt x="1269918" y="332565"/>
                  </a:lnTo>
                  <a:cubicBezTo>
                    <a:pt x="1269918" y="354283"/>
                    <a:pt x="1261291" y="375111"/>
                    <a:pt x="1245934" y="390468"/>
                  </a:cubicBezTo>
                  <a:cubicBezTo>
                    <a:pt x="1230577" y="405825"/>
                    <a:pt x="1209749" y="414452"/>
                    <a:pt x="1188031" y="414452"/>
                  </a:cubicBezTo>
                  <a:lnTo>
                    <a:pt x="81887" y="414452"/>
                  </a:lnTo>
                  <a:cubicBezTo>
                    <a:pt x="60169" y="414452"/>
                    <a:pt x="39341" y="405825"/>
                    <a:pt x="23984" y="390468"/>
                  </a:cubicBezTo>
                  <a:cubicBezTo>
                    <a:pt x="8627" y="375111"/>
                    <a:pt x="0" y="354283"/>
                    <a:pt x="0" y="332565"/>
                  </a:cubicBezTo>
                  <a:lnTo>
                    <a:pt x="0" y="81887"/>
                  </a:lnTo>
                  <a:cubicBezTo>
                    <a:pt x="0" y="60169"/>
                    <a:pt x="8627" y="39341"/>
                    <a:pt x="23984" y="23984"/>
                  </a:cubicBezTo>
                  <a:cubicBezTo>
                    <a:pt x="39341" y="8627"/>
                    <a:pt x="60169" y="0"/>
                    <a:pt x="81887" y="0"/>
                  </a:cubicBezTo>
                  <a:close/>
                </a:path>
              </a:pathLst>
            </a:custGeom>
            <a:solidFill>
              <a:srgbClr val="D8B188"/>
            </a:solidFill>
          </p:spPr>
          <p:txBody>
            <a:bodyPr/>
            <a:lstStyle/>
            <a:p>
              <a:endParaRPr lang="en-GB"/>
            </a:p>
          </p:txBody>
        </p:sp>
        <p:sp>
          <p:nvSpPr>
            <p:cNvPr id="25" name="TextBox 25"/>
            <p:cNvSpPr txBox="1"/>
            <p:nvPr/>
          </p:nvSpPr>
          <p:spPr>
            <a:xfrm>
              <a:off x="0" y="-38100"/>
              <a:ext cx="1269918" cy="452552"/>
            </a:xfrm>
            <a:prstGeom prst="rect">
              <a:avLst/>
            </a:prstGeom>
          </p:spPr>
          <p:txBody>
            <a:bodyPr lIns="50800" tIns="50800" rIns="50800" bIns="50800" rtlCol="0" anchor="ctr"/>
            <a:lstStyle/>
            <a:p>
              <a:pPr algn="ctr">
                <a:lnSpc>
                  <a:spcPts val="2659"/>
                </a:lnSpc>
                <a:spcBef>
                  <a:spcPct val="0"/>
                </a:spcBef>
              </a:pPr>
              <a:endParaRPr/>
            </a:p>
          </p:txBody>
        </p:sp>
      </p:grpSp>
      <p:sp>
        <p:nvSpPr>
          <p:cNvPr id="26" name="TextBox 26"/>
          <p:cNvSpPr txBox="1"/>
          <p:nvPr/>
        </p:nvSpPr>
        <p:spPr>
          <a:xfrm>
            <a:off x="6997600" y="2520836"/>
            <a:ext cx="4610824" cy="1731243"/>
          </a:xfrm>
          <a:prstGeom prst="rect">
            <a:avLst/>
          </a:prstGeom>
        </p:spPr>
        <p:txBody>
          <a:bodyPr lIns="0" tIns="0" rIns="0" bIns="0" rtlCol="0" anchor="t">
            <a:spAutoFit/>
          </a:bodyPr>
          <a:lstStyle/>
          <a:p>
            <a:pPr algn="just">
              <a:lnSpc>
                <a:spcPts val="2731"/>
              </a:lnSpc>
            </a:pPr>
            <a:endParaRPr sz="2000" dirty="0">
              <a:latin typeface="Heebo medium" panose="020F0502020204030204" pitchFamily="2" charset="-79"/>
              <a:cs typeface="Heebo medium" panose="020F0502020204030204" pitchFamily="2" charset="-79"/>
            </a:endParaRPr>
          </a:p>
          <a:p>
            <a:pPr algn="just">
              <a:lnSpc>
                <a:spcPts val="2731"/>
              </a:lnSpc>
            </a:pPr>
            <a:r>
              <a:rPr lang="en-US" sz="2000" dirty="0">
                <a:solidFill>
                  <a:srgbClr val="000000"/>
                </a:solidFill>
                <a:latin typeface="Heebo medium" panose="020F0502020204030204" pitchFamily="2" charset="-79"/>
                <a:ea typeface="Heebo Bold"/>
                <a:cs typeface="Heebo medium" panose="020F0502020204030204" pitchFamily="2" charset="-79"/>
                <a:sym typeface="Heebo Bold"/>
              </a:rPr>
              <a:t>Economic – Rising Costs</a:t>
            </a:r>
          </a:p>
          <a:p>
            <a:pPr algn="just">
              <a:lnSpc>
                <a:spcPts val="2731"/>
              </a:lnSpc>
            </a:pPr>
            <a:endParaRPr lang="en-US" sz="2000" dirty="0">
              <a:solidFill>
                <a:srgbClr val="000000"/>
              </a:solidFill>
              <a:latin typeface="Heebo medium" panose="020F0502020204030204" pitchFamily="2" charset="-79"/>
              <a:ea typeface="Heebo Bold"/>
              <a:cs typeface="Heebo medium" panose="020F0502020204030204" pitchFamily="2" charset="-79"/>
              <a:sym typeface="Heebo Bold"/>
            </a:endParaRPr>
          </a:p>
          <a:p>
            <a:pPr algn="just">
              <a:lnSpc>
                <a:spcPts val="2731"/>
              </a:lnSpc>
            </a:pPr>
            <a:r>
              <a:rPr lang="en-US" sz="2000" dirty="0">
                <a:solidFill>
                  <a:srgbClr val="000000"/>
                </a:solidFill>
                <a:latin typeface="Heebo medium" panose="020F0502020204030204" pitchFamily="2" charset="-79"/>
                <a:ea typeface="Heebo Bold"/>
                <a:cs typeface="Heebo medium" panose="020F0502020204030204" pitchFamily="2" charset="-79"/>
                <a:sym typeface="Heebo Bold"/>
              </a:rPr>
              <a:t>Rising costs and inflation lessen profit.</a:t>
            </a:r>
          </a:p>
          <a:p>
            <a:pPr algn="just">
              <a:lnSpc>
                <a:spcPts val="2731"/>
              </a:lnSpc>
            </a:pPr>
            <a:endParaRPr lang="en-US" sz="2000" dirty="0">
              <a:solidFill>
                <a:srgbClr val="000000"/>
              </a:solidFill>
              <a:latin typeface="Heebo medium" panose="020F0502020204030204" pitchFamily="2" charset="-79"/>
              <a:ea typeface="Heebo Bold"/>
              <a:cs typeface="Heebo medium" panose="020F0502020204030204" pitchFamily="2" charset="-79"/>
              <a:sym typeface="Heebo Bold"/>
            </a:endParaRPr>
          </a:p>
        </p:txBody>
      </p:sp>
      <p:sp>
        <p:nvSpPr>
          <p:cNvPr id="27" name="TextBox 27"/>
          <p:cNvSpPr txBox="1"/>
          <p:nvPr/>
        </p:nvSpPr>
        <p:spPr>
          <a:xfrm>
            <a:off x="13250198" y="2623902"/>
            <a:ext cx="3957521" cy="2362826"/>
          </a:xfrm>
          <a:prstGeom prst="rect">
            <a:avLst/>
          </a:prstGeom>
        </p:spPr>
        <p:txBody>
          <a:bodyPr lIns="0" tIns="0" rIns="0" bIns="0" rtlCol="0" anchor="t">
            <a:spAutoFit/>
          </a:bodyPr>
          <a:lstStyle/>
          <a:p>
            <a:pPr algn="just">
              <a:lnSpc>
                <a:spcPts val="2348"/>
              </a:lnSpc>
            </a:pPr>
            <a:endParaRPr sz="2000">
              <a:latin typeface="Heebo medium" panose="020F0502020204030204" pitchFamily="2" charset="-79"/>
              <a:cs typeface="Heebo medium" panose="020F0502020204030204" pitchFamily="2" charset="-79"/>
            </a:endParaRPr>
          </a:p>
          <a:p>
            <a:pPr algn="just">
              <a:lnSpc>
                <a:spcPts val="2348"/>
              </a:lnSpc>
            </a:pPr>
            <a:r>
              <a:rPr lang="en-US" sz="2000">
                <a:solidFill>
                  <a:srgbClr val="000000"/>
                </a:solidFill>
                <a:latin typeface="Heebo medium" panose="020F0502020204030204" pitchFamily="2" charset="-79"/>
                <a:ea typeface="Heebo Bold"/>
                <a:cs typeface="Heebo medium" panose="020F0502020204030204" pitchFamily="2" charset="-79"/>
                <a:sym typeface="Heebo Bold"/>
              </a:rPr>
              <a:t>Social – Changing Preferences</a:t>
            </a:r>
          </a:p>
          <a:p>
            <a:pPr algn="just">
              <a:lnSpc>
                <a:spcPts val="2348"/>
              </a:lnSpc>
            </a:pPr>
            <a:endParaRPr lang="en-US" sz="2000">
              <a:solidFill>
                <a:srgbClr val="000000"/>
              </a:solidFill>
              <a:latin typeface="Heebo medium" panose="020F0502020204030204" pitchFamily="2" charset="-79"/>
              <a:ea typeface="Heebo Bold"/>
              <a:cs typeface="Heebo medium" panose="020F0502020204030204" pitchFamily="2" charset="-79"/>
              <a:sym typeface="Heebo Bold"/>
            </a:endParaRPr>
          </a:p>
          <a:p>
            <a:pPr algn="just">
              <a:lnSpc>
                <a:spcPts val="2348"/>
              </a:lnSpc>
            </a:pPr>
            <a:r>
              <a:rPr lang="en-US" sz="2000">
                <a:solidFill>
                  <a:srgbClr val="000000"/>
                </a:solidFill>
                <a:latin typeface="Heebo medium" panose="020F0502020204030204" pitchFamily="2" charset="-79"/>
                <a:ea typeface="Heebo Bold"/>
                <a:cs typeface="Heebo medium" panose="020F0502020204030204" pitchFamily="2" charset="-79"/>
                <a:sym typeface="Heebo Bold"/>
              </a:rPr>
              <a:t>There has been a decline in customer foot traffic due to hybrid working.</a:t>
            </a:r>
          </a:p>
          <a:p>
            <a:pPr algn="just">
              <a:lnSpc>
                <a:spcPts val="2348"/>
              </a:lnSpc>
            </a:pPr>
            <a:endParaRPr lang="en-US" sz="2000">
              <a:solidFill>
                <a:srgbClr val="000000"/>
              </a:solidFill>
              <a:latin typeface="Heebo medium" panose="020F0502020204030204" pitchFamily="2" charset="-79"/>
              <a:ea typeface="Heebo Bold"/>
              <a:cs typeface="Heebo medium" panose="020F0502020204030204" pitchFamily="2" charset="-79"/>
              <a:sym typeface="Heebo Bold"/>
            </a:endParaRPr>
          </a:p>
          <a:p>
            <a:pPr algn="just">
              <a:lnSpc>
                <a:spcPts val="2348"/>
              </a:lnSpc>
            </a:pPr>
            <a:r>
              <a:rPr lang="en-US" sz="2000">
                <a:solidFill>
                  <a:srgbClr val="000000"/>
                </a:solidFill>
                <a:latin typeface="Heebo medium" panose="020F0502020204030204" pitchFamily="2" charset="-79"/>
                <a:ea typeface="Heebo Bold"/>
                <a:cs typeface="Heebo medium" panose="020F0502020204030204" pitchFamily="2" charset="-79"/>
                <a:sym typeface="Heebo Bold"/>
              </a:rPr>
              <a:t> </a:t>
            </a:r>
          </a:p>
        </p:txBody>
      </p:sp>
      <p:sp>
        <p:nvSpPr>
          <p:cNvPr id="28" name="TextBox 28"/>
          <p:cNvSpPr txBox="1"/>
          <p:nvPr/>
        </p:nvSpPr>
        <p:spPr>
          <a:xfrm>
            <a:off x="1039074" y="5978570"/>
            <a:ext cx="4251180" cy="1912703"/>
          </a:xfrm>
          <a:prstGeom prst="rect">
            <a:avLst/>
          </a:prstGeom>
        </p:spPr>
        <p:txBody>
          <a:bodyPr lIns="0" tIns="0" rIns="0" bIns="0" rtlCol="0" anchor="t">
            <a:spAutoFit/>
          </a:bodyPr>
          <a:lstStyle/>
          <a:p>
            <a:pPr algn="just">
              <a:lnSpc>
                <a:spcPts val="2500"/>
              </a:lnSpc>
            </a:pPr>
            <a:endParaRPr sz="2000">
              <a:latin typeface="Heebo medium" panose="020F0502020204030204" pitchFamily="2" charset="-79"/>
              <a:cs typeface="Heebo medium" panose="020F0502020204030204" pitchFamily="2" charset="-79"/>
            </a:endParaRPr>
          </a:p>
          <a:p>
            <a:pPr algn="just">
              <a:lnSpc>
                <a:spcPts val="2500"/>
              </a:lnSpc>
            </a:pPr>
            <a:r>
              <a:rPr lang="en-US" sz="2000">
                <a:solidFill>
                  <a:srgbClr val="000000"/>
                </a:solidFill>
                <a:latin typeface="Heebo medium" panose="020F0502020204030204" pitchFamily="2" charset="-79"/>
                <a:ea typeface="Heebo Bold"/>
                <a:cs typeface="Heebo medium" panose="020F0502020204030204" pitchFamily="2" charset="-79"/>
                <a:sym typeface="Heebo Bold"/>
              </a:rPr>
              <a:t>Technological – Digitalisation</a:t>
            </a:r>
          </a:p>
          <a:p>
            <a:pPr algn="just">
              <a:lnSpc>
                <a:spcPts val="2500"/>
              </a:lnSpc>
            </a:pPr>
            <a:endParaRPr lang="en-US" sz="2000">
              <a:solidFill>
                <a:srgbClr val="000000"/>
              </a:solidFill>
              <a:latin typeface="Heebo medium" panose="020F0502020204030204" pitchFamily="2" charset="-79"/>
              <a:ea typeface="Heebo Bold"/>
              <a:cs typeface="Heebo medium" panose="020F0502020204030204" pitchFamily="2" charset="-79"/>
              <a:sym typeface="Heebo Bold"/>
            </a:endParaRPr>
          </a:p>
          <a:p>
            <a:pPr algn="just">
              <a:lnSpc>
                <a:spcPts val="2500"/>
              </a:lnSpc>
            </a:pPr>
            <a:r>
              <a:rPr lang="en-US" sz="2000">
                <a:solidFill>
                  <a:srgbClr val="000000"/>
                </a:solidFill>
                <a:latin typeface="Heebo medium" panose="020F0502020204030204" pitchFamily="2" charset="-79"/>
                <a:ea typeface="Heebo Bold"/>
                <a:cs typeface="Heebo medium" panose="020F0502020204030204" pitchFamily="2" charset="-79"/>
                <a:sym typeface="Heebo Bold"/>
              </a:rPr>
              <a:t>Accessibility and efficiency is limited with restricted online services.</a:t>
            </a:r>
          </a:p>
          <a:p>
            <a:pPr algn="just">
              <a:lnSpc>
                <a:spcPts val="2500"/>
              </a:lnSpc>
            </a:pPr>
            <a:endParaRPr lang="en-US" sz="2000">
              <a:solidFill>
                <a:srgbClr val="000000"/>
              </a:solidFill>
              <a:latin typeface="Heebo medium" panose="020F0502020204030204" pitchFamily="2" charset="-79"/>
              <a:ea typeface="Heebo Bold"/>
              <a:cs typeface="Heebo medium" panose="020F0502020204030204" pitchFamily="2" charset="-79"/>
              <a:sym typeface="Heebo Bold"/>
            </a:endParaRPr>
          </a:p>
        </p:txBody>
      </p:sp>
      <p:sp>
        <p:nvSpPr>
          <p:cNvPr id="29" name="TextBox 29"/>
          <p:cNvSpPr txBox="1"/>
          <p:nvPr/>
        </p:nvSpPr>
        <p:spPr>
          <a:xfrm>
            <a:off x="6997600" y="6016317"/>
            <a:ext cx="3984340" cy="1912703"/>
          </a:xfrm>
          <a:prstGeom prst="rect">
            <a:avLst/>
          </a:prstGeom>
        </p:spPr>
        <p:txBody>
          <a:bodyPr lIns="0" tIns="0" rIns="0" bIns="0" rtlCol="0" anchor="t">
            <a:spAutoFit/>
          </a:bodyPr>
          <a:lstStyle/>
          <a:p>
            <a:pPr algn="just">
              <a:lnSpc>
                <a:spcPts val="2500"/>
              </a:lnSpc>
            </a:pPr>
            <a:endParaRPr sz="2000">
              <a:latin typeface="Heebo medium" panose="020F0502020204030204" pitchFamily="2" charset="-79"/>
              <a:cs typeface="Heebo medium" panose="020F0502020204030204" pitchFamily="2" charset="-79"/>
            </a:endParaRPr>
          </a:p>
          <a:p>
            <a:pPr algn="just">
              <a:lnSpc>
                <a:spcPts val="2500"/>
              </a:lnSpc>
            </a:pPr>
            <a:r>
              <a:rPr lang="en-US" sz="2000">
                <a:solidFill>
                  <a:srgbClr val="000000"/>
                </a:solidFill>
                <a:latin typeface="Heebo medium" panose="020F0502020204030204" pitchFamily="2" charset="-79"/>
                <a:ea typeface="Heebo Bold"/>
                <a:cs typeface="Heebo medium" panose="020F0502020204030204" pitchFamily="2" charset="-79"/>
                <a:sym typeface="Heebo Bold"/>
              </a:rPr>
              <a:t>Environmental – Supply Risks</a:t>
            </a:r>
          </a:p>
          <a:p>
            <a:pPr algn="just">
              <a:lnSpc>
                <a:spcPts val="2500"/>
              </a:lnSpc>
            </a:pPr>
            <a:endParaRPr lang="en-US" sz="2000">
              <a:solidFill>
                <a:srgbClr val="000000"/>
              </a:solidFill>
              <a:latin typeface="Heebo medium" panose="020F0502020204030204" pitchFamily="2" charset="-79"/>
              <a:ea typeface="Heebo Bold"/>
              <a:cs typeface="Heebo medium" panose="020F0502020204030204" pitchFamily="2" charset="-79"/>
              <a:sym typeface="Heebo Bold"/>
            </a:endParaRPr>
          </a:p>
          <a:p>
            <a:pPr algn="just">
              <a:lnSpc>
                <a:spcPts val="2500"/>
              </a:lnSpc>
            </a:pPr>
            <a:r>
              <a:rPr lang="en-US" sz="2000">
                <a:solidFill>
                  <a:srgbClr val="000000"/>
                </a:solidFill>
                <a:latin typeface="Heebo medium" panose="020F0502020204030204" pitchFamily="2" charset="-79"/>
                <a:ea typeface="Heebo Bold"/>
                <a:cs typeface="Heebo medium" panose="020F0502020204030204" pitchFamily="2" charset="-79"/>
                <a:sym typeface="Heebo Bold"/>
              </a:rPr>
              <a:t>The effect of the environment on ingredients supply and costs.</a:t>
            </a:r>
          </a:p>
          <a:p>
            <a:pPr algn="just">
              <a:lnSpc>
                <a:spcPts val="2500"/>
              </a:lnSpc>
            </a:pPr>
            <a:endParaRPr lang="en-US" sz="2000">
              <a:solidFill>
                <a:srgbClr val="000000"/>
              </a:solidFill>
              <a:latin typeface="Heebo medium" panose="020F0502020204030204" pitchFamily="2" charset="-79"/>
              <a:ea typeface="Heebo Bold"/>
              <a:cs typeface="Heebo medium" panose="020F0502020204030204" pitchFamily="2" charset="-79"/>
              <a:sym typeface="Heebo Bold"/>
            </a:endParaRPr>
          </a:p>
        </p:txBody>
      </p:sp>
      <p:sp>
        <p:nvSpPr>
          <p:cNvPr id="30" name="TextBox 30"/>
          <p:cNvSpPr txBox="1"/>
          <p:nvPr/>
        </p:nvSpPr>
        <p:spPr>
          <a:xfrm>
            <a:off x="13027648" y="6121574"/>
            <a:ext cx="4404140" cy="1474763"/>
          </a:xfrm>
          <a:prstGeom prst="rect">
            <a:avLst/>
          </a:prstGeom>
        </p:spPr>
        <p:txBody>
          <a:bodyPr lIns="0" tIns="0" rIns="0" bIns="0" rtlCol="0" anchor="t">
            <a:spAutoFit/>
          </a:bodyPr>
          <a:lstStyle/>
          <a:p>
            <a:pPr algn="just">
              <a:lnSpc>
                <a:spcPts val="2344"/>
              </a:lnSpc>
            </a:pPr>
            <a:endParaRPr sz="2000">
              <a:latin typeface="Heebo medium" panose="020F0502020204030204" pitchFamily="2" charset="-79"/>
              <a:cs typeface="Heebo medium" panose="020F0502020204030204" pitchFamily="2" charset="-79"/>
            </a:endParaRPr>
          </a:p>
          <a:p>
            <a:pPr algn="just">
              <a:lnSpc>
                <a:spcPts val="2344"/>
              </a:lnSpc>
            </a:pPr>
            <a:r>
              <a:rPr lang="en-US" sz="2000">
                <a:solidFill>
                  <a:srgbClr val="000000"/>
                </a:solidFill>
                <a:latin typeface="Heebo medium" panose="020F0502020204030204" pitchFamily="2" charset="-79"/>
                <a:ea typeface="Heebo Bold"/>
                <a:cs typeface="Heebo medium" panose="020F0502020204030204" pitchFamily="2" charset="-79"/>
                <a:sym typeface="Heebo Bold"/>
              </a:rPr>
              <a:t>Legal – Compliance</a:t>
            </a:r>
          </a:p>
          <a:p>
            <a:pPr algn="just">
              <a:lnSpc>
                <a:spcPts val="2344"/>
              </a:lnSpc>
            </a:pPr>
            <a:endParaRPr lang="en-US" sz="2000">
              <a:solidFill>
                <a:srgbClr val="000000"/>
              </a:solidFill>
              <a:latin typeface="Heebo medium" panose="020F0502020204030204" pitchFamily="2" charset="-79"/>
              <a:ea typeface="Heebo Bold"/>
              <a:cs typeface="Heebo medium" panose="020F0502020204030204" pitchFamily="2" charset="-79"/>
              <a:sym typeface="Heebo Bold"/>
            </a:endParaRPr>
          </a:p>
          <a:p>
            <a:pPr algn="just">
              <a:lnSpc>
                <a:spcPts val="2344"/>
              </a:lnSpc>
            </a:pPr>
            <a:r>
              <a:rPr lang="en-US" sz="2000">
                <a:solidFill>
                  <a:srgbClr val="000000"/>
                </a:solidFill>
                <a:latin typeface="Heebo medium" panose="020F0502020204030204" pitchFamily="2" charset="-79"/>
                <a:ea typeface="Heebo Bold"/>
                <a:cs typeface="Heebo medium" panose="020F0502020204030204" pitchFamily="2" charset="-79"/>
                <a:sym typeface="Heebo Bold"/>
              </a:rPr>
              <a:t>There are more legal obligations in the areas of food safety and employment.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EF9E1"/>
        </a:solidFill>
        <a:effectLst/>
      </p:bgPr>
    </p:bg>
    <p:spTree>
      <p:nvGrpSpPr>
        <p:cNvPr id="1" name=""/>
        <p:cNvGrpSpPr/>
        <p:nvPr/>
      </p:nvGrpSpPr>
      <p:grpSpPr>
        <a:xfrm>
          <a:off x="0" y="0"/>
          <a:ext cx="0" cy="0"/>
          <a:chOff x="0" y="0"/>
          <a:chExt cx="0" cy="0"/>
        </a:xfrm>
      </p:grpSpPr>
      <p:grpSp>
        <p:nvGrpSpPr>
          <p:cNvPr id="2" name="Group 2"/>
          <p:cNvGrpSpPr/>
          <p:nvPr/>
        </p:nvGrpSpPr>
        <p:grpSpPr>
          <a:xfrm>
            <a:off x="-326375" y="9315450"/>
            <a:ext cx="19047875" cy="1398865"/>
            <a:chOff x="0" y="0"/>
            <a:chExt cx="5016724" cy="368425"/>
          </a:xfrm>
        </p:grpSpPr>
        <p:sp>
          <p:nvSpPr>
            <p:cNvPr id="3" name="Freeform 3"/>
            <p:cNvSpPr/>
            <p:nvPr/>
          </p:nvSpPr>
          <p:spPr>
            <a:xfrm>
              <a:off x="0" y="0"/>
              <a:ext cx="5016724" cy="368425"/>
            </a:xfrm>
            <a:custGeom>
              <a:avLst/>
              <a:gdLst/>
              <a:ahLst/>
              <a:cxnLst/>
              <a:rect l="l" t="t" r="r" b="b"/>
              <a:pathLst>
                <a:path w="5016724" h="368425">
                  <a:moveTo>
                    <a:pt x="0" y="0"/>
                  </a:moveTo>
                  <a:lnTo>
                    <a:pt x="5016724" y="0"/>
                  </a:lnTo>
                  <a:lnTo>
                    <a:pt x="5016724" y="368425"/>
                  </a:lnTo>
                  <a:lnTo>
                    <a:pt x="0" y="368425"/>
                  </a:lnTo>
                  <a:close/>
                </a:path>
              </a:pathLst>
            </a:custGeom>
            <a:solidFill>
              <a:srgbClr val="602C0B"/>
            </a:solidFill>
          </p:spPr>
          <p:txBody>
            <a:bodyPr/>
            <a:lstStyle/>
            <a:p>
              <a:endParaRPr lang="en-GB"/>
            </a:p>
          </p:txBody>
        </p:sp>
        <p:sp>
          <p:nvSpPr>
            <p:cNvPr id="4" name="TextBox 4"/>
            <p:cNvSpPr txBox="1"/>
            <p:nvPr/>
          </p:nvSpPr>
          <p:spPr>
            <a:xfrm>
              <a:off x="0" y="-38100"/>
              <a:ext cx="5016724" cy="40652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3010746" y="0"/>
            <a:ext cx="11471401" cy="9406549"/>
          </a:xfrm>
          <a:custGeom>
            <a:avLst/>
            <a:gdLst/>
            <a:ahLst/>
            <a:cxnLst/>
            <a:rect l="l" t="t" r="r" b="b"/>
            <a:pathLst>
              <a:path w="11471401" h="9406549">
                <a:moveTo>
                  <a:pt x="0" y="0"/>
                </a:moveTo>
                <a:lnTo>
                  <a:pt x="11471402" y="0"/>
                </a:lnTo>
                <a:lnTo>
                  <a:pt x="11471402" y="9406549"/>
                </a:lnTo>
                <a:lnTo>
                  <a:pt x="0" y="9406549"/>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EF9E1"/>
        </a:solidFill>
        <a:effectLst/>
      </p:bgPr>
    </p:bg>
    <p:spTree>
      <p:nvGrpSpPr>
        <p:cNvPr id="1" name=""/>
        <p:cNvGrpSpPr/>
        <p:nvPr/>
      </p:nvGrpSpPr>
      <p:grpSpPr>
        <a:xfrm>
          <a:off x="0" y="0"/>
          <a:ext cx="0" cy="0"/>
          <a:chOff x="0" y="0"/>
          <a:chExt cx="0" cy="0"/>
        </a:xfrm>
      </p:grpSpPr>
      <p:grpSp>
        <p:nvGrpSpPr>
          <p:cNvPr id="2" name="Group 2"/>
          <p:cNvGrpSpPr/>
          <p:nvPr/>
        </p:nvGrpSpPr>
        <p:grpSpPr>
          <a:xfrm>
            <a:off x="12331087" y="-69535"/>
            <a:ext cx="10426070" cy="1042607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11035" r="-52228" b="-8978"/>
              </a:stretch>
            </a:blipFill>
          </p:spPr>
          <p:txBody>
            <a:bodyPr/>
            <a:lstStyle/>
            <a:p>
              <a:endParaRPr lang="en-GB"/>
            </a:p>
          </p:txBody>
        </p:sp>
      </p:grpSp>
      <p:grpSp>
        <p:nvGrpSpPr>
          <p:cNvPr id="4" name="Group 4"/>
          <p:cNvGrpSpPr/>
          <p:nvPr/>
        </p:nvGrpSpPr>
        <p:grpSpPr>
          <a:xfrm>
            <a:off x="11427608" y="1627960"/>
            <a:ext cx="2955002" cy="2955002"/>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2595" r="-22595"/>
              </a:stretch>
            </a:blipFill>
            <a:ln w="142875" cap="sq">
              <a:solidFill>
                <a:srgbClr val="602C0B"/>
              </a:solidFill>
              <a:prstDash val="solid"/>
              <a:miter/>
            </a:ln>
          </p:spPr>
          <p:txBody>
            <a:bodyPr/>
            <a:lstStyle/>
            <a:p>
              <a:endParaRPr lang="en-GB"/>
            </a:p>
          </p:txBody>
        </p:sp>
      </p:grpSp>
      <p:grpSp>
        <p:nvGrpSpPr>
          <p:cNvPr id="6" name="Group 6"/>
          <p:cNvGrpSpPr/>
          <p:nvPr/>
        </p:nvGrpSpPr>
        <p:grpSpPr>
          <a:xfrm>
            <a:off x="34506" y="5148532"/>
            <a:ext cx="11271578" cy="4696680"/>
            <a:chOff x="0" y="0"/>
            <a:chExt cx="2968646" cy="1236986"/>
          </a:xfrm>
        </p:grpSpPr>
        <p:sp>
          <p:nvSpPr>
            <p:cNvPr id="7" name="Freeform 7"/>
            <p:cNvSpPr/>
            <p:nvPr/>
          </p:nvSpPr>
          <p:spPr>
            <a:xfrm>
              <a:off x="0" y="0"/>
              <a:ext cx="2968646" cy="1236986"/>
            </a:xfrm>
            <a:custGeom>
              <a:avLst/>
              <a:gdLst/>
              <a:ahLst/>
              <a:cxnLst/>
              <a:rect l="l" t="t" r="r" b="b"/>
              <a:pathLst>
                <a:path w="2968646" h="1236986">
                  <a:moveTo>
                    <a:pt x="35030" y="0"/>
                  </a:moveTo>
                  <a:lnTo>
                    <a:pt x="2933617" y="0"/>
                  </a:lnTo>
                  <a:cubicBezTo>
                    <a:pt x="2942907" y="0"/>
                    <a:pt x="2951817" y="3691"/>
                    <a:pt x="2958386" y="10260"/>
                  </a:cubicBezTo>
                  <a:cubicBezTo>
                    <a:pt x="2964955" y="16829"/>
                    <a:pt x="2968646" y="25739"/>
                    <a:pt x="2968646" y="35030"/>
                  </a:cubicBezTo>
                  <a:lnTo>
                    <a:pt x="2968646" y="1201956"/>
                  </a:lnTo>
                  <a:cubicBezTo>
                    <a:pt x="2968646" y="1221302"/>
                    <a:pt x="2952963" y="1236986"/>
                    <a:pt x="2933617" y="1236986"/>
                  </a:cubicBezTo>
                  <a:lnTo>
                    <a:pt x="35030" y="1236986"/>
                  </a:lnTo>
                  <a:cubicBezTo>
                    <a:pt x="25739" y="1236986"/>
                    <a:pt x="16829" y="1233295"/>
                    <a:pt x="10260" y="1226726"/>
                  </a:cubicBezTo>
                  <a:cubicBezTo>
                    <a:pt x="3691" y="1220156"/>
                    <a:pt x="0" y="1211247"/>
                    <a:pt x="0" y="1201956"/>
                  </a:cubicBezTo>
                  <a:lnTo>
                    <a:pt x="0" y="35030"/>
                  </a:lnTo>
                  <a:cubicBezTo>
                    <a:pt x="0" y="25739"/>
                    <a:pt x="3691" y="16829"/>
                    <a:pt x="10260" y="10260"/>
                  </a:cubicBezTo>
                  <a:cubicBezTo>
                    <a:pt x="16829" y="3691"/>
                    <a:pt x="25739" y="0"/>
                    <a:pt x="35030" y="0"/>
                  </a:cubicBezTo>
                  <a:close/>
                </a:path>
              </a:pathLst>
            </a:custGeom>
            <a:solidFill>
              <a:srgbClr val="D8B188"/>
            </a:solidFill>
          </p:spPr>
          <p:txBody>
            <a:bodyPr/>
            <a:lstStyle/>
            <a:p>
              <a:endParaRPr lang="en-GB"/>
            </a:p>
          </p:txBody>
        </p:sp>
        <p:sp>
          <p:nvSpPr>
            <p:cNvPr id="8" name="TextBox 8"/>
            <p:cNvSpPr txBox="1"/>
            <p:nvPr/>
          </p:nvSpPr>
          <p:spPr>
            <a:xfrm>
              <a:off x="0" y="-38100"/>
              <a:ext cx="2968646" cy="1275086"/>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427608" y="6303298"/>
            <a:ext cx="2955002" cy="2955002"/>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25046" r="-25046"/>
              </a:stretch>
            </a:blipFill>
            <a:ln w="142875" cap="sq">
              <a:solidFill>
                <a:srgbClr val="602C0B"/>
              </a:solidFill>
              <a:prstDash val="solid"/>
              <a:miter/>
            </a:ln>
          </p:spPr>
          <p:txBody>
            <a:bodyPr/>
            <a:lstStyle/>
            <a:p>
              <a:endParaRPr lang="en-GB"/>
            </a:p>
          </p:txBody>
        </p:sp>
      </p:grpSp>
      <p:sp>
        <p:nvSpPr>
          <p:cNvPr id="11" name="TextBox 11"/>
          <p:cNvSpPr txBox="1"/>
          <p:nvPr/>
        </p:nvSpPr>
        <p:spPr>
          <a:xfrm>
            <a:off x="1028700" y="1950888"/>
            <a:ext cx="9688517" cy="2670175"/>
          </a:xfrm>
          <a:prstGeom prst="rect">
            <a:avLst/>
          </a:prstGeom>
        </p:spPr>
        <p:txBody>
          <a:bodyPr lIns="0" tIns="0" rIns="0" bIns="0" rtlCol="0" anchor="t">
            <a:spAutoFit/>
          </a:bodyPr>
          <a:lstStyle/>
          <a:p>
            <a:pPr algn="l">
              <a:lnSpc>
                <a:spcPts val="10624"/>
              </a:lnSpc>
            </a:pPr>
            <a:r>
              <a:rPr lang="en-US" sz="8499" b="1">
                <a:solidFill>
                  <a:srgbClr val="602C0B"/>
                </a:solidFill>
                <a:latin typeface="Livvic Heavy"/>
                <a:ea typeface="Livvic Heavy"/>
                <a:cs typeface="Livvic Heavy"/>
                <a:sym typeface="Livvic Heavy"/>
              </a:rPr>
              <a:t>ANALYSIS OF ROOT CAUSES</a:t>
            </a:r>
          </a:p>
        </p:txBody>
      </p:sp>
      <p:sp>
        <p:nvSpPr>
          <p:cNvPr id="12" name="TextBox 12"/>
          <p:cNvSpPr txBox="1"/>
          <p:nvPr/>
        </p:nvSpPr>
        <p:spPr>
          <a:xfrm>
            <a:off x="259918" y="5406801"/>
            <a:ext cx="10820754" cy="4023537"/>
          </a:xfrm>
          <a:prstGeom prst="rect">
            <a:avLst/>
          </a:prstGeom>
        </p:spPr>
        <p:txBody>
          <a:bodyPr wrap="square" lIns="0" tIns="0" rIns="0" bIns="0" rtlCol="0" anchor="t">
            <a:spAutoFit/>
          </a:bodyPr>
          <a:lstStyle/>
          <a:p>
            <a:pPr algn="just">
              <a:lnSpc>
                <a:spcPts val="3500"/>
              </a:lnSpc>
            </a:pPr>
            <a:r>
              <a:rPr lang="en-US" sz="2600" dirty="0">
                <a:solidFill>
                  <a:srgbClr val="000000"/>
                </a:solidFill>
                <a:latin typeface="Heebo Medium"/>
                <a:ea typeface="Heebo Medium"/>
                <a:cs typeface="Heebo Medium"/>
                <a:sym typeface="Heebo Medium"/>
              </a:rPr>
              <a:t>The key reasons for </a:t>
            </a:r>
            <a:r>
              <a:rPr lang="en-US" sz="2600" dirty="0" err="1">
                <a:solidFill>
                  <a:srgbClr val="000000"/>
                </a:solidFill>
                <a:latin typeface="Heebo Medium"/>
                <a:ea typeface="Heebo Medium"/>
                <a:cs typeface="Heebo Medium"/>
                <a:sym typeface="Heebo Medium"/>
              </a:rPr>
              <a:t>sales's</a:t>
            </a:r>
            <a:r>
              <a:rPr lang="en-US" sz="2600" dirty="0">
                <a:solidFill>
                  <a:srgbClr val="000000"/>
                </a:solidFill>
                <a:latin typeface="Heebo Medium"/>
                <a:ea typeface="Heebo Medium"/>
                <a:cs typeface="Heebo Medium"/>
                <a:sym typeface="Heebo Medium"/>
              </a:rPr>
              <a:t> drop include:</a:t>
            </a:r>
          </a:p>
          <a:p>
            <a:pPr algn="just">
              <a:lnSpc>
                <a:spcPts val="3500"/>
              </a:lnSpc>
            </a:pPr>
            <a:endParaRPr lang="en-US" sz="2600" dirty="0">
              <a:solidFill>
                <a:srgbClr val="000000"/>
              </a:solidFill>
              <a:latin typeface="Heebo Medium"/>
              <a:ea typeface="Heebo Medium"/>
              <a:cs typeface="Heebo Medium"/>
              <a:sym typeface="Heebo Medium"/>
            </a:endParaRPr>
          </a:p>
          <a:p>
            <a:pPr marL="539753" lvl="1" indent="-269876" algn="l">
              <a:lnSpc>
                <a:spcPts val="3500"/>
              </a:lnSpc>
              <a:buFont typeface="Arial"/>
              <a:buChar char="•"/>
            </a:pPr>
            <a:r>
              <a:rPr lang="en-US" sz="2600" dirty="0">
                <a:solidFill>
                  <a:srgbClr val="000000"/>
                </a:solidFill>
                <a:latin typeface="Heebo Medium"/>
                <a:ea typeface="Heebo Medium"/>
                <a:cs typeface="Heebo Medium"/>
                <a:sym typeface="Heebo Medium"/>
              </a:rPr>
              <a:t>Decreased in-person shopping.</a:t>
            </a:r>
          </a:p>
          <a:p>
            <a:pPr marL="539753" lvl="1" indent="-269876" algn="l">
              <a:lnSpc>
                <a:spcPts val="3500"/>
              </a:lnSpc>
              <a:buFont typeface="Arial"/>
              <a:buChar char="•"/>
            </a:pPr>
            <a:r>
              <a:rPr lang="en-US" sz="2600" dirty="0">
                <a:solidFill>
                  <a:srgbClr val="000000"/>
                </a:solidFill>
                <a:latin typeface="Heebo Medium"/>
                <a:ea typeface="Heebo Medium"/>
                <a:cs typeface="Heebo Medium"/>
                <a:sym typeface="Heebo Medium"/>
              </a:rPr>
              <a:t>Changing consumer </a:t>
            </a:r>
            <a:r>
              <a:rPr lang="en-US" sz="2600" dirty="0" err="1">
                <a:solidFill>
                  <a:srgbClr val="000000"/>
                </a:solidFill>
                <a:latin typeface="Heebo Medium"/>
                <a:ea typeface="Heebo Medium"/>
                <a:cs typeface="Heebo Medium"/>
                <a:sym typeface="Heebo Medium"/>
              </a:rPr>
              <a:t>behaviour</a:t>
            </a:r>
            <a:r>
              <a:rPr lang="en-US" sz="2600" dirty="0">
                <a:solidFill>
                  <a:srgbClr val="000000"/>
                </a:solidFill>
                <a:latin typeface="Heebo Medium"/>
                <a:ea typeface="Heebo Medium"/>
                <a:cs typeface="Heebo Medium"/>
                <a:sym typeface="Heebo Medium"/>
              </a:rPr>
              <a:t>.</a:t>
            </a:r>
          </a:p>
          <a:p>
            <a:pPr marL="539753" lvl="1" indent="-269876" algn="l">
              <a:lnSpc>
                <a:spcPts val="3500"/>
              </a:lnSpc>
              <a:buFont typeface="Arial"/>
              <a:buChar char="•"/>
            </a:pPr>
            <a:r>
              <a:rPr lang="en-US" sz="2600" dirty="0">
                <a:solidFill>
                  <a:srgbClr val="000000"/>
                </a:solidFill>
                <a:latin typeface="Heebo Medium"/>
                <a:ea typeface="Heebo Medium"/>
                <a:cs typeface="Heebo Medium"/>
                <a:sym typeface="Heebo Medium"/>
              </a:rPr>
              <a:t>Limited digital capabilities.</a:t>
            </a:r>
          </a:p>
          <a:p>
            <a:pPr marL="539753" lvl="1" indent="-269876" algn="l">
              <a:lnSpc>
                <a:spcPts val="3500"/>
              </a:lnSpc>
              <a:buFont typeface="Arial"/>
              <a:buChar char="•"/>
            </a:pPr>
            <a:r>
              <a:rPr lang="en-US" sz="2600" dirty="0">
                <a:solidFill>
                  <a:srgbClr val="000000"/>
                </a:solidFill>
                <a:latin typeface="Heebo Medium"/>
                <a:ea typeface="Heebo Medium"/>
                <a:cs typeface="Heebo Medium"/>
                <a:sym typeface="Heebo Medium"/>
              </a:rPr>
              <a:t>Rising operational expenses.</a:t>
            </a:r>
          </a:p>
          <a:p>
            <a:pPr algn="just">
              <a:lnSpc>
                <a:spcPts val="3500"/>
              </a:lnSpc>
            </a:pPr>
            <a:endParaRPr lang="en-US" sz="2600" dirty="0">
              <a:solidFill>
                <a:srgbClr val="000000"/>
              </a:solidFill>
              <a:latin typeface="Heebo Medium"/>
              <a:ea typeface="Heebo Medium"/>
              <a:cs typeface="Heebo Medium"/>
              <a:sym typeface="Heebo Medium"/>
            </a:endParaRPr>
          </a:p>
          <a:p>
            <a:pPr algn="just">
              <a:lnSpc>
                <a:spcPts val="3500"/>
              </a:lnSpc>
            </a:pPr>
            <a:r>
              <a:rPr lang="en-US" sz="2600" dirty="0">
                <a:solidFill>
                  <a:srgbClr val="000000"/>
                </a:solidFill>
                <a:latin typeface="Heebo Medium"/>
                <a:ea typeface="Heebo Medium"/>
                <a:cs typeface="Heebo Medium"/>
                <a:sym typeface="Heebo Medium"/>
              </a:rPr>
              <a:t>To compete in a post-pandemic world, retailers need to keep up with consumer </a:t>
            </a:r>
            <a:r>
              <a:rPr lang="en-US" sz="2600" dirty="0" err="1">
                <a:solidFill>
                  <a:srgbClr val="000000"/>
                </a:solidFill>
                <a:latin typeface="Heebo Medium"/>
                <a:ea typeface="Heebo Medium"/>
                <a:cs typeface="Heebo Medium"/>
                <a:sym typeface="Heebo Medium"/>
              </a:rPr>
              <a:t>behaviours</a:t>
            </a:r>
            <a:r>
              <a:rPr lang="en-US" sz="2600" dirty="0">
                <a:solidFill>
                  <a:srgbClr val="000000"/>
                </a:solidFill>
                <a:latin typeface="Heebo Medium"/>
                <a:ea typeface="Heebo Medium"/>
                <a:cs typeface="Heebo Medium"/>
                <a:sym typeface="Heebo Medium"/>
              </a:rPr>
              <a:t> (Roggeveen and Sethuraman, 2020).</a:t>
            </a:r>
          </a:p>
        </p:txBody>
      </p:sp>
      <p:sp>
        <p:nvSpPr>
          <p:cNvPr id="13" name="Freeform 13"/>
          <p:cNvSpPr/>
          <p:nvPr/>
        </p:nvSpPr>
        <p:spPr>
          <a:xfrm>
            <a:off x="-1473020" y="-69535"/>
            <a:ext cx="2876479" cy="2196584"/>
          </a:xfrm>
          <a:custGeom>
            <a:avLst/>
            <a:gdLst/>
            <a:ahLst/>
            <a:cxnLst/>
            <a:rect l="l" t="t" r="r" b="b"/>
            <a:pathLst>
              <a:path w="2876479" h="2196584">
                <a:moveTo>
                  <a:pt x="0" y="0"/>
                </a:moveTo>
                <a:lnTo>
                  <a:pt x="2876479" y="0"/>
                </a:lnTo>
                <a:lnTo>
                  <a:pt x="2876479" y="2196584"/>
                </a:lnTo>
                <a:lnTo>
                  <a:pt x="0" y="219658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4" name="Freeform 14"/>
          <p:cNvSpPr/>
          <p:nvPr/>
        </p:nvSpPr>
        <p:spPr>
          <a:xfrm flipH="1" flipV="1">
            <a:off x="5861569" y="-4542550"/>
            <a:ext cx="7043540" cy="7005121"/>
          </a:xfrm>
          <a:custGeom>
            <a:avLst/>
            <a:gdLst/>
            <a:ahLst/>
            <a:cxnLst/>
            <a:rect l="l" t="t" r="r" b="b"/>
            <a:pathLst>
              <a:path w="7043540" h="7005121">
                <a:moveTo>
                  <a:pt x="7043540" y="7005121"/>
                </a:moveTo>
                <a:lnTo>
                  <a:pt x="0" y="7005121"/>
                </a:lnTo>
                <a:lnTo>
                  <a:pt x="0" y="0"/>
                </a:lnTo>
                <a:lnTo>
                  <a:pt x="7043540" y="0"/>
                </a:lnTo>
                <a:lnTo>
                  <a:pt x="7043540" y="7005121"/>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EF9E1"/>
        </a:solidFill>
        <a:effectLst/>
      </p:bgPr>
    </p:bg>
    <p:spTree>
      <p:nvGrpSpPr>
        <p:cNvPr id="1" name=""/>
        <p:cNvGrpSpPr/>
        <p:nvPr/>
      </p:nvGrpSpPr>
      <p:grpSpPr>
        <a:xfrm>
          <a:off x="0" y="0"/>
          <a:ext cx="0" cy="0"/>
          <a:chOff x="0" y="0"/>
          <a:chExt cx="0" cy="0"/>
        </a:xfrm>
      </p:grpSpPr>
      <p:grpSp>
        <p:nvGrpSpPr>
          <p:cNvPr id="2" name="Group 2"/>
          <p:cNvGrpSpPr/>
          <p:nvPr/>
        </p:nvGrpSpPr>
        <p:grpSpPr>
          <a:xfrm>
            <a:off x="-326375" y="9315450"/>
            <a:ext cx="19047875" cy="1398865"/>
            <a:chOff x="0" y="0"/>
            <a:chExt cx="5016724" cy="368425"/>
          </a:xfrm>
        </p:grpSpPr>
        <p:sp>
          <p:nvSpPr>
            <p:cNvPr id="3" name="Freeform 3"/>
            <p:cNvSpPr/>
            <p:nvPr/>
          </p:nvSpPr>
          <p:spPr>
            <a:xfrm>
              <a:off x="0" y="0"/>
              <a:ext cx="5016724" cy="368425"/>
            </a:xfrm>
            <a:custGeom>
              <a:avLst/>
              <a:gdLst/>
              <a:ahLst/>
              <a:cxnLst/>
              <a:rect l="l" t="t" r="r" b="b"/>
              <a:pathLst>
                <a:path w="5016724" h="368425">
                  <a:moveTo>
                    <a:pt x="0" y="0"/>
                  </a:moveTo>
                  <a:lnTo>
                    <a:pt x="5016724" y="0"/>
                  </a:lnTo>
                  <a:lnTo>
                    <a:pt x="5016724" y="368425"/>
                  </a:lnTo>
                  <a:lnTo>
                    <a:pt x="0" y="368425"/>
                  </a:lnTo>
                  <a:close/>
                </a:path>
              </a:pathLst>
            </a:custGeom>
            <a:solidFill>
              <a:srgbClr val="602C0B"/>
            </a:solidFill>
          </p:spPr>
          <p:txBody>
            <a:bodyPr/>
            <a:lstStyle/>
            <a:p>
              <a:endParaRPr lang="en-GB"/>
            </a:p>
          </p:txBody>
        </p:sp>
        <p:sp>
          <p:nvSpPr>
            <p:cNvPr id="4" name="TextBox 4"/>
            <p:cNvSpPr txBox="1"/>
            <p:nvPr/>
          </p:nvSpPr>
          <p:spPr>
            <a:xfrm>
              <a:off x="0" y="-38100"/>
              <a:ext cx="5016724" cy="406525"/>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5400000" flipH="1" flipV="1">
            <a:off x="12405415" y="1417001"/>
            <a:ext cx="8243337" cy="4910393"/>
          </a:xfrm>
          <a:custGeom>
            <a:avLst/>
            <a:gdLst/>
            <a:ahLst/>
            <a:cxnLst/>
            <a:rect l="l" t="t" r="r" b="b"/>
            <a:pathLst>
              <a:path w="8243337" h="4910393">
                <a:moveTo>
                  <a:pt x="8243337" y="4910394"/>
                </a:moveTo>
                <a:lnTo>
                  <a:pt x="0" y="4910394"/>
                </a:lnTo>
                <a:lnTo>
                  <a:pt x="0" y="0"/>
                </a:lnTo>
                <a:lnTo>
                  <a:pt x="8243337" y="0"/>
                </a:lnTo>
                <a:lnTo>
                  <a:pt x="8243337" y="4910394"/>
                </a:lnTo>
                <a:close/>
              </a:path>
            </a:pathLst>
          </a:custGeom>
          <a:blipFill>
            <a:blip r:embed="rId3">
              <a:extLst>
                <a:ext uri="{96DAC541-7B7A-43D3-8B79-37D633B846F1}">
                  <asvg:svgBlip xmlns:asvg="http://schemas.microsoft.com/office/drawing/2016/SVG/main" r:embed="rId4"/>
                </a:ext>
              </a:extLst>
            </a:blip>
            <a:stretch>
              <a:fillRect l="-16343"/>
            </a:stretch>
          </a:blipFill>
        </p:spPr>
        <p:txBody>
          <a:bodyPr/>
          <a:lstStyle/>
          <a:p>
            <a:endParaRPr lang="en-GB"/>
          </a:p>
        </p:txBody>
      </p:sp>
      <p:grpSp>
        <p:nvGrpSpPr>
          <p:cNvPr id="6" name="Group 6"/>
          <p:cNvGrpSpPr/>
          <p:nvPr/>
        </p:nvGrpSpPr>
        <p:grpSpPr>
          <a:xfrm>
            <a:off x="4718592" y="4307396"/>
            <a:ext cx="12810517" cy="4890619"/>
            <a:chOff x="0" y="0"/>
            <a:chExt cx="3373963" cy="1288064"/>
          </a:xfrm>
        </p:grpSpPr>
        <p:sp>
          <p:nvSpPr>
            <p:cNvPr id="7" name="Freeform 7"/>
            <p:cNvSpPr/>
            <p:nvPr/>
          </p:nvSpPr>
          <p:spPr>
            <a:xfrm>
              <a:off x="0" y="0"/>
              <a:ext cx="3373963" cy="1288064"/>
            </a:xfrm>
            <a:custGeom>
              <a:avLst/>
              <a:gdLst/>
              <a:ahLst/>
              <a:cxnLst/>
              <a:rect l="l" t="t" r="r" b="b"/>
              <a:pathLst>
                <a:path w="3373963" h="1288064">
                  <a:moveTo>
                    <a:pt x="30821" y="0"/>
                  </a:moveTo>
                  <a:lnTo>
                    <a:pt x="3343142" y="0"/>
                  </a:lnTo>
                  <a:cubicBezTo>
                    <a:pt x="3360164" y="0"/>
                    <a:pt x="3373963" y="13799"/>
                    <a:pt x="3373963" y="30821"/>
                  </a:cubicBezTo>
                  <a:lnTo>
                    <a:pt x="3373963" y="1257243"/>
                  </a:lnTo>
                  <a:cubicBezTo>
                    <a:pt x="3373963" y="1265417"/>
                    <a:pt x="3370716" y="1273257"/>
                    <a:pt x="3364936" y="1279037"/>
                  </a:cubicBezTo>
                  <a:cubicBezTo>
                    <a:pt x="3359156" y="1284817"/>
                    <a:pt x="3351316" y="1288064"/>
                    <a:pt x="3343142" y="1288064"/>
                  </a:cubicBezTo>
                  <a:lnTo>
                    <a:pt x="30821" y="1288064"/>
                  </a:lnTo>
                  <a:cubicBezTo>
                    <a:pt x="13799" y="1288064"/>
                    <a:pt x="0" y="1274265"/>
                    <a:pt x="0" y="1257243"/>
                  </a:cubicBezTo>
                  <a:lnTo>
                    <a:pt x="0" y="30821"/>
                  </a:lnTo>
                  <a:cubicBezTo>
                    <a:pt x="0" y="22647"/>
                    <a:pt x="3247" y="14808"/>
                    <a:pt x="9027" y="9027"/>
                  </a:cubicBezTo>
                  <a:cubicBezTo>
                    <a:pt x="14808" y="3247"/>
                    <a:pt x="22647" y="0"/>
                    <a:pt x="30821" y="0"/>
                  </a:cubicBezTo>
                  <a:close/>
                </a:path>
              </a:pathLst>
            </a:custGeom>
            <a:solidFill>
              <a:srgbClr val="D8B188"/>
            </a:solidFill>
          </p:spPr>
          <p:txBody>
            <a:bodyPr/>
            <a:lstStyle/>
            <a:p>
              <a:endParaRPr lang="en-GB"/>
            </a:p>
          </p:txBody>
        </p:sp>
        <p:sp>
          <p:nvSpPr>
            <p:cNvPr id="8" name="TextBox 8"/>
            <p:cNvSpPr txBox="1"/>
            <p:nvPr/>
          </p:nvSpPr>
          <p:spPr>
            <a:xfrm>
              <a:off x="0" y="-38100"/>
              <a:ext cx="3373963" cy="1326164"/>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rot="5400000" flipH="1">
            <a:off x="-2284016" y="1414273"/>
            <a:ext cx="8243337" cy="4910393"/>
          </a:xfrm>
          <a:custGeom>
            <a:avLst/>
            <a:gdLst/>
            <a:ahLst/>
            <a:cxnLst/>
            <a:rect l="l" t="t" r="r" b="b"/>
            <a:pathLst>
              <a:path w="8243337" h="4910393">
                <a:moveTo>
                  <a:pt x="8243336" y="0"/>
                </a:moveTo>
                <a:lnTo>
                  <a:pt x="0" y="0"/>
                </a:lnTo>
                <a:lnTo>
                  <a:pt x="0" y="4910393"/>
                </a:lnTo>
                <a:lnTo>
                  <a:pt x="8243336" y="4910393"/>
                </a:lnTo>
                <a:lnTo>
                  <a:pt x="8243336" y="0"/>
                </a:lnTo>
                <a:close/>
              </a:path>
            </a:pathLst>
          </a:custGeom>
          <a:blipFill>
            <a:blip r:embed="rId3">
              <a:extLst>
                <a:ext uri="{96DAC541-7B7A-43D3-8B79-37D633B846F1}">
                  <asvg:svgBlip xmlns:asvg="http://schemas.microsoft.com/office/drawing/2016/SVG/main" r:embed="rId4"/>
                </a:ext>
              </a:extLst>
            </a:blip>
            <a:stretch>
              <a:fillRect l="-16343"/>
            </a:stretch>
          </a:blipFill>
        </p:spPr>
        <p:txBody>
          <a:bodyPr/>
          <a:lstStyle/>
          <a:p>
            <a:endParaRPr lang="en-GB"/>
          </a:p>
        </p:txBody>
      </p:sp>
      <p:grpSp>
        <p:nvGrpSpPr>
          <p:cNvPr id="10" name="Group 10"/>
          <p:cNvGrpSpPr/>
          <p:nvPr/>
        </p:nvGrpSpPr>
        <p:grpSpPr>
          <a:xfrm>
            <a:off x="915077" y="4338380"/>
            <a:ext cx="5818648" cy="4176614"/>
            <a:chOff x="0" y="0"/>
            <a:chExt cx="639319" cy="458902"/>
          </a:xfrm>
        </p:grpSpPr>
        <p:sp>
          <p:nvSpPr>
            <p:cNvPr id="11" name="Freeform 11"/>
            <p:cNvSpPr/>
            <p:nvPr/>
          </p:nvSpPr>
          <p:spPr>
            <a:xfrm>
              <a:off x="0" y="0"/>
              <a:ext cx="639319" cy="458902"/>
            </a:xfrm>
            <a:custGeom>
              <a:avLst/>
              <a:gdLst/>
              <a:ahLst/>
              <a:cxnLst/>
              <a:rect l="l" t="t" r="r" b="b"/>
              <a:pathLst>
                <a:path w="639319" h="458902">
                  <a:moveTo>
                    <a:pt x="436119" y="0"/>
                  </a:moveTo>
                  <a:cubicBezTo>
                    <a:pt x="548349" y="0"/>
                    <a:pt x="639319" y="102722"/>
                    <a:pt x="639319" y="229451"/>
                  </a:cubicBezTo>
                  <a:cubicBezTo>
                    <a:pt x="639319" y="356179"/>
                    <a:pt x="548349" y="458902"/>
                    <a:pt x="436119" y="458902"/>
                  </a:cubicBezTo>
                  <a:lnTo>
                    <a:pt x="203200" y="458902"/>
                  </a:lnTo>
                  <a:cubicBezTo>
                    <a:pt x="90970" y="458902"/>
                    <a:pt x="0" y="356179"/>
                    <a:pt x="0" y="229451"/>
                  </a:cubicBezTo>
                  <a:cubicBezTo>
                    <a:pt x="0" y="102722"/>
                    <a:pt x="90970" y="0"/>
                    <a:pt x="203200" y="0"/>
                  </a:cubicBezTo>
                  <a:lnTo>
                    <a:pt x="436119" y="0"/>
                  </a:lnTo>
                </a:path>
              </a:pathLst>
            </a:custGeom>
            <a:blipFill>
              <a:blip r:embed="rId5"/>
              <a:stretch>
                <a:fillRect l="-3767" r="-3767"/>
              </a:stretch>
            </a:blipFill>
          </p:spPr>
          <p:txBody>
            <a:bodyPr/>
            <a:lstStyle/>
            <a:p>
              <a:endParaRPr lang="en-GB"/>
            </a:p>
          </p:txBody>
        </p:sp>
      </p:grpSp>
      <p:sp>
        <p:nvSpPr>
          <p:cNvPr id="12" name="TextBox 12"/>
          <p:cNvSpPr txBox="1"/>
          <p:nvPr/>
        </p:nvSpPr>
        <p:spPr>
          <a:xfrm>
            <a:off x="3675239" y="1199294"/>
            <a:ext cx="10937521" cy="1327150"/>
          </a:xfrm>
          <a:prstGeom prst="rect">
            <a:avLst/>
          </a:prstGeom>
        </p:spPr>
        <p:txBody>
          <a:bodyPr lIns="0" tIns="0" rIns="0" bIns="0" rtlCol="0" anchor="t">
            <a:spAutoFit/>
          </a:bodyPr>
          <a:lstStyle/>
          <a:p>
            <a:pPr algn="ctr">
              <a:lnSpc>
                <a:spcPts val="10624"/>
              </a:lnSpc>
            </a:pPr>
            <a:r>
              <a:rPr lang="en-US" sz="8499" b="1">
                <a:solidFill>
                  <a:srgbClr val="602C0B"/>
                </a:solidFill>
                <a:latin typeface="Livvic Heavy"/>
                <a:ea typeface="Livvic Heavy"/>
                <a:cs typeface="Livvic Heavy"/>
                <a:sym typeface="Livvic Heavy"/>
              </a:rPr>
              <a:t>KEY FINDINGS</a:t>
            </a:r>
          </a:p>
        </p:txBody>
      </p:sp>
      <p:sp>
        <p:nvSpPr>
          <p:cNvPr id="13" name="TextBox 13"/>
          <p:cNvSpPr txBox="1"/>
          <p:nvPr/>
        </p:nvSpPr>
        <p:spPr>
          <a:xfrm>
            <a:off x="7027321" y="4410017"/>
            <a:ext cx="10345602" cy="4462760"/>
          </a:xfrm>
          <a:prstGeom prst="rect">
            <a:avLst/>
          </a:prstGeom>
        </p:spPr>
        <p:txBody>
          <a:bodyPr wrap="square" lIns="0" tIns="0" rIns="0" bIns="0" rtlCol="0" anchor="t">
            <a:spAutoFit/>
          </a:bodyPr>
          <a:lstStyle/>
          <a:p>
            <a:pPr algn="just">
              <a:lnSpc>
                <a:spcPts val="2854"/>
              </a:lnSpc>
            </a:pPr>
            <a:r>
              <a:rPr lang="en-US" sz="2200" dirty="0">
                <a:solidFill>
                  <a:srgbClr val="000000"/>
                </a:solidFill>
                <a:latin typeface="Heebo Medium"/>
                <a:ea typeface="Heebo Medium"/>
                <a:cs typeface="Heebo Medium"/>
                <a:sym typeface="Heebo Medium"/>
              </a:rPr>
              <a:t>✓ The problem of sales stagnation is due to various external and internal factors, not one alone (Pantano et al., 2020).</a:t>
            </a:r>
          </a:p>
          <a:p>
            <a:pPr algn="just">
              <a:lnSpc>
                <a:spcPts val="2854"/>
              </a:lnSpc>
            </a:pPr>
            <a:endParaRPr lang="en-US" sz="2200" dirty="0">
              <a:solidFill>
                <a:srgbClr val="000000"/>
              </a:solidFill>
              <a:latin typeface="Heebo Medium"/>
              <a:ea typeface="Heebo Medium"/>
              <a:cs typeface="Heebo Medium"/>
              <a:sym typeface="Heebo Medium"/>
            </a:endParaRPr>
          </a:p>
          <a:p>
            <a:pPr algn="just">
              <a:lnSpc>
                <a:spcPts val="2854"/>
              </a:lnSpc>
            </a:pPr>
            <a:r>
              <a:rPr lang="en-US" sz="2200" dirty="0">
                <a:solidFill>
                  <a:srgbClr val="000000"/>
                </a:solidFill>
                <a:latin typeface="Heebo Medium"/>
                <a:ea typeface="Heebo Medium"/>
                <a:cs typeface="Heebo Medium"/>
                <a:sym typeface="Heebo Medium"/>
              </a:rPr>
              <a:t>✓ Since the onset of hybrid and remote working, customer footfall has been lowered and their buying habits have altered (Roggeveen and Sethuraman, 2020).</a:t>
            </a:r>
          </a:p>
          <a:p>
            <a:pPr algn="just">
              <a:lnSpc>
                <a:spcPts val="2854"/>
              </a:lnSpc>
            </a:pPr>
            <a:endParaRPr lang="en-US" sz="2200" dirty="0">
              <a:solidFill>
                <a:srgbClr val="000000"/>
              </a:solidFill>
              <a:latin typeface="Heebo Medium"/>
              <a:ea typeface="Heebo Medium"/>
              <a:cs typeface="Heebo Medium"/>
              <a:sym typeface="Heebo Medium"/>
            </a:endParaRPr>
          </a:p>
          <a:p>
            <a:pPr algn="just">
              <a:lnSpc>
                <a:spcPts val="2854"/>
              </a:lnSpc>
            </a:pPr>
            <a:r>
              <a:rPr lang="en-US" sz="2200" dirty="0">
                <a:solidFill>
                  <a:srgbClr val="000000"/>
                </a:solidFill>
                <a:latin typeface="Heebo Medium"/>
                <a:ea typeface="Heebo Medium"/>
                <a:cs typeface="Heebo Medium"/>
                <a:sym typeface="Heebo Medium"/>
              </a:rPr>
              <a:t>✓ The business has faced greater financial constraints due to the higher utility bills, rent, insurance fees and changing prices of organic ingredients (Pantano et al., 2020).</a:t>
            </a:r>
          </a:p>
          <a:p>
            <a:pPr algn="just">
              <a:lnSpc>
                <a:spcPts val="2854"/>
              </a:lnSpc>
            </a:pPr>
            <a:endParaRPr lang="en-US" sz="2200" dirty="0">
              <a:solidFill>
                <a:srgbClr val="000000"/>
              </a:solidFill>
              <a:latin typeface="Heebo Medium"/>
              <a:ea typeface="Heebo Medium"/>
              <a:cs typeface="Heebo Medium"/>
              <a:sym typeface="Heebo Medium"/>
            </a:endParaRPr>
          </a:p>
          <a:p>
            <a:pPr algn="just">
              <a:lnSpc>
                <a:spcPts val="2854"/>
              </a:lnSpc>
            </a:pPr>
            <a:r>
              <a:rPr lang="en-US" sz="2200" dirty="0">
                <a:solidFill>
                  <a:srgbClr val="000000"/>
                </a:solidFill>
                <a:latin typeface="Heebo Medium"/>
                <a:ea typeface="Heebo Medium"/>
                <a:cs typeface="Heebo Medium"/>
                <a:sym typeface="Heebo Medium"/>
              </a:rPr>
              <a:t>✓ Poor online ordering, delivery and effective pre-order abilities restrict client ease and development chances (</a:t>
            </a:r>
            <a:r>
              <a:rPr lang="en-US" sz="2200" dirty="0" err="1">
                <a:solidFill>
                  <a:srgbClr val="000000"/>
                </a:solidFill>
                <a:latin typeface="Heebo Medium"/>
                <a:ea typeface="Heebo Medium"/>
                <a:cs typeface="Heebo Medium"/>
                <a:sym typeface="Heebo Medium"/>
              </a:rPr>
              <a:t>Jewapatarakul</a:t>
            </a:r>
            <a:r>
              <a:rPr lang="en-US" sz="2200" dirty="0">
                <a:solidFill>
                  <a:srgbClr val="000000"/>
                </a:solidFill>
                <a:latin typeface="Heebo Medium"/>
                <a:ea typeface="Heebo Medium"/>
                <a:cs typeface="Heebo Medium"/>
                <a:sym typeface="Heebo Medium"/>
              </a:rPr>
              <a:t> et al., 2024).</a:t>
            </a:r>
          </a:p>
        </p:txBody>
      </p:sp>
      <p:sp>
        <p:nvSpPr>
          <p:cNvPr id="14" name="Freeform 14"/>
          <p:cNvSpPr/>
          <p:nvPr/>
        </p:nvSpPr>
        <p:spPr>
          <a:xfrm>
            <a:off x="13278074" y="1790315"/>
            <a:ext cx="1804084" cy="268973"/>
          </a:xfrm>
          <a:custGeom>
            <a:avLst/>
            <a:gdLst/>
            <a:ahLst/>
            <a:cxnLst/>
            <a:rect l="l" t="t" r="r" b="b"/>
            <a:pathLst>
              <a:path w="1804084" h="268973">
                <a:moveTo>
                  <a:pt x="0" y="0"/>
                </a:moveTo>
                <a:lnTo>
                  <a:pt x="1804084" y="0"/>
                </a:lnTo>
                <a:lnTo>
                  <a:pt x="1804084" y="268972"/>
                </a:lnTo>
                <a:lnTo>
                  <a:pt x="0" y="2689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Freeform 15"/>
          <p:cNvSpPr/>
          <p:nvPr/>
        </p:nvSpPr>
        <p:spPr>
          <a:xfrm>
            <a:off x="3229876" y="1942715"/>
            <a:ext cx="1804084" cy="268973"/>
          </a:xfrm>
          <a:custGeom>
            <a:avLst/>
            <a:gdLst/>
            <a:ahLst/>
            <a:cxnLst/>
            <a:rect l="l" t="t" r="r" b="b"/>
            <a:pathLst>
              <a:path w="1804084" h="268973">
                <a:moveTo>
                  <a:pt x="0" y="0"/>
                </a:moveTo>
                <a:lnTo>
                  <a:pt x="1804084" y="0"/>
                </a:lnTo>
                <a:lnTo>
                  <a:pt x="1804084" y="268972"/>
                </a:lnTo>
                <a:lnTo>
                  <a:pt x="0" y="2689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EF9E1"/>
        </a:solidFill>
        <a:effectLst/>
      </p:bgPr>
    </p:bg>
    <p:spTree>
      <p:nvGrpSpPr>
        <p:cNvPr id="1" name=""/>
        <p:cNvGrpSpPr/>
        <p:nvPr/>
      </p:nvGrpSpPr>
      <p:grpSpPr>
        <a:xfrm>
          <a:off x="0" y="0"/>
          <a:ext cx="0" cy="0"/>
          <a:chOff x="0" y="0"/>
          <a:chExt cx="0" cy="0"/>
        </a:xfrm>
      </p:grpSpPr>
      <p:sp>
        <p:nvSpPr>
          <p:cNvPr id="2" name="TextBox 2"/>
          <p:cNvSpPr txBox="1"/>
          <p:nvPr/>
        </p:nvSpPr>
        <p:spPr>
          <a:xfrm>
            <a:off x="3807625" y="1374938"/>
            <a:ext cx="10672751" cy="1327150"/>
          </a:xfrm>
          <a:prstGeom prst="rect">
            <a:avLst/>
          </a:prstGeom>
        </p:spPr>
        <p:txBody>
          <a:bodyPr lIns="0" tIns="0" rIns="0" bIns="0" rtlCol="0" anchor="t">
            <a:spAutoFit/>
          </a:bodyPr>
          <a:lstStyle/>
          <a:p>
            <a:pPr algn="ctr">
              <a:lnSpc>
                <a:spcPts val="10624"/>
              </a:lnSpc>
            </a:pPr>
            <a:r>
              <a:rPr lang="en-US" sz="8499" b="1">
                <a:solidFill>
                  <a:srgbClr val="602C0B"/>
                </a:solidFill>
                <a:latin typeface="Livvic Heavy"/>
                <a:ea typeface="Livvic Heavy"/>
                <a:cs typeface="Livvic Heavy"/>
                <a:sym typeface="Livvic Heavy"/>
              </a:rPr>
              <a:t> CONCLUSION</a:t>
            </a:r>
          </a:p>
        </p:txBody>
      </p:sp>
      <p:grpSp>
        <p:nvGrpSpPr>
          <p:cNvPr id="3" name="Group 3"/>
          <p:cNvGrpSpPr/>
          <p:nvPr/>
        </p:nvGrpSpPr>
        <p:grpSpPr>
          <a:xfrm>
            <a:off x="-21565" y="4286220"/>
            <a:ext cx="18309566" cy="4773821"/>
            <a:chOff x="0" y="0"/>
            <a:chExt cx="5072787" cy="1257303"/>
          </a:xfrm>
        </p:grpSpPr>
        <p:sp>
          <p:nvSpPr>
            <p:cNvPr id="4" name="Freeform 4"/>
            <p:cNvSpPr/>
            <p:nvPr/>
          </p:nvSpPr>
          <p:spPr>
            <a:xfrm>
              <a:off x="0" y="0"/>
              <a:ext cx="5072787" cy="1257303"/>
            </a:xfrm>
            <a:custGeom>
              <a:avLst/>
              <a:gdLst/>
              <a:ahLst/>
              <a:cxnLst/>
              <a:rect l="l" t="t" r="r" b="b"/>
              <a:pathLst>
                <a:path w="5072787" h="1257303">
                  <a:moveTo>
                    <a:pt x="20500" y="0"/>
                  </a:moveTo>
                  <a:lnTo>
                    <a:pt x="5052288" y="0"/>
                  </a:lnTo>
                  <a:cubicBezTo>
                    <a:pt x="5063609" y="0"/>
                    <a:pt x="5072787" y="9178"/>
                    <a:pt x="5072787" y="20500"/>
                  </a:cubicBezTo>
                  <a:lnTo>
                    <a:pt x="5072787" y="1236803"/>
                  </a:lnTo>
                  <a:cubicBezTo>
                    <a:pt x="5072787" y="1248125"/>
                    <a:pt x="5063609" y="1257303"/>
                    <a:pt x="5052288" y="1257303"/>
                  </a:cubicBezTo>
                  <a:lnTo>
                    <a:pt x="20500" y="1257303"/>
                  </a:lnTo>
                  <a:cubicBezTo>
                    <a:pt x="15063" y="1257303"/>
                    <a:pt x="9849" y="1255143"/>
                    <a:pt x="6004" y="1251299"/>
                  </a:cubicBezTo>
                  <a:cubicBezTo>
                    <a:pt x="2160" y="1247454"/>
                    <a:pt x="0" y="1242240"/>
                    <a:pt x="0" y="1236803"/>
                  </a:cubicBezTo>
                  <a:lnTo>
                    <a:pt x="0" y="20500"/>
                  </a:lnTo>
                  <a:cubicBezTo>
                    <a:pt x="0" y="9178"/>
                    <a:pt x="9178" y="0"/>
                    <a:pt x="20500" y="0"/>
                  </a:cubicBezTo>
                  <a:close/>
                </a:path>
              </a:pathLst>
            </a:custGeom>
            <a:solidFill>
              <a:srgbClr val="D8B188"/>
            </a:solidFill>
          </p:spPr>
          <p:txBody>
            <a:bodyPr/>
            <a:lstStyle/>
            <a:p>
              <a:endParaRPr lang="en-GB"/>
            </a:p>
          </p:txBody>
        </p:sp>
        <p:sp>
          <p:nvSpPr>
            <p:cNvPr id="5" name="TextBox 5"/>
            <p:cNvSpPr txBox="1"/>
            <p:nvPr/>
          </p:nvSpPr>
          <p:spPr>
            <a:xfrm>
              <a:off x="0" y="-38100"/>
              <a:ext cx="5072787" cy="1295403"/>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981200" y="4774693"/>
            <a:ext cx="15163800" cy="2948436"/>
          </a:xfrm>
          <a:prstGeom prst="rect">
            <a:avLst/>
          </a:prstGeom>
        </p:spPr>
        <p:txBody>
          <a:bodyPr wrap="square" lIns="0" tIns="0" rIns="0" bIns="0" rtlCol="0" anchor="t">
            <a:spAutoFit/>
          </a:bodyPr>
          <a:lstStyle/>
          <a:p>
            <a:pPr algn="just">
              <a:lnSpc>
                <a:spcPts val="3343"/>
              </a:lnSpc>
            </a:pPr>
            <a:r>
              <a:rPr lang="en-US" sz="2387" dirty="0">
                <a:solidFill>
                  <a:srgbClr val="000000"/>
                </a:solidFill>
                <a:latin typeface="Heebo Medium"/>
                <a:ea typeface="Heebo Medium"/>
                <a:cs typeface="Heebo Medium"/>
                <a:sym typeface="Heebo Medium"/>
              </a:rPr>
              <a:t>A number of challenges are confronting Basil's Bakery, all of which are related, such as a decrease in customer traffic, increase in operating expenses and shifting consumer habits. Both PESTEL and Fishbone analysis highlight that there are several areas that are contributing to the slowdown in sales, such as technological restrictions and market adjustments following the pandemic. In order to stay competitive, the bakery should embrace digital transformation, focus more on the convenience of customers and adapt to the changing market conditions. Improving these areas can improve service quality and sustainability of the business in the long-term (</a:t>
            </a:r>
            <a:r>
              <a:rPr lang="en-US" sz="2387" dirty="0" err="1">
                <a:solidFill>
                  <a:srgbClr val="000000"/>
                </a:solidFill>
                <a:latin typeface="Heebo Medium"/>
                <a:ea typeface="Heebo Medium"/>
                <a:cs typeface="Heebo Medium"/>
                <a:sym typeface="Heebo Medium"/>
              </a:rPr>
              <a:t>Jewapatarakul</a:t>
            </a:r>
            <a:r>
              <a:rPr lang="en-US" sz="2387" dirty="0">
                <a:solidFill>
                  <a:srgbClr val="000000"/>
                </a:solidFill>
                <a:latin typeface="Heebo Medium"/>
                <a:ea typeface="Heebo Medium"/>
                <a:cs typeface="Heebo Medium"/>
                <a:sym typeface="Heebo Medium"/>
              </a:rPr>
              <a:t> et al., 2024; Roggeveen and Sethuraman, 2020).</a:t>
            </a:r>
          </a:p>
        </p:txBody>
      </p:sp>
      <p:sp>
        <p:nvSpPr>
          <p:cNvPr id="7" name="Freeform 7"/>
          <p:cNvSpPr/>
          <p:nvPr/>
        </p:nvSpPr>
        <p:spPr>
          <a:xfrm>
            <a:off x="-1810827" y="-120360"/>
            <a:ext cx="4016044" cy="3066797"/>
          </a:xfrm>
          <a:custGeom>
            <a:avLst/>
            <a:gdLst/>
            <a:ahLst/>
            <a:cxnLst/>
            <a:rect l="l" t="t" r="r" b="b"/>
            <a:pathLst>
              <a:path w="4016044" h="3066797">
                <a:moveTo>
                  <a:pt x="0" y="0"/>
                </a:moveTo>
                <a:lnTo>
                  <a:pt x="4016044" y="0"/>
                </a:lnTo>
                <a:lnTo>
                  <a:pt x="4016044" y="3066797"/>
                </a:lnTo>
                <a:lnTo>
                  <a:pt x="0" y="30667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16080575" y="-120360"/>
            <a:ext cx="4016044" cy="3066797"/>
          </a:xfrm>
          <a:custGeom>
            <a:avLst/>
            <a:gdLst/>
            <a:ahLst/>
            <a:cxnLst/>
            <a:rect l="l" t="t" r="r" b="b"/>
            <a:pathLst>
              <a:path w="4016044" h="3066797">
                <a:moveTo>
                  <a:pt x="0" y="0"/>
                </a:moveTo>
                <a:lnTo>
                  <a:pt x="4016044" y="0"/>
                </a:lnTo>
                <a:lnTo>
                  <a:pt x="4016044" y="3066797"/>
                </a:lnTo>
                <a:lnTo>
                  <a:pt x="0" y="30667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flipH="1">
            <a:off x="-1987129" y="7412370"/>
            <a:ext cx="5209222" cy="5180808"/>
          </a:xfrm>
          <a:custGeom>
            <a:avLst/>
            <a:gdLst/>
            <a:ahLst/>
            <a:cxnLst/>
            <a:rect l="l" t="t" r="r" b="b"/>
            <a:pathLst>
              <a:path w="5209222" h="5180808">
                <a:moveTo>
                  <a:pt x="5209222" y="0"/>
                </a:moveTo>
                <a:lnTo>
                  <a:pt x="0" y="0"/>
                </a:lnTo>
                <a:lnTo>
                  <a:pt x="0" y="5180809"/>
                </a:lnTo>
                <a:lnTo>
                  <a:pt x="5209222" y="5180809"/>
                </a:lnTo>
                <a:lnTo>
                  <a:pt x="5209222"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a:off x="15483986" y="7412370"/>
            <a:ext cx="5209222" cy="5180808"/>
          </a:xfrm>
          <a:custGeom>
            <a:avLst/>
            <a:gdLst/>
            <a:ahLst/>
            <a:cxnLst/>
            <a:rect l="l" t="t" r="r" b="b"/>
            <a:pathLst>
              <a:path w="5209222" h="5180808">
                <a:moveTo>
                  <a:pt x="0" y="0"/>
                </a:moveTo>
                <a:lnTo>
                  <a:pt x="5209222" y="0"/>
                </a:lnTo>
                <a:lnTo>
                  <a:pt x="5209222" y="5180809"/>
                </a:lnTo>
                <a:lnTo>
                  <a:pt x="0" y="518080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8235576" y="9546716"/>
            <a:ext cx="2121648" cy="316318"/>
          </a:xfrm>
          <a:custGeom>
            <a:avLst/>
            <a:gdLst/>
            <a:ahLst/>
            <a:cxnLst/>
            <a:rect l="l" t="t" r="r" b="b"/>
            <a:pathLst>
              <a:path w="2121648" h="316318">
                <a:moveTo>
                  <a:pt x="0" y="0"/>
                </a:moveTo>
                <a:lnTo>
                  <a:pt x="2121648" y="0"/>
                </a:lnTo>
                <a:lnTo>
                  <a:pt x="2121648" y="316318"/>
                </a:lnTo>
                <a:lnTo>
                  <a:pt x="0" y="31631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EF9E1"/>
        </a:solidFill>
        <a:effectLst/>
      </p:bgPr>
    </p:bg>
    <p:spTree>
      <p:nvGrpSpPr>
        <p:cNvPr id="1" name=""/>
        <p:cNvGrpSpPr/>
        <p:nvPr/>
      </p:nvGrpSpPr>
      <p:grpSpPr>
        <a:xfrm>
          <a:off x="0" y="0"/>
          <a:ext cx="0" cy="0"/>
          <a:chOff x="0" y="0"/>
          <a:chExt cx="0" cy="0"/>
        </a:xfrm>
      </p:grpSpPr>
      <p:sp>
        <p:nvSpPr>
          <p:cNvPr id="2" name="TextBox 2"/>
          <p:cNvSpPr txBox="1"/>
          <p:nvPr/>
        </p:nvSpPr>
        <p:spPr>
          <a:xfrm>
            <a:off x="5347443" y="299689"/>
            <a:ext cx="8140802" cy="1419922"/>
          </a:xfrm>
          <a:prstGeom prst="rect">
            <a:avLst/>
          </a:prstGeom>
        </p:spPr>
        <p:txBody>
          <a:bodyPr lIns="0" tIns="0" rIns="0" bIns="0" rtlCol="0" anchor="t">
            <a:spAutoFit/>
          </a:bodyPr>
          <a:lstStyle/>
          <a:p>
            <a:pPr algn="ctr">
              <a:lnSpc>
                <a:spcPts val="11335"/>
              </a:lnSpc>
            </a:pPr>
            <a:r>
              <a:rPr lang="en-US" sz="9068" b="1">
                <a:solidFill>
                  <a:srgbClr val="602C0B"/>
                </a:solidFill>
                <a:latin typeface="Livvic Heavy"/>
                <a:ea typeface="Livvic Heavy"/>
                <a:cs typeface="Livvic Heavy"/>
                <a:sym typeface="Livvic Heavy"/>
              </a:rPr>
              <a:t>REFERENCES</a:t>
            </a:r>
          </a:p>
        </p:txBody>
      </p:sp>
      <p:sp>
        <p:nvSpPr>
          <p:cNvPr id="3" name="Freeform 3"/>
          <p:cNvSpPr/>
          <p:nvPr/>
        </p:nvSpPr>
        <p:spPr>
          <a:xfrm rot="-115766">
            <a:off x="6639405" y="3873243"/>
            <a:ext cx="11798832" cy="7028332"/>
          </a:xfrm>
          <a:custGeom>
            <a:avLst/>
            <a:gdLst/>
            <a:ahLst/>
            <a:cxnLst/>
            <a:rect l="l" t="t" r="r" b="b"/>
            <a:pathLst>
              <a:path w="11798832" h="7028332">
                <a:moveTo>
                  <a:pt x="0" y="0"/>
                </a:moveTo>
                <a:lnTo>
                  <a:pt x="11798832" y="0"/>
                </a:lnTo>
                <a:lnTo>
                  <a:pt x="11798832" y="7028332"/>
                </a:lnTo>
                <a:lnTo>
                  <a:pt x="0" y="7028332"/>
                </a:lnTo>
                <a:lnTo>
                  <a:pt x="0" y="0"/>
                </a:lnTo>
                <a:close/>
              </a:path>
            </a:pathLst>
          </a:custGeom>
          <a:blipFill>
            <a:blip r:embed="rId3">
              <a:extLst>
                <a:ext uri="{96DAC541-7B7A-43D3-8B79-37D633B846F1}">
                  <asvg:svgBlip xmlns:asvg="http://schemas.microsoft.com/office/drawing/2016/SVG/main" r:embed="rId4"/>
                </a:ext>
              </a:extLst>
            </a:blip>
            <a:stretch>
              <a:fillRect l="-16343"/>
            </a:stretch>
          </a:blipFill>
        </p:spPr>
        <p:txBody>
          <a:bodyPr/>
          <a:lstStyle/>
          <a:p>
            <a:endParaRPr lang="en-GB"/>
          </a:p>
        </p:txBody>
      </p:sp>
      <p:sp>
        <p:nvSpPr>
          <p:cNvPr id="4" name="Freeform 4"/>
          <p:cNvSpPr/>
          <p:nvPr/>
        </p:nvSpPr>
        <p:spPr>
          <a:xfrm flipH="1" flipV="1">
            <a:off x="-2246305" y="-1819433"/>
            <a:ext cx="5727506" cy="5696266"/>
          </a:xfrm>
          <a:custGeom>
            <a:avLst/>
            <a:gdLst/>
            <a:ahLst/>
            <a:cxnLst/>
            <a:rect l="l" t="t" r="r" b="b"/>
            <a:pathLst>
              <a:path w="5727506" h="5696266">
                <a:moveTo>
                  <a:pt x="5727506" y="5696266"/>
                </a:moveTo>
                <a:lnTo>
                  <a:pt x="0" y="5696266"/>
                </a:lnTo>
                <a:lnTo>
                  <a:pt x="0" y="0"/>
                </a:lnTo>
                <a:lnTo>
                  <a:pt x="5727506" y="0"/>
                </a:lnTo>
                <a:lnTo>
                  <a:pt x="5727506" y="5696266"/>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flipV="1">
            <a:off x="617448" y="8151845"/>
            <a:ext cx="3071170" cy="2345257"/>
          </a:xfrm>
          <a:custGeom>
            <a:avLst/>
            <a:gdLst/>
            <a:ahLst/>
            <a:cxnLst/>
            <a:rect l="l" t="t" r="r" b="b"/>
            <a:pathLst>
              <a:path w="3071170" h="2345257">
                <a:moveTo>
                  <a:pt x="0" y="2345257"/>
                </a:moveTo>
                <a:lnTo>
                  <a:pt x="3071170" y="2345257"/>
                </a:lnTo>
                <a:lnTo>
                  <a:pt x="3071170" y="0"/>
                </a:lnTo>
                <a:lnTo>
                  <a:pt x="0" y="0"/>
                </a:lnTo>
                <a:lnTo>
                  <a:pt x="0" y="2345257"/>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2971800" y="2337278"/>
            <a:ext cx="13030200" cy="5818901"/>
          </a:xfrm>
          <a:prstGeom prst="rect">
            <a:avLst/>
          </a:prstGeom>
        </p:spPr>
        <p:txBody>
          <a:bodyPr wrap="square" lIns="0" tIns="0" rIns="0" bIns="0" rtlCol="0" anchor="t">
            <a:spAutoFit/>
          </a:bodyPr>
          <a:lstStyle/>
          <a:p>
            <a:pPr algn="just">
              <a:lnSpc>
                <a:spcPts val="3500"/>
              </a:lnSpc>
            </a:pPr>
            <a:r>
              <a:rPr lang="en-US" sz="2500" dirty="0" err="1">
                <a:solidFill>
                  <a:srgbClr val="000000"/>
                </a:solidFill>
                <a:latin typeface="Heebo Medium"/>
                <a:ea typeface="Heebo Medium"/>
                <a:cs typeface="Heebo Medium"/>
                <a:sym typeface="Heebo Medium"/>
              </a:rPr>
              <a:t>Jewapatarakul</a:t>
            </a:r>
            <a:r>
              <a:rPr lang="en-US" sz="2500" dirty="0">
                <a:solidFill>
                  <a:srgbClr val="000000"/>
                </a:solidFill>
                <a:latin typeface="Heebo Medium"/>
                <a:ea typeface="Heebo Medium"/>
                <a:cs typeface="Heebo Medium"/>
                <a:sym typeface="Heebo Medium"/>
              </a:rPr>
              <a:t>, D., </a:t>
            </a:r>
            <a:r>
              <a:rPr lang="en-US" sz="2500" dirty="0" err="1">
                <a:solidFill>
                  <a:srgbClr val="000000"/>
                </a:solidFill>
                <a:latin typeface="Heebo Medium"/>
                <a:ea typeface="Heebo Medium"/>
                <a:cs typeface="Heebo Medium"/>
                <a:sym typeface="Heebo Medium"/>
              </a:rPr>
              <a:t>Khamwon</a:t>
            </a:r>
            <a:r>
              <a:rPr lang="en-US" sz="2500" dirty="0">
                <a:solidFill>
                  <a:srgbClr val="000000"/>
                </a:solidFill>
                <a:latin typeface="Heebo Medium"/>
                <a:ea typeface="Heebo Medium"/>
                <a:cs typeface="Heebo Medium"/>
                <a:sym typeface="Heebo Medium"/>
              </a:rPr>
              <a:t>, A. and </a:t>
            </a:r>
            <a:r>
              <a:rPr lang="en-US" sz="2500" dirty="0" err="1">
                <a:solidFill>
                  <a:srgbClr val="000000"/>
                </a:solidFill>
                <a:latin typeface="Heebo Medium"/>
                <a:ea typeface="Heebo Medium"/>
                <a:cs typeface="Heebo Medium"/>
                <a:sym typeface="Heebo Medium"/>
              </a:rPr>
              <a:t>Kittikowit</a:t>
            </a:r>
            <a:r>
              <a:rPr lang="en-US" sz="2500" dirty="0">
                <a:solidFill>
                  <a:srgbClr val="000000"/>
                </a:solidFill>
                <a:latin typeface="Heebo Medium"/>
                <a:ea typeface="Heebo Medium"/>
                <a:cs typeface="Heebo Medium"/>
                <a:sym typeface="Heebo Medium"/>
              </a:rPr>
              <a:t>, S. (2024) ‘Digital Organizational Culture, Organizational Readiness, Knowledge Acquisition, and Digital Transformation in Food Manufacturing SMEs’, SAGE Open, 14(4). Available at: https://doi.org/10.1177/21582440241297405</a:t>
            </a:r>
          </a:p>
          <a:p>
            <a:pPr algn="just">
              <a:lnSpc>
                <a:spcPts val="3500"/>
              </a:lnSpc>
            </a:pPr>
            <a:endParaRPr lang="en-US" sz="2500" dirty="0">
              <a:solidFill>
                <a:srgbClr val="000000"/>
              </a:solidFill>
              <a:latin typeface="Heebo Medium"/>
              <a:ea typeface="Heebo Medium"/>
              <a:cs typeface="Heebo Medium"/>
              <a:sym typeface="Heebo Medium"/>
            </a:endParaRPr>
          </a:p>
          <a:p>
            <a:pPr algn="just">
              <a:lnSpc>
                <a:spcPts val="3500"/>
              </a:lnSpc>
            </a:pPr>
            <a:r>
              <a:rPr lang="en-US" sz="2500" dirty="0">
                <a:solidFill>
                  <a:srgbClr val="000000"/>
                </a:solidFill>
                <a:latin typeface="Heebo Medium"/>
                <a:ea typeface="Heebo Medium"/>
                <a:cs typeface="Heebo Medium"/>
                <a:sym typeface="Heebo Medium"/>
              </a:rPr>
              <a:t>Pantano, E., Pizzi, G., </a:t>
            </a:r>
            <a:r>
              <a:rPr lang="en-US" sz="2500" dirty="0" err="1">
                <a:solidFill>
                  <a:srgbClr val="000000"/>
                </a:solidFill>
                <a:latin typeface="Heebo Medium"/>
                <a:ea typeface="Heebo Medium"/>
                <a:cs typeface="Heebo Medium"/>
                <a:sym typeface="Heebo Medium"/>
              </a:rPr>
              <a:t>Scarpi</a:t>
            </a:r>
            <a:r>
              <a:rPr lang="en-US" sz="2500" dirty="0">
                <a:solidFill>
                  <a:srgbClr val="000000"/>
                </a:solidFill>
                <a:latin typeface="Heebo Medium"/>
                <a:ea typeface="Heebo Medium"/>
                <a:cs typeface="Heebo Medium"/>
                <a:sym typeface="Heebo Medium"/>
              </a:rPr>
              <a:t>, D. and Dennis, C. (2022) ‘Competing during a pandemic? Retailers’ ups and downs during the COVID-19 outbreak’, Journal of Business Research, 116, pp. 209–213. Available at: https://doi.org/10.1016/j.jbusres.2020.05.036</a:t>
            </a:r>
          </a:p>
          <a:p>
            <a:pPr algn="just">
              <a:lnSpc>
                <a:spcPts val="3500"/>
              </a:lnSpc>
            </a:pPr>
            <a:endParaRPr lang="en-US" sz="2500" dirty="0">
              <a:solidFill>
                <a:srgbClr val="000000"/>
              </a:solidFill>
              <a:latin typeface="Heebo Medium"/>
              <a:ea typeface="Heebo Medium"/>
              <a:cs typeface="Heebo Medium"/>
              <a:sym typeface="Heebo Medium"/>
            </a:endParaRPr>
          </a:p>
          <a:p>
            <a:pPr algn="just">
              <a:lnSpc>
                <a:spcPts val="3500"/>
              </a:lnSpc>
            </a:pPr>
            <a:r>
              <a:rPr lang="en-US" sz="2500" dirty="0">
                <a:solidFill>
                  <a:srgbClr val="000000"/>
                </a:solidFill>
                <a:latin typeface="Heebo Medium"/>
                <a:ea typeface="Heebo Medium"/>
                <a:cs typeface="Heebo Medium"/>
                <a:sym typeface="Heebo Medium"/>
              </a:rPr>
              <a:t>Roggeveen, A.L. and Sethuraman, R. (2020) ‘How the COVID-19 pandemic may change the world of retailing’, Journal of Retailing, 96(2), pp. 169–171. Available at: https://doi.org/10.1016/j.jretai.2020.04.002</a:t>
            </a:r>
          </a:p>
          <a:p>
            <a:pPr algn="just">
              <a:lnSpc>
                <a:spcPts val="3500"/>
              </a:lnSpc>
            </a:pPr>
            <a:endParaRPr lang="en-US" sz="2500" dirty="0">
              <a:solidFill>
                <a:srgbClr val="000000"/>
              </a:solidFill>
              <a:latin typeface="Heebo Medium"/>
              <a:ea typeface="Heebo Medium"/>
              <a:cs typeface="Heebo Medium"/>
              <a:sym typeface="Heebo Medium"/>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TotalTime>
  <Words>1937</Words>
  <Application>Microsoft Office PowerPoint</Application>
  <PresentationFormat>Custom</PresentationFormat>
  <Paragraphs>113</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Heebo Medium</vt:lpstr>
      <vt:lpstr>Heebo Bold</vt:lpstr>
      <vt:lpstr>Calibri</vt:lpstr>
      <vt:lpstr>Arial</vt:lpstr>
      <vt:lpstr>Livvic Heavy</vt:lpstr>
      <vt:lpstr>Heebo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Basil's Bakery presentation</dc:title>
  <dc:creator>My PC</dc:creator>
  <cp:lastModifiedBy>Rahela-Iasmina Ilie (2520533)</cp:lastModifiedBy>
  <cp:revision>5</cp:revision>
  <dcterms:created xsi:type="dcterms:W3CDTF">2006-08-16T00:00:00Z</dcterms:created>
  <dcterms:modified xsi:type="dcterms:W3CDTF">2026-06-13T08:28:49Z</dcterms:modified>
  <dc:identifier>DAHMQ2lLi3E</dc:identifier>
</cp:coreProperties>
</file>