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C25F4F-CED1-E1B4-5782-DCFD342F71B9}" name="laila khalfan" initials="lk" userId="a97d515d83b54edd"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348" autoAdjust="0"/>
  </p:normalViewPr>
  <p:slideViewPr>
    <p:cSldViewPr snapToGrid="0">
      <p:cViewPr varScale="1">
        <p:scale>
          <a:sx n="69" d="100"/>
          <a:sy n="69" d="100"/>
        </p:scale>
        <p:origin x="123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0C2A7-4187-4842-8454-6A09FD0E3A7C}" type="datetimeFigureOut">
              <a:rPr lang="en-US" smtClean="0"/>
              <a:t>3/30/2022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BB2434-29EC-4C6F-9FA4-AB7E0564E9D1}" type="slidenum">
              <a:rPr lang="en-US" smtClean="0"/>
              <a:t>‹#›</a:t>
            </a:fld>
            <a:endParaRPr lang="en-US"/>
          </a:p>
        </p:txBody>
      </p:sp>
    </p:spTree>
    <p:extLst>
      <p:ext uri="{BB962C8B-B14F-4D97-AF65-F5344CB8AC3E}">
        <p14:creationId xmlns:p14="http://schemas.microsoft.com/office/powerpoint/2010/main" val="1560988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purpose of this presentation is to measure the lifestyle health-related information of patient A. The information in this presentation is derived from the questionnaire that the patient filled out. The selected disease is a heart attack. The sectors that will be covered include the patient’s main health condition, anatomy and physiology, health risks due to lifestyle, and recommendations to improve the care of the patient. Lifestyle</a:t>
            </a:r>
            <a:r>
              <a:rPr lang="en-US" sz="1200" kern="1200" baseline="0" dirty="0">
                <a:solidFill>
                  <a:schemeClr val="tx1"/>
                </a:solidFill>
                <a:effectLst/>
                <a:latin typeface="+mn-lt"/>
                <a:ea typeface="+mn-ea"/>
                <a:cs typeface="+mn-cs"/>
              </a:rPr>
              <a:t> related information in healthcare and social care is measured so that it can be used to improve and maintain good health of individuals.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BB2434-29EC-4C6F-9FA4-AB7E0564E9D1}" type="slidenum">
              <a:rPr lang="en-US" smtClean="0"/>
              <a:t>2</a:t>
            </a:fld>
            <a:endParaRPr lang="en-US"/>
          </a:p>
        </p:txBody>
      </p:sp>
    </p:spTree>
    <p:extLst>
      <p:ext uri="{BB962C8B-B14F-4D97-AF65-F5344CB8AC3E}">
        <p14:creationId xmlns:p14="http://schemas.microsoft.com/office/powerpoint/2010/main" val="1875811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Dhankwala</a:t>
            </a:r>
            <a:r>
              <a:rPr lang="en-US" dirty="0"/>
              <a:t> et al., (2018), anatomy refers to the structure and relationship between body parts. In this case, other body parts such as the kidney have been identified to be contributing to the patient developing a heart attack. This is because after the patient has consumed excessive alcohol, the body is deprived of liquids. This forces the kidney to try and restore the condition, and it ends up increasing the blood pressure. High blood pressure then leads to patient A having a heart attack.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DeLeon</a:t>
            </a:r>
            <a:r>
              <a:rPr lang="en-US" sz="1200" kern="1200" dirty="0">
                <a:solidFill>
                  <a:schemeClr val="tx1"/>
                </a:solidFill>
                <a:effectLst/>
                <a:latin typeface="+mn-lt"/>
                <a:ea typeface="+mn-ea"/>
                <a:cs typeface="+mn-cs"/>
              </a:rPr>
              <a:t>-Pennell</a:t>
            </a:r>
            <a:r>
              <a:rPr lang="en-GB" sz="1200" kern="1200" dirty="0">
                <a:solidFill>
                  <a:schemeClr val="tx1"/>
                </a:solidFill>
                <a:effectLst/>
                <a:latin typeface="+mn-lt"/>
                <a:ea typeface="+mn-ea"/>
                <a:cs typeface="+mn-cs"/>
              </a:rPr>
              <a:t> (2018) defines physiology as the study of the function of a specific body part. The body part being studied in this case is the heart. Since the heart is vital in supplying blood to the whole body, anything that interferes with its functionality is a risk to patient A. For instance, excessive smoking increases nicotine in the body and tightens blood vessels in the heart. This affects how blood flows in and out of the heart of patient A leading to a heart attack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BB2434-29EC-4C6F-9FA4-AB7E0564E9D1}" type="slidenum">
              <a:rPr lang="en-US" smtClean="0"/>
              <a:t>3</a:t>
            </a:fld>
            <a:endParaRPr lang="en-US"/>
          </a:p>
        </p:txBody>
      </p:sp>
    </p:spTree>
    <p:extLst>
      <p:ext uri="{BB962C8B-B14F-4D97-AF65-F5344CB8AC3E}">
        <p14:creationId xmlns:p14="http://schemas.microsoft.com/office/powerpoint/2010/main" val="80170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Aspects about smoking, alcohol, family history, medical</a:t>
            </a:r>
            <a:r>
              <a:rPr lang="en-US" baseline="0" dirty="0"/>
              <a:t> history, ethnicity and physical activity were included in the questionnaire to help measure lifestyle related information of patient A.</a:t>
            </a:r>
            <a:endParaRPr lang="en-US" dirty="0"/>
          </a:p>
        </p:txBody>
      </p:sp>
      <p:sp>
        <p:nvSpPr>
          <p:cNvPr id="4" name="Slide Number Placeholder 3"/>
          <p:cNvSpPr>
            <a:spLocks noGrp="1"/>
          </p:cNvSpPr>
          <p:nvPr>
            <p:ph type="sldNum" sz="quarter" idx="10"/>
          </p:nvPr>
        </p:nvSpPr>
        <p:spPr/>
        <p:txBody>
          <a:bodyPr/>
          <a:lstStyle/>
          <a:p>
            <a:fld id="{3BBB2434-29EC-4C6F-9FA4-AB7E0564E9D1}" type="slidenum">
              <a:rPr lang="en-US" smtClean="0"/>
              <a:t>4</a:t>
            </a:fld>
            <a:endParaRPr lang="en-US"/>
          </a:p>
        </p:txBody>
      </p:sp>
    </p:spTree>
    <p:extLst>
      <p:ext uri="{BB962C8B-B14F-4D97-AF65-F5344CB8AC3E}">
        <p14:creationId xmlns:p14="http://schemas.microsoft.com/office/powerpoint/2010/main" val="4166398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patient`s main health condition is caused by excessive tobacco smoking, heavy drinking, obesity, high blood pressure, and the family`s history of a heart attack. The patient in the questionnaire alluded that he is a heavy smoker and consumes</a:t>
            </a:r>
            <a:r>
              <a:rPr lang="en-US" sz="1200" kern="1200" baseline="0" dirty="0">
                <a:solidFill>
                  <a:schemeClr val="tx1"/>
                </a:solidFill>
                <a:effectLst/>
                <a:latin typeface="+mn-lt"/>
                <a:ea typeface="+mn-ea"/>
                <a:cs typeface="+mn-cs"/>
              </a:rPr>
              <a:t> eight drinks or more in one occasion, which is</a:t>
            </a:r>
            <a:r>
              <a:rPr lang="en-US" sz="1200" kern="1200" dirty="0">
                <a:solidFill>
                  <a:schemeClr val="tx1"/>
                </a:solidFill>
                <a:effectLst/>
                <a:latin typeface="+mn-lt"/>
                <a:ea typeface="+mn-ea"/>
                <a:cs typeface="+mn-cs"/>
              </a:rPr>
              <a:t> so much alcohol.</a:t>
            </a:r>
            <a:r>
              <a:rPr lang="en-US" sz="1200" kern="1200" baseline="0" dirty="0">
                <a:solidFill>
                  <a:schemeClr val="tx1"/>
                </a:solidFill>
                <a:effectLst/>
                <a:latin typeface="+mn-lt"/>
                <a:ea typeface="+mn-ea"/>
                <a:cs typeface="+mn-cs"/>
              </a:rPr>
              <a:t> </a:t>
            </a:r>
            <a:endParaRPr lang="en-US" dirty="0"/>
          </a:p>
          <a:p>
            <a:endParaRPr lang="en-US" dirty="0"/>
          </a:p>
        </p:txBody>
      </p:sp>
      <p:sp>
        <p:nvSpPr>
          <p:cNvPr id="4" name="Slide Number Placeholder 3"/>
          <p:cNvSpPr>
            <a:spLocks noGrp="1"/>
          </p:cNvSpPr>
          <p:nvPr>
            <p:ph type="sldNum" sz="quarter" idx="10"/>
          </p:nvPr>
        </p:nvSpPr>
        <p:spPr/>
        <p:txBody>
          <a:bodyPr/>
          <a:lstStyle/>
          <a:p>
            <a:fld id="{3BBB2434-29EC-4C6F-9FA4-AB7E0564E9D1}" type="slidenum">
              <a:rPr lang="en-US" smtClean="0"/>
              <a:t>5</a:t>
            </a:fld>
            <a:endParaRPr lang="en-US"/>
          </a:p>
        </p:txBody>
      </p:sp>
    </p:spTree>
    <p:extLst>
      <p:ext uri="{BB962C8B-B14F-4D97-AF65-F5344CB8AC3E}">
        <p14:creationId xmlns:p14="http://schemas.microsoft.com/office/powerpoint/2010/main" val="1704805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Smoking: </a:t>
            </a:r>
            <a:r>
              <a:rPr lang="en-US" dirty="0"/>
              <a:t>Tobacco contains nicotine in it which when it accumulates in the body makes the blood vessels tighten. This further limits the flow of blood into the heart, and thus, it increases the risk of a heart attack. </a:t>
            </a:r>
          </a:p>
          <a:p>
            <a:r>
              <a:rPr lang="en-US" b="1" dirty="0"/>
              <a:t>Alcohol abuse: </a:t>
            </a:r>
            <a:r>
              <a:rPr lang="en-US" dirty="0"/>
              <a:t>Excessive alcohol consumption is associated with interfering with the functionality of internal body organs like the kidney and the heart. Alcohol abuse does not cause a heart attack in itself but it is linked with other factors such as high blood pressure that cause a heart attack. High blood pressure occurs when the kidneys work hard to compensate for the excess fluids that alcohol removes from the body (Greenwood et al. 2018). </a:t>
            </a:r>
          </a:p>
          <a:p>
            <a:r>
              <a:rPr lang="en-US" b="1" dirty="0"/>
              <a:t>Lack of physical activity: </a:t>
            </a:r>
            <a:r>
              <a:rPr lang="en-US" dirty="0"/>
              <a:t>Lack of physical activity, as is of the case of patient A, makes one be at risk of developing obesity. Obesity, which is associated with the body having more fat than the muscles, also interfered with blood flow into the heart leading to a heart attack (Moser, &amp; </a:t>
            </a:r>
            <a:r>
              <a:rPr lang="en-US" dirty="0" err="1"/>
              <a:t>Dracup</a:t>
            </a:r>
            <a:r>
              <a:rPr lang="en-US" dirty="0"/>
              <a:t>, 2018) </a:t>
            </a:r>
          </a:p>
          <a:p>
            <a:endParaRPr lang="en-US" dirty="0"/>
          </a:p>
        </p:txBody>
      </p:sp>
      <p:sp>
        <p:nvSpPr>
          <p:cNvPr id="4" name="Slide Number Placeholder 3"/>
          <p:cNvSpPr>
            <a:spLocks noGrp="1"/>
          </p:cNvSpPr>
          <p:nvPr>
            <p:ph type="sldNum" sz="quarter" idx="10"/>
          </p:nvPr>
        </p:nvSpPr>
        <p:spPr/>
        <p:txBody>
          <a:bodyPr/>
          <a:lstStyle/>
          <a:p>
            <a:fld id="{3BBB2434-29EC-4C6F-9FA4-AB7E0564E9D1}" type="slidenum">
              <a:rPr lang="en-US" smtClean="0"/>
              <a:t>6</a:t>
            </a:fld>
            <a:endParaRPr lang="en-US"/>
          </a:p>
        </p:txBody>
      </p:sp>
    </p:spTree>
    <p:extLst>
      <p:ext uri="{BB962C8B-B14F-4D97-AF65-F5344CB8AC3E}">
        <p14:creationId xmlns:p14="http://schemas.microsoft.com/office/powerpoint/2010/main" val="784348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 North Central London Cardiac and stroke Network recommends that heart attack patients like patient A should have annual check-ups. This would help the patient be on the outlook for any signal of a heart attack. Thus, the patient will be able to arrest the condition when it is still in the early stages. Patient A should also focus on quitting tobacco products because they increase the risk of him getting a heart attack (</a:t>
            </a:r>
            <a:r>
              <a:rPr lang="en-US" dirty="0"/>
              <a:t>NICE, 2019)</a:t>
            </a:r>
            <a:r>
              <a:rPr kumimoji="0" lang="en-GB" sz="1200" b="0" i="0" u="none" strike="noStrike" kern="1200" cap="none" spc="0" normalizeH="0" baseline="0" noProof="0" dirty="0">
                <a:ln>
                  <a:noFill/>
                </a:ln>
                <a:solidFill>
                  <a:prstClr val="black"/>
                </a:solidFill>
                <a:effectLst/>
                <a:uLnTx/>
                <a:uFillTx/>
                <a:latin typeface="+mn-lt"/>
                <a:ea typeface="+mn-ea"/>
                <a:cs typeface="+mn-cs"/>
              </a:rPr>
              <a:t>. </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Additionally, </a:t>
            </a:r>
            <a:r>
              <a:rPr lang="en-US" i="0" dirty="0">
                <a:solidFill>
                  <a:srgbClr val="FF0000"/>
                </a:solidFill>
              </a:rPr>
              <a:t>The National Institute for Health and Care Excellence recommends that heart attack patients </a:t>
            </a:r>
            <a:r>
              <a:rPr lang="en-GB" sz="1200" kern="1200" dirty="0">
                <a:solidFill>
                  <a:schemeClr val="tx1"/>
                </a:solidFill>
                <a:effectLst/>
                <a:latin typeface="+mn-lt"/>
                <a:ea typeface="+mn-ea"/>
                <a:cs typeface="+mn-cs"/>
              </a:rPr>
              <a:t>should exercise regularly to reduce the chance of developing obesity which is a risk factor for a heart attack. The patient should also work to reduce the number of alcohol they consume on a daily basis. Also, the patient ensures that they promptly take all the medications prescribed by the medical practitioners. </a:t>
            </a:r>
            <a:endParaRPr lang="en-US" dirty="0"/>
          </a:p>
        </p:txBody>
      </p:sp>
      <p:sp>
        <p:nvSpPr>
          <p:cNvPr id="4" name="Slide Number Placeholder 3"/>
          <p:cNvSpPr>
            <a:spLocks noGrp="1"/>
          </p:cNvSpPr>
          <p:nvPr>
            <p:ph type="sldNum" sz="quarter" idx="10"/>
          </p:nvPr>
        </p:nvSpPr>
        <p:spPr/>
        <p:txBody>
          <a:bodyPr/>
          <a:lstStyle/>
          <a:p>
            <a:fld id="{3BBB2434-29EC-4C6F-9FA4-AB7E0564E9D1}" type="slidenum">
              <a:rPr lang="en-US" smtClean="0"/>
              <a:t>7</a:t>
            </a:fld>
            <a:endParaRPr lang="en-US"/>
          </a:p>
        </p:txBody>
      </p:sp>
    </p:spTree>
    <p:extLst>
      <p:ext uri="{BB962C8B-B14F-4D97-AF65-F5344CB8AC3E}">
        <p14:creationId xmlns:p14="http://schemas.microsoft.com/office/powerpoint/2010/main" val="721861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presentation has examined the lifestyle of patient A and described how it contributes to the risk of the patient developing a heart attack. Some of the risk factors identified in the cause of the presentation include tobacco smoking, alcohol abuse, and lack of physical exercise. The presentation has also suggested recommendations that patient A can adopt to reduce the risk of developing a heart attack. </a:t>
            </a:r>
          </a:p>
          <a:p>
            <a:endParaRPr lang="en-US" dirty="0"/>
          </a:p>
        </p:txBody>
      </p:sp>
      <p:sp>
        <p:nvSpPr>
          <p:cNvPr id="4" name="Slide Number Placeholder 3"/>
          <p:cNvSpPr>
            <a:spLocks noGrp="1"/>
          </p:cNvSpPr>
          <p:nvPr>
            <p:ph type="sldNum" sz="quarter" idx="10"/>
          </p:nvPr>
        </p:nvSpPr>
        <p:spPr/>
        <p:txBody>
          <a:bodyPr/>
          <a:lstStyle/>
          <a:p>
            <a:fld id="{3BBB2434-29EC-4C6F-9FA4-AB7E0564E9D1}" type="slidenum">
              <a:rPr lang="en-US" smtClean="0"/>
              <a:t>8</a:t>
            </a:fld>
            <a:endParaRPr lang="en-US"/>
          </a:p>
        </p:txBody>
      </p:sp>
    </p:spTree>
    <p:extLst>
      <p:ext uri="{BB962C8B-B14F-4D97-AF65-F5344CB8AC3E}">
        <p14:creationId xmlns:p14="http://schemas.microsoft.com/office/powerpoint/2010/main" val="2472807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2906270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2438766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3231882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925BCF-DCAB-43C2-B68C-347D72301D7F}"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2617058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925BCF-DCAB-43C2-B68C-347D72301D7F}" type="datetimeFigureOut">
              <a:rPr lang="en-US" smtClean="0"/>
              <a:t>3/30/2022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1681348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1758572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3300394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1804409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3925BCF-DCAB-43C2-B68C-347D72301D7F}"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4113192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3925BCF-DCAB-43C2-B68C-347D72301D7F}"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385688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9897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8867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9151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4050106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18278388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1792837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925BCF-DCAB-43C2-B68C-347D72301D7F}"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E09859-7CBB-4600-A8F0-0C0F10B1DBAC}" type="slidenum">
              <a:rPr lang="en-US" smtClean="0"/>
              <a:t>‹#›</a:t>
            </a:fld>
            <a:endParaRPr lang="en-US"/>
          </a:p>
        </p:txBody>
      </p:sp>
    </p:spTree>
    <p:extLst>
      <p:ext uri="{BB962C8B-B14F-4D97-AF65-F5344CB8AC3E}">
        <p14:creationId xmlns:p14="http://schemas.microsoft.com/office/powerpoint/2010/main" val="375772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3925BCF-DCAB-43C2-B68C-347D72301D7F}" type="datetimeFigureOut">
              <a:rPr lang="en-US" smtClean="0"/>
              <a:t>3/30/2022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CE09859-7CBB-4600-A8F0-0C0F10B1DBAC}" type="slidenum">
              <a:rPr lang="en-US" smtClean="0"/>
              <a:t>‹#›</a:t>
            </a:fld>
            <a:endParaRPr lang="en-US"/>
          </a:p>
        </p:txBody>
      </p:sp>
    </p:spTree>
    <p:extLst>
      <p:ext uri="{BB962C8B-B14F-4D97-AF65-F5344CB8AC3E}">
        <p14:creationId xmlns:p14="http://schemas.microsoft.com/office/powerpoint/2010/main" val="376587402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3306762"/>
          </a:xfrm>
        </p:spPr>
        <p:txBody>
          <a:bodyPr>
            <a:normAutofit fontScale="90000"/>
          </a:bodyPr>
          <a:lstStyle/>
          <a:p>
            <a:pPr algn="ctr"/>
            <a:r>
              <a:rPr lang="en-GB" sz="4400" b="1" dirty="0"/>
              <a:t>Module: introduction to physiology </a:t>
            </a:r>
            <a:br>
              <a:rPr lang="en-GB" sz="4400" b="1" dirty="0"/>
            </a:br>
            <a:br>
              <a:rPr lang="en-GB" sz="4400" b="1" dirty="0"/>
            </a:br>
            <a:r>
              <a:rPr lang="en-GB" sz="4400" b="1" dirty="0"/>
              <a:t>Assessment:1</a:t>
            </a:r>
            <a:br>
              <a:rPr lang="en-GB" sz="4400" b="1" dirty="0"/>
            </a:br>
            <a:br>
              <a:rPr lang="en-GB" sz="4400" b="1" dirty="0"/>
            </a:br>
            <a:r>
              <a:rPr lang="en-GB" sz="4400" b="1" dirty="0"/>
              <a:t>Topic: heart attack </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990600" y="5057775"/>
            <a:ext cx="10220325" cy="1638300"/>
          </a:xfrm>
        </p:spPr>
        <p:txBody>
          <a:bodyPr>
            <a:normAutofit/>
          </a:bodyPr>
          <a:lstStyle/>
          <a:p>
            <a:pPr algn="ctr"/>
            <a:r>
              <a:rPr lang="en-GB" sz="2800" dirty="0"/>
              <a:t>Student Name:   Nadine </a:t>
            </a:r>
            <a:r>
              <a:rPr lang="en-GB" sz="2800" dirty="0" err="1"/>
              <a:t>el</a:t>
            </a:r>
            <a:r>
              <a:rPr lang="en-GB" sz="2800" dirty="0"/>
              <a:t> bakhour</a:t>
            </a:r>
          </a:p>
          <a:p>
            <a:pPr algn="ctr"/>
            <a:endParaRPr lang="en-GB" sz="2800" dirty="0"/>
          </a:p>
          <a:p>
            <a:pPr algn="ctr"/>
            <a:r>
              <a:rPr lang="en-GB" sz="2800" dirty="0"/>
              <a:t>Student Number:    1916671</a:t>
            </a:r>
          </a:p>
        </p:txBody>
      </p:sp>
    </p:spTree>
    <p:extLst>
      <p:ext uri="{BB962C8B-B14F-4D97-AF65-F5344CB8AC3E}">
        <p14:creationId xmlns:p14="http://schemas.microsoft.com/office/powerpoint/2010/main" val="1920873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391EF-9687-42D9-A057-A6488BF8800B}"/>
              </a:ext>
            </a:extLst>
          </p:cNvPr>
          <p:cNvSpPr>
            <a:spLocks noGrp="1"/>
          </p:cNvSpPr>
          <p:nvPr>
            <p:ph type="title"/>
          </p:nvPr>
        </p:nvSpPr>
        <p:spPr/>
        <p:txBody>
          <a:bodyPr/>
          <a:lstStyle/>
          <a:p>
            <a:pPr algn="ctr"/>
            <a:r>
              <a:rPr lang="en-GB" b="1" dirty="0"/>
              <a:t>Introduction</a:t>
            </a:r>
          </a:p>
        </p:txBody>
      </p:sp>
      <p:sp>
        <p:nvSpPr>
          <p:cNvPr id="3" name="Content Placeholder 2">
            <a:extLst>
              <a:ext uri="{FF2B5EF4-FFF2-40B4-BE49-F238E27FC236}">
                <a16:creationId xmlns:a16="http://schemas.microsoft.com/office/drawing/2014/main" id="{1791C2D0-BC1C-4AC3-905E-D960C48F7F26}"/>
              </a:ext>
            </a:extLst>
          </p:cNvPr>
          <p:cNvSpPr>
            <a:spLocks noGrp="1"/>
          </p:cNvSpPr>
          <p:nvPr>
            <p:ph sz="half" idx="1"/>
          </p:nvPr>
        </p:nvSpPr>
        <p:spPr/>
        <p:txBody>
          <a:bodyPr/>
          <a:lstStyle/>
          <a:p>
            <a:r>
              <a:rPr lang="en-US" i="1" dirty="0"/>
              <a:t>Purpose of the presentation</a:t>
            </a:r>
          </a:p>
          <a:p>
            <a:r>
              <a:rPr lang="en-US" i="1" dirty="0">
                <a:solidFill>
                  <a:srgbClr val="FF0000"/>
                </a:solidFill>
              </a:rPr>
              <a:t>The selected disease is heart attack</a:t>
            </a:r>
          </a:p>
          <a:p>
            <a:r>
              <a:rPr lang="en-US" i="1" dirty="0">
                <a:solidFill>
                  <a:srgbClr val="FF0000"/>
                </a:solidFill>
              </a:rPr>
              <a:t>Sectors that will be covered include the patient’s main health condition, anatomy and physiology, health risks due to lifestyle, and recommendations to improve the care of the patient</a:t>
            </a:r>
          </a:p>
          <a:p>
            <a:r>
              <a:rPr lang="en-GB" i="1" dirty="0"/>
              <a:t>Why we measure lifestyle-related health information in health and social care</a:t>
            </a:r>
          </a:p>
        </p:txBody>
      </p:sp>
      <p:pic>
        <p:nvPicPr>
          <p:cNvPr id="5" name="Picture 2" descr="Image result for introduction"/>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069873" y="2040673"/>
            <a:ext cx="4283927" cy="3579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9725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04C95-93F7-457D-ADA0-A9FFAF2FE581}"/>
              </a:ext>
            </a:extLst>
          </p:cNvPr>
          <p:cNvSpPr>
            <a:spLocks noGrp="1"/>
          </p:cNvSpPr>
          <p:nvPr>
            <p:ph type="title"/>
          </p:nvPr>
        </p:nvSpPr>
        <p:spPr/>
        <p:txBody>
          <a:bodyPr/>
          <a:lstStyle/>
          <a:p>
            <a:pPr algn="ctr"/>
            <a:r>
              <a:rPr lang="en-GB" b="1" dirty="0"/>
              <a:t>Anatomy and Physiology</a:t>
            </a:r>
          </a:p>
        </p:txBody>
      </p:sp>
      <p:sp>
        <p:nvSpPr>
          <p:cNvPr id="3" name="Content Placeholder 2">
            <a:extLst>
              <a:ext uri="{FF2B5EF4-FFF2-40B4-BE49-F238E27FC236}">
                <a16:creationId xmlns:a16="http://schemas.microsoft.com/office/drawing/2014/main" id="{FD5A5E29-22F2-4FE5-BFE7-47BF7EBFC959}"/>
              </a:ext>
            </a:extLst>
          </p:cNvPr>
          <p:cNvSpPr>
            <a:spLocks noGrp="1"/>
          </p:cNvSpPr>
          <p:nvPr>
            <p:ph sz="half" idx="1"/>
          </p:nvPr>
        </p:nvSpPr>
        <p:spPr/>
        <p:txBody>
          <a:bodyPr>
            <a:normAutofit fontScale="92500"/>
          </a:bodyPr>
          <a:lstStyle/>
          <a:p>
            <a:pPr marL="0" indent="0" algn="ctr">
              <a:buNone/>
            </a:pPr>
            <a:r>
              <a:rPr lang="en-GB" b="1" i="1" dirty="0"/>
              <a:t>Anatomy of the heart</a:t>
            </a:r>
          </a:p>
          <a:p>
            <a:r>
              <a:rPr lang="en-GB" i="1" dirty="0">
                <a:solidFill>
                  <a:srgbClr val="FF0000"/>
                </a:solidFill>
              </a:rPr>
              <a:t>The patient consumes much alcohol</a:t>
            </a:r>
          </a:p>
          <a:p>
            <a:r>
              <a:rPr lang="en-GB" i="1" dirty="0">
                <a:solidFill>
                  <a:srgbClr val="FF0000"/>
                </a:solidFill>
              </a:rPr>
              <a:t>Kidney has been affected</a:t>
            </a:r>
          </a:p>
          <a:p>
            <a:r>
              <a:rPr lang="en-GB" i="1" dirty="0">
                <a:solidFill>
                  <a:srgbClr val="FF0000"/>
                </a:solidFill>
              </a:rPr>
              <a:t>High blood pressure arise with kidney trying to restore the condition</a:t>
            </a:r>
          </a:p>
          <a:p>
            <a:pPr marL="0" indent="0" algn="ctr">
              <a:buNone/>
            </a:pPr>
            <a:r>
              <a:rPr lang="en-GB" b="1" i="1" dirty="0"/>
              <a:t>Physiology of the heart</a:t>
            </a:r>
          </a:p>
          <a:p>
            <a:r>
              <a:rPr lang="en-GB" dirty="0">
                <a:solidFill>
                  <a:srgbClr val="FF0000"/>
                </a:solidFill>
              </a:rPr>
              <a:t>Excessive smoking increases nicotine in the body and tightens blood vessels in the heart.</a:t>
            </a:r>
            <a:endParaRPr lang="en-GB" i="1" dirty="0">
              <a:solidFill>
                <a:srgbClr val="FF0000"/>
              </a:solidFill>
            </a:endParaRPr>
          </a:p>
          <a:p>
            <a:r>
              <a:rPr lang="en-GB" dirty="0">
                <a:solidFill>
                  <a:srgbClr val="FF0000"/>
                </a:solidFill>
              </a:rPr>
              <a:t>This affects how blood flows in and out of the heart of patient A leading to a heart attack </a:t>
            </a:r>
            <a:endParaRPr lang="en-US" dirty="0">
              <a:solidFill>
                <a:srgbClr val="FF0000"/>
              </a:solidFill>
            </a:endParaRPr>
          </a:p>
          <a:p>
            <a:endParaRPr lang="en-GB" i="1" dirty="0">
              <a:solidFill>
                <a:srgbClr val="FF0000"/>
              </a:solidFill>
            </a:endParaRPr>
          </a:p>
        </p:txBody>
      </p:sp>
      <p:pic>
        <p:nvPicPr>
          <p:cNvPr id="5" name="Content Placeholder 4"/>
          <p:cNvPicPr>
            <a:picLocks noGrp="1" noChangeAspect="1"/>
          </p:cNvPicPr>
          <p:nvPr>
            <p:ph sz="half" idx="2"/>
          </p:nvPr>
        </p:nvPicPr>
        <p:blipFill>
          <a:blip r:embed="rId3"/>
          <a:stretch>
            <a:fillRect/>
          </a:stretch>
        </p:blipFill>
        <p:spPr>
          <a:xfrm>
            <a:off x="6589587" y="1825625"/>
            <a:ext cx="4346825" cy="4062219"/>
          </a:xfrm>
          <a:prstGeom prst="rect">
            <a:avLst/>
          </a:prstGeom>
        </p:spPr>
      </p:pic>
    </p:spTree>
    <p:extLst>
      <p:ext uri="{BB962C8B-B14F-4D97-AF65-F5344CB8AC3E}">
        <p14:creationId xmlns:p14="http://schemas.microsoft.com/office/powerpoint/2010/main" val="303910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3A173-AC7C-4B73-83BC-EAC551CC3371}"/>
              </a:ext>
            </a:extLst>
          </p:cNvPr>
          <p:cNvSpPr>
            <a:spLocks noGrp="1"/>
          </p:cNvSpPr>
          <p:nvPr>
            <p:ph type="title"/>
          </p:nvPr>
        </p:nvSpPr>
        <p:spPr/>
        <p:txBody>
          <a:bodyPr/>
          <a:lstStyle/>
          <a:p>
            <a:pPr algn="ctr"/>
            <a:r>
              <a:rPr lang="en-GB" b="1" dirty="0"/>
              <a:t>Questionnaire</a:t>
            </a:r>
          </a:p>
        </p:txBody>
      </p:sp>
      <p:sp>
        <p:nvSpPr>
          <p:cNvPr id="3" name="Content Placeholder 2">
            <a:extLst>
              <a:ext uri="{FF2B5EF4-FFF2-40B4-BE49-F238E27FC236}">
                <a16:creationId xmlns:a16="http://schemas.microsoft.com/office/drawing/2014/main" id="{2F36E5B4-3FB7-4958-B363-89E1E7F6F299}"/>
              </a:ext>
            </a:extLst>
          </p:cNvPr>
          <p:cNvSpPr>
            <a:spLocks noGrp="1"/>
          </p:cNvSpPr>
          <p:nvPr>
            <p:ph sz="half" idx="1"/>
          </p:nvPr>
        </p:nvSpPr>
        <p:spPr/>
        <p:txBody>
          <a:bodyPr>
            <a:normAutofit fontScale="92500"/>
          </a:bodyPr>
          <a:lstStyle/>
          <a:p>
            <a:r>
              <a:rPr lang="en-GB" i="1" dirty="0"/>
              <a:t>The main aspects included in the questionnaire used to measure lifestyle-related information</a:t>
            </a:r>
          </a:p>
          <a:p>
            <a:pPr lvl="3"/>
            <a:r>
              <a:rPr lang="en-GB" sz="2800" i="1" dirty="0"/>
              <a:t>Smoking</a:t>
            </a:r>
          </a:p>
          <a:p>
            <a:pPr lvl="3"/>
            <a:r>
              <a:rPr lang="en-GB" sz="2800" i="1" dirty="0"/>
              <a:t>Alcohol </a:t>
            </a:r>
          </a:p>
          <a:p>
            <a:pPr lvl="3"/>
            <a:r>
              <a:rPr lang="en-GB" sz="2800" i="1" dirty="0"/>
              <a:t>Family history</a:t>
            </a:r>
          </a:p>
          <a:p>
            <a:pPr lvl="3"/>
            <a:r>
              <a:rPr lang="en-GB" sz="2800" i="1" dirty="0"/>
              <a:t>Medical history</a:t>
            </a:r>
          </a:p>
          <a:p>
            <a:pPr lvl="3"/>
            <a:r>
              <a:rPr lang="en-GB" sz="2800" i="1" dirty="0"/>
              <a:t>Ethnicity</a:t>
            </a:r>
          </a:p>
          <a:p>
            <a:pPr lvl="3"/>
            <a:r>
              <a:rPr lang="en-GB" sz="2800" i="1" dirty="0"/>
              <a:t>Physical activity</a:t>
            </a:r>
          </a:p>
        </p:txBody>
      </p:sp>
      <p:pic>
        <p:nvPicPr>
          <p:cNvPr id="5" name="Content Placeholder 4"/>
          <p:cNvPicPr>
            <a:picLocks noGrp="1" noChangeAspect="1"/>
          </p:cNvPicPr>
          <p:nvPr>
            <p:ph sz="half" idx="2"/>
          </p:nvPr>
        </p:nvPicPr>
        <p:blipFill>
          <a:blip r:embed="rId3"/>
          <a:stretch>
            <a:fillRect/>
          </a:stretch>
        </p:blipFill>
        <p:spPr>
          <a:xfrm>
            <a:off x="6735336" y="1690687"/>
            <a:ext cx="4404731" cy="3985283"/>
          </a:xfrm>
          <a:prstGeom prst="rect">
            <a:avLst/>
          </a:prstGeom>
        </p:spPr>
      </p:pic>
    </p:spTree>
    <p:extLst>
      <p:ext uri="{BB962C8B-B14F-4D97-AF65-F5344CB8AC3E}">
        <p14:creationId xmlns:p14="http://schemas.microsoft.com/office/powerpoint/2010/main" val="1879307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CE0F-6A71-4A68-A3B5-2604B42E66E9}"/>
              </a:ext>
            </a:extLst>
          </p:cNvPr>
          <p:cNvSpPr>
            <a:spLocks noGrp="1"/>
          </p:cNvSpPr>
          <p:nvPr>
            <p:ph type="title"/>
          </p:nvPr>
        </p:nvSpPr>
        <p:spPr/>
        <p:txBody>
          <a:bodyPr/>
          <a:lstStyle/>
          <a:p>
            <a:pPr algn="ctr"/>
            <a:r>
              <a:rPr lang="en-GB" b="1" dirty="0"/>
              <a:t>Lifestyle health-related information of the patient</a:t>
            </a:r>
          </a:p>
        </p:txBody>
      </p:sp>
      <p:sp>
        <p:nvSpPr>
          <p:cNvPr id="3" name="Content Placeholder 2">
            <a:extLst>
              <a:ext uri="{FF2B5EF4-FFF2-40B4-BE49-F238E27FC236}">
                <a16:creationId xmlns:a16="http://schemas.microsoft.com/office/drawing/2014/main" id="{260DC024-427E-4800-9842-6A7543271C5B}"/>
              </a:ext>
            </a:extLst>
          </p:cNvPr>
          <p:cNvSpPr>
            <a:spLocks noGrp="1"/>
          </p:cNvSpPr>
          <p:nvPr>
            <p:ph sz="half" idx="1"/>
          </p:nvPr>
        </p:nvSpPr>
        <p:spPr/>
        <p:txBody>
          <a:bodyPr>
            <a:normAutofit fontScale="85000" lnSpcReduction="10000"/>
          </a:bodyPr>
          <a:lstStyle/>
          <a:p>
            <a:r>
              <a:rPr lang="en-GB" i="1" dirty="0"/>
              <a:t>The information collected from the Patient A, using a questionnaire</a:t>
            </a:r>
          </a:p>
          <a:p>
            <a:pPr lvl="2">
              <a:buFont typeface="Wingdings" panose="05000000000000000000" pitchFamily="2" charset="2"/>
              <a:buChar char="Ø"/>
            </a:pPr>
            <a:r>
              <a:rPr lang="en-US" sz="3000" i="1" dirty="0"/>
              <a:t>Tobacco smoking</a:t>
            </a:r>
          </a:p>
          <a:p>
            <a:pPr lvl="2">
              <a:buFont typeface="Wingdings" panose="05000000000000000000" pitchFamily="2" charset="2"/>
              <a:buChar char="Ø"/>
            </a:pPr>
            <a:r>
              <a:rPr lang="en-US" sz="3000" i="1" dirty="0"/>
              <a:t>Lack of physical activity</a:t>
            </a:r>
          </a:p>
          <a:p>
            <a:pPr lvl="2">
              <a:buFont typeface="Wingdings" panose="05000000000000000000" pitchFamily="2" charset="2"/>
              <a:buChar char="Ø"/>
            </a:pPr>
            <a:r>
              <a:rPr lang="en-US" sz="3000" i="1" dirty="0"/>
              <a:t>Obesity</a:t>
            </a:r>
          </a:p>
          <a:p>
            <a:pPr lvl="2">
              <a:buFont typeface="Wingdings" panose="05000000000000000000" pitchFamily="2" charset="2"/>
              <a:buChar char="Ø"/>
            </a:pPr>
            <a:r>
              <a:rPr lang="en-US" sz="3000" i="1" dirty="0"/>
              <a:t>High blood pressure</a:t>
            </a:r>
          </a:p>
          <a:p>
            <a:pPr lvl="2">
              <a:buFont typeface="Wingdings" panose="05000000000000000000" pitchFamily="2" charset="2"/>
              <a:buChar char="Ø"/>
            </a:pPr>
            <a:r>
              <a:rPr lang="en-US" sz="3000" i="1" dirty="0"/>
              <a:t>Family history of heart attack</a:t>
            </a:r>
          </a:p>
          <a:p>
            <a:endParaRPr lang="en-GB" i="1" dirty="0"/>
          </a:p>
        </p:txBody>
      </p:sp>
      <p:pic>
        <p:nvPicPr>
          <p:cNvPr id="5" name="Content Placeholder 4"/>
          <p:cNvPicPr>
            <a:picLocks noGrp="1" noChangeAspect="1"/>
          </p:cNvPicPr>
          <p:nvPr>
            <p:ph sz="half" idx="2"/>
          </p:nvPr>
        </p:nvPicPr>
        <p:blipFill>
          <a:blip r:embed="rId3"/>
          <a:stretch>
            <a:fillRect/>
          </a:stretch>
        </p:blipFill>
        <p:spPr>
          <a:xfrm>
            <a:off x="6549960" y="1825625"/>
            <a:ext cx="4426080" cy="3805741"/>
          </a:xfrm>
          <a:prstGeom prst="rect">
            <a:avLst/>
          </a:prstGeom>
        </p:spPr>
      </p:pic>
    </p:spTree>
    <p:extLst>
      <p:ext uri="{BB962C8B-B14F-4D97-AF65-F5344CB8AC3E}">
        <p14:creationId xmlns:p14="http://schemas.microsoft.com/office/powerpoint/2010/main" val="2654676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C6C1-2CD8-45BF-A22D-F860F6ADCC10}"/>
              </a:ext>
            </a:extLst>
          </p:cNvPr>
          <p:cNvSpPr>
            <a:spLocks noGrp="1"/>
          </p:cNvSpPr>
          <p:nvPr>
            <p:ph type="title"/>
          </p:nvPr>
        </p:nvSpPr>
        <p:spPr/>
        <p:txBody>
          <a:bodyPr/>
          <a:lstStyle/>
          <a:p>
            <a:pPr algn="ctr"/>
            <a:r>
              <a:rPr lang="en-GB" b="1" dirty="0"/>
              <a:t>Health Risks</a:t>
            </a:r>
          </a:p>
        </p:txBody>
      </p:sp>
      <p:sp>
        <p:nvSpPr>
          <p:cNvPr id="3" name="Content Placeholder 2">
            <a:extLst>
              <a:ext uri="{FF2B5EF4-FFF2-40B4-BE49-F238E27FC236}">
                <a16:creationId xmlns:a16="http://schemas.microsoft.com/office/drawing/2014/main" id="{FB73162D-13F4-4CE7-BC7E-D7DF80AACD9F}"/>
              </a:ext>
            </a:extLst>
          </p:cNvPr>
          <p:cNvSpPr>
            <a:spLocks noGrp="1"/>
          </p:cNvSpPr>
          <p:nvPr>
            <p:ph sz="half" idx="1"/>
          </p:nvPr>
        </p:nvSpPr>
        <p:spPr/>
        <p:txBody>
          <a:bodyPr/>
          <a:lstStyle/>
          <a:p>
            <a:r>
              <a:rPr lang="en-US" i="1" dirty="0"/>
              <a:t>Health risks in terms of lifestyle or health behavior choices of Patient A</a:t>
            </a:r>
          </a:p>
          <a:p>
            <a:pPr lvl="3">
              <a:buFont typeface="Wingdings" panose="05000000000000000000" pitchFamily="2" charset="2"/>
              <a:buChar char="Ø"/>
            </a:pPr>
            <a:r>
              <a:rPr lang="en-US" sz="2800" i="1" dirty="0"/>
              <a:t>Smoking</a:t>
            </a:r>
          </a:p>
          <a:p>
            <a:pPr lvl="3">
              <a:buFont typeface="Wingdings" panose="05000000000000000000" pitchFamily="2" charset="2"/>
              <a:buChar char="Ø"/>
            </a:pPr>
            <a:r>
              <a:rPr lang="en-US" sz="2800" i="1" dirty="0"/>
              <a:t>Alcohol abuse</a:t>
            </a:r>
          </a:p>
          <a:p>
            <a:pPr lvl="3">
              <a:buFont typeface="Wingdings" panose="05000000000000000000" pitchFamily="2" charset="2"/>
              <a:buChar char="Ø"/>
            </a:pPr>
            <a:r>
              <a:rPr lang="en-US" sz="2800" i="1" dirty="0"/>
              <a:t>Lack of physical activity</a:t>
            </a:r>
            <a:endParaRPr lang="en-GB" sz="2800" i="1" dirty="0"/>
          </a:p>
        </p:txBody>
      </p:sp>
      <p:pic>
        <p:nvPicPr>
          <p:cNvPr id="5" name="Content Placeholder 4"/>
          <p:cNvPicPr>
            <a:picLocks noGrp="1" noChangeAspect="1"/>
          </p:cNvPicPr>
          <p:nvPr>
            <p:ph sz="half" idx="2"/>
          </p:nvPr>
        </p:nvPicPr>
        <p:blipFill>
          <a:blip r:embed="rId3"/>
          <a:stretch>
            <a:fillRect/>
          </a:stretch>
        </p:blipFill>
        <p:spPr>
          <a:xfrm>
            <a:off x="6858000" y="1825625"/>
            <a:ext cx="4204010" cy="4109060"/>
          </a:xfrm>
          <a:prstGeom prst="rect">
            <a:avLst/>
          </a:prstGeom>
        </p:spPr>
      </p:pic>
    </p:spTree>
    <p:extLst>
      <p:ext uri="{BB962C8B-B14F-4D97-AF65-F5344CB8AC3E}">
        <p14:creationId xmlns:p14="http://schemas.microsoft.com/office/powerpoint/2010/main" val="736276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16301-C987-44AC-9300-A3F6458556A5}"/>
              </a:ext>
            </a:extLst>
          </p:cNvPr>
          <p:cNvSpPr>
            <a:spLocks noGrp="1"/>
          </p:cNvSpPr>
          <p:nvPr>
            <p:ph type="title"/>
          </p:nvPr>
        </p:nvSpPr>
        <p:spPr/>
        <p:txBody>
          <a:bodyPr/>
          <a:lstStyle/>
          <a:p>
            <a:pPr algn="ctr"/>
            <a:r>
              <a:rPr lang="en-GB" b="1" dirty="0"/>
              <a:t>Recommendations</a:t>
            </a:r>
          </a:p>
        </p:txBody>
      </p:sp>
      <p:sp>
        <p:nvSpPr>
          <p:cNvPr id="3" name="Content Placeholder 2">
            <a:extLst>
              <a:ext uri="{FF2B5EF4-FFF2-40B4-BE49-F238E27FC236}">
                <a16:creationId xmlns:a16="http://schemas.microsoft.com/office/drawing/2014/main" id="{57D862DB-C8ED-4653-B5F5-D958970E353B}"/>
              </a:ext>
            </a:extLst>
          </p:cNvPr>
          <p:cNvSpPr>
            <a:spLocks noGrp="1"/>
          </p:cNvSpPr>
          <p:nvPr>
            <p:ph sz="half" idx="1"/>
          </p:nvPr>
        </p:nvSpPr>
        <p:spPr>
          <a:xfrm>
            <a:off x="1069858" y="2038272"/>
            <a:ext cx="4396339" cy="4195763"/>
          </a:xfrm>
        </p:spPr>
        <p:txBody>
          <a:bodyPr>
            <a:normAutofit lnSpcReduction="10000"/>
          </a:bodyPr>
          <a:lstStyle/>
          <a:p>
            <a:pPr>
              <a:buFont typeface="Wingdings" panose="05000000000000000000" pitchFamily="2" charset="2"/>
              <a:buChar char="Ø"/>
            </a:pPr>
            <a:r>
              <a:rPr lang="en-US" i="1" dirty="0">
                <a:solidFill>
                  <a:srgbClr val="FF0000"/>
                </a:solidFill>
              </a:rPr>
              <a:t>The National Institute for Health and Care Excellence </a:t>
            </a:r>
            <a:r>
              <a:rPr lang="en-US" i="1" dirty="0"/>
              <a:t>recommends that heart attack patients Keep all medical appointments and take all prescribed medications, exercise regularly and quit excessive consumption of alcohol </a:t>
            </a:r>
            <a:r>
              <a:rPr lang="en-US" dirty="0"/>
              <a:t>(NICE, 2019)</a:t>
            </a:r>
          </a:p>
          <a:p>
            <a:pPr>
              <a:buFont typeface="Wingdings" panose="05000000000000000000" pitchFamily="2" charset="2"/>
              <a:buChar char="Ø"/>
            </a:pPr>
            <a:r>
              <a:rPr lang="en-US" i="1" dirty="0">
                <a:solidFill>
                  <a:srgbClr val="FF0000"/>
                </a:solidFill>
              </a:rPr>
              <a:t>The  North Central London Cardiac and stroke Network recommends heart attack patients to </a:t>
            </a:r>
            <a:r>
              <a:rPr lang="en-US" i="1" dirty="0"/>
              <a:t>schedule regular heart check-up and quit tobacco products</a:t>
            </a:r>
          </a:p>
          <a:p>
            <a:endParaRPr lang="en-GB" i="1" dirty="0"/>
          </a:p>
        </p:txBody>
      </p:sp>
      <p:pic>
        <p:nvPicPr>
          <p:cNvPr id="6" name="Content Placeholder 5"/>
          <p:cNvPicPr>
            <a:picLocks noGrp="1" noChangeAspect="1"/>
          </p:cNvPicPr>
          <p:nvPr>
            <p:ph sz="half" idx="2"/>
          </p:nvPr>
        </p:nvPicPr>
        <p:blipFill>
          <a:blip r:embed="rId3"/>
          <a:stretch>
            <a:fillRect/>
          </a:stretch>
        </p:blipFill>
        <p:spPr>
          <a:xfrm>
            <a:off x="6746489" y="1918010"/>
            <a:ext cx="4607312" cy="3657600"/>
          </a:xfrm>
          <a:prstGeom prst="rect">
            <a:avLst/>
          </a:prstGeom>
        </p:spPr>
      </p:pic>
    </p:spTree>
    <p:extLst>
      <p:ext uri="{BB962C8B-B14F-4D97-AF65-F5344CB8AC3E}">
        <p14:creationId xmlns:p14="http://schemas.microsoft.com/office/powerpoint/2010/main" val="2168475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0DF3-6785-479D-B3B1-21EDBBCAF361}"/>
              </a:ext>
            </a:extLst>
          </p:cNvPr>
          <p:cNvSpPr>
            <a:spLocks noGrp="1"/>
          </p:cNvSpPr>
          <p:nvPr>
            <p:ph type="title"/>
          </p:nvPr>
        </p:nvSpPr>
        <p:spPr/>
        <p:txBody>
          <a:bodyPr/>
          <a:lstStyle/>
          <a:p>
            <a:pPr algn="ctr"/>
            <a:r>
              <a:rPr lang="en-GB" b="1" dirty="0"/>
              <a:t>Conclusion</a:t>
            </a:r>
          </a:p>
        </p:txBody>
      </p:sp>
      <p:sp>
        <p:nvSpPr>
          <p:cNvPr id="3" name="Content Placeholder 2">
            <a:extLst>
              <a:ext uri="{FF2B5EF4-FFF2-40B4-BE49-F238E27FC236}">
                <a16:creationId xmlns:a16="http://schemas.microsoft.com/office/drawing/2014/main" id="{6A044C4A-0A0A-4231-98EF-6C8A4BDE1E4F}"/>
              </a:ext>
            </a:extLst>
          </p:cNvPr>
          <p:cNvSpPr>
            <a:spLocks noGrp="1"/>
          </p:cNvSpPr>
          <p:nvPr>
            <p:ph sz="half" idx="1"/>
          </p:nvPr>
        </p:nvSpPr>
        <p:spPr/>
        <p:txBody>
          <a:bodyPr/>
          <a:lstStyle/>
          <a:p>
            <a:r>
              <a:rPr lang="en-US" i="1" dirty="0"/>
              <a:t>Examined the lifestyle of patient A</a:t>
            </a:r>
          </a:p>
          <a:p>
            <a:r>
              <a:rPr lang="en-US" i="1" dirty="0"/>
              <a:t>Described how lifestyle of patient A contributes to him developing heart attack</a:t>
            </a:r>
          </a:p>
          <a:p>
            <a:r>
              <a:rPr lang="en-US" i="1" dirty="0"/>
              <a:t>Identified risk factors of patient A</a:t>
            </a:r>
          </a:p>
          <a:p>
            <a:r>
              <a:rPr lang="en-US" i="1" dirty="0"/>
              <a:t>Developed recommendations for patient A</a:t>
            </a:r>
          </a:p>
          <a:p>
            <a:endParaRPr lang="en-GB" i="1" dirty="0"/>
          </a:p>
        </p:txBody>
      </p:sp>
      <p:pic>
        <p:nvPicPr>
          <p:cNvPr id="6" name="Content Placeholder 5"/>
          <p:cNvPicPr>
            <a:picLocks noGrp="1" noChangeAspect="1"/>
          </p:cNvPicPr>
          <p:nvPr>
            <p:ph sz="half" idx="2"/>
          </p:nvPr>
        </p:nvPicPr>
        <p:blipFill>
          <a:blip r:embed="rId3"/>
          <a:stretch>
            <a:fillRect/>
          </a:stretch>
        </p:blipFill>
        <p:spPr>
          <a:xfrm>
            <a:off x="6846849" y="1825625"/>
            <a:ext cx="4070195" cy="3670110"/>
          </a:xfrm>
          <a:prstGeom prst="rect">
            <a:avLst/>
          </a:prstGeom>
        </p:spPr>
      </p:pic>
    </p:spTree>
    <p:extLst>
      <p:ext uri="{BB962C8B-B14F-4D97-AF65-F5344CB8AC3E}">
        <p14:creationId xmlns:p14="http://schemas.microsoft.com/office/powerpoint/2010/main" val="4185673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A91C-8C4F-458D-B5CD-36A9F777B834}"/>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FFAFD9B9-B568-4B55-89F7-FCB8334A736C}"/>
              </a:ext>
            </a:extLst>
          </p:cNvPr>
          <p:cNvSpPr>
            <a:spLocks noGrp="1"/>
          </p:cNvSpPr>
          <p:nvPr>
            <p:ph idx="1"/>
          </p:nvPr>
        </p:nvSpPr>
        <p:spPr/>
        <p:txBody>
          <a:bodyPr>
            <a:normAutofit fontScale="85000" lnSpcReduction="20000"/>
          </a:bodyPr>
          <a:lstStyle/>
          <a:p>
            <a:r>
              <a:rPr lang="en-US" dirty="0" err="1"/>
              <a:t>DeLeon</a:t>
            </a:r>
            <a:r>
              <a:rPr lang="en-US" dirty="0"/>
              <a:t>-Pennell, K. Y., </a:t>
            </a:r>
            <a:r>
              <a:rPr lang="en-US" dirty="0" err="1"/>
              <a:t>Iyer</a:t>
            </a:r>
            <a:r>
              <a:rPr lang="en-US" dirty="0"/>
              <a:t>, R. P., Ma, Y., </a:t>
            </a:r>
            <a:r>
              <a:rPr lang="en-US" dirty="0" err="1"/>
              <a:t>Yabluchanskiy</a:t>
            </a:r>
            <a:r>
              <a:rPr lang="en-US" dirty="0"/>
              <a:t>, A., </a:t>
            </a:r>
            <a:r>
              <a:rPr lang="en-US" dirty="0" err="1"/>
              <a:t>Zamilpa</a:t>
            </a:r>
            <a:r>
              <a:rPr lang="en-US" dirty="0"/>
              <a:t>, R., </a:t>
            </a:r>
            <a:r>
              <a:rPr lang="en-US" dirty="0" err="1"/>
              <a:t>Chiao</a:t>
            </a:r>
            <a:r>
              <a:rPr lang="en-US" dirty="0"/>
              <a:t>, Y. A., ... and Lindsey, M. L. (2018). The mouse heart attack research tool 1.0 database. American Journal of Physiology-Heart and Circulatory Physiology, 315(3), H522-H530.</a:t>
            </a:r>
          </a:p>
          <a:p>
            <a:r>
              <a:rPr lang="en-US" dirty="0" err="1"/>
              <a:t>Dhankwala</a:t>
            </a:r>
            <a:r>
              <a:rPr lang="en-US" dirty="0"/>
              <a:t>, S. S., </a:t>
            </a:r>
            <a:r>
              <a:rPr lang="en-US" dirty="0" err="1"/>
              <a:t>Gavsane</a:t>
            </a:r>
            <a:r>
              <a:rPr lang="en-US" dirty="0"/>
              <a:t>, A. N., </a:t>
            </a:r>
            <a:r>
              <a:rPr lang="en-US" dirty="0" err="1"/>
              <a:t>Ghuli</a:t>
            </a:r>
            <a:r>
              <a:rPr lang="en-US" dirty="0"/>
              <a:t>, P. M., and </a:t>
            </a:r>
            <a:r>
              <a:rPr lang="en-US" dirty="0" err="1"/>
              <a:t>Jadhav</a:t>
            </a:r>
            <a:r>
              <a:rPr lang="en-US" dirty="0"/>
              <a:t>, S. A. (2018). Review on ischemic heart diseases and its medication. </a:t>
            </a:r>
            <a:r>
              <a:rPr lang="en-US" dirty="0" err="1"/>
              <a:t>PharmaTutor</a:t>
            </a:r>
            <a:r>
              <a:rPr lang="en-US" dirty="0"/>
              <a:t>, 6(5), 23-31.</a:t>
            </a:r>
          </a:p>
          <a:p>
            <a:r>
              <a:rPr lang="en-US" dirty="0"/>
              <a:t>Greenwood, B. N., Carnahan, S., and Huang, L. (2018). Patient–physician gender concordance and increased mortality among female heart attack patients. Proceedings of the National Academy of Sciences, 115(34), 8569-8574.</a:t>
            </a:r>
          </a:p>
          <a:p>
            <a:r>
              <a:rPr lang="en-US" dirty="0"/>
              <a:t>Katz, D., and Gavin, M. C. (2019). Stable ischemic heart disease. Annals of internal medicine, 171(3), ITC17-ITC32.</a:t>
            </a:r>
          </a:p>
          <a:p>
            <a:r>
              <a:rPr lang="en-US" dirty="0"/>
              <a:t>Lee, K. S., Moser, D. K., and </a:t>
            </a:r>
            <a:r>
              <a:rPr lang="en-US" dirty="0" err="1"/>
              <a:t>Dracup</a:t>
            </a:r>
            <a:r>
              <a:rPr lang="en-US" dirty="0"/>
              <a:t>, K. (2018). Relationship between self-care and comprehensive understanding of heart failure and its signs and symptoms. European Journal of Cardiovascular Nursing, 17(6), 496-504.</a:t>
            </a:r>
          </a:p>
          <a:p>
            <a:r>
              <a:rPr lang="en-US" dirty="0"/>
              <a:t>NICE (2019). </a:t>
            </a:r>
            <a:r>
              <a:rPr lang="en-US" i="1" dirty="0"/>
              <a:t>NICE | The National Institute for Health and Care Excellence</a:t>
            </a:r>
            <a:r>
              <a:rPr lang="en-US" dirty="0"/>
              <a:t>. [online] NICE. Available at: https://www.nice.org.uk/.</a:t>
            </a:r>
          </a:p>
          <a:p>
            <a:endParaRPr lang="en-US" dirty="0"/>
          </a:p>
        </p:txBody>
      </p:sp>
    </p:spTree>
    <p:extLst>
      <p:ext uri="{BB962C8B-B14F-4D97-AF65-F5344CB8AC3E}">
        <p14:creationId xmlns:p14="http://schemas.microsoft.com/office/powerpoint/2010/main" val="14164398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145</TotalTime>
  <Words>1364</Words>
  <Application>Microsoft Office PowerPoint</Application>
  <PresentationFormat>Widescreen</PresentationFormat>
  <Paragraphs>72</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Wingdings</vt:lpstr>
      <vt:lpstr>Wingdings 3</vt:lpstr>
      <vt:lpstr>Ion</vt:lpstr>
      <vt:lpstr>Module: introduction to physiology   Assessment:1  Topic: heart attack </vt:lpstr>
      <vt:lpstr>Introduction</vt:lpstr>
      <vt:lpstr>Anatomy and Physiology</vt:lpstr>
      <vt:lpstr>Questionnaire</vt:lpstr>
      <vt:lpstr>Lifestyle health-related information of the patient</vt:lpstr>
      <vt:lpstr>Health Risks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Assessment:  Topic: Introduction to Physiology</dc:title>
  <dc:creator>USER</dc:creator>
  <cp:lastModifiedBy>Nadine El Bakhour (1916671)</cp:lastModifiedBy>
  <cp:revision>30</cp:revision>
  <dcterms:created xsi:type="dcterms:W3CDTF">2022-03-25T13:56:55Z</dcterms:created>
  <dcterms:modified xsi:type="dcterms:W3CDTF">2022-03-30T19:02:51Z</dcterms:modified>
</cp:coreProperties>
</file>