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99" r:id="rId3"/>
    <p:sldId id="277" r:id="rId4"/>
    <p:sldId id="278" r:id="rId5"/>
    <p:sldId id="266" r:id="rId6"/>
    <p:sldId id="268" r:id="rId7"/>
    <p:sldId id="279" r:id="rId8"/>
    <p:sldId id="267" r:id="rId9"/>
    <p:sldId id="28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447" autoAdjust="0"/>
  </p:normalViewPr>
  <p:slideViewPr>
    <p:cSldViewPr snapToGrid="0">
      <p:cViewPr>
        <p:scale>
          <a:sx n="63" d="100"/>
          <a:sy n="63" d="100"/>
        </p:scale>
        <p:origin x="80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EC7B9-2D83-4057-A0D5-452C8F26BB2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3FCFD2C-1458-4B45-88C6-A3C047FC1220}">
      <dgm:prSet custT="1"/>
      <dgm:spPr/>
      <dgm:t>
        <a:bodyPr/>
        <a:lstStyle/>
        <a:p>
          <a:pPr>
            <a:lnSpc>
              <a:spcPct val="100000"/>
            </a:lnSpc>
          </a:pPr>
          <a:r>
            <a:rPr lang="en-GB" sz="1800" dirty="0"/>
            <a:t>Communication skills is one of the most crucial aspects of successfully running a business.</a:t>
          </a:r>
          <a:endParaRPr lang="en-US" sz="1800" dirty="0"/>
        </a:p>
      </dgm:t>
    </dgm:pt>
    <dgm:pt modelId="{08C899F2-72B5-4B1B-B299-D75F76930A7A}" type="parTrans" cxnId="{96D95CDB-1A35-412C-A936-34259B02D706}">
      <dgm:prSet/>
      <dgm:spPr/>
      <dgm:t>
        <a:bodyPr/>
        <a:lstStyle/>
        <a:p>
          <a:endParaRPr lang="en-US"/>
        </a:p>
      </dgm:t>
    </dgm:pt>
    <dgm:pt modelId="{D0929798-6B88-4437-909C-0EF2CA696EFD}" type="sibTrans" cxnId="{96D95CDB-1A35-412C-A936-34259B02D706}">
      <dgm:prSet/>
      <dgm:spPr/>
      <dgm:t>
        <a:bodyPr/>
        <a:lstStyle/>
        <a:p>
          <a:endParaRPr lang="en-US"/>
        </a:p>
      </dgm:t>
    </dgm:pt>
    <dgm:pt modelId="{C62A22F7-EE93-416A-B3C4-A99486DB50BB}">
      <dgm:prSet custT="1"/>
      <dgm:spPr/>
      <dgm:t>
        <a:bodyPr/>
        <a:lstStyle/>
        <a:p>
          <a:pPr>
            <a:lnSpc>
              <a:spcPct val="100000"/>
            </a:lnSpc>
          </a:pPr>
          <a:r>
            <a:rPr lang="en-GB" sz="1800" dirty="0"/>
            <a:t>Communication is very vital since it ensures that the team members understands the goals and specific roles to be played, it helps in resolving of conflicts and it also increases productivity.</a:t>
          </a:r>
          <a:endParaRPr lang="en-US" sz="1800" dirty="0"/>
        </a:p>
      </dgm:t>
    </dgm:pt>
    <dgm:pt modelId="{A996B544-1921-4C61-A533-AF3563936FED}" type="parTrans" cxnId="{C6960DDF-8F68-4A8B-B0EA-6836E062EA99}">
      <dgm:prSet/>
      <dgm:spPr/>
      <dgm:t>
        <a:bodyPr/>
        <a:lstStyle/>
        <a:p>
          <a:endParaRPr lang="en-US"/>
        </a:p>
      </dgm:t>
    </dgm:pt>
    <dgm:pt modelId="{58190586-9729-415A-8B38-A458983C3CAF}" type="sibTrans" cxnId="{C6960DDF-8F68-4A8B-B0EA-6836E062EA99}">
      <dgm:prSet/>
      <dgm:spPr/>
      <dgm:t>
        <a:bodyPr/>
        <a:lstStyle/>
        <a:p>
          <a:endParaRPr lang="en-US"/>
        </a:p>
      </dgm:t>
    </dgm:pt>
    <dgm:pt modelId="{7E6C607D-AD53-4D16-AA4E-B4C1FADCF183}">
      <dgm:prSet/>
      <dgm:spPr/>
      <dgm:t>
        <a:bodyPr/>
        <a:lstStyle/>
        <a:p>
          <a:pPr>
            <a:lnSpc>
              <a:spcPct val="100000"/>
            </a:lnSpc>
          </a:pPr>
          <a:r>
            <a:rPr lang="en-GB" dirty="0"/>
            <a:t>This presentation will cover the importance of communication in determining an organisation’s success, fundamental means of communication in the workplace. </a:t>
          </a:r>
          <a:endParaRPr lang="en-US" dirty="0"/>
        </a:p>
      </dgm:t>
    </dgm:pt>
    <dgm:pt modelId="{7AB96392-692D-4161-9E44-2B1B97B3D010}" type="parTrans" cxnId="{7F456AC3-F919-4C66-91D6-D06CDF9A980D}">
      <dgm:prSet/>
      <dgm:spPr/>
      <dgm:t>
        <a:bodyPr/>
        <a:lstStyle/>
        <a:p>
          <a:endParaRPr lang="en-US"/>
        </a:p>
      </dgm:t>
    </dgm:pt>
    <dgm:pt modelId="{7B930ED8-123D-470F-8F4C-479A62DB7FA2}" type="sibTrans" cxnId="{7F456AC3-F919-4C66-91D6-D06CDF9A980D}">
      <dgm:prSet/>
      <dgm:spPr/>
      <dgm:t>
        <a:bodyPr/>
        <a:lstStyle/>
        <a:p>
          <a:endParaRPr lang="en-US"/>
        </a:p>
      </dgm:t>
    </dgm:pt>
    <dgm:pt modelId="{552730AA-552B-419D-A657-A1952776CE30}" type="pres">
      <dgm:prSet presAssocID="{730EC7B9-2D83-4057-A0D5-452C8F26BB22}" presName="root" presStyleCnt="0">
        <dgm:presLayoutVars>
          <dgm:dir/>
          <dgm:resizeHandles val="exact"/>
        </dgm:presLayoutVars>
      </dgm:prSet>
      <dgm:spPr/>
    </dgm:pt>
    <dgm:pt modelId="{72D32635-C4E1-4B10-98E7-1AB1832538B2}" type="pres">
      <dgm:prSet presAssocID="{73FCFD2C-1458-4B45-88C6-A3C047FC1220}" presName="compNode" presStyleCnt="0"/>
      <dgm:spPr/>
    </dgm:pt>
    <dgm:pt modelId="{DCAE2AD6-A2F8-4DB0-B111-06C55B2310EC}" type="pres">
      <dgm:prSet presAssocID="{73FCFD2C-1458-4B45-88C6-A3C047FC1220}" presName="iconRect" presStyleLbl="node1" presStyleIdx="0" presStyleCnt="3" custLinFactNeighborX="-47179" custLinFactNeighborY="1856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l center"/>
        </a:ext>
      </dgm:extLst>
    </dgm:pt>
    <dgm:pt modelId="{E68EEA62-6FB5-41D9-8ADF-AAC4A4AEC90F}" type="pres">
      <dgm:prSet presAssocID="{73FCFD2C-1458-4B45-88C6-A3C047FC1220}" presName="spaceRect" presStyleCnt="0"/>
      <dgm:spPr/>
    </dgm:pt>
    <dgm:pt modelId="{4DA2490C-2623-4B8F-889F-191FD6E478FC}" type="pres">
      <dgm:prSet presAssocID="{73FCFD2C-1458-4B45-88C6-A3C047FC1220}" presName="textRect" presStyleLbl="revTx" presStyleIdx="0" presStyleCnt="3" custLinFactNeighborX="-9755" custLinFactNeighborY="-3377">
        <dgm:presLayoutVars>
          <dgm:chMax val="1"/>
          <dgm:chPref val="1"/>
        </dgm:presLayoutVars>
      </dgm:prSet>
      <dgm:spPr/>
    </dgm:pt>
    <dgm:pt modelId="{4777AB39-339E-44BA-A082-AC1E5F115C8B}" type="pres">
      <dgm:prSet presAssocID="{D0929798-6B88-4437-909C-0EF2CA696EFD}" presName="sibTrans" presStyleCnt="0"/>
      <dgm:spPr/>
    </dgm:pt>
    <dgm:pt modelId="{542A808B-3299-42D6-8BE6-1EEDEC4B0B92}" type="pres">
      <dgm:prSet presAssocID="{C62A22F7-EE93-416A-B3C4-A99486DB50BB}" presName="compNode" presStyleCnt="0"/>
      <dgm:spPr/>
    </dgm:pt>
    <dgm:pt modelId="{1EE75BE7-9DC6-47F6-8ED4-4043165F4257}" type="pres">
      <dgm:prSet presAssocID="{C62A22F7-EE93-416A-B3C4-A99486DB50BB}" presName="iconRect" presStyleLbl="node1" presStyleIdx="1" presStyleCnt="3" custLinFactNeighborX="-40884" custLinFactNeighborY="4637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EE8BA504-2C50-408B-B09C-D5FB96924864}" type="pres">
      <dgm:prSet presAssocID="{C62A22F7-EE93-416A-B3C4-A99486DB50BB}" presName="spaceRect" presStyleCnt="0"/>
      <dgm:spPr/>
    </dgm:pt>
    <dgm:pt modelId="{5455E1CC-1AC8-4308-948D-C557F5BC3A13}" type="pres">
      <dgm:prSet presAssocID="{C62A22F7-EE93-416A-B3C4-A99486DB50BB}" presName="textRect" presStyleLbl="revTx" presStyleIdx="1" presStyleCnt="3" custScaleX="142562" custScaleY="141477" custLinFactNeighborX="-14222" custLinFactNeighborY="20579">
        <dgm:presLayoutVars>
          <dgm:chMax val="1"/>
          <dgm:chPref val="1"/>
        </dgm:presLayoutVars>
      </dgm:prSet>
      <dgm:spPr/>
    </dgm:pt>
    <dgm:pt modelId="{F178D4D2-845A-4C61-A3FF-1F4AED49C30C}" type="pres">
      <dgm:prSet presAssocID="{58190586-9729-415A-8B38-A458983C3CAF}" presName="sibTrans" presStyleCnt="0"/>
      <dgm:spPr/>
    </dgm:pt>
    <dgm:pt modelId="{A5397AD9-2721-4221-A9A2-47DB33F5BF0E}" type="pres">
      <dgm:prSet presAssocID="{7E6C607D-AD53-4D16-AA4E-B4C1FADCF183}" presName="compNode" presStyleCnt="0"/>
      <dgm:spPr/>
    </dgm:pt>
    <dgm:pt modelId="{C2F710C1-C1EB-46DC-8E7D-0857CB923E39}" type="pres">
      <dgm:prSet presAssocID="{7E6C607D-AD53-4D16-AA4E-B4C1FADCF183}" presName="iconRect" presStyleLbl="node1" presStyleIdx="2" presStyleCnt="3" custLinFactNeighborX="-21132" custLinFactNeighborY="4477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ard Room"/>
        </a:ext>
      </dgm:extLst>
    </dgm:pt>
    <dgm:pt modelId="{93F88B9A-9056-43CD-89E1-9E763E7CD9D2}" type="pres">
      <dgm:prSet presAssocID="{7E6C607D-AD53-4D16-AA4E-B4C1FADCF183}" presName="spaceRect" presStyleCnt="0"/>
      <dgm:spPr/>
    </dgm:pt>
    <dgm:pt modelId="{3212750F-BAD4-47E0-9B3E-2976E130AF9F}" type="pres">
      <dgm:prSet presAssocID="{7E6C607D-AD53-4D16-AA4E-B4C1FADCF183}" presName="textRect" presStyleLbl="revTx" presStyleIdx="2" presStyleCnt="3" custScaleX="136686" custScaleY="117006" custLinFactNeighborX="-9309" custLinFactNeighborY="2031">
        <dgm:presLayoutVars>
          <dgm:chMax val="1"/>
          <dgm:chPref val="1"/>
        </dgm:presLayoutVars>
      </dgm:prSet>
      <dgm:spPr/>
    </dgm:pt>
  </dgm:ptLst>
  <dgm:cxnLst>
    <dgm:cxn modelId="{E045BA0E-4BAC-4FBC-8C5C-1B9D1049C5E3}" type="presOf" srcId="{730EC7B9-2D83-4057-A0D5-452C8F26BB22}" destId="{552730AA-552B-419D-A657-A1952776CE30}" srcOrd="0" destOrd="0" presId="urn:microsoft.com/office/officeart/2018/2/layout/IconLabelList"/>
    <dgm:cxn modelId="{4F83F974-F1D1-48C4-8A5E-C4A4AE3E3978}" type="presOf" srcId="{C62A22F7-EE93-416A-B3C4-A99486DB50BB}" destId="{5455E1CC-1AC8-4308-948D-C557F5BC3A13}" srcOrd="0" destOrd="0" presId="urn:microsoft.com/office/officeart/2018/2/layout/IconLabelList"/>
    <dgm:cxn modelId="{04F97B59-517E-4702-9300-C7251B35FA45}" type="presOf" srcId="{73FCFD2C-1458-4B45-88C6-A3C047FC1220}" destId="{4DA2490C-2623-4B8F-889F-191FD6E478FC}" srcOrd="0" destOrd="0" presId="urn:microsoft.com/office/officeart/2018/2/layout/IconLabelList"/>
    <dgm:cxn modelId="{7F456AC3-F919-4C66-91D6-D06CDF9A980D}" srcId="{730EC7B9-2D83-4057-A0D5-452C8F26BB22}" destId="{7E6C607D-AD53-4D16-AA4E-B4C1FADCF183}" srcOrd="2" destOrd="0" parTransId="{7AB96392-692D-4161-9E44-2B1B97B3D010}" sibTransId="{7B930ED8-123D-470F-8F4C-479A62DB7FA2}"/>
    <dgm:cxn modelId="{96D95CDB-1A35-412C-A936-34259B02D706}" srcId="{730EC7B9-2D83-4057-A0D5-452C8F26BB22}" destId="{73FCFD2C-1458-4B45-88C6-A3C047FC1220}" srcOrd="0" destOrd="0" parTransId="{08C899F2-72B5-4B1B-B299-D75F76930A7A}" sibTransId="{D0929798-6B88-4437-909C-0EF2CA696EFD}"/>
    <dgm:cxn modelId="{0DC9B0DD-D270-4649-8EEB-858991051BDC}" type="presOf" srcId="{7E6C607D-AD53-4D16-AA4E-B4C1FADCF183}" destId="{3212750F-BAD4-47E0-9B3E-2976E130AF9F}" srcOrd="0" destOrd="0" presId="urn:microsoft.com/office/officeart/2018/2/layout/IconLabelList"/>
    <dgm:cxn modelId="{C6960DDF-8F68-4A8B-B0EA-6836E062EA99}" srcId="{730EC7B9-2D83-4057-A0D5-452C8F26BB22}" destId="{C62A22F7-EE93-416A-B3C4-A99486DB50BB}" srcOrd="1" destOrd="0" parTransId="{A996B544-1921-4C61-A533-AF3563936FED}" sibTransId="{58190586-9729-415A-8B38-A458983C3CAF}"/>
    <dgm:cxn modelId="{5BF9F30D-2758-4ECD-9615-BFFEAD1DE17E}" type="presParOf" srcId="{552730AA-552B-419D-A657-A1952776CE30}" destId="{72D32635-C4E1-4B10-98E7-1AB1832538B2}" srcOrd="0" destOrd="0" presId="urn:microsoft.com/office/officeart/2018/2/layout/IconLabelList"/>
    <dgm:cxn modelId="{6BD75362-0AA8-45C2-AFB0-4B0919EB0105}" type="presParOf" srcId="{72D32635-C4E1-4B10-98E7-1AB1832538B2}" destId="{DCAE2AD6-A2F8-4DB0-B111-06C55B2310EC}" srcOrd="0" destOrd="0" presId="urn:microsoft.com/office/officeart/2018/2/layout/IconLabelList"/>
    <dgm:cxn modelId="{2C7C3CFC-40A7-41E8-AD1D-34DEDF82A79C}" type="presParOf" srcId="{72D32635-C4E1-4B10-98E7-1AB1832538B2}" destId="{E68EEA62-6FB5-41D9-8ADF-AAC4A4AEC90F}" srcOrd="1" destOrd="0" presId="urn:microsoft.com/office/officeart/2018/2/layout/IconLabelList"/>
    <dgm:cxn modelId="{08B4FBF8-7242-487D-B48C-232B80C50119}" type="presParOf" srcId="{72D32635-C4E1-4B10-98E7-1AB1832538B2}" destId="{4DA2490C-2623-4B8F-889F-191FD6E478FC}" srcOrd="2" destOrd="0" presId="urn:microsoft.com/office/officeart/2018/2/layout/IconLabelList"/>
    <dgm:cxn modelId="{A94D4287-75DE-46B4-9E19-CF2360B599A0}" type="presParOf" srcId="{552730AA-552B-419D-A657-A1952776CE30}" destId="{4777AB39-339E-44BA-A082-AC1E5F115C8B}" srcOrd="1" destOrd="0" presId="urn:microsoft.com/office/officeart/2018/2/layout/IconLabelList"/>
    <dgm:cxn modelId="{FC607972-764D-48DB-8AE5-4DE7C47C5700}" type="presParOf" srcId="{552730AA-552B-419D-A657-A1952776CE30}" destId="{542A808B-3299-42D6-8BE6-1EEDEC4B0B92}" srcOrd="2" destOrd="0" presId="urn:microsoft.com/office/officeart/2018/2/layout/IconLabelList"/>
    <dgm:cxn modelId="{701D9C68-0879-4E77-B7AD-B47CC2BF906B}" type="presParOf" srcId="{542A808B-3299-42D6-8BE6-1EEDEC4B0B92}" destId="{1EE75BE7-9DC6-47F6-8ED4-4043165F4257}" srcOrd="0" destOrd="0" presId="urn:microsoft.com/office/officeart/2018/2/layout/IconLabelList"/>
    <dgm:cxn modelId="{A3B6D3F3-5F34-45A8-BA07-F3F43A01A2AD}" type="presParOf" srcId="{542A808B-3299-42D6-8BE6-1EEDEC4B0B92}" destId="{EE8BA504-2C50-408B-B09C-D5FB96924864}" srcOrd="1" destOrd="0" presId="urn:microsoft.com/office/officeart/2018/2/layout/IconLabelList"/>
    <dgm:cxn modelId="{B23E020F-A697-41A8-9E00-2836FDF19180}" type="presParOf" srcId="{542A808B-3299-42D6-8BE6-1EEDEC4B0B92}" destId="{5455E1CC-1AC8-4308-948D-C557F5BC3A13}" srcOrd="2" destOrd="0" presId="urn:microsoft.com/office/officeart/2018/2/layout/IconLabelList"/>
    <dgm:cxn modelId="{C065B3E7-52D1-48E5-99E0-6315E17E1326}" type="presParOf" srcId="{552730AA-552B-419D-A657-A1952776CE30}" destId="{F178D4D2-845A-4C61-A3FF-1F4AED49C30C}" srcOrd="3" destOrd="0" presId="urn:microsoft.com/office/officeart/2018/2/layout/IconLabelList"/>
    <dgm:cxn modelId="{9E81FD98-5513-4783-9AA6-93B87B3EF108}" type="presParOf" srcId="{552730AA-552B-419D-A657-A1952776CE30}" destId="{A5397AD9-2721-4221-A9A2-47DB33F5BF0E}" srcOrd="4" destOrd="0" presId="urn:microsoft.com/office/officeart/2018/2/layout/IconLabelList"/>
    <dgm:cxn modelId="{AA7122F3-38D9-4843-A637-AE585C818E91}" type="presParOf" srcId="{A5397AD9-2721-4221-A9A2-47DB33F5BF0E}" destId="{C2F710C1-C1EB-46DC-8E7D-0857CB923E39}" srcOrd="0" destOrd="0" presId="urn:microsoft.com/office/officeart/2018/2/layout/IconLabelList"/>
    <dgm:cxn modelId="{A617432D-49B2-411E-887F-6E9E163BB027}" type="presParOf" srcId="{A5397AD9-2721-4221-A9A2-47DB33F5BF0E}" destId="{93F88B9A-9056-43CD-89E1-9E763E7CD9D2}" srcOrd="1" destOrd="0" presId="urn:microsoft.com/office/officeart/2018/2/layout/IconLabelList"/>
    <dgm:cxn modelId="{3B8EC444-4BD2-4487-A572-B91F04073868}" type="presParOf" srcId="{A5397AD9-2721-4221-A9A2-47DB33F5BF0E}" destId="{3212750F-BAD4-47E0-9B3E-2976E130AF9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A7A942-7422-4E3C-9704-5CA677734E90}"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9AF683A3-AB02-4BF3-87B5-361AF2598B23}" type="pres">
      <dgm:prSet presAssocID="{AEA7A942-7422-4E3C-9704-5CA677734E90}" presName="rootnode" presStyleCnt="0">
        <dgm:presLayoutVars>
          <dgm:chMax/>
          <dgm:chPref/>
          <dgm:dir/>
          <dgm:animLvl val="lvl"/>
        </dgm:presLayoutVars>
      </dgm:prSet>
      <dgm:spPr/>
    </dgm:pt>
  </dgm:ptLst>
  <dgm:cxnLst>
    <dgm:cxn modelId="{CA70053F-B3CB-40BC-8BF0-9673119CEEB5}" type="presOf" srcId="{AEA7A942-7422-4E3C-9704-5CA677734E90}" destId="{9AF683A3-AB02-4BF3-87B5-361AF2598B23}"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E2AD6-A2F8-4DB0-B111-06C55B2310EC}">
      <dsp:nvSpPr>
        <dsp:cNvPr id="0" name=""/>
        <dsp:cNvSpPr/>
      </dsp:nvSpPr>
      <dsp:spPr>
        <a:xfrm>
          <a:off x="386406" y="912618"/>
          <a:ext cx="1229817" cy="1229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A2490C-2623-4B8F-889F-191FD6E478FC}">
      <dsp:nvSpPr>
        <dsp:cNvPr id="0" name=""/>
        <dsp:cNvSpPr/>
      </dsp:nvSpPr>
      <dsp:spPr>
        <a:xfrm>
          <a:off x="0" y="2372475"/>
          <a:ext cx="2732928" cy="16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Communication skills is one of the most crucial aspects of successfully running a business.</a:t>
          </a:r>
          <a:endParaRPr lang="en-US" sz="1800" kern="1200" dirty="0"/>
        </a:p>
      </dsp:txBody>
      <dsp:txXfrm>
        <a:off x="0" y="2372475"/>
        <a:ext cx="2732928" cy="1687500"/>
      </dsp:txXfrm>
    </dsp:sp>
    <dsp:sp modelId="{1EE75BE7-9DC6-47F6-8ED4-4043165F4257}">
      <dsp:nvSpPr>
        <dsp:cNvPr id="0" name=""/>
        <dsp:cNvSpPr/>
      </dsp:nvSpPr>
      <dsp:spPr>
        <a:xfrm>
          <a:off x="4256608" y="1079698"/>
          <a:ext cx="1229817" cy="1229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5E1CC-1AC8-4308-948D-C557F5BC3A13}">
      <dsp:nvSpPr>
        <dsp:cNvPr id="0" name=""/>
        <dsp:cNvSpPr/>
      </dsp:nvSpPr>
      <dsp:spPr>
        <a:xfrm>
          <a:off x="3037580" y="2251789"/>
          <a:ext cx="3896117" cy="238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Communication is very vital since it ensures that the team members understands the goals and specific roles to be played, it helps in resolving of conflicts and it also increases productivity.</a:t>
          </a:r>
          <a:endParaRPr lang="en-US" sz="1800" kern="1200" dirty="0"/>
        </a:p>
      </dsp:txBody>
      <dsp:txXfrm>
        <a:off x="3037580" y="2251789"/>
        <a:ext cx="3896117" cy="2387424"/>
      </dsp:txXfrm>
    </dsp:sp>
    <dsp:sp modelId="{C2F710C1-C1EB-46DC-8E7D-0857CB923E39}">
      <dsp:nvSpPr>
        <dsp:cNvPr id="0" name=""/>
        <dsp:cNvSpPr/>
      </dsp:nvSpPr>
      <dsp:spPr>
        <a:xfrm>
          <a:off x="8793608" y="1163308"/>
          <a:ext cx="1229817" cy="1229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2750F-BAD4-47E0-9B3E-2976E130AF9F}">
      <dsp:nvSpPr>
        <dsp:cNvPr id="0" name=""/>
        <dsp:cNvSpPr/>
      </dsp:nvSpPr>
      <dsp:spPr>
        <a:xfrm>
          <a:off x="7546228" y="2248502"/>
          <a:ext cx="3735530" cy="197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This presentation will cover the importance of communication in determining an organisation’s success, fundamental means of communication in the workplace. </a:t>
          </a:r>
          <a:endParaRPr lang="en-US" sz="2000" kern="1200" dirty="0"/>
        </a:p>
      </dsp:txBody>
      <dsp:txXfrm>
        <a:off x="7546228" y="2248502"/>
        <a:ext cx="3735530" cy="19744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24T17:35:52.297"/>
    </inkml:context>
    <inkml:brush xml:id="br0">
      <inkml:brushProperty name="width" value="0.05" units="cm"/>
      <inkml:brushProperty name="height" value="0.05" units="cm"/>
      <inkml:brushProperty name="color" value="#AE198D"/>
      <inkml:brushProperty name="inkEffects" value="galaxy"/>
      <inkml:brushProperty name="anchorX" value="-2001.65332"/>
      <inkml:brushProperty name="anchorY" value="-225.92184"/>
      <inkml:brushProperty name="scaleFactor" value="0.5"/>
    </inkml:brush>
  </inkml:definitions>
  <inkml:trace contextRef="#ctx0" brushRef="#br0">1 5 24575,'0'0'0,"0"-5"0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24T17:35:53.961"/>
    </inkml:context>
    <inkml:brush xml:id="br0">
      <inkml:brushProperty name="width" value="0.05" units="cm"/>
      <inkml:brushProperty name="height" value="0.05" units="cm"/>
      <inkml:brushProperty name="color" value="#AE198D"/>
      <inkml:brushProperty name="inkEffects" value="galaxy"/>
      <inkml:brushProperty name="anchorX" value="-2848.32007"/>
      <inkml:brushProperty name="anchorY" value="-1068.01733"/>
      <inkml:brushProperty name="scaleFactor" value="0.5"/>
    </inkml:brush>
  </inkml:definitions>
  <inkml:trace contextRef="#ctx0" brushRef="#br0">1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24T17:35:55.291"/>
    </inkml:context>
    <inkml:brush xml:id="br0">
      <inkml:brushProperty name="width" value="0.05" units="cm"/>
      <inkml:brushProperty name="height" value="0.05" units="cm"/>
      <inkml:brushProperty name="color" value="#AE198D"/>
      <inkml:brushProperty name="inkEffects" value="galaxy"/>
      <inkml:brushProperty name="anchorX" value="-3694.98682"/>
      <inkml:brushProperty name="anchorY" value="-1914.68396"/>
      <inkml:brushProperty name="scaleFactor" value="0.5"/>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24T17:35:55.637"/>
    </inkml:context>
    <inkml:brush xml:id="br0">
      <inkml:brushProperty name="width" value="0.05" units="cm"/>
      <inkml:brushProperty name="height" value="0.05" units="cm"/>
      <inkml:brushProperty name="color" value="#AE198D"/>
      <inkml:brushProperty name="inkEffects" value="galaxy"/>
      <inkml:brushProperty name="anchorX" value="-4541.65332"/>
      <inkml:brushProperty name="anchorY" value="-2761.35059"/>
      <inkml:brushProperty name="scaleFactor" value="0.5"/>
    </inkml:brush>
  </inkml:definitions>
  <inkml:trace contextRef="#ctx0" brushRef="#br0">0 0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24T17:35:56.988"/>
    </inkml:context>
    <inkml:brush xml:id="br0">
      <inkml:brushProperty name="width" value="0.05" units="cm"/>
      <inkml:brushProperty name="height" value="0.05" units="cm"/>
      <inkml:brushProperty name="color" value="#AE198D"/>
      <inkml:brushProperty name="inkEffects" value="galaxy"/>
      <inkml:brushProperty name="anchorX" value="-5388.32031"/>
      <inkml:brushProperty name="anchorY" value="-3608.01733"/>
      <inkml:brushProperty name="scaleFactor" value="0.5"/>
    </inkml:brush>
  </inkml:definitions>
  <inkml:trace contextRef="#ctx0" brushRef="#br0">0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24T17:35:58.427"/>
    </inkml:context>
    <inkml:brush xml:id="br0">
      <inkml:brushProperty name="width" value="0.05" units="cm"/>
      <inkml:brushProperty name="height" value="0.05" units="cm"/>
      <inkml:brushProperty name="color" value="#AE198D"/>
      <inkml:brushProperty name="inkEffects" value="galaxy"/>
      <inkml:brushProperty name="anchorX" value="-6234.9873"/>
      <inkml:brushProperty name="anchorY" value="-4454.68408"/>
      <inkml:brushProperty name="scaleFactor" value="0.5"/>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ECDF7B-4382-4D4D-AEA6-35FCB56F9FD0}" type="datetimeFigureOut">
              <a:rPr lang="en-US" smtClean="0"/>
              <a:t>6/29/2024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A608A1-736B-4867-8622-918C9FD777B5}" type="slidenum">
              <a:rPr lang="en-US" smtClean="0"/>
              <a:t>‹#›</a:t>
            </a:fld>
            <a:endParaRPr lang="en-US"/>
          </a:p>
        </p:txBody>
      </p:sp>
    </p:spTree>
    <p:extLst>
      <p:ext uri="{BB962C8B-B14F-4D97-AF65-F5344CB8AC3E}">
        <p14:creationId xmlns:p14="http://schemas.microsoft.com/office/powerpoint/2010/main" val="189018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7E13D-EC21-DE70-FB54-EA21E3A29E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AE9550F-03CE-ED1C-D8E6-96A28B99EF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C4762E-15F1-C254-42D2-78375ABC4C74}"/>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A204183C-87A9-21A7-AFAF-8FB102A39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88AE9-459D-AF2A-0A98-AA2BB0069CF4}"/>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88419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F7FCA-83A8-D529-12D2-7684AD0F535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2E47C5-A464-4D32-6390-868C2DB39D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796812-73C4-666D-20B4-46F611C94AAD}"/>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8C14394F-034F-6DCB-8FEC-B9ED2D559A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BB5566-EB9F-E7F1-84DE-779DB5EEE4C7}"/>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269685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E2B8-6509-C4C1-F9B1-F047823DC5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531805-3E2A-D44F-BD4F-4C02EEFE0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D827F9-4C52-129F-BF4B-0B386172EAF7}"/>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49B48477-FA39-259B-524B-0AAD2081DF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59410B-852D-A998-4E94-11DF0CE17060}"/>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48384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362E9-461B-5FF5-B0B2-84A0D366D3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5E6096-3B8D-00EB-500F-F332EB8D45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559E2E-E8CA-0BD6-996F-6C853C3D4B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DE9CCA3-D905-1136-AE87-E616F6C38C49}"/>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6" name="Footer Placeholder 5">
            <a:extLst>
              <a:ext uri="{FF2B5EF4-FFF2-40B4-BE49-F238E27FC236}">
                <a16:creationId xmlns:a16="http://schemas.microsoft.com/office/drawing/2014/main" id="{0BE8B3BA-B1B4-7E8E-E0AC-10C5411028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909B31-877B-3682-FA41-9DB1562CCFCD}"/>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929311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5773-8E14-BA10-AA49-A037C38E8E4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0033DB-7370-93A5-A91A-FF5C6F7775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A4E7DC-8D3F-A772-E105-A1E2344F8E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332F51E-8E7A-E502-1212-CE88C3F65A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767391-C205-646D-D0E3-AFA1BCA5D3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939B2C3-81A5-EA04-D13D-763A591104E3}"/>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8" name="Footer Placeholder 7">
            <a:extLst>
              <a:ext uri="{FF2B5EF4-FFF2-40B4-BE49-F238E27FC236}">
                <a16:creationId xmlns:a16="http://schemas.microsoft.com/office/drawing/2014/main" id="{22B88260-9161-52FD-F9FF-4E0181F05EC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D6E93D-C4F8-1543-D4BF-B8CAB97B69CF}"/>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858777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9A61E-A13D-267C-C117-C77C759D1CE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71D25-0A5A-1722-F0A4-87AF042CFC6C}"/>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4" name="Footer Placeholder 3">
            <a:extLst>
              <a:ext uri="{FF2B5EF4-FFF2-40B4-BE49-F238E27FC236}">
                <a16:creationId xmlns:a16="http://schemas.microsoft.com/office/drawing/2014/main" id="{335FAE0D-8E3D-BBEC-EC0E-7961F68339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4F7D9D1-44D4-A1D1-A976-2848C966172F}"/>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325773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E77D9C-BBCA-78C2-0D3A-EC24F32C8A90}"/>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3" name="Footer Placeholder 2">
            <a:extLst>
              <a:ext uri="{FF2B5EF4-FFF2-40B4-BE49-F238E27FC236}">
                <a16:creationId xmlns:a16="http://schemas.microsoft.com/office/drawing/2014/main" id="{94C07C43-8C46-6E66-4275-72CACD820C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A6A972-7D4A-DF48-8D48-DB41A75566E1}"/>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2686530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52299-0079-54FC-6A6A-556F6239EE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9B9B2-92CB-4922-57F9-1AC1A39D19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780C77-569B-00F8-8E25-CECA10E7BA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03BB01-C5DC-2C03-1BDC-D76E75B3D6C7}"/>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6" name="Footer Placeholder 5">
            <a:extLst>
              <a:ext uri="{FF2B5EF4-FFF2-40B4-BE49-F238E27FC236}">
                <a16:creationId xmlns:a16="http://schemas.microsoft.com/office/drawing/2014/main" id="{0745AFD6-DC1A-A073-3E06-DACFBB9D67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F36B54-80EE-EB86-CBA6-FAC655C6857C}"/>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917988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2D76-BD09-3675-0C07-33EE691191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354928-F72F-7EAA-D605-CFC0941E2D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B15F1A6-F54E-680F-B452-1399489F6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D4944-EF40-458B-6E74-F4358030570D}"/>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6" name="Footer Placeholder 5">
            <a:extLst>
              <a:ext uri="{FF2B5EF4-FFF2-40B4-BE49-F238E27FC236}">
                <a16:creationId xmlns:a16="http://schemas.microsoft.com/office/drawing/2014/main" id="{26025CCA-60F3-6724-69D4-590A25C92C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5C9A6C-73F1-4398-0EFD-F709E83696C0}"/>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2190681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8EAA3-6B44-D1A1-E5E7-BC8AAA26AC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0BB264-5217-642F-D862-CC09D0CD58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495FBB-CE7F-C0DD-4BF5-C2638D1E7E15}"/>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E079FF02-A64E-FC46-CC18-2465937354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5AA8B4-8FE0-9980-121C-E3E371B1C5DE}"/>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23071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BDC640-16F1-FD19-2874-EBAEA10EB89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F4F13E-4514-73C3-2110-8D1DEB1F87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BE62AA-AA54-6B87-72B3-A1CFE74033C0}"/>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113A9EE2-D93F-2B1D-A405-E8C5C5D233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04E98B-7760-1105-14B0-3FF6BCCA6A02}"/>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135918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85A2F8-1D44-5249-1AD1-D1B69D3321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67446A8-70F6-ECAE-FA16-DD88DA33C5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8DF8D5-C466-2EA9-B203-D6B3C8480C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E0A1E9A5-D96B-8F5B-14B0-8F12D9CD4D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63DB90-E745-6579-9D9F-4A14D233D5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184E22-3437-41E8-8E16-2BF847D6A806}" type="slidenum">
              <a:rPr lang="en-US" smtClean="0"/>
              <a:t>‹#›</a:t>
            </a:fld>
            <a:endParaRPr lang="en-US"/>
          </a:p>
        </p:txBody>
      </p:sp>
    </p:spTree>
    <p:extLst>
      <p:ext uri="{BB962C8B-B14F-4D97-AF65-F5344CB8AC3E}">
        <p14:creationId xmlns:p14="http://schemas.microsoft.com/office/powerpoint/2010/main" val="2248963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illustrations/teamwork-success-strategy-854999/"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gayazahmed.wordpress.com/tag/teamwork/" TargetMode="External"/><Relationship Id="rId3" Type="http://schemas.openxmlformats.org/officeDocument/2006/relationships/diagramLayout" Target="../diagrams/layout2.xml"/><Relationship Id="rId7" Type="http://schemas.openxmlformats.org/officeDocument/2006/relationships/image" Target="../media/image12.jp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illustrations/teamwork-success-strategy-854999/"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20.png"/><Relationship Id="rId3" Type="http://schemas.openxmlformats.org/officeDocument/2006/relationships/image" Target="../media/image70.png"/><Relationship Id="rId7" Type="http://schemas.openxmlformats.org/officeDocument/2006/relationships/image" Target="../media/image90.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110.png"/><Relationship Id="rId5" Type="http://schemas.openxmlformats.org/officeDocument/2006/relationships/image" Target="../media/image80.png"/><Relationship Id="rId15" Type="http://schemas.openxmlformats.org/officeDocument/2006/relationships/hyperlink" Target="https://pixabay.com/en/meeting-conference-people-table-152506/" TargetMode="External"/><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100.png"/><Relationship Id="rId1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4C57-1192-EA12-6B1F-76D7C6318384}"/>
              </a:ext>
            </a:extLst>
          </p:cNvPr>
          <p:cNvSpPr>
            <a:spLocks noGrp="1"/>
          </p:cNvSpPr>
          <p:nvPr>
            <p:ph type="ctrTitle"/>
          </p:nvPr>
        </p:nvSpPr>
        <p:spPr>
          <a:xfrm>
            <a:off x="127117" y="1542260"/>
            <a:ext cx="5900057" cy="5638800"/>
          </a:xfrm>
        </p:spPr>
        <p:txBody>
          <a:bodyPr>
            <a:noAutofit/>
          </a:bodyPr>
          <a:lstStyle/>
          <a:p>
            <a:pPr marL="0" marR="0" algn="l">
              <a:lnSpc>
                <a:spcPct val="200000"/>
              </a:lnSpc>
              <a:spcBef>
                <a:spcPts val="0"/>
              </a:spcBef>
              <a:spcAft>
                <a:spcPts val="1000"/>
              </a:spcAft>
            </a:pPr>
            <a:br>
              <a:rPr lang="en-GB" sz="32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32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Effective Team-working</a:t>
            </a:r>
            <a:b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and Communication</a:t>
            </a:r>
            <a:b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(BMSW4009)</a:t>
            </a:r>
            <a:b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b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200" dirty="0"/>
          </a:p>
        </p:txBody>
      </p:sp>
      <p:pic>
        <p:nvPicPr>
          <p:cNvPr id="1026" name="Picture 2" descr="7 Reasons Why Communication Is Important in a Team">
            <a:extLst>
              <a:ext uri="{FF2B5EF4-FFF2-40B4-BE49-F238E27FC236}">
                <a16:creationId xmlns:a16="http://schemas.microsoft.com/office/drawing/2014/main" id="{4C22CA68-5C9D-AD06-6BCF-72B76C47C7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9522" y="0"/>
            <a:ext cx="630247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462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99645D-FE9D-A61E-2F07-68C1C5E8BB44}"/>
              </a:ext>
            </a:extLst>
          </p:cNvPr>
          <p:cNvSpPr>
            <a:spLocks noGrp="1"/>
          </p:cNvSpPr>
          <p:nvPr>
            <p:ph idx="1"/>
          </p:nvPr>
        </p:nvSpPr>
        <p:spPr/>
        <p:txBody>
          <a:bodyPr/>
          <a:lstStyle/>
          <a:p>
            <a:pPr>
              <a:buFont typeface="Wingdings" panose="05000000000000000000" pitchFamily="2" charset="2"/>
              <a:buChar char="Ø"/>
            </a:pPr>
            <a:r>
              <a:rPr lang="en-GB" b="1" dirty="0">
                <a:solidFill>
                  <a:schemeClr val="accent1">
                    <a:lumMod val="75000"/>
                  </a:schemeClr>
                </a:solidFill>
              </a:rPr>
              <a:t>Student name: </a:t>
            </a:r>
            <a:r>
              <a:rPr lang="en-GB" dirty="0"/>
              <a:t>Paula Baruta</a:t>
            </a:r>
          </a:p>
          <a:p>
            <a:pPr>
              <a:buFont typeface="Wingdings" panose="05000000000000000000" pitchFamily="2" charset="2"/>
              <a:buChar char="Ø"/>
            </a:pPr>
            <a:endParaRPr lang="en-GB" dirty="0"/>
          </a:p>
          <a:p>
            <a:pPr>
              <a:buFont typeface="Wingdings" panose="05000000000000000000" pitchFamily="2" charset="2"/>
              <a:buChar char="Ø"/>
            </a:pPr>
            <a:r>
              <a:rPr lang="en-GB" b="1" dirty="0">
                <a:solidFill>
                  <a:schemeClr val="accent1">
                    <a:lumMod val="75000"/>
                  </a:schemeClr>
                </a:solidFill>
              </a:rPr>
              <a:t>Student ID: </a:t>
            </a:r>
            <a:r>
              <a:rPr lang="en-GB" dirty="0"/>
              <a:t>2326183</a:t>
            </a:r>
          </a:p>
          <a:p>
            <a:pPr>
              <a:buFont typeface="Wingdings" panose="05000000000000000000" pitchFamily="2" charset="2"/>
              <a:buChar char="Ø"/>
            </a:pPr>
            <a:endParaRPr lang="en-GB" dirty="0"/>
          </a:p>
          <a:p>
            <a:pPr>
              <a:buFont typeface="Wingdings" panose="05000000000000000000" pitchFamily="2" charset="2"/>
              <a:buChar char="Ø"/>
            </a:pPr>
            <a:r>
              <a:rPr lang="en-GB" b="1" dirty="0">
                <a:solidFill>
                  <a:schemeClr val="accent1">
                    <a:lumMod val="75000"/>
                  </a:schemeClr>
                </a:solidFill>
              </a:rPr>
              <a:t>Lecturer:</a:t>
            </a:r>
            <a:r>
              <a:rPr lang="en-GB" dirty="0"/>
              <a:t> Melanie Squire</a:t>
            </a:r>
          </a:p>
          <a:p>
            <a:pPr>
              <a:buFont typeface="Wingdings" panose="05000000000000000000" pitchFamily="2" charset="2"/>
              <a:buChar char="Ø"/>
            </a:pPr>
            <a:endParaRPr lang="en-GB" dirty="0"/>
          </a:p>
          <a:p>
            <a:pPr>
              <a:buFont typeface="Wingdings" panose="05000000000000000000" pitchFamily="2" charset="2"/>
              <a:buChar char="Ø"/>
            </a:pPr>
            <a:r>
              <a:rPr lang="en-GB" b="1" dirty="0">
                <a:solidFill>
                  <a:schemeClr val="accent1">
                    <a:lumMod val="75000"/>
                  </a:schemeClr>
                </a:solidFill>
              </a:rPr>
              <a:t>Area Covered: </a:t>
            </a:r>
            <a:r>
              <a:rPr lang="en-GB" dirty="0"/>
              <a:t>Importance of Communication Skills</a:t>
            </a:r>
          </a:p>
        </p:txBody>
      </p:sp>
      <p:sp>
        <p:nvSpPr>
          <p:cNvPr id="4" name="Arrow: Pentagon 3">
            <a:extLst>
              <a:ext uri="{FF2B5EF4-FFF2-40B4-BE49-F238E27FC236}">
                <a16:creationId xmlns:a16="http://schemas.microsoft.com/office/drawing/2014/main" id="{A11C4D34-A697-904B-1854-85C9D9A246AE}"/>
              </a:ext>
            </a:extLst>
          </p:cNvPr>
          <p:cNvSpPr/>
          <p:nvPr/>
        </p:nvSpPr>
        <p:spPr>
          <a:xfrm>
            <a:off x="3302000" y="208597"/>
            <a:ext cx="5029200" cy="944880"/>
          </a:xfrm>
          <a:prstGeom prst="homePlate">
            <a:avLst/>
          </a:prstGeom>
          <a:solidFill>
            <a:schemeClr val="accent1">
              <a:lumMod val="60000"/>
              <a:lumOff val="4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ln w="0"/>
                <a:solidFill>
                  <a:schemeClr val="accent1">
                    <a:lumMod val="75000"/>
                  </a:schemeClr>
                </a:solidFill>
                <a:effectLst>
                  <a:outerShdw blurRad="38100" dist="25400" dir="5400000" algn="ctr" rotWithShape="0">
                    <a:srgbClr val="6E747A">
                      <a:alpha val="43000"/>
                    </a:srgbClr>
                  </a:outerShdw>
                </a:effectLst>
              </a:rPr>
              <a:t>Team Member</a:t>
            </a:r>
          </a:p>
        </p:txBody>
      </p:sp>
    </p:spTree>
    <p:extLst>
      <p:ext uri="{BB962C8B-B14F-4D97-AF65-F5344CB8AC3E}">
        <p14:creationId xmlns:p14="http://schemas.microsoft.com/office/powerpoint/2010/main" val="939620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9AE21B-3FA9-FEB7-1397-5A34FC0B7669}"/>
              </a:ext>
            </a:extLst>
          </p:cNvPr>
          <p:cNvSpPr>
            <a:spLocks noGrp="1"/>
          </p:cNvSpPr>
          <p:nvPr>
            <p:ph idx="1"/>
          </p:nvPr>
        </p:nvSpPr>
        <p:spPr/>
        <p:txBody>
          <a:bodyPr/>
          <a:lstStyle/>
          <a:p>
            <a:pPr marL="457200" lvl="1" indent="0">
              <a:buNone/>
            </a:pPr>
            <a:r>
              <a:rPr lang="en-GB" dirty="0"/>
              <a:t>     </a:t>
            </a:r>
          </a:p>
          <a:p>
            <a:pPr lvl="1">
              <a:buFont typeface="Wingdings" panose="05000000000000000000" pitchFamily="2" charset="2"/>
              <a:buChar char="Ø"/>
            </a:pPr>
            <a:r>
              <a:rPr lang="en-GB" dirty="0"/>
              <a:t>  </a:t>
            </a:r>
            <a:r>
              <a:rPr lang="en-GB" b="1" dirty="0">
                <a:latin typeface="+mj-lt"/>
              </a:rPr>
              <a:t>Presentation overview:</a:t>
            </a:r>
          </a:p>
          <a:p>
            <a:pPr lvl="1">
              <a:buFont typeface="Wingdings" panose="05000000000000000000" pitchFamily="2" charset="2"/>
              <a:buChar char="Ø"/>
            </a:pPr>
            <a:endParaRPr lang="en-GB" b="1" dirty="0"/>
          </a:p>
          <a:p>
            <a:pPr marL="0" indent="0">
              <a:buNone/>
            </a:pPr>
            <a:endParaRPr lang="en-GB" dirty="0"/>
          </a:p>
          <a:p>
            <a:pPr marL="514350" indent="-514350">
              <a:buFont typeface="+mj-lt"/>
              <a:buAutoNum type="arabicPeriod"/>
            </a:pPr>
            <a:r>
              <a:rPr lang="en-GB" dirty="0"/>
              <a:t>Introduction</a:t>
            </a:r>
          </a:p>
          <a:p>
            <a:pPr marL="514350" indent="-514350">
              <a:buFont typeface="+mj-lt"/>
              <a:buAutoNum type="arabicPeriod"/>
            </a:pPr>
            <a:r>
              <a:rPr lang="en-GB" dirty="0"/>
              <a:t>Why communication skills are crucial for success</a:t>
            </a:r>
          </a:p>
          <a:p>
            <a:pPr marL="514350" indent="-514350">
              <a:buFont typeface="+mj-lt"/>
              <a:buAutoNum type="arabicPeriod"/>
            </a:pPr>
            <a:r>
              <a:rPr lang="en-GB" dirty="0"/>
              <a:t>How effective communication contributes to organisational success</a:t>
            </a:r>
          </a:p>
          <a:p>
            <a:pPr marL="514350" indent="-514350">
              <a:buFont typeface="+mj-lt"/>
              <a:buAutoNum type="arabicPeriod"/>
            </a:pPr>
            <a:r>
              <a:rPr lang="en-GB" dirty="0"/>
              <a:t>Examples of how communication skills made impact in workplace</a:t>
            </a:r>
          </a:p>
        </p:txBody>
      </p:sp>
      <mc:AlternateContent xmlns:mc="http://schemas.openxmlformats.org/markup-compatibility/2006">
        <mc:Choice xmlns:am3d="http://schemas.microsoft.com/office/drawing/2017/model3d" Requires="am3d">
          <p:graphicFrame>
            <p:nvGraphicFramePr>
              <p:cNvPr id="4" name="3D Model 3" descr="Chat">
                <a:extLst>
                  <a:ext uri="{FF2B5EF4-FFF2-40B4-BE49-F238E27FC236}">
                    <a16:creationId xmlns:a16="http://schemas.microsoft.com/office/drawing/2014/main" id="{5B2E299C-7664-CCD2-1FEA-9FE86377FB6E}"/>
                  </a:ext>
                </a:extLst>
              </p:cNvPr>
              <p:cNvGraphicFramePr/>
              <p:nvPr>
                <p:extLst>
                  <p:ext uri="{D42A27DB-BD31-4B8C-83A1-F6EECF244321}">
                    <p14:modId xmlns:p14="http://schemas.microsoft.com/office/powerpoint/2010/main" val="203859953"/>
                  </p:ext>
                </p:extLst>
              </p:nvPr>
            </p:nvGraphicFramePr>
            <p:xfrm>
              <a:off x="6984733" y="1825625"/>
              <a:ext cx="4806213" cy="2221446"/>
            </p:xfrm>
            <a:graphic>
              <a:graphicData uri="http://schemas.microsoft.com/office/drawing/2017/model3d">
                <am3d:model3d r:embed="rId2">
                  <am3d:spPr>
                    <a:xfrm>
                      <a:off x="0" y="0"/>
                      <a:ext cx="4806213" cy="2221446"/>
                    </a:xfrm>
                    <a:prstGeom prst="rect">
                      <a:avLst/>
                    </a:prstGeom>
                  </am3d:spPr>
                  <am3d:camera>
                    <am3d:pos x="0" y="0" z="61302350"/>
                    <am3d:up dx="0" dy="36000000" dz="0"/>
                    <am3d:lookAt x="0" y="0" z="0"/>
                    <am3d:perspective fov="2700000"/>
                  </am3d:camera>
                  <am3d:trans>
                    <am3d:meterPerModelUnit n="190602" d="1000000"/>
                    <am3d:preTrans dx="2246715" dy="-8468697" dz="723917"/>
                    <am3d:scale>
                      <am3d:sx n="1000000" d="1000000"/>
                      <am3d:sy n="1000000" d="1000000"/>
                      <am3d:sz n="1000000" d="1000000"/>
                    </am3d:scale>
                    <am3d:rot/>
                    <am3d:postTrans dx="0" dy="0" dz="0"/>
                  </am3d:trans>
                  <am3d:raster rName="Office3DRenderer" rVer="16.0.8326">
                    <am3d:blip r:embed="rId3"/>
                  </am3d:raster>
                  <am3d:objViewport viewportSz="53429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Chat">
                <a:extLst>
                  <a:ext uri="{FF2B5EF4-FFF2-40B4-BE49-F238E27FC236}">
                    <a16:creationId xmlns:a16="http://schemas.microsoft.com/office/drawing/2014/main" id="{5B2E299C-7664-CCD2-1FEA-9FE86377FB6E}"/>
                  </a:ext>
                </a:extLst>
              </p:cNvPr>
              <p:cNvPicPr>
                <a:picLocks noGrp="1" noRot="1" noChangeAspect="1" noMove="1" noResize="1" noEditPoints="1" noAdjustHandles="1" noChangeArrowheads="1" noChangeShapeType="1" noCrop="1"/>
              </p:cNvPicPr>
              <p:nvPr/>
            </p:nvPicPr>
            <p:blipFill>
              <a:blip r:embed="rId3"/>
              <a:stretch>
                <a:fillRect/>
              </a:stretch>
            </p:blipFill>
            <p:spPr>
              <a:xfrm>
                <a:off x="6984733" y="1825625"/>
                <a:ext cx="4806213" cy="2221446"/>
              </a:xfrm>
              <a:prstGeom prst="rect">
                <a:avLst/>
              </a:prstGeom>
            </p:spPr>
          </p:pic>
        </mc:Fallback>
      </mc:AlternateContent>
      <p:sp>
        <p:nvSpPr>
          <p:cNvPr id="5" name="Arrow: Pentagon 4">
            <a:extLst>
              <a:ext uri="{FF2B5EF4-FFF2-40B4-BE49-F238E27FC236}">
                <a16:creationId xmlns:a16="http://schemas.microsoft.com/office/drawing/2014/main" id="{6B53C405-884D-8C88-F1C0-009C46A624BA}"/>
              </a:ext>
            </a:extLst>
          </p:cNvPr>
          <p:cNvSpPr/>
          <p:nvPr/>
        </p:nvSpPr>
        <p:spPr>
          <a:xfrm>
            <a:off x="1579345" y="578970"/>
            <a:ext cx="7652084" cy="818148"/>
          </a:xfrm>
          <a:prstGeom prst="homePlate">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accent1"/>
                </a:solidFill>
              </a:rPr>
              <a:t>Importance of communication skills</a:t>
            </a:r>
            <a:endParaRPr lang="en-GB" sz="3200" dirty="0"/>
          </a:p>
        </p:txBody>
      </p:sp>
    </p:spTree>
    <p:extLst>
      <p:ext uri="{BB962C8B-B14F-4D97-AF65-F5344CB8AC3E}">
        <p14:creationId xmlns:p14="http://schemas.microsoft.com/office/powerpoint/2010/main" val="1350190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2F29-B9AE-6C9C-888D-DDB49FCC5233}"/>
              </a:ext>
            </a:extLst>
          </p:cNvPr>
          <p:cNvSpPr>
            <a:spLocks noGrp="1"/>
          </p:cNvSpPr>
          <p:nvPr>
            <p:ph type="title"/>
          </p:nvPr>
        </p:nvSpPr>
        <p:spPr>
          <a:xfrm>
            <a:off x="838200" y="365126"/>
            <a:ext cx="10515600" cy="775698"/>
          </a:xfrm>
        </p:spPr>
        <p:txBody>
          <a:bodyPr/>
          <a:lstStyle/>
          <a:p>
            <a:r>
              <a:rPr lang="en-GB" dirty="0">
                <a:solidFill>
                  <a:schemeClr val="accent1">
                    <a:lumMod val="75000"/>
                  </a:schemeClr>
                </a:solidFill>
              </a:rPr>
              <a:t>                </a:t>
            </a:r>
            <a:endParaRPr lang="en-GB" b="1" dirty="0">
              <a:solidFill>
                <a:schemeClr val="accent1">
                  <a:lumMod val="75000"/>
                </a:schemeClr>
              </a:solidFill>
            </a:endParaRPr>
          </a:p>
        </p:txBody>
      </p:sp>
      <p:pic>
        <p:nvPicPr>
          <p:cNvPr id="3" name="Picture 2" descr="A diagram of a team communication&#10;&#10;Description automatically generated">
            <a:extLst>
              <a:ext uri="{FF2B5EF4-FFF2-40B4-BE49-F238E27FC236}">
                <a16:creationId xmlns:a16="http://schemas.microsoft.com/office/drawing/2014/main" id="{87174D77-9D04-594F-3888-AFCA71FC40D7}"/>
              </a:ext>
            </a:extLst>
          </p:cNvPr>
          <p:cNvPicPr>
            <a:picLocks noChangeAspect="1"/>
          </p:cNvPicPr>
          <p:nvPr/>
        </p:nvPicPr>
        <p:blipFill>
          <a:blip r:embed="rId2"/>
          <a:stretch>
            <a:fillRect/>
          </a:stretch>
        </p:blipFill>
        <p:spPr>
          <a:xfrm>
            <a:off x="7026441" y="117127"/>
            <a:ext cx="4784997" cy="3311874"/>
          </a:xfrm>
          <a:prstGeom prst="rect">
            <a:avLst/>
          </a:prstGeom>
        </p:spPr>
      </p:pic>
      <p:sp>
        <p:nvSpPr>
          <p:cNvPr id="5" name="TextBox 4">
            <a:extLst>
              <a:ext uri="{FF2B5EF4-FFF2-40B4-BE49-F238E27FC236}">
                <a16:creationId xmlns:a16="http://schemas.microsoft.com/office/drawing/2014/main" id="{B4F80BEB-E942-38BC-7A16-2CED07914C6D}"/>
              </a:ext>
            </a:extLst>
          </p:cNvPr>
          <p:cNvSpPr txBox="1"/>
          <p:nvPr/>
        </p:nvSpPr>
        <p:spPr>
          <a:xfrm>
            <a:off x="7477752" y="3429000"/>
            <a:ext cx="4448112" cy="369332"/>
          </a:xfrm>
          <a:prstGeom prst="rect">
            <a:avLst/>
          </a:prstGeom>
          <a:noFill/>
        </p:spPr>
        <p:txBody>
          <a:bodyPr wrap="square" rtlCol="0">
            <a:spAutoFit/>
          </a:bodyPr>
          <a:lstStyle/>
          <a:p>
            <a:r>
              <a:rPr lang="en-GB" sz="1800" dirty="0">
                <a:effectLst/>
                <a:latin typeface="Times New Roman" panose="02020603050405020304" pitchFamily="18" charset="0"/>
                <a:ea typeface="Calibri" panose="020F0502020204030204" pitchFamily="34" charset="0"/>
              </a:rPr>
              <a:t>(</a:t>
            </a:r>
            <a:r>
              <a:rPr lang="en-GB" sz="1800" dirty="0" err="1">
                <a:effectLst/>
                <a:latin typeface="Times New Roman" panose="02020603050405020304" pitchFamily="18" charset="0"/>
                <a:ea typeface="Calibri" panose="020F0502020204030204" pitchFamily="34" charset="0"/>
              </a:rPr>
              <a:t>Pavlenko</a:t>
            </a:r>
            <a:r>
              <a:rPr lang="en-GB" sz="1800" dirty="0">
                <a:effectLst/>
                <a:latin typeface="Times New Roman" panose="02020603050405020304" pitchFamily="18" charset="0"/>
                <a:ea typeface="Calibri" panose="020F0502020204030204" pitchFamily="34" charset="0"/>
              </a:rPr>
              <a:t> and </a:t>
            </a:r>
            <a:r>
              <a:rPr lang="en-GB" sz="1800" dirty="0" err="1">
                <a:effectLst/>
                <a:latin typeface="Times New Roman" panose="02020603050405020304" pitchFamily="18" charset="0"/>
                <a:ea typeface="Calibri" panose="020F0502020204030204" pitchFamily="34" charset="0"/>
              </a:rPr>
              <a:t>Pavlenko</a:t>
            </a:r>
            <a:r>
              <a:rPr lang="en-GB" sz="1800" dirty="0">
                <a:effectLst/>
                <a:latin typeface="Times New Roman" panose="02020603050405020304" pitchFamily="18" charset="0"/>
                <a:ea typeface="Calibri" panose="020F0502020204030204" pitchFamily="34" charset="0"/>
              </a:rPr>
              <a:t>, 2021).</a:t>
            </a:r>
            <a:endParaRPr lang="en-GB" dirty="0"/>
          </a:p>
        </p:txBody>
      </p:sp>
      <p:graphicFrame>
        <p:nvGraphicFramePr>
          <p:cNvPr id="14" name="TextBox 3">
            <a:extLst>
              <a:ext uri="{FF2B5EF4-FFF2-40B4-BE49-F238E27FC236}">
                <a16:creationId xmlns:a16="http://schemas.microsoft.com/office/drawing/2014/main" id="{C55079BF-F2C8-97C8-8F56-3ED812109858}"/>
              </a:ext>
            </a:extLst>
          </p:cNvPr>
          <p:cNvGraphicFramePr/>
          <p:nvPr>
            <p:extLst>
              <p:ext uri="{D42A27DB-BD31-4B8C-83A1-F6EECF244321}">
                <p14:modId xmlns:p14="http://schemas.microsoft.com/office/powerpoint/2010/main" val="81243683"/>
              </p:ext>
            </p:extLst>
          </p:nvPr>
        </p:nvGraphicFramePr>
        <p:xfrm>
          <a:off x="174630" y="2635030"/>
          <a:ext cx="11751234" cy="480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Arrow: Pentagon 8">
            <a:extLst>
              <a:ext uri="{FF2B5EF4-FFF2-40B4-BE49-F238E27FC236}">
                <a16:creationId xmlns:a16="http://schemas.microsoft.com/office/drawing/2014/main" id="{EB7A2345-0AC4-15E5-12EA-3F9896E83D22}"/>
              </a:ext>
            </a:extLst>
          </p:cNvPr>
          <p:cNvSpPr/>
          <p:nvPr/>
        </p:nvSpPr>
        <p:spPr>
          <a:xfrm>
            <a:off x="380562" y="365126"/>
            <a:ext cx="3686476" cy="775698"/>
          </a:xfrm>
          <a:prstGeom prst="homePlate">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ln w="0"/>
                <a:solidFill>
                  <a:schemeClr val="accent1"/>
                </a:solidFill>
                <a:effectLst>
                  <a:outerShdw blurRad="38100" dist="25400" dir="5400000" algn="ctr" rotWithShape="0">
                    <a:srgbClr val="6E747A">
                      <a:alpha val="43000"/>
                    </a:srgbClr>
                  </a:outerShdw>
                </a:effectLst>
              </a:rPr>
              <a:t>1.Introduction</a:t>
            </a:r>
            <a:r>
              <a:rPr lang="en-GB" b="1" dirty="0">
                <a:ln w="0"/>
                <a:solidFill>
                  <a:schemeClr val="accent1"/>
                </a:solidFill>
                <a:effectLst>
                  <a:outerShdw blurRad="38100" dist="25400" dir="5400000" algn="ctr" rotWithShape="0">
                    <a:srgbClr val="6E747A">
                      <a:alpha val="43000"/>
                    </a:srgbClr>
                  </a:outerShdw>
                </a:effectLst>
              </a:rPr>
              <a:t>:</a:t>
            </a:r>
          </a:p>
        </p:txBody>
      </p:sp>
      <p:sp>
        <p:nvSpPr>
          <p:cNvPr id="4" name="Arrow: Left-Right 3">
            <a:extLst>
              <a:ext uri="{FF2B5EF4-FFF2-40B4-BE49-F238E27FC236}">
                <a16:creationId xmlns:a16="http://schemas.microsoft.com/office/drawing/2014/main" id="{9253128A-41E0-BB05-9976-4A311D22F198}"/>
              </a:ext>
            </a:extLst>
          </p:cNvPr>
          <p:cNvSpPr/>
          <p:nvPr/>
        </p:nvSpPr>
        <p:spPr>
          <a:xfrm>
            <a:off x="7299960" y="3367120"/>
            <a:ext cx="4053840" cy="619760"/>
          </a:xfrm>
          <a:prstGeom prst="lef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fi-FI" dirty="0">
                <a:solidFill>
                  <a:schemeClr val="tx1"/>
                </a:solidFill>
              </a:rPr>
              <a:t>Pavlenko, M. and Pavlenko, L., (2021),</a:t>
            </a:r>
            <a:endParaRPr lang="en-GB" dirty="0">
              <a:solidFill>
                <a:schemeClr val="tx1"/>
              </a:solidFill>
            </a:endParaRPr>
          </a:p>
        </p:txBody>
      </p:sp>
    </p:spTree>
    <p:extLst>
      <p:ext uri="{BB962C8B-B14F-4D97-AF65-F5344CB8AC3E}">
        <p14:creationId xmlns:p14="http://schemas.microsoft.com/office/powerpoint/2010/main" val="2105222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Pentagon 3">
            <a:extLst>
              <a:ext uri="{FF2B5EF4-FFF2-40B4-BE49-F238E27FC236}">
                <a16:creationId xmlns:a16="http://schemas.microsoft.com/office/drawing/2014/main" id="{D3979AC0-1F3C-9D69-240F-F05AC9947EF8}"/>
              </a:ext>
            </a:extLst>
          </p:cNvPr>
          <p:cNvSpPr/>
          <p:nvPr/>
        </p:nvSpPr>
        <p:spPr>
          <a:xfrm>
            <a:off x="275971" y="203373"/>
            <a:ext cx="4540249" cy="1147234"/>
          </a:xfrm>
          <a:prstGeom prst="homePlate">
            <a:avLst/>
          </a:prstGeom>
          <a:solidFill>
            <a:schemeClr val="accent1">
              <a:lumMod val="60000"/>
              <a:lumOff val="40000"/>
            </a:schemeClr>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b="1" dirty="0"/>
              <a:t>2. </a:t>
            </a:r>
            <a:r>
              <a:rPr lang="en-GB" sz="2000" b="1" dirty="0">
                <a:solidFill>
                  <a:schemeClr val="accent2">
                    <a:lumMod val="75000"/>
                  </a:schemeClr>
                </a:solidFill>
              </a:rPr>
              <a:t>Why</a:t>
            </a:r>
            <a:r>
              <a:rPr lang="en-GB" sz="2000" b="1" dirty="0"/>
              <a:t> communication skills are crucial for success </a:t>
            </a:r>
          </a:p>
        </p:txBody>
      </p:sp>
      <p:sp>
        <p:nvSpPr>
          <p:cNvPr id="6" name="TextBox 5">
            <a:extLst>
              <a:ext uri="{FF2B5EF4-FFF2-40B4-BE49-F238E27FC236}">
                <a16:creationId xmlns:a16="http://schemas.microsoft.com/office/drawing/2014/main" id="{DAFF3FA3-D6FA-1F45-1EE2-8E8BE914FC0B}"/>
              </a:ext>
            </a:extLst>
          </p:cNvPr>
          <p:cNvSpPr txBox="1"/>
          <p:nvPr/>
        </p:nvSpPr>
        <p:spPr>
          <a:xfrm>
            <a:off x="576072" y="2907792"/>
            <a:ext cx="4091177" cy="369332"/>
          </a:xfrm>
          <a:prstGeom prst="rect">
            <a:avLst/>
          </a:prstGeom>
          <a:noFill/>
        </p:spPr>
        <p:txBody>
          <a:bodyPr wrap="square" rtlCol="0">
            <a:spAutoFit/>
          </a:bodyPr>
          <a:lstStyle/>
          <a:p>
            <a:r>
              <a:rPr lang="en-GB" sz="1800" dirty="0">
                <a:effectLst/>
                <a:latin typeface="Times New Roman" panose="02020603050405020304" pitchFamily="18" charset="0"/>
                <a:ea typeface="Calibri" panose="020F0502020204030204" pitchFamily="34" charset="0"/>
              </a:rPr>
              <a:t> .</a:t>
            </a:r>
            <a:endParaRPr lang="en-GB" dirty="0"/>
          </a:p>
        </p:txBody>
      </p:sp>
      <p:sp>
        <p:nvSpPr>
          <p:cNvPr id="10" name="TextBox 9">
            <a:extLst>
              <a:ext uri="{FF2B5EF4-FFF2-40B4-BE49-F238E27FC236}">
                <a16:creationId xmlns:a16="http://schemas.microsoft.com/office/drawing/2014/main" id="{6BF5931C-E85E-3CCD-358A-85BB614FCC17}"/>
              </a:ext>
            </a:extLst>
          </p:cNvPr>
          <p:cNvSpPr txBox="1"/>
          <p:nvPr/>
        </p:nvSpPr>
        <p:spPr>
          <a:xfrm>
            <a:off x="427100" y="3236775"/>
            <a:ext cx="4389120" cy="1200329"/>
          </a:xfrm>
          <a:prstGeom prst="rect">
            <a:avLst/>
          </a:prstGeom>
          <a:noFill/>
        </p:spPr>
        <p:txBody>
          <a:bodyPr wrap="square">
            <a:spAutoFit/>
          </a:bodyPr>
          <a:lstStyle/>
          <a:p>
            <a:endParaRPr lang="en-GB" sz="1800" dirty="0">
              <a:effectLst/>
              <a:latin typeface="Times New Roman" panose="02020603050405020304" pitchFamily="18" charset="0"/>
              <a:ea typeface="Calibri" panose="020F0502020204030204" pitchFamily="34" charset="0"/>
            </a:endParaRPr>
          </a:p>
          <a:p>
            <a:endParaRPr lang="en-GB" dirty="0">
              <a:latin typeface="Times New Roman" panose="02020603050405020304" pitchFamily="18" charset="0"/>
              <a:ea typeface="Calibri" panose="020F0502020204030204" pitchFamily="34" charset="0"/>
            </a:endParaRPr>
          </a:p>
          <a:p>
            <a:endParaRPr lang="en-GB" sz="1800" dirty="0">
              <a:effectLst/>
              <a:latin typeface="Times New Roman" panose="02020603050405020304" pitchFamily="18" charset="0"/>
              <a:ea typeface="Calibri" panose="020F0502020204030204" pitchFamily="34" charset="0"/>
            </a:endParaRPr>
          </a:p>
          <a:p>
            <a:endParaRPr lang="en-GB" dirty="0"/>
          </a:p>
        </p:txBody>
      </p:sp>
      <p:pic>
        <p:nvPicPr>
          <p:cNvPr id="5" name="Picture 4" descr="A cartoon of a person and a group of people sitting around a table&#10;&#10;Description automatically generated">
            <a:extLst>
              <a:ext uri="{FF2B5EF4-FFF2-40B4-BE49-F238E27FC236}">
                <a16:creationId xmlns:a16="http://schemas.microsoft.com/office/drawing/2014/main" id="{89ED37CE-E79C-98E6-0C75-550437AC53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7100" y="3092458"/>
            <a:ext cx="3825646" cy="2839719"/>
          </a:xfrm>
          <a:prstGeom prst="rect">
            <a:avLst/>
          </a:prstGeom>
        </p:spPr>
      </p:pic>
      <p:sp>
        <p:nvSpPr>
          <p:cNvPr id="3" name="TextBox 2">
            <a:extLst>
              <a:ext uri="{FF2B5EF4-FFF2-40B4-BE49-F238E27FC236}">
                <a16:creationId xmlns:a16="http://schemas.microsoft.com/office/drawing/2014/main" id="{2C341D31-3FCA-1663-EB9E-9F928D445A86}"/>
              </a:ext>
            </a:extLst>
          </p:cNvPr>
          <p:cNvSpPr txBox="1"/>
          <p:nvPr/>
        </p:nvSpPr>
        <p:spPr>
          <a:xfrm>
            <a:off x="4582540" y="1741702"/>
            <a:ext cx="7091300" cy="4585871"/>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solidFill>
                  <a:schemeClr val="accent2"/>
                </a:solidFill>
              </a:rPr>
              <a:t>Conflict resolution:</a:t>
            </a:r>
          </a:p>
          <a:p>
            <a:pPr marL="285750" indent="-285750">
              <a:buFont typeface="Arial" panose="020B0604020202020204" pitchFamily="34" charset="0"/>
              <a:buChar char="•"/>
            </a:pPr>
            <a:r>
              <a:rPr lang="en-GB" dirty="0"/>
              <a:t>Effective management of the conflict takes time, which puts into use the communication skills in ways that will enable on party to bring out the feelings that the other feels and find a common ground that is satisfactory for all. This leads to a friendly atmosphere at work hence the productivity is enhanced.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Wingdings" panose="05000000000000000000" pitchFamily="2" charset="2"/>
              <a:buChar char="Ø"/>
            </a:pPr>
            <a:r>
              <a:rPr lang="en-GB" sz="2000" b="1" dirty="0">
                <a:solidFill>
                  <a:schemeClr val="accent2"/>
                </a:solidFill>
              </a:rPr>
              <a:t>Client Relations:</a:t>
            </a:r>
          </a:p>
          <a:p>
            <a:pPr marL="285750" indent="-285750">
              <a:buFont typeface="Arial" panose="020B0604020202020204" pitchFamily="34" charset="0"/>
              <a:buChar char="•"/>
            </a:pPr>
            <a:r>
              <a:rPr lang="en-GB" sz="1800" dirty="0"/>
              <a:t>In business, co-operation promotes trust and understanding with clients through the use of appropriate and efficient communication channels. For example, the skills that help a consultant require good communication skill to do business deals (Tuckman and Harper,2012).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25059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F6C2B8E3-87F7-5FB6-2810-F04999B93168}"/>
              </a:ext>
            </a:extLst>
          </p:cNvPr>
          <p:cNvSpPr/>
          <p:nvPr/>
        </p:nvSpPr>
        <p:spPr>
          <a:xfrm>
            <a:off x="365761" y="317633"/>
            <a:ext cx="4533499" cy="943277"/>
          </a:xfrm>
          <a:prstGeom prst="homePlate">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3.</a:t>
            </a:r>
            <a:r>
              <a:rPr lang="en-GB" sz="2000" b="1" dirty="0">
                <a:solidFill>
                  <a:schemeClr val="accent2"/>
                </a:solidFill>
              </a:rPr>
              <a:t> How  </a:t>
            </a:r>
            <a:r>
              <a:rPr lang="en-GB" sz="2000" b="1" dirty="0">
                <a:solidFill>
                  <a:schemeClr val="tx1"/>
                </a:solidFill>
              </a:rPr>
              <a:t>effective communication contributes to organisational success </a:t>
            </a:r>
          </a:p>
        </p:txBody>
      </p:sp>
      <p:graphicFrame>
        <p:nvGraphicFramePr>
          <p:cNvPr id="3" name="Diagram 2">
            <a:extLst>
              <a:ext uri="{FF2B5EF4-FFF2-40B4-BE49-F238E27FC236}">
                <a16:creationId xmlns:a16="http://schemas.microsoft.com/office/drawing/2014/main" id="{A0624D74-FFBA-F9DB-319A-5F815BD449FA}"/>
              </a:ext>
            </a:extLst>
          </p:cNvPr>
          <p:cNvGraphicFramePr/>
          <p:nvPr>
            <p:extLst>
              <p:ext uri="{D42A27DB-BD31-4B8C-83A1-F6EECF244321}">
                <p14:modId xmlns:p14="http://schemas.microsoft.com/office/powerpoint/2010/main" val="762888619"/>
              </p:ext>
            </p:extLst>
          </p:nvPr>
        </p:nvGraphicFramePr>
        <p:xfrm>
          <a:off x="644941" y="2150902"/>
          <a:ext cx="3957540" cy="4707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ECDD7C7-5713-FBE7-653B-4BC74C3EE239}"/>
              </a:ext>
            </a:extLst>
          </p:cNvPr>
          <p:cNvSpPr txBox="1"/>
          <p:nvPr/>
        </p:nvSpPr>
        <p:spPr>
          <a:xfrm>
            <a:off x="490470" y="2752807"/>
            <a:ext cx="3508513" cy="646331"/>
          </a:xfrm>
          <a:prstGeom prst="rect">
            <a:avLst/>
          </a:prstGeom>
          <a:noFill/>
        </p:spPr>
        <p:txBody>
          <a:bodyPr wrap="square" rtlCol="0">
            <a:spAutoFit/>
          </a:bodyPr>
          <a:lstStyle/>
          <a:p>
            <a:r>
              <a:rPr lang="en-GB" b="1" dirty="0">
                <a:solidFill>
                  <a:schemeClr val="accent2"/>
                </a:solidFill>
              </a:rPr>
              <a:t>1.Organisational Productivity :</a:t>
            </a:r>
          </a:p>
          <a:p>
            <a:r>
              <a:rPr lang="en-GB" b="1" dirty="0"/>
              <a:t>Clarity of Goals and Expectation </a:t>
            </a:r>
          </a:p>
        </p:txBody>
      </p:sp>
      <p:sp>
        <p:nvSpPr>
          <p:cNvPr id="6" name="TextBox 5">
            <a:extLst>
              <a:ext uri="{FF2B5EF4-FFF2-40B4-BE49-F238E27FC236}">
                <a16:creationId xmlns:a16="http://schemas.microsoft.com/office/drawing/2014/main" id="{6CC752E8-0F6C-1340-ED70-44605BBEE574}"/>
              </a:ext>
            </a:extLst>
          </p:cNvPr>
          <p:cNvSpPr txBox="1"/>
          <p:nvPr/>
        </p:nvSpPr>
        <p:spPr>
          <a:xfrm>
            <a:off x="490470" y="3764118"/>
            <a:ext cx="2113280" cy="646331"/>
          </a:xfrm>
          <a:prstGeom prst="rect">
            <a:avLst/>
          </a:prstGeom>
          <a:noFill/>
        </p:spPr>
        <p:txBody>
          <a:bodyPr wrap="square" rtlCol="0">
            <a:spAutoFit/>
          </a:bodyPr>
          <a:lstStyle/>
          <a:p>
            <a:r>
              <a:rPr lang="en-GB" b="1" dirty="0">
                <a:solidFill>
                  <a:schemeClr val="accent2"/>
                </a:solidFill>
              </a:rPr>
              <a:t>2.Teamwork:</a:t>
            </a:r>
          </a:p>
          <a:p>
            <a:r>
              <a:rPr lang="en-GB" b="1" dirty="0"/>
              <a:t>Conflict Resolution  </a:t>
            </a:r>
          </a:p>
        </p:txBody>
      </p:sp>
      <p:sp>
        <p:nvSpPr>
          <p:cNvPr id="4" name="TextBox 3">
            <a:extLst>
              <a:ext uri="{FF2B5EF4-FFF2-40B4-BE49-F238E27FC236}">
                <a16:creationId xmlns:a16="http://schemas.microsoft.com/office/drawing/2014/main" id="{78154005-DF4B-F2EC-FA5E-BBBB3F203C57}"/>
              </a:ext>
            </a:extLst>
          </p:cNvPr>
          <p:cNvSpPr txBox="1"/>
          <p:nvPr/>
        </p:nvSpPr>
        <p:spPr>
          <a:xfrm>
            <a:off x="490470" y="4891035"/>
            <a:ext cx="2357120" cy="646331"/>
          </a:xfrm>
          <a:prstGeom prst="rect">
            <a:avLst/>
          </a:prstGeom>
          <a:noFill/>
        </p:spPr>
        <p:txBody>
          <a:bodyPr wrap="square" rtlCol="0">
            <a:spAutoFit/>
          </a:bodyPr>
          <a:lstStyle/>
          <a:p>
            <a:r>
              <a:rPr lang="en-GB" b="1" dirty="0">
                <a:solidFill>
                  <a:schemeClr val="accent2"/>
                </a:solidFill>
              </a:rPr>
              <a:t>3.Client Satisfaction</a:t>
            </a:r>
          </a:p>
          <a:p>
            <a:r>
              <a:rPr lang="en-GB" b="1" dirty="0"/>
              <a:t>Client relations/needs</a:t>
            </a:r>
          </a:p>
        </p:txBody>
      </p:sp>
      <p:pic>
        <p:nvPicPr>
          <p:cNvPr id="10" name="Picture 9" descr="A group of hands in a circle&#10;&#10;Description automatically generated">
            <a:extLst>
              <a:ext uri="{FF2B5EF4-FFF2-40B4-BE49-F238E27FC236}">
                <a16:creationId xmlns:a16="http://schemas.microsoft.com/office/drawing/2014/main" id="{83BA10C3-18D1-1DCB-9DDB-4242759878A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006034" y="95735"/>
            <a:ext cx="3016478" cy="1902228"/>
          </a:xfrm>
          <a:prstGeom prst="rect">
            <a:avLst/>
          </a:prstGeom>
        </p:spPr>
      </p:pic>
      <p:sp>
        <p:nvSpPr>
          <p:cNvPr id="8" name="TextBox 7">
            <a:extLst>
              <a:ext uri="{FF2B5EF4-FFF2-40B4-BE49-F238E27FC236}">
                <a16:creationId xmlns:a16="http://schemas.microsoft.com/office/drawing/2014/main" id="{CDFCF838-BC94-2332-E504-9421B100591A}"/>
              </a:ext>
            </a:extLst>
          </p:cNvPr>
          <p:cNvSpPr txBox="1"/>
          <p:nvPr/>
        </p:nvSpPr>
        <p:spPr>
          <a:xfrm>
            <a:off x="545769" y="1806657"/>
            <a:ext cx="4912581" cy="707886"/>
          </a:xfrm>
          <a:prstGeom prst="rect">
            <a:avLst/>
          </a:prstGeom>
          <a:noFill/>
        </p:spPr>
        <p:txBody>
          <a:bodyPr wrap="square" rtlCol="0">
            <a:spAutoFit/>
          </a:bodyPr>
          <a:lstStyle/>
          <a:p>
            <a:pPr marL="342900" indent="-342900">
              <a:buFont typeface="Wingdings" panose="05000000000000000000" pitchFamily="2" charset="2"/>
              <a:buChar char="Ø"/>
            </a:pPr>
            <a:r>
              <a:rPr lang="en-GB" sz="2000" b="1" dirty="0"/>
              <a:t>Effective communication </a:t>
            </a:r>
          </a:p>
          <a:p>
            <a:r>
              <a:rPr lang="en-GB" sz="2000" b="1" dirty="0"/>
              <a:t>is a key driver of :</a:t>
            </a:r>
          </a:p>
        </p:txBody>
      </p:sp>
      <p:sp>
        <p:nvSpPr>
          <p:cNvPr id="9" name="Rectangle: Rounded Corners 8">
            <a:extLst>
              <a:ext uri="{FF2B5EF4-FFF2-40B4-BE49-F238E27FC236}">
                <a16:creationId xmlns:a16="http://schemas.microsoft.com/office/drawing/2014/main" id="{E0F878B4-9DC2-1A7C-7AD9-DE6E61721C8F}"/>
              </a:ext>
            </a:extLst>
          </p:cNvPr>
          <p:cNvSpPr/>
          <p:nvPr/>
        </p:nvSpPr>
        <p:spPr>
          <a:xfrm>
            <a:off x="6712970" y="3657600"/>
            <a:ext cx="4988560" cy="2523804"/>
          </a:xfrm>
          <a:prstGeom prst="roundRect">
            <a:avLst/>
          </a:prstGeom>
          <a:solidFill>
            <a:schemeClr val="accent1">
              <a:lumMod val="60000"/>
              <a:lumOff val="4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0" indent="-285750" algn="l">
              <a:buFont typeface="Wingdings" panose="05000000000000000000" pitchFamily="2" charset="2"/>
              <a:buChar char="Ø"/>
            </a:pPr>
            <a:r>
              <a:rPr lang="en-GB" b="1" dirty="0">
                <a:solidFill>
                  <a:schemeClr val="tx1"/>
                </a:solidFill>
              </a:rPr>
              <a:t>Clear and brief speaking is useful in team interactions helps to align everyone to routinary and long-term goals of a particular project as well as self-defined roles of each member towards the project (Belbin, 2010).</a:t>
            </a:r>
          </a:p>
        </p:txBody>
      </p:sp>
    </p:spTree>
    <p:extLst>
      <p:ext uri="{BB962C8B-B14F-4D97-AF65-F5344CB8AC3E}">
        <p14:creationId xmlns:p14="http://schemas.microsoft.com/office/powerpoint/2010/main" val="669984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31BDEC11-579D-36C3-EFF6-04DDDB9C8668}"/>
              </a:ext>
            </a:extLst>
          </p:cNvPr>
          <p:cNvSpPr/>
          <p:nvPr/>
        </p:nvSpPr>
        <p:spPr>
          <a:xfrm>
            <a:off x="349963" y="259958"/>
            <a:ext cx="4638675" cy="1028699"/>
          </a:xfrm>
          <a:prstGeom prst="homePlate">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75000"/>
                  </a:schemeClr>
                </a:solidFill>
              </a:rPr>
              <a:t>4.Examples where effective communication has made a significant impact: </a:t>
            </a:r>
          </a:p>
        </p:txBody>
      </p:sp>
      <p:sp>
        <p:nvSpPr>
          <p:cNvPr id="5" name="TextBox 4">
            <a:extLst>
              <a:ext uri="{FF2B5EF4-FFF2-40B4-BE49-F238E27FC236}">
                <a16:creationId xmlns:a16="http://schemas.microsoft.com/office/drawing/2014/main" id="{DA94D7C9-D55F-4BB2-6866-2C493B27E43B}"/>
              </a:ext>
            </a:extLst>
          </p:cNvPr>
          <p:cNvSpPr txBox="1"/>
          <p:nvPr/>
        </p:nvSpPr>
        <p:spPr>
          <a:xfrm>
            <a:off x="556260" y="1969135"/>
            <a:ext cx="5448300" cy="5663089"/>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solidFill>
                  <a:schemeClr val="accent2"/>
                </a:solidFill>
              </a:rPr>
              <a:t>Customer Service: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b="1" dirty="0">
                <a:solidFill>
                  <a:schemeClr val="accent2"/>
                </a:solidFill>
              </a:rPr>
              <a:t>Examples:</a:t>
            </a:r>
          </a:p>
          <a:p>
            <a:r>
              <a:rPr lang="en-GB" dirty="0"/>
              <a:t>     A </a:t>
            </a:r>
            <a:r>
              <a:rPr lang="en-GB" b="1" dirty="0">
                <a:solidFill>
                  <a:schemeClr val="accent1">
                    <a:lumMod val="75000"/>
                  </a:schemeClr>
                </a:solidFill>
              </a:rPr>
              <a:t>customer service </a:t>
            </a:r>
            <a:r>
              <a:rPr lang="en-GB" dirty="0"/>
              <a:t>representative handling a customer complain </a:t>
            </a:r>
          </a:p>
          <a:p>
            <a:pPr marL="285750" indent="-285750">
              <a:buFont typeface="Arial" panose="020B0604020202020204" pitchFamily="34" charset="0"/>
              <a:buChar char="•"/>
            </a:pPr>
            <a:r>
              <a:rPr lang="en-GB" b="1" dirty="0">
                <a:solidFill>
                  <a:schemeClr val="accent2"/>
                </a:solidFill>
              </a:rPr>
              <a:t>  Impact: </a:t>
            </a:r>
            <a:r>
              <a:rPr lang="en-GB" dirty="0"/>
              <a:t>Empathetic and effective communication skills are essential when address issues to ensure a customer positive experience</a:t>
            </a:r>
          </a:p>
          <a:p>
            <a:pPr lvl="1"/>
            <a:endParaRPr lang="en-GB" dirty="0"/>
          </a:p>
          <a:p>
            <a:pPr marL="742950" lvl="1" indent="-285750">
              <a:buFont typeface="Wingdings" panose="05000000000000000000" pitchFamily="2" charset="2"/>
              <a:buChar char="Ø"/>
            </a:pPr>
            <a:r>
              <a:rPr lang="en-GB" b="1" dirty="0">
                <a:solidFill>
                  <a:schemeClr val="accent2"/>
                </a:solidFill>
              </a:rPr>
              <a:t> Adaptability:</a:t>
            </a:r>
          </a:p>
          <a:p>
            <a:pPr marL="285750" indent="-285750">
              <a:buFont typeface="Wingdings" panose="05000000000000000000" pitchFamily="2" charset="2"/>
              <a:buChar char="Ø"/>
            </a:pPr>
            <a:r>
              <a:rPr lang="en-GB" b="1" dirty="0">
                <a:solidFill>
                  <a:schemeClr val="accent2"/>
                </a:solidFill>
              </a:rPr>
              <a:t>Examples:</a:t>
            </a:r>
          </a:p>
          <a:p>
            <a:pPr lvl="1"/>
            <a:r>
              <a:rPr lang="en-GB" b="1" dirty="0">
                <a:solidFill>
                  <a:schemeClr val="accent1">
                    <a:lumMod val="75000"/>
                  </a:schemeClr>
                </a:solidFill>
              </a:rPr>
              <a:t> </a:t>
            </a:r>
            <a:r>
              <a:rPr lang="en-GB" dirty="0"/>
              <a:t>New managers have different or new ideas for how work can be done. </a:t>
            </a:r>
          </a:p>
          <a:p>
            <a:pPr marL="742950" lvl="1" indent="-285750">
              <a:buFont typeface="Arial" panose="020B0604020202020204" pitchFamily="34" charset="0"/>
              <a:buChar char="•"/>
            </a:pPr>
            <a:r>
              <a:rPr lang="en-GB" b="1" dirty="0">
                <a:solidFill>
                  <a:schemeClr val="accent2"/>
                </a:solidFill>
              </a:rPr>
              <a:t> Impact: </a:t>
            </a:r>
            <a:r>
              <a:rPr lang="en-GB" b="1" dirty="0"/>
              <a:t>I</a:t>
            </a:r>
            <a:r>
              <a:rPr lang="en-GB" dirty="0"/>
              <a:t>n any organisation practicing adaptability includes how flexible you are, to be open minded, how you learn new skills, how quickly you respond to changes at work. </a:t>
            </a:r>
          </a:p>
          <a:p>
            <a:pPr marL="285750" indent="-285750">
              <a:buFont typeface="Arial" panose="020B0604020202020204" pitchFamily="34" charset="0"/>
              <a:buChar char="•"/>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pic>
        <p:nvPicPr>
          <p:cNvPr id="8" name="Picture 7" descr="A cartoon of a person and a group of people sitting around a table&#10;&#10;Description automatically generated">
            <a:extLst>
              <a:ext uri="{FF2B5EF4-FFF2-40B4-BE49-F238E27FC236}">
                <a16:creationId xmlns:a16="http://schemas.microsoft.com/office/drawing/2014/main" id="{2D082F01-1793-6D3D-9B3F-480C2A6BB8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74909" y="619992"/>
            <a:ext cx="3246369" cy="2500895"/>
          </a:xfrm>
          <a:prstGeom prst="rect">
            <a:avLst/>
          </a:prstGeom>
        </p:spPr>
      </p:pic>
      <p:sp>
        <p:nvSpPr>
          <p:cNvPr id="3" name="Rectangle: Rounded Corners 2">
            <a:extLst>
              <a:ext uri="{FF2B5EF4-FFF2-40B4-BE49-F238E27FC236}">
                <a16:creationId xmlns:a16="http://schemas.microsoft.com/office/drawing/2014/main" id="{C709AB24-BA14-69CB-CC46-8848FDF51F6B}"/>
              </a:ext>
            </a:extLst>
          </p:cNvPr>
          <p:cNvSpPr/>
          <p:nvPr/>
        </p:nvSpPr>
        <p:spPr>
          <a:xfrm>
            <a:off x="6868162" y="3696706"/>
            <a:ext cx="4904105" cy="3117121"/>
          </a:xfrm>
          <a:prstGeom prst="roundRect">
            <a:avLst/>
          </a:prstGeom>
          <a:solidFill>
            <a:schemeClr val="accent1">
              <a:lumMod val="60000"/>
              <a:lumOff val="4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b="1" dirty="0">
                <a:solidFill>
                  <a:schemeClr val="accent2">
                    <a:lumMod val="75000"/>
                  </a:schemeClr>
                </a:solidFill>
              </a:rPr>
              <a:t> Innovation and Collaboration:</a:t>
            </a:r>
            <a:r>
              <a:rPr lang="en-GB" dirty="0">
                <a:solidFill>
                  <a:schemeClr val="accent2">
                    <a:lumMod val="75000"/>
                  </a:schemeClr>
                </a:solidFill>
              </a:rPr>
              <a:t> </a:t>
            </a:r>
            <a:r>
              <a:rPr lang="en-GB" dirty="0">
                <a:solidFill>
                  <a:schemeClr val="tx1"/>
                </a:solidFill>
              </a:rPr>
              <a:t>As it is known, brainstorming sessions depend on the free and</a:t>
            </a:r>
          </a:p>
          <a:p>
            <a:r>
              <a:rPr lang="en-GB" dirty="0">
                <a:solidFill>
                  <a:schemeClr val="tx1"/>
                </a:solidFill>
              </a:rPr>
              <a:t>direct communication. </a:t>
            </a:r>
          </a:p>
          <a:p>
            <a:pPr marL="285750" indent="-285750">
              <a:buFont typeface="Arial" panose="020B0604020202020204" pitchFamily="34" charset="0"/>
              <a:buChar char="•"/>
            </a:pPr>
            <a:r>
              <a:rPr lang="en-GB" b="1" dirty="0">
                <a:solidFill>
                  <a:schemeClr val="accent2">
                    <a:lumMod val="75000"/>
                  </a:schemeClr>
                </a:solidFill>
              </a:rPr>
              <a:t>For instance, </a:t>
            </a:r>
            <a:r>
              <a:rPr lang="en-GB" dirty="0">
                <a:solidFill>
                  <a:schemeClr val="tx1"/>
                </a:solidFill>
              </a:rPr>
              <a:t>in a marketing campaign the key players are many at times,</a:t>
            </a:r>
          </a:p>
          <a:p>
            <a:r>
              <a:rPr lang="en-GB" dirty="0">
                <a:solidFill>
                  <a:schemeClr val="tx1"/>
                </a:solidFill>
              </a:rPr>
              <a:t>and it is the synergy created by all these creative people to give full and proper meanings to</a:t>
            </a:r>
          </a:p>
          <a:p>
            <a:r>
              <a:rPr lang="en-GB" dirty="0">
                <a:solidFill>
                  <a:schemeClr val="tx1"/>
                </a:solidFill>
              </a:rPr>
              <a:t>certain ideas which defines the success of the campaign (Stadler, 2019).</a:t>
            </a:r>
          </a:p>
        </p:txBody>
      </p:sp>
    </p:spTree>
    <p:extLst>
      <p:ext uri="{BB962C8B-B14F-4D97-AF65-F5344CB8AC3E}">
        <p14:creationId xmlns:p14="http://schemas.microsoft.com/office/powerpoint/2010/main" val="2331299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6480D066-6F40-B0F8-B8FC-3FE31B2DA84F}"/>
              </a:ext>
            </a:extLst>
          </p:cNvPr>
          <p:cNvSpPr/>
          <p:nvPr/>
        </p:nvSpPr>
        <p:spPr>
          <a:xfrm>
            <a:off x="5118235" y="237922"/>
            <a:ext cx="6833937" cy="2954956"/>
          </a:xfrm>
          <a:prstGeom prst="cloudCallout">
            <a:avLst>
              <a:gd name="adj1" fmla="val -28965"/>
              <a:gd name="adj2" fmla="val 87581"/>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00000"/>
              </a:lnSpc>
              <a:spcBef>
                <a:spcPts val="0"/>
              </a:spcBef>
              <a:spcAft>
                <a:spcPts val="0"/>
              </a:spcAft>
              <a:buFont typeface="Symbol" panose="05050102010706020507" pitchFamily="18" charset="2"/>
              <a:buChar char=""/>
            </a:pPr>
            <a:r>
              <a:rPr lang="en-GB" sz="18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Communication is very vital since it ensures that the appear understands the goals and specific roles to be played, it helps in resolving of conflicts and it also increases productivity. </a:t>
            </a:r>
            <a:endParaRPr lang="en-US" sz="18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CDB9C142-7388-70FD-C5DF-CD3E88743798}"/>
              </a:ext>
            </a:extLst>
          </p:cNvPr>
          <p:cNvSpPr/>
          <p:nvPr/>
        </p:nvSpPr>
        <p:spPr>
          <a:xfrm>
            <a:off x="-2511565" y="75643"/>
            <a:ext cx="10447812" cy="923330"/>
          </a:xfrm>
          <a:prstGeom prst="rect">
            <a:avLst/>
          </a:prstGeom>
          <a:noFill/>
        </p:spPr>
        <p:txBody>
          <a:bodyPr wrap="squar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Conclusion !</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5" name="Ink 4">
                <a:extLst>
                  <a:ext uri="{FF2B5EF4-FFF2-40B4-BE49-F238E27FC236}">
                    <a16:creationId xmlns:a16="http://schemas.microsoft.com/office/drawing/2014/main" id="{00EB79DA-0721-551A-A1BA-84A50021C102}"/>
                  </a:ext>
                </a:extLst>
              </p14:cNvPr>
              <p14:cNvContentPartPr/>
              <p14:nvPr/>
            </p14:nvContentPartPr>
            <p14:xfrm>
              <a:off x="4616981" y="3192878"/>
              <a:ext cx="360" cy="2160"/>
            </p14:xfrm>
          </p:contentPart>
        </mc:Choice>
        <mc:Fallback xmlns="">
          <p:pic>
            <p:nvPicPr>
              <p:cNvPr id="5" name="Ink 4">
                <a:extLst>
                  <a:ext uri="{FF2B5EF4-FFF2-40B4-BE49-F238E27FC236}">
                    <a16:creationId xmlns:a16="http://schemas.microsoft.com/office/drawing/2014/main" id="{00EB79DA-0721-551A-A1BA-84A50021C102}"/>
                  </a:ext>
                </a:extLst>
              </p:cNvPr>
              <p:cNvPicPr/>
              <p:nvPr/>
            </p:nvPicPr>
            <p:blipFill>
              <a:blip r:embed="rId3"/>
              <a:stretch>
                <a:fillRect/>
              </a:stretch>
            </p:blipFill>
            <p:spPr>
              <a:xfrm>
                <a:off x="4608341" y="3183878"/>
                <a:ext cx="18000" cy="19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
            <p14:nvContentPartPr>
              <p14:cNvPr id="6" name="Ink 5">
                <a:extLst>
                  <a:ext uri="{FF2B5EF4-FFF2-40B4-BE49-F238E27FC236}">
                    <a16:creationId xmlns:a16="http://schemas.microsoft.com/office/drawing/2014/main" id="{EBD2A5EC-30B1-EDF9-8206-91C419C8A82F}"/>
                  </a:ext>
                </a:extLst>
              </p14:cNvPr>
              <p14:cNvContentPartPr/>
              <p14:nvPr/>
            </p14:nvContentPartPr>
            <p14:xfrm>
              <a:off x="4597901" y="3610478"/>
              <a:ext cx="360" cy="360"/>
            </p14:xfrm>
          </p:contentPart>
        </mc:Choice>
        <mc:Fallback xmlns="">
          <p:pic>
            <p:nvPicPr>
              <p:cNvPr id="6" name="Ink 5">
                <a:extLst>
                  <a:ext uri="{FF2B5EF4-FFF2-40B4-BE49-F238E27FC236}">
                    <a16:creationId xmlns:a16="http://schemas.microsoft.com/office/drawing/2014/main" id="{EBD2A5EC-30B1-EDF9-8206-91C419C8A82F}"/>
                  </a:ext>
                </a:extLst>
              </p:cNvPr>
              <p:cNvPicPr/>
              <p:nvPr/>
            </p:nvPicPr>
            <p:blipFill>
              <a:blip r:embed="rId5"/>
              <a:stretch>
                <a:fillRect/>
              </a:stretch>
            </p:blipFill>
            <p:spPr>
              <a:xfrm>
                <a:off x="4589261" y="3601838"/>
                <a:ext cx="18000" cy="18000"/>
              </a:xfrm>
              <a:prstGeom prst="rect">
                <a:avLst/>
              </a:prstGeom>
            </p:spPr>
          </p:pic>
        </mc:Fallback>
      </mc:AlternateContent>
      <p:grpSp>
        <p:nvGrpSpPr>
          <p:cNvPr id="9" name="Group 8">
            <a:extLst>
              <a:ext uri="{FF2B5EF4-FFF2-40B4-BE49-F238E27FC236}">
                <a16:creationId xmlns:a16="http://schemas.microsoft.com/office/drawing/2014/main" id="{BDC2F371-25A3-346A-1CC6-324A6A946F60}"/>
              </a:ext>
            </a:extLst>
          </p:cNvPr>
          <p:cNvGrpSpPr/>
          <p:nvPr/>
        </p:nvGrpSpPr>
        <p:grpSpPr>
          <a:xfrm>
            <a:off x="4898141" y="3426878"/>
            <a:ext cx="360" cy="360"/>
            <a:chOff x="4898141" y="3426878"/>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6">
              <p14:nvContentPartPr>
                <p14:cNvPr id="7" name="Ink 6">
                  <a:extLst>
                    <a:ext uri="{FF2B5EF4-FFF2-40B4-BE49-F238E27FC236}">
                      <a16:creationId xmlns:a16="http://schemas.microsoft.com/office/drawing/2014/main" id="{A3B98328-4295-1D05-298C-94CE5906FA39}"/>
                    </a:ext>
                  </a:extLst>
                </p14:cNvPr>
                <p14:cNvContentPartPr/>
                <p14:nvPr/>
              </p14:nvContentPartPr>
              <p14:xfrm>
                <a:off x="4898141" y="3426878"/>
                <a:ext cx="360" cy="360"/>
              </p14:xfrm>
            </p:contentPart>
          </mc:Choice>
          <mc:Fallback xmlns="">
            <p:pic>
              <p:nvPicPr>
                <p:cNvPr id="7" name="Ink 6">
                  <a:extLst>
                    <a:ext uri="{FF2B5EF4-FFF2-40B4-BE49-F238E27FC236}">
                      <a16:creationId xmlns:a16="http://schemas.microsoft.com/office/drawing/2014/main" id="{A3B98328-4295-1D05-298C-94CE5906FA39}"/>
                    </a:ext>
                  </a:extLst>
                </p:cNvPr>
                <p:cNvPicPr/>
                <p:nvPr/>
              </p:nvPicPr>
              <p:blipFill>
                <a:blip r:embed="rId7"/>
                <a:stretch>
                  <a:fillRect/>
                </a:stretch>
              </p:blipFill>
              <p:spPr>
                <a:xfrm>
                  <a:off x="4889141" y="3417878"/>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
              <p14:nvContentPartPr>
                <p14:cNvPr id="8" name="Ink 7">
                  <a:extLst>
                    <a:ext uri="{FF2B5EF4-FFF2-40B4-BE49-F238E27FC236}">
                      <a16:creationId xmlns:a16="http://schemas.microsoft.com/office/drawing/2014/main" id="{86413588-E3FA-58FF-35D5-61D03B49F95D}"/>
                    </a:ext>
                  </a:extLst>
                </p14:cNvPr>
                <p14:cNvContentPartPr/>
                <p14:nvPr/>
              </p14:nvContentPartPr>
              <p14:xfrm>
                <a:off x="4898141" y="3426878"/>
                <a:ext cx="360" cy="360"/>
              </p14:xfrm>
            </p:contentPart>
          </mc:Choice>
          <mc:Fallback xmlns="">
            <p:pic>
              <p:nvPicPr>
                <p:cNvPr id="8" name="Ink 7">
                  <a:extLst>
                    <a:ext uri="{FF2B5EF4-FFF2-40B4-BE49-F238E27FC236}">
                      <a16:creationId xmlns:a16="http://schemas.microsoft.com/office/drawing/2014/main" id="{86413588-E3FA-58FF-35D5-61D03B49F95D}"/>
                    </a:ext>
                  </a:extLst>
                </p:cNvPr>
                <p:cNvPicPr/>
                <p:nvPr/>
              </p:nvPicPr>
              <p:blipFill>
                <a:blip r:embed="rId9"/>
                <a:stretch>
                  <a:fillRect/>
                </a:stretch>
              </p:blipFill>
              <p:spPr>
                <a:xfrm>
                  <a:off x="4889141" y="3417878"/>
                  <a:ext cx="18000" cy="18000"/>
                </a:xfrm>
                <a:prstGeom prst="rect">
                  <a:avLst/>
                </a:prstGeom>
              </p:spPr>
            </p:pic>
          </mc:Fallback>
        </mc:AlternateContent>
      </p:grpSp>
      <p:grpSp>
        <p:nvGrpSpPr>
          <p:cNvPr id="12" name="Group 11">
            <a:extLst>
              <a:ext uri="{FF2B5EF4-FFF2-40B4-BE49-F238E27FC236}">
                <a16:creationId xmlns:a16="http://schemas.microsoft.com/office/drawing/2014/main" id="{66475989-8C40-480A-64B1-73F628F39080}"/>
              </a:ext>
            </a:extLst>
          </p:cNvPr>
          <p:cNvGrpSpPr/>
          <p:nvPr/>
        </p:nvGrpSpPr>
        <p:grpSpPr>
          <a:xfrm>
            <a:off x="5014061" y="3513998"/>
            <a:ext cx="360" cy="360"/>
            <a:chOff x="5014061" y="3513998"/>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10" name="Ink 9">
                  <a:extLst>
                    <a:ext uri="{FF2B5EF4-FFF2-40B4-BE49-F238E27FC236}">
                      <a16:creationId xmlns:a16="http://schemas.microsoft.com/office/drawing/2014/main" id="{E9A69DE4-D1B6-7968-79D9-5AEB49ADEA66}"/>
                    </a:ext>
                  </a:extLst>
                </p14:cNvPr>
                <p14:cNvContentPartPr/>
                <p14:nvPr/>
              </p14:nvContentPartPr>
              <p14:xfrm>
                <a:off x="5014061" y="3513998"/>
                <a:ext cx="360" cy="360"/>
              </p14:xfrm>
            </p:contentPart>
          </mc:Choice>
          <mc:Fallback xmlns="">
            <p:pic>
              <p:nvPicPr>
                <p:cNvPr id="10" name="Ink 9">
                  <a:extLst>
                    <a:ext uri="{FF2B5EF4-FFF2-40B4-BE49-F238E27FC236}">
                      <a16:creationId xmlns:a16="http://schemas.microsoft.com/office/drawing/2014/main" id="{E9A69DE4-D1B6-7968-79D9-5AEB49ADEA66}"/>
                    </a:ext>
                  </a:extLst>
                </p:cNvPr>
                <p:cNvPicPr/>
                <p:nvPr/>
              </p:nvPicPr>
              <p:blipFill>
                <a:blip r:embed="rId11"/>
                <a:stretch>
                  <a:fillRect/>
                </a:stretch>
              </p:blipFill>
              <p:spPr>
                <a:xfrm>
                  <a:off x="5005061" y="3505358"/>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11" name="Ink 10">
                  <a:extLst>
                    <a:ext uri="{FF2B5EF4-FFF2-40B4-BE49-F238E27FC236}">
                      <a16:creationId xmlns:a16="http://schemas.microsoft.com/office/drawing/2014/main" id="{0AF90FDA-A4B8-1C93-279F-63DB5A88E124}"/>
                    </a:ext>
                  </a:extLst>
                </p14:cNvPr>
                <p14:cNvContentPartPr/>
                <p14:nvPr/>
              </p14:nvContentPartPr>
              <p14:xfrm>
                <a:off x="5014061" y="3513998"/>
                <a:ext cx="360" cy="360"/>
              </p14:xfrm>
            </p:contentPart>
          </mc:Choice>
          <mc:Fallback xmlns="">
            <p:pic>
              <p:nvPicPr>
                <p:cNvPr id="11" name="Ink 10">
                  <a:extLst>
                    <a:ext uri="{FF2B5EF4-FFF2-40B4-BE49-F238E27FC236}">
                      <a16:creationId xmlns:a16="http://schemas.microsoft.com/office/drawing/2014/main" id="{0AF90FDA-A4B8-1C93-279F-63DB5A88E124}"/>
                    </a:ext>
                  </a:extLst>
                </p:cNvPr>
                <p:cNvPicPr/>
                <p:nvPr/>
              </p:nvPicPr>
              <p:blipFill>
                <a:blip r:embed="rId13"/>
                <a:stretch>
                  <a:fillRect/>
                </a:stretch>
              </p:blipFill>
              <p:spPr>
                <a:xfrm>
                  <a:off x="5005061" y="3505358"/>
                  <a:ext cx="18000" cy="18000"/>
                </a:xfrm>
                <a:prstGeom prst="rect">
                  <a:avLst/>
                </a:prstGeom>
              </p:spPr>
            </p:pic>
          </mc:Fallback>
        </mc:AlternateContent>
      </p:grpSp>
      <p:sp>
        <p:nvSpPr>
          <p:cNvPr id="3" name="Thought Bubble: Cloud 2">
            <a:extLst>
              <a:ext uri="{FF2B5EF4-FFF2-40B4-BE49-F238E27FC236}">
                <a16:creationId xmlns:a16="http://schemas.microsoft.com/office/drawing/2014/main" id="{E8A52B41-C2DF-0345-C3AD-59411B501445}"/>
              </a:ext>
            </a:extLst>
          </p:cNvPr>
          <p:cNvSpPr/>
          <p:nvPr/>
        </p:nvSpPr>
        <p:spPr>
          <a:xfrm>
            <a:off x="108702" y="998973"/>
            <a:ext cx="4343512" cy="4149795"/>
          </a:xfrm>
          <a:prstGeom prst="cloudCallout">
            <a:avLst>
              <a:gd name="adj1" fmla="val 66621"/>
              <a:gd name="adj2" fmla="val 56337"/>
            </a:avLst>
          </a:prstGeom>
          <a:solidFill>
            <a:schemeClr val="accent2">
              <a:lumMod val="60000"/>
              <a:lumOff val="4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Communication skills is one of the most crucial aspects of successfully running a business.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GB" dirty="0"/>
          </a:p>
        </p:txBody>
      </p:sp>
      <p:pic>
        <p:nvPicPr>
          <p:cNvPr id="14" name="Picture 13" descr="A group of people around a table&#10;&#10;Description automatically generated">
            <a:extLst>
              <a:ext uri="{FF2B5EF4-FFF2-40B4-BE49-F238E27FC236}">
                <a16:creationId xmlns:a16="http://schemas.microsoft.com/office/drawing/2014/main" id="{68FBBE2D-1635-60B2-B927-AA0DE507A34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5385231" y="4591050"/>
            <a:ext cx="4343512" cy="2266950"/>
          </a:xfrm>
          <a:prstGeom prst="rect">
            <a:avLst/>
          </a:prstGeom>
        </p:spPr>
      </p:pic>
      <p:sp>
        <p:nvSpPr>
          <p:cNvPr id="13" name="TextBox 12">
            <a:extLst>
              <a:ext uri="{FF2B5EF4-FFF2-40B4-BE49-F238E27FC236}">
                <a16:creationId xmlns:a16="http://schemas.microsoft.com/office/drawing/2014/main" id="{68EA50AC-EB1A-51A7-70C0-BB4BC9B83154}"/>
              </a:ext>
            </a:extLst>
          </p:cNvPr>
          <p:cNvSpPr txBox="1"/>
          <p:nvPr/>
        </p:nvSpPr>
        <p:spPr>
          <a:xfrm>
            <a:off x="7696419" y="3426878"/>
            <a:ext cx="4255753" cy="1200329"/>
          </a:xfrm>
          <a:prstGeom prst="rect">
            <a:avLst/>
          </a:prstGeom>
          <a:noFill/>
        </p:spPr>
        <p:txBody>
          <a:bodyPr wrap="square" rtlCol="0">
            <a:spAutoFit/>
          </a:bodyPr>
          <a:lstStyle/>
          <a:p>
            <a:pPr marL="285750" indent="-285750">
              <a:buFont typeface="Wingdings" panose="05000000000000000000" pitchFamily="2" charset="2"/>
              <a:buChar char="Ø"/>
            </a:pPr>
            <a:r>
              <a:rPr lang="en-GB" sz="1800" b="1" dirty="0">
                <a:solidFill>
                  <a:srgbClr val="FF0000"/>
                </a:solidFill>
                <a:effectLst/>
                <a:latin typeface="Times New Roman" panose="02020603050405020304" pitchFamily="18" charset="0"/>
                <a:ea typeface="Calibri" panose="020F0502020204030204" pitchFamily="34" charset="0"/>
              </a:rPr>
              <a:t>The key reason of success in today’s complex organisations is the ability to communicate appropriately .</a:t>
            </a:r>
            <a:endParaRPr lang="en-GB" b="1" dirty="0">
              <a:solidFill>
                <a:srgbClr val="FF0000"/>
              </a:solidFill>
            </a:endParaRPr>
          </a:p>
          <a:p>
            <a:endParaRPr lang="en-GB" dirty="0"/>
          </a:p>
        </p:txBody>
      </p:sp>
    </p:spTree>
    <p:extLst>
      <p:ext uri="{BB962C8B-B14F-4D97-AF65-F5344CB8AC3E}">
        <p14:creationId xmlns:p14="http://schemas.microsoft.com/office/powerpoint/2010/main" val="105898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D5877-45FF-36B0-B0FD-88D9955575C4}"/>
              </a:ext>
            </a:extLst>
          </p:cNvPr>
          <p:cNvSpPr>
            <a:spLocks noGrp="1"/>
          </p:cNvSpPr>
          <p:nvPr>
            <p:ph type="title"/>
          </p:nvPr>
        </p:nvSpPr>
        <p:spPr/>
        <p:txBody>
          <a:bodyPr/>
          <a:lstStyle/>
          <a:p>
            <a:r>
              <a:rPr lang="en-GB" b="1" dirty="0">
                <a:solidFill>
                  <a:schemeClr val="accent1"/>
                </a:solidFill>
              </a:rPr>
              <a:t>                          References </a:t>
            </a:r>
          </a:p>
        </p:txBody>
      </p:sp>
      <p:sp>
        <p:nvSpPr>
          <p:cNvPr id="3" name="Content Placeholder 2">
            <a:extLst>
              <a:ext uri="{FF2B5EF4-FFF2-40B4-BE49-F238E27FC236}">
                <a16:creationId xmlns:a16="http://schemas.microsoft.com/office/drawing/2014/main" id="{B817213C-976A-BA45-C624-3509483A58FE}"/>
              </a:ext>
            </a:extLst>
          </p:cNvPr>
          <p:cNvSpPr>
            <a:spLocks noGrp="1"/>
          </p:cNvSpPr>
          <p:nvPr>
            <p:ph idx="1"/>
          </p:nvPr>
        </p:nvSpPr>
        <p:spPr/>
        <p:txBody>
          <a:bodyPr>
            <a:normAutofit lnSpcReduction="10000"/>
          </a:bodyPr>
          <a:lstStyle/>
          <a:p>
            <a:pPr marL="342900" indent="-342900">
              <a:buAutoNum type="arabicPeriod"/>
            </a:pPr>
            <a:r>
              <a:rPr lang="en-GB" sz="1800" dirty="0"/>
              <a:t>4. Belbin, R. M., (2010) Team roles at work, (2 </a:t>
            </a:r>
            <a:r>
              <a:rPr lang="en-GB" sz="1800" dirty="0" err="1"/>
              <a:t>nd</a:t>
            </a:r>
            <a:r>
              <a:rPr lang="en-GB" sz="1800" dirty="0"/>
              <a:t> edition). London: Routledge</a:t>
            </a:r>
          </a:p>
          <a:p>
            <a:pPr marL="342900" indent="-342900">
              <a:buAutoNum type="arabicPeriod"/>
            </a:pPr>
            <a:endParaRPr lang="en-GB" sz="1800" dirty="0"/>
          </a:p>
          <a:p>
            <a:pPr marL="0" indent="0">
              <a:buNone/>
            </a:pPr>
            <a:r>
              <a:rPr lang="en-GB" sz="1800" dirty="0"/>
              <a:t>2. </a:t>
            </a:r>
            <a:r>
              <a:rPr lang="en-GB" sz="1800" dirty="0" err="1"/>
              <a:t>Pavlenko</a:t>
            </a:r>
            <a:r>
              <a:rPr lang="en-GB" sz="1800" dirty="0"/>
              <a:t>, M. and </a:t>
            </a:r>
            <a:r>
              <a:rPr lang="en-GB" sz="1800" dirty="0" err="1"/>
              <a:t>Pavlenko</a:t>
            </a:r>
            <a:r>
              <a:rPr lang="en-GB" sz="1800" dirty="0"/>
              <a:t>, L., (2021), March. Formation of communication and teamwork</a:t>
            </a:r>
          </a:p>
          <a:p>
            <a:pPr marL="0" indent="0">
              <a:buNone/>
            </a:pPr>
            <a:r>
              <a:rPr lang="en-GB" sz="1800" dirty="0"/>
              <a:t>skills of future IT-specialists using project technology. In Journal of Physics: Conference</a:t>
            </a:r>
          </a:p>
          <a:p>
            <a:pPr marL="0" indent="0">
              <a:buNone/>
            </a:pPr>
            <a:r>
              <a:rPr lang="en-GB" sz="1800" dirty="0"/>
              <a:t>Series (Vol. 1840, No. 1, p. 012031). IOP Publishing.</a:t>
            </a:r>
          </a:p>
          <a:p>
            <a:pPr marL="0" indent="0">
              <a:buNone/>
            </a:pPr>
            <a:endParaRPr lang="en-GB" sz="1800" dirty="0"/>
          </a:p>
          <a:p>
            <a:pPr marL="0" indent="0">
              <a:buNone/>
            </a:pPr>
            <a:r>
              <a:rPr lang="en-GB" sz="1800" dirty="0"/>
              <a:t>3. Stadler, S., (2019). Conflict, Culture and Communication, Milton: Routledge.</a:t>
            </a:r>
          </a:p>
          <a:p>
            <a:pPr marL="0" indent="0">
              <a:buNone/>
            </a:pPr>
            <a:endParaRPr lang="en-GB" sz="1800" dirty="0"/>
          </a:p>
          <a:p>
            <a:pPr marL="0" indent="0">
              <a:buNone/>
            </a:pPr>
            <a:r>
              <a:rPr lang="en-GB" sz="1800" dirty="0"/>
              <a:t>4. Tuckman, B.W. and Harper, B.E. (2012) Conducting educational research. 6th </a:t>
            </a:r>
            <a:r>
              <a:rPr lang="en-GB" sz="1800" dirty="0" err="1"/>
              <a:t>edn</a:t>
            </a:r>
            <a:r>
              <a:rPr lang="en-GB" sz="1800" dirty="0"/>
              <a:t>. United</a:t>
            </a:r>
          </a:p>
          <a:p>
            <a:pPr marL="0" indent="0">
              <a:buNone/>
            </a:pPr>
            <a:r>
              <a:rPr lang="en-GB" sz="1800" dirty="0"/>
              <a:t>States: Rowman &amp;</a:t>
            </a:r>
            <a:r>
              <a:rPr lang="en-GB" sz="1800" dirty="0" err="1"/>
              <a:t>amp;amp</a:t>
            </a:r>
            <a:r>
              <a:rPr lang="en-GB" sz="1800" dirty="0"/>
              <a:t>; Littlefield Publishers.</a:t>
            </a:r>
          </a:p>
          <a:p>
            <a:pPr marL="0" indent="0">
              <a:buNone/>
            </a:pPr>
            <a:endParaRPr lang="en-GB" sz="1800" dirty="0"/>
          </a:p>
          <a:p>
            <a:pPr marL="0" indent="0">
              <a:buNone/>
            </a:pPr>
            <a:r>
              <a:rPr lang="en-GB" sz="1800" dirty="0"/>
              <a:t>.</a:t>
            </a:r>
          </a:p>
        </p:txBody>
      </p:sp>
    </p:spTree>
    <p:extLst>
      <p:ext uri="{BB962C8B-B14F-4D97-AF65-F5344CB8AC3E}">
        <p14:creationId xmlns:p14="http://schemas.microsoft.com/office/powerpoint/2010/main" val="2080484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728</Words>
  <Application>Microsoft Office PowerPoint</Application>
  <PresentationFormat>Widescreen</PresentationFormat>
  <Paragraphs>80</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Symbol</vt:lpstr>
      <vt:lpstr>Times New Roman</vt:lpstr>
      <vt:lpstr>Wingdings</vt:lpstr>
      <vt:lpstr>Office Theme</vt:lpstr>
      <vt:lpstr>       Effective Team-working    and Communication             (BMSW4009)   </vt:lpstr>
      <vt:lpstr>PowerPoint Presentation</vt:lpstr>
      <vt:lpstr>PowerPoint Presentation</vt:lpstr>
      <vt:lpstr>                </vt:lpstr>
      <vt:lpstr>PowerPoint Presentation</vt:lpstr>
      <vt:lpstr>PowerPoint Presentation</vt:lpstr>
      <vt:lpstr>PowerPoint Presentation</vt:lpstr>
      <vt:lpstr>PowerPoint Presentation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2024-05-28T13:34:02Z</dcterms:created>
  <dcterms:modified xsi:type="dcterms:W3CDTF">2024-06-29T17:37:07Z</dcterms:modified>
</cp:coreProperties>
</file>