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47" d="100"/>
          <a:sy n="47" d="100"/>
        </p:scale>
        <p:origin x="-120" y="-48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tableStyles" Target="tableStyle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theme" Target="theme/theme1.xml" /><Relationship Id="rId2" Type="http://schemas.openxmlformats.org/officeDocument/2006/relationships/slide" Target="slides/slide1.xml" /><Relationship Id="rId16" Type="http://schemas.openxmlformats.org/officeDocument/2006/relationships/viewProps" Target="view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presProps" Target="presProp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notesMaster" Target="notesMasters/notesMaster1.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6D3D6AD-FAE8-48FE-9CAA-1A566B9BF201}" type="datetimeFigureOut">
              <a:rPr lang="en-GB" smtClean="0"/>
              <a:pPr/>
              <a:t>07/08/2021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7A82EFA-D845-4B7E-B343-973F992B6F75}" type="slidenum">
              <a:rPr lang="en-GB" smtClean="0"/>
              <a:pPr/>
              <a:t>‹#›</a:t>
            </a:fld>
            <a:endParaRPr lang="en-GB"/>
          </a:p>
        </p:txBody>
      </p:sp>
    </p:spTree>
    <p:extLst>
      <p:ext uri="{BB962C8B-B14F-4D97-AF65-F5344CB8AC3E}">
        <p14:creationId xmlns:p14="http://schemas.microsoft.com/office/powerpoint/2010/main" val="10447758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Arial" panose="020B0604020202020204" pitchFamily="34" charset="0"/>
                <a:cs typeface="Arial" panose="020B0604020202020204" pitchFamily="34" charset="0"/>
              </a:rPr>
              <a:t>This presentation has discussed thoroughly the cognitive theory of child development. The shelter has also designed several activities for the different age groups according to the cognitive development of the children (Shultz, 2017). </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E7A82EFA-D845-4B7E-B343-973F992B6F75}" type="slidenum">
              <a:rPr lang="en-GB" smtClean="0"/>
              <a:pPr/>
              <a:t>3</a:t>
            </a:fld>
            <a:endParaRPr lang="en-GB"/>
          </a:p>
        </p:txBody>
      </p:sp>
    </p:spTree>
    <p:extLst>
      <p:ext uri="{BB962C8B-B14F-4D97-AF65-F5344CB8AC3E}">
        <p14:creationId xmlns:p14="http://schemas.microsoft.com/office/powerpoint/2010/main" val="10805719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Arial" panose="020B0604020202020204" pitchFamily="34" charset="0"/>
                <a:cs typeface="Arial" panose="020B0604020202020204" pitchFamily="34" charset="0"/>
              </a:rPr>
              <a:t>The early stage of childhood i.e., the ages between 0 – 2 years old, is the sensorimotor developmental stage for the kids. Here they slowly start intentional thinking, such as holding a chair in order to slowly stand and so on (Demetriou </a:t>
            </a:r>
            <a:r>
              <a:rPr lang="en-GB" sz="1800" i="1" dirty="0">
                <a:effectLst/>
                <a:latin typeface="Times New Roman" panose="02020603050405020304" pitchFamily="18" charset="0"/>
                <a:ea typeface="Arial" panose="020B0604020202020204" pitchFamily="34" charset="0"/>
                <a:cs typeface="Arial" panose="020B0604020202020204" pitchFamily="34" charset="0"/>
              </a:rPr>
              <a:t>et al</a:t>
            </a:r>
            <a:r>
              <a:rPr lang="en-GB" sz="1800" dirty="0">
                <a:effectLst/>
                <a:latin typeface="Times New Roman" panose="02020603050405020304" pitchFamily="18" charset="0"/>
                <a:ea typeface="Arial" panose="020B0604020202020204" pitchFamily="34" charset="0"/>
                <a:cs typeface="Arial" panose="020B0604020202020204" pitchFamily="34" charset="0"/>
              </a:rPr>
              <a:t>., 2018). Therefore, the women shelter has provided the children and the caregivers with a host of building blocks, number blocks, colour blocks and so on. Playing matching games with the children of this age helps them develop their intentional thinking. It also helps in recognizing pattern behaviour; in this age they start to understand the sense of self (Xu, 2019). </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E7A82EFA-D845-4B7E-B343-973F992B6F75}" type="slidenum">
              <a:rPr lang="en-GB" smtClean="0"/>
              <a:pPr/>
              <a:t>4</a:t>
            </a:fld>
            <a:endParaRPr lang="en-GB"/>
          </a:p>
        </p:txBody>
      </p:sp>
    </p:spTree>
    <p:extLst>
      <p:ext uri="{BB962C8B-B14F-4D97-AF65-F5344CB8AC3E}">
        <p14:creationId xmlns:p14="http://schemas.microsoft.com/office/powerpoint/2010/main" val="32282943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Arial" panose="020B0604020202020204" pitchFamily="34" charset="0"/>
                <a:cs typeface="Arial" panose="020B0604020202020204" pitchFamily="34" charset="0"/>
              </a:rPr>
              <a:t>The early stage of childhood i.e., the ages between 0 – 2 years old, is the sensorimotor developmental stage for the kids. Here they slowly start intentional thinking, such as holding a chair in order to slowly stand and so on (Demetriou </a:t>
            </a:r>
            <a:r>
              <a:rPr lang="en-GB" sz="1800" i="1" dirty="0">
                <a:effectLst/>
                <a:latin typeface="Times New Roman" panose="02020603050405020304" pitchFamily="18" charset="0"/>
                <a:ea typeface="Arial" panose="020B0604020202020204" pitchFamily="34" charset="0"/>
                <a:cs typeface="Arial" panose="020B0604020202020204" pitchFamily="34" charset="0"/>
              </a:rPr>
              <a:t>et al</a:t>
            </a:r>
            <a:r>
              <a:rPr lang="en-GB" sz="1800" dirty="0">
                <a:effectLst/>
                <a:latin typeface="Times New Roman" panose="02020603050405020304" pitchFamily="18" charset="0"/>
                <a:ea typeface="Arial" panose="020B0604020202020204" pitchFamily="34" charset="0"/>
                <a:cs typeface="Arial" panose="020B0604020202020204" pitchFamily="34" charset="0"/>
              </a:rPr>
              <a:t>., 2018). Therefore, the women shelter has provided the children and the caregivers with a host of building blocks, number blocks, colour blocks and so on. Playing matching games with the children of this age helps them develop their intentional thinking. It also helps in recognizing pattern behaviour; in this age they start to understand the sense of self (Xu, 2019). </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E7A82EFA-D845-4B7E-B343-973F992B6F75}" type="slidenum">
              <a:rPr lang="en-GB" smtClean="0"/>
              <a:pPr/>
              <a:t>5</a:t>
            </a:fld>
            <a:endParaRPr lang="en-GB"/>
          </a:p>
        </p:txBody>
      </p:sp>
    </p:spTree>
    <p:extLst>
      <p:ext uri="{BB962C8B-B14F-4D97-AF65-F5344CB8AC3E}">
        <p14:creationId xmlns:p14="http://schemas.microsoft.com/office/powerpoint/2010/main" val="31208278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Arial" panose="020B0604020202020204" pitchFamily="34" charset="0"/>
                <a:cs typeface="Arial" panose="020B0604020202020204" pitchFamily="34" charset="0"/>
              </a:rPr>
              <a:t>Crafting is a popular activity for kids aged between 2 – 7 years, therefore, the shelter has prepared crayon bag decorating session for them (Nielsen </a:t>
            </a:r>
            <a:r>
              <a:rPr lang="en-GB" sz="1800" i="1" dirty="0">
                <a:effectLst/>
                <a:latin typeface="Times New Roman" panose="02020603050405020304" pitchFamily="18" charset="0"/>
                <a:ea typeface="Arial" panose="020B0604020202020204" pitchFamily="34" charset="0"/>
                <a:cs typeface="Arial" panose="020B0604020202020204" pitchFamily="34" charset="0"/>
              </a:rPr>
              <a:t>et al</a:t>
            </a:r>
            <a:r>
              <a:rPr lang="en-GB" sz="1800" dirty="0">
                <a:effectLst/>
                <a:latin typeface="Times New Roman" panose="02020603050405020304" pitchFamily="18" charset="0"/>
                <a:ea typeface="Arial" panose="020B0604020202020204" pitchFamily="34" charset="0"/>
                <a:cs typeface="Arial" panose="020B0604020202020204" pitchFamily="34" charset="0"/>
              </a:rPr>
              <a:t>., 2017). They can do this activity somewhat independently from the caregivers, as in this age they start building close connections with peers. However, caregivers will be present during the session, in order to oversee the children as they will be working with glue and other decorative materials (Cantor </a:t>
            </a:r>
            <a:r>
              <a:rPr lang="en-GB" sz="1800" i="1" dirty="0">
                <a:effectLst/>
                <a:latin typeface="Times New Roman" panose="02020603050405020304" pitchFamily="18" charset="0"/>
                <a:ea typeface="Arial" panose="020B0604020202020204" pitchFamily="34" charset="0"/>
                <a:cs typeface="Arial" panose="020B0604020202020204" pitchFamily="34" charset="0"/>
              </a:rPr>
              <a:t>et al</a:t>
            </a:r>
            <a:r>
              <a:rPr lang="en-GB" sz="1800" dirty="0">
                <a:effectLst/>
                <a:latin typeface="Times New Roman" panose="02020603050405020304" pitchFamily="18" charset="0"/>
                <a:ea typeface="Arial" panose="020B0604020202020204" pitchFamily="34" charset="0"/>
                <a:cs typeface="Arial" panose="020B0604020202020204" pitchFamily="34" charset="0"/>
              </a:rPr>
              <a:t>., 2019).</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E7A82EFA-D845-4B7E-B343-973F992B6F75}" type="slidenum">
              <a:rPr lang="en-GB" smtClean="0"/>
              <a:pPr/>
              <a:t>6</a:t>
            </a:fld>
            <a:endParaRPr lang="en-GB"/>
          </a:p>
        </p:txBody>
      </p:sp>
    </p:spTree>
    <p:extLst>
      <p:ext uri="{BB962C8B-B14F-4D97-AF65-F5344CB8AC3E}">
        <p14:creationId xmlns:p14="http://schemas.microsoft.com/office/powerpoint/2010/main" val="1801710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Arial" panose="020B0604020202020204" pitchFamily="34" charset="0"/>
                <a:cs typeface="Arial" panose="020B0604020202020204" pitchFamily="34" charset="0"/>
              </a:rPr>
              <a:t>Crafting is a popular activity for kids aged between 2 – 7 years, therefore, the shelter has prepared crayon bag decorating session for them (Nielsen </a:t>
            </a:r>
            <a:r>
              <a:rPr lang="en-GB" sz="1800" i="1" dirty="0">
                <a:effectLst/>
                <a:latin typeface="Times New Roman" panose="02020603050405020304" pitchFamily="18" charset="0"/>
                <a:ea typeface="Arial" panose="020B0604020202020204" pitchFamily="34" charset="0"/>
                <a:cs typeface="Arial" panose="020B0604020202020204" pitchFamily="34" charset="0"/>
              </a:rPr>
              <a:t>et al</a:t>
            </a:r>
            <a:r>
              <a:rPr lang="en-GB" sz="1800" dirty="0">
                <a:effectLst/>
                <a:latin typeface="Times New Roman" panose="02020603050405020304" pitchFamily="18" charset="0"/>
                <a:ea typeface="Arial" panose="020B0604020202020204" pitchFamily="34" charset="0"/>
                <a:cs typeface="Arial" panose="020B0604020202020204" pitchFamily="34" charset="0"/>
              </a:rPr>
              <a:t>., 2017). They can do this activity somewhat independently from the caregivers, as in this age they start building close connections with peers. However, caregivers will be present during the session, in order to oversee the children as they will be working with glue and other decorative materials (Cantor </a:t>
            </a:r>
            <a:r>
              <a:rPr lang="en-GB" sz="1800" i="1" dirty="0">
                <a:effectLst/>
                <a:latin typeface="Times New Roman" panose="02020603050405020304" pitchFamily="18" charset="0"/>
                <a:ea typeface="Arial" panose="020B0604020202020204" pitchFamily="34" charset="0"/>
                <a:cs typeface="Arial" panose="020B0604020202020204" pitchFamily="34" charset="0"/>
              </a:rPr>
              <a:t>et al</a:t>
            </a:r>
            <a:r>
              <a:rPr lang="en-GB" sz="1800" dirty="0">
                <a:effectLst/>
                <a:latin typeface="Times New Roman" panose="02020603050405020304" pitchFamily="18" charset="0"/>
                <a:ea typeface="Arial" panose="020B0604020202020204" pitchFamily="34" charset="0"/>
                <a:cs typeface="Arial" panose="020B0604020202020204" pitchFamily="34" charset="0"/>
              </a:rPr>
              <a:t>., 2019).</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E7A82EFA-D845-4B7E-B343-973F992B6F75}" type="slidenum">
              <a:rPr lang="en-GB" smtClean="0"/>
              <a:pPr/>
              <a:t>7</a:t>
            </a:fld>
            <a:endParaRPr lang="en-GB"/>
          </a:p>
        </p:txBody>
      </p:sp>
    </p:spTree>
    <p:extLst>
      <p:ext uri="{BB962C8B-B14F-4D97-AF65-F5344CB8AC3E}">
        <p14:creationId xmlns:p14="http://schemas.microsoft.com/office/powerpoint/2010/main" val="17342632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dirty="0">
                <a:effectLst/>
                <a:latin typeface="Times New Roman" panose="02020603050405020304" pitchFamily="18" charset="0"/>
                <a:ea typeface="Arial" panose="020B0604020202020204" pitchFamily="34" charset="0"/>
                <a:cs typeface="Arial" panose="020B0604020202020204" pitchFamily="34" charset="0"/>
              </a:rPr>
              <a:t>The children between the ages of 7 years and 11 years are more mature and developed than the other age groups discussed here; therefore, they need to adequately stimulated in order to actively participate into the activity planned for them. Here the centre has planned a comic book writing session for them. They are provided with some templates of comics, several story prompts to choose from is they wish to, and art supplies to make the illustrations (Mazza </a:t>
            </a:r>
            <a:r>
              <a:rPr lang="en-GB" sz="1800" i="1" dirty="0">
                <a:effectLst/>
                <a:latin typeface="Times New Roman" panose="02020603050405020304" pitchFamily="18" charset="0"/>
                <a:ea typeface="Arial" panose="020B0604020202020204" pitchFamily="34" charset="0"/>
                <a:cs typeface="Arial" panose="020B0604020202020204" pitchFamily="34" charset="0"/>
              </a:rPr>
              <a:t>et al</a:t>
            </a:r>
            <a:r>
              <a:rPr lang="en-GB" sz="1800" dirty="0">
                <a:effectLst/>
                <a:latin typeface="Times New Roman" panose="02020603050405020304" pitchFamily="18" charset="0"/>
                <a:ea typeface="Arial" panose="020B0604020202020204" pitchFamily="34" charset="0"/>
                <a:cs typeface="Arial" panose="020B0604020202020204" pitchFamily="34" charset="0"/>
              </a:rPr>
              <a:t>., 2017). </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150000"/>
              </a:lnSpc>
            </a:pPr>
            <a:r>
              <a:rPr lang="en-GB" sz="1800" dirty="0">
                <a:effectLst/>
                <a:latin typeface="Times New Roman" panose="02020603050405020304" pitchFamily="18" charset="0"/>
                <a:ea typeface="Arial" panose="020B0604020202020204" pitchFamily="34" charset="0"/>
                <a:cs typeface="Arial" panose="020B0604020202020204" pitchFamily="34" charset="0"/>
              </a:rPr>
              <a:t>The activity has been designed as a group activity where the kids will be separated into pairs in order to make the comics. In this age kids usually prefer to spend time with peers, and dislike being alone, in addition, this activity will also help them understand teamwork and build a bond with other children (</a:t>
            </a:r>
            <a:r>
              <a:rPr lang="en-GB" sz="1800" dirty="0" err="1">
                <a:effectLst/>
                <a:latin typeface="Times New Roman" panose="02020603050405020304" pitchFamily="18" charset="0"/>
                <a:ea typeface="Arial" panose="020B0604020202020204" pitchFamily="34" charset="0"/>
                <a:cs typeface="Arial" panose="020B0604020202020204" pitchFamily="34" charset="0"/>
              </a:rPr>
              <a:t>Tomasello</a:t>
            </a:r>
            <a:r>
              <a:rPr lang="en-GB" sz="1800" dirty="0">
                <a:effectLst/>
                <a:latin typeface="Times New Roman" panose="02020603050405020304" pitchFamily="18" charset="0"/>
                <a:ea typeface="Arial" panose="020B0604020202020204" pitchFamily="34" charset="0"/>
                <a:cs typeface="Arial" panose="020B0604020202020204" pitchFamily="34" charset="0"/>
              </a:rPr>
              <a:t>, 2018). This is also the age where they are introduced to peer pressure in school, and external friend circle therefore, team activities will also prepare them to handle such pressures.</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E7A82EFA-D845-4B7E-B343-973F992B6F75}" type="slidenum">
              <a:rPr lang="en-GB" smtClean="0"/>
              <a:pPr/>
              <a:t>8</a:t>
            </a:fld>
            <a:endParaRPr lang="en-GB"/>
          </a:p>
        </p:txBody>
      </p:sp>
    </p:spTree>
    <p:extLst>
      <p:ext uri="{BB962C8B-B14F-4D97-AF65-F5344CB8AC3E}">
        <p14:creationId xmlns:p14="http://schemas.microsoft.com/office/powerpoint/2010/main" val="33984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dirty="0">
                <a:effectLst/>
                <a:latin typeface="Times New Roman" panose="02020603050405020304" pitchFamily="18" charset="0"/>
                <a:ea typeface="Arial" panose="020B0604020202020204" pitchFamily="34" charset="0"/>
                <a:cs typeface="Arial" panose="020B0604020202020204" pitchFamily="34" charset="0"/>
              </a:rPr>
              <a:t>The children between the ages of 7 years and 11 years are more mature and developed than the other age groups discussed here; therefore, they need to adequately stimulated in order to actively participate into the activity planned for them. Here the centre has planned a comic book writing session for them. They are provided with some templates of comics, several story prompts to choose from is they wish to, and art supplies to make the illustrations (Mazza </a:t>
            </a:r>
            <a:r>
              <a:rPr lang="en-GB" sz="1800" i="1" dirty="0">
                <a:effectLst/>
                <a:latin typeface="Times New Roman" panose="02020603050405020304" pitchFamily="18" charset="0"/>
                <a:ea typeface="Arial" panose="020B0604020202020204" pitchFamily="34" charset="0"/>
                <a:cs typeface="Arial" panose="020B0604020202020204" pitchFamily="34" charset="0"/>
              </a:rPr>
              <a:t>et al</a:t>
            </a:r>
            <a:r>
              <a:rPr lang="en-GB" sz="1800" dirty="0">
                <a:effectLst/>
                <a:latin typeface="Times New Roman" panose="02020603050405020304" pitchFamily="18" charset="0"/>
                <a:ea typeface="Arial" panose="020B0604020202020204" pitchFamily="34" charset="0"/>
                <a:cs typeface="Arial" panose="020B0604020202020204" pitchFamily="34" charset="0"/>
              </a:rPr>
              <a:t>., 2017). </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150000"/>
              </a:lnSpc>
            </a:pPr>
            <a:r>
              <a:rPr lang="en-GB" sz="1800" dirty="0">
                <a:effectLst/>
                <a:latin typeface="Times New Roman" panose="02020603050405020304" pitchFamily="18" charset="0"/>
                <a:ea typeface="Arial" panose="020B0604020202020204" pitchFamily="34" charset="0"/>
                <a:cs typeface="Arial" panose="020B0604020202020204" pitchFamily="34" charset="0"/>
              </a:rPr>
              <a:t>The activity has been designed as a group activity where the kids will be separated into pairs in order to make the comics. In this age kids usually prefer to spend time with peers, and dislike being alone, in addition, this activity will also help them understand teamwork and build a bond with other children (</a:t>
            </a:r>
            <a:r>
              <a:rPr lang="en-GB" sz="1800" dirty="0" err="1">
                <a:effectLst/>
                <a:latin typeface="Times New Roman" panose="02020603050405020304" pitchFamily="18" charset="0"/>
                <a:ea typeface="Arial" panose="020B0604020202020204" pitchFamily="34" charset="0"/>
                <a:cs typeface="Arial" panose="020B0604020202020204" pitchFamily="34" charset="0"/>
              </a:rPr>
              <a:t>Tomasello</a:t>
            </a:r>
            <a:r>
              <a:rPr lang="en-GB" sz="1800" dirty="0">
                <a:effectLst/>
                <a:latin typeface="Times New Roman" panose="02020603050405020304" pitchFamily="18" charset="0"/>
                <a:ea typeface="Arial" panose="020B0604020202020204" pitchFamily="34" charset="0"/>
                <a:cs typeface="Arial" panose="020B0604020202020204" pitchFamily="34" charset="0"/>
              </a:rPr>
              <a:t>, 2018). This is also the age where they are introduced to peer pressure in school, and external friend circle therefore, team activities will also prepare them to handle such pressures.</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E7A82EFA-D845-4B7E-B343-973F992B6F75}" type="slidenum">
              <a:rPr lang="en-GB" smtClean="0"/>
              <a:pPr/>
              <a:t>9</a:t>
            </a:fld>
            <a:endParaRPr lang="en-GB"/>
          </a:p>
        </p:txBody>
      </p:sp>
    </p:spTree>
    <p:extLst>
      <p:ext uri="{BB962C8B-B14F-4D97-AF65-F5344CB8AC3E}">
        <p14:creationId xmlns:p14="http://schemas.microsoft.com/office/powerpoint/2010/main" val="35390768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Times New Roman" panose="02020603050405020304" pitchFamily="18" charset="0"/>
                <a:ea typeface="Arial" panose="020B0604020202020204" pitchFamily="34" charset="0"/>
                <a:cs typeface="Arial" panose="020B0604020202020204" pitchFamily="34" charset="0"/>
              </a:rPr>
              <a:t>In conclusion of the presentation, it can be said that toddlers, and children go through distinct stages of development both social and cognitive. Therefore, the shelter has planned activities which will impact their development positively.</a:t>
            </a:r>
            <a:endParaRPr lang="en-GB" dirty="0"/>
          </a:p>
        </p:txBody>
      </p:sp>
      <p:sp>
        <p:nvSpPr>
          <p:cNvPr id="4" name="Slide Number Placeholder 3"/>
          <p:cNvSpPr>
            <a:spLocks noGrp="1"/>
          </p:cNvSpPr>
          <p:nvPr>
            <p:ph type="sldNum" sz="quarter" idx="5"/>
          </p:nvPr>
        </p:nvSpPr>
        <p:spPr/>
        <p:txBody>
          <a:bodyPr/>
          <a:lstStyle/>
          <a:p>
            <a:fld id="{E7A82EFA-D845-4B7E-B343-973F992B6F75}" type="slidenum">
              <a:rPr lang="en-GB" smtClean="0"/>
              <a:pPr/>
              <a:t>10</a:t>
            </a:fld>
            <a:endParaRPr lang="en-GB"/>
          </a:p>
        </p:txBody>
      </p:sp>
    </p:spTree>
    <p:extLst>
      <p:ext uri="{BB962C8B-B14F-4D97-AF65-F5344CB8AC3E}">
        <p14:creationId xmlns:p14="http://schemas.microsoft.com/office/powerpoint/2010/main" val="1151633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Cantor, P., </a:t>
            </a:r>
            <a:r>
              <a:rPr lang="en-GB" sz="1800" dirty="0" err="1">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Osher</a:t>
            </a:r>
            <a:r>
              <a:rPr lang="en-GB" sz="18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 D., Berg, J., Steyer, L. and Rose, T., 2019. Malleability, plasticity, and individuality: How children learn and develop in context1. </a:t>
            </a:r>
            <a:r>
              <a:rPr lang="en-IN" sz="1800" i="1" dirty="0">
                <a:effectLst/>
                <a:latin typeface="Times New Roman" panose="02020603050405020304" pitchFamily="18" charset="0"/>
                <a:ea typeface="Arial" panose="020B0604020202020204" pitchFamily="34" charset="0"/>
                <a:cs typeface="Arial" panose="020B0604020202020204" pitchFamily="34" charset="0"/>
              </a:rPr>
              <a:t>Applied Developmental Science</a:t>
            </a:r>
            <a:r>
              <a:rPr lang="en-IN" sz="1800" dirty="0">
                <a:effectLst/>
                <a:latin typeface="Times New Roman" panose="02020603050405020304" pitchFamily="18" charset="0"/>
                <a:ea typeface="Arial" panose="020B0604020202020204" pitchFamily="34" charset="0"/>
                <a:cs typeface="Arial" panose="020B0604020202020204" pitchFamily="34" charset="0"/>
              </a:rPr>
              <a:t>, </a:t>
            </a:r>
            <a:r>
              <a:rPr lang="en-IN" sz="1800" i="1" dirty="0">
                <a:effectLst/>
                <a:latin typeface="Times New Roman" panose="02020603050405020304" pitchFamily="18" charset="0"/>
                <a:ea typeface="Arial" panose="020B0604020202020204" pitchFamily="34" charset="0"/>
                <a:cs typeface="Arial" panose="020B0604020202020204" pitchFamily="34" charset="0"/>
              </a:rPr>
              <a:t>23</a:t>
            </a:r>
            <a:r>
              <a:rPr lang="en-IN" sz="1800" dirty="0">
                <a:effectLst/>
                <a:latin typeface="Times New Roman" panose="02020603050405020304" pitchFamily="18" charset="0"/>
                <a:ea typeface="Arial" panose="020B0604020202020204" pitchFamily="34" charset="0"/>
                <a:cs typeface="Arial" panose="020B0604020202020204" pitchFamily="34" charset="0"/>
              </a:rPr>
              <a:t>(4), pp.307-337.</a:t>
            </a:r>
          </a:p>
          <a:p>
            <a:pPr algn="just">
              <a:lnSpc>
                <a:spcPct val="150000"/>
              </a:lnSpc>
            </a:pPr>
            <a:r>
              <a:rPr lang="en-GB" sz="18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Demetriou, A., Makris, N., </a:t>
            </a:r>
            <a:r>
              <a:rPr lang="en-GB" sz="1800" dirty="0" err="1">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Spanoudis</a:t>
            </a:r>
            <a:r>
              <a:rPr lang="en-GB" sz="18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 G., </a:t>
            </a:r>
            <a:r>
              <a:rPr lang="en-GB" sz="1800" dirty="0" err="1">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Kazi</a:t>
            </a:r>
            <a:r>
              <a:rPr lang="en-GB" sz="18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 S., </a:t>
            </a:r>
            <a:r>
              <a:rPr lang="en-GB" sz="1800" dirty="0" err="1">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Shayer</a:t>
            </a:r>
            <a:r>
              <a:rPr lang="en-GB" sz="18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 M. and </a:t>
            </a:r>
            <a:r>
              <a:rPr lang="en-GB" sz="1800" dirty="0" err="1">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Kazali</a:t>
            </a:r>
            <a:r>
              <a:rPr lang="en-GB" sz="18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 E., 2018. Mapping the dimensions of general intelligence: An integrated differential-developmental theory. </a:t>
            </a:r>
            <a:r>
              <a:rPr lang="en-IN" sz="1800" i="1" dirty="0">
                <a:effectLst/>
                <a:latin typeface="Times New Roman" panose="02020603050405020304" pitchFamily="18" charset="0"/>
                <a:ea typeface="Arial" panose="020B0604020202020204" pitchFamily="34" charset="0"/>
                <a:cs typeface="Arial" panose="020B0604020202020204" pitchFamily="34" charset="0"/>
              </a:rPr>
              <a:t>Human Development</a:t>
            </a:r>
            <a:r>
              <a:rPr lang="en-IN" sz="1800" dirty="0">
                <a:effectLst/>
                <a:latin typeface="Times New Roman" panose="02020603050405020304" pitchFamily="18" charset="0"/>
                <a:ea typeface="Arial" panose="020B0604020202020204" pitchFamily="34" charset="0"/>
                <a:cs typeface="Arial" panose="020B0604020202020204" pitchFamily="34" charset="0"/>
              </a:rPr>
              <a:t>, </a:t>
            </a:r>
            <a:r>
              <a:rPr lang="en-IN" sz="1800" i="1" dirty="0">
                <a:effectLst/>
                <a:latin typeface="Times New Roman" panose="02020603050405020304" pitchFamily="18" charset="0"/>
                <a:ea typeface="Arial" panose="020B0604020202020204" pitchFamily="34" charset="0"/>
                <a:cs typeface="Arial" panose="020B0604020202020204" pitchFamily="34" charset="0"/>
              </a:rPr>
              <a:t>61</a:t>
            </a:r>
            <a:r>
              <a:rPr lang="en-IN" sz="1800" dirty="0">
                <a:effectLst/>
                <a:latin typeface="Times New Roman" panose="02020603050405020304" pitchFamily="18" charset="0"/>
                <a:ea typeface="Arial" panose="020B0604020202020204" pitchFamily="34" charset="0"/>
                <a:cs typeface="Arial" panose="020B0604020202020204" pitchFamily="34" charset="0"/>
              </a:rPr>
              <a:t>(1), pp.4-42.</a:t>
            </a:r>
          </a:p>
          <a:p>
            <a:pPr algn="just">
              <a:lnSpc>
                <a:spcPct val="150000"/>
              </a:lnSpc>
            </a:pPr>
            <a:r>
              <a:rPr lang="en-GB" sz="18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Mazza, M., Mariano, M., </a:t>
            </a:r>
            <a:r>
              <a:rPr lang="en-GB" sz="1800" dirty="0" err="1">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Peretti</a:t>
            </a:r>
            <a:r>
              <a:rPr lang="en-GB" sz="18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 S., </a:t>
            </a:r>
            <a:r>
              <a:rPr lang="en-GB" sz="1800" dirty="0" err="1">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Masedu</a:t>
            </a:r>
            <a:r>
              <a:rPr lang="en-GB" sz="18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 F., Pino, M.C. and </a:t>
            </a:r>
            <a:r>
              <a:rPr lang="en-GB" sz="1800" dirty="0" err="1">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Valenti</a:t>
            </a:r>
            <a:r>
              <a:rPr lang="en-GB" sz="18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 M., 2017. The role of theory of mind on social information processing in children with autism spectrum disorders: A mediation analysis. </a:t>
            </a:r>
            <a:r>
              <a:rPr lang="en-IN" sz="1800" i="1" dirty="0">
                <a:effectLst/>
                <a:latin typeface="Times New Roman" panose="02020603050405020304" pitchFamily="18" charset="0"/>
                <a:ea typeface="Arial" panose="020B0604020202020204" pitchFamily="34" charset="0"/>
                <a:cs typeface="Arial" panose="020B0604020202020204" pitchFamily="34" charset="0"/>
              </a:rPr>
              <a:t>Journal of Autism and Developmental Disorders</a:t>
            </a:r>
            <a:r>
              <a:rPr lang="en-IN" sz="1800" dirty="0">
                <a:effectLst/>
                <a:latin typeface="Times New Roman" panose="02020603050405020304" pitchFamily="18" charset="0"/>
                <a:ea typeface="Arial" panose="020B0604020202020204" pitchFamily="34" charset="0"/>
                <a:cs typeface="Arial" panose="020B0604020202020204" pitchFamily="34" charset="0"/>
              </a:rPr>
              <a:t>, </a:t>
            </a:r>
            <a:r>
              <a:rPr lang="en-IN" sz="1800" i="1" dirty="0">
                <a:effectLst/>
                <a:latin typeface="Times New Roman" panose="02020603050405020304" pitchFamily="18" charset="0"/>
                <a:ea typeface="Arial" panose="020B0604020202020204" pitchFamily="34" charset="0"/>
                <a:cs typeface="Arial" panose="020B0604020202020204" pitchFamily="34" charset="0"/>
              </a:rPr>
              <a:t>47</a:t>
            </a:r>
            <a:r>
              <a:rPr lang="en-IN" sz="1800" dirty="0">
                <a:effectLst/>
                <a:latin typeface="Times New Roman" panose="02020603050405020304" pitchFamily="18" charset="0"/>
                <a:ea typeface="Arial" panose="020B0604020202020204" pitchFamily="34" charset="0"/>
                <a:cs typeface="Arial" panose="020B0604020202020204" pitchFamily="34" charset="0"/>
              </a:rPr>
              <a:t>(5), pp.1369-1379.</a:t>
            </a:r>
          </a:p>
          <a:p>
            <a:pPr algn="just">
              <a:lnSpc>
                <a:spcPct val="150000"/>
              </a:lnSpc>
            </a:pPr>
            <a:r>
              <a:rPr lang="en-GB" sz="18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Nielsen, M., Haun, D., </a:t>
            </a:r>
            <a:r>
              <a:rPr lang="en-GB" sz="1800" dirty="0" err="1">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Kärtner</a:t>
            </a:r>
            <a:r>
              <a:rPr lang="en-GB" sz="18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 J. and </a:t>
            </a:r>
            <a:r>
              <a:rPr lang="en-GB" sz="1800" dirty="0" err="1">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Legare</a:t>
            </a:r>
            <a:r>
              <a:rPr lang="en-GB" sz="18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 C.H., 2017. The persistent sampling bias in developmental psychology: A call to action. </a:t>
            </a:r>
            <a:r>
              <a:rPr lang="en-IN" sz="1800" i="1" dirty="0">
                <a:effectLst/>
                <a:latin typeface="Times New Roman" panose="02020603050405020304" pitchFamily="18" charset="0"/>
                <a:ea typeface="Arial" panose="020B0604020202020204" pitchFamily="34" charset="0"/>
                <a:cs typeface="Arial" panose="020B0604020202020204" pitchFamily="34" charset="0"/>
              </a:rPr>
              <a:t>Journal of Experimental Child Psychology</a:t>
            </a:r>
            <a:r>
              <a:rPr lang="en-IN" sz="1800" dirty="0">
                <a:effectLst/>
                <a:latin typeface="Times New Roman" panose="02020603050405020304" pitchFamily="18" charset="0"/>
                <a:ea typeface="Arial" panose="020B0604020202020204" pitchFamily="34" charset="0"/>
                <a:cs typeface="Arial" panose="020B0604020202020204" pitchFamily="34" charset="0"/>
              </a:rPr>
              <a:t>, </a:t>
            </a:r>
            <a:r>
              <a:rPr lang="en-IN" sz="1800" i="1" dirty="0">
                <a:effectLst/>
                <a:latin typeface="Times New Roman" panose="02020603050405020304" pitchFamily="18" charset="0"/>
                <a:ea typeface="Arial" panose="020B0604020202020204" pitchFamily="34" charset="0"/>
                <a:cs typeface="Arial" panose="020B0604020202020204" pitchFamily="34" charset="0"/>
              </a:rPr>
              <a:t>162</a:t>
            </a:r>
            <a:r>
              <a:rPr lang="en-IN" sz="1800" dirty="0">
                <a:effectLst/>
                <a:latin typeface="Times New Roman" panose="02020603050405020304" pitchFamily="18" charset="0"/>
                <a:ea typeface="Arial" panose="020B0604020202020204" pitchFamily="34" charset="0"/>
                <a:cs typeface="Arial" panose="020B0604020202020204" pitchFamily="34" charset="0"/>
              </a:rPr>
              <a:t>, pp.31-38.</a:t>
            </a:r>
          </a:p>
          <a:p>
            <a:pPr algn="just">
              <a:lnSpc>
                <a:spcPct val="150000"/>
              </a:lnSpc>
            </a:pPr>
            <a:r>
              <a:rPr lang="en-GB" sz="18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Shultz, T.R., 2017. A cognitive-developmental analysis of humour. In </a:t>
            </a:r>
            <a:r>
              <a:rPr lang="en-IN" sz="1800" i="1" dirty="0" err="1">
                <a:effectLst/>
                <a:latin typeface="Times New Roman" panose="02020603050405020304" pitchFamily="18" charset="0"/>
                <a:ea typeface="Arial" panose="020B0604020202020204" pitchFamily="34" charset="0"/>
                <a:cs typeface="Arial" panose="020B0604020202020204" pitchFamily="34" charset="0"/>
              </a:rPr>
              <a:t>Humor</a:t>
            </a:r>
            <a:r>
              <a:rPr lang="en-IN" sz="1800" i="1" dirty="0">
                <a:effectLst/>
                <a:latin typeface="Times New Roman" panose="02020603050405020304" pitchFamily="18" charset="0"/>
                <a:ea typeface="Arial" panose="020B0604020202020204" pitchFamily="34" charset="0"/>
                <a:cs typeface="Arial" panose="020B0604020202020204" pitchFamily="34" charset="0"/>
              </a:rPr>
              <a:t> and laughter</a:t>
            </a:r>
            <a:r>
              <a:rPr lang="en-IN" sz="1800" dirty="0">
                <a:effectLst/>
                <a:latin typeface="Times New Roman" panose="02020603050405020304" pitchFamily="18" charset="0"/>
                <a:ea typeface="Arial" panose="020B0604020202020204" pitchFamily="34" charset="0"/>
                <a:cs typeface="Arial" panose="020B0604020202020204" pitchFamily="34" charset="0"/>
              </a:rPr>
              <a:t> (pp. 11-36). Routledge.</a:t>
            </a:r>
          </a:p>
          <a:p>
            <a:pPr algn="just">
              <a:lnSpc>
                <a:spcPct val="150000"/>
              </a:lnSpc>
            </a:pPr>
            <a:r>
              <a:rPr lang="en-GB" sz="1800" dirty="0" err="1">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Tomasello</a:t>
            </a:r>
            <a:r>
              <a:rPr lang="en-GB" sz="18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 M., 2018. How children come to understand false beliefs: A shared intentionality account. </a:t>
            </a:r>
            <a:r>
              <a:rPr lang="en-IN" sz="1800" i="1" dirty="0">
                <a:effectLst/>
                <a:latin typeface="Times New Roman" panose="02020603050405020304" pitchFamily="18" charset="0"/>
                <a:ea typeface="Arial" panose="020B0604020202020204" pitchFamily="34" charset="0"/>
                <a:cs typeface="Arial" panose="020B0604020202020204" pitchFamily="34" charset="0"/>
              </a:rPr>
              <a:t>Proceedings of the National Academy of Sciences</a:t>
            </a:r>
            <a:r>
              <a:rPr lang="en-IN" sz="1800" dirty="0">
                <a:effectLst/>
                <a:latin typeface="Times New Roman" panose="02020603050405020304" pitchFamily="18" charset="0"/>
                <a:ea typeface="Arial" panose="020B0604020202020204" pitchFamily="34" charset="0"/>
                <a:cs typeface="Arial" panose="020B0604020202020204" pitchFamily="34" charset="0"/>
              </a:rPr>
              <a:t>, </a:t>
            </a:r>
            <a:r>
              <a:rPr lang="en-IN" sz="1800" i="1" dirty="0">
                <a:effectLst/>
                <a:latin typeface="Times New Roman" panose="02020603050405020304" pitchFamily="18" charset="0"/>
                <a:ea typeface="Arial" panose="020B0604020202020204" pitchFamily="34" charset="0"/>
                <a:cs typeface="Arial" panose="020B0604020202020204" pitchFamily="34" charset="0"/>
              </a:rPr>
              <a:t>115</a:t>
            </a:r>
            <a:r>
              <a:rPr lang="en-IN" sz="1800" dirty="0">
                <a:effectLst/>
                <a:latin typeface="Times New Roman" panose="02020603050405020304" pitchFamily="18" charset="0"/>
                <a:ea typeface="Arial" panose="020B0604020202020204" pitchFamily="34" charset="0"/>
                <a:cs typeface="Arial" panose="020B0604020202020204" pitchFamily="34" charset="0"/>
              </a:rPr>
              <a:t>(34), pp.8491-8498.</a:t>
            </a:r>
          </a:p>
          <a:p>
            <a:pPr algn="just">
              <a:lnSpc>
                <a:spcPct val="150000"/>
              </a:lnSpc>
            </a:pPr>
            <a:r>
              <a:rPr lang="en-GB" sz="18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Xu, F., 2019. Towards a rational constructivist theory of cognitive development. </a:t>
            </a:r>
            <a:r>
              <a:rPr lang="en-IN" sz="1800" i="1" dirty="0">
                <a:effectLst/>
                <a:latin typeface="Times New Roman" panose="02020603050405020304" pitchFamily="18" charset="0"/>
                <a:ea typeface="Arial" panose="020B0604020202020204" pitchFamily="34" charset="0"/>
                <a:cs typeface="Arial" panose="020B0604020202020204" pitchFamily="34" charset="0"/>
              </a:rPr>
              <a:t>Psychological review</a:t>
            </a:r>
            <a:r>
              <a:rPr lang="en-IN" sz="1800" dirty="0">
                <a:effectLst/>
                <a:latin typeface="Times New Roman" panose="02020603050405020304" pitchFamily="18" charset="0"/>
                <a:ea typeface="Arial" panose="020B0604020202020204" pitchFamily="34" charset="0"/>
                <a:cs typeface="Arial" panose="020B0604020202020204" pitchFamily="34" charset="0"/>
              </a:rPr>
              <a:t>, </a:t>
            </a:r>
            <a:r>
              <a:rPr lang="en-IN" sz="1800" i="1" dirty="0">
                <a:effectLst/>
                <a:latin typeface="Times New Roman" panose="02020603050405020304" pitchFamily="18" charset="0"/>
                <a:ea typeface="Arial" panose="020B0604020202020204" pitchFamily="34" charset="0"/>
                <a:cs typeface="Arial" panose="020B0604020202020204" pitchFamily="34" charset="0"/>
              </a:rPr>
              <a:t>126</a:t>
            </a:r>
            <a:r>
              <a:rPr lang="en-IN" sz="1800" dirty="0">
                <a:effectLst/>
                <a:latin typeface="Times New Roman" panose="02020603050405020304" pitchFamily="18" charset="0"/>
                <a:ea typeface="Arial" panose="020B0604020202020204" pitchFamily="34" charset="0"/>
                <a:cs typeface="Arial" panose="020B0604020202020204" pitchFamily="34" charset="0"/>
              </a:rPr>
              <a:t>(6), p.841.</a:t>
            </a:r>
          </a:p>
          <a:p>
            <a:endParaRPr lang="en-GB" dirty="0"/>
          </a:p>
        </p:txBody>
      </p:sp>
      <p:sp>
        <p:nvSpPr>
          <p:cNvPr id="4" name="Slide Number Placeholder 3"/>
          <p:cNvSpPr>
            <a:spLocks noGrp="1"/>
          </p:cNvSpPr>
          <p:nvPr>
            <p:ph type="sldNum" sz="quarter" idx="5"/>
          </p:nvPr>
        </p:nvSpPr>
        <p:spPr/>
        <p:txBody>
          <a:bodyPr/>
          <a:lstStyle/>
          <a:p>
            <a:fld id="{E7A82EFA-D845-4B7E-B343-973F992B6F75}" type="slidenum">
              <a:rPr lang="en-GB" smtClean="0"/>
              <a:pPr/>
              <a:t>11</a:t>
            </a:fld>
            <a:endParaRPr lang="en-GB"/>
          </a:p>
        </p:txBody>
      </p:sp>
    </p:spTree>
    <p:extLst>
      <p:ext uri="{BB962C8B-B14F-4D97-AF65-F5344CB8AC3E}">
        <p14:creationId xmlns:p14="http://schemas.microsoft.com/office/powerpoint/2010/main" val="11838947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78034F6-137B-417D-B9CD-2C52A1B18A59}" type="datetimeFigureOut">
              <a:rPr lang="en-GB" smtClean="0"/>
              <a:pPr/>
              <a:t>07/08/2021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7A9734-5030-4458-BCBD-BEB1388DE903}" type="slidenum">
              <a:rPr lang="en-GB" smtClean="0"/>
              <a:pPr/>
              <a:t>‹#›</a:t>
            </a:fld>
            <a:endParaRPr lang="en-GB"/>
          </a:p>
        </p:txBody>
      </p:sp>
    </p:spTree>
    <p:extLst>
      <p:ext uri="{BB962C8B-B14F-4D97-AF65-F5344CB8AC3E}">
        <p14:creationId xmlns:p14="http://schemas.microsoft.com/office/powerpoint/2010/main" val="3640099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78034F6-137B-417D-B9CD-2C52A1B18A59}" type="datetimeFigureOut">
              <a:rPr lang="en-GB" smtClean="0"/>
              <a:pPr/>
              <a:t>07/08/2021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7A9734-5030-4458-BCBD-BEB1388DE903}" type="slidenum">
              <a:rPr lang="en-GB" smtClean="0"/>
              <a:pPr/>
              <a:t>‹#›</a:t>
            </a:fld>
            <a:endParaRPr lang="en-GB"/>
          </a:p>
        </p:txBody>
      </p:sp>
    </p:spTree>
    <p:extLst>
      <p:ext uri="{BB962C8B-B14F-4D97-AF65-F5344CB8AC3E}">
        <p14:creationId xmlns:p14="http://schemas.microsoft.com/office/powerpoint/2010/main" val="1012899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78034F6-137B-417D-B9CD-2C52A1B18A59}" type="datetimeFigureOut">
              <a:rPr lang="en-GB" smtClean="0"/>
              <a:pPr/>
              <a:t>07/08/2021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7A9734-5030-4458-BCBD-BEB1388DE903}" type="slidenum">
              <a:rPr lang="en-GB" smtClean="0"/>
              <a:pPr/>
              <a:t>‹#›</a:t>
            </a:fld>
            <a:endParaRPr lang="en-GB"/>
          </a:p>
        </p:txBody>
      </p:sp>
    </p:spTree>
    <p:extLst>
      <p:ext uri="{BB962C8B-B14F-4D97-AF65-F5344CB8AC3E}">
        <p14:creationId xmlns:p14="http://schemas.microsoft.com/office/powerpoint/2010/main" val="15540735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78034F6-137B-417D-B9CD-2C52A1B18A59}" type="datetimeFigureOut">
              <a:rPr lang="en-GB" smtClean="0"/>
              <a:pPr/>
              <a:t>07/08/2021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F7A9734-5030-4458-BCBD-BEB1388DE903}" type="slidenum">
              <a:rPr lang="en-GB" smtClean="0"/>
              <a:pPr/>
              <a:t>‹#›</a:t>
            </a:fld>
            <a:endParaRPr lang="en-GB"/>
          </a:p>
        </p:txBody>
      </p:sp>
    </p:spTree>
    <p:extLst>
      <p:ext uri="{BB962C8B-B14F-4D97-AF65-F5344CB8AC3E}">
        <p14:creationId xmlns:p14="http://schemas.microsoft.com/office/powerpoint/2010/main" val="41493599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78034F6-137B-417D-B9CD-2C52A1B18A59}" type="datetimeFigureOut">
              <a:rPr lang="en-GB" smtClean="0"/>
              <a:pPr/>
              <a:t>07/08/2021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F7A9734-5030-4458-BCBD-BEB1388DE903}" type="slidenum">
              <a:rPr lang="en-GB" smtClean="0"/>
              <a:pPr/>
              <a:t>‹#›</a:t>
            </a:fld>
            <a:endParaRPr lang="en-GB"/>
          </a:p>
        </p:txBody>
      </p:sp>
    </p:spTree>
    <p:extLst>
      <p:ext uri="{BB962C8B-B14F-4D97-AF65-F5344CB8AC3E}">
        <p14:creationId xmlns:p14="http://schemas.microsoft.com/office/powerpoint/2010/main" val="39216966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78034F6-137B-417D-B9CD-2C52A1B18A59}" type="datetimeFigureOut">
              <a:rPr lang="en-GB" smtClean="0"/>
              <a:pPr/>
              <a:t>07/08/2021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F7A9734-5030-4458-BCBD-BEB1388DE903}" type="slidenum">
              <a:rPr lang="en-GB" smtClean="0"/>
              <a:pPr/>
              <a:t>‹#›</a:t>
            </a:fld>
            <a:endParaRPr lang="en-GB"/>
          </a:p>
        </p:txBody>
      </p:sp>
    </p:spTree>
    <p:extLst>
      <p:ext uri="{BB962C8B-B14F-4D97-AF65-F5344CB8AC3E}">
        <p14:creationId xmlns:p14="http://schemas.microsoft.com/office/powerpoint/2010/main" val="41400567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78034F6-137B-417D-B9CD-2C52A1B18A59}" type="datetimeFigureOut">
              <a:rPr lang="en-GB" smtClean="0"/>
              <a:pPr/>
              <a:t>07/08/2021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F7A9734-5030-4458-BCBD-BEB1388DE903}" type="slidenum">
              <a:rPr lang="en-GB" smtClean="0"/>
              <a:pPr/>
              <a:t>‹#›</a:t>
            </a:fld>
            <a:endParaRPr lang="en-GB"/>
          </a:p>
        </p:txBody>
      </p:sp>
    </p:spTree>
    <p:extLst>
      <p:ext uri="{BB962C8B-B14F-4D97-AF65-F5344CB8AC3E}">
        <p14:creationId xmlns:p14="http://schemas.microsoft.com/office/powerpoint/2010/main" val="18798389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78034F6-137B-417D-B9CD-2C52A1B18A59}" type="datetimeFigureOut">
              <a:rPr lang="en-GB" smtClean="0"/>
              <a:pPr/>
              <a:t>07/08/2021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F7A9734-5030-4458-BCBD-BEB1388DE903}" type="slidenum">
              <a:rPr lang="en-GB" smtClean="0"/>
              <a:pPr/>
              <a:t>‹#›</a:t>
            </a:fld>
            <a:endParaRPr lang="en-GB"/>
          </a:p>
        </p:txBody>
      </p:sp>
    </p:spTree>
    <p:extLst>
      <p:ext uri="{BB962C8B-B14F-4D97-AF65-F5344CB8AC3E}">
        <p14:creationId xmlns:p14="http://schemas.microsoft.com/office/powerpoint/2010/main" val="4324633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78034F6-137B-417D-B9CD-2C52A1B18A59}" type="datetimeFigureOut">
              <a:rPr lang="en-GB" smtClean="0"/>
              <a:pPr/>
              <a:t>07/08/2021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F7A9734-5030-4458-BCBD-BEB1388DE903}" type="slidenum">
              <a:rPr lang="en-GB" smtClean="0"/>
              <a:pPr/>
              <a:t>‹#›</a:t>
            </a:fld>
            <a:endParaRPr lang="en-GB"/>
          </a:p>
        </p:txBody>
      </p:sp>
    </p:spTree>
    <p:extLst>
      <p:ext uri="{BB962C8B-B14F-4D97-AF65-F5344CB8AC3E}">
        <p14:creationId xmlns:p14="http://schemas.microsoft.com/office/powerpoint/2010/main" val="39383883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78034F6-137B-417D-B9CD-2C52A1B18A59}" type="datetimeFigureOut">
              <a:rPr lang="en-GB" smtClean="0"/>
              <a:pPr/>
              <a:t>07/08/2021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7A9734-5030-4458-BCBD-BEB1388DE903}" type="slidenum">
              <a:rPr lang="en-GB" smtClean="0"/>
              <a:pPr/>
              <a:t>‹#›</a:t>
            </a:fld>
            <a:endParaRPr lang="en-GB"/>
          </a:p>
        </p:txBody>
      </p:sp>
    </p:spTree>
    <p:extLst>
      <p:ext uri="{BB962C8B-B14F-4D97-AF65-F5344CB8AC3E}">
        <p14:creationId xmlns:p14="http://schemas.microsoft.com/office/powerpoint/2010/main" val="25526332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78034F6-137B-417D-B9CD-2C52A1B18A59}" type="datetimeFigureOut">
              <a:rPr lang="en-GB" smtClean="0"/>
              <a:pPr/>
              <a:t>07/08/2021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7A9734-5030-4458-BCBD-BEB1388DE903}" type="slidenum">
              <a:rPr lang="en-GB" smtClean="0"/>
              <a:pPr/>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7856072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78034F6-137B-417D-B9CD-2C52A1B18A59}" type="datetimeFigureOut">
              <a:rPr lang="en-GB" smtClean="0"/>
              <a:pPr/>
              <a:t>07/08/2021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7A9734-5030-4458-BCBD-BEB1388DE903}" type="slidenum">
              <a:rPr lang="en-GB" smtClean="0"/>
              <a:pPr/>
              <a:t>‹#›</a:t>
            </a:fld>
            <a:endParaRPr lang="en-GB"/>
          </a:p>
        </p:txBody>
      </p:sp>
    </p:spTree>
    <p:extLst>
      <p:ext uri="{BB962C8B-B14F-4D97-AF65-F5344CB8AC3E}">
        <p14:creationId xmlns:p14="http://schemas.microsoft.com/office/powerpoint/2010/main" val="222443567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78034F6-137B-417D-B9CD-2C52A1B18A59}" type="datetimeFigureOut">
              <a:rPr lang="en-GB" smtClean="0"/>
              <a:pPr/>
              <a:t>07/08/2021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7A9734-5030-4458-BCBD-BEB1388DE903}" type="slidenum">
              <a:rPr lang="en-GB" smtClean="0"/>
              <a:pPr/>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18734503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78034F6-137B-417D-B9CD-2C52A1B18A59}" type="datetimeFigureOut">
              <a:rPr lang="en-GB" smtClean="0"/>
              <a:pPr/>
              <a:t>07/08/2021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7A9734-5030-4458-BCBD-BEB1388DE903}" type="slidenum">
              <a:rPr lang="en-GB" smtClean="0"/>
              <a:pPr/>
              <a:t>‹#›</a:t>
            </a:fld>
            <a:endParaRPr lang="en-GB"/>
          </a:p>
        </p:txBody>
      </p:sp>
    </p:spTree>
    <p:extLst>
      <p:ext uri="{BB962C8B-B14F-4D97-AF65-F5344CB8AC3E}">
        <p14:creationId xmlns:p14="http://schemas.microsoft.com/office/powerpoint/2010/main" val="204936064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78034F6-137B-417D-B9CD-2C52A1B18A59}" type="datetimeFigureOut">
              <a:rPr lang="en-GB" smtClean="0"/>
              <a:pPr/>
              <a:t>07/08/2021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7A9734-5030-4458-BCBD-BEB1388DE903}" type="slidenum">
              <a:rPr lang="en-GB" smtClean="0"/>
              <a:pPr/>
              <a:t>‹#›</a:t>
            </a:fld>
            <a:endParaRPr lang="en-GB"/>
          </a:p>
        </p:txBody>
      </p:sp>
    </p:spTree>
    <p:extLst>
      <p:ext uri="{BB962C8B-B14F-4D97-AF65-F5344CB8AC3E}">
        <p14:creationId xmlns:p14="http://schemas.microsoft.com/office/powerpoint/2010/main" val="75628647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78034F6-137B-417D-B9CD-2C52A1B18A59}" type="datetimeFigureOut">
              <a:rPr lang="en-GB" smtClean="0"/>
              <a:pPr/>
              <a:t>07/08/2021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7A9734-5030-4458-BCBD-BEB1388DE903}" type="slidenum">
              <a:rPr lang="en-GB" smtClean="0"/>
              <a:pPr/>
              <a:t>‹#›</a:t>
            </a:fld>
            <a:endParaRPr lang="en-GB"/>
          </a:p>
        </p:txBody>
      </p:sp>
    </p:spTree>
    <p:extLst>
      <p:ext uri="{BB962C8B-B14F-4D97-AF65-F5344CB8AC3E}">
        <p14:creationId xmlns:p14="http://schemas.microsoft.com/office/powerpoint/2010/main" val="333234765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78034F6-137B-417D-B9CD-2C52A1B18A59}" type="datetimeFigureOut">
              <a:rPr lang="en-GB" smtClean="0"/>
              <a:pPr/>
              <a:t>07/08/2021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7A9734-5030-4458-BCBD-BEB1388DE903}" type="slidenum">
              <a:rPr lang="en-GB" smtClean="0"/>
              <a:pPr/>
              <a:t>‹#›</a:t>
            </a:fld>
            <a:endParaRPr lang="en-GB"/>
          </a:p>
        </p:txBody>
      </p:sp>
    </p:spTree>
    <p:extLst>
      <p:ext uri="{BB962C8B-B14F-4D97-AF65-F5344CB8AC3E}">
        <p14:creationId xmlns:p14="http://schemas.microsoft.com/office/powerpoint/2010/main" val="39991395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78034F6-137B-417D-B9CD-2C52A1B18A59}" type="datetimeFigureOut">
              <a:rPr lang="en-GB" smtClean="0"/>
              <a:pPr/>
              <a:t>07/08/2021</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FF7A9734-5030-4458-BCBD-BEB1388DE903}" type="slidenum">
              <a:rPr lang="en-GB" smtClean="0"/>
              <a:pPr/>
              <a:t>‹#›</a:t>
            </a:fld>
            <a:endParaRPr lang="en-GB"/>
          </a:p>
        </p:txBody>
      </p:sp>
    </p:spTree>
    <p:extLst>
      <p:ext uri="{BB962C8B-B14F-4D97-AF65-F5344CB8AC3E}">
        <p14:creationId xmlns:p14="http://schemas.microsoft.com/office/powerpoint/2010/main" val="2914565927"/>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7.xml" /></Relationships>
</file>

<file path=ppt/slides/_rels/slide3.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1.xml" /><Relationship Id="rId1" Type="http://schemas.openxmlformats.org/officeDocument/2006/relationships/slideLayout" Target="../slideLayouts/slideLayout17.xml" /></Relationships>
</file>

<file path=ppt/slides/_rels/slide4.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notesSlide" Target="../notesSlides/notesSlide2.xml" /><Relationship Id="rId1" Type="http://schemas.openxmlformats.org/officeDocument/2006/relationships/slideLayout" Target="../slideLayouts/slideLayout17.xml" /></Relationships>
</file>

<file path=ppt/slides/_rels/slide5.xml.rels><?xml version="1.0" encoding="UTF-8" standalone="yes"?>
<Relationships xmlns="http://schemas.openxmlformats.org/package/2006/relationships"><Relationship Id="rId3" Type="http://schemas.openxmlformats.org/officeDocument/2006/relationships/image" Target="../media/image3.jpeg" /><Relationship Id="rId2" Type="http://schemas.openxmlformats.org/officeDocument/2006/relationships/notesSlide" Target="../notesSlides/notesSlide3.xml" /><Relationship Id="rId1" Type="http://schemas.openxmlformats.org/officeDocument/2006/relationships/slideLayout" Target="../slideLayouts/slideLayout17.xml" /></Relationships>
</file>

<file path=ppt/slides/_rels/slide6.xml.rels><?xml version="1.0" encoding="UTF-8" standalone="yes"?>
<Relationships xmlns="http://schemas.openxmlformats.org/package/2006/relationships"><Relationship Id="rId3" Type="http://schemas.openxmlformats.org/officeDocument/2006/relationships/image" Target="../media/image4.jpeg" /><Relationship Id="rId2" Type="http://schemas.openxmlformats.org/officeDocument/2006/relationships/notesSlide" Target="../notesSlides/notesSlide4.xml" /><Relationship Id="rId1" Type="http://schemas.openxmlformats.org/officeDocument/2006/relationships/slideLayout" Target="../slideLayouts/slideLayout17.xml" /></Relationships>
</file>

<file path=ppt/slides/_rels/slide7.xml.rels><?xml version="1.0" encoding="UTF-8" standalone="yes"?>
<Relationships xmlns="http://schemas.openxmlformats.org/package/2006/relationships"><Relationship Id="rId3" Type="http://schemas.openxmlformats.org/officeDocument/2006/relationships/image" Target="../media/image5.jpeg" /><Relationship Id="rId2" Type="http://schemas.openxmlformats.org/officeDocument/2006/relationships/notesSlide" Target="../notesSlides/notesSlide5.xml" /><Relationship Id="rId1" Type="http://schemas.openxmlformats.org/officeDocument/2006/relationships/slideLayout" Target="../slideLayouts/slideLayout17.xml" /></Relationships>
</file>

<file path=ppt/slides/_rels/slide8.xml.rels><?xml version="1.0" encoding="UTF-8" standalone="yes"?>
<Relationships xmlns="http://schemas.openxmlformats.org/package/2006/relationships"><Relationship Id="rId3" Type="http://schemas.openxmlformats.org/officeDocument/2006/relationships/image" Target="../media/image6.jpeg" /><Relationship Id="rId2" Type="http://schemas.openxmlformats.org/officeDocument/2006/relationships/notesSlide" Target="../notesSlides/notesSlide6.xml" /><Relationship Id="rId1" Type="http://schemas.openxmlformats.org/officeDocument/2006/relationships/slideLayout" Target="../slideLayouts/slideLayout17.xml" /></Relationships>
</file>

<file path=ppt/slides/_rels/slide9.xml.rels><?xml version="1.0" encoding="UTF-8" standalone="yes"?>
<Relationships xmlns="http://schemas.openxmlformats.org/package/2006/relationships"><Relationship Id="rId3" Type="http://schemas.openxmlformats.org/officeDocument/2006/relationships/image" Target="../media/image7.jpeg" /><Relationship Id="rId2" Type="http://schemas.openxmlformats.org/officeDocument/2006/relationships/notesSlide" Target="../notesSlides/notesSlide7.xml" /><Relationship Id="rId1" Type="http://schemas.openxmlformats.org/officeDocument/2006/relationships/slideLayout" Target="../slideLayouts/slideLayout17.xml" /></Relationships>
</file>

<file path=ppt/slides/_rels/slide10.xml.rels><?xml version="1.0" encoding="UTF-8" standalone="yes"?>
<Relationships xmlns="http://schemas.openxmlformats.org/package/2006/relationships"><Relationship Id="rId3" Type="http://schemas.openxmlformats.org/officeDocument/2006/relationships/image" Target="../media/image8.jpeg" /><Relationship Id="rId2" Type="http://schemas.openxmlformats.org/officeDocument/2006/relationships/notesSlide" Target="../notesSlides/notesSlide8.xml" /><Relationship Id="rId1" Type="http://schemas.openxmlformats.org/officeDocument/2006/relationships/slideLayout" Target="../slideLayouts/slideLayout17.xml" /></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 /><Relationship Id="rId1" Type="http://schemas.openxmlformats.org/officeDocument/2006/relationships/slideLayout" Target="../slideLayouts/slideLayout17.xml" /></Relationships>
</file>

<file path=ppt/slides/_rels/slide12.xml.rels><?xml version="1.0" encoding="UTF-8" standalone="yes"?>
<Relationships xmlns="http://schemas.openxmlformats.org/package/2006/relationships"><Relationship Id="rId2" Type="http://schemas.openxmlformats.org/officeDocument/2006/relationships/image" Target="../media/image9.jpeg" /><Relationship Id="rId1" Type="http://schemas.openxmlformats.org/officeDocument/2006/relationships/slideLayout" Target="../slideLayouts/slideLayout17.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6AEC1-39BF-41C6-8609-F0493DF7FDDA}"/>
              </a:ext>
            </a:extLst>
          </p:cNvPr>
          <p:cNvSpPr>
            <a:spLocks noGrp="1"/>
          </p:cNvSpPr>
          <p:nvPr>
            <p:ph type="ctrTitle"/>
          </p:nvPr>
        </p:nvSpPr>
        <p:spPr/>
        <p:txBody>
          <a:bodyPr>
            <a:normAutofit/>
          </a:bodyPr>
          <a:lstStyle/>
          <a:p>
            <a:pPr algn="l"/>
            <a:r>
              <a:rPr lang="en-GB" sz="4000" b="1" dirty="0">
                <a:solidFill>
                  <a:schemeClr val="tx1"/>
                </a:solidFill>
                <a:latin typeface="Times New Roman" panose="02020603050405020304" pitchFamily="18" charset="0"/>
                <a:cs typeface="Times New Roman" panose="02020603050405020304" pitchFamily="18" charset="0"/>
              </a:rPr>
              <a:t>BMHP4019 Psychology in Health and Social care</a:t>
            </a:r>
          </a:p>
        </p:txBody>
      </p:sp>
    </p:spTree>
    <p:extLst>
      <p:ext uri="{BB962C8B-B14F-4D97-AF65-F5344CB8AC3E}">
        <p14:creationId xmlns:p14="http://schemas.microsoft.com/office/powerpoint/2010/main" val="23907173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4FEB8A-5F10-4E9E-9062-B3407E3AE597}"/>
              </a:ext>
            </a:extLst>
          </p:cNvPr>
          <p:cNvSpPr>
            <a:spLocks noGrp="1"/>
          </p:cNvSpPr>
          <p:nvPr>
            <p:ph type="title"/>
          </p:nvPr>
        </p:nvSpPr>
        <p:spPr/>
        <p:txBody>
          <a:bodyPr/>
          <a:lstStyle/>
          <a:p>
            <a:r>
              <a:rPr lang="en-GB" b="1" dirty="0">
                <a:solidFill>
                  <a:schemeClr val="tx1"/>
                </a:solidFill>
                <a:latin typeface="Times New Roman" panose="02020603050405020304" pitchFamily="18" charset="0"/>
                <a:cs typeface="Times New Roman" panose="02020603050405020304" pitchFamily="18" charset="0"/>
              </a:rPr>
              <a:t>Table of content</a:t>
            </a:r>
          </a:p>
        </p:txBody>
      </p:sp>
      <p:sp>
        <p:nvSpPr>
          <p:cNvPr id="3" name="Content Placeholder 2">
            <a:extLst>
              <a:ext uri="{FF2B5EF4-FFF2-40B4-BE49-F238E27FC236}">
                <a16:creationId xmlns:a16="http://schemas.microsoft.com/office/drawing/2014/main" id="{17ECE24A-01C5-4A57-AC2A-01C84E225F7D}"/>
              </a:ext>
            </a:extLst>
          </p:cNvPr>
          <p:cNvSpPr>
            <a:spLocks noGrp="1"/>
          </p:cNvSpPr>
          <p:nvPr>
            <p:ph sz="quarter" idx="13"/>
          </p:nvPr>
        </p:nvSpPr>
        <p:spPr/>
        <p:txBody>
          <a:bodyPr/>
          <a:lstStyle/>
          <a:p>
            <a:r>
              <a:rPr lang="en-GB" dirty="0">
                <a:latin typeface="Times New Roman" panose="02020603050405020304" pitchFamily="18" charset="0"/>
                <a:cs typeface="Times New Roman" panose="02020603050405020304" pitchFamily="18" charset="0"/>
              </a:rPr>
              <a:t>Introduction</a:t>
            </a:r>
          </a:p>
          <a:p>
            <a:r>
              <a:rPr lang="en-GB" dirty="0">
                <a:latin typeface="Times New Roman" panose="02020603050405020304" pitchFamily="18" charset="0"/>
                <a:cs typeface="Times New Roman" panose="02020603050405020304" pitchFamily="18" charset="0"/>
              </a:rPr>
              <a:t>Activity for children between 0 – 2 years</a:t>
            </a:r>
          </a:p>
          <a:p>
            <a:r>
              <a:rPr lang="en-GB" dirty="0">
                <a:latin typeface="Times New Roman" panose="02020603050405020304" pitchFamily="18" charset="0"/>
                <a:cs typeface="Times New Roman" panose="02020603050405020304" pitchFamily="18" charset="0"/>
              </a:rPr>
              <a:t>Activity for children between 2 – 7 years</a:t>
            </a:r>
          </a:p>
          <a:p>
            <a:r>
              <a:rPr lang="en-GB" dirty="0">
                <a:latin typeface="Times New Roman" panose="02020603050405020304" pitchFamily="18" charset="0"/>
                <a:cs typeface="Times New Roman" panose="02020603050405020304" pitchFamily="18" charset="0"/>
              </a:rPr>
              <a:t>Activity for children between 7 – 11 years</a:t>
            </a:r>
          </a:p>
          <a:p>
            <a:r>
              <a:rPr lang="en-GB" dirty="0">
                <a:latin typeface="Times New Roman" panose="02020603050405020304" pitchFamily="18" charset="0"/>
                <a:cs typeface="Times New Roman" panose="02020603050405020304" pitchFamily="18" charset="0"/>
              </a:rPr>
              <a:t>Conclusion</a:t>
            </a:r>
          </a:p>
          <a:p>
            <a:r>
              <a:rPr lang="en-GB" dirty="0">
                <a:latin typeface="Times New Roman" panose="02020603050405020304" pitchFamily="18" charset="0"/>
                <a:cs typeface="Times New Roman" panose="02020603050405020304" pitchFamily="18" charset="0"/>
              </a:rPr>
              <a:t>Reference list</a:t>
            </a:r>
          </a:p>
        </p:txBody>
      </p:sp>
    </p:spTree>
    <p:extLst>
      <p:ext uri="{BB962C8B-B14F-4D97-AF65-F5344CB8AC3E}">
        <p14:creationId xmlns:p14="http://schemas.microsoft.com/office/powerpoint/2010/main" val="23847854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06AB50-FC19-4969-89AF-4B258AB509F4}"/>
              </a:ext>
            </a:extLst>
          </p:cNvPr>
          <p:cNvSpPr>
            <a:spLocks noGrp="1"/>
          </p:cNvSpPr>
          <p:nvPr>
            <p:ph type="title"/>
          </p:nvPr>
        </p:nvSpPr>
        <p:spPr/>
        <p:txBody>
          <a:bodyPr/>
          <a:lstStyle/>
          <a:p>
            <a:r>
              <a:rPr lang="en-GB" b="1" dirty="0">
                <a:solidFill>
                  <a:schemeClr val="tx1"/>
                </a:solidFill>
                <a:latin typeface="Times New Roman" panose="02020603050405020304" pitchFamily="18" charset="0"/>
                <a:cs typeface="Times New Roman" panose="02020603050405020304" pitchFamily="18" charset="0"/>
              </a:rPr>
              <a:t>Introduction</a:t>
            </a:r>
          </a:p>
        </p:txBody>
      </p:sp>
      <p:sp>
        <p:nvSpPr>
          <p:cNvPr id="3" name="Content Placeholder 2">
            <a:extLst>
              <a:ext uri="{FF2B5EF4-FFF2-40B4-BE49-F238E27FC236}">
                <a16:creationId xmlns:a16="http://schemas.microsoft.com/office/drawing/2014/main" id="{9E27E415-8359-45EB-9298-A033258C4A52}"/>
              </a:ext>
            </a:extLst>
          </p:cNvPr>
          <p:cNvSpPr>
            <a:spLocks noGrp="1"/>
          </p:cNvSpPr>
          <p:nvPr>
            <p:ph sz="quarter" idx="13"/>
          </p:nvPr>
        </p:nvSpPr>
        <p:spPr>
          <a:xfrm>
            <a:off x="913774" y="2367092"/>
            <a:ext cx="5182226" cy="3424107"/>
          </a:xfrm>
        </p:spPr>
        <p:txBody>
          <a:bodyPr/>
          <a:lstStyle/>
          <a:p>
            <a:pPr marL="342900" lvl="0" indent="-342900" algn="just">
              <a:lnSpc>
                <a:spcPct val="150000"/>
              </a:lnSpc>
              <a:buFont typeface="Symbol" panose="05050102010706020507" pitchFamily="18" charset="2"/>
              <a:buChar char=""/>
            </a:pPr>
            <a:r>
              <a:rPr lang="en-GB" sz="1800" dirty="0">
                <a:effectLst/>
                <a:latin typeface="Times New Roman" panose="02020603050405020304" pitchFamily="18" charset="0"/>
                <a:ea typeface="Arial" panose="020B0604020202020204" pitchFamily="34" charset="0"/>
                <a:cs typeface="Arial" panose="020B0604020202020204" pitchFamily="34" charset="0"/>
              </a:rPr>
              <a:t>Cognitive theory deals with child’s thought process, and its impact on their perception of the world (Shultz, 2017)</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marL="342900" lvl="0" indent="-342900" algn="just">
              <a:lnSpc>
                <a:spcPct val="150000"/>
              </a:lnSpc>
              <a:buFont typeface="Symbol" panose="05050102010706020507" pitchFamily="18" charset="2"/>
              <a:buChar char=""/>
            </a:pPr>
            <a:r>
              <a:rPr lang="en-GB" sz="1800" dirty="0">
                <a:effectLst/>
                <a:latin typeface="Times New Roman" panose="02020603050405020304" pitchFamily="18" charset="0"/>
                <a:ea typeface="Arial" panose="020B0604020202020204" pitchFamily="34" charset="0"/>
                <a:cs typeface="Arial" panose="020B0604020202020204" pitchFamily="34" charset="0"/>
              </a:rPr>
              <a:t>The presentation has discussed the cognitive theory of child development thoroughly </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p:txBody>
      </p:sp>
      <p:pic>
        <p:nvPicPr>
          <p:cNvPr id="1026" name="Picture 2" descr="Social Work Dissertation Topics (25 Examples) For Research">
            <a:extLst>
              <a:ext uri="{FF2B5EF4-FFF2-40B4-BE49-F238E27FC236}">
                <a16:creationId xmlns:a16="http://schemas.microsoft.com/office/drawing/2014/main" id="{D7F34889-B984-40AE-BEA5-119B90F38E9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56519" y="2229363"/>
            <a:ext cx="5535470" cy="30193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565264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592263-EE7F-42B4-A125-74478367C68F}"/>
              </a:ext>
            </a:extLst>
          </p:cNvPr>
          <p:cNvSpPr>
            <a:spLocks noGrp="1"/>
          </p:cNvSpPr>
          <p:nvPr>
            <p:ph type="title"/>
          </p:nvPr>
        </p:nvSpPr>
        <p:spPr/>
        <p:txBody>
          <a:bodyPr>
            <a:normAutofit/>
          </a:bodyPr>
          <a:lstStyle/>
          <a:p>
            <a:r>
              <a:rPr lang="en-GB" sz="2800" b="1" dirty="0">
                <a:solidFill>
                  <a:schemeClr val="tx1"/>
                </a:solidFill>
                <a:latin typeface="Times New Roman" panose="02020603050405020304" pitchFamily="18" charset="0"/>
                <a:cs typeface="Times New Roman" panose="02020603050405020304" pitchFamily="18" charset="0"/>
              </a:rPr>
              <a:t>Activity for children between 0 – 2 years</a:t>
            </a:r>
          </a:p>
        </p:txBody>
      </p:sp>
      <p:sp>
        <p:nvSpPr>
          <p:cNvPr id="3" name="Content Placeholder 2">
            <a:extLst>
              <a:ext uri="{FF2B5EF4-FFF2-40B4-BE49-F238E27FC236}">
                <a16:creationId xmlns:a16="http://schemas.microsoft.com/office/drawing/2014/main" id="{722FFFA1-1F3D-49F5-AE5D-4147C6194736}"/>
              </a:ext>
            </a:extLst>
          </p:cNvPr>
          <p:cNvSpPr>
            <a:spLocks noGrp="1"/>
          </p:cNvSpPr>
          <p:nvPr>
            <p:ph sz="quarter" idx="13"/>
          </p:nvPr>
        </p:nvSpPr>
        <p:spPr>
          <a:xfrm>
            <a:off x="913775" y="2367092"/>
            <a:ext cx="5049704" cy="4104046"/>
          </a:xfrm>
        </p:spPr>
        <p:txBody>
          <a:bodyPr>
            <a:normAutofit/>
          </a:bodyPr>
          <a:lstStyle/>
          <a:p>
            <a:pPr marL="342900" lvl="0" indent="-342900" algn="just">
              <a:lnSpc>
                <a:spcPct val="150000"/>
              </a:lnSpc>
              <a:buFont typeface="Symbol" panose="05050102010706020507" pitchFamily="18" charset="2"/>
              <a:buChar char=""/>
            </a:pPr>
            <a:r>
              <a:rPr lang="en-GB" sz="1800" dirty="0">
                <a:effectLst/>
                <a:latin typeface="Times New Roman" panose="02020603050405020304" pitchFamily="18" charset="0"/>
                <a:ea typeface="Arial" panose="020B0604020202020204" pitchFamily="34" charset="0"/>
                <a:cs typeface="Arial" panose="020B0604020202020204" pitchFamily="34" charset="0"/>
              </a:rPr>
              <a:t>Playing with building blocks, colour, and number blocks will help develop their minds, recognize patterns and so on (Demetriou </a:t>
            </a:r>
            <a:r>
              <a:rPr lang="en-GB" sz="1800" i="1" dirty="0">
                <a:effectLst/>
                <a:latin typeface="Times New Roman" panose="02020603050405020304" pitchFamily="18" charset="0"/>
                <a:ea typeface="Arial" panose="020B0604020202020204" pitchFamily="34" charset="0"/>
                <a:cs typeface="Arial" panose="020B0604020202020204" pitchFamily="34" charset="0"/>
              </a:rPr>
              <a:t>et al</a:t>
            </a:r>
            <a:r>
              <a:rPr lang="en-GB" sz="1800" dirty="0">
                <a:effectLst/>
                <a:latin typeface="Times New Roman" panose="02020603050405020304" pitchFamily="18" charset="0"/>
                <a:ea typeface="Arial" panose="020B0604020202020204" pitchFamily="34" charset="0"/>
                <a:cs typeface="Arial" panose="020B0604020202020204" pitchFamily="34" charset="0"/>
              </a:rPr>
              <a:t>., 2018)</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marL="342900" lvl="0" indent="-342900" algn="just">
              <a:lnSpc>
                <a:spcPct val="150000"/>
              </a:lnSpc>
              <a:buFont typeface="Symbol" panose="05050102010706020507" pitchFamily="18" charset="2"/>
              <a:buChar char=""/>
            </a:pPr>
            <a:r>
              <a:rPr lang="en-GB" sz="1800" dirty="0">
                <a:effectLst/>
                <a:latin typeface="Times New Roman" panose="02020603050405020304" pitchFamily="18" charset="0"/>
                <a:ea typeface="Arial" panose="020B0604020202020204" pitchFamily="34" charset="0"/>
                <a:cs typeface="Arial" panose="020B0604020202020204" pitchFamily="34" charset="0"/>
              </a:rPr>
              <a:t>0 – 2years old is the earliest developmental stage which may last up to 3 years</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p:txBody>
      </p:sp>
      <p:pic>
        <p:nvPicPr>
          <p:cNvPr id="2050" name="Picture 2" descr="10 Easy Crafts For Toddlers -Arts and Crafts Ideas for Toddlers Age 2-3">
            <a:extLst>
              <a:ext uri="{FF2B5EF4-FFF2-40B4-BE49-F238E27FC236}">
                <a16:creationId xmlns:a16="http://schemas.microsoft.com/office/drawing/2014/main" id="{05104926-EA57-4A08-A63E-A3FE35B9B6A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63479" y="2555145"/>
            <a:ext cx="6095999" cy="304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261144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592263-EE7F-42B4-A125-74478367C68F}"/>
              </a:ext>
            </a:extLst>
          </p:cNvPr>
          <p:cNvSpPr>
            <a:spLocks noGrp="1"/>
          </p:cNvSpPr>
          <p:nvPr>
            <p:ph type="title"/>
          </p:nvPr>
        </p:nvSpPr>
        <p:spPr/>
        <p:txBody>
          <a:bodyPr>
            <a:normAutofit/>
          </a:bodyPr>
          <a:lstStyle/>
          <a:p>
            <a:r>
              <a:rPr lang="en-GB" sz="2800" b="1" dirty="0">
                <a:solidFill>
                  <a:schemeClr val="tx1"/>
                </a:solidFill>
                <a:latin typeface="Times New Roman" panose="02020603050405020304" pitchFamily="18" charset="0"/>
                <a:cs typeface="Times New Roman" panose="02020603050405020304" pitchFamily="18" charset="0"/>
              </a:rPr>
              <a:t>Activity for children between 0 – 2 years</a:t>
            </a:r>
          </a:p>
        </p:txBody>
      </p:sp>
      <p:sp>
        <p:nvSpPr>
          <p:cNvPr id="3" name="Content Placeholder 2">
            <a:extLst>
              <a:ext uri="{FF2B5EF4-FFF2-40B4-BE49-F238E27FC236}">
                <a16:creationId xmlns:a16="http://schemas.microsoft.com/office/drawing/2014/main" id="{722FFFA1-1F3D-49F5-AE5D-4147C6194736}"/>
              </a:ext>
            </a:extLst>
          </p:cNvPr>
          <p:cNvSpPr>
            <a:spLocks noGrp="1"/>
          </p:cNvSpPr>
          <p:nvPr>
            <p:ph sz="quarter" idx="13"/>
          </p:nvPr>
        </p:nvSpPr>
        <p:spPr>
          <a:xfrm>
            <a:off x="913774" y="2367092"/>
            <a:ext cx="5182226" cy="3424107"/>
          </a:xfrm>
        </p:spPr>
        <p:txBody>
          <a:bodyPr/>
          <a:lstStyle/>
          <a:p>
            <a:pPr marL="342900" lvl="0" indent="-342900" algn="just">
              <a:lnSpc>
                <a:spcPct val="150000"/>
              </a:lnSpc>
              <a:buFont typeface="Symbol" panose="05050102010706020507" pitchFamily="18" charset="2"/>
              <a:buChar char=""/>
            </a:pPr>
            <a:r>
              <a:rPr lang="en-GB" sz="1800" dirty="0">
                <a:effectLst/>
                <a:latin typeface="Times New Roman" panose="02020603050405020304" pitchFamily="18" charset="0"/>
                <a:ea typeface="Arial" panose="020B0604020202020204" pitchFamily="34" charset="0"/>
                <a:cs typeface="Arial" panose="020B0604020202020204" pitchFamily="34" charset="0"/>
              </a:rPr>
              <a:t>Develops intentional thinking</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marL="342900" lvl="0" indent="-342900" algn="just">
              <a:lnSpc>
                <a:spcPct val="150000"/>
              </a:lnSpc>
              <a:buFont typeface="Symbol" panose="05050102010706020507" pitchFamily="18" charset="2"/>
              <a:buChar char=""/>
            </a:pPr>
            <a:r>
              <a:rPr lang="en-GB" sz="1800" dirty="0">
                <a:effectLst/>
                <a:latin typeface="Times New Roman" panose="02020603050405020304" pitchFamily="18" charset="0"/>
                <a:ea typeface="Arial" panose="020B0604020202020204" pitchFamily="34" charset="0"/>
                <a:cs typeface="Arial" panose="020B0604020202020204" pitchFamily="34" charset="0"/>
              </a:rPr>
              <a:t>Learns to sit, crawl, stand, some children also start walking by the age of 2 (Xu, 2019)</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p:txBody>
      </p:sp>
      <p:pic>
        <p:nvPicPr>
          <p:cNvPr id="3074" name="Picture 2" descr="16 Craft Ideas for Preschoolers and Toddlers">
            <a:extLst>
              <a:ext uri="{FF2B5EF4-FFF2-40B4-BE49-F238E27FC236}">
                <a16:creationId xmlns:a16="http://schemas.microsoft.com/office/drawing/2014/main" id="{BDF008C4-8D88-4310-944B-59FEDB25E22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20070" y="2066717"/>
            <a:ext cx="5365543" cy="40248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592627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592263-EE7F-42B4-A125-74478367C68F}"/>
              </a:ext>
            </a:extLst>
          </p:cNvPr>
          <p:cNvSpPr>
            <a:spLocks noGrp="1"/>
          </p:cNvSpPr>
          <p:nvPr>
            <p:ph type="title"/>
          </p:nvPr>
        </p:nvSpPr>
        <p:spPr/>
        <p:txBody>
          <a:bodyPr>
            <a:normAutofit/>
          </a:bodyPr>
          <a:lstStyle/>
          <a:p>
            <a:r>
              <a:rPr lang="en-GB" sz="2800" b="1" dirty="0">
                <a:solidFill>
                  <a:schemeClr val="tx1"/>
                </a:solidFill>
                <a:latin typeface="Times New Roman" panose="02020603050405020304" pitchFamily="18" charset="0"/>
                <a:cs typeface="Times New Roman" panose="02020603050405020304" pitchFamily="18" charset="0"/>
              </a:rPr>
              <a:t>Activity for children between 2 – 7 years</a:t>
            </a:r>
          </a:p>
        </p:txBody>
      </p:sp>
      <p:sp>
        <p:nvSpPr>
          <p:cNvPr id="3" name="Content Placeholder 2">
            <a:extLst>
              <a:ext uri="{FF2B5EF4-FFF2-40B4-BE49-F238E27FC236}">
                <a16:creationId xmlns:a16="http://schemas.microsoft.com/office/drawing/2014/main" id="{722FFFA1-1F3D-49F5-AE5D-4147C6194736}"/>
              </a:ext>
            </a:extLst>
          </p:cNvPr>
          <p:cNvSpPr>
            <a:spLocks noGrp="1"/>
          </p:cNvSpPr>
          <p:nvPr>
            <p:ph sz="quarter" idx="13"/>
          </p:nvPr>
        </p:nvSpPr>
        <p:spPr>
          <a:xfrm>
            <a:off x="913774" y="2367092"/>
            <a:ext cx="5089461" cy="3424107"/>
          </a:xfrm>
        </p:spPr>
        <p:txBody>
          <a:bodyPr/>
          <a:lstStyle/>
          <a:p>
            <a:pPr marL="342900" lvl="0" indent="-342900" algn="just">
              <a:lnSpc>
                <a:spcPct val="150000"/>
              </a:lnSpc>
              <a:buFont typeface="Symbol" panose="05050102010706020507" pitchFamily="18" charset="2"/>
              <a:buChar char=""/>
            </a:pPr>
            <a:r>
              <a:rPr lang="en-GB" sz="1800" dirty="0">
                <a:effectLst/>
                <a:latin typeface="Times New Roman" panose="02020603050405020304" pitchFamily="18" charset="0"/>
                <a:ea typeface="Arial" panose="020B0604020202020204" pitchFamily="34" charset="0"/>
                <a:cs typeface="Arial" panose="020B0604020202020204" pitchFamily="34" charset="0"/>
              </a:rPr>
              <a:t>Crayon bag decoration, which they can take home with them (Nielsen </a:t>
            </a:r>
            <a:r>
              <a:rPr lang="en-GB" sz="1800" i="1" dirty="0">
                <a:effectLst/>
                <a:latin typeface="Times New Roman" panose="02020603050405020304" pitchFamily="18" charset="0"/>
                <a:ea typeface="Arial" panose="020B0604020202020204" pitchFamily="34" charset="0"/>
                <a:cs typeface="Arial" panose="020B0604020202020204" pitchFamily="34" charset="0"/>
              </a:rPr>
              <a:t>et al</a:t>
            </a:r>
            <a:r>
              <a:rPr lang="en-GB" sz="1800" dirty="0">
                <a:effectLst/>
                <a:latin typeface="Times New Roman" panose="02020603050405020304" pitchFamily="18" charset="0"/>
                <a:ea typeface="Arial" panose="020B0604020202020204" pitchFamily="34" charset="0"/>
                <a:cs typeface="Arial" panose="020B0604020202020204" pitchFamily="34" charset="0"/>
              </a:rPr>
              <a:t>., 2017)</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marL="342900" lvl="0" indent="-342900" algn="just">
              <a:lnSpc>
                <a:spcPct val="150000"/>
              </a:lnSpc>
              <a:buFont typeface="Symbol" panose="05050102010706020507" pitchFamily="18" charset="2"/>
              <a:buChar char=""/>
            </a:pPr>
            <a:r>
              <a:rPr lang="en-GB" sz="1800" dirty="0">
                <a:effectLst/>
                <a:latin typeface="Times New Roman" panose="02020603050405020304" pitchFamily="18" charset="0"/>
                <a:ea typeface="Arial" panose="020B0604020202020204" pitchFamily="34" charset="0"/>
                <a:cs typeface="Arial" panose="020B0604020202020204" pitchFamily="34" charset="0"/>
              </a:rPr>
              <a:t>Somewhat independent activity from constant supervision of caregivers</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p:txBody>
      </p:sp>
      <p:pic>
        <p:nvPicPr>
          <p:cNvPr id="4098" name="Picture 2" descr="Pin on Growing Creative Kids!">
            <a:extLst>
              <a:ext uri="{FF2B5EF4-FFF2-40B4-BE49-F238E27FC236}">
                <a16:creationId xmlns:a16="http://schemas.microsoft.com/office/drawing/2014/main" id="{42957EEF-1FD3-4B26-916B-BB2A9E3EA50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70399" y="2198129"/>
            <a:ext cx="5238750" cy="37147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086793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592263-EE7F-42B4-A125-74478367C68F}"/>
              </a:ext>
            </a:extLst>
          </p:cNvPr>
          <p:cNvSpPr>
            <a:spLocks noGrp="1"/>
          </p:cNvSpPr>
          <p:nvPr>
            <p:ph type="title"/>
          </p:nvPr>
        </p:nvSpPr>
        <p:spPr/>
        <p:txBody>
          <a:bodyPr>
            <a:normAutofit/>
          </a:bodyPr>
          <a:lstStyle/>
          <a:p>
            <a:r>
              <a:rPr lang="en-GB" sz="2800" b="1" dirty="0">
                <a:solidFill>
                  <a:schemeClr val="tx1"/>
                </a:solidFill>
                <a:latin typeface="Times New Roman" panose="02020603050405020304" pitchFamily="18" charset="0"/>
                <a:cs typeface="Times New Roman" panose="02020603050405020304" pitchFamily="18" charset="0"/>
              </a:rPr>
              <a:t>Activity for children between 2 – 7 years</a:t>
            </a:r>
          </a:p>
        </p:txBody>
      </p:sp>
      <p:sp>
        <p:nvSpPr>
          <p:cNvPr id="3" name="Content Placeholder 2">
            <a:extLst>
              <a:ext uri="{FF2B5EF4-FFF2-40B4-BE49-F238E27FC236}">
                <a16:creationId xmlns:a16="http://schemas.microsoft.com/office/drawing/2014/main" id="{722FFFA1-1F3D-49F5-AE5D-4147C6194736}"/>
              </a:ext>
            </a:extLst>
          </p:cNvPr>
          <p:cNvSpPr>
            <a:spLocks noGrp="1"/>
          </p:cNvSpPr>
          <p:nvPr>
            <p:ph sz="quarter" idx="13"/>
          </p:nvPr>
        </p:nvSpPr>
        <p:spPr>
          <a:xfrm>
            <a:off x="913774" y="2367092"/>
            <a:ext cx="5182226" cy="3424107"/>
          </a:xfrm>
        </p:spPr>
        <p:txBody>
          <a:bodyPr/>
          <a:lstStyle/>
          <a:p>
            <a:pPr marL="342900" lvl="0" indent="-342900" algn="just">
              <a:lnSpc>
                <a:spcPct val="150000"/>
              </a:lnSpc>
              <a:buFont typeface="Symbol" panose="05050102010706020507" pitchFamily="18" charset="2"/>
              <a:buChar char=""/>
            </a:pPr>
            <a:r>
              <a:rPr lang="en-GB" sz="1800" dirty="0">
                <a:effectLst/>
                <a:latin typeface="Times New Roman" panose="02020603050405020304" pitchFamily="18" charset="0"/>
                <a:ea typeface="Arial" panose="020B0604020202020204" pitchFamily="34" charset="0"/>
                <a:cs typeface="Arial" panose="020B0604020202020204" pitchFamily="34" charset="0"/>
              </a:rPr>
              <a:t>Encouraging children with bond with peers (Cantor </a:t>
            </a:r>
            <a:r>
              <a:rPr lang="en-GB" sz="1800" i="1" dirty="0">
                <a:effectLst/>
                <a:latin typeface="Times New Roman" panose="02020603050405020304" pitchFamily="18" charset="0"/>
                <a:ea typeface="Arial" panose="020B0604020202020204" pitchFamily="34" charset="0"/>
                <a:cs typeface="Arial" panose="020B0604020202020204" pitchFamily="34" charset="0"/>
              </a:rPr>
              <a:t>et al</a:t>
            </a:r>
            <a:r>
              <a:rPr lang="en-GB" sz="1800" dirty="0">
                <a:effectLst/>
                <a:latin typeface="Times New Roman" panose="02020603050405020304" pitchFamily="18" charset="0"/>
                <a:ea typeface="Arial" panose="020B0604020202020204" pitchFamily="34" charset="0"/>
                <a:cs typeface="Arial" panose="020B0604020202020204" pitchFamily="34" charset="0"/>
              </a:rPr>
              <a:t>., 2019)</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marL="342900" lvl="0" indent="-342900" algn="just">
              <a:lnSpc>
                <a:spcPct val="150000"/>
              </a:lnSpc>
              <a:buFont typeface="Symbol" panose="05050102010706020507" pitchFamily="18" charset="2"/>
              <a:buChar char=""/>
            </a:pPr>
            <a:r>
              <a:rPr lang="en-GB" sz="1800" dirty="0">
                <a:effectLst/>
                <a:latin typeface="Times New Roman" panose="02020603050405020304" pitchFamily="18" charset="0"/>
                <a:ea typeface="Arial" panose="020B0604020202020204" pitchFamily="34" charset="0"/>
                <a:cs typeface="Arial" panose="020B0604020202020204" pitchFamily="34" charset="0"/>
              </a:rPr>
              <a:t>Individual activity will give them the opportunity to build a sense of self and individuality</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p:txBody>
      </p:sp>
      <p:pic>
        <p:nvPicPr>
          <p:cNvPr id="5124" name="Picture 4" descr="10 Simple and Creative Collage Work for Kids">
            <a:extLst>
              <a:ext uri="{FF2B5EF4-FFF2-40B4-BE49-F238E27FC236}">
                <a16:creationId xmlns:a16="http://schemas.microsoft.com/office/drawing/2014/main" id="{1E352BDB-4B23-481B-AF4B-3202ECD1D96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87547" y="2129796"/>
            <a:ext cx="5632174" cy="38986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783653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592263-EE7F-42B4-A125-74478367C68F}"/>
              </a:ext>
            </a:extLst>
          </p:cNvPr>
          <p:cNvSpPr>
            <a:spLocks noGrp="1"/>
          </p:cNvSpPr>
          <p:nvPr>
            <p:ph type="title"/>
          </p:nvPr>
        </p:nvSpPr>
        <p:spPr/>
        <p:txBody>
          <a:bodyPr>
            <a:normAutofit/>
          </a:bodyPr>
          <a:lstStyle/>
          <a:p>
            <a:r>
              <a:rPr lang="en-GB" sz="2800" b="1" dirty="0">
                <a:solidFill>
                  <a:schemeClr val="tx1"/>
                </a:solidFill>
                <a:latin typeface="Times New Roman" panose="02020603050405020304" pitchFamily="18" charset="0"/>
                <a:cs typeface="Times New Roman" panose="02020603050405020304" pitchFamily="18" charset="0"/>
              </a:rPr>
              <a:t>Activity for children between 7 – 11 years</a:t>
            </a:r>
          </a:p>
        </p:txBody>
      </p:sp>
      <p:sp>
        <p:nvSpPr>
          <p:cNvPr id="3" name="Content Placeholder 2">
            <a:extLst>
              <a:ext uri="{FF2B5EF4-FFF2-40B4-BE49-F238E27FC236}">
                <a16:creationId xmlns:a16="http://schemas.microsoft.com/office/drawing/2014/main" id="{722FFFA1-1F3D-49F5-AE5D-4147C6194736}"/>
              </a:ext>
            </a:extLst>
          </p:cNvPr>
          <p:cNvSpPr>
            <a:spLocks noGrp="1"/>
          </p:cNvSpPr>
          <p:nvPr>
            <p:ph sz="quarter" idx="13"/>
          </p:nvPr>
        </p:nvSpPr>
        <p:spPr>
          <a:xfrm>
            <a:off x="913774" y="2367092"/>
            <a:ext cx="4705148" cy="3424107"/>
          </a:xfrm>
        </p:spPr>
        <p:txBody>
          <a:bodyPr/>
          <a:lstStyle/>
          <a:p>
            <a:pPr marL="342900" lvl="0" indent="-342900" algn="just">
              <a:lnSpc>
                <a:spcPct val="150000"/>
              </a:lnSpc>
              <a:buFont typeface="Symbol" panose="05050102010706020507" pitchFamily="18" charset="2"/>
              <a:buChar char=""/>
            </a:pPr>
            <a:r>
              <a:rPr lang="en-GB" sz="1800" dirty="0">
                <a:effectLst/>
                <a:latin typeface="Times New Roman" panose="02020603050405020304" pitchFamily="18" charset="0"/>
                <a:ea typeface="Arial" panose="020B0604020202020204" pitchFamily="34" charset="0"/>
                <a:cs typeface="Arial" panose="020B0604020202020204" pitchFamily="34" charset="0"/>
              </a:rPr>
              <a:t>Comic book writing in pairs for the kids</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marL="342900" lvl="0" indent="-342900" algn="just">
              <a:lnSpc>
                <a:spcPct val="150000"/>
              </a:lnSpc>
              <a:buFont typeface="Symbol" panose="05050102010706020507" pitchFamily="18" charset="2"/>
              <a:buChar char=""/>
            </a:pPr>
            <a:r>
              <a:rPr lang="en-GB" sz="1800" dirty="0">
                <a:effectLst/>
                <a:latin typeface="Times New Roman" panose="02020603050405020304" pitchFamily="18" charset="0"/>
                <a:ea typeface="Arial" panose="020B0604020202020204" pitchFamily="34" charset="0"/>
                <a:cs typeface="Arial" panose="020B0604020202020204" pitchFamily="34" charset="0"/>
              </a:rPr>
              <a:t>In order to boost team building mentality, and provide a friend to bond with (Mazza </a:t>
            </a:r>
            <a:r>
              <a:rPr lang="en-GB" sz="1800" i="1" dirty="0">
                <a:effectLst/>
                <a:latin typeface="Times New Roman" panose="02020603050405020304" pitchFamily="18" charset="0"/>
                <a:ea typeface="Arial" panose="020B0604020202020204" pitchFamily="34" charset="0"/>
                <a:cs typeface="Arial" panose="020B0604020202020204" pitchFamily="34" charset="0"/>
              </a:rPr>
              <a:t>et al</a:t>
            </a:r>
            <a:r>
              <a:rPr lang="en-GB" sz="1800" dirty="0">
                <a:effectLst/>
                <a:latin typeface="Times New Roman" panose="02020603050405020304" pitchFamily="18" charset="0"/>
                <a:ea typeface="Arial" panose="020B0604020202020204" pitchFamily="34" charset="0"/>
                <a:cs typeface="Arial" panose="020B0604020202020204" pitchFamily="34" charset="0"/>
              </a:rPr>
              <a:t>., 2017)</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p:txBody>
      </p:sp>
      <p:pic>
        <p:nvPicPr>
          <p:cNvPr id="6146" name="Picture 2" descr="BALANCEDLITERACYDIET :: index :: Balanced Literacy Diet">
            <a:extLst>
              <a:ext uri="{FF2B5EF4-FFF2-40B4-BE49-F238E27FC236}">
                <a16:creationId xmlns:a16="http://schemas.microsoft.com/office/drawing/2014/main" id="{950CC917-8AF6-40CF-8B41-B2CDAA19A55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99244" y="1961322"/>
            <a:ext cx="4470952" cy="44709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23912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592263-EE7F-42B4-A125-74478367C68F}"/>
              </a:ext>
            </a:extLst>
          </p:cNvPr>
          <p:cNvSpPr>
            <a:spLocks noGrp="1"/>
          </p:cNvSpPr>
          <p:nvPr>
            <p:ph type="title"/>
          </p:nvPr>
        </p:nvSpPr>
        <p:spPr/>
        <p:txBody>
          <a:bodyPr>
            <a:normAutofit/>
          </a:bodyPr>
          <a:lstStyle/>
          <a:p>
            <a:r>
              <a:rPr lang="en-GB" sz="2800" b="1" dirty="0">
                <a:solidFill>
                  <a:schemeClr val="tx1"/>
                </a:solidFill>
                <a:latin typeface="Times New Roman" panose="02020603050405020304" pitchFamily="18" charset="0"/>
                <a:cs typeface="Times New Roman" panose="02020603050405020304" pitchFamily="18" charset="0"/>
              </a:rPr>
              <a:t>Activity for children between 7 – 11 years</a:t>
            </a:r>
          </a:p>
        </p:txBody>
      </p:sp>
      <p:sp>
        <p:nvSpPr>
          <p:cNvPr id="3" name="Content Placeholder 2">
            <a:extLst>
              <a:ext uri="{FF2B5EF4-FFF2-40B4-BE49-F238E27FC236}">
                <a16:creationId xmlns:a16="http://schemas.microsoft.com/office/drawing/2014/main" id="{722FFFA1-1F3D-49F5-AE5D-4147C6194736}"/>
              </a:ext>
            </a:extLst>
          </p:cNvPr>
          <p:cNvSpPr>
            <a:spLocks noGrp="1"/>
          </p:cNvSpPr>
          <p:nvPr>
            <p:ph sz="quarter" idx="13"/>
          </p:nvPr>
        </p:nvSpPr>
        <p:spPr>
          <a:xfrm>
            <a:off x="913774" y="2367092"/>
            <a:ext cx="5182226" cy="3424107"/>
          </a:xfrm>
        </p:spPr>
        <p:txBody>
          <a:bodyPr/>
          <a:lstStyle/>
          <a:p>
            <a:pPr marL="342900" lvl="0" indent="-342900" algn="just">
              <a:lnSpc>
                <a:spcPct val="150000"/>
              </a:lnSpc>
              <a:buFont typeface="Symbol" panose="05050102010706020507" pitchFamily="18" charset="2"/>
              <a:buChar char=""/>
            </a:pPr>
            <a:r>
              <a:rPr lang="en-GB" sz="1800" dirty="0">
                <a:effectLst/>
                <a:latin typeface="Times New Roman" panose="02020603050405020304" pitchFamily="18" charset="0"/>
                <a:ea typeface="Arial" panose="020B0604020202020204" pitchFamily="34" charset="0"/>
                <a:cs typeface="Arial" panose="020B0604020202020204" pitchFamily="34" charset="0"/>
              </a:rPr>
              <a:t>Psychologically 7 – 11-year-old kids develop lasting friendships in this age (</a:t>
            </a:r>
            <a:r>
              <a:rPr lang="en-GB" sz="1800" dirty="0" err="1">
                <a:effectLst/>
                <a:latin typeface="Times New Roman" panose="02020603050405020304" pitchFamily="18" charset="0"/>
                <a:ea typeface="Arial" panose="020B0604020202020204" pitchFamily="34" charset="0"/>
                <a:cs typeface="Arial" panose="020B0604020202020204" pitchFamily="34" charset="0"/>
              </a:rPr>
              <a:t>Tomasello</a:t>
            </a:r>
            <a:r>
              <a:rPr lang="en-GB" sz="1800" dirty="0">
                <a:effectLst/>
                <a:latin typeface="Times New Roman" panose="02020603050405020304" pitchFamily="18" charset="0"/>
                <a:ea typeface="Arial" panose="020B0604020202020204" pitchFamily="34" charset="0"/>
                <a:cs typeface="Arial" panose="020B0604020202020204" pitchFamily="34" charset="0"/>
              </a:rPr>
              <a:t>, 2018)</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marL="342900" lvl="0" indent="-342900" algn="just">
              <a:lnSpc>
                <a:spcPct val="150000"/>
              </a:lnSpc>
              <a:buFont typeface="Symbol" panose="05050102010706020507" pitchFamily="18" charset="2"/>
              <a:buChar char=""/>
            </a:pPr>
            <a:r>
              <a:rPr lang="en-GB" sz="1800" dirty="0">
                <a:effectLst/>
                <a:latin typeface="Times New Roman" panose="02020603050405020304" pitchFamily="18" charset="0"/>
                <a:ea typeface="Arial" panose="020B0604020202020204" pitchFamily="34" charset="0"/>
                <a:cs typeface="Arial" panose="020B0604020202020204" pitchFamily="34" charset="0"/>
              </a:rPr>
              <a:t>It also allows them to explore their creative mind and share their interest with others</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p:txBody>
      </p:sp>
      <p:pic>
        <p:nvPicPr>
          <p:cNvPr id="7170" name="Picture 2" descr="Teaching Puberty Doesn&amp;#39;t Have to Be Awkward!">
            <a:extLst>
              <a:ext uri="{FF2B5EF4-FFF2-40B4-BE49-F238E27FC236}">
                <a16:creationId xmlns:a16="http://schemas.microsoft.com/office/drawing/2014/main" id="{5A8C4A31-944E-4266-BEC2-2E1433E1149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35814" y="2341538"/>
            <a:ext cx="5182226" cy="34496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354992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EB147C-74B1-438D-A4F5-69D812EDAB79}"/>
              </a:ext>
            </a:extLst>
          </p:cNvPr>
          <p:cNvSpPr>
            <a:spLocks noGrp="1"/>
          </p:cNvSpPr>
          <p:nvPr>
            <p:ph type="title"/>
          </p:nvPr>
        </p:nvSpPr>
        <p:spPr/>
        <p:txBody>
          <a:bodyPr/>
          <a:lstStyle/>
          <a:p>
            <a:r>
              <a:rPr lang="en-GB" b="1" dirty="0">
                <a:solidFill>
                  <a:schemeClr val="tx1"/>
                </a:solidFill>
                <a:latin typeface="Times New Roman" panose="02020603050405020304" pitchFamily="18" charset="0"/>
                <a:cs typeface="Times New Roman" panose="02020603050405020304" pitchFamily="18" charset="0"/>
              </a:rPr>
              <a:t>Conclusion</a:t>
            </a:r>
          </a:p>
        </p:txBody>
      </p:sp>
      <p:sp>
        <p:nvSpPr>
          <p:cNvPr id="3" name="Content Placeholder 2">
            <a:extLst>
              <a:ext uri="{FF2B5EF4-FFF2-40B4-BE49-F238E27FC236}">
                <a16:creationId xmlns:a16="http://schemas.microsoft.com/office/drawing/2014/main" id="{4F190B68-DF3B-4ECD-BA0B-262151FC3801}"/>
              </a:ext>
            </a:extLst>
          </p:cNvPr>
          <p:cNvSpPr>
            <a:spLocks noGrp="1"/>
          </p:cNvSpPr>
          <p:nvPr>
            <p:ph sz="quarter" idx="13"/>
          </p:nvPr>
        </p:nvSpPr>
        <p:spPr>
          <a:xfrm>
            <a:off x="913774" y="2367092"/>
            <a:ext cx="5182226" cy="3424107"/>
          </a:xfrm>
        </p:spPr>
        <p:txBody>
          <a:bodyPr/>
          <a:lstStyle/>
          <a:p>
            <a:pPr marL="342900" lvl="0" indent="-342900" algn="just">
              <a:lnSpc>
                <a:spcPct val="150000"/>
              </a:lnSpc>
              <a:buFont typeface="Symbol" panose="05050102010706020507" pitchFamily="18" charset="2"/>
              <a:buChar char=""/>
            </a:pPr>
            <a:r>
              <a:rPr lang="en-GB" sz="1800" dirty="0">
                <a:effectLst/>
                <a:latin typeface="Times New Roman" panose="02020603050405020304" pitchFamily="18" charset="0"/>
                <a:ea typeface="Arial" panose="020B0604020202020204" pitchFamily="34" charset="0"/>
                <a:cs typeface="Arial" panose="020B0604020202020204" pitchFamily="34" charset="0"/>
              </a:rPr>
              <a:t>Children of different age groups have different developmental stages in terms of social and cognitive development</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marL="342900" lvl="0" indent="-342900" algn="just">
              <a:lnSpc>
                <a:spcPct val="150000"/>
              </a:lnSpc>
              <a:buFont typeface="Symbol" panose="05050102010706020507" pitchFamily="18" charset="2"/>
              <a:buChar char=""/>
            </a:pPr>
            <a:r>
              <a:rPr lang="en-GB" sz="1800" dirty="0">
                <a:effectLst/>
                <a:latin typeface="Times New Roman" panose="02020603050405020304" pitchFamily="18" charset="0"/>
                <a:ea typeface="Arial" panose="020B0604020202020204" pitchFamily="34" charset="0"/>
                <a:cs typeface="Arial" panose="020B0604020202020204" pitchFamily="34" charset="0"/>
              </a:rPr>
              <a:t>Activities will impact the children and their development positively</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p:txBody>
      </p:sp>
      <p:pic>
        <p:nvPicPr>
          <p:cNvPr id="8194" name="Picture 2" descr="The Child Care Crisis Is Keeping Women Out of the Workforce - Center for  American Progress">
            <a:extLst>
              <a:ext uri="{FF2B5EF4-FFF2-40B4-BE49-F238E27FC236}">
                <a16:creationId xmlns:a16="http://schemas.microsoft.com/office/drawing/2014/main" id="{8BE294BB-2FA4-4554-B98D-058DA2984FC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41774" y="2040835"/>
            <a:ext cx="5901274" cy="39379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960194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4CDFD1-BF29-4552-A04E-D412C15A4486}"/>
              </a:ext>
            </a:extLst>
          </p:cNvPr>
          <p:cNvSpPr>
            <a:spLocks noGrp="1"/>
          </p:cNvSpPr>
          <p:nvPr>
            <p:ph type="title"/>
          </p:nvPr>
        </p:nvSpPr>
        <p:spPr/>
        <p:txBody>
          <a:bodyPr/>
          <a:lstStyle/>
          <a:p>
            <a:r>
              <a:rPr lang="en-GB" b="1" dirty="0">
                <a:solidFill>
                  <a:schemeClr val="tx1"/>
                </a:solidFill>
                <a:latin typeface="Times New Roman" panose="02020603050405020304" pitchFamily="18" charset="0"/>
                <a:cs typeface="Times New Roman" panose="02020603050405020304" pitchFamily="18" charset="0"/>
              </a:rPr>
              <a:t>Reference List</a:t>
            </a:r>
          </a:p>
        </p:txBody>
      </p:sp>
      <p:sp>
        <p:nvSpPr>
          <p:cNvPr id="3" name="Content Placeholder 2">
            <a:extLst>
              <a:ext uri="{FF2B5EF4-FFF2-40B4-BE49-F238E27FC236}">
                <a16:creationId xmlns:a16="http://schemas.microsoft.com/office/drawing/2014/main" id="{E70ACDA9-4C84-43FE-9E4A-88D1612A4CCC}"/>
              </a:ext>
            </a:extLst>
          </p:cNvPr>
          <p:cNvSpPr>
            <a:spLocks noGrp="1"/>
          </p:cNvSpPr>
          <p:nvPr>
            <p:ph sz="quarter" idx="13"/>
          </p:nvPr>
        </p:nvSpPr>
        <p:spPr>
          <a:xfrm>
            <a:off x="913774" y="2367092"/>
            <a:ext cx="10363826" cy="3881308"/>
          </a:xfrm>
        </p:spPr>
        <p:txBody>
          <a:bodyPr>
            <a:normAutofit/>
          </a:bodyPr>
          <a:lstStyle/>
          <a:p>
            <a:pPr algn="just">
              <a:lnSpc>
                <a:spcPct val="150000"/>
              </a:lnSpc>
            </a:pPr>
            <a:r>
              <a:rPr lang="en-GB" sz="18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Cantor, P., </a:t>
            </a:r>
            <a:r>
              <a:rPr lang="en-GB" sz="1800" dirty="0" err="1">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Osher</a:t>
            </a:r>
            <a:r>
              <a:rPr lang="en-GB" sz="18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 D., Berg, J., Steyer, L. and Rose, T., 2019. Malleability, plasticity, and individuality: How children learn and develop in context1. </a:t>
            </a:r>
            <a:r>
              <a:rPr lang="en-IN" sz="1800" i="1" dirty="0">
                <a:effectLst/>
                <a:latin typeface="Times New Roman" panose="02020603050405020304" pitchFamily="18" charset="0"/>
                <a:ea typeface="Arial" panose="020B0604020202020204" pitchFamily="34" charset="0"/>
                <a:cs typeface="Times New Roman" panose="02020603050405020304" pitchFamily="18" charset="0"/>
              </a:rPr>
              <a:t>Applied Developmental Science</a:t>
            </a:r>
            <a:r>
              <a:rPr lang="en-IN" sz="1800" dirty="0">
                <a:effectLst/>
                <a:latin typeface="Times New Roman" panose="02020603050405020304" pitchFamily="18" charset="0"/>
                <a:ea typeface="Arial" panose="020B0604020202020204" pitchFamily="34" charset="0"/>
                <a:cs typeface="Times New Roman" panose="02020603050405020304" pitchFamily="18" charset="0"/>
              </a:rPr>
              <a:t>, </a:t>
            </a:r>
            <a:r>
              <a:rPr lang="en-IN" sz="1800" i="1" dirty="0">
                <a:effectLst/>
                <a:latin typeface="Times New Roman" panose="02020603050405020304" pitchFamily="18" charset="0"/>
                <a:ea typeface="Arial" panose="020B0604020202020204" pitchFamily="34" charset="0"/>
                <a:cs typeface="Times New Roman" panose="02020603050405020304" pitchFamily="18" charset="0"/>
              </a:rPr>
              <a:t>23</a:t>
            </a:r>
            <a:r>
              <a:rPr lang="en-IN" sz="1800" dirty="0">
                <a:effectLst/>
                <a:latin typeface="Times New Roman" panose="02020603050405020304" pitchFamily="18" charset="0"/>
                <a:ea typeface="Arial" panose="020B0604020202020204" pitchFamily="34" charset="0"/>
                <a:cs typeface="Times New Roman" panose="02020603050405020304" pitchFamily="18" charset="0"/>
              </a:rPr>
              <a:t>(4), pp.307-337.</a:t>
            </a:r>
          </a:p>
          <a:p>
            <a:pPr algn="just">
              <a:lnSpc>
                <a:spcPct val="150000"/>
              </a:lnSpc>
            </a:pPr>
            <a:r>
              <a:rPr lang="en-GB" sz="18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Demetriou, A., Makris, N., </a:t>
            </a:r>
            <a:r>
              <a:rPr lang="en-GB" sz="1800" dirty="0" err="1">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Spanoudis</a:t>
            </a:r>
            <a:r>
              <a:rPr lang="en-GB" sz="18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 G., </a:t>
            </a:r>
            <a:r>
              <a:rPr lang="en-GB" sz="1800" dirty="0" err="1">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Kazi</a:t>
            </a:r>
            <a:r>
              <a:rPr lang="en-GB" sz="18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 S., </a:t>
            </a:r>
            <a:r>
              <a:rPr lang="en-GB" sz="1800" dirty="0" err="1">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Shayer</a:t>
            </a:r>
            <a:r>
              <a:rPr lang="en-GB" sz="18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 M. and </a:t>
            </a:r>
            <a:r>
              <a:rPr lang="en-GB" sz="1800" dirty="0" err="1">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Kazali</a:t>
            </a:r>
            <a:r>
              <a:rPr lang="en-GB" sz="18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 E., 2018. Mapping the dimensions of general intelligence: An integrated differential-developmental theory. </a:t>
            </a:r>
            <a:r>
              <a:rPr lang="en-IN" sz="1800" i="1" dirty="0">
                <a:effectLst/>
                <a:latin typeface="Times New Roman" panose="02020603050405020304" pitchFamily="18" charset="0"/>
                <a:ea typeface="Arial" panose="020B0604020202020204" pitchFamily="34" charset="0"/>
                <a:cs typeface="Times New Roman" panose="02020603050405020304" pitchFamily="18" charset="0"/>
              </a:rPr>
              <a:t>Human Development</a:t>
            </a:r>
            <a:r>
              <a:rPr lang="en-IN" sz="1800" dirty="0">
                <a:effectLst/>
                <a:latin typeface="Times New Roman" panose="02020603050405020304" pitchFamily="18" charset="0"/>
                <a:ea typeface="Arial" panose="020B0604020202020204" pitchFamily="34" charset="0"/>
                <a:cs typeface="Times New Roman" panose="02020603050405020304" pitchFamily="18" charset="0"/>
              </a:rPr>
              <a:t>, </a:t>
            </a:r>
            <a:r>
              <a:rPr lang="en-IN" sz="1800" i="1" dirty="0">
                <a:effectLst/>
                <a:latin typeface="Times New Roman" panose="02020603050405020304" pitchFamily="18" charset="0"/>
                <a:ea typeface="Arial" panose="020B0604020202020204" pitchFamily="34" charset="0"/>
                <a:cs typeface="Times New Roman" panose="02020603050405020304" pitchFamily="18" charset="0"/>
              </a:rPr>
              <a:t>61</a:t>
            </a:r>
            <a:r>
              <a:rPr lang="en-IN" sz="1800" dirty="0">
                <a:effectLst/>
                <a:latin typeface="Times New Roman" panose="02020603050405020304" pitchFamily="18" charset="0"/>
                <a:ea typeface="Arial" panose="020B0604020202020204" pitchFamily="34" charset="0"/>
                <a:cs typeface="Times New Roman" panose="02020603050405020304" pitchFamily="18" charset="0"/>
              </a:rPr>
              <a:t>(1), pp.4-42.</a:t>
            </a:r>
          </a:p>
          <a:p>
            <a:pPr>
              <a:lnSpc>
                <a:spcPct val="150000"/>
              </a:lnSpc>
            </a:pPr>
            <a:r>
              <a:rPr lang="en-GB" sz="18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Mazza, M., Mariano, M., </a:t>
            </a:r>
            <a:r>
              <a:rPr lang="en-GB" sz="1800" dirty="0" err="1">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Peretti</a:t>
            </a:r>
            <a:r>
              <a:rPr lang="en-GB" sz="18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 S., </a:t>
            </a:r>
            <a:r>
              <a:rPr lang="en-GB" sz="1800" dirty="0" err="1">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Masedu</a:t>
            </a:r>
            <a:r>
              <a:rPr lang="en-GB" sz="18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 F., Pino, M.C. and </a:t>
            </a:r>
            <a:r>
              <a:rPr lang="en-GB" sz="1800" dirty="0" err="1">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Valenti</a:t>
            </a:r>
            <a:r>
              <a:rPr lang="en-GB" sz="18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 M., 2017. The role of theory of mind on social information processing in children with autism spectrum disorders: A mediation analysis. </a:t>
            </a:r>
            <a:r>
              <a:rPr lang="en-IN" i="1" dirty="0">
                <a:effectLst/>
                <a:latin typeface="Times New Roman" panose="02020603050405020304" pitchFamily="18" charset="0"/>
                <a:cs typeface="Times New Roman" panose="02020603050405020304" pitchFamily="18" charset="0"/>
              </a:rPr>
              <a:t>Journal of Autism and Developmental Disorders</a:t>
            </a:r>
            <a:r>
              <a:rPr lang="en-IN" dirty="0">
                <a:effectLst/>
                <a:latin typeface="Times New Roman" panose="02020603050405020304" pitchFamily="18" charset="0"/>
                <a:cs typeface="Times New Roman" panose="02020603050405020304" pitchFamily="18" charset="0"/>
              </a:rPr>
              <a:t>, </a:t>
            </a:r>
            <a:r>
              <a:rPr lang="en-IN" i="1" dirty="0">
                <a:effectLst/>
                <a:latin typeface="Times New Roman" panose="02020603050405020304" pitchFamily="18" charset="0"/>
                <a:cs typeface="Times New Roman" panose="02020603050405020304" pitchFamily="18" charset="0"/>
              </a:rPr>
              <a:t>47</a:t>
            </a:r>
            <a:r>
              <a:rPr lang="en-IN" dirty="0">
                <a:effectLst/>
                <a:latin typeface="Times New Roman" panose="02020603050405020304" pitchFamily="18" charset="0"/>
                <a:cs typeface="Times New Roman" panose="02020603050405020304" pitchFamily="18" charset="0"/>
              </a:rPr>
              <a:t>(5), pp.1369-1379.</a:t>
            </a: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8437989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Why Saying &amp;quot;Thank You&amp;quot; Matters - Crown Connect">
            <a:extLst>
              <a:ext uri="{FF2B5EF4-FFF2-40B4-BE49-F238E27FC236}">
                <a16:creationId xmlns:a16="http://schemas.microsoft.com/office/drawing/2014/main" id="{24A22105-7D5F-4B46-85A8-1C2ED411974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79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98636363"/>
      </p:ext>
    </p:extLst>
  </p:cSld>
  <p:clrMapOvr>
    <a:masterClrMapping/>
  </p:clrMapOvr>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83</TotalTime>
  <Words>1287</Words>
  <Application>Microsoft Office PowerPoint</Application>
  <PresentationFormat>Widescreen</PresentationFormat>
  <Paragraphs>62</Paragraphs>
  <Slides>12</Slides>
  <Notes>9</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Facet</vt:lpstr>
      <vt:lpstr>BMHP4019 Psychology in Health and Social care</vt:lpstr>
      <vt:lpstr>Table of content</vt:lpstr>
      <vt:lpstr>Introduction</vt:lpstr>
      <vt:lpstr>Activity for children between 0 – 2 years</vt:lpstr>
      <vt:lpstr>Activity for children between 0 – 2 years</vt:lpstr>
      <vt:lpstr>Activity for children between 2 – 7 years</vt:lpstr>
      <vt:lpstr>Activity for children between 2 – 7 years</vt:lpstr>
      <vt:lpstr>Activity for children between 7 – 11 years</vt:lpstr>
      <vt:lpstr>Activity for children between 7 – 11 years</vt:lpstr>
      <vt:lpstr>Conclusion</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BMHP4019 Psychology in Health and Social care</dc:title>
  <cp:lastModifiedBy>Unknown User</cp:lastModifiedBy>
  <cp:revision>1</cp:revision>
  <dcterms:created xsi:type="dcterms:W3CDTF">2021-06-29T06:46:46Z</dcterms:created>
  <dcterms:modified xsi:type="dcterms:W3CDTF">2021-08-07T14:18:41Z</dcterms:modified>
</cp:coreProperties>
</file>