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9144000" cy="6858000" type="screen4x3"/>
  <p:notesSz cx="6858000" cy="9144000"/>
  <p:embeddedFontLst>
    <p:embeddedFont>
      <p:font typeface="黑体" pitchFamily="49" charset="-122"/>
      <p:regular r:id="rId42"/>
    </p:embeddedFont>
    <p:embeddedFont>
      <p:font typeface="Calibri" pitchFamily="34" charset="0"/>
      <p:regular r:id="rId43"/>
      <p:bold r:id="rId44"/>
      <p:italic r:id="rId45"/>
      <p:boldItalic r:id="rId46"/>
    </p:embeddedFont>
    <p:embeddedFont>
      <p:font typeface="华文细黑" pitchFamily="2" charset="-122"/>
      <p:regular r:id="rId47"/>
    </p:embeddedFont>
    <p:embeddedFont>
      <p:font typeface="GB Pinyinok-D" pitchFamily="2" charset="-122"/>
      <p:regular r:id="rId48"/>
    </p:embeddedFont>
    <p:embeddedFont>
      <p:font typeface="华文楷体" pitchFamily="2" charset="-122"/>
      <p:regular r:id="rId49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第四课  她总是笑着跟客人说话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901-1105041Q53126.jpg" descr="1901-1105041Q53126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572000" y="1700212"/>
            <a:ext cx="2663825" cy="18637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t017ecd4cbfd20249b4.jpg" descr="t017ecd4cbfd20249b4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835150" y="1700212"/>
            <a:ext cx="2665413" cy="1865313"/>
          </a:xfrm>
          <a:prstGeom prst="rect">
            <a:avLst/>
          </a:prstGeom>
          <a:ln w="12700">
            <a:miter lim="400000"/>
          </a:ln>
        </p:spPr>
      </p:pic>
      <p:sp>
        <p:nvSpPr>
          <p:cNvPr id="14" name="Shape 1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5" name="Shape 1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6" name="Shape 1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8" name="Shape 18"/>
          <p:cNvSpPr/>
          <p:nvPr/>
        </p:nvSpPr>
        <p:spPr>
          <a:xfrm>
            <a:off x="3032442" y="11969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你明白这句话的意思吗？</a:t>
            </a:r>
          </a:p>
        </p:txBody>
      </p:sp>
      <p:sp>
        <p:nvSpPr>
          <p:cNvPr id="19" name="Shape 19"/>
          <p:cNvSpPr/>
          <p:nvPr/>
        </p:nvSpPr>
        <p:spPr>
          <a:xfrm>
            <a:off x="183515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0" name="Shape 20"/>
          <p:cNvSpPr/>
          <p:nvPr/>
        </p:nvSpPr>
        <p:spPr>
          <a:xfrm>
            <a:off x="457200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1" name="Shape 21"/>
          <p:cNvSpPr/>
          <p:nvPr/>
        </p:nvSpPr>
        <p:spPr>
          <a:xfrm>
            <a:off x="2949575" y="5822950"/>
            <a:ext cx="305965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yǒuyì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bǐsài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èr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友谊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第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一，比赛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第 二 </a:t>
            </a:r>
          </a:p>
        </p:txBody>
      </p:sp>
      <p:pic>
        <p:nvPicPr>
          <p:cNvPr id="22" name="5220779_153347088801_2.jpg" descr="5220779_153347088801_2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1835150" y="3644900"/>
            <a:ext cx="2665413" cy="18907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t01d8e9aefca81bd82d.jpg" descr="t01d8e9aefca81bd82d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572000" y="3644900"/>
            <a:ext cx="2665413" cy="1871663"/>
          </a:xfrm>
          <a:prstGeom prst="rect">
            <a:avLst/>
          </a:prstGeom>
          <a:ln w="12700">
            <a:miter lim="400000"/>
          </a:ln>
        </p:spPr>
      </p:pic>
      <p:sp>
        <p:nvSpPr>
          <p:cNvPr id="24" name="Shape 24"/>
          <p:cNvSpPr/>
          <p:nvPr/>
        </p:nvSpPr>
        <p:spPr>
          <a:xfrm>
            <a:off x="457200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5" name="Shape 25"/>
          <p:cNvSpPr/>
          <p:nvPr/>
        </p:nvSpPr>
        <p:spPr>
          <a:xfrm>
            <a:off x="183515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676400"/>
            <a:ext cx="276206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match, competition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676400"/>
            <a:ext cx="10207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比赛</a:t>
            </a:r>
          </a:p>
        </p:txBody>
      </p:sp>
      <p:sp>
        <p:nvSpPr>
          <p:cNvPr id="33" name="Shape 33"/>
          <p:cNvSpPr/>
          <p:nvPr/>
        </p:nvSpPr>
        <p:spPr>
          <a:xfrm>
            <a:off x="5026025" y="2641600"/>
            <a:ext cx="11794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photo 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63683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照片</a:t>
            </a:r>
          </a:p>
        </p:txBody>
      </p:sp>
      <p:sp>
        <p:nvSpPr>
          <p:cNvPr id="35" name="Shape 35"/>
          <p:cNvSpPr/>
          <p:nvPr/>
        </p:nvSpPr>
        <p:spPr>
          <a:xfrm>
            <a:off x="5026025" y="3632200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grade</a:t>
            </a:r>
          </a:p>
        </p:txBody>
      </p:sp>
      <p:sp>
        <p:nvSpPr>
          <p:cNvPr id="36" name="Shape 36"/>
          <p:cNvSpPr/>
          <p:nvPr/>
        </p:nvSpPr>
        <p:spPr>
          <a:xfrm>
            <a:off x="1055687" y="364648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年级</a:t>
            </a:r>
          </a:p>
        </p:txBody>
      </p:sp>
      <p:sp>
        <p:nvSpPr>
          <p:cNvPr id="37" name="Shape 37"/>
          <p:cNvSpPr/>
          <p:nvPr/>
        </p:nvSpPr>
        <p:spPr>
          <a:xfrm>
            <a:off x="5026025" y="4654550"/>
            <a:ext cx="111691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adv. and</a:t>
            </a:r>
          </a:p>
        </p:txBody>
      </p:sp>
      <p:sp>
        <p:nvSpPr>
          <p:cNvPr id="38" name="Shape 38"/>
          <p:cNvSpPr/>
          <p:nvPr/>
        </p:nvSpPr>
        <p:spPr>
          <a:xfrm>
            <a:off x="1055687" y="4652962"/>
            <a:ext cx="8937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又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6764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bǐsài</a:t>
            </a:r>
            <a:r>
              <a:rPr sz="2400" dirty="0"/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2514600" y="26368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zhàopiàn</a:t>
            </a:r>
            <a:r>
              <a:rPr sz="2400" dirty="0"/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09837" y="36464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niánjí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2" name="Shape 42"/>
          <p:cNvSpPr/>
          <p:nvPr/>
        </p:nvSpPr>
        <p:spPr>
          <a:xfrm>
            <a:off x="2509837" y="4652962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yòu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1" animBg="1" advAuto="0"/>
      <p:bldP spid="33" grpId="2" animBg="1" advAuto="0"/>
      <p:bldP spid="35" grpId="3" animBg="1" advAuto="0"/>
      <p:bldP spid="37" grpId="4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5" name="Shape 4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6" name="Shape 4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8" name="Shape 48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9" name="Shape 49"/>
          <p:cNvSpPr/>
          <p:nvPr/>
        </p:nvSpPr>
        <p:spPr>
          <a:xfrm>
            <a:off x="4972050" y="5058407"/>
            <a:ext cx="231907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match, competition</a:t>
            </a:r>
          </a:p>
        </p:txBody>
      </p:sp>
      <p:sp>
        <p:nvSpPr>
          <p:cNvPr id="50" name="Shape 50"/>
          <p:cNvSpPr/>
          <p:nvPr/>
        </p:nvSpPr>
        <p:spPr>
          <a:xfrm>
            <a:off x="1048543" y="3080543"/>
            <a:ext cx="102076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比赛</a:t>
            </a:r>
          </a:p>
        </p:txBody>
      </p:sp>
      <p:sp>
        <p:nvSpPr>
          <p:cNvPr id="51" name="Shape 51"/>
          <p:cNvSpPr/>
          <p:nvPr/>
        </p:nvSpPr>
        <p:spPr>
          <a:xfrm>
            <a:off x="4962525" y="3086100"/>
            <a:ext cx="100021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photo 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2095500"/>
            <a:ext cx="10191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照片</a:t>
            </a:r>
          </a:p>
        </p:txBody>
      </p:sp>
      <p:sp>
        <p:nvSpPr>
          <p:cNvPr id="53" name="Shape 53"/>
          <p:cNvSpPr/>
          <p:nvPr/>
        </p:nvSpPr>
        <p:spPr>
          <a:xfrm>
            <a:off x="4962525" y="4064000"/>
            <a:ext cx="338455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grade</a:t>
            </a:r>
          </a:p>
        </p:txBody>
      </p:sp>
      <p:sp>
        <p:nvSpPr>
          <p:cNvPr id="54" name="Shape 54"/>
          <p:cNvSpPr/>
          <p:nvPr/>
        </p:nvSpPr>
        <p:spPr>
          <a:xfrm>
            <a:off x="1051718" y="5050631"/>
            <a:ext cx="10191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年级</a:t>
            </a:r>
          </a:p>
        </p:txBody>
      </p:sp>
      <p:sp>
        <p:nvSpPr>
          <p:cNvPr id="55" name="Shape 55"/>
          <p:cNvSpPr/>
          <p:nvPr/>
        </p:nvSpPr>
        <p:spPr>
          <a:xfrm>
            <a:off x="4962525" y="2093590"/>
            <a:ext cx="94812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adv. and</a:t>
            </a:r>
          </a:p>
        </p:txBody>
      </p:sp>
      <p:sp>
        <p:nvSpPr>
          <p:cNvPr id="56" name="Shape 56"/>
          <p:cNvSpPr/>
          <p:nvPr/>
        </p:nvSpPr>
        <p:spPr>
          <a:xfrm>
            <a:off x="1050925" y="4065587"/>
            <a:ext cx="8937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又</a:t>
            </a:r>
          </a:p>
        </p:txBody>
      </p:sp>
      <p:sp>
        <p:nvSpPr>
          <p:cNvPr id="57" name="Shape 57"/>
          <p:cNvSpPr/>
          <p:nvPr/>
        </p:nvSpPr>
        <p:spPr>
          <a:xfrm>
            <a:off x="2509837" y="406558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bǐsài</a:t>
            </a:r>
            <a:r>
              <a:rPr sz="2000" dirty="0"/>
              <a:t> </a:t>
            </a:r>
          </a:p>
        </p:txBody>
      </p:sp>
      <p:sp>
        <p:nvSpPr>
          <p:cNvPr id="58" name="Shape 58"/>
          <p:cNvSpPr/>
          <p:nvPr/>
        </p:nvSpPr>
        <p:spPr>
          <a:xfrm>
            <a:off x="2514600" y="3081337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zhàopiàn</a:t>
            </a:r>
            <a:r>
              <a:rPr sz="2000" dirty="0"/>
              <a:t> </a:t>
            </a:r>
          </a:p>
        </p:txBody>
      </p:sp>
      <p:sp>
        <p:nvSpPr>
          <p:cNvPr id="59" name="Shape 59"/>
          <p:cNvSpPr/>
          <p:nvPr/>
        </p:nvSpPr>
        <p:spPr>
          <a:xfrm>
            <a:off x="2509837" y="2095500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niánjí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0" name="Shape 60"/>
          <p:cNvSpPr/>
          <p:nvPr/>
        </p:nvSpPr>
        <p:spPr>
          <a:xfrm>
            <a:off x="2509837" y="5059362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yòu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3" name="Shape 6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4" name="Shape 6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6" name="Shape 66"/>
          <p:cNvSpPr/>
          <p:nvPr/>
        </p:nvSpPr>
        <p:spPr>
          <a:xfrm>
            <a:off x="3239947" y="1705292"/>
            <a:ext cx="1997356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又......又......</a:t>
            </a:r>
          </a:p>
        </p:txBody>
      </p:sp>
      <p:sp>
        <p:nvSpPr>
          <p:cNvPr id="67" name="Shape 67"/>
          <p:cNvSpPr/>
          <p:nvPr/>
        </p:nvSpPr>
        <p:spPr>
          <a:xfrm>
            <a:off x="1908175" y="2891155"/>
            <a:ext cx="22377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外边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1857375" y="3705542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这个西瓜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大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甜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9" name="Shape 69"/>
          <p:cNvSpPr/>
          <p:nvPr/>
        </p:nvSpPr>
        <p:spPr>
          <a:xfrm>
            <a:off x="1763688" y="4519929"/>
            <a:ext cx="5285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那个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高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又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漂亮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的女孩儿是二年级的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2541587" y="862012"/>
            <a:ext cx="86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连线题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70022" y="305519"/>
            <a:ext cx="1833788" cy="919241"/>
            <a:chOff x="0" y="0"/>
            <a:chExt cx="1833787" cy="919239"/>
          </a:xfrm>
        </p:grpSpPr>
        <p:grpSp>
          <p:nvGrpSpPr>
            <p:cNvPr id="74" name="Group 7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5" name="Shape 75"/>
            <p:cNvSpPr/>
            <p:nvPr/>
          </p:nvSpPr>
          <p:spPr>
            <a:xfrm>
              <a:off x="574552" y="286618"/>
              <a:ext cx="1259236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7" name="Shape 77"/>
          <p:cNvSpPr/>
          <p:nvPr/>
        </p:nvSpPr>
        <p:spPr>
          <a:xfrm>
            <a:off x="717550" y="2251075"/>
            <a:ext cx="8219576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这家商店的东西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              A: 又不好看又不好吃           </a:t>
            </a:r>
          </a:p>
        </p:txBody>
      </p:sp>
      <p:sp>
        <p:nvSpPr>
          <p:cNvPr id="78" name="Shape 78"/>
          <p:cNvSpPr/>
          <p:nvPr/>
        </p:nvSpPr>
        <p:spPr>
          <a:xfrm>
            <a:off x="717550" y="3116262"/>
            <a:ext cx="821957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他做饭做得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                      B: 又贵又少</a:t>
            </a:r>
          </a:p>
        </p:txBody>
      </p:sp>
      <p:sp>
        <p:nvSpPr>
          <p:cNvPr id="79" name="Shape 79"/>
          <p:cNvSpPr/>
          <p:nvPr/>
        </p:nvSpPr>
        <p:spPr>
          <a:xfrm>
            <a:off x="714375" y="4051300"/>
            <a:ext cx="7836095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我喜欢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的衣服。                  C: 又便宜又漂亮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84" name="Group 8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2" name="Shape 8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5" name="Shape 85"/>
          <p:cNvSpPr/>
          <p:nvPr/>
        </p:nvSpPr>
        <p:spPr>
          <a:xfrm>
            <a:off x="3543300" y="1832451"/>
            <a:ext cx="280030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  <a:r>
              <a:rPr sz="1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1</a:t>
            </a:r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着(O</a:t>
            </a:r>
            <a:r>
              <a:rPr sz="1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1</a:t>
            </a:r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)+V</a:t>
            </a:r>
            <a:r>
              <a:rPr sz="1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2</a:t>
            </a:r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(O</a:t>
            </a:r>
            <a:r>
              <a:rPr sz="1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2</a:t>
            </a:r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) </a:t>
            </a:r>
          </a:p>
        </p:txBody>
      </p:sp>
      <p:sp>
        <p:nvSpPr>
          <p:cNvPr id="86" name="Shape 86"/>
          <p:cNvSpPr/>
          <p:nvPr/>
        </p:nvSpPr>
        <p:spPr>
          <a:xfrm>
            <a:off x="2843212" y="3027679"/>
            <a:ext cx="4066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周先生和周太太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坐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着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电视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7" name="Shape 87"/>
          <p:cNvSpPr/>
          <p:nvPr/>
        </p:nvSpPr>
        <p:spPr>
          <a:xfrm>
            <a:off x="2843212" y="3964304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很多人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着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报纸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坐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在门口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2771800" y="4832959"/>
            <a:ext cx="4066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旁边那个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着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书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笑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的人是谁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95" name="Group 95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93" name="Group 9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4" name="Shape 94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6" name="Shape 96"/>
          <p:cNvSpPr/>
          <p:nvPr/>
        </p:nvSpPr>
        <p:spPr>
          <a:xfrm>
            <a:off x="2555875" y="1700212"/>
            <a:ext cx="43586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站着               写作业                打着电话</a:t>
            </a:r>
          </a:p>
        </p:txBody>
      </p:sp>
      <p:sp>
        <p:nvSpPr>
          <p:cNvPr id="97" name="Shape 97"/>
          <p:cNvSpPr/>
          <p:nvPr/>
        </p:nvSpPr>
        <p:spPr>
          <a:xfrm>
            <a:off x="1835150" y="2708275"/>
            <a:ext cx="2855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我喜欢听着歌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8" name="Shape 98"/>
          <p:cNvSpPr/>
          <p:nvPr/>
        </p:nvSpPr>
        <p:spPr>
          <a:xfrm>
            <a:off x="1835150" y="3573462"/>
            <a:ext cx="2855214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我们不能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开车。</a:t>
            </a:r>
          </a:p>
        </p:txBody>
      </p:sp>
      <p:sp>
        <p:nvSpPr>
          <p:cNvPr id="99" name="Shape 99"/>
          <p:cNvSpPr/>
          <p:nvPr/>
        </p:nvSpPr>
        <p:spPr>
          <a:xfrm>
            <a:off x="1831975" y="4508500"/>
            <a:ext cx="3172714" cy="601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我们的老师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上课。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roup 10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1" name="Shape 10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4" name="Group 10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6" name="Shape 106"/>
          <p:cNvSpPr/>
          <p:nvPr/>
        </p:nvSpPr>
        <p:spPr>
          <a:xfrm>
            <a:off x="3048000" y="1379854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107" name="Shape 107"/>
          <p:cNvSpPr/>
          <p:nvPr/>
        </p:nvSpPr>
        <p:spPr>
          <a:xfrm>
            <a:off x="838200" y="2057400"/>
            <a:ext cx="366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小明：这是你们比赛的照片吗？</a:t>
            </a:r>
          </a:p>
        </p:txBody>
      </p:sp>
      <p:sp>
        <p:nvSpPr>
          <p:cNvPr id="108" name="Shape 108"/>
          <p:cNvSpPr/>
          <p:nvPr/>
        </p:nvSpPr>
        <p:spPr>
          <a:xfrm>
            <a:off x="839787" y="2819400"/>
            <a:ext cx="392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马可：是，这是我们比赛后照的。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39787" y="35782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小明：照得不错，你们都是一个年级的吗？</a:t>
            </a:r>
          </a:p>
        </p:txBody>
      </p:sp>
      <p:sp>
        <p:nvSpPr>
          <p:cNvPr id="110" name="Shape 110"/>
          <p:cNvSpPr/>
          <p:nvPr/>
        </p:nvSpPr>
        <p:spPr>
          <a:xfrm>
            <a:off x="839787" y="4348162"/>
            <a:ext cx="595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马可：不是。那个又高又漂亮的女孩儿是二年级的。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839787" y="5102225"/>
            <a:ext cx="417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小明：旁边那个拿着书笑的人是谁？</a:t>
            </a:r>
          </a:p>
        </p:txBody>
      </p:sp>
      <p:sp>
        <p:nvSpPr>
          <p:cNvPr id="112" name="Shape 112"/>
          <p:cNvSpPr/>
          <p:nvPr/>
        </p:nvSpPr>
        <p:spPr>
          <a:xfrm>
            <a:off x="839787" y="5861050"/>
            <a:ext cx="189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马可：那是我！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9" name="Group 119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7" name="Group 11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8" name="Shape 118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0" name="Shape 120"/>
          <p:cNvSpPr/>
          <p:nvPr/>
        </p:nvSpPr>
        <p:spPr>
          <a:xfrm>
            <a:off x="1676400" y="2105025"/>
            <a:ext cx="242630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dirty="0" err="1">
                <a:latin typeface="Calibri"/>
                <a:ea typeface="Calibri"/>
                <a:cs typeface="Calibri"/>
                <a:sym typeface="Calibri"/>
              </a:rPr>
              <a:t>小明和马可在看照片</a:t>
            </a:r>
            <a:r>
              <a:rPr sz="2000" dirty="0"/>
              <a:t>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2" name="Shape 122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3" name="Shape 123"/>
          <p:cNvSpPr/>
          <p:nvPr/>
        </p:nvSpPr>
        <p:spPr>
          <a:xfrm>
            <a:off x="1676400" y="2897187"/>
            <a:ext cx="40157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dirty="0" err="1"/>
              <a:t>照片是马可和他的同学们比赛前照的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5" name="Shape 125"/>
          <p:cNvSpPr/>
          <p:nvPr/>
        </p:nvSpPr>
        <p:spPr>
          <a:xfrm>
            <a:off x="1676400" y="3760787"/>
            <a:ext cx="31013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dirty="0" err="1"/>
              <a:t>照片里的马可不是二年级的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1143000" y="45767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7" name="Shape 127"/>
          <p:cNvSpPr/>
          <p:nvPr/>
        </p:nvSpPr>
        <p:spPr>
          <a:xfrm>
            <a:off x="1676400" y="4522787"/>
            <a:ext cx="40157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dirty="0" err="1"/>
              <a:t>旁边那个拿着书笑的人是小明的朋友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第四课  她总是笑着跟客人说话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看图片，用“着”写出他们在做什么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18" name="Shape 18"/>
          <p:cNvSpPr/>
          <p:nvPr/>
        </p:nvSpPr>
        <p:spPr>
          <a:xfrm>
            <a:off x="671830" y="3139058"/>
            <a:ext cx="292323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chī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píngguǒ</a:t>
            </a: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  </a:t>
            </a:r>
            <a:r>
              <a:rPr lang="en-US"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kàn</a:t>
            </a:r>
            <a:r>
              <a:rPr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shū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1. 吃 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苹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果     </a:t>
            </a:r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+    看  书</a:t>
            </a:r>
          </a:p>
        </p:txBody>
      </p:sp>
      <p:sp>
        <p:nvSpPr>
          <p:cNvPr id="19" name="Shape 19"/>
          <p:cNvSpPr/>
          <p:nvPr/>
        </p:nvSpPr>
        <p:spPr>
          <a:xfrm>
            <a:off x="5447029" y="3129279"/>
            <a:ext cx="97398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xiào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2. 笑   +</a:t>
            </a:r>
          </a:p>
        </p:txBody>
      </p:sp>
      <p:sp>
        <p:nvSpPr>
          <p:cNvPr id="20" name="Shape 20"/>
          <p:cNvSpPr/>
          <p:nvPr/>
        </p:nvSpPr>
        <p:spPr>
          <a:xfrm>
            <a:off x="786129" y="4840858"/>
            <a:ext cx="180754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lang="en-US"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lang="en-US"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hē</a:t>
            </a:r>
            <a:r>
              <a:rPr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yǐnliào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3. 喝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饮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料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+</a:t>
            </a:r>
          </a:p>
        </p:txBody>
      </p:sp>
      <p:sp>
        <p:nvSpPr>
          <p:cNvPr id="21" name="Shape 21"/>
          <p:cNvSpPr/>
          <p:nvPr/>
        </p:nvSpPr>
        <p:spPr>
          <a:xfrm>
            <a:off x="5436096" y="4880609"/>
            <a:ext cx="193578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dǎ</a:t>
            </a:r>
            <a:r>
              <a:rPr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diànhuà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4. 打 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电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话     </a:t>
            </a:r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+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2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4" name="Shape 2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7" name="Shape 27"/>
          <p:cNvSpPr/>
          <p:nvPr/>
        </p:nvSpPr>
        <p:spPr>
          <a:xfrm>
            <a:off x="5022850" y="1739900"/>
            <a:ext cx="219071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clever, smart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1747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聪明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2497137"/>
            <a:ext cx="291431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warm, enthusiastic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热情</a:t>
            </a:r>
          </a:p>
        </p:txBody>
      </p:sp>
      <p:sp>
        <p:nvSpPr>
          <p:cNvPr id="31" name="Shape 31"/>
          <p:cNvSpPr/>
          <p:nvPr/>
        </p:nvSpPr>
        <p:spPr>
          <a:xfrm>
            <a:off x="5038725" y="3263900"/>
            <a:ext cx="228789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hard-working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努力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4025900"/>
            <a:ext cx="152321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always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4033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总是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4787900"/>
            <a:ext cx="156563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answer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4795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回答</a:t>
            </a:r>
          </a:p>
        </p:txBody>
      </p:sp>
      <p:sp>
        <p:nvSpPr>
          <p:cNvPr id="37" name="Shape 37"/>
          <p:cNvSpPr/>
          <p:nvPr/>
        </p:nvSpPr>
        <p:spPr>
          <a:xfrm>
            <a:off x="2519362" y="1751012"/>
            <a:ext cx="144847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cōngming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8" name="Shape 38"/>
          <p:cNvSpPr/>
          <p:nvPr/>
        </p:nvSpPr>
        <p:spPr>
          <a:xfrm>
            <a:off x="2514600" y="2501900"/>
            <a:ext cx="103650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rèqíng</a:t>
            </a:r>
            <a:r>
              <a:rPr sz="2400" dirty="0"/>
              <a:t> </a:t>
            </a:r>
          </a:p>
        </p:txBody>
      </p:sp>
      <p:sp>
        <p:nvSpPr>
          <p:cNvPr id="39" name="Shape 39"/>
          <p:cNvSpPr/>
          <p:nvPr/>
        </p:nvSpPr>
        <p:spPr>
          <a:xfrm>
            <a:off x="2514600" y="3263900"/>
            <a:ext cx="6662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nǔlì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2514600" y="4025900"/>
            <a:ext cx="120160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zǒngshì</a:t>
            </a:r>
            <a:r>
              <a:rPr sz="2400" dirty="0"/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14600" y="4783137"/>
            <a:ext cx="91787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huídá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2" name="Shape 42"/>
          <p:cNvSpPr/>
          <p:nvPr/>
        </p:nvSpPr>
        <p:spPr>
          <a:xfrm>
            <a:off x="5064125" y="5554662"/>
            <a:ext cx="134581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stand</a:t>
            </a:r>
          </a:p>
        </p:txBody>
      </p:sp>
      <p:sp>
        <p:nvSpPr>
          <p:cNvPr id="43" name="Shape 43"/>
          <p:cNvSpPr/>
          <p:nvPr/>
        </p:nvSpPr>
        <p:spPr>
          <a:xfrm>
            <a:off x="1074737" y="5562600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站</a:t>
            </a:r>
          </a:p>
        </p:txBody>
      </p:sp>
      <p:sp>
        <p:nvSpPr>
          <p:cNvPr id="44" name="Shape 44"/>
          <p:cNvSpPr/>
          <p:nvPr/>
        </p:nvSpPr>
        <p:spPr>
          <a:xfrm>
            <a:off x="2540000" y="5549900"/>
            <a:ext cx="78482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zhàn</a:t>
            </a:r>
            <a:r>
              <a:rPr sz="2400" dirty="0"/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 advAuto="0"/>
      <p:bldP spid="29" grpId="0" animBg="1" advAuto="0"/>
      <p:bldP spid="31" grpId="0" animBg="1" advAuto="0"/>
      <p:bldP spid="33" grpId="0" animBg="1" advAuto="0"/>
      <p:bldP spid="35" grpId="0" animBg="1" advAuto="0"/>
      <p:bldP spid="42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7" name="Shape 4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8" name="Shape 4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0" name="Shape 50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1" name="Shape 51"/>
          <p:cNvSpPr/>
          <p:nvPr/>
        </p:nvSpPr>
        <p:spPr>
          <a:xfrm>
            <a:off x="5022850" y="2019300"/>
            <a:ext cx="184294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clever, smart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20145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聪明</a:t>
            </a:r>
          </a:p>
        </p:txBody>
      </p:sp>
      <p:sp>
        <p:nvSpPr>
          <p:cNvPr id="53" name="Shape 53"/>
          <p:cNvSpPr/>
          <p:nvPr/>
        </p:nvSpPr>
        <p:spPr>
          <a:xfrm>
            <a:off x="5029348" y="5061391"/>
            <a:ext cx="2445952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warm, enthusiastic</a:t>
            </a:r>
          </a:p>
        </p:txBody>
      </p:sp>
      <p:sp>
        <p:nvSpPr>
          <p:cNvPr id="54" name="Shape 54"/>
          <p:cNvSpPr/>
          <p:nvPr/>
        </p:nvSpPr>
        <p:spPr>
          <a:xfrm>
            <a:off x="1049337" y="35385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热情</a:t>
            </a:r>
          </a:p>
        </p:txBody>
      </p:sp>
      <p:sp>
        <p:nvSpPr>
          <p:cNvPr id="55" name="Shape 55"/>
          <p:cNvSpPr/>
          <p:nvPr/>
        </p:nvSpPr>
        <p:spPr>
          <a:xfrm>
            <a:off x="5025057" y="4301559"/>
            <a:ext cx="192393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hard-working</a:t>
            </a:r>
          </a:p>
        </p:txBody>
      </p:sp>
      <p:sp>
        <p:nvSpPr>
          <p:cNvPr id="56" name="Shape 56"/>
          <p:cNvSpPr/>
          <p:nvPr/>
        </p:nvSpPr>
        <p:spPr>
          <a:xfrm>
            <a:off x="1049337" y="2774156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努力</a:t>
            </a:r>
          </a:p>
        </p:txBody>
      </p:sp>
      <p:sp>
        <p:nvSpPr>
          <p:cNvPr id="57" name="Shape 57"/>
          <p:cNvSpPr/>
          <p:nvPr/>
        </p:nvSpPr>
        <p:spPr>
          <a:xfrm>
            <a:off x="5030415" y="3545681"/>
            <a:ext cx="1322051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answer</a:t>
            </a:r>
          </a:p>
        </p:txBody>
      </p:sp>
      <p:sp>
        <p:nvSpPr>
          <p:cNvPr id="58" name="Shape 58"/>
          <p:cNvSpPr/>
          <p:nvPr/>
        </p:nvSpPr>
        <p:spPr>
          <a:xfrm>
            <a:off x="1049337" y="43005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回答</a:t>
            </a:r>
          </a:p>
        </p:txBody>
      </p:sp>
      <p:sp>
        <p:nvSpPr>
          <p:cNvPr id="59" name="Shape 59"/>
          <p:cNvSpPr/>
          <p:nvPr/>
        </p:nvSpPr>
        <p:spPr>
          <a:xfrm>
            <a:off x="2509716" y="5061267"/>
            <a:ext cx="1216037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cōngming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0" name="Shape 60"/>
          <p:cNvSpPr/>
          <p:nvPr/>
        </p:nvSpPr>
        <p:spPr>
          <a:xfrm>
            <a:off x="2514600" y="2768600"/>
            <a:ext cx="8745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rèqíng</a:t>
            </a:r>
            <a:r>
              <a:rPr sz="2000" dirty="0"/>
              <a:t> </a:t>
            </a:r>
          </a:p>
        </p:txBody>
      </p:sp>
      <p:sp>
        <p:nvSpPr>
          <p:cNvPr id="61" name="Shape 61"/>
          <p:cNvSpPr/>
          <p:nvPr/>
        </p:nvSpPr>
        <p:spPr>
          <a:xfrm>
            <a:off x="2514600" y="3543300"/>
            <a:ext cx="56201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nǔlì</a:t>
            </a:r>
            <a:r>
              <a:rPr sz="2000" dirty="0"/>
              <a:t> </a:t>
            </a:r>
          </a:p>
        </p:txBody>
      </p:sp>
      <p:sp>
        <p:nvSpPr>
          <p:cNvPr id="62" name="Shape 62"/>
          <p:cNvSpPr/>
          <p:nvPr/>
        </p:nvSpPr>
        <p:spPr>
          <a:xfrm>
            <a:off x="2514600" y="4300537"/>
            <a:ext cx="77841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huídá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63" name="Shape 63"/>
          <p:cNvSpPr/>
          <p:nvPr/>
        </p:nvSpPr>
        <p:spPr>
          <a:xfrm>
            <a:off x="5026025" y="2765107"/>
            <a:ext cx="113886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stand</a:t>
            </a:r>
          </a:p>
        </p:txBody>
      </p:sp>
      <p:sp>
        <p:nvSpPr>
          <p:cNvPr id="64" name="Shape 64"/>
          <p:cNvSpPr/>
          <p:nvPr/>
        </p:nvSpPr>
        <p:spPr>
          <a:xfrm>
            <a:off x="1049337" y="5067300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站</a:t>
            </a:r>
          </a:p>
        </p:txBody>
      </p:sp>
      <p:sp>
        <p:nvSpPr>
          <p:cNvPr id="65" name="Shape 65"/>
          <p:cNvSpPr/>
          <p:nvPr/>
        </p:nvSpPr>
        <p:spPr>
          <a:xfrm>
            <a:off x="2512872" y="2025332"/>
            <a:ext cx="66941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zhàn</a:t>
            </a:r>
            <a:r>
              <a:rPr sz="2000" dirty="0"/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8" name="Shape 6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9" name="Shape 6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1" name="Shape 71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对</a:t>
            </a:r>
          </a:p>
        </p:txBody>
      </p:sp>
      <p:sp>
        <p:nvSpPr>
          <p:cNvPr id="72" name="Shape 72"/>
          <p:cNvSpPr/>
          <p:nvPr/>
        </p:nvSpPr>
        <p:spPr>
          <a:xfrm>
            <a:off x="1692275" y="2629217"/>
            <a:ext cx="70891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/>
              <a:t>她笑着</a:t>
            </a:r>
            <a:r>
              <a:rPr sz="2500">
                <a:solidFill>
                  <a:srgbClr val="FF2600"/>
                </a:solidFill>
              </a:rPr>
              <a:t>对</a:t>
            </a:r>
            <a:r>
              <a:rPr sz="2500">
                <a:solidFill>
                  <a:srgbClr val="0433FF"/>
                </a:solidFill>
              </a:rPr>
              <a:t>我</a:t>
            </a:r>
            <a:r>
              <a:rPr sz="2500">
                <a:solidFill>
                  <a:srgbClr val="00F900"/>
                </a:solidFill>
              </a:rPr>
              <a:t>说</a:t>
            </a:r>
            <a:r>
              <a:rPr sz="2500"/>
              <a:t>，她买了一件又漂亮又便宜的衣服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1702730" y="3426142"/>
            <a:ext cx="48666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 dirty="0" err="1"/>
              <a:t>她</a:t>
            </a:r>
            <a:r>
              <a:rPr sz="2500" dirty="0" err="1">
                <a:solidFill>
                  <a:srgbClr val="FF2600"/>
                </a:solidFill>
              </a:rPr>
              <a:t>对</a:t>
            </a:r>
            <a:r>
              <a:rPr sz="2500" dirty="0" err="1">
                <a:solidFill>
                  <a:srgbClr val="0433FF"/>
                </a:solidFill>
              </a:rPr>
              <a:t>每个人</a:t>
            </a:r>
            <a:r>
              <a:rPr sz="2500" dirty="0" err="1"/>
              <a:t>都</a:t>
            </a:r>
            <a:r>
              <a:rPr sz="2500" dirty="0" err="1">
                <a:solidFill>
                  <a:srgbClr val="00F900"/>
                </a:solidFill>
              </a:rPr>
              <a:t>笑</a:t>
            </a:r>
            <a:r>
              <a:rPr sz="2500" dirty="0" err="1"/>
              <a:t>，也常常</a:t>
            </a:r>
            <a:r>
              <a:rPr sz="2500" dirty="0" err="1">
                <a:solidFill>
                  <a:srgbClr val="FF2600"/>
                </a:solidFill>
              </a:rPr>
              <a:t>对</a:t>
            </a:r>
            <a:r>
              <a:rPr sz="2500" dirty="0" err="1">
                <a:solidFill>
                  <a:srgbClr val="0433FF"/>
                </a:solidFill>
              </a:rPr>
              <a:t>我</a:t>
            </a:r>
            <a:r>
              <a:rPr sz="2500" dirty="0" err="1">
                <a:solidFill>
                  <a:srgbClr val="00F900"/>
                </a:solidFill>
              </a:rPr>
              <a:t>笑</a:t>
            </a:r>
            <a:r>
              <a:rPr sz="25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1663700" y="4223067"/>
            <a:ext cx="5819140" cy="4121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/>
              <a:t>你再</a:t>
            </a:r>
            <a:r>
              <a:rPr sz="2500">
                <a:solidFill>
                  <a:srgbClr val="FF2600"/>
                </a:solidFill>
              </a:rPr>
              <a:t>对</a:t>
            </a:r>
            <a:r>
              <a:rPr sz="2500">
                <a:solidFill>
                  <a:srgbClr val="0433FF"/>
                </a:solidFill>
              </a:rPr>
              <a:t>我</a:t>
            </a:r>
            <a:r>
              <a:rPr sz="2500">
                <a:solidFill>
                  <a:srgbClr val="00F900"/>
                </a:solidFill>
              </a:rPr>
              <a:t>说说</a:t>
            </a:r>
            <a:r>
              <a:rPr sz="2500"/>
              <a:t>他的别的好玩儿的事情吧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1"/>
          <p:cNvGrpSpPr/>
          <p:nvPr/>
        </p:nvGrpSpPr>
        <p:grpSpPr>
          <a:xfrm>
            <a:off x="470022" y="305519"/>
            <a:ext cx="1855319" cy="919241"/>
            <a:chOff x="0" y="0"/>
            <a:chExt cx="1855317" cy="919239"/>
          </a:xfrm>
        </p:grpSpPr>
        <p:grpSp>
          <p:nvGrpSpPr>
            <p:cNvPr id="3" name="Group 7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7" name="Shape 7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8" name="Shape 7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0" name="Shape 80"/>
            <p:cNvSpPr/>
            <p:nvPr/>
          </p:nvSpPr>
          <p:spPr>
            <a:xfrm>
              <a:off x="573825" y="287128"/>
              <a:ext cx="1281493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2" name="Shape 82"/>
          <p:cNvSpPr/>
          <p:nvPr/>
        </p:nvSpPr>
        <p:spPr>
          <a:xfrm>
            <a:off x="1738312" y="1821656"/>
            <a:ext cx="5990035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比赛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   对    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年级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照片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总是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努力</a:t>
            </a:r>
            <a:endParaRPr sz="2000" dirty="0">
              <a:latin typeface="华文楷体" pitchFamily="2" charset="-122"/>
              <a:ea typeface="华文楷体" pitchFamily="2" charset="-122"/>
              <a:cs typeface="华文细黑"/>
              <a:sym typeface="华文细黑"/>
            </a:endParaRPr>
          </a:p>
        </p:txBody>
      </p:sp>
      <p:sp>
        <p:nvSpPr>
          <p:cNvPr id="83" name="Shape 83"/>
          <p:cNvSpPr/>
          <p:nvPr/>
        </p:nvSpPr>
        <p:spPr>
          <a:xfrm>
            <a:off x="969344" y="2467689"/>
            <a:ext cx="5903214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她总是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我们笑，所以我们都觉得她很热情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4" name="Shape 84"/>
          <p:cNvSpPr/>
          <p:nvPr/>
        </p:nvSpPr>
        <p:spPr>
          <a:xfrm>
            <a:off x="969344" y="3014662"/>
            <a:ext cx="4823714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这是什么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？你能给我介绍一下吗？</a:t>
            </a:r>
          </a:p>
        </p:txBody>
      </p:sp>
      <p:sp>
        <p:nvSpPr>
          <p:cNvPr id="85" name="Shape 85"/>
          <p:cNvSpPr/>
          <p:nvPr/>
        </p:nvSpPr>
        <p:spPr>
          <a:xfrm>
            <a:off x="969344" y="3559857"/>
            <a:ext cx="6987032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你怎么还看电视？不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学习，怎么能找到好工作呢？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我只看了半个小时。</a:t>
            </a:r>
          </a:p>
        </p:txBody>
      </p:sp>
      <p:sp>
        <p:nvSpPr>
          <p:cNvPr id="86" name="Shape 86"/>
          <p:cNvSpPr/>
          <p:nvPr/>
        </p:nvSpPr>
        <p:spPr>
          <a:xfrm>
            <a:off x="964898" y="4342606"/>
            <a:ext cx="3621533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A:这张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是什么时候的？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是我妈妈小时候的。</a:t>
            </a:r>
          </a:p>
        </p:txBody>
      </p:sp>
      <p:sp>
        <p:nvSpPr>
          <p:cNvPr id="87" name="Shape 87"/>
          <p:cNvSpPr/>
          <p:nvPr/>
        </p:nvSpPr>
        <p:spPr>
          <a:xfrm>
            <a:off x="964898" y="5142265"/>
            <a:ext cx="4447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A: 你怎么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想睡觉？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我工作太累了，起得早，睡得晚。</a:t>
            </a:r>
          </a:p>
        </p:txBody>
      </p:sp>
      <p:sp>
        <p:nvSpPr>
          <p:cNvPr id="88" name="Shape 88"/>
          <p:cNvSpPr/>
          <p:nvPr/>
        </p:nvSpPr>
        <p:spPr>
          <a:xfrm>
            <a:off x="971137" y="5941924"/>
            <a:ext cx="5872227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6. A: 这位老人是谁？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她是我一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时候的老师，现在已经70岁了。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0" name="Shape 90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5" name="Shape 95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96" name="Shape 96"/>
          <p:cNvSpPr/>
          <p:nvPr/>
        </p:nvSpPr>
        <p:spPr>
          <a:xfrm>
            <a:off x="838200" y="2057400"/>
            <a:ext cx="316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小丽：你觉得小红怎么样？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2768600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同学：她又聪明又热情，也很努力。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34893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小丽：我看她总是笑着回答老师的问题。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937125"/>
            <a:ext cx="316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小丽：你是不是喜欢她啊？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4183062"/>
            <a:ext cx="468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同学：她对每个人都笑，也常常对我笑。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5716587"/>
            <a:ext cx="8256003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同学：喜欢她的人太多了，你看那些拿着鲜花站在门口的，都是等她的。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8"/>
          <p:cNvGrpSpPr/>
          <p:nvPr/>
        </p:nvGrpSpPr>
        <p:grpSpPr>
          <a:xfrm>
            <a:off x="470022" y="305519"/>
            <a:ext cx="8359653" cy="919241"/>
            <a:chOff x="0" y="0"/>
            <a:chExt cx="8359652" cy="919239"/>
          </a:xfrm>
        </p:grpSpPr>
        <p:grpSp>
          <p:nvGrpSpPr>
            <p:cNvPr id="3" name="Group 10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4" name="Shape 10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5" name="Shape 10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7" name="Shape 107"/>
            <p:cNvSpPr/>
            <p:nvPr/>
          </p:nvSpPr>
          <p:spPr>
            <a:xfrm>
              <a:off x="573825" y="287128"/>
              <a:ext cx="778582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9" name="Shape 109"/>
          <p:cNvSpPr/>
          <p:nvPr/>
        </p:nvSpPr>
        <p:spPr>
          <a:xfrm>
            <a:off x="1692275" y="2060575"/>
            <a:ext cx="2399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小丽经常对别人笑。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1" name="Shape 111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2" name="Shape 112"/>
          <p:cNvSpPr/>
          <p:nvPr/>
        </p:nvSpPr>
        <p:spPr>
          <a:xfrm>
            <a:off x="1692275" y="2852737"/>
            <a:ext cx="27171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喜欢小丽的人不太多 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4" name="Shape 114"/>
          <p:cNvSpPr/>
          <p:nvPr/>
        </p:nvSpPr>
        <p:spPr>
          <a:xfrm>
            <a:off x="1692275" y="3573462"/>
            <a:ext cx="443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等在门口的那些人都是喜欢小丽的人。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1105693" y="429418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16" name="Shape 116"/>
          <p:cNvSpPr/>
          <p:nvPr/>
        </p:nvSpPr>
        <p:spPr>
          <a:xfrm>
            <a:off x="1681956" y="4294187"/>
            <a:ext cx="341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有很多人拿着鲜花坐在门口。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第四课  她总是笑着跟客人说话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1292542" y="1144428"/>
            <a:ext cx="688594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你想请你的朋友喝点儿饮料，但是你只有六元钱，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你打算买下面的什么和什么？</a:t>
            </a:r>
          </a:p>
        </p:txBody>
      </p:sp>
      <p:pic>
        <p:nvPicPr>
          <p:cNvPr id="17" name="202microfotos_1715145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Shape 18"/>
          <p:cNvSpPr/>
          <p:nvPr/>
        </p:nvSpPr>
        <p:spPr>
          <a:xfrm>
            <a:off x="4727575" y="3291205"/>
            <a:ext cx="1326853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nǎichá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奶茶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3元</a:t>
            </a:r>
          </a:p>
        </p:txBody>
      </p:sp>
      <p:sp>
        <p:nvSpPr>
          <p:cNvPr id="19" name="Shape 19"/>
          <p:cNvSpPr/>
          <p:nvPr/>
        </p:nvSpPr>
        <p:spPr>
          <a:xfrm>
            <a:off x="2386583" y="5505286"/>
            <a:ext cx="1969393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niúnǎi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牛奶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    2.5元</a:t>
            </a:r>
          </a:p>
        </p:txBody>
      </p:sp>
      <p:sp>
        <p:nvSpPr>
          <p:cNvPr id="20" name="Shape 20"/>
          <p:cNvSpPr/>
          <p:nvPr/>
        </p:nvSpPr>
        <p:spPr>
          <a:xfrm>
            <a:off x="714499" y="5505286"/>
            <a:ext cx="1409229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lǜchá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绿茶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 3元</a:t>
            </a:r>
          </a:p>
        </p:txBody>
      </p:sp>
      <p:sp>
        <p:nvSpPr>
          <p:cNvPr id="21" name="Shape 21"/>
          <p:cNvSpPr/>
          <p:nvPr/>
        </p:nvSpPr>
        <p:spPr>
          <a:xfrm>
            <a:off x="6446367" y="3283573"/>
            <a:ext cx="1726034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hóngchá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红茶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3元</a:t>
            </a:r>
          </a:p>
        </p:txBody>
      </p:sp>
      <p:sp>
        <p:nvSpPr>
          <p:cNvPr id="22" name="Shape 22"/>
          <p:cNvSpPr/>
          <p:nvPr/>
        </p:nvSpPr>
        <p:spPr>
          <a:xfrm>
            <a:off x="539552" y="3273936"/>
            <a:ext cx="1760191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shuǐguǒ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chá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水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果    茶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3.5元</a:t>
            </a:r>
          </a:p>
        </p:txBody>
      </p:sp>
      <p:sp>
        <p:nvSpPr>
          <p:cNvPr id="23" name="Shape 23"/>
          <p:cNvSpPr/>
          <p:nvPr/>
        </p:nvSpPr>
        <p:spPr>
          <a:xfrm>
            <a:off x="2639838" y="3291205"/>
            <a:ext cx="1517999" cy="9233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huāchá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花茶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3.2元</a:t>
            </a:r>
          </a:p>
        </p:txBody>
      </p:sp>
      <p:pic>
        <p:nvPicPr>
          <p:cNvPr id="24" name="1509-1104020J22324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54173" y="4203171"/>
            <a:ext cx="1905001" cy="1270636"/>
          </a:xfrm>
          <a:prstGeom prst="rect">
            <a:avLst/>
          </a:prstGeom>
          <a:ln w="12700">
            <a:miter lim="400000"/>
          </a:ln>
        </p:spPr>
      </p:pic>
      <p:pic>
        <p:nvPicPr>
          <p:cNvPr id="25" name="5-131106111154J4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2446337" y="200871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" name="20300001233760130689915132221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438501" y="200871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7" name="1143855921566_2766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6430664" y="4205552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8" name="20130307112401c7e49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454173" y="200871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9" name="20140629161909_HzCuu.jpe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2446337" y="4203171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200851410626671_2_meitu_1.jpg"/>
          <p:cNvPicPr/>
          <p:nvPr/>
        </p:nvPicPr>
        <p:blipFill>
          <a:blip r:embed="rId9" cstate="print">
            <a:extLst/>
          </a:blip>
          <a:stretch>
            <a:fillRect/>
          </a:stretch>
        </p:blipFill>
        <p:spPr>
          <a:xfrm>
            <a:off x="4438501" y="4206014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31" name="U7343P1274DT20111225220245.jpg"/>
          <p:cNvPicPr/>
          <p:nvPr/>
        </p:nvPicPr>
        <p:blipFill>
          <a:blip r:embed="rId10" cstate="print">
            <a:extLst/>
          </a:blip>
          <a:stretch>
            <a:fillRect/>
          </a:stretch>
        </p:blipFill>
        <p:spPr>
          <a:xfrm>
            <a:off x="6430664" y="2008717"/>
            <a:ext cx="1905001" cy="1270001"/>
          </a:xfrm>
          <a:prstGeom prst="rect">
            <a:avLst/>
          </a:prstGeom>
          <a:ln w="12700">
            <a:miter lim="400000"/>
          </a:ln>
        </p:spPr>
      </p:pic>
      <p:sp>
        <p:nvSpPr>
          <p:cNvPr id="32" name="Shape 32"/>
          <p:cNvSpPr/>
          <p:nvPr/>
        </p:nvSpPr>
        <p:spPr>
          <a:xfrm>
            <a:off x="5110331" y="5494794"/>
            <a:ext cx="704678" cy="10156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lang="en-US"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kāfēi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咖啡</a:t>
            </a:r>
            <a:endParaRPr sz="2000" dirty="0">
              <a:solidFill>
                <a:srgbClr val="323333"/>
              </a:solidFill>
              <a:latin typeface="华文细黑"/>
              <a:ea typeface="华文细黑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3.2元</a:t>
            </a:r>
          </a:p>
        </p:txBody>
      </p:sp>
      <p:sp>
        <p:nvSpPr>
          <p:cNvPr id="33" name="Shape 33"/>
          <p:cNvSpPr/>
          <p:nvPr/>
        </p:nvSpPr>
        <p:spPr>
          <a:xfrm>
            <a:off x="6876256" y="5494794"/>
            <a:ext cx="936104" cy="10156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lvl="0" defTabSz="457200"/>
            <a:r>
              <a:rPr lang="en-US"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shuǐ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水</a:t>
            </a:r>
          </a:p>
          <a:p>
            <a:pPr lvl="0" defTabSz="457200"/>
            <a:r>
              <a:rPr lang="en-US" sz="2000" dirty="0" smtClean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smtClean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1.5</a:t>
            </a:r>
            <a:r>
              <a:rPr sz="2000" dirty="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元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 advAuto="0"/>
      <p:bldP spid="19" grpId="0" animBg="1" advAuto="0"/>
      <p:bldP spid="20" grpId="0" animBg="1" advAuto="0"/>
      <p:bldP spid="21" grpId="0" animBg="1" advAuto="0"/>
      <p:bldP spid="22" grpId="0" animBg="1" advAuto="0"/>
      <p:bldP spid="23" grpId="0" animBg="1" advAuto="0"/>
      <p:bldP spid="32" grpId="0" animBg="1" advAuto="0"/>
      <p:bldP spid="33" grpId="0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6" name="Shape 3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7" name="Shape 3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9" name="Shape 39"/>
          <p:cNvSpPr/>
          <p:nvPr/>
        </p:nvSpPr>
        <p:spPr>
          <a:xfrm>
            <a:off x="5003800" y="1895475"/>
            <a:ext cx="149240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hungry</a:t>
            </a:r>
          </a:p>
        </p:txBody>
      </p:sp>
      <p:sp>
        <p:nvSpPr>
          <p:cNvPr id="40" name="Shape 40"/>
          <p:cNvSpPr/>
          <p:nvPr/>
        </p:nvSpPr>
        <p:spPr>
          <a:xfrm>
            <a:off x="1119187" y="18875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饿</a:t>
            </a:r>
          </a:p>
        </p:txBody>
      </p:sp>
      <p:sp>
        <p:nvSpPr>
          <p:cNvPr id="41" name="Shape 41"/>
          <p:cNvSpPr/>
          <p:nvPr/>
        </p:nvSpPr>
        <p:spPr>
          <a:xfrm>
            <a:off x="5003800" y="2852737"/>
            <a:ext cx="191537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supermarket</a:t>
            </a:r>
          </a:p>
        </p:txBody>
      </p:sp>
      <p:sp>
        <p:nvSpPr>
          <p:cNvPr id="42" name="Shape 42"/>
          <p:cNvSpPr/>
          <p:nvPr/>
        </p:nvSpPr>
        <p:spPr>
          <a:xfrm>
            <a:off x="1116012" y="28527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超市</a:t>
            </a:r>
          </a:p>
        </p:txBody>
      </p:sp>
      <p:sp>
        <p:nvSpPr>
          <p:cNvPr id="43" name="Shape 43"/>
          <p:cNvSpPr/>
          <p:nvPr/>
        </p:nvSpPr>
        <p:spPr>
          <a:xfrm>
            <a:off x="2484437" y="1887537"/>
            <a:ext cx="25423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è</a:t>
            </a:r>
          </a:p>
        </p:txBody>
      </p:sp>
      <p:sp>
        <p:nvSpPr>
          <p:cNvPr id="44" name="Shape 44"/>
          <p:cNvSpPr/>
          <p:nvPr/>
        </p:nvSpPr>
        <p:spPr>
          <a:xfrm>
            <a:off x="2492375" y="2852737"/>
            <a:ext cx="112787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chāoshì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5" name="Shape 45"/>
          <p:cNvSpPr/>
          <p:nvPr/>
        </p:nvSpPr>
        <p:spPr>
          <a:xfrm>
            <a:off x="5003800" y="3835400"/>
            <a:ext cx="96719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cake</a:t>
            </a:r>
          </a:p>
        </p:txBody>
      </p:sp>
      <p:sp>
        <p:nvSpPr>
          <p:cNvPr id="46" name="Shape 46"/>
          <p:cNvSpPr/>
          <p:nvPr/>
        </p:nvSpPr>
        <p:spPr>
          <a:xfrm>
            <a:off x="1116012" y="38354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蛋糕</a:t>
            </a:r>
          </a:p>
        </p:txBody>
      </p:sp>
      <p:sp>
        <p:nvSpPr>
          <p:cNvPr id="47" name="Shape 47"/>
          <p:cNvSpPr/>
          <p:nvPr/>
        </p:nvSpPr>
        <p:spPr>
          <a:xfrm>
            <a:off x="2492375" y="3835400"/>
            <a:ext cx="97462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dàngāo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 advAuto="0"/>
      <p:bldP spid="41" grpId="0" animBg="1" advAuto="0"/>
      <p:bldP spid="45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0" name="Shape 5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1" name="Shape 5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3" name="Shape 53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4" name="Shape 54"/>
          <p:cNvSpPr/>
          <p:nvPr/>
        </p:nvSpPr>
        <p:spPr>
          <a:xfrm>
            <a:off x="4953000" y="2314575"/>
            <a:ext cx="126103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hungry</a:t>
            </a:r>
          </a:p>
        </p:txBody>
      </p:sp>
      <p:sp>
        <p:nvSpPr>
          <p:cNvPr id="55" name="Shape 55"/>
          <p:cNvSpPr/>
          <p:nvPr/>
        </p:nvSpPr>
        <p:spPr>
          <a:xfrm>
            <a:off x="1119187" y="3042761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饿</a:t>
            </a:r>
          </a:p>
        </p:txBody>
      </p:sp>
      <p:sp>
        <p:nvSpPr>
          <p:cNvPr id="56" name="Shape 56"/>
          <p:cNvSpPr/>
          <p:nvPr/>
        </p:nvSpPr>
        <p:spPr>
          <a:xfrm>
            <a:off x="4953000" y="3041806"/>
            <a:ext cx="161350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supermarket</a:t>
            </a:r>
          </a:p>
        </p:txBody>
      </p:sp>
      <p:sp>
        <p:nvSpPr>
          <p:cNvPr id="57" name="Shape 57"/>
          <p:cNvSpPr/>
          <p:nvPr/>
        </p:nvSpPr>
        <p:spPr>
          <a:xfrm>
            <a:off x="1116012" y="2315529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超市</a:t>
            </a:r>
          </a:p>
        </p:txBody>
      </p:sp>
      <p:sp>
        <p:nvSpPr>
          <p:cNvPr id="58" name="Shape 58"/>
          <p:cNvSpPr/>
          <p:nvPr/>
        </p:nvSpPr>
        <p:spPr>
          <a:xfrm>
            <a:off x="2471737" y="2315686"/>
            <a:ext cx="134652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è</a:t>
            </a:r>
          </a:p>
        </p:txBody>
      </p:sp>
      <p:sp>
        <p:nvSpPr>
          <p:cNvPr id="59" name="Shape 59"/>
          <p:cNvSpPr/>
          <p:nvPr/>
        </p:nvSpPr>
        <p:spPr>
          <a:xfrm>
            <a:off x="2470911" y="3782218"/>
            <a:ext cx="86081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chāoshì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4953000" y="3784600"/>
            <a:ext cx="823352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cake</a:t>
            </a:r>
          </a:p>
        </p:txBody>
      </p:sp>
      <p:sp>
        <p:nvSpPr>
          <p:cNvPr id="61" name="Shape 61"/>
          <p:cNvSpPr/>
          <p:nvPr/>
        </p:nvSpPr>
        <p:spPr>
          <a:xfrm>
            <a:off x="1116012" y="3785554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蛋糕</a:t>
            </a:r>
          </a:p>
        </p:txBody>
      </p:sp>
      <p:sp>
        <p:nvSpPr>
          <p:cNvPr id="62" name="Shape 62"/>
          <p:cNvSpPr/>
          <p:nvPr/>
        </p:nvSpPr>
        <p:spPr>
          <a:xfrm>
            <a:off x="2475483" y="3048952"/>
            <a:ext cx="811119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dàngāo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5" name="Shape 6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6" name="Shape 6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8" name="Shape 68"/>
          <p:cNvSpPr/>
          <p:nvPr/>
        </p:nvSpPr>
        <p:spPr>
          <a:xfrm>
            <a:off x="4008754" y="1705292"/>
            <a:ext cx="4597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家</a:t>
            </a:r>
          </a:p>
        </p:txBody>
      </p:sp>
      <p:sp>
        <p:nvSpPr>
          <p:cNvPr id="69" name="Shape 69"/>
          <p:cNvSpPr/>
          <p:nvPr/>
        </p:nvSpPr>
        <p:spPr>
          <a:xfrm>
            <a:off x="854075" y="2865755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超市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的蛋糕又便宜又好吃。</a:t>
            </a:r>
          </a:p>
        </p:txBody>
      </p:sp>
      <p:sp>
        <p:nvSpPr>
          <p:cNvPr id="70" name="Shape 70"/>
          <p:cNvSpPr/>
          <p:nvPr/>
        </p:nvSpPr>
        <p:spPr>
          <a:xfrm>
            <a:off x="854075" y="3832542"/>
            <a:ext cx="5590540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因为那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饭馆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的东西很新鲜，服务员也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很热情，所以很多人都喜欢去那儿吃饭。</a:t>
            </a:r>
          </a:p>
        </p:txBody>
      </p:sp>
      <p:sp>
        <p:nvSpPr>
          <p:cNvPr id="71" name="Shape 71"/>
          <p:cNvSpPr/>
          <p:nvPr/>
        </p:nvSpPr>
        <p:spPr>
          <a:xfrm>
            <a:off x="827584" y="5094286"/>
            <a:ext cx="4371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医院的前面有一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家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很大的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公司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pic>
        <p:nvPicPr>
          <p:cNvPr id="72" name="402 microfotos_3004053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537870" y="2309316"/>
            <a:ext cx="2235201" cy="121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3" name="20040901175303132_meitu_2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537870" y="3573462"/>
            <a:ext cx="2235201" cy="121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4" name="www.grainzdi.com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537870" y="4837608"/>
            <a:ext cx="2235201" cy="1219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7" name="Shape 7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8" name="Shape 7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0" name="Shape 80"/>
          <p:cNvSpPr/>
          <p:nvPr/>
        </p:nvSpPr>
        <p:spPr>
          <a:xfrm>
            <a:off x="4008754" y="1705292"/>
            <a:ext cx="4597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块</a:t>
            </a:r>
          </a:p>
        </p:txBody>
      </p:sp>
      <p:sp>
        <p:nvSpPr>
          <p:cNvPr id="81" name="Shape 81"/>
          <p:cNvSpPr/>
          <p:nvPr/>
        </p:nvSpPr>
        <p:spPr>
          <a:xfrm>
            <a:off x="892175" y="2891155"/>
            <a:ext cx="34569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块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蛋糕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怎么这么贵啊？</a:t>
            </a:r>
          </a:p>
        </p:txBody>
      </p:sp>
      <p:sp>
        <p:nvSpPr>
          <p:cNvPr id="82" name="Shape 82"/>
          <p:cNvSpPr/>
          <p:nvPr/>
        </p:nvSpPr>
        <p:spPr>
          <a:xfrm>
            <a:off x="879475" y="3984942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桌子上放着几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块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西瓜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3" name="Shape 83"/>
          <p:cNvSpPr/>
          <p:nvPr/>
        </p:nvSpPr>
        <p:spPr>
          <a:xfrm>
            <a:off x="879474" y="5094286"/>
            <a:ext cx="5590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块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手表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是爸爸去北京旅游时给我买的。</a:t>
            </a:r>
          </a:p>
        </p:txBody>
      </p:sp>
      <p:pic>
        <p:nvPicPr>
          <p:cNvPr id="84" name="b9bef1fbbb6167d6b801a00f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537870" y="2309316"/>
            <a:ext cx="2235201" cy="121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5" name="1574r-06919_meitu_1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537870" y="3573462"/>
            <a:ext cx="2235201" cy="121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6" name="7161663_165809275149_2_meitu_2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6537870" y="4824908"/>
            <a:ext cx="2235201" cy="1219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量词填空</a:t>
            </a:r>
          </a:p>
        </p:txBody>
      </p:sp>
      <p:grpSp>
        <p:nvGrpSpPr>
          <p:cNvPr id="2" name="Group 93"/>
          <p:cNvGrpSpPr/>
          <p:nvPr/>
        </p:nvGrpSpPr>
        <p:grpSpPr>
          <a:xfrm>
            <a:off x="470022" y="305519"/>
            <a:ext cx="1797970" cy="919241"/>
            <a:chOff x="0" y="0"/>
            <a:chExt cx="1797968" cy="919239"/>
          </a:xfrm>
        </p:grpSpPr>
        <p:grpSp>
          <p:nvGrpSpPr>
            <p:cNvPr id="3" name="Group 9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9" name="Shape 8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0" name="Shape 9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2" name="Shape 92"/>
            <p:cNvSpPr/>
            <p:nvPr/>
          </p:nvSpPr>
          <p:spPr>
            <a:xfrm>
              <a:off x="573825" y="287128"/>
              <a:ext cx="1224144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4" name="Shape 94"/>
          <p:cNvSpPr/>
          <p:nvPr/>
        </p:nvSpPr>
        <p:spPr>
          <a:xfrm>
            <a:off x="1639887" y="2500312"/>
            <a:ext cx="4558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他是个有钱人，他爸爸有两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医院。</a:t>
            </a:r>
          </a:p>
        </p:txBody>
      </p:sp>
      <p:sp>
        <p:nvSpPr>
          <p:cNvPr id="95" name="Shape 95"/>
          <p:cNvSpPr/>
          <p:nvPr/>
        </p:nvSpPr>
        <p:spPr>
          <a:xfrm>
            <a:off x="1106487" y="24987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96" name="Shape 96"/>
          <p:cNvSpPr/>
          <p:nvPr/>
        </p:nvSpPr>
        <p:spPr>
          <a:xfrm>
            <a:off x="1106487" y="32289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97" name="Shape 97"/>
          <p:cNvSpPr/>
          <p:nvPr/>
        </p:nvSpPr>
        <p:spPr>
          <a:xfrm>
            <a:off x="1639887" y="3214687"/>
            <a:ext cx="3288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昨天她一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衣服都没买。</a:t>
            </a:r>
          </a:p>
        </p:txBody>
      </p:sp>
      <p:sp>
        <p:nvSpPr>
          <p:cNvPr id="98" name="Shape 98"/>
          <p:cNvSpPr/>
          <p:nvPr/>
        </p:nvSpPr>
        <p:spPr>
          <a:xfrm>
            <a:off x="1106487" y="40560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99" name="Shape 99"/>
          <p:cNvSpPr/>
          <p:nvPr/>
        </p:nvSpPr>
        <p:spPr>
          <a:xfrm>
            <a:off x="1639887" y="4040187"/>
            <a:ext cx="4558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我有点儿饿了，我要去买一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吃的。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2386329" y="1708657"/>
            <a:ext cx="3426577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家       块       些       次        件   </a:t>
            </a:r>
          </a:p>
        </p:txBody>
      </p:sp>
      <p:sp>
        <p:nvSpPr>
          <p:cNvPr id="101" name="Shape 101"/>
          <p:cNvSpPr/>
          <p:nvPr/>
        </p:nvSpPr>
        <p:spPr>
          <a:xfrm>
            <a:off x="1106487" y="4862095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</a:t>
            </a:r>
          </a:p>
        </p:txBody>
      </p:sp>
      <p:sp>
        <p:nvSpPr>
          <p:cNvPr id="102" name="Shape 102"/>
          <p:cNvSpPr/>
          <p:nvPr/>
        </p:nvSpPr>
        <p:spPr>
          <a:xfrm>
            <a:off x="1639887" y="4846220"/>
            <a:ext cx="465645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这里的蛋糕真便宜，一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只要3.5元。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106487" y="5668128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</a:t>
            </a:r>
          </a:p>
        </p:txBody>
      </p:sp>
      <p:sp>
        <p:nvSpPr>
          <p:cNvPr id="104" name="Shape 104"/>
          <p:cNvSpPr/>
          <p:nvPr/>
        </p:nvSpPr>
        <p:spPr>
          <a:xfrm>
            <a:off x="1639887" y="5652253"/>
            <a:ext cx="3034666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这是你第几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来中国？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4167297" cy="920848"/>
            <a:chOff x="0" y="0"/>
            <a:chExt cx="4167296" cy="920847"/>
          </a:xfrm>
        </p:grpSpPr>
        <p:sp>
          <p:nvSpPr>
            <p:cNvPr id="106" name="Shape 106"/>
            <p:cNvSpPr/>
            <p:nvPr/>
          </p:nvSpPr>
          <p:spPr>
            <a:xfrm>
              <a:off x="626477" y="307253"/>
              <a:ext cx="354082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112" name="Shape 112"/>
          <p:cNvSpPr/>
          <p:nvPr/>
        </p:nvSpPr>
        <p:spPr>
          <a:xfrm>
            <a:off x="1433830" y="2529458"/>
            <a:ext cx="418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小刚和小丽买两块蛋糕要多少钱？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1435710" y="3249929"/>
            <a:ext cx="444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小刚和小丽打算在超市买什么饮料？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9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5" name="Shape 115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18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6" name="Shape 116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7" name="Shape 117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20" name="Shape 120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在超市门口</a:t>
            </a:r>
          </a:p>
        </p:txBody>
      </p:sp>
      <p:sp>
        <p:nvSpPr>
          <p:cNvPr id="121" name="Shape 121"/>
          <p:cNvSpPr/>
          <p:nvPr/>
        </p:nvSpPr>
        <p:spPr>
          <a:xfrm>
            <a:off x="838200" y="2057400"/>
            <a:ext cx="570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小刚：我有点儿饿了，我们进超市买点儿东西吧。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850900" y="3429000"/>
            <a:ext cx="595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小刚：我们买两块，回家吃着蛋糕看电视，怎么样？</a:t>
            </a:r>
          </a:p>
        </p:txBody>
      </p:sp>
      <p:sp>
        <p:nvSpPr>
          <p:cNvPr id="123" name="Shape 123"/>
          <p:cNvSpPr/>
          <p:nvPr/>
        </p:nvSpPr>
        <p:spPr>
          <a:xfrm>
            <a:off x="850900" y="4114800"/>
            <a:ext cx="392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小丽：好啊，我再去买一些喝的。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850900" y="2743200"/>
            <a:ext cx="7210171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小丽：好啊，这家超市的蛋糕又便宜又好吃，一块只要2.99元。</a:t>
            </a:r>
          </a:p>
        </p:txBody>
      </p:sp>
      <p:sp>
        <p:nvSpPr>
          <p:cNvPr id="125" name="Shape 125"/>
          <p:cNvSpPr/>
          <p:nvPr/>
        </p:nvSpPr>
        <p:spPr>
          <a:xfrm>
            <a:off x="850900" y="4800600"/>
            <a:ext cx="392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小刚：喝着咖啡吃蛋糕，太好了！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1"/>
          <p:cNvGrpSpPr/>
          <p:nvPr/>
        </p:nvGrpSpPr>
        <p:grpSpPr>
          <a:xfrm>
            <a:off x="287923" y="227733"/>
            <a:ext cx="4167297" cy="920848"/>
            <a:chOff x="0" y="0"/>
            <a:chExt cx="4167296" cy="920847"/>
          </a:xfrm>
        </p:grpSpPr>
        <p:sp>
          <p:nvSpPr>
            <p:cNvPr id="127" name="Shape 127"/>
            <p:cNvSpPr/>
            <p:nvPr/>
          </p:nvSpPr>
          <p:spPr>
            <a:xfrm>
              <a:off x="626477" y="307253"/>
              <a:ext cx="354082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  <p:grpSp>
          <p:nvGrpSpPr>
            <p:cNvPr id="3" name="Group 130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8" name="Shape 128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9" name="Shape 129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32" name="Shape 132"/>
          <p:cNvSpPr/>
          <p:nvPr/>
        </p:nvSpPr>
        <p:spPr>
          <a:xfrm>
            <a:off x="2349500" y="1024254"/>
            <a:ext cx="220434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根据课文内容填空</a:t>
            </a:r>
          </a:p>
        </p:txBody>
      </p:sp>
      <p:sp>
        <p:nvSpPr>
          <p:cNvPr id="133" name="Shape 133"/>
          <p:cNvSpPr/>
          <p:nvPr/>
        </p:nvSpPr>
        <p:spPr>
          <a:xfrm>
            <a:off x="932179" y="3126358"/>
            <a:ext cx="8041641" cy="1371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小刚和小丽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超市门口，他们都有点儿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小丽说：“我们进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买点儿东西吧。”。小丽说，好的。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小丽知道这家超市的蛋糕又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又好吃，所以她告诉小刚可以买点儿</a:t>
            </a:r>
          </a:p>
          <a:p>
            <a:pPr lvl="0"/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。小刚和小丽买了蛋糕。他们还买了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。因为他们都觉得喝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着咖啡吃蛋糕很好。</a:t>
            </a:r>
          </a:p>
        </p:txBody>
      </p:sp>
      <p:sp>
        <p:nvSpPr>
          <p:cNvPr id="134" name="Shape 134"/>
          <p:cNvSpPr/>
          <p:nvPr/>
        </p:nvSpPr>
        <p:spPr>
          <a:xfrm>
            <a:off x="1913949" y="2265806"/>
            <a:ext cx="56971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咖啡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家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超市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站     饿     对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蛋糕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便宜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第四课  她总是笑着跟客人说话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471612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用下面的词语说说你是一个怎么样的人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pic>
        <p:nvPicPr>
          <p:cNvPr id="18" name="200901051436439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06972" y="2064940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20130910015525_n4rSY.jpg"/>
          <p:cNvPicPr/>
          <p:nvPr/>
        </p:nvPicPr>
        <p:blipFill>
          <a:blip r:embed="rId3" cstate="print">
            <a:extLst/>
          </a:blip>
          <a:srcRect t="4167" b="4167"/>
          <a:stretch>
            <a:fillRect/>
          </a:stretch>
        </p:blipFill>
        <p:spPr>
          <a:xfrm>
            <a:off x="5076056" y="1988840"/>
            <a:ext cx="1250845" cy="15841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8118-12020601140829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651710" y="4195564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u=3873013306,4042738158&amp;fm=21&amp;gp=0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1076672" y="4195564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1320100034_meitu_1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851920" y="3933056"/>
            <a:ext cx="1351825" cy="1679940"/>
          </a:xfrm>
          <a:prstGeom prst="rect">
            <a:avLst/>
          </a:prstGeom>
          <a:ln w="12700">
            <a:miter lim="400000"/>
          </a:ln>
        </p:spPr>
      </p:pic>
      <p:sp>
        <p:nvSpPr>
          <p:cNvPr id="23" name="Shape 23"/>
          <p:cNvSpPr/>
          <p:nvPr/>
        </p:nvSpPr>
        <p:spPr>
          <a:xfrm>
            <a:off x="2716529" y="3519328"/>
            <a:ext cx="1179167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cōngmíng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/>
              <a:t>     </a:t>
            </a:r>
            <a:r>
              <a:rPr sz="2000" dirty="0" err="1" smtClean="0"/>
              <a:t>聪明</a:t>
            </a:r>
            <a:endParaRPr sz="2000" dirty="0"/>
          </a:p>
        </p:txBody>
      </p:sp>
      <p:sp>
        <p:nvSpPr>
          <p:cNvPr id="24" name="Shape 24"/>
          <p:cNvSpPr/>
          <p:nvPr/>
        </p:nvSpPr>
        <p:spPr>
          <a:xfrm>
            <a:off x="5148064" y="3520058"/>
            <a:ext cx="108138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piàoliang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漂亮</a:t>
            </a:r>
            <a:endParaRPr sz="2000" dirty="0">
              <a:solidFill>
                <a:srgbClr val="323333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5" name="Shape 25"/>
          <p:cNvSpPr/>
          <p:nvPr/>
        </p:nvSpPr>
        <p:spPr>
          <a:xfrm>
            <a:off x="1687829" y="5643959"/>
            <a:ext cx="810476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rèqíng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热情</a:t>
            </a:r>
            <a:endParaRPr sz="2000" dirty="0">
              <a:solidFill>
                <a:srgbClr val="323333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6" name="Shape 26"/>
          <p:cNvSpPr/>
          <p:nvPr/>
        </p:nvSpPr>
        <p:spPr>
          <a:xfrm>
            <a:off x="4254740" y="5643229"/>
            <a:ext cx="60529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lang="en-US" sz="2000" dirty="0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nǔlì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 err="1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努力</a:t>
            </a:r>
            <a:endParaRPr sz="2000" dirty="0">
              <a:solidFill>
                <a:srgbClr val="323333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7" name="Shape 27"/>
          <p:cNvSpPr/>
          <p:nvPr/>
        </p:nvSpPr>
        <p:spPr>
          <a:xfrm>
            <a:off x="6488640" y="5655929"/>
            <a:ext cx="735136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kuàilè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快乐</a:t>
            </a:r>
            <a:endParaRPr sz="2000" dirty="0">
              <a:solidFill>
                <a:srgbClr val="323333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0" name="Shape 3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1" name="Shape 3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3" name="Shape 33"/>
          <p:cNvSpPr/>
          <p:nvPr/>
        </p:nvSpPr>
        <p:spPr>
          <a:xfrm>
            <a:off x="5261962" y="2052637"/>
            <a:ext cx="139090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young</a:t>
            </a:r>
          </a:p>
        </p:txBody>
      </p:sp>
      <p:sp>
        <p:nvSpPr>
          <p:cNvPr id="34" name="Shape 34"/>
          <p:cNvSpPr/>
          <p:nvPr/>
        </p:nvSpPr>
        <p:spPr>
          <a:xfrm>
            <a:off x="1374174" y="20526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年轻</a:t>
            </a:r>
          </a:p>
        </p:txBody>
      </p:sp>
      <p:sp>
        <p:nvSpPr>
          <p:cNvPr id="35" name="Shape 35"/>
          <p:cNvSpPr/>
          <p:nvPr/>
        </p:nvSpPr>
        <p:spPr>
          <a:xfrm>
            <a:off x="2750537" y="2052637"/>
            <a:ext cx="1142942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niánqīng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5261962" y="2768600"/>
            <a:ext cx="250786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adj. serious, earnest</a:t>
            </a:r>
          </a:p>
        </p:txBody>
      </p:sp>
      <p:sp>
        <p:nvSpPr>
          <p:cNvPr id="37" name="Shape 37"/>
          <p:cNvSpPr/>
          <p:nvPr/>
        </p:nvSpPr>
        <p:spPr>
          <a:xfrm>
            <a:off x="1374174" y="27686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认真</a:t>
            </a:r>
          </a:p>
        </p:txBody>
      </p:sp>
      <p:sp>
        <p:nvSpPr>
          <p:cNvPr id="38" name="Shape 38"/>
          <p:cNvSpPr/>
          <p:nvPr/>
        </p:nvSpPr>
        <p:spPr>
          <a:xfrm>
            <a:off x="2750537" y="2768600"/>
            <a:ext cx="104996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rènzhēn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5261962" y="3479800"/>
            <a:ext cx="230977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customer, guest</a:t>
            </a:r>
          </a:p>
        </p:txBody>
      </p:sp>
      <p:sp>
        <p:nvSpPr>
          <p:cNvPr id="40" name="Shape 40"/>
          <p:cNvSpPr/>
          <p:nvPr/>
        </p:nvSpPr>
        <p:spPr>
          <a:xfrm>
            <a:off x="1374174" y="34798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客人</a:t>
            </a:r>
          </a:p>
        </p:txBody>
      </p:sp>
      <p:sp>
        <p:nvSpPr>
          <p:cNvPr id="41" name="Shape 41"/>
          <p:cNvSpPr/>
          <p:nvPr/>
        </p:nvSpPr>
        <p:spPr>
          <a:xfrm>
            <a:off x="2750537" y="3479800"/>
            <a:ext cx="745397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kèrén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 advAuto="0"/>
      <p:bldP spid="36" grpId="0" animBg="1" advAuto="0"/>
      <p:bldP spid="39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8" name="Shape 48"/>
          <p:cNvSpPr/>
          <p:nvPr/>
        </p:nvSpPr>
        <p:spPr>
          <a:xfrm>
            <a:off x="5261962" y="2230437"/>
            <a:ext cx="117644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young</a:t>
            </a:r>
          </a:p>
        </p:txBody>
      </p:sp>
      <p:sp>
        <p:nvSpPr>
          <p:cNvPr id="49" name="Shape 49"/>
          <p:cNvSpPr/>
          <p:nvPr/>
        </p:nvSpPr>
        <p:spPr>
          <a:xfrm>
            <a:off x="1374174" y="2947354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年轻</a:t>
            </a:r>
          </a:p>
        </p:txBody>
      </p:sp>
      <p:sp>
        <p:nvSpPr>
          <p:cNvPr id="50" name="Shape 50"/>
          <p:cNvSpPr/>
          <p:nvPr/>
        </p:nvSpPr>
        <p:spPr>
          <a:xfrm>
            <a:off x="2750537" y="2230437"/>
            <a:ext cx="947375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niánqīng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5261962" y="2946400"/>
            <a:ext cx="210724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adj. serious, earnest</a:t>
            </a:r>
          </a:p>
        </p:txBody>
      </p:sp>
      <p:sp>
        <p:nvSpPr>
          <p:cNvPr id="52" name="Shape 52"/>
          <p:cNvSpPr/>
          <p:nvPr/>
        </p:nvSpPr>
        <p:spPr>
          <a:xfrm>
            <a:off x="1374174" y="22304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认真</a:t>
            </a:r>
          </a:p>
        </p:txBody>
      </p:sp>
      <p:sp>
        <p:nvSpPr>
          <p:cNvPr id="53" name="Shape 53"/>
          <p:cNvSpPr/>
          <p:nvPr/>
        </p:nvSpPr>
        <p:spPr>
          <a:xfrm>
            <a:off x="2759681" y="3657600"/>
            <a:ext cx="872034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rènzhēn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5261962" y="3657600"/>
            <a:ext cx="194216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customer, guest</a:t>
            </a:r>
          </a:p>
        </p:txBody>
      </p:sp>
      <p:sp>
        <p:nvSpPr>
          <p:cNvPr id="55" name="Shape 55"/>
          <p:cNvSpPr/>
          <p:nvPr/>
        </p:nvSpPr>
        <p:spPr>
          <a:xfrm>
            <a:off x="1374174" y="36576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客人</a:t>
            </a:r>
          </a:p>
        </p:txBody>
      </p:sp>
      <p:sp>
        <p:nvSpPr>
          <p:cNvPr id="56" name="Shape 56"/>
          <p:cNvSpPr/>
          <p:nvPr/>
        </p:nvSpPr>
        <p:spPr>
          <a:xfrm>
            <a:off x="2750537" y="2947354"/>
            <a:ext cx="618759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kèrén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6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6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59" name="Shape 5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0" name="Shape 6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62" name="Shape 6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64" name="Shape 64"/>
          <p:cNvSpPr/>
          <p:nvPr/>
        </p:nvSpPr>
        <p:spPr>
          <a:xfrm>
            <a:off x="914400" y="2362136"/>
            <a:ext cx="6705600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快到了，快去洗水果。</a:t>
            </a:r>
          </a:p>
        </p:txBody>
      </p:sp>
      <p:sp>
        <p:nvSpPr>
          <p:cNvPr id="65" name="Shape 65"/>
          <p:cNvSpPr/>
          <p:nvPr/>
        </p:nvSpPr>
        <p:spPr>
          <a:xfrm>
            <a:off x="912812" y="3070161"/>
            <a:ext cx="6705601" cy="34620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工作到下午三点的时候，我常常很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6" name="Shape 66"/>
          <p:cNvSpPr/>
          <p:nvPr/>
        </p:nvSpPr>
        <p:spPr>
          <a:xfrm>
            <a:off x="914400" y="5175533"/>
            <a:ext cx="6705600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6. A：你来几块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B：两块。</a:t>
            </a:r>
          </a:p>
        </p:txBody>
      </p:sp>
      <p:sp>
        <p:nvSpPr>
          <p:cNvPr id="67" name="Shape 67"/>
          <p:cNvSpPr/>
          <p:nvPr/>
        </p:nvSpPr>
        <p:spPr>
          <a:xfrm>
            <a:off x="2124075" y="1557337"/>
            <a:ext cx="3658295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超市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客人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饿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认真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蛋糕</a:t>
            </a:r>
            <a:endParaRPr sz="2000" dirty="0">
              <a:latin typeface="华文楷体" pitchFamily="2" charset="-122"/>
              <a:ea typeface="华文楷体" pitchFamily="2" charset="-122"/>
              <a:cs typeface="华文细黑"/>
              <a:sym typeface="华文细黑"/>
            </a:endParaRPr>
          </a:p>
        </p:txBody>
      </p:sp>
      <p:sp>
        <p:nvSpPr>
          <p:cNvPr id="68" name="Shape 68"/>
          <p:cNvSpPr/>
          <p:nvPr/>
        </p:nvSpPr>
        <p:spPr>
          <a:xfrm>
            <a:off x="912812" y="3770440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这个孩子工作的时候很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，大家都喜欢他。</a:t>
            </a:r>
          </a:p>
        </p:txBody>
      </p:sp>
      <p:sp>
        <p:nvSpPr>
          <p:cNvPr id="69" name="Shape 69"/>
          <p:cNvSpPr/>
          <p:nvPr/>
        </p:nvSpPr>
        <p:spPr>
          <a:xfrm>
            <a:off x="912812" y="4471608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我下楼去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买点儿东西。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71" name="Shape 7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7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76" name="Shape 76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77" name="Shape 77"/>
          <p:cNvSpPr/>
          <p:nvPr/>
        </p:nvSpPr>
        <p:spPr>
          <a:xfrm>
            <a:off x="1433830" y="2529458"/>
            <a:ext cx="190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客人要找谁？</a:t>
            </a:r>
          </a:p>
        </p:txBody>
      </p:sp>
      <p:sp>
        <p:nvSpPr>
          <p:cNvPr id="78" name="Shape 78"/>
          <p:cNvSpPr/>
          <p:nvPr/>
        </p:nvSpPr>
        <p:spPr>
          <a:xfrm>
            <a:off x="1435710" y="3249929"/>
            <a:ext cx="5204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饭馆有不少又年轻又漂亮的服务员，对吗？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4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0" name="Shape 80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83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1" name="Shape 81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2" name="Shape 82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85" name="Shape 85"/>
          <p:cNvSpPr/>
          <p:nvPr/>
        </p:nvSpPr>
        <p:spPr>
          <a:xfrm>
            <a:off x="3276600" y="1367154"/>
            <a:ext cx="16684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在饭馆</a:t>
            </a:r>
          </a:p>
        </p:txBody>
      </p:sp>
      <p:sp>
        <p:nvSpPr>
          <p:cNvPr id="86" name="Shape 86"/>
          <p:cNvSpPr/>
          <p:nvPr/>
        </p:nvSpPr>
        <p:spPr>
          <a:xfrm>
            <a:off x="838200" y="2230437"/>
            <a:ext cx="2602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经理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：您好！您找谁？</a:t>
            </a:r>
          </a:p>
        </p:txBody>
      </p:sp>
      <p:sp>
        <p:nvSpPr>
          <p:cNvPr id="87" name="Shape 87"/>
          <p:cNvSpPr/>
          <p:nvPr/>
        </p:nvSpPr>
        <p:spPr>
          <a:xfrm>
            <a:off x="838200" y="2874962"/>
            <a:ext cx="61588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客人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：你们这儿是不是有一个又年轻又漂亮的服务员？</a:t>
            </a:r>
          </a:p>
        </p:txBody>
      </p:sp>
      <p:sp>
        <p:nvSpPr>
          <p:cNvPr id="88" name="Shape 88"/>
          <p:cNvSpPr/>
          <p:nvPr/>
        </p:nvSpPr>
        <p:spPr>
          <a:xfrm>
            <a:off x="838200" y="3509962"/>
            <a:ext cx="5142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经理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：我们这儿年轻、漂亮的服务员有很多。</a:t>
            </a:r>
          </a:p>
        </p:txBody>
      </p:sp>
      <p:sp>
        <p:nvSpPr>
          <p:cNvPr id="89" name="Shape 89"/>
          <p:cNvSpPr/>
          <p:nvPr/>
        </p:nvSpPr>
        <p:spPr>
          <a:xfrm>
            <a:off x="838200" y="4140200"/>
            <a:ext cx="3364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客人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：她工作又认真又热情。</a:t>
            </a:r>
          </a:p>
        </p:txBody>
      </p:sp>
      <p:sp>
        <p:nvSpPr>
          <p:cNvPr id="90" name="Shape 90"/>
          <p:cNvSpPr/>
          <p:nvPr/>
        </p:nvSpPr>
        <p:spPr>
          <a:xfrm>
            <a:off x="844550" y="4775200"/>
            <a:ext cx="2602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经理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：您能再说说吗？</a:t>
            </a:r>
          </a:p>
        </p:txBody>
      </p:sp>
      <p:sp>
        <p:nvSpPr>
          <p:cNvPr id="91" name="Shape 91"/>
          <p:cNvSpPr/>
          <p:nvPr/>
        </p:nvSpPr>
        <p:spPr>
          <a:xfrm>
            <a:off x="844550" y="5407025"/>
            <a:ext cx="36188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客人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：她总是笑着跟客人说话。</a:t>
            </a:r>
          </a:p>
        </p:txBody>
      </p:sp>
      <p:sp>
        <p:nvSpPr>
          <p:cNvPr id="92" name="Shape 92"/>
          <p:cNvSpPr/>
          <p:nvPr/>
        </p:nvSpPr>
        <p:spPr>
          <a:xfrm>
            <a:off x="831850" y="6042025"/>
            <a:ext cx="48888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经理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：啊，我知道了，你说的是李小美吧？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9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8" name="Shape 9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0" name="Shape 100"/>
          <p:cNvSpPr/>
          <p:nvPr/>
        </p:nvSpPr>
        <p:spPr>
          <a:xfrm>
            <a:off x="1433512" y="2878137"/>
            <a:ext cx="47044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A：哪个女孩是马丽？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B：你看，那个拿着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打电话的就是。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A：是不是那个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年轻又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的？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B：对，就是那个。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01" name="Shape 101"/>
          <p:cNvSpPr/>
          <p:nvPr/>
        </p:nvSpPr>
        <p:spPr>
          <a:xfrm>
            <a:off x="2805112" y="20145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又</a:t>
            </a:r>
          </a:p>
        </p:txBody>
      </p:sp>
      <p:sp>
        <p:nvSpPr>
          <p:cNvPr id="102" name="Shape 102"/>
          <p:cNvSpPr/>
          <p:nvPr/>
        </p:nvSpPr>
        <p:spPr>
          <a:xfrm>
            <a:off x="5973762" y="20145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件</a:t>
            </a:r>
          </a:p>
        </p:txBody>
      </p:sp>
      <p:sp>
        <p:nvSpPr>
          <p:cNvPr id="103" name="Shape 103"/>
          <p:cNvSpPr/>
          <p:nvPr/>
        </p:nvSpPr>
        <p:spPr>
          <a:xfrm>
            <a:off x="3775075" y="20145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手机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4" name="Shape 104"/>
          <p:cNvSpPr/>
          <p:nvPr/>
        </p:nvSpPr>
        <p:spPr>
          <a:xfrm>
            <a:off x="4894262" y="20145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漂亮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1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0" name="Shape 11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2" name="Shape 112"/>
          <p:cNvSpPr/>
          <p:nvPr/>
        </p:nvSpPr>
        <p:spPr>
          <a:xfrm>
            <a:off x="1908174" y="2852737"/>
            <a:ext cx="4302126" cy="1376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A：我现在又累又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，不想爬了。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B：休息一下再爬吧。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A：山太高了，多累啊。</a:t>
            </a:r>
            <a:endParaRPr sz="2000" u="sng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着天儿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一点儿也不会累的。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21955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聊</a:t>
            </a:r>
          </a:p>
        </p:txBody>
      </p:sp>
      <p:sp>
        <p:nvSpPr>
          <p:cNvPr id="114" name="Shape 114"/>
          <p:cNvSpPr/>
          <p:nvPr/>
        </p:nvSpPr>
        <p:spPr>
          <a:xfrm>
            <a:off x="3352800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累</a:t>
            </a:r>
          </a:p>
        </p:txBody>
      </p:sp>
      <p:sp>
        <p:nvSpPr>
          <p:cNvPr id="115" name="Shape 115"/>
          <p:cNvSpPr/>
          <p:nvPr/>
        </p:nvSpPr>
        <p:spPr>
          <a:xfrm>
            <a:off x="4313872" y="1989137"/>
            <a:ext cx="668656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爬山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2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8" name="Shape 11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9" name="Shape 11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1" name="Shape 12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3" name="Shape 123"/>
          <p:cNvSpPr/>
          <p:nvPr/>
        </p:nvSpPr>
        <p:spPr>
          <a:xfrm>
            <a:off x="1908175" y="2852737"/>
            <a:ext cx="6532389" cy="115704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A：今天天气真不好！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B：是啊，我现在又冷又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A：我们去旁边的咖啡店坐着</a:t>
            </a:r>
            <a:r>
              <a:rPr u="sng"/>
              <a:t>        </a:t>
            </a:r>
            <a:r>
              <a:t>点儿</a:t>
            </a:r>
            <a:r>
              <a:rPr u="sng"/>
              <a:t>          </a:t>
            </a:r>
            <a:r>
              <a:t>东西再走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B：好啊。</a:t>
            </a:r>
            <a:r>
              <a:rPr u="sng"/>
              <a:t> </a:t>
            </a:r>
          </a:p>
        </p:txBody>
      </p:sp>
      <p:sp>
        <p:nvSpPr>
          <p:cNvPr id="124" name="Shape 124"/>
          <p:cNvSpPr/>
          <p:nvPr/>
        </p:nvSpPr>
        <p:spPr>
          <a:xfrm>
            <a:off x="34194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吃</a:t>
            </a:r>
          </a:p>
        </p:txBody>
      </p:sp>
      <p:sp>
        <p:nvSpPr>
          <p:cNvPr id="125" name="Shape 125"/>
          <p:cNvSpPr/>
          <p:nvPr/>
        </p:nvSpPr>
        <p:spPr>
          <a:xfrm>
            <a:off x="43227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饿</a:t>
            </a:r>
          </a:p>
        </p:txBody>
      </p:sp>
      <p:sp>
        <p:nvSpPr>
          <p:cNvPr id="126" name="Shape 126"/>
          <p:cNvSpPr/>
          <p:nvPr/>
        </p:nvSpPr>
        <p:spPr>
          <a:xfrm>
            <a:off x="5292725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热的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9" name="Shape 12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0" name="Shape 13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2" name="Shape 13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4" name="Shape 134"/>
          <p:cNvSpPr/>
          <p:nvPr/>
        </p:nvSpPr>
        <p:spPr>
          <a:xfrm>
            <a:off x="2019299" y="2971800"/>
            <a:ext cx="4556126" cy="112458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A：为什么你的作业写得又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又好？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B：因为我写作业也的时候很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A：我不认真吗？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B：你玩着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写作业，认真吗？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35" name="Shape 135"/>
          <p:cNvSpPr/>
          <p:nvPr/>
        </p:nvSpPr>
        <p:spPr>
          <a:xfrm>
            <a:off x="3030537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认真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6" name="Shape 136"/>
          <p:cNvSpPr/>
          <p:nvPr/>
        </p:nvSpPr>
        <p:spPr>
          <a:xfrm>
            <a:off x="4254500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快</a:t>
            </a:r>
          </a:p>
        </p:txBody>
      </p:sp>
      <p:sp>
        <p:nvSpPr>
          <p:cNvPr id="137" name="Shape 137"/>
          <p:cNvSpPr/>
          <p:nvPr/>
        </p:nvSpPr>
        <p:spPr>
          <a:xfrm>
            <a:off x="5219700" y="1967632"/>
            <a:ext cx="60529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 err="1">
                <a:latin typeface="华文楷体" pitchFamily="2" charset="-122"/>
                <a:ea typeface="华文楷体" pitchFamily="2" charset="-122"/>
              </a:rPr>
              <a:t>手机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1016</Words>
  <Application>Microsoft Office PowerPoint</Application>
  <PresentationFormat>全屏显示(4:3)</PresentationFormat>
  <Paragraphs>359</Paragraphs>
  <Slides>39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39</vt:i4>
      </vt:variant>
    </vt:vector>
  </HeadingPairs>
  <TitlesOfParts>
    <vt:vector size="49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华文楷体</vt:lpstr>
      <vt:lpstr>Helvetica Neue</vt:lpstr>
      <vt:lpstr>Default</vt:lpstr>
      <vt:lpstr>第四课  她总是笑着跟客人说话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第四课  她总是笑着跟客人说话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第四课  她总是笑着跟客人说话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第四课  她总是笑着跟客人说话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第四课  她总是笑着跟客人说话</dc:title>
  <dc:creator>888</dc:creator>
  <cp:lastModifiedBy>888</cp:lastModifiedBy>
  <cp:revision>12</cp:revision>
  <dcterms:modified xsi:type="dcterms:W3CDTF">2015-09-22T06:43:40Z</dcterms:modified>
</cp:coreProperties>
</file>