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5"/>
  </p:notesMasterIdLst>
  <p:sldIdLst>
    <p:sldId id="256" r:id="rId2"/>
    <p:sldId id="259" r:id="rId3"/>
    <p:sldId id="260" r:id="rId4"/>
    <p:sldId id="261" r:id="rId5"/>
    <p:sldId id="262" r:id="rId6"/>
    <p:sldId id="263" r:id="rId7"/>
    <p:sldId id="266" r:id="rId8"/>
    <p:sldId id="264" r:id="rId9"/>
    <p:sldId id="267" r:id="rId10"/>
    <p:sldId id="265" r:id="rId11"/>
    <p:sldId id="268" r:id="rId12"/>
    <p:sldId id="269" r:id="rId13"/>
    <p:sldId id="270"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30" autoAdjust="0"/>
    <p:restoredTop sz="71731" autoAdjust="0"/>
  </p:normalViewPr>
  <p:slideViewPr>
    <p:cSldViewPr snapToGrid="0">
      <p:cViewPr>
        <p:scale>
          <a:sx n="91" d="100"/>
          <a:sy n="91" d="100"/>
        </p:scale>
        <p:origin x="144" y="-24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B690697-210F-4EDE-A15C-D3A489CD22B0}" type="datetimeFigureOut">
              <a:rPr lang="en-US" smtClean="0"/>
              <a:t>6/6/2023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3D4094B-816A-46DA-93F3-95E6AF930F98}" type="slidenum">
              <a:rPr lang="en-US" smtClean="0"/>
              <a:t>‹#›</a:t>
            </a:fld>
            <a:endParaRPr lang="en-US"/>
          </a:p>
        </p:txBody>
      </p:sp>
    </p:spTree>
    <p:extLst>
      <p:ext uri="{BB962C8B-B14F-4D97-AF65-F5344CB8AC3E}">
        <p14:creationId xmlns:p14="http://schemas.microsoft.com/office/powerpoint/2010/main" val="367589529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latin typeface="Tahoma" panose="020B0604030504040204" pitchFamily="34" charset="0"/>
                <a:ea typeface="Tahoma" panose="020B0604030504040204" pitchFamily="34" charset="0"/>
                <a:cs typeface="Tahoma" panose="020B0604030504040204" pitchFamily="34" charset="0"/>
              </a:rPr>
              <a:t>The NHS offers a range of rehabilitation services to help stroke patients recover from their stroke and improve their physical and cognitive abilities. These services may include physiotherapy, occupational therapy, speech and language therapy, and psychological support. Rehabilitation programs are tailored to the individual needs of each patient and may be provided in hospitals, community settings, or at home (NHS, 2023).</a:t>
            </a:r>
            <a:endParaRPr lang="en-US" dirty="0"/>
          </a:p>
        </p:txBody>
      </p:sp>
      <p:sp>
        <p:nvSpPr>
          <p:cNvPr id="4" name="Slide Number Placeholder 3"/>
          <p:cNvSpPr>
            <a:spLocks noGrp="1"/>
          </p:cNvSpPr>
          <p:nvPr>
            <p:ph type="sldNum" sz="quarter" idx="5"/>
          </p:nvPr>
        </p:nvSpPr>
        <p:spPr/>
        <p:txBody>
          <a:bodyPr/>
          <a:lstStyle/>
          <a:p>
            <a:fld id="{03D4094B-816A-46DA-93F3-95E6AF930F98}" type="slidenum">
              <a:rPr lang="en-US" smtClean="0"/>
              <a:t>10</a:t>
            </a:fld>
            <a:endParaRPr lang="en-US"/>
          </a:p>
        </p:txBody>
      </p:sp>
    </p:spTree>
    <p:extLst>
      <p:ext uri="{BB962C8B-B14F-4D97-AF65-F5344CB8AC3E}">
        <p14:creationId xmlns:p14="http://schemas.microsoft.com/office/powerpoint/2010/main" val="340679202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r>
              <a:rPr lang="en-US" dirty="0">
                <a:latin typeface="Tahoma" panose="020B0604030504040204" pitchFamily="34" charset="0"/>
                <a:ea typeface="Tahoma" panose="020B0604030504040204" pitchFamily="34" charset="0"/>
                <a:cs typeface="Tahoma" panose="020B0604030504040204" pitchFamily="34" charset="0"/>
              </a:rPr>
              <a:t>The Stroke Association is a charity organization in the UK that provides a range of support services to stroke patients and their families. They offer a Stroke Helpline that provides information and advice on stroke-related issues, as well as support groups and one-to-one support from trained volunteers. They also provide support with practical issues such as accessing benefits and adapting to life after stroke.</a:t>
            </a:r>
            <a:endParaRPr lang="en-US" dirty="0"/>
          </a:p>
        </p:txBody>
      </p:sp>
      <p:sp>
        <p:nvSpPr>
          <p:cNvPr id="4" name="Slide Number Placeholder 3"/>
          <p:cNvSpPr>
            <a:spLocks noGrp="1"/>
          </p:cNvSpPr>
          <p:nvPr>
            <p:ph type="sldNum" sz="quarter" idx="5"/>
          </p:nvPr>
        </p:nvSpPr>
        <p:spPr/>
        <p:txBody>
          <a:bodyPr/>
          <a:lstStyle/>
          <a:p>
            <a:fld id="{03D4094B-816A-46DA-93F3-95E6AF930F98}" type="slidenum">
              <a:rPr lang="en-US" smtClean="0"/>
              <a:t>11</a:t>
            </a:fld>
            <a:endParaRPr lang="en-US"/>
          </a:p>
        </p:txBody>
      </p:sp>
    </p:spTree>
    <p:extLst>
      <p:ext uri="{BB962C8B-B14F-4D97-AF65-F5344CB8AC3E}">
        <p14:creationId xmlns:p14="http://schemas.microsoft.com/office/powerpoint/2010/main" val="4585298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3D4094B-816A-46DA-93F3-95E6AF930F98}" type="slidenum">
              <a:rPr lang="en-US" smtClean="0"/>
              <a:t>13</a:t>
            </a:fld>
            <a:endParaRPr lang="en-US"/>
          </a:p>
        </p:txBody>
      </p:sp>
    </p:spTree>
    <p:extLst>
      <p:ext uri="{BB962C8B-B14F-4D97-AF65-F5344CB8AC3E}">
        <p14:creationId xmlns:p14="http://schemas.microsoft.com/office/powerpoint/2010/main" val="41671883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3DD78F-69D1-9DB6-CF59-4E7A8C218092}"/>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1A1574EF-26AB-0280-CFFA-AFA7058117C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CE326070-FE81-70FD-AF5B-4E56DFDA1AA5}"/>
              </a:ext>
            </a:extLst>
          </p:cNvPr>
          <p:cNvSpPr>
            <a:spLocks noGrp="1"/>
          </p:cNvSpPr>
          <p:nvPr>
            <p:ph type="dt" sz="half" idx="10"/>
          </p:nvPr>
        </p:nvSpPr>
        <p:spPr/>
        <p:txBody>
          <a:bodyPr/>
          <a:lstStyle/>
          <a:p>
            <a:fld id="{F824CE35-72B4-426C-BEB3-17016B29EF45}" type="datetimeFigureOut">
              <a:rPr lang="en-US" smtClean="0"/>
              <a:t>6/6/2023</a:t>
            </a:fld>
            <a:endParaRPr lang="en-US"/>
          </a:p>
        </p:txBody>
      </p:sp>
      <p:sp>
        <p:nvSpPr>
          <p:cNvPr id="5" name="Footer Placeholder 4">
            <a:extLst>
              <a:ext uri="{FF2B5EF4-FFF2-40B4-BE49-F238E27FC236}">
                <a16:creationId xmlns:a16="http://schemas.microsoft.com/office/drawing/2014/main" id="{79C61572-9F6E-92D7-0747-80CCC3CEE40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2968FD7-0023-3F86-ED11-A87B0B59C475}"/>
              </a:ext>
            </a:extLst>
          </p:cNvPr>
          <p:cNvSpPr>
            <a:spLocks noGrp="1"/>
          </p:cNvSpPr>
          <p:nvPr>
            <p:ph type="sldNum" sz="quarter" idx="12"/>
          </p:nvPr>
        </p:nvSpPr>
        <p:spPr/>
        <p:txBody>
          <a:bodyPr/>
          <a:lstStyle/>
          <a:p>
            <a:fld id="{7AA6D935-689E-4638-B23D-8D095ECC3C94}" type="slidenum">
              <a:rPr lang="en-US" smtClean="0"/>
              <a:t>‹#›</a:t>
            </a:fld>
            <a:endParaRPr lang="en-US"/>
          </a:p>
        </p:txBody>
      </p:sp>
    </p:spTree>
    <p:extLst>
      <p:ext uri="{BB962C8B-B14F-4D97-AF65-F5344CB8AC3E}">
        <p14:creationId xmlns:p14="http://schemas.microsoft.com/office/powerpoint/2010/main" val="31476221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86E00A-01CA-214B-27F4-CF877330ADA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A1BE2752-13BF-8476-CEF6-A8C83B90BC2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3CAD1C2-0D01-DD56-35D9-114D4B2F3ECF}"/>
              </a:ext>
            </a:extLst>
          </p:cNvPr>
          <p:cNvSpPr>
            <a:spLocks noGrp="1"/>
          </p:cNvSpPr>
          <p:nvPr>
            <p:ph type="dt" sz="half" idx="10"/>
          </p:nvPr>
        </p:nvSpPr>
        <p:spPr/>
        <p:txBody>
          <a:bodyPr/>
          <a:lstStyle/>
          <a:p>
            <a:fld id="{F824CE35-72B4-426C-BEB3-17016B29EF45}" type="datetimeFigureOut">
              <a:rPr lang="en-US" smtClean="0"/>
              <a:t>6/6/2023</a:t>
            </a:fld>
            <a:endParaRPr lang="en-US"/>
          </a:p>
        </p:txBody>
      </p:sp>
      <p:sp>
        <p:nvSpPr>
          <p:cNvPr id="5" name="Footer Placeholder 4">
            <a:extLst>
              <a:ext uri="{FF2B5EF4-FFF2-40B4-BE49-F238E27FC236}">
                <a16:creationId xmlns:a16="http://schemas.microsoft.com/office/drawing/2014/main" id="{B948EA8A-6D2D-D8A8-D441-137140F3966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C18EB8F2-C84D-ED28-0EC4-FE431198E140}"/>
              </a:ext>
            </a:extLst>
          </p:cNvPr>
          <p:cNvSpPr>
            <a:spLocks noGrp="1"/>
          </p:cNvSpPr>
          <p:nvPr>
            <p:ph type="sldNum" sz="quarter" idx="12"/>
          </p:nvPr>
        </p:nvSpPr>
        <p:spPr/>
        <p:txBody>
          <a:bodyPr/>
          <a:lstStyle/>
          <a:p>
            <a:fld id="{7AA6D935-689E-4638-B23D-8D095ECC3C94}" type="slidenum">
              <a:rPr lang="en-US" smtClean="0"/>
              <a:t>‹#›</a:t>
            </a:fld>
            <a:endParaRPr lang="en-US"/>
          </a:p>
        </p:txBody>
      </p:sp>
    </p:spTree>
    <p:extLst>
      <p:ext uri="{BB962C8B-B14F-4D97-AF65-F5344CB8AC3E}">
        <p14:creationId xmlns:p14="http://schemas.microsoft.com/office/powerpoint/2010/main" val="30753720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068292-4557-FAC3-AD69-E7F7768B78B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31C6B451-E6F5-61B2-E3F5-9BA625E3003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80D18A92-A546-78A3-F5E4-3D4CC67396C2}"/>
              </a:ext>
            </a:extLst>
          </p:cNvPr>
          <p:cNvSpPr>
            <a:spLocks noGrp="1"/>
          </p:cNvSpPr>
          <p:nvPr>
            <p:ph type="dt" sz="half" idx="10"/>
          </p:nvPr>
        </p:nvSpPr>
        <p:spPr/>
        <p:txBody>
          <a:bodyPr/>
          <a:lstStyle/>
          <a:p>
            <a:fld id="{F824CE35-72B4-426C-BEB3-17016B29EF45}" type="datetimeFigureOut">
              <a:rPr lang="en-US" smtClean="0"/>
              <a:t>6/6/2023</a:t>
            </a:fld>
            <a:endParaRPr lang="en-US"/>
          </a:p>
        </p:txBody>
      </p:sp>
      <p:sp>
        <p:nvSpPr>
          <p:cNvPr id="5" name="Footer Placeholder 4">
            <a:extLst>
              <a:ext uri="{FF2B5EF4-FFF2-40B4-BE49-F238E27FC236}">
                <a16:creationId xmlns:a16="http://schemas.microsoft.com/office/drawing/2014/main" id="{2408FBBA-C5B1-5759-7E6D-8B85D61022D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111196B-81C4-8733-5640-4C22E0807991}"/>
              </a:ext>
            </a:extLst>
          </p:cNvPr>
          <p:cNvSpPr>
            <a:spLocks noGrp="1"/>
          </p:cNvSpPr>
          <p:nvPr>
            <p:ph type="sldNum" sz="quarter" idx="12"/>
          </p:nvPr>
        </p:nvSpPr>
        <p:spPr/>
        <p:txBody>
          <a:bodyPr/>
          <a:lstStyle/>
          <a:p>
            <a:fld id="{7AA6D935-689E-4638-B23D-8D095ECC3C94}" type="slidenum">
              <a:rPr lang="en-US" smtClean="0"/>
              <a:t>‹#›</a:t>
            </a:fld>
            <a:endParaRPr lang="en-US"/>
          </a:p>
        </p:txBody>
      </p:sp>
    </p:spTree>
    <p:extLst>
      <p:ext uri="{BB962C8B-B14F-4D97-AF65-F5344CB8AC3E}">
        <p14:creationId xmlns:p14="http://schemas.microsoft.com/office/powerpoint/2010/main" val="5643655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B412363-4BDC-8308-1235-F9E168CC39C7}"/>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DC4EA95-4ABA-18BD-3F68-3EA1057FACA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AC014D9D-DFDB-F7E3-D970-255C3971D3E7}"/>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33C8DBF-1450-7936-D0A3-41D2441D95A1}"/>
              </a:ext>
            </a:extLst>
          </p:cNvPr>
          <p:cNvSpPr>
            <a:spLocks noGrp="1"/>
          </p:cNvSpPr>
          <p:nvPr>
            <p:ph type="dt" sz="half" idx="10"/>
          </p:nvPr>
        </p:nvSpPr>
        <p:spPr/>
        <p:txBody>
          <a:bodyPr/>
          <a:lstStyle/>
          <a:p>
            <a:fld id="{F824CE35-72B4-426C-BEB3-17016B29EF45}" type="datetimeFigureOut">
              <a:rPr lang="en-US" smtClean="0"/>
              <a:t>6/6/2023</a:t>
            </a:fld>
            <a:endParaRPr lang="en-US"/>
          </a:p>
        </p:txBody>
      </p:sp>
      <p:sp>
        <p:nvSpPr>
          <p:cNvPr id="6" name="Footer Placeholder 5">
            <a:extLst>
              <a:ext uri="{FF2B5EF4-FFF2-40B4-BE49-F238E27FC236}">
                <a16:creationId xmlns:a16="http://schemas.microsoft.com/office/drawing/2014/main" id="{D6C0BFF0-8878-E65C-3BAD-6E876EC6D5A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57E21D6D-5FE8-1BFA-1A97-B9B114DE602B}"/>
              </a:ext>
            </a:extLst>
          </p:cNvPr>
          <p:cNvSpPr>
            <a:spLocks noGrp="1"/>
          </p:cNvSpPr>
          <p:nvPr>
            <p:ph type="sldNum" sz="quarter" idx="12"/>
          </p:nvPr>
        </p:nvSpPr>
        <p:spPr/>
        <p:txBody>
          <a:bodyPr/>
          <a:lstStyle/>
          <a:p>
            <a:fld id="{7AA6D935-689E-4638-B23D-8D095ECC3C94}" type="slidenum">
              <a:rPr lang="en-US" smtClean="0"/>
              <a:t>‹#›</a:t>
            </a:fld>
            <a:endParaRPr lang="en-US"/>
          </a:p>
        </p:txBody>
      </p:sp>
    </p:spTree>
    <p:extLst>
      <p:ext uri="{BB962C8B-B14F-4D97-AF65-F5344CB8AC3E}">
        <p14:creationId xmlns:p14="http://schemas.microsoft.com/office/powerpoint/2010/main" val="13934517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944FCB6-F43A-4621-78E8-8F7BF1571DC6}"/>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FB59BF84-5316-690D-0E6A-13E90EFC894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F045718-08C4-F87E-E6AE-5294E8E2A22E}"/>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6E92FE32-12FC-7E1A-65B9-A4807F5F9EF0}"/>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C1707C1-51E7-41C5-F53A-13522B6AB5DF}"/>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BE183EF-B00E-6207-2425-9EB6B6C4FB0F}"/>
              </a:ext>
            </a:extLst>
          </p:cNvPr>
          <p:cNvSpPr>
            <a:spLocks noGrp="1"/>
          </p:cNvSpPr>
          <p:nvPr>
            <p:ph type="dt" sz="half" idx="10"/>
          </p:nvPr>
        </p:nvSpPr>
        <p:spPr/>
        <p:txBody>
          <a:bodyPr/>
          <a:lstStyle/>
          <a:p>
            <a:fld id="{F824CE35-72B4-426C-BEB3-17016B29EF45}" type="datetimeFigureOut">
              <a:rPr lang="en-US" smtClean="0"/>
              <a:t>6/6/2023</a:t>
            </a:fld>
            <a:endParaRPr lang="en-US"/>
          </a:p>
        </p:txBody>
      </p:sp>
      <p:sp>
        <p:nvSpPr>
          <p:cNvPr id="8" name="Footer Placeholder 7">
            <a:extLst>
              <a:ext uri="{FF2B5EF4-FFF2-40B4-BE49-F238E27FC236}">
                <a16:creationId xmlns:a16="http://schemas.microsoft.com/office/drawing/2014/main" id="{DD9FCB7C-AB8D-C111-FE86-A56E811337A9}"/>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A3E62F16-2FFA-E504-DB46-F10167B72C92}"/>
              </a:ext>
            </a:extLst>
          </p:cNvPr>
          <p:cNvSpPr>
            <a:spLocks noGrp="1"/>
          </p:cNvSpPr>
          <p:nvPr>
            <p:ph type="sldNum" sz="quarter" idx="12"/>
          </p:nvPr>
        </p:nvSpPr>
        <p:spPr/>
        <p:txBody>
          <a:bodyPr/>
          <a:lstStyle/>
          <a:p>
            <a:fld id="{7AA6D935-689E-4638-B23D-8D095ECC3C94}" type="slidenum">
              <a:rPr lang="en-US" smtClean="0"/>
              <a:t>‹#›</a:t>
            </a:fld>
            <a:endParaRPr lang="en-US"/>
          </a:p>
        </p:txBody>
      </p:sp>
    </p:spTree>
    <p:extLst>
      <p:ext uri="{BB962C8B-B14F-4D97-AF65-F5344CB8AC3E}">
        <p14:creationId xmlns:p14="http://schemas.microsoft.com/office/powerpoint/2010/main" val="149275992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A3FBF8-938B-DFB3-C9A8-B0E048979D3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1B8D968A-4E39-BC92-0679-C658E263B6DF}"/>
              </a:ext>
            </a:extLst>
          </p:cNvPr>
          <p:cNvSpPr>
            <a:spLocks noGrp="1"/>
          </p:cNvSpPr>
          <p:nvPr>
            <p:ph type="dt" sz="half" idx="10"/>
          </p:nvPr>
        </p:nvSpPr>
        <p:spPr/>
        <p:txBody>
          <a:bodyPr/>
          <a:lstStyle/>
          <a:p>
            <a:fld id="{F824CE35-72B4-426C-BEB3-17016B29EF45}" type="datetimeFigureOut">
              <a:rPr lang="en-US" smtClean="0"/>
              <a:t>6/6/2023</a:t>
            </a:fld>
            <a:endParaRPr lang="en-US"/>
          </a:p>
        </p:txBody>
      </p:sp>
      <p:sp>
        <p:nvSpPr>
          <p:cNvPr id="4" name="Footer Placeholder 3">
            <a:extLst>
              <a:ext uri="{FF2B5EF4-FFF2-40B4-BE49-F238E27FC236}">
                <a16:creationId xmlns:a16="http://schemas.microsoft.com/office/drawing/2014/main" id="{87381E0C-753C-D5DA-7682-CDC241634EAE}"/>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B49AA8E-A1B0-71C8-0714-D269D829F648}"/>
              </a:ext>
            </a:extLst>
          </p:cNvPr>
          <p:cNvSpPr>
            <a:spLocks noGrp="1"/>
          </p:cNvSpPr>
          <p:nvPr>
            <p:ph type="sldNum" sz="quarter" idx="12"/>
          </p:nvPr>
        </p:nvSpPr>
        <p:spPr/>
        <p:txBody>
          <a:bodyPr/>
          <a:lstStyle/>
          <a:p>
            <a:fld id="{7AA6D935-689E-4638-B23D-8D095ECC3C94}" type="slidenum">
              <a:rPr lang="en-US" smtClean="0"/>
              <a:t>‹#›</a:t>
            </a:fld>
            <a:endParaRPr lang="en-US"/>
          </a:p>
        </p:txBody>
      </p:sp>
    </p:spTree>
    <p:extLst>
      <p:ext uri="{BB962C8B-B14F-4D97-AF65-F5344CB8AC3E}">
        <p14:creationId xmlns:p14="http://schemas.microsoft.com/office/powerpoint/2010/main" val="417558789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A727D289-2088-B6BB-5C89-50E6651D1EE6}"/>
              </a:ext>
            </a:extLst>
          </p:cNvPr>
          <p:cNvSpPr>
            <a:spLocks noGrp="1"/>
          </p:cNvSpPr>
          <p:nvPr>
            <p:ph type="dt" sz="half" idx="10"/>
          </p:nvPr>
        </p:nvSpPr>
        <p:spPr/>
        <p:txBody>
          <a:bodyPr/>
          <a:lstStyle/>
          <a:p>
            <a:fld id="{F824CE35-72B4-426C-BEB3-17016B29EF45}" type="datetimeFigureOut">
              <a:rPr lang="en-US" smtClean="0"/>
              <a:t>6/6/2023</a:t>
            </a:fld>
            <a:endParaRPr lang="en-US"/>
          </a:p>
        </p:txBody>
      </p:sp>
      <p:sp>
        <p:nvSpPr>
          <p:cNvPr id="3" name="Footer Placeholder 2">
            <a:extLst>
              <a:ext uri="{FF2B5EF4-FFF2-40B4-BE49-F238E27FC236}">
                <a16:creationId xmlns:a16="http://schemas.microsoft.com/office/drawing/2014/main" id="{02D042FA-9039-8A3B-2187-106E626A919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9B3A41B2-3C8F-3602-83D0-C7681B8A0780}"/>
              </a:ext>
            </a:extLst>
          </p:cNvPr>
          <p:cNvSpPr>
            <a:spLocks noGrp="1"/>
          </p:cNvSpPr>
          <p:nvPr>
            <p:ph type="sldNum" sz="quarter" idx="12"/>
          </p:nvPr>
        </p:nvSpPr>
        <p:spPr/>
        <p:txBody>
          <a:bodyPr/>
          <a:lstStyle/>
          <a:p>
            <a:fld id="{7AA6D935-689E-4638-B23D-8D095ECC3C94}" type="slidenum">
              <a:rPr lang="en-US" smtClean="0"/>
              <a:t>‹#›</a:t>
            </a:fld>
            <a:endParaRPr lang="en-US"/>
          </a:p>
        </p:txBody>
      </p:sp>
    </p:spTree>
    <p:extLst>
      <p:ext uri="{BB962C8B-B14F-4D97-AF65-F5344CB8AC3E}">
        <p14:creationId xmlns:p14="http://schemas.microsoft.com/office/powerpoint/2010/main" val="10658790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AC07B33-F54D-B6F6-D1E5-62C2160F201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D572F8A5-194D-50E5-E46F-6D8E49D61EB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C88ADC0C-415F-3691-96FC-A4C0346CFE56}"/>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E0B11C5-2C6C-9DA1-CB56-C2163217C292}"/>
              </a:ext>
            </a:extLst>
          </p:cNvPr>
          <p:cNvSpPr>
            <a:spLocks noGrp="1"/>
          </p:cNvSpPr>
          <p:nvPr>
            <p:ph type="dt" sz="half" idx="10"/>
          </p:nvPr>
        </p:nvSpPr>
        <p:spPr/>
        <p:txBody>
          <a:bodyPr/>
          <a:lstStyle/>
          <a:p>
            <a:fld id="{F824CE35-72B4-426C-BEB3-17016B29EF45}" type="datetimeFigureOut">
              <a:rPr lang="en-US" smtClean="0"/>
              <a:t>6/6/2023</a:t>
            </a:fld>
            <a:endParaRPr lang="en-US"/>
          </a:p>
        </p:txBody>
      </p:sp>
      <p:sp>
        <p:nvSpPr>
          <p:cNvPr id="6" name="Footer Placeholder 5">
            <a:extLst>
              <a:ext uri="{FF2B5EF4-FFF2-40B4-BE49-F238E27FC236}">
                <a16:creationId xmlns:a16="http://schemas.microsoft.com/office/drawing/2014/main" id="{E4A5EB47-D933-1E33-E650-F5A4C2C34FB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4B1B301-EDAA-6533-E381-4A9E323B648E}"/>
              </a:ext>
            </a:extLst>
          </p:cNvPr>
          <p:cNvSpPr>
            <a:spLocks noGrp="1"/>
          </p:cNvSpPr>
          <p:nvPr>
            <p:ph type="sldNum" sz="quarter" idx="12"/>
          </p:nvPr>
        </p:nvSpPr>
        <p:spPr/>
        <p:txBody>
          <a:bodyPr/>
          <a:lstStyle/>
          <a:p>
            <a:fld id="{7AA6D935-689E-4638-B23D-8D095ECC3C94}" type="slidenum">
              <a:rPr lang="en-US" smtClean="0"/>
              <a:t>‹#›</a:t>
            </a:fld>
            <a:endParaRPr lang="en-US"/>
          </a:p>
        </p:txBody>
      </p:sp>
    </p:spTree>
    <p:extLst>
      <p:ext uri="{BB962C8B-B14F-4D97-AF65-F5344CB8AC3E}">
        <p14:creationId xmlns:p14="http://schemas.microsoft.com/office/powerpoint/2010/main" val="128346876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ACC353-105D-620A-A86C-60448B31155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59D601A-44DB-F147-14EE-42EE12D7F45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71A3CCC5-4A0D-A0B4-4D8F-2BE18520D47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9227CA6-6C8C-3616-A3C9-F7F6AE388321}"/>
              </a:ext>
            </a:extLst>
          </p:cNvPr>
          <p:cNvSpPr>
            <a:spLocks noGrp="1"/>
          </p:cNvSpPr>
          <p:nvPr>
            <p:ph type="dt" sz="half" idx="10"/>
          </p:nvPr>
        </p:nvSpPr>
        <p:spPr/>
        <p:txBody>
          <a:bodyPr/>
          <a:lstStyle/>
          <a:p>
            <a:fld id="{F824CE35-72B4-426C-BEB3-17016B29EF45}" type="datetimeFigureOut">
              <a:rPr lang="en-US" smtClean="0"/>
              <a:t>6/6/2023</a:t>
            </a:fld>
            <a:endParaRPr lang="en-US"/>
          </a:p>
        </p:txBody>
      </p:sp>
      <p:sp>
        <p:nvSpPr>
          <p:cNvPr id="6" name="Footer Placeholder 5">
            <a:extLst>
              <a:ext uri="{FF2B5EF4-FFF2-40B4-BE49-F238E27FC236}">
                <a16:creationId xmlns:a16="http://schemas.microsoft.com/office/drawing/2014/main" id="{429E42C7-6D93-2AF6-C1C0-F9A0CCBBD5B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3FA5382-FBAD-2B73-1A4D-A4B8423B8B47}"/>
              </a:ext>
            </a:extLst>
          </p:cNvPr>
          <p:cNvSpPr>
            <a:spLocks noGrp="1"/>
          </p:cNvSpPr>
          <p:nvPr>
            <p:ph type="sldNum" sz="quarter" idx="12"/>
          </p:nvPr>
        </p:nvSpPr>
        <p:spPr/>
        <p:txBody>
          <a:bodyPr/>
          <a:lstStyle/>
          <a:p>
            <a:fld id="{7AA6D935-689E-4638-B23D-8D095ECC3C94}" type="slidenum">
              <a:rPr lang="en-US" smtClean="0"/>
              <a:t>‹#›</a:t>
            </a:fld>
            <a:endParaRPr lang="en-US"/>
          </a:p>
        </p:txBody>
      </p:sp>
    </p:spTree>
    <p:extLst>
      <p:ext uri="{BB962C8B-B14F-4D97-AF65-F5344CB8AC3E}">
        <p14:creationId xmlns:p14="http://schemas.microsoft.com/office/powerpoint/2010/main" val="113296091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4EA154-CCEA-2B14-D549-7D7D70FA32B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9BFC2F07-02F4-FDE1-418C-00FFA0766FC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5AC0287-EF8E-85CA-19B1-34FBF9680210}"/>
              </a:ext>
            </a:extLst>
          </p:cNvPr>
          <p:cNvSpPr>
            <a:spLocks noGrp="1"/>
          </p:cNvSpPr>
          <p:nvPr>
            <p:ph type="dt" sz="half" idx="10"/>
          </p:nvPr>
        </p:nvSpPr>
        <p:spPr/>
        <p:txBody>
          <a:bodyPr/>
          <a:lstStyle/>
          <a:p>
            <a:fld id="{F824CE35-72B4-426C-BEB3-17016B29EF45}" type="datetimeFigureOut">
              <a:rPr lang="en-US" smtClean="0"/>
              <a:t>6/6/2023</a:t>
            </a:fld>
            <a:endParaRPr lang="en-US"/>
          </a:p>
        </p:txBody>
      </p:sp>
      <p:sp>
        <p:nvSpPr>
          <p:cNvPr id="5" name="Footer Placeholder 4">
            <a:extLst>
              <a:ext uri="{FF2B5EF4-FFF2-40B4-BE49-F238E27FC236}">
                <a16:creationId xmlns:a16="http://schemas.microsoft.com/office/drawing/2014/main" id="{8D99CFB0-5234-ECC1-539B-9BB71ACC15B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788F753-6DE9-5712-30F3-494831577B8C}"/>
              </a:ext>
            </a:extLst>
          </p:cNvPr>
          <p:cNvSpPr>
            <a:spLocks noGrp="1"/>
          </p:cNvSpPr>
          <p:nvPr>
            <p:ph type="sldNum" sz="quarter" idx="12"/>
          </p:nvPr>
        </p:nvSpPr>
        <p:spPr/>
        <p:txBody>
          <a:bodyPr/>
          <a:lstStyle/>
          <a:p>
            <a:fld id="{7AA6D935-689E-4638-B23D-8D095ECC3C94}" type="slidenum">
              <a:rPr lang="en-US" smtClean="0"/>
              <a:t>‹#›</a:t>
            </a:fld>
            <a:endParaRPr lang="en-US"/>
          </a:p>
        </p:txBody>
      </p:sp>
    </p:spTree>
    <p:extLst>
      <p:ext uri="{BB962C8B-B14F-4D97-AF65-F5344CB8AC3E}">
        <p14:creationId xmlns:p14="http://schemas.microsoft.com/office/powerpoint/2010/main" val="14896899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61A91A8-A6B4-F42D-BFE7-D955A725A708}"/>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AEF1FCAA-805C-A7B7-07A4-5B7487A2302C}"/>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7F383C7-3BA5-6955-ABEF-FE915CD4127F}"/>
              </a:ext>
            </a:extLst>
          </p:cNvPr>
          <p:cNvSpPr>
            <a:spLocks noGrp="1"/>
          </p:cNvSpPr>
          <p:nvPr>
            <p:ph type="dt" sz="half" idx="10"/>
          </p:nvPr>
        </p:nvSpPr>
        <p:spPr/>
        <p:txBody>
          <a:bodyPr/>
          <a:lstStyle/>
          <a:p>
            <a:fld id="{F824CE35-72B4-426C-BEB3-17016B29EF45}" type="datetimeFigureOut">
              <a:rPr lang="en-US" smtClean="0"/>
              <a:t>6/6/2023</a:t>
            </a:fld>
            <a:endParaRPr lang="en-US"/>
          </a:p>
        </p:txBody>
      </p:sp>
      <p:sp>
        <p:nvSpPr>
          <p:cNvPr id="5" name="Footer Placeholder 4">
            <a:extLst>
              <a:ext uri="{FF2B5EF4-FFF2-40B4-BE49-F238E27FC236}">
                <a16:creationId xmlns:a16="http://schemas.microsoft.com/office/drawing/2014/main" id="{5F0982DA-DDFF-05B9-BC0C-B349B7EEF73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8C9FE2A-BE0D-A699-CE4E-BEC5B1DF1B2F}"/>
              </a:ext>
            </a:extLst>
          </p:cNvPr>
          <p:cNvSpPr>
            <a:spLocks noGrp="1"/>
          </p:cNvSpPr>
          <p:nvPr>
            <p:ph type="sldNum" sz="quarter" idx="12"/>
          </p:nvPr>
        </p:nvSpPr>
        <p:spPr/>
        <p:txBody>
          <a:bodyPr/>
          <a:lstStyle/>
          <a:p>
            <a:fld id="{7AA6D935-689E-4638-B23D-8D095ECC3C94}" type="slidenum">
              <a:rPr lang="en-US" smtClean="0"/>
              <a:t>‹#›</a:t>
            </a:fld>
            <a:endParaRPr lang="en-US"/>
          </a:p>
        </p:txBody>
      </p:sp>
    </p:spTree>
    <p:extLst>
      <p:ext uri="{BB962C8B-B14F-4D97-AF65-F5344CB8AC3E}">
        <p14:creationId xmlns:p14="http://schemas.microsoft.com/office/powerpoint/2010/main" val="16572776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alphaModFix amt="16000"/>
            <a:lum/>
          </a:blip>
          <a:srcRect/>
          <a:stretch>
            <a:fillRect t="-16000" b="-16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6A5416-6613-5F6F-4FFE-2FAA3672386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C81305A2-072A-A76A-5504-77A2794543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0FD1656-89A0-B06A-0125-70DCD7D550F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F824CE35-72B4-426C-BEB3-17016B29EF45}" type="datetimeFigureOut">
              <a:rPr lang="en-US" smtClean="0"/>
              <a:t>6/6/2023</a:t>
            </a:fld>
            <a:endParaRPr lang="en-US"/>
          </a:p>
        </p:txBody>
      </p:sp>
      <p:sp>
        <p:nvSpPr>
          <p:cNvPr id="5" name="Footer Placeholder 4">
            <a:extLst>
              <a:ext uri="{FF2B5EF4-FFF2-40B4-BE49-F238E27FC236}">
                <a16:creationId xmlns:a16="http://schemas.microsoft.com/office/drawing/2014/main" id="{15BF386B-BC24-CB38-7368-B8A4A7EE183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710D76D3-E616-B35F-9C89-E7DEBBAA27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AA6D935-689E-4638-B23D-8D095ECC3C94}" type="slidenum">
              <a:rPr lang="en-US" smtClean="0"/>
              <a:t>‹#›</a:t>
            </a:fld>
            <a:endParaRPr lang="en-US"/>
          </a:p>
        </p:txBody>
      </p:sp>
    </p:spTree>
    <p:extLst>
      <p:ext uri="{BB962C8B-B14F-4D97-AF65-F5344CB8AC3E}">
        <p14:creationId xmlns:p14="http://schemas.microsoft.com/office/powerpoint/2010/main" val="37651974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hyperlink" Target="https://www.nhs.uk/conditions/stroke/" TargetMode="External"/><Relationship Id="rId2" Type="http://schemas.openxmlformats.org/officeDocument/2006/relationships/hyperlink" Target="https://www.nhs.uk/conditions/stroke/recovery/"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hyperlink" Target="https://www.stroke.org.uk/finding-support"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4D8C08-8347-2423-DC3E-C512BB3DA466}"/>
              </a:ext>
            </a:extLst>
          </p:cNvPr>
          <p:cNvSpPr>
            <a:spLocks noGrp="1"/>
          </p:cNvSpPr>
          <p:nvPr>
            <p:ph type="ctrTitle"/>
          </p:nvPr>
        </p:nvSpPr>
        <p:spPr/>
        <p:txBody>
          <a:bodyPr/>
          <a:lstStyle/>
          <a:p>
            <a:endParaRPr lang="en-US" dirty="0"/>
          </a:p>
        </p:txBody>
      </p:sp>
      <p:sp>
        <p:nvSpPr>
          <p:cNvPr id="3" name="Subtitle 2">
            <a:extLst>
              <a:ext uri="{FF2B5EF4-FFF2-40B4-BE49-F238E27FC236}">
                <a16:creationId xmlns:a16="http://schemas.microsoft.com/office/drawing/2014/main" id="{A9754C41-4290-8DB2-3D30-25BACFE27CD2}"/>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2973038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803976-03C6-F317-1CCA-8710979636C9}"/>
              </a:ext>
            </a:extLst>
          </p:cNvPr>
          <p:cNvSpPr>
            <a:spLocks noGrp="1"/>
          </p:cNvSpPr>
          <p:nvPr>
            <p:ph type="title"/>
          </p:nvPr>
        </p:nvSpPr>
        <p:spPr/>
        <p:txBody>
          <a:bodyPr/>
          <a:lstStyle/>
          <a:p>
            <a:pPr algn="ctr"/>
            <a:r>
              <a:rPr lang="en-US" dirty="0">
                <a:latin typeface="Tahoma" panose="020B0604030504040204" pitchFamily="34" charset="0"/>
                <a:ea typeface="Tahoma" panose="020B0604030504040204" pitchFamily="34" charset="0"/>
                <a:cs typeface="Tahoma" panose="020B0604030504040204" pitchFamily="34" charset="0"/>
              </a:rPr>
              <a:t>Overview of Patient A</a:t>
            </a:r>
          </a:p>
        </p:txBody>
      </p:sp>
      <p:sp>
        <p:nvSpPr>
          <p:cNvPr id="3" name="Content Placeholder 2">
            <a:extLst>
              <a:ext uri="{FF2B5EF4-FFF2-40B4-BE49-F238E27FC236}">
                <a16:creationId xmlns:a16="http://schemas.microsoft.com/office/drawing/2014/main" id="{CEDF026B-AE35-A49B-3F8C-F67561728A16}"/>
              </a:ext>
            </a:extLst>
          </p:cNvPr>
          <p:cNvSpPr>
            <a:spLocks noGrp="1"/>
          </p:cNvSpPr>
          <p:nvPr>
            <p:ph idx="1"/>
          </p:nvPr>
        </p:nvSpPr>
        <p:spPr/>
        <p:txBody>
          <a:bodyPr>
            <a:normAutofit/>
          </a:bodyPr>
          <a:lstStyle/>
          <a:p>
            <a:pPr algn="just">
              <a:lnSpc>
                <a:spcPct val="150000"/>
              </a:lnSpc>
              <a:buFont typeface="Wingdings" panose="05000000000000000000" pitchFamily="2" charset="2"/>
              <a:buChar char="v"/>
            </a:pPr>
            <a:r>
              <a:rPr lang="en-US" dirty="0">
                <a:latin typeface="Tahoma" panose="020B0604030504040204" pitchFamily="34" charset="0"/>
                <a:ea typeface="Tahoma" panose="020B0604030504040204" pitchFamily="34" charset="0"/>
                <a:cs typeface="Tahoma" panose="020B0604030504040204" pitchFamily="34" charset="0"/>
              </a:rPr>
              <a:t>Patient A is a 65-year-old male who was admitted to the hospital with symptoms of a stroke. He has a history of smoking for 40 years, drinks alcohol regularly, and has a sedentary lifestyle. Patient A is a retired businessman who has been living a stressful life for many years.</a:t>
            </a:r>
          </a:p>
        </p:txBody>
      </p:sp>
    </p:spTree>
    <p:extLst>
      <p:ext uri="{BB962C8B-B14F-4D97-AF65-F5344CB8AC3E}">
        <p14:creationId xmlns:p14="http://schemas.microsoft.com/office/powerpoint/2010/main" val="374462665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725923-73C1-D609-0808-E5E1B62CC732}"/>
              </a:ext>
            </a:extLst>
          </p:cNvPr>
          <p:cNvSpPr>
            <a:spLocks noGrp="1"/>
          </p:cNvSpPr>
          <p:nvPr>
            <p:ph type="title"/>
          </p:nvPr>
        </p:nvSpPr>
        <p:spPr>
          <a:xfrm>
            <a:off x="838200" y="18255"/>
            <a:ext cx="10515600" cy="1325563"/>
          </a:xfrm>
        </p:spPr>
        <p:txBody>
          <a:bodyPr/>
          <a:lstStyle/>
          <a:p>
            <a:pPr algn="ctr"/>
            <a:r>
              <a:rPr lang="en-US" dirty="0">
                <a:latin typeface="Tahoma" panose="020B0604030504040204" pitchFamily="34" charset="0"/>
                <a:ea typeface="Tahoma" panose="020B0604030504040204" pitchFamily="34" charset="0"/>
                <a:cs typeface="Tahoma" panose="020B0604030504040204" pitchFamily="34" charset="0"/>
              </a:rPr>
              <a:t>Anatomy and Physiology</a:t>
            </a:r>
          </a:p>
        </p:txBody>
      </p:sp>
      <p:sp>
        <p:nvSpPr>
          <p:cNvPr id="3" name="Content Placeholder 2">
            <a:extLst>
              <a:ext uri="{FF2B5EF4-FFF2-40B4-BE49-F238E27FC236}">
                <a16:creationId xmlns:a16="http://schemas.microsoft.com/office/drawing/2014/main" id="{27365427-11B1-E2E3-EADE-5C7ECD4F4A5B}"/>
              </a:ext>
            </a:extLst>
          </p:cNvPr>
          <p:cNvSpPr>
            <a:spLocks noGrp="1"/>
          </p:cNvSpPr>
          <p:nvPr>
            <p:ph idx="1"/>
          </p:nvPr>
        </p:nvSpPr>
        <p:spPr>
          <a:xfrm>
            <a:off x="494270" y="1343817"/>
            <a:ext cx="11417644" cy="4809847"/>
          </a:xfrm>
        </p:spPr>
        <p:txBody>
          <a:bodyPr>
            <a:noAutofit/>
          </a:bodyPr>
          <a:lstStyle/>
          <a:p>
            <a:pPr algn="just">
              <a:lnSpc>
                <a:spcPct val="150000"/>
              </a:lnSpc>
              <a:buFont typeface="Wingdings" panose="05000000000000000000" pitchFamily="2" charset="2"/>
              <a:buChar char="v"/>
            </a:pPr>
            <a:r>
              <a:rPr lang="en-US" dirty="0">
                <a:latin typeface="Tahoma" panose="020B0604030504040204" pitchFamily="34" charset="0"/>
                <a:ea typeface="Tahoma" panose="020B0604030504040204" pitchFamily="34" charset="0"/>
                <a:cs typeface="Tahoma" panose="020B0604030504040204" pitchFamily="34" charset="0"/>
              </a:rPr>
              <a:t> A stroke occurs when the blood supply to the brain is disrupted, either by a clot or a ruptured blood vessel. The brain requires a constant supply of oxygen and nutrients, which are carried by the blood. When the blood supply is interrupted, the brain cells can die within minutes, leading to permanent brain damage. The brain is divided into different regions, each responsible for different functions such as movement, sensation, language, and memory (NHS, 2023).</a:t>
            </a:r>
          </a:p>
        </p:txBody>
      </p:sp>
    </p:spTree>
    <p:extLst>
      <p:ext uri="{BB962C8B-B14F-4D97-AF65-F5344CB8AC3E}">
        <p14:creationId xmlns:p14="http://schemas.microsoft.com/office/powerpoint/2010/main" val="81192308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FCD6DB-FC87-A576-B9C4-24E7B0EE8343}"/>
              </a:ext>
            </a:extLst>
          </p:cNvPr>
          <p:cNvSpPr>
            <a:spLocks noGrp="1"/>
          </p:cNvSpPr>
          <p:nvPr>
            <p:ph type="title"/>
          </p:nvPr>
        </p:nvSpPr>
        <p:spPr>
          <a:xfrm>
            <a:off x="838200" y="181963"/>
            <a:ext cx="10515600" cy="1127854"/>
          </a:xfrm>
        </p:spPr>
        <p:txBody>
          <a:bodyPr/>
          <a:lstStyle/>
          <a:p>
            <a:pPr algn="ctr"/>
            <a:r>
              <a:rPr lang="en-US" dirty="0">
                <a:latin typeface="Tahoma" panose="020B0604030504040204" pitchFamily="34" charset="0"/>
                <a:ea typeface="Tahoma" panose="020B0604030504040204" pitchFamily="34" charset="0"/>
                <a:cs typeface="Tahoma" panose="020B0604030504040204" pitchFamily="34" charset="0"/>
              </a:rPr>
              <a:t>Risk Factors</a:t>
            </a:r>
          </a:p>
        </p:txBody>
      </p:sp>
      <p:sp>
        <p:nvSpPr>
          <p:cNvPr id="3" name="Content Placeholder 2">
            <a:extLst>
              <a:ext uri="{FF2B5EF4-FFF2-40B4-BE49-F238E27FC236}">
                <a16:creationId xmlns:a16="http://schemas.microsoft.com/office/drawing/2014/main" id="{F06775A5-5E09-7D2A-78B7-F013A7342505}"/>
              </a:ext>
            </a:extLst>
          </p:cNvPr>
          <p:cNvSpPr>
            <a:spLocks noGrp="1"/>
          </p:cNvSpPr>
          <p:nvPr>
            <p:ph idx="1"/>
          </p:nvPr>
        </p:nvSpPr>
        <p:spPr>
          <a:xfrm>
            <a:off x="838200" y="1507525"/>
            <a:ext cx="10515600" cy="4794422"/>
          </a:xfrm>
        </p:spPr>
        <p:txBody>
          <a:bodyPr>
            <a:noAutofit/>
          </a:bodyPr>
          <a:lstStyle/>
          <a:p>
            <a:pPr marL="0" indent="0" algn="just">
              <a:lnSpc>
                <a:spcPct val="150000"/>
              </a:lnSpc>
              <a:buNone/>
            </a:pPr>
            <a:r>
              <a:rPr lang="en-US" dirty="0">
                <a:latin typeface="Tahoma" panose="020B0604030504040204" pitchFamily="34" charset="0"/>
                <a:ea typeface="Tahoma" panose="020B0604030504040204" pitchFamily="34" charset="0"/>
                <a:cs typeface="Tahoma" panose="020B0604030504040204" pitchFamily="34" charset="0"/>
              </a:rPr>
              <a:t>Several factors can increase the risk of stroke. Some of the primary risk factors for stroke include hypertension, smoking, diabetes, high cholesterol levels, obesity, and a sedentary lifestyle (Soto-Cámara et al., 2020). Other risk factors include a family history of stroke, age, and race (Sakuma et al., 2019). In the case of Patient A, his smoking history, alcohol consumption, and sedentary lifestyle are significant risk factors for stroke.</a:t>
            </a:r>
          </a:p>
        </p:txBody>
      </p:sp>
    </p:spTree>
    <p:extLst>
      <p:ext uri="{BB962C8B-B14F-4D97-AF65-F5344CB8AC3E}">
        <p14:creationId xmlns:p14="http://schemas.microsoft.com/office/powerpoint/2010/main" val="175649250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B4A416-85B6-BF38-04AD-1CB04503B051}"/>
              </a:ext>
            </a:extLst>
          </p:cNvPr>
          <p:cNvSpPr>
            <a:spLocks noGrp="1"/>
          </p:cNvSpPr>
          <p:nvPr>
            <p:ph type="title"/>
          </p:nvPr>
        </p:nvSpPr>
        <p:spPr>
          <a:xfrm>
            <a:off x="949410" y="284206"/>
            <a:ext cx="10515600" cy="846718"/>
          </a:xfrm>
        </p:spPr>
        <p:txBody>
          <a:bodyPr/>
          <a:lstStyle/>
          <a:p>
            <a:pPr algn="ctr"/>
            <a:r>
              <a:rPr lang="en-US" dirty="0">
                <a:latin typeface="Tahoma" panose="020B0604030504040204" pitchFamily="34" charset="0"/>
                <a:ea typeface="Tahoma" panose="020B0604030504040204" pitchFamily="34" charset="0"/>
                <a:cs typeface="Tahoma" panose="020B0604030504040204" pitchFamily="34" charset="0"/>
              </a:rPr>
              <a:t>Lifestyle-related Questionnaires</a:t>
            </a:r>
          </a:p>
        </p:txBody>
      </p:sp>
      <p:sp>
        <p:nvSpPr>
          <p:cNvPr id="3" name="Content Placeholder 2">
            <a:extLst>
              <a:ext uri="{FF2B5EF4-FFF2-40B4-BE49-F238E27FC236}">
                <a16:creationId xmlns:a16="http://schemas.microsoft.com/office/drawing/2014/main" id="{04716FE4-91C2-58FB-366B-BA7B260A79E2}"/>
              </a:ext>
            </a:extLst>
          </p:cNvPr>
          <p:cNvSpPr>
            <a:spLocks noGrp="1"/>
          </p:cNvSpPr>
          <p:nvPr>
            <p:ph idx="1"/>
          </p:nvPr>
        </p:nvSpPr>
        <p:spPr>
          <a:xfrm>
            <a:off x="111210" y="1272745"/>
            <a:ext cx="11969579" cy="5301049"/>
          </a:xfrm>
        </p:spPr>
        <p:txBody>
          <a:bodyPr>
            <a:normAutofit/>
          </a:bodyPr>
          <a:lstStyle/>
          <a:p>
            <a:pPr marL="0" indent="0" algn="just">
              <a:lnSpc>
                <a:spcPct val="150000"/>
              </a:lnSpc>
              <a:buNone/>
            </a:pPr>
            <a:r>
              <a:rPr lang="en-US" dirty="0">
                <a:latin typeface="Tahoma" panose="020B0604030504040204" pitchFamily="34" charset="0"/>
                <a:ea typeface="Tahoma" panose="020B0604030504040204" pitchFamily="34" charset="0"/>
                <a:cs typeface="Tahoma" panose="020B0604030504040204" pitchFamily="34" charset="0"/>
              </a:rPr>
              <a:t>In line with a study by Zhou et al. (2023), questionnaire covering three sections was administered to Patient A to assess her lifestyle-related risk factors:</a:t>
            </a:r>
          </a:p>
          <a:p>
            <a:pPr algn="just">
              <a:lnSpc>
                <a:spcPct val="150000"/>
              </a:lnSpc>
              <a:buFont typeface="Wingdings" panose="05000000000000000000" pitchFamily="2" charset="2"/>
              <a:buChar char="v"/>
            </a:pPr>
            <a:r>
              <a:rPr lang="en-US" dirty="0">
                <a:latin typeface="Tahoma" panose="020B0604030504040204" pitchFamily="34" charset="0"/>
                <a:ea typeface="Tahoma" panose="020B0604030504040204" pitchFamily="34" charset="0"/>
                <a:cs typeface="Tahoma" panose="020B0604030504040204" pitchFamily="34" charset="0"/>
              </a:rPr>
              <a:t>Blood Pressure Section: This was used to assess Patient A's blood pressure levels and to identify any potential risk factors for hypertension. The questionnaire included questions about the patient's medical history, lifestyle habits, and family history of hypertension. This revealed that A’s family has a history of high blood pressure.</a:t>
            </a:r>
          </a:p>
        </p:txBody>
      </p:sp>
    </p:spTree>
    <p:extLst>
      <p:ext uri="{BB962C8B-B14F-4D97-AF65-F5344CB8AC3E}">
        <p14:creationId xmlns:p14="http://schemas.microsoft.com/office/powerpoint/2010/main" val="417534808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B4A416-85B6-BF38-04AD-1CB04503B051}"/>
              </a:ext>
            </a:extLst>
          </p:cNvPr>
          <p:cNvSpPr>
            <a:spLocks noGrp="1"/>
          </p:cNvSpPr>
          <p:nvPr>
            <p:ph type="title"/>
          </p:nvPr>
        </p:nvSpPr>
        <p:spPr>
          <a:xfrm>
            <a:off x="834080" y="-65012"/>
            <a:ext cx="10515600" cy="846718"/>
          </a:xfrm>
        </p:spPr>
        <p:txBody>
          <a:bodyPr/>
          <a:lstStyle/>
          <a:p>
            <a:pPr algn="ctr"/>
            <a:r>
              <a:rPr lang="en-US" dirty="0">
                <a:latin typeface="Tahoma" panose="020B0604030504040204" pitchFamily="34" charset="0"/>
                <a:ea typeface="Tahoma" panose="020B0604030504040204" pitchFamily="34" charset="0"/>
                <a:cs typeface="Tahoma" panose="020B0604030504040204" pitchFamily="34" charset="0"/>
              </a:rPr>
              <a:t>Lifestyle-related Questionnaires Cont’d</a:t>
            </a:r>
          </a:p>
        </p:txBody>
      </p:sp>
      <p:sp>
        <p:nvSpPr>
          <p:cNvPr id="3" name="Content Placeholder 2">
            <a:extLst>
              <a:ext uri="{FF2B5EF4-FFF2-40B4-BE49-F238E27FC236}">
                <a16:creationId xmlns:a16="http://schemas.microsoft.com/office/drawing/2014/main" id="{04716FE4-91C2-58FB-366B-BA7B260A79E2}"/>
              </a:ext>
            </a:extLst>
          </p:cNvPr>
          <p:cNvSpPr>
            <a:spLocks noGrp="1"/>
          </p:cNvSpPr>
          <p:nvPr>
            <p:ph idx="1"/>
          </p:nvPr>
        </p:nvSpPr>
        <p:spPr>
          <a:xfrm>
            <a:off x="222420" y="1659035"/>
            <a:ext cx="11738919" cy="4099214"/>
          </a:xfrm>
        </p:spPr>
        <p:txBody>
          <a:bodyPr>
            <a:noAutofit/>
          </a:bodyPr>
          <a:lstStyle/>
          <a:p>
            <a:pPr algn="just">
              <a:lnSpc>
                <a:spcPct val="150000"/>
              </a:lnSpc>
              <a:buFont typeface="Wingdings" panose="05000000000000000000" pitchFamily="2" charset="2"/>
              <a:buChar char="v"/>
            </a:pPr>
            <a:r>
              <a:rPr lang="en-US" dirty="0">
                <a:latin typeface="Tahoma" panose="020B0604030504040204" pitchFamily="34" charset="0"/>
                <a:ea typeface="Tahoma" panose="020B0604030504040204" pitchFamily="34" charset="0"/>
                <a:cs typeface="Tahoma" panose="020B0604030504040204" pitchFamily="34" charset="0"/>
              </a:rPr>
              <a:t>Physical Activity Section: This was used to assess Patient A's level of physical activity and to identify any potential risk factors for stroke. The questionnaire included questions about the patient's daily routine and exercise habits. It was found that A rarely engaged in a physical exercise.</a:t>
            </a:r>
          </a:p>
        </p:txBody>
      </p:sp>
    </p:spTree>
    <p:extLst>
      <p:ext uri="{BB962C8B-B14F-4D97-AF65-F5344CB8AC3E}">
        <p14:creationId xmlns:p14="http://schemas.microsoft.com/office/powerpoint/2010/main" val="293292299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B4A416-85B6-BF38-04AD-1CB04503B051}"/>
              </a:ext>
            </a:extLst>
          </p:cNvPr>
          <p:cNvSpPr>
            <a:spLocks noGrp="1"/>
          </p:cNvSpPr>
          <p:nvPr>
            <p:ph type="title"/>
          </p:nvPr>
        </p:nvSpPr>
        <p:spPr>
          <a:xfrm>
            <a:off x="834079" y="148281"/>
            <a:ext cx="10515600" cy="846718"/>
          </a:xfrm>
        </p:spPr>
        <p:txBody>
          <a:bodyPr/>
          <a:lstStyle/>
          <a:p>
            <a:pPr algn="ctr"/>
            <a:r>
              <a:rPr lang="en-US" dirty="0">
                <a:latin typeface="Tahoma" panose="020B0604030504040204" pitchFamily="34" charset="0"/>
                <a:ea typeface="Tahoma" panose="020B0604030504040204" pitchFamily="34" charset="0"/>
                <a:cs typeface="Tahoma" panose="020B0604030504040204" pitchFamily="34" charset="0"/>
              </a:rPr>
              <a:t>Lifestyle-related Questionnaires Cont’d</a:t>
            </a:r>
          </a:p>
        </p:txBody>
      </p:sp>
      <p:sp>
        <p:nvSpPr>
          <p:cNvPr id="3" name="Content Placeholder 2">
            <a:extLst>
              <a:ext uri="{FF2B5EF4-FFF2-40B4-BE49-F238E27FC236}">
                <a16:creationId xmlns:a16="http://schemas.microsoft.com/office/drawing/2014/main" id="{04716FE4-91C2-58FB-366B-BA7B260A79E2}"/>
              </a:ext>
            </a:extLst>
          </p:cNvPr>
          <p:cNvSpPr>
            <a:spLocks noGrp="1"/>
          </p:cNvSpPr>
          <p:nvPr>
            <p:ph idx="1"/>
          </p:nvPr>
        </p:nvSpPr>
        <p:spPr>
          <a:xfrm>
            <a:off x="222419" y="1362473"/>
            <a:ext cx="11738919" cy="4173354"/>
          </a:xfrm>
        </p:spPr>
        <p:txBody>
          <a:bodyPr>
            <a:noAutofit/>
          </a:bodyPr>
          <a:lstStyle/>
          <a:p>
            <a:pPr algn="just">
              <a:lnSpc>
                <a:spcPct val="150000"/>
              </a:lnSpc>
              <a:buFont typeface="Wingdings" panose="05000000000000000000" pitchFamily="2" charset="2"/>
              <a:buChar char="v"/>
            </a:pPr>
            <a:r>
              <a:rPr lang="en-US" dirty="0">
                <a:latin typeface="Tahoma" panose="020B0604030504040204" pitchFamily="34" charset="0"/>
                <a:ea typeface="Tahoma" panose="020B0604030504040204" pitchFamily="34" charset="0"/>
                <a:cs typeface="Tahoma" panose="020B0604030504040204" pitchFamily="34" charset="0"/>
              </a:rPr>
              <a:t>Dietary Section: This was used to assess Patient A's dietary habits and to identify any potential risk factors for stroke. The questionnaire included questions about the patient's daily intake of fruits, vegetables, whole grains, and processed foods. A mostly consumed processed foods and foods high in cholesterol.</a:t>
            </a:r>
          </a:p>
        </p:txBody>
      </p:sp>
    </p:spTree>
    <p:extLst>
      <p:ext uri="{BB962C8B-B14F-4D97-AF65-F5344CB8AC3E}">
        <p14:creationId xmlns:p14="http://schemas.microsoft.com/office/powerpoint/2010/main" val="110768321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B4A416-85B6-BF38-04AD-1CB04503B051}"/>
              </a:ext>
            </a:extLst>
          </p:cNvPr>
          <p:cNvSpPr>
            <a:spLocks noGrp="1"/>
          </p:cNvSpPr>
          <p:nvPr>
            <p:ph type="title"/>
          </p:nvPr>
        </p:nvSpPr>
        <p:spPr>
          <a:xfrm>
            <a:off x="838200" y="333632"/>
            <a:ext cx="10515600" cy="1210962"/>
          </a:xfrm>
        </p:spPr>
        <p:txBody>
          <a:bodyPr/>
          <a:lstStyle/>
          <a:p>
            <a:pPr algn="ctr"/>
            <a:r>
              <a:rPr lang="en-US" dirty="0">
                <a:latin typeface="Tahoma" panose="020B0604030504040204" pitchFamily="34" charset="0"/>
                <a:ea typeface="Tahoma" panose="020B0604030504040204" pitchFamily="34" charset="0"/>
                <a:cs typeface="Tahoma" panose="020B0604030504040204" pitchFamily="34" charset="0"/>
              </a:rPr>
              <a:t>Lifestyle-related Recommendations</a:t>
            </a:r>
          </a:p>
        </p:txBody>
      </p:sp>
      <p:sp>
        <p:nvSpPr>
          <p:cNvPr id="3" name="Content Placeholder 2">
            <a:extLst>
              <a:ext uri="{FF2B5EF4-FFF2-40B4-BE49-F238E27FC236}">
                <a16:creationId xmlns:a16="http://schemas.microsoft.com/office/drawing/2014/main" id="{04716FE4-91C2-58FB-366B-BA7B260A79E2}"/>
              </a:ext>
            </a:extLst>
          </p:cNvPr>
          <p:cNvSpPr>
            <a:spLocks noGrp="1"/>
          </p:cNvSpPr>
          <p:nvPr>
            <p:ph idx="1"/>
          </p:nvPr>
        </p:nvSpPr>
        <p:spPr>
          <a:xfrm>
            <a:off x="226540" y="1705233"/>
            <a:ext cx="11738919" cy="4670854"/>
          </a:xfrm>
        </p:spPr>
        <p:txBody>
          <a:bodyPr>
            <a:noAutofit/>
          </a:bodyPr>
          <a:lstStyle/>
          <a:p>
            <a:pPr marL="0" indent="0" algn="just">
              <a:lnSpc>
                <a:spcPct val="150000"/>
              </a:lnSpc>
              <a:buNone/>
            </a:pPr>
            <a:r>
              <a:rPr lang="en-US" dirty="0">
                <a:latin typeface="Tahoma" panose="020B0604030504040204" pitchFamily="34" charset="0"/>
                <a:ea typeface="Tahoma" panose="020B0604030504040204" pitchFamily="34" charset="0"/>
                <a:cs typeface="Tahoma" panose="020B0604030504040204" pitchFamily="34" charset="0"/>
              </a:rPr>
              <a:t>The following lifestyle recommendations can help reduce the risk of stroke for Patient A:</a:t>
            </a:r>
          </a:p>
          <a:p>
            <a:pPr algn="just">
              <a:lnSpc>
                <a:spcPct val="150000"/>
              </a:lnSpc>
              <a:buFont typeface="Wingdings" panose="05000000000000000000" pitchFamily="2" charset="2"/>
              <a:buChar char="v"/>
            </a:pPr>
            <a:r>
              <a:rPr lang="en-US" dirty="0">
                <a:latin typeface="Tahoma" panose="020B0604030504040204" pitchFamily="34" charset="0"/>
                <a:ea typeface="Tahoma" panose="020B0604030504040204" pitchFamily="34" charset="0"/>
                <a:cs typeface="Tahoma" panose="020B0604030504040204" pitchFamily="34" charset="0"/>
              </a:rPr>
              <a:t>Quit Smoking: Quitting smoking is one of the most effective ways to reduce the risk of stroke. Patients can be referred to local stop smoking services and prescribed nicotine replacement therapy to help them quit.</a:t>
            </a:r>
          </a:p>
        </p:txBody>
      </p:sp>
    </p:spTree>
    <p:extLst>
      <p:ext uri="{BB962C8B-B14F-4D97-AF65-F5344CB8AC3E}">
        <p14:creationId xmlns:p14="http://schemas.microsoft.com/office/powerpoint/2010/main" val="379491815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B4A416-85B6-BF38-04AD-1CB04503B051}"/>
              </a:ext>
            </a:extLst>
          </p:cNvPr>
          <p:cNvSpPr>
            <a:spLocks noGrp="1"/>
          </p:cNvSpPr>
          <p:nvPr>
            <p:ph type="title"/>
          </p:nvPr>
        </p:nvSpPr>
        <p:spPr>
          <a:xfrm>
            <a:off x="838200" y="305690"/>
            <a:ext cx="10515600" cy="1226547"/>
          </a:xfrm>
        </p:spPr>
        <p:txBody>
          <a:bodyPr>
            <a:noAutofit/>
          </a:bodyPr>
          <a:lstStyle/>
          <a:p>
            <a:pPr algn="ctr"/>
            <a:r>
              <a:rPr lang="en-US" dirty="0">
                <a:latin typeface="Tahoma" panose="020B0604030504040204" pitchFamily="34" charset="0"/>
                <a:ea typeface="Tahoma" panose="020B0604030504040204" pitchFamily="34" charset="0"/>
                <a:cs typeface="Tahoma" panose="020B0604030504040204" pitchFamily="34" charset="0"/>
              </a:rPr>
              <a:t>Lifestyle-related Recommendations Cont’d</a:t>
            </a:r>
          </a:p>
        </p:txBody>
      </p:sp>
      <p:sp>
        <p:nvSpPr>
          <p:cNvPr id="3" name="Content Placeholder 2">
            <a:extLst>
              <a:ext uri="{FF2B5EF4-FFF2-40B4-BE49-F238E27FC236}">
                <a16:creationId xmlns:a16="http://schemas.microsoft.com/office/drawing/2014/main" id="{04716FE4-91C2-58FB-366B-BA7B260A79E2}"/>
              </a:ext>
            </a:extLst>
          </p:cNvPr>
          <p:cNvSpPr>
            <a:spLocks noGrp="1"/>
          </p:cNvSpPr>
          <p:nvPr>
            <p:ph idx="1"/>
          </p:nvPr>
        </p:nvSpPr>
        <p:spPr>
          <a:xfrm>
            <a:off x="226540" y="1804087"/>
            <a:ext cx="11738919" cy="3089189"/>
          </a:xfrm>
        </p:spPr>
        <p:txBody>
          <a:bodyPr>
            <a:noAutofit/>
          </a:bodyPr>
          <a:lstStyle/>
          <a:p>
            <a:pPr algn="just">
              <a:lnSpc>
                <a:spcPct val="150000"/>
              </a:lnSpc>
              <a:buFont typeface="Wingdings" panose="05000000000000000000" pitchFamily="2" charset="2"/>
              <a:buChar char="v"/>
            </a:pPr>
            <a:r>
              <a:rPr lang="en-US" dirty="0">
                <a:latin typeface="Tahoma" panose="020B0604030504040204" pitchFamily="34" charset="0"/>
                <a:ea typeface="Tahoma" panose="020B0604030504040204" pitchFamily="34" charset="0"/>
                <a:cs typeface="Tahoma" panose="020B0604030504040204" pitchFamily="34" charset="0"/>
              </a:rPr>
              <a:t>Regular Exercise: Regular exercise can help lower blood pressure and reduce the risk of stroke. Patients can be referred to local exercise programs or physiotherapy services to help them increase their physical activity levels.</a:t>
            </a:r>
          </a:p>
        </p:txBody>
      </p:sp>
    </p:spTree>
    <p:extLst>
      <p:ext uri="{BB962C8B-B14F-4D97-AF65-F5344CB8AC3E}">
        <p14:creationId xmlns:p14="http://schemas.microsoft.com/office/powerpoint/2010/main" val="221187502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B4A416-85B6-BF38-04AD-1CB04503B051}"/>
              </a:ext>
            </a:extLst>
          </p:cNvPr>
          <p:cNvSpPr>
            <a:spLocks noGrp="1"/>
          </p:cNvSpPr>
          <p:nvPr>
            <p:ph type="title"/>
          </p:nvPr>
        </p:nvSpPr>
        <p:spPr>
          <a:xfrm>
            <a:off x="838200" y="256264"/>
            <a:ext cx="10515600" cy="846718"/>
          </a:xfrm>
        </p:spPr>
        <p:txBody>
          <a:bodyPr>
            <a:normAutofit/>
          </a:bodyPr>
          <a:lstStyle/>
          <a:p>
            <a:pPr algn="ctr"/>
            <a:r>
              <a:rPr lang="en-US" dirty="0">
                <a:latin typeface="Tahoma" panose="020B0604030504040204" pitchFamily="34" charset="0"/>
                <a:ea typeface="Tahoma" panose="020B0604030504040204" pitchFamily="34" charset="0"/>
                <a:cs typeface="Tahoma" panose="020B0604030504040204" pitchFamily="34" charset="0"/>
              </a:rPr>
              <a:t>Care Interventions</a:t>
            </a:r>
          </a:p>
        </p:txBody>
      </p:sp>
      <p:sp>
        <p:nvSpPr>
          <p:cNvPr id="3" name="Content Placeholder 2">
            <a:extLst>
              <a:ext uri="{FF2B5EF4-FFF2-40B4-BE49-F238E27FC236}">
                <a16:creationId xmlns:a16="http://schemas.microsoft.com/office/drawing/2014/main" id="{04716FE4-91C2-58FB-366B-BA7B260A79E2}"/>
              </a:ext>
            </a:extLst>
          </p:cNvPr>
          <p:cNvSpPr>
            <a:spLocks noGrp="1"/>
          </p:cNvSpPr>
          <p:nvPr>
            <p:ph idx="1"/>
          </p:nvPr>
        </p:nvSpPr>
        <p:spPr>
          <a:xfrm>
            <a:off x="226540" y="1102982"/>
            <a:ext cx="11738919" cy="5755018"/>
          </a:xfrm>
        </p:spPr>
        <p:txBody>
          <a:bodyPr>
            <a:noAutofit/>
          </a:bodyPr>
          <a:lstStyle/>
          <a:p>
            <a:pPr marL="0" indent="0" algn="just">
              <a:lnSpc>
                <a:spcPct val="150000"/>
              </a:lnSpc>
              <a:buNone/>
            </a:pPr>
            <a:r>
              <a:rPr lang="en-US" dirty="0">
                <a:latin typeface="Tahoma" panose="020B0604030504040204" pitchFamily="34" charset="0"/>
                <a:ea typeface="Tahoma" panose="020B0604030504040204" pitchFamily="34" charset="0"/>
                <a:cs typeface="Tahoma" panose="020B0604030504040204" pitchFamily="34" charset="0"/>
              </a:rPr>
              <a:t>The following care interventions can be recommended for Patient A:</a:t>
            </a:r>
          </a:p>
          <a:p>
            <a:pPr algn="just">
              <a:lnSpc>
                <a:spcPct val="150000"/>
              </a:lnSpc>
              <a:buFont typeface="Wingdings" panose="05000000000000000000" pitchFamily="2" charset="2"/>
              <a:buChar char="v"/>
            </a:pPr>
            <a:r>
              <a:rPr lang="en-US" dirty="0">
                <a:latin typeface="Tahoma" panose="020B0604030504040204" pitchFamily="34" charset="0"/>
                <a:ea typeface="Tahoma" panose="020B0604030504040204" pitchFamily="34" charset="0"/>
                <a:cs typeface="Tahoma" panose="020B0604030504040204" pitchFamily="34" charset="0"/>
              </a:rPr>
              <a:t>Stroke Rehabilitation Program: Patients who have had a stroke often require rehabilitation to help them recover their physical and cognitive abilities. Patients can be referred to a local stroke rehabilitation program, which NHS provides, to receive support from trained healthcare professionals (NHS, 2023). </a:t>
            </a:r>
          </a:p>
        </p:txBody>
      </p:sp>
    </p:spTree>
    <p:extLst>
      <p:ext uri="{BB962C8B-B14F-4D97-AF65-F5344CB8AC3E}">
        <p14:creationId xmlns:p14="http://schemas.microsoft.com/office/powerpoint/2010/main" val="180224565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B4A416-85B6-BF38-04AD-1CB04503B051}"/>
              </a:ext>
            </a:extLst>
          </p:cNvPr>
          <p:cNvSpPr>
            <a:spLocks noGrp="1"/>
          </p:cNvSpPr>
          <p:nvPr>
            <p:ph type="title"/>
          </p:nvPr>
        </p:nvSpPr>
        <p:spPr>
          <a:xfrm>
            <a:off x="838199" y="231549"/>
            <a:ext cx="10515600" cy="846718"/>
          </a:xfrm>
        </p:spPr>
        <p:txBody>
          <a:bodyPr>
            <a:normAutofit/>
          </a:bodyPr>
          <a:lstStyle/>
          <a:p>
            <a:pPr algn="ctr"/>
            <a:r>
              <a:rPr lang="en-US" dirty="0">
                <a:latin typeface="Tahoma" panose="020B0604030504040204" pitchFamily="34" charset="0"/>
                <a:ea typeface="Tahoma" panose="020B0604030504040204" pitchFamily="34" charset="0"/>
                <a:cs typeface="Tahoma" panose="020B0604030504040204" pitchFamily="34" charset="0"/>
              </a:rPr>
              <a:t>Care Interventions Cont’d</a:t>
            </a:r>
          </a:p>
        </p:txBody>
      </p:sp>
      <p:sp>
        <p:nvSpPr>
          <p:cNvPr id="3" name="Content Placeholder 2">
            <a:extLst>
              <a:ext uri="{FF2B5EF4-FFF2-40B4-BE49-F238E27FC236}">
                <a16:creationId xmlns:a16="http://schemas.microsoft.com/office/drawing/2014/main" id="{04716FE4-91C2-58FB-366B-BA7B260A79E2}"/>
              </a:ext>
            </a:extLst>
          </p:cNvPr>
          <p:cNvSpPr>
            <a:spLocks noGrp="1"/>
          </p:cNvSpPr>
          <p:nvPr>
            <p:ph idx="1"/>
          </p:nvPr>
        </p:nvSpPr>
        <p:spPr>
          <a:xfrm>
            <a:off x="226540" y="1399543"/>
            <a:ext cx="11738919" cy="3592586"/>
          </a:xfrm>
        </p:spPr>
        <p:txBody>
          <a:bodyPr>
            <a:noAutofit/>
          </a:bodyPr>
          <a:lstStyle/>
          <a:p>
            <a:pPr algn="just">
              <a:lnSpc>
                <a:spcPct val="150000"/>
              </a:lnSpc>
              <a:buFont typeface="Wingdings" panose="05000000000000000000" pitchFamily="2" charset="2"/>
              <a:buChar char="v"/>
            </a:pPr>
            <a:r>
              <a:rPr lang="en-US" dirty="0">
                <a:latin typeface="Tahoma" panose="020B0604030504040204" pitchFamily="34" charset="0"/>
                <a:ea typeface="Tahoma" panose="020B0604030504040204" pitchFamily="34" charset="0"/>
                <a:cs typeface="Tahoma" panose="020B0604030504040204" pitchFamily="34" charset="0"/>
              </a:rPr>
              <a:t>Social Care Support: Patients who have had a stroke may require additional support with their daily activities, such as washing, dressing, and cooking. Patients can be referred to social care services, provided by Stroke Association Support Services, to receive support from trained care workers (Stroke Association, 2023).</a:t>
            </a:r>
          </a:p>
        </p:txBody>
      </p:sp>
    </p:spTree>
    <p:extLst>
      <p:ext uri="{BB962C8B-B14F-4D97-AF65-F5344CB8AC3E}">
        <p14:creationId xmlns:p14="http://schemas.microsoft.com/office/powerpoint/2010/main" val="9603765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79F89-F06A-DABA-9A08-DB3C18BA0AAE}"/>
              </a:ext>
            </a:extLst>
          </p:cNvPr>
          <p:cNvSpPr>
            <a:spLocks noGrp="1"/>
          </p:cNvSpPr>
          <p:nvPr>
            <p:ph type="title"/>
          </p:nvPr>
        </p:nvSpPr>
        <p:spPr>
          <a:xfrm>
            <a:off x="838200" y="-1"/>
            <a:ext cx="10515600" cy="864973"/>
          </a:xfrm>
        </p:spPr>
        <p:txBody>
          <a:bodyPr>
            <a:normAutofit/>
          </a:bodyPr>
          <a:lstStyle/>
          <a:p>
            <a:pPr algn="ctr"/>
            <a:r>
              <a:rPr lang="en-US" dirty="0">
                <a:latin typeface="Tahoma" panose="020B0604030504040204" pitchFamily="34" charset="0"/>
                <a:ea typeface="Tahoma" panose="020B0604030504040204" pitchFamily="34" charset="0"/>
                <a:cs typeface="Tahoma" panose="020B0604030504040204" pitchFamily="34" charset="0"/>
              </a:rPr>
              <a:t>References</a:t>
            </a:r>
          </a:p>
        </p:txBody>
      </p:sp>
      <p:sp>
        <p:nvSpPr>
          <p:cNvPr id="3" name="Content Placeholder 2">
            <a:extLst>
              <a:ext uri="{FF2B5EF4-FFF2-40B4-BE49-F238E27FC236}">
                <a16:creationId xmlns:a16="http://schemas.microsoft.com/office/drawing/2014/main" id="{B2BF26D2-E27D-36A4-4241-C3BE0F86BDFA}"/>
              </a:ext>
            </a:extLst>
          </p:cNvPr>
          <p:cNvSpPr>
            <a:spLocks noGrp="1"/>
          </p:cNvSpPr>
          <p:nvPr>
            <p:ph idx="1"/>
          </p:nvPr>
        </p:nvSpPr>
        <p:spPr>
          <a:xfrm>
            <a:off x="201827" y="1150595"/>
            <a:ext cx="11788346" cy="5707405"/>
          </a:xfrm>
        </p:spPr>
        <p:txBody>
          <a:bodyPr>
            <a:normAutofit/>
          </a:bodyPr>
          <a:lstStyle/>
          <a:p>
            <a:pPr algn="just">
              <a:lnSpc>
                <a:spcPct val="150000"/>
              </a:lnSpc>
            </a:pPr>
            <a:r>
              <a:rPr lang="en-US" sz="2400" dirty="0">
                <a:latin typeface="Tahoma" panose="020B0604030504040204" pitchFamily="34" charset="0"/>
                <a:ea typeface="Tahoma" panose="020B0604030504040204" pitchFamily="34" charset="0"/>
                <a:cs typeface="Tahoma" panose="020B0604030504040204" pitchFamily="34" charset="0"/>
              </a:rPr>
              <a:t>NHS, 2023. Stroke Recovery. Accessed 22 March 2023 from, </a:t>
            </a:r>
            <a:r>
              <a:rPr lang="en-US" sz="2400" dirty="0">
                <a:latin typeface="Tahoma" panose="020B0604030504040204" pitchFamily="34" charset="0"/>
                <a:ea typeface="Tahoma" panose="020B0604030504040204" pitchFamily="34" charset="0"/>
                <a:cs typeface="Tahoma" panose="020B0604030504040204" pitchFamily="34" charset="0"/>
                <a:hlinkClick r:id="rId2"/>
              </a:rPr>
              <a:t>https://www.nhs.uk/conditions/stroke/recovery/</a:t>
            </a:r>
            <a:endParaRPr lang="en-US" sz="2400" dirty="0">
              <a:latin typeface="Tahoma" panose="020B0604030504040204" pitchFamily="34" charset="0"/>
              <a:ea typeface="Tahoma" panose="020B0604030504040204" pitchFamily="34" charset="0"/>
              <a:cs typeface="Tahoma" panose="020B0604030504040204" pitchFamily="34" charset="0"/>
            </a:endParaRPr>
          </a:p>
          <a:p>
            <a:pPr algn="just">
              <a:lnSpc>
                <a:spcPct val="150000"/>
              </a:lnSpc>
            </a:pPr>
            <a:r>
              <a:rPr lang="en-US" sz="2400" dirty="0">
                <a:latin typeface="Tahoma" panose="020B0604030504040204" pitchFamily="34" charset="0"/>
                <a:ea typeface="Tahoma" panose="020B0604030504040204" pitchFamily="34" charset="0"/>
                <a:cs typeface="Tahoma" panose="020B0604030504040204" pitchFamily="34" charset="0"/>
              </a:rPr>
              <a:t>NHS, 2023. Overview of Stroke. Accessed 20 March 2023 from, </a:t>
            </a:r>
            <a:r>
              <a:rPr lang="en-US" sz="2400" dirty="0">
                <a:latin typeface="Tahoma" panose="020B0604030504040204" pitchFamily="34" charset="0"/>
                <a:ea typeface="Tahoma" panose="020B0604030504040204" pitchFamily="34" charset="0"/>
                <a:cs typeface="Tahoma" panose="020B0604030504040204" pitchFamily="34" charset="0"/>
                <a:hlinkClick r:id="rId3"/>
              </a:rPr>
              <a:t>https://www.nhs.uk/conditions/stroke/</a:t>
            </a:r>
            <a:endParaRPr lang="en-US" sz="2400" dirty="0">
              <a:latin typeface="Tahoma" panose="020B0604030504040204" pitchFamily="34" charset="0"/>
              <a:ea typeface="Tahoma" panose="020B0604030504040204" pitchFamily="34" charset="0"/>
              <a:cs typeface="Tahoma" panose="020B0604030504040204" pitchFamily="34" charset="0"/>
            </a:endParaRPr>
          </a:p>
          <a:p>
            <a:pPr algn="just">
              <a:lnSpc>
                <a:spcPct val="150000"/>
              </a:lnSpc>
            </a:pPr>
            <a:r>
              <a:rPr lang="en-US" sz="2400" dirty="0">
                <a:latin typeface="Tahoma" panose="020B0604030504040204" pitchFamily="34" charset="0"/>
                <a:ea typeface="Tahoma" panose="020B0604030504040204" pitchFamily="34" charset="0"/>
                <a:cs typeface="Tahoma" panose="020B0604030504040204" pitchFamily="34" charset="0"/>
              </a:rPr>
              <a:t>Sakuma, I., Uchiyama, S., </a:t>
            </a:r>
            <a:r>
              <a:rPr lang="en-US" sz="2400" dirty="0" err="1">
                <a:latin typeface="Tahoma" panose="020B0604030504040204" pitchFamily="34" charset="0"/>
                <a:ea typeface="Tahoma" panose="020B0604030504040204" pitchFamily="34" charset="0"/>
                <a:cs typeface="Tahoma" panose="020B0604030504040204" pitchFamily="34" charset="0"/>
              </a:rPr>
              <a:t>Atarashi</a:t>
            </a:r>
            <a:r>
              <a:rPr lang="en-US" sz="2400" dirty="0">
                <a:latin typeface="Tahoma" panose="020B0604030504040204" pitchFamily="34" charset="0"/>
                <a:ea typeface="Tahoma" panose="020B0604030504040204" pitchFamily="34" charset="0"/>
                <a:cs typeface="Tahoma" panose="020B0604030504040204" pitchFamily="34" charset="0"/>
              </a:rPr>
              <a:t>, H., Inoue, H., </a:t>
            </a:r>
            <a:r>
              <a:rPr lang="en-US" sz="2400" dirty="0" err="1">
                <a:latin typeface="Tahoma" panose="020B0604030504040204" pitchFamily="34" charset="0"/>
                <a:ea typeface="Tahoma" panose="020B0604030504040204" pitchFamily="34" charset="0"/>
                <a:cs typeface="Tahoma" panose="020B0604030504040204" pitchFamily="34" charset="0"/>
              </a:rPr>
              <a:t>Kitazono</a:t>
            </a:r>
            <a:r>
              <a:rPr lang="en-US" sz="2400" dirty="0">
                <a:latin typeface="Tahoma" panose="020B0604030504040204" pitchFamily="34" charset="0"/>
                <a:ea typeface="Tahoma" panose="020B0604030504040204" pitchFamily="34" charset="0"/>
                <a:cs typeface="Tahoma" panose="020B0604030504040204" pitchFamily="34" charset="0"/>
              </a:rPr>
              <a:t>, T., Yamashita, T., Shimizu, W., Ikeda, T., </a:t>
            </a:r>
            <a:r>
              <a:rPr lang="en-US" sz="2400" dirty="0" err="1">
                <a:latin typeface="Tahoma" panose="020B0604030504040204" pitchFamily="34" charset="0"/>
                <a:ea typeface="Tahoma" panose="020B0604030504040204" pitchFamily="34" charset="0"/>
                <a:cs typeface="Tahoma" panose="020B0604030504040204" pitchFamily="34" charset="0"/>
              </a:rPr>
              <a:t>Kamouchi</a:t>
            </a:r>
            <a:r>
              <a:rPr lang="en-US" sz="2400" dirty="0">
                <a:latin typeface="Tahoma" panose="020B0604030504040204" pitchFamily="34" charset="0"/>
                <a:ea typeface="Tahoma" panose="020B0604030504040204" pitchFamily="34" charset="0"/>
                <a:cs typeface="Tahoma" panose="020B0604030504040204" pitchFamily="34" charset="0"/>
              </a:rPr>
              <a:t>, M., </a:t>
            </a:r>
            <a:r>
              <a:rPr lang="en-US" sz="2400" dirty="0" err="1">
                <a:latin typeface="Tahoma" panose="020B0604030504040204" pitchFamily="34" charset="0"/>
                <a:ea typeface="Tahoma" panose="020B0604030504040204" pitchFamily="34" charset="0"/>
                <a:cs typeface="Tahoma" panose="020B0604030504040204" pitchFamily="34" charset="0"/>
              </a:rPr>
              <a:t>Kaikita</a:t>
            </a:r>
            <a:r>
              <a:rPr lang="en-US" sz="2400" dirty="0">
                <a:latin typeface="Tahoma" panose="020B0604030504040204" pitchFamily="34" charset="0"/>
                <a:ea typeface="Tahoma" panose="020B0604030504040204" pitchFamily="34" charset="0"/>
                <a:cs typeface="Tahoma" panose="020B0604030504040204" pitchFamily="34" charset="0"/>
              </a:rPr>
              <a:t>, K. and Fukuda, K., 2019. Clinical risk factors of stroke and major bleeding in patients with non-valvular atrial fibrillation under rivaroxaban: the EXPAND Study sub-analysis. Heart and Vessels, 34, pp.1839-1851.</a:t>
            </a:r>
          </a:p>
        </p:txBody>
      </p:sp>
    </p:spTree>
    <p:extLst>
      <p:ext uri="{BB962C8B-B14F-4D97-AF65-F5344CB8AC3E}">
        <p14:creationId xmlns:p14="http://schemas.microsoft.com/office/powerpoint/2010/main" val="33642328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79F89-F06A-DABA-9A08-DB3C18BA0AAE}"/>
              </a:ext>
            </a:extLst>
          </p:cNvPr>
          <p:cNvSpPr>
            <a:spLocks noGrp="1"/>
          </p:cNvSpPr>
          <p:nvPr>
            <p:ph type="title"/>
          </p:nvPr>
        </p:nvSpPr>
        <p:spPr>
          <a:xfrm>
            <a:off x="838200" y="0"/>
            <a:ext cx="10515600" cy="1037968"/>
          </a:xfrm>
        </p:spPr>
        <p:txBody>
          <a:bodyPr>
            <a:noAutofit/>
          </a:bodyPr>
          <a:lstStyle/>
          <a:p>
            <a:pPr algn="ctr"/>
            <a:r>
              <a:rPr lang="en-US" dirty="0">
                <a:latin typeface="Tahoma" panose="020B0604030504040204" pitchFamily="34" charset="0"/>
                <a:ea typeface="Tahoma" panose="020B0604030504040204" pitchFamily="34" charset="0"/>
                <a:cs typeface="Tahoma" panose="020B0604030504040204" pitchFamily="34" charset="0"/>
              </a:rPr>
              <a:t>References</a:t>
            </a:r>
          </a:p>
        </p:txBody>
      </p:sp>
      <p:sp>
        <p:nvSpPr>
          <p:cNvPr id="3" name="Content Placeholder 2">
            <a:extLst>
              <a:ext uri="{FF2B5EF4-FFF2-40B4-BE49-F238E27FC236}">
                <a16:creationId xmlns:a16="http://schemas.microsoft.com/office/drawing/2014/main" id="{B2BF26D2-E27D-36A4-4241-C3BE0F86BDFA}"/>
              </a:ext>
            </a:extLst>
          </p:cNvPr>
          <p:cNvSpPr>
            <a:spLocks noGrp="1"/>
          </p:cNvSpPr>
          <p:nvPr>
            <p:ph idx="1"/>
          </p:nvPr>
        </p:nvSpPr>
        <p:spPr>
          <a:xfrm>
            <a:off x="201827" y="1408670"/>
            <a:ext cx="11788346" cy="5449330"/>
          </a:xfrm>
        </p:spPr>
        <p:txBody>
          <a:bodyPr>
            <a:normAutofit/>
          </a:bodyPr>
          <a:lstStyle/>
          <a:p>
            <a:pPr algn="just">
              <a:lnSpc>
                <a:spcPct val="150000"/>
              </a:lnSpc>
              <a:buFont typeface="Wingdings" panose="05000000000000000000" pitchFamily="2" charset="2"/>
              <a:buChar char="v"/>
            </a:pPr>
            <a:r>
              <a:rPr lang="en-US" sz="2400" dirty="0">
                <a:latin typeface="Tahoma" panose="020B0604030504040204" pitchFamily="34" charset="0"/>
                <a:ea typeface="Tahoma" panose="020B0604030504040204" pitchFamily="34" charset="0"/>
                <a:cs typeface="Tahoma" panose="020B0604030504040204" pitchFamily="34" charset="0"/>
              </a:rPr>
              <a:t>Soto-Cámara, R., González-Bernal, J.J., González-Santos, J., Aguilar-Parra, J.M., </a:t>
            </a:r>
            <a:r>
              <a:rPr lang="en-US" sz="2400" dirty="0" err="1">
                <a:latin typeface="Tahoma" panose="020B0604030504040204" pitchFamily="34" charset="0"/>
                <a:ea typeface="Tahoma" panose="020B0604030504040204" pitchFamily="34" charset="0"/>
                <a:cs typeface="Tahoma" panose="020B0604030504040204" pitchFamily="34" charset="0"/>
              </a:rPr>
              <a:t>Trigueros</a:t>
            </a:r>
            <a:r>
              <a:rPr lang="en-US" sz="2400" dirty="0">
                <a:latin typeface="Tahoma" panose="020B0604030504040204" pitchFamily="34" charset="0"/>
                <a:ea typeface="Tahoma" panose="020B0604030504040204" pitchFamily="34" charset="0"/>
                <a:cs typeface="Tahoma" panose="020B0604030504040204" pitchFamily="34" charset="0"/>
              </a:rPr>
              <a:t>, R. and López-</a:t>
            </a:r>
            <a:r>
              <a:rPr lang="en-US" sz="2400" dirty="0" err="1">
                <a:latin typeface="Tahoma" panose="020B0604030504040204" pitchFamily="34" charset="0"/>
                <a:ea typeface="Tahoma" panose="020B0604030504040204" pitchFamily="34" charset="0"/>
                <a:cs typeface="Tahoma" panose="020B0604030504040204" pitchFamily="34" charset="0"/>
              </a:rPr>
              <a:t>Liria</a:t>
            </a:r>
            <a:r>
              <a:rPr lang="en-US" sz="2400" dirty="0">
                <a:latin typeface="Tahoma" panose="020B0604030504040204" pitchFamily="34" charset="0"/>
                <a:ea typeface="Tahoma" panose="020B0604030504040204" pitchFamily="34" charset="0"/>
                <a:cs typeface="Tahoma" panose="020B0604030504040204" pitchFamily="34" charset="0"/>
              </a:rPr>
              <a:t>, R., 2020. Knowledge on signs and risk factors in stroke patients. Journal of clinical medicine, 9(8), p.2557.</a:t>
            </a:r>
          </a:p>
          <a:p>
            <a:pPr algn="just">
              <a:lnSpc>
                <a:spcPct val="150000"/>
              </a:lnSpc>
              <a:buFont typeface="Wingdings" panose="05000000000000000000" pitchFamily="2" charset="2"/>
              <a:buChar char="v"/>
            </a:pPr>
            <a:r>
              <a:rPr lang="en-US" sz="2400" dirty="0">
                <a:latin typeface="Tahoma" panose="020B0604030504040204" pitchFamily="34" charset="0"/>
                <a:ea typeface="Tahoma" panose="020B0604030504040204" pitchFamily="34" charset="0"/>
                <a:cs typeface="Tahoma" panose="020B0604030504040204" pitchFamily="34" charset="0"/>
              </a:rPr>
              <a:t>Stroke Association, 2023. Finding Support. Accessed 24 March 2023 from </a:t>
            </a:r>
            <a:r>
              <a:rPr lang="en-US" sz="2400" dirty="0">
                <a:latin typeface="Tahoma" panose="020B0604030504040204" pitchFamily="34" charset="0"/>
                <a:ea typeface="Tahoma" panose="020B0604030504040204" pitchFamily="34" charset="0"/>
                <a:cs typeface="Tahoma" panose="020B0604030504040204" pitchFamily="34" charset="0"/>
                <a:hlinkClick r:id="rId3"/>
              </a:rPr>
              <a:t>https://www.stroke.org.uk/finding-support</a:t>
            </a:r>
            <a:endParaRPr lang="en-US" sz="2400" dirty="0">
              <a:latin typeface="Tahoma" panose="020B0604030504040204" pitchFamily="34" charset="0"/>
              <a:ea typeface="Tahoma" panose="020B0604030504040204" pitchFamily="34" charset="0"/>
              <a:cs typeface="Tahoma" panose="020B0604030504040204" pitchFamily="34" charset="0"/>
            </a:endParaRPr>
          </a:p>
          <a:p>
            <a:pPr algn="just">
              <a:lnSpc>
                <a:spcPct val="150000"/>
              </a:lnSpc>
              <a:buFont typeface="Wingdings" panose="05000000000000000000" pitchFamily="2" charset="2"/>
              <a:buChar char="v"/>
            </a:pPr>
            <a:r>
              <a:rPr lang="en-US" sz="2400" dirty="0">
                <a:latin typeface="Tahoma" panose="020B0604030504040204" pitchFamily="34" charset="0"/>
                <a:ea typeface="Tahoma" panose="020B0604030504040204" pitchFamily="34" charset="0"/>
                <a:cs typeface="Tahoma" panose="020B0604030504040204" pitchFamily="34" charset="0"/>
              </a:rPr>
              <a:t>Zhou, Q., Zhao, Y., Chen, H., Sun, H., Sun, Y., Li, J., Yu, H., Zhao, Q. and Zhang, Z., 2023. Influence of lifestyle on stroke risk among adults over 65 years in northern China: A propensity score matched study. European Journal of Integrative Medicine, p.102224.</a:t>
            </a:r>
          </a:p>
        </p:txBody>
      </p:sp>
    </p:spTree>
    <p:extLst>
      <p:ext uri="{BB962C8B-B14F-4D97-AF65-F5344CB8AC3E}">
        <p14:creationId xmlns:p14="http://schemas.microsoft.com/office/powerpoint/2010/main" val="35912663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1253</TotalTime>
  <Words>1078</Words>
  <Application>Microsoft Office PowerPoint</Application>
  <PresentationFormat>Widescreen</PresentationFormat>
  <Paragraphs>36</Paragraphs>
  <Slides>13</Slides>
  <Notes>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13</vt:i4>
      </vt:variant>
    </vt:vector>
  </HeadingPairs>
  <TitlesOfParts>
    <vt:vector size="19" baseType="lpstr">
      <vt:lpstr>Arial</vt:lpstr>
      <vt:lpstr>Calibri</vt:lpstr>
      <vt:lpstr>Calibri Light</vt:lpstr>
      <vt:lpstr>Tahoma</vt:lpstr>
      <vt:lpstr>Wingdings</vt:lpstr>
      <vt:lpstr>Office Theme</vt:lpstr>
      <vt:lpstr>PowerPoint Presentation</vt:lpstr>
      <vt:lpstr>Overview of Patient A</vt:lpstr>
      <vt:lpstr>Anatomy and Physiology</vt:lpstr>
      <vt:lpstr>Risk Factors</vt:lpstr>
      <vt:lpstr>Lifestyle-related Questionnaires</vt:lpstr>
      <vt:lpstr>Lifestyle-related Questionnaires Cont’d</vt:lpstr>
      <vt:lpstr>Lifestyle-related Questionnaires Cont’d</vt:lpstr>
      <vt:lpstr>Lifestyle-related Recommendations</vt:lpstr>
      <vt:lpstr>Lifestyle-related Recommendations Cont’d</vt:lpstr>
      <vt:lpstr>Care Interventions</vt:lpstr>
      <vt:lpstr>Care Interventions Cont’d</vt:lpstr>
      <vt:lpstr>References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Onyinyechukwu</dc:creator>
  <cp:lastModifiedBy>Eliane Mukeba (Institute of Inner City Learning)</cp:lastModifiedBy>
  <cp:revision>5</cp:revision>
  <dcterms:created xsi:type="dcterms:W3CDTF">2023-03-23T15:28:57Z</dcterms:created>
  <dcterms:modified xsi:type="dcterms:W3CDTF">2023-06-06T11:32:17Z</dcterms:modified>
</cp:coreProperties>
</file>