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60" r:id="rId3"/>
    <p:sldId id="259" r:id="rId4"/>
    <p:sldId id="258" r:id="rId5"/>
    <p:sldId id="262" r:id="rId6"/>
    <p:sldId id="263" r:id="rId7"/>
    <p:sldId id="261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EBE"/>
    <a:srgbClr val="B5EAA4"/>
    <a:srgbClr val="FF777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1348"/>
    <p:restoredTop sz="94703"/>
  </p:normalViewPr>
  <p:slideViewPr>
    <p:cSldViewPr snapToGrid="0">
      <p:cViewPr varScale="1">
        <p:scale>
          <a:sx n="93" d="100"/>
          <a:sy n="93" d="100"/>
        </p:scale>
        <p:origin x="224" y="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1513427-4ABB-D442-A1B3-52EBA636D2C1}" type="doc">
      <dgm:prSet loTypeId="urn:microsoft.com/office/officeart/2005/8/layout/hProcess9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F475C5A-6B8F-2747-8860-FBB1F5F03E45}">
      <dgm:prSet phldrT="[Text]"/>
      <dgm:spPr>
        <a:solidFill>
          <a:srgbClr val="FFFEBE"/>
        </a:solidFill>
        <a:ln w="19050">
          <a:solidFill>
            <a:schemeClr val="tx1"/>
          </a:solidFill>
        </a:ln>
        <a:effectLst>
          <a:outerShdw blurRad="44450" dist="27940" dir="5400000" algn="ctr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1922 - Urdd established</a:t>
          </a:r>
        </a:p>
      </dgm:t>
    </dgm:pt>
    <dgm:pt modelId="{FC00A8A1-C7CB-5744-884C-E750452D7A97}" type="parTrans" cxnId="{BE1B8471-6285-C343-897C-C5EDEDEF49D5}">
      <dgm:prSet/>
      <dgm:spPr/>
      <dgm:t>
        <a:bodyPr/>
        <a:lstStyle/>
        <a:p>
          <a:endParaRPr lang="en-GB"/>
        </a:p>
      </dgm:t>
    </dgm:pt>
    <dgm:pt modelId="{6E7F92B0-647F-C848-8320-558BDAF7B086}" type="sibTrans" cxnId="{BE1B8471-6285-C343-897C-C5EDEDEF49D5}">
      <dgm:prSet/>
      <dgm:spPr/>
      <dgm:t>
        <a:bodyPr/>
        <a:lstStyle/>
        <a:p>
          <a:endParaRPr lang="en-GB"/>
        </a:p>
      </dgm:t>
    </dgm:pt>
    <dgm:pt modelId="{3F66C93A-CE20-FA45-9A19-07E0400B1B56}">
      <dgm:prSet phldrT="[Text]"/>
      <dgm:spPr>
        <a:solidFill>
          <a:srgbClr val="FFFEBE"/>
        </a:solidFill>
        <a:ln w="19050">
          <a:solidFill>
            <a:schemeClr val="tx1"/>
          </a:solidFill>
        </a:ln>
        <a:effectLst>
          <a:outerShdw blurRad="44450" dist="27940" dir="5400000" algn="ctr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1922 - First Adran</a:t>
          </a:r>
        </a:p>
      </dgm:t>
    </dgm:pt>
    <dgm:pt modelId="{4DA36B14-9FAC-CA40-8B62-2024B0A8F977}" type="parTrans" cxnId="{37715DBE-18C1-714F-833B-FE99AEE58BED}">
      <dgm:prSet/>
      <dgm:spPr/>
      <dgm:t>
        <a:bodyPr/>
        <a:lstStyle/>
        <a:p>
          <a:endParaRPr lang="en-GB"/>
        </a:p>
      </dgm:t>
    </dgm:pt>
    <dgm:pt modelId="{18E02068-81A9-CC47-96D1-E6479AD4199B}" type="sibTrans" cxnId="{37715DBE-18C1-714F-833B-FE99AEE58BED}">
      <dgm:prSet/>
      <dgm:spPr/>
      <dgm:t>
        <a:bodyPr/>
        <a:lstStyle/>
        <a:p>
          <a:endParaRPr lang="en-GB"/>
        </a:p>
      </dgm:t>
    </dgm:pt>
    <dgm:pt modelId="{1C097826-BB89-5A49-A054-A8A9F65B8786}">
      <dgm:prSet phldrT="[Text]"/>
      <dgm:spPr>
        <a:solidFill>
          <a:srgbClr val="FFFEBE"/>
        </a:solidFill>
        <a:ln w="19050">
          <a:solidFill>
            <a:schemeClr val="tx1"/>
          </a:solidFill>
        </a:ln>
        <a:effectLst>
          <a:outerShdw blurRad="44450" dist="27940" dir="5400000" algn="ctr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1923 -  Member numbers rose</a:t>
          </a:r>
        </a:p>
      </dgm:t>
    </dgm:pt>
    <dgm:pt modelId="{287B32B4-11E7-944C-AE9A-0F1C34ED61CE}" type="parTrans" cxnId="{C34980C0-40D2-6F4F-877E-484D4C15FE06}">
      <dgm:prSet/>
      <dgm:spPr/>
      <dgm:t>
        <a:bodyPr/>
        <a:lstStyle/>
        <a:p>
          <a:endParaRPr lang="en-GB"/>
        </a:p>
      </dgm:t>
    </dgm:pt>
    <dgm:pt modelId="{CFDE9FD9-00D6-BC41-B6D6-E49BD3372CC9}" type="sibTrans" cxnId="{C34980C0-40D2-6F4F-877E-484D4C15FE06}">
      <dgm:prSet/>
      <dgm:spPr/>
      <dgm:t>
        <a:bodyPr/>
        <a:lstStyle/>
        <a:p>
          <a:endParaRPr lang="en-GB"/>
        </a:p>
      </dgm:t>
    </dgm:pt>
    <dgm:pt modelId="{C9DA665A-043C-CA44-A570-4298037B6D67}">
      <dgm:prSet/>
      <dgm:spPr>
        <a:solidFill>
          <a:srgbClr val="FFFEBE"/>
        </a:solidFill>
        <a:ln w="19050">
          <a:solidFill>
            <a:schemeClr val="tx1"/>
          </a:solidFill>
        </a:ln>
        <a:effectLst>
          <a:outerShdw blurRad="44450" dist="27940" dir="5400000" algn="ctr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1924 - Urdd branch opened</a:t>
          </a:r>
        </a:p>
      </dgm:t>
    </dgm:pt>
    <dgm:pt modelId="{16880E3A-8B0B-0946-993E-D6B4C89A9EEF}" type="parTrans" cxnId="{40028C80-3A1F-4747-9B41-FD93D3DB8DB1}">
      <dgm:prSet/>
      <dgm:spPr/>
      <dgm:t>
        <a:bodyPr/>
        <a:lstStyle/>
        <a:p>
          <a:endParaRPr lang="en-GB"/>
        </a:p>
      </dgm:t>
    </dgm:pt>
    <dgm:pt modelId="{F45189B4-8618-944B-8E0C-179E26C1FE05}" type="sibTrans" cxnId="{40028C80-3A1F-4747-9B41-FD93D3DB8DB1}">
      <dgm:prSet/>
      <dgm:spPr/>
      <dgm:t>
        <a:bodyPr/>
        <a:lstStyle/>
        <a:p>
          <a:endParaRPr lang="en-GB"/>
        </a:p>
      </dgm:t>
    </dgm:pt>
    <dgm:pt modelId="{6FAB4006-EC9A-EC4A-9FA7-87F11D17474E}">
      <dgm:prSet/>
      <dgm:spPr>
        <a:solidFill>
          <a:srgbClr val="FFFEBE"/>
        </a:solidFill>
        <a:ln w="19050">
          <a:solidFill>
            <a:schemeClr val="tx1"/>
          </a:solidFill>
        </a:ln>
        <a:effectLst>
          <a:outerShdw blurRad="44450" dist="27940" dir="5400000" algn="ctr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1929 - First Urdd National </a:t>
          </a:r>
          <a:r>
            <a:rPr lang="en-GB" dirty="0" err="1">
              <a:solidFill>
                <a:schemeClr val="tx1"/>
              </a:solidFill>
            </a:rPr>
            <a:t>Eisteddfodd</a:t>
          </a:r>
          <a:endParaRPr lang="en-GB" dirty="0">
            <a:solidFill>
              <a:schemeClr val="tx1"/>
            </a:solidFill>
          </a:endParaRPr>
        </a:p>
      </dgm:t>
    </dgm:pt>
    <dgm:pt modelId="{58AE680D-C778-8544-BD2F-B6A4FCAADBA5}" type="parTrans" cxnId="{EC1CE2F4-E62C-8044-87DF-BA9E46E9EBD8}">
      <dgm:prSet/>
      <dgm:spPr/>
      <dgm:t>
        <a:bodyPr/>
        <a:lstStyle/>
        <a:p>
          <a:endParaRPr lang="en-GB"/>
        </a:p>
      </dgm:t>
    </dgm:pt>
    <dgm:pt modelId="{6626B131-A101-3E4E-A1DE-2604FC73B8DF}" type="sibTrans" cxnId="{EC1CE2F4-E62C-8044-87DF-BA9E46E9EBD8}">
      <dgm:prSet/>
      <dgm:spPr/>
      <dgm:t>
        <a:bodyPr/>
        <a:lstStyle/>
        <a:p>
          <a:endParaRPr lang="en-GB"/>
        </a:p>
      </dgm:t>
    </dgm:pt>
    <dgm:pt modelId="{D91010A8-77DC-8548-AFD8-0BAB3482E4EF}">
      <dgm:prSet/>
      <dgm:spPr>
        <a:solidFill>
          <a:srgbClr val="FFFEBE"/>
        </a:solidFill>
        <a:ln w="19050">
          <a:solidFill>
            <a:schemeClr val="tx1"/>
          </a:solidFill>
        </a:ln>
        <a:effectLst>
          <a:outerShdw blurRad="44450" dist="27940" dir="5400000" algn="ctr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1932 - </a:t>
          </a:r>
          <a:r>
            <a:rPr lang="en-GB" dirty="0" err="1">
              <a:solidFill>
                <a:schemeClr val="tx1"/>
              </a:solidFill>
            </a:rPr>
            <a:t>Llangranog</a:t>
          </a:r>
          <a:r>
            <a:rPr lang="en-GB" dirty="0">
              <a:solidFill>
                <a:schemeClr val="tx1"/>
              </a:solidFill>
            </a:rPr>
            <a:t> centre opened</a:t>
          </a:r>
        </a:p>
      </dgm:t>
    </dgm:pt>
    <dgm:pt modelId="{B99E4B24-6F9E-DC42-863B-582FB9A3FE83}" type="parTrans" cxnId="{CEF7ECDC-AF51-3347-8890-E2E5633396C7}">
      <dgm:prSet/>
      <dgm:spPr/>
      <dgm:t>
        <a:bodyPr/>
        <a:lstStyle/>
        <a:p>
          <a:endParaRPr lang="en-GB"/>
        </a:p>
      </dgm:t>
    </dgm:pt>
    <dgm:pt modelId="{8AC1FAD8-5B13-6246-8343-37C569DD5D92}" type="sibTrans" cxnId="{CEF7ECDC-AF51-3347-8890-E2E5633396C7}">
      <dgm:prSet/>
      <dgm:spPr/>
      <dgm:t>
        <a:bodyPr/>
        <a:lstStyle/>
        <a:p>
          <a:endParaRPr lang="en-GB"/>
        </a:p>
      </dgm:t>
    </dgm:pt>
    <dgm:pt modelId="{22FF117E-092A-5846-B659-41E32D708D1F}">
      <dgm:prSet/>
      <dgm:spPr>
        <a:solidFill>
          <a:srgbClr val="FFFEBE"/>
        </a:solidFill>
        <a:ln w="19050">
          <a:solidFill>
            <a:schemeClr val="tx1"/>
          </a:solidFill>
        </a:ln>
        <a:effectLst>
          <a:outerShdw blurRad="44450" dist="27940" dir="5400000" algn="ctr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1950 - Glan</a:t>
          </a:r>
          <a:r>
            <a:rPr lang="en-GB" baseline="0" dirty="0">
              <a:solidFill>
                <a:schemeClr val="tx1"/>
              </a:solidFill>
            </a:rPr>
            <a:t> Llyn centre established</a:t>
          </a:r>
          <a:endParaRPr lang="en-GB" dirty="0">
            <a:solidFill>
              <a:schemeClr val="tx1"/>
            </a:solidFill>
          </a:endParaRPr>
        </a:p>
      </dgm:t>
    </dgm:pt>
    <dgm:pt modelId="{D61B9EDA-48B4-6D48-BE73-5BE5066B962A}" type="parTrans" cxnId="{B6FADD60-4F40-9144-A0A1-850242C055EB}">
      <dgm:prSet/>
      <dgm:spPr/>
      <dgm:t>
        <a:bodyPr/>
        <a:lstStyle/>
        <a:p>
          <a:endParaRPr lang="en-GB"/>
        </a:p>
      </dgm:t>
    </dgm:pt>
    <dgm:pt modelId="{B96F1773-6D20-884E-BA7C-0A29EF9B5F12}" type="sibTrans" cxnId="{B6FADD60-4F40-9144-A0A1-850242C055EB}">
      <dgm:prSet/>
      <dgm:spPr/>
      <dgm:t>
        <a:bodyPr/>
        <a:lstStyle/>
        <a:p>
          <a:endParaRPr lang="en-GB"/>
        </a:p>
      </dgm:t>
    </dgm:pt>
    <dgm:pt modelId="{02C754CD-5E56-2F41-BBB1-E934E95817C0}">
      <dgm:prSet/>
      <dgm:spPr>
        <a:solidFill>
          <a:srgbClr val="FFFEBE"/>
        </a:solidFill>
        <a:ln w="19050">
          <a:solidFill>
            <a:schemeClr val="tx1"/>
          </a:solidFill>
        </a:ln>
        <a:effectLst>
          <a:outerShdw blurRad="44450" dist="27940" dir="5400000" algn="ctr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1976 - Mr Urdd was born</a:t>
          </a:r>
        </a:p>
      </dgm:t>
    </dgm:pt>
    <dgm:pt modelId="{C2134CC1-F3B7-3B46-94BA-4FA602115265}" type="parTrans" cxnId="{AEA0CC8A-2C6B-DC48-8B4B-CE9BDEE22C35}">
      <dgm:prSet/>
      <dgm:spPr/>
      <dgm:t>
        <a:bodyPr/>
        <a:lstStyle/>
        <a:p>
          <a:endParaRPr lang="en-GB"/>
        </a:p>
      </dgm:t>
    </dgm:pt>
    <dgm:pt modelId="{90357E53-F722-B247-88CE-9128B2A477D1}" type="sibTrans" cxnId="{AEA0CC8A-2C6B-DC48-8B4B-CE9BDEE22C35}">
      <dgm:prSet/>
      <dgm:spPr/>
      <dgm:t>
        <a:bodyPr/>
        <a:lstStyle/>
        <a:p>
          <a:endParaRPr lang="en-GB"/>
        </a:p>
      </dgm:t>
    </dgm:pt>
    <dgm:pt modelId="{FF7AEF88-D8EB-9F40-AEA9-01D053A4714F}">
      <dgm:prSet/>
      <dgm:spPr>
        <a:solidFill>
          <a:srgbClr val="FFFEBE"/>
        </a:solidFill>
        <a:ln w="19050">
          <a:solidFill>
            <a:schemeClr val="tx1"/>
          </a:solidFill>
        </a:ln>
        <a:effectLst>
          <a:outerShdw blurRad="44450" dist="27940" dir="5400000" algn="ctr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2004 - The Cardiff Urdd Centre was established</a:t>
          </a:r>
        </a:p>
      </dgm:t>
    </dgm:pt>
    <dgm:pt modelId="{A316084B-A552-EC42-854B-DBEF75D46E40}" type="parTrans" cxnId="{B0DC9B83-E500-5340-B1E8-87001F85C6D5}">
      <dgm:prSet/>
      <dgm:spPr/>
      <dgm:t>
        <a:bodyPr/>
        <a:lstStyle/>
        <a:p>
          <a:endParaRPr lang="en-GB"/>
        </a:p>
      </dgm:t>
    </dgm:pt>
    <dgm:pt modelId="{59651214-06FF-D44C-9CD9-32C1944F95CF}" type="sibTrans" cxnId="{B0DC9B83-E500-5340-B1E8-87001F85C6D5}">
      <dgm:prSet/>
      <dgm:spPr/>
      <dgm:t>
        <a:bodyPr/>
        <a:lstStyle/>
        <a:p>
          <a:endParaRPr lang="en-GB"/>
        </a:p>
      </dgm:t>
    </dgm:pt>
    <dgm:pt modelId="{393B2E15-DEB7-754E-AB7E-C4DFE6A0329A}">
      <dgm:prSet/>
      <dgm:spPr>
        <a:solidFill>
          <a:srgbClr val="FFFEBE"/>
        </a:solidFill>
        <a:ln w="19050">
          <a:solidFill>
            <a:schemeClr val="tx1"/>
          </a:solidFill>
        </a:ln>
        <a:effectLst>
          <a:outerShdw blurRad="44450" dist="27940" dir="5400000" algn="ctr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2023 - Pentre Ifan, the environmental and well-being residential centre opened </a:t>
          </a:r>
        </a:p>
      </dgm:t>
    </dgm:pt>
    <dgm:pt modelId="{3DDDB3A9-BC43-114F-A1EE-048741301210}" type="parTrans" cxnId="{548EB9DF-711E-1740-9902-A69F881E849D}">
      <dgm:prSet/>
      <dgm:spPr/>
      <dgm:t>
        <a:bodyPr/>
        <a:lstStyle/>
        <a:p>
          <a:endParaRPr lang="en-GB"/>
        </a:p>
      </dgm:t>
    </dgm:pt>
    <dgm:pt modelId="{F1AEF919-B915-A547-A3F4-B6E5233B2010}" type="sibTrans" cxnId="{548EB9DF-711E-1740-9902-A69F881E849D}">
      <dgm:prSet/>
      <dgm:spPr/>
      <dgm:t>
        <a:bodyPr/>
        <a:lstStyle/>
        <a:p>
          <a:endParaRPr lang="en-GB"/>
        </a:p>
      </dgm:t>
    </dgm:pt>
    <dgm:pt modelId="{9EFD94C2-160D-B148-8E87-B831F4CEB55C}" type="pres">
      <dgm:prSet presAssocID="{B1513427-4ABB-D442-A1B3-52EBA636D2C1}" presName="CompostProcess" presStyleCnt="0">
        <dgm:presLayoutVars>
          <dgm:dir/>
          <dgm:resizeHandles val="exact"/>
        </dgm:presLayoutVars>
      </dgm:prSet>
      <dgm:spPr/>
    </dgm:pt>
    <dgm:pt modelId="{B92535F1-6211-9E4C-9B85-09FEC339126D}" type="pres">
      <dgm:prSet presAssocID="{B1513427-4ABB-D442-A1B3-52EBA636D2C1}" presName="arrow" presStyleLbl="bgShp" presStyleIdx="0" presStyleCnt="1" custLinFactNeighborX="168" custLinFactNeighborY="-623"/>
      <dgm:spPr>
        <a:gradFill flip="none" rotWithShape="1">
          <a:gsLst>
            <a:gs pos="30000">
              <a:srgbClr val="FF0000"/>
            </a:gs>
            <a:gs pos="55000">
              <a:srgbClr val="00B050"/>
            </a:gs>
            <a:gs pos="82000">
              <a:schemeClr val="bg1"/>
            </a:gs>
            <a:gs pos="82000">
              <a:schemeClr val="bg1"/>
            </a:gs>
          </a:gsLst>
          <a:path path="circle">
            <a:fillToRect l="100000" t="100000"/>
          </a:path>
          <a:tileRect r="-100000" b="-100000"/>
        </a:gradFill>
        <a:ln w="38100">
          <a:solidFill>
            <a:schemeClr val="tx1"/>
          </a:solidFill>
        </a:ln>
      </dgm:spPr>
    </dgm:pt>
    <dgm:pt modelId="{5E7E2E8D-C9BE-A44C-8B30-2CAB411659D3}" type="pres">
      <dgm:prSet presAssocID="{B1513427-4ABB-D442-A1B3-52EBA636D2C1}" presName="linearProcess" presStyleCnt="0"/>
      <dgm:spPr/>
    </dgm:pt>
    <dgm:pt modelId="{45E3D7C1-025D-7242-B579-EA727D039177}" type="pres">
      <dgm:prSet presAssocID="{5F475C5A-6B8F-2747-8860-FBB1F5F03E45}" presName="textNode" presStyleLbl="node1" presStyleIdx="0" presStyleCnt="10" custLinFactNeighborX="14542" custLinFactNeighborY="-46470">
        <dgm:presLayoutVars>
          <dgm:bulletEnabled val="1"/>
        </dgm:presLayoutVars>
      </dgm:prSet>
      <dgm:spPr/>
    </dgm:pt>
    <dgm:pt modelId="{4EB6567A-39BD-0C4C-AF65-A59317FCF4D1}" type="pres">
      <dgm:prSet presAssocID="{6E7F92B0-647F-C848-8320-558BDAF7B086}" presName="sibTrans" presStyleCnt="0"/>
      <dgm:spPr/>
    </dgm:pt>
    <dgm:pt modelId="{9C27CB06-E866-C74A-B9D3-0F6D0B005CB1}" type="pres">
      <dgm:prSet presAssocID="{3F66C93A-CE20-FA45-9A19-07E0400B1B56}" presName="textNode" presStyleLbl="node1" presStyleIdx="1" presStyleCnt="10" custLinFactNeighborX="44162" custLinFactNeighborY="71883">
        <dgm:presLayoutVars>
          <dgm:bulletEnabled val="1"/>
        </dgm:presLayoutVars>
      </dgm:prSet>
      <dgm:spPr/>
    </dgm:pt>
    <dgm:pt modelId="{61D76441-2344-0548-83F9-106B39C3D9BE}" type="pres">
      <dgm:prSet presAssocID="{18E02068-81A9-CC47-96D1-E6479AD4199B}" presName="sibTrans" presStyleCnt="0"/>
      <dgm:spPr/>
    </dgm:pt>
    <dgm:pt modelId="{93C4550A-787D-A04A-B873-0D3DACA6ECC4}" type="pres">
      <dgm:prSet presAssocID="{1C097826-BB89-5A49-A054-A8A9F65B8786}" presName="textNode" presStyleLbl="node1" presStyleIdx="2" presStyleCnt="10" custLinFactNeighborX="-67689" custLinFactNeighborY="-47962">
        <dgm:presLayoutVars>
          <dgm:bulletEnabled val="1"/>
        </dgm:presLayoutVars>
      </dgm:prSet>
      <dgm:spPr/>
    </dgm:pt>
    <dgm:pt modelId="{3EA9CE84-D0EF-8648-A821-C578490D91C7}" type="pres">
      <dgm:prSet presAssocID="{CFDE9FD9-00D6-BC41-B6D6-E49BD3372CC9}" presName="sibTrans" presStyleCnt="0"/>
      <dgm:spPr/>
    </dgm:pt>
    <dgm:pt modelId="{4FEB6191-4B17-5847-B0A8-D8CF243E9871}" type="pres">
      <dgm:prSet presAssocID="{C9DA665A-043C-CA44-A570-4298037B6D67}" presName="textNode" presStyleLbl="node1" presStyleIdx="3" presStyleCnt="10" custLinFactX="-7938" custLinFactNeighborX="-100000" custLinFactNeighborY="71883">
        <dgm:presLayoutVars>
          <dgm:bulletEnabled val="1"/>
        </dgm:presLayoutVars>
      </dgm:prSet>
      <dgm:spPr/>
    </dgm:pt>
    <dgm:pt modelId="{100AC6F2-3784-0A48-B1E2-DF971F45394B}" type="pres">
      <dgm:prSet presAssocID="{F45189B4-8618-944B-8E0C-179E26C1FE05}" presName="sibTrans" presStyleCnt="0"/>
      <dgm:spPr/>
    </dgm:pt>
    <dgm:pt modelId="{6862D8BB-CD41-AA4D-8950-B819330A1759}" type="pres">
      <dgm:prSet presAssocID="{6FAB4006-EC9A-EC4A-9FA7-87F11D17474E}" presName="textNode" presStyleLbl="node1" presStyleIdx="4" presStyleCnt="10" custLinFactX="-7080" custLinFactNeighborX="-100000" custLinFactNeighborY="-51559">
        <dgm:presLayoutVars>
          <dgm:bulletEnabled val="1"/>
        </dgm:presLayoutVars>
      </dgm:prSet>
      <dgm:spPr/>
    </dgm:pt>
    <dgm:pt modelId="{2726E8ED-66D1-594E-A9E0-DBC3FB40EA61}" type="pres">
      <dgm:prSet presAssocID="{6626B131-A101-3E4E-A1DE-2604FC73B8DF}" presName="sibTrans" presStyleCnt="0"/>
      <dgm:spPr/>
    </dgm:pt>
    <dgm:pt modelId="{075EC613-6F92-A149-BD1F-B7F27DE375C7}" type="pres">
      <dgm:prSet presAssocID="{D91010A8-77DC-8548-AFD8-0BAB3482E4EF}" presName="textNode" presStyleLbl="node1" presStyleIdx="5" presStyleCnt="10" custLinFactNeighborX="-25748" custLinFactNeighborY="71883">
        <dgm:presLayoutVars>
          <dgm:bulletEnabled val="1"/>
        </dgm:presLayoutVars>
      </dgm:prSet>
      <dgm:spPr/>
    </dgm:pt>
    <dgm:pt modelId="{920BA3A4-F6F7-5540-B62C-6F4896120DC3}" type="pres">
      <dgm:prSet presAssocID="{8AC1FAD8-5B13-6246-8343-37C569DD5D92}" presName="sibTrans" presStyleCnt="0"/>
      <dgm:spPr/>
    </dgm:pt>
    <dgm:pt modelId="{AFEE2F86-4EDF-394F-92B2-4785F18EA9B9}" type="pres">
      <dgm:prSet presAssocID="{22FF117E-092A-5846-B659-41E32D708D1F}" presName="textNode" presStyleLbl="node1" presStyleIdx="6" presStyleCnt="10" custLinFactX="-5398" custLinFactNeighborX="-100000" custLinFactNeighborY="-51559">
        <dgm:presLayoutVars>
          <dgm:bulletEnabled val="1"/>
        </dgm:presLayoutVars>
      </dgm:prSet>
      <dgm:spPr/>
    </dgm:pt>
    <dgm:pt modelId="{5760136C-ACF6-6349-B294-A81B0CCA7A7E}" type="pres">
      <dgm:prSet presAssocID="{B96F1773-6D20-884E-BA7C-0A29EF9B5F12}" presName="sibTrans" presStyleCnt="0"/>
      <dgm:spPr/>
    </dgm:pt>
    <dgm:pt modelId="{EC673E7C-2871-BE45-99AC-4EA0342859F3}" type="pres">
      <dgm:prSet presAssocID="{02C754CD-5E56-2F41-BBB1-E934E95817C0}" presName="textNode" presStyleLbl="node1" presStyleIdx="7" presStyleCnt="10" custLinFactNeighborX="-186" custLinFactNeighborY="71883">
        <dgm:presLayoutVars>
          <dgm:bulletEnabled val="1"/>
        </dgm:presLayoutVars>
      </dgm:prSet>
      <dgm:spPr/>
    </dgm:pt>
    <dgm:pt modelId="{8A5549C6-D547-7949-B1B1-2B262360D83E}" type="pres">
      <dgm:prSet presAssocID="{90357E53-F722-B247-88CE-9128B2A477D1}" presName="sibTrans" presStyleCnt="0"/>
      <dgm:spPr/>
    </dgm:pt>
    <dgm:pt modelId="{A51490E7-3F22-A74B-B8B2-9B1A27BE260F}" type="pres">
      <dgm:prSet presAssocID="{FF7AEF88-D8EB-9F40-AEA9-01D053A4714F}" presName="textNode" presStyleLbl="node1" presStyleIdx="8" presStyleCnt="10" custLinFactX="-2697" custLinFactNeighborX="-100000" custLinFactNeighborY="-51559">
        <dgm:presLayoutVars>
          <dgm:bulletEnabled val="1"/>
        </dgm:presLayoutVars>
      </dgm:prSet>
      <dgm:spPr/>
    </dgm:pt>
    <dgm:pt modelId="{921A93C5-55F9-E845-BD1B-3809CCA78495}" type="pres">
      <dgm:prSet presAssocID="{59651214-06FF-D44C-9CD9-32C1944F95CF}" presName="sibTrans" presStyleCnt="0"/>
      <dgm:spPr/>
    </dgm:pt>
    <dgm:pt modelId="{BC20002C-1A1D-8E49-BC08-C452B4543CA9}" type="pres">
      <dgm:prSet presAssocID="{393B2E15-DEB7-754E-AB7E-C4DFE6A0329A}" presName="textNode" presStyleLbl="node1" presStyleIdx="9" presStyleCnt="10" custLinFactNeighborX="-1724" custLinFactNeighborY="71883">
        <dgm:presLayoutVars>
          <dgm:bulletEnabled val="1"/>
        </dgm:presLayoutVars>
      </dgm:prSet>
      <dgm:spPr/>
    </dgm:pt>
  </dgm:ptLst>
  <dgm:cxnLst>
    <dgm:cxn modelId="{6DEA2714-5ECA-074D-9C50-673B37B6FDFB}" type="presOf" srcId="{FF7AEF88-D8EB-9F40-AEA9-01D053A4714F}" destId="{A51490E7-3F22-A74B-B8B2-9B1A27BE260F}" srcOrd="0" destOrd="0" presId="urn:microsoft.com/office/officeart/2005/8/layout/hProcess9"/>
    <dgm:cxn modelId="{67EEA719-291A-D046-9026-3FF18D7D4C0A}" type="presOf" srcId="{02C754CD-5E56-2F41-BBB1-E934E95817C0}" destId="{EC673E7C-2871-BE45-99AC-4EA0342859F3}" srcOrd="0" destOrd="0" presId="urn:microsoft.com/office/officeart/2005/8/layout/hProcess9"/>
    <dgm:cxn modelId="{7CEB813C-438B-CA4C-937B-1F775AFBCBAD}" type="presOf" srcId="{1C097826-BB89-5A49-A054-A8A9F65B8786}" destId="{93C4550A-787D-A04A-B873-0D3DACA6ECC4}" srcOrd="0" destOrd="0" presId="urn:microsoft.com/office/officeart/2005/8/layout/hProcess9"/>
    <dgm:cxn modelId="{BD22E556-C81B-E342-ABB2-9AFEB7DF1266}" type="presOf" srcId="{C9DA665A-043C-CA44-A570-4298037B6D67}" destId="{4FEB6191-4B17-5847-B0A8-D8CF243E9871}" srcOrd="0" destOrd="0" presId="urn:microsoft.com/office/officeart/2005/8/layout/hProcess9"/>
    <dgm:cxn modelId="{05BD2A58-73F4-1447-AE25-2ED8F77A46B5}" type="presOf" srcId="{393B2E15-DEB7-754E-AB7E-C4DFE6A0329A}" destId="{BC20002C-1A1D-8E49-BC08-C452B4543CA9}" srcOrd="0" destOrd="0" presId="urn:microsoft.com/office/officeart/2005/8/layout/hProcess9"/>
    <dgm:cxn modelId="{B6FADD60-4F40-9144-A0A1-850242C055EB}" srcId="{B1513427-4ABB-D442-A1B3-52EBA636D2C1}" destId="{22FF117E-092A-5846-B659-41E32D708D1F}" srcOrd="6" destOrd="0" parTransId="{D61B9EDA-48B4-6D48-BE73-5BE5066B962A}" sibTransId="{B96F1773-6D20-884E-BA7C-0A29EF9B5F12}"/>
    <dgm:cxn modelId="{BE1B8471-6285-C343-897C-C5EDEDEF49D5}" srcId="{B1513427-4ABB-D442-A1B3-52EBA636D2C1}" destId="{5F475C5A-6B8F-2747-8860-FBB1F5F03E45}" srcOrd="0" destOrd="0" parTransId="{FC00A8A1-C7CB-5744-884C-E750452D7A97}" sibTransId="{6E7F92B0-647F-C848-8320-558BDAF7B086}"/>
    <dgm:cxn modelId="{27933879-92DB-9D4B-93E2-9803FCA8DDA9}" type="presOf" srcId="{3F66C93A-CE20-FA45-9A19-07E0400B1B56}" destId="{9C27CB06-E866-C74A-B9D3-0F6D0B005CB1}" srcOrd="0" destOrd="0" presId="urn:microsoft.com/office/officeart/2005/8/layout/hProcess9"/>
    <dgm:cxn modelId="{432D6F7A-7C36-8A4C-98C5-0ADD1CA6787F}" type="presOf" srcId="{D91010A8-77DC-8548-AFD8-0BAB3482E4EF}" destId="{075EC613-6F92-A149-BD1F-B7F27DE375C7}" srcOrd="0" destOrd="0" presId="urn:microsoft.com/office/officeart/2005/8/layout/hProcess9"/>
    <dgm:cxn modelId="{40028C80-3A1F-4747-9B41-FD93D3DB8DB1}" srcId="{B1513427-4ABB-D442-A1B3-52EBA636D2C1}" destId="{C9DA665A-043C-CA44-A570-4298037B6D67}" srcOrd="3" destOrd="0" parTransId="{16880E3A-8B0B-0946-993E-D6B4C89A9EEF}" sibTransId="{F45189B4-8618-944B-8E0C-179E26C1FE05}"/>
    <dgm:cxn modelId="{B0DC9B83-E500-5340-B1E8-87001F85C6D5}" srcId="{B1513427-4ABB-D442-A1B3-52EBA636D2C1}" destId="{FF7AEF88-D8EB-9F40-AEA9-01D053A4714F}" srcOrd="8" destOrd="0" parTransId="{A316084B-A552-EC42-854B-DBEF75D46E40}" sibTransId="{59651214-06FF-D44C-9CD9-32C1944F95CF}"/>
    <dgm:cxn modelId="{AEA0CC8A-2C6B-DC48-8B4B-CE9BDEE22C35}" srcId="{B1513427-4ABB-D442-A1B3-52EBA636D2C1}" destId="{02C754CD-5E56-2F41-BBB1-E934E95817C0}" srcOrd="7" destOrd="0" parTransId="{C2134CC1-F3B7-3B46-94BA-4FA602115265}" sibTransId="{90357E53-F722-B247-88CE-9128B2A477D1}"/>
    <dgm:cxn modelId="{37715DBE-18C1-714F-833B-FE99AEE58BED}" srcId="{B1513427-4ABB-D442-A1B3-52EBA636D2C1}" destId="{3F66C93A-CE20-FA45-9A19-07E0400B1B56}" srcOrd="1" destOrd="0" parTransId="{4DA36B14-9FAC-CA40-8B62-2024B0A8F977}" sibTransId="{18E02068-81A9-CC47-96D1-E6479AD4199B}"/>
    <dgm:cxn modelId="{C34980C0-40D2-6F4F-877E-484D4C15FE06}" srcId="{B1513427-4ABB-D442-A1B3-52EBA636D2C1}" destId="{1C097826-BB89-5A49-A054-A8A9F65B8786}" srcOrd="2" destOrd="0" parTransId="{287B32B4-11E7-944C-AE9A-0F1C34ED61CE}" sibTransId="{CFDE9FD9-00D6-BC41-B6D6-E49BD3372CC9}"/>
    <dgm:cxn modelId="{5329F5C6-2DE6-E84C-A550-4694C0A8DBAB}" type="presOf" srcId="{6FAB4006-EC9A-EC4A-9FA7-87F11D17474E}" destId="{6862D8BB-CD41-AA4D-8950-B819330A1759}" srcOrd="0" destOrd="0" presId="urn:microsoft.com/office/officeart/2005/8/layout/hProcess9"/>
    <dgm:cxn modelId="{CEF7ECDC-AF51-3347-8890-E2E5633396C7}" srcId="{B1513427-4ABB-D442-A1B3-52EBA636D2C1}" destId="{D91010A8-77DC-8548-AFD8-0BAB3482E4EF}" srcOrd="5" destOrd="0" parTransId="{B99E4B24-6F9E-DC42-863B-582FB9A3FE83}" sibTransId="{8AC1FAD8-5B13-6246-8343-37C569DD5D92}"/>
    <dgm:cxn modelId="{548EB9DF-711E-1740-9902-A69F881E849D}" srcId="{B1513427-4ABB-D442-A1B3-52EBA636D2C1}" destId="{393B2E15-DEB7-754E-AB7E-C4DFE6A0329A}" srcOrd="9" destOrd="0" parTransId="{3DDDB3A9-BC43-114F-A1EE-048741301210}" sibTransId="{F1AEF919-B915-A547-A3F4-B6E5233B2010}"/>
    <dgm:cxn modelId="{F793FBE7-1FAE-7847-9676-01CA51ED73DD}" type="presOf" srcId="{B1513427-4ABB-D442-A1B3-52EBA636D2C1}" destId="{9EFD94C2-160D-B148-8E87-B831F4CEB55C}" srcOrd="0" destOrd="0" presId="urn:microsoft.com/office/officeart/2005/8/layout/hProcess9"/>
    <dgm:cxn modelId="{3A8B11F0-F33B-8744-93FD-C1B89C4D0857}" type="presOf" srcId="{5F475C5A-6B8F-2747-8860-FBB1F5F03E45}" destId="{45E3D7C1-025D-7242-B579-EA727D039177}" srcOrd="0" destOrd="0" presId="urn:microsoft.com/office/officeart/2005/8/layout/hProcess9"/>
    <dgm:cxn modelId="{85D673F2-C77F-294C-9A40-244F2CC56704}" type="presOf" srcId="{22FF117E-092A-5846-B659-41E32D708D1F}" destId="{AFEE2F86-4EDF-394F-92B2-4785F18EA9B9}" srcOrd="0" destOrd="0" presId="urn:microsoft.com/office/officeart/2005/8/layout/hProcess9"/>
    <dgm:cxn modelId="{EC1CE2F4-E62C-8044-87DF-BA9E46E9EBD8}" srcId="{B1513427-4ABB-D442-A1B3-52EBA636D2C1}" destId="{6FAB4006-EC9A-EC4A-9FA7-87F11D17474E}" srcOrd="4" destOrd="0" parTransId="{58AE680D-C778-8544-BD2F-B6A4FCAADBA5}" sibTransId="{6626B131-A101-3E4E-A1DE-2604FC73B8DF}"/>
    <dgm:cxn modelId="{C79A8894-4560-264F-AAD4-A414690F701B}" type="presParOf" srcId="{9EFD94C2-160D-B148-8E87-B831F4CEB55C}" destId="{B92535F1-6211-9E4C-9B85-09FEC339126D}" srcOrd="0" destOrd="0" presId="urn:microsoft.com/office/officeart/2005/8/layout/hProcess9"/>
    <dgm:cxn modelId="{26733898-7867-6E4F-8846-2D5209535BA4}" type="presParOf" srcId="{9EFD94C2-160D-B148-8E87-B831F4CEB55C}" destId="{5E7E2E8D-C9BE-A44C-8B30-2CAB411659D3}" srcOrd="1" destOrd="0" presId="urn:microsoft.com/office/officeart/2005/8/layout/hProcess9"/>
    <dgm:cxn modelId="{D61DD862-B3DE-A04C-938A-7E9E947B53D5}" type="presParOf" srcId="{5E7E2E8D-C9BE-A44C-8B30-2CAB411659D3}" destId="{45E3D7C1-025D-7242-B579-EA727D039177}" srcOrd="0" destOrd="0" presId="urn:microsoft.com/office/officeart/2005/8/layout/hProcess9"/>
    <dgm:cxn modelId="{08CF4470-3022-374E-8F99-6FEBD669D689}" type="presParOf" srcId="{5E7E2E8D-C9BE-A44C-8B30-2CAB411659D3}" destId="{4EB6567A-39BD-0C4C-AF65-A59317FCF4D1}" srcOrd="1" destOrd="0" presId="urn:microsoft.com/office/officeart/2005/8/layout/hProcess9"/>
    <dgm:cxn modelId="{4A4D4CC2-9AB9-8F44-8FDA-0751522AB10F}" type="presParOf" srcId="{5E7E2E8D-C9BE-A44C-8B30-2CAB411659D3}" destId="{9C27CB06-E866-C74A-B9D3-0F6D0B005CB1}" srcOrd="2" destOrd="0" presId="urn:microsoft.com/office/officeart/2005/8/layout/hProcess9"/>
    <dgm:cxn modelId="{359242E7-B920-7843-8F56-86101EC1A830}" type="presParOf" srcId="{5E7E2E8D-C9BE-A44C-8B30-2CAB411659D3}" destId="{61D76441-2344-0548-83F9-106B39C3D9BE}" srcOrd="3" destOrd="0" presId="urn:microsoft.com/office/officeart/2005/8/layout/hProcess9"/>
    <dgm:cxn modelId="{3A7D69C2-6BB0-E842-BF52-DF83E903CFAE}" type="presParOf" srcId="{5E7E2E8D-C9BE-A44C-8B30-2CAB411659D3}" destId="{93C4550A-787D-A04A-B873-0D3DACA6ECC4}" srcOrd="4" destOrd="0" presId="urn:microsoft.com/office/officeart/2005/8/layout/hProcess9"/>
    <dgm:cxn modelId="{1C1A629F-68C5-A04A-BEAA-E1BDB249C6AF}" type="presParOf" srcId="{5E7E2E8D-C9BE-A44C-8B30-2CAB411659D3}" destId="{3EA9CE84-D0EF-8648-A821-C578490D91C7}" srcOrd="5" destOrd="0" presId="urn:microsoft.com/office/officeart/2005/8/layout/hProcess9"/>
    <dgm:cxn modelId="{3FD0FA62-1832-4443-90B3-C2412C3AE1A6}" type="presParOf" srcId="{5E7E2E8D-C9BE-A44C-8B30-2CAB411659D3}" destId="{4FEB6191-4B17-5847-B0A8-D8CF243E9871}" srcOrd="6" destOrd="0" presId="urn:microsoft.com/office/officeart/2005/8/layout/hProcess9"/>
    <dgm:cxn modelId="{02BCAFA7-EBBD-3E41-8558-860671CC8E36}" type="presParOf" srcId="{5E7E2E8D-C9BE-A44C-8B30-2CAB411659D3}" destId="{100AC6F2-3784-0A48-B1E2-DF971F45394B}" srcOrd="7" destOrd="0" presId="urn:microsoft.com/office/officeart/2005/8/layout/hProcess9"/>
    <dgm:cxn modelId="{89404D07-EC05-6843-92F2-09715F358935}" type="presParOf" srcId="{5E7E2E8D-C9BE-A44C-8B30-2CAB411659D3}" destId="{6862D8BB-CD41-AA4D-8950-B819330A1759}" srcOrd="8" destOrd="0" presId="urn:microsoft.com/office/officeart/2005/8/layout/hProcess9"/>
    <dgm:cxn modelId="{F962CF0B-DD50-4749-A2C6-CE39BD628B4F}" type="presParOf" srcId="{5E7E2E8D-C9BE-A44C-8B30-2CAB411659D3}" destId="{2726E8ED-66D1-594E-A9E0-DBC3FB40EA61}" srcOrd="9" destOrd="0" presId="urn:microsoft.com/office/officeart/2005/8/layout/hProcess9"/>
    <dgm:cxn modelId="{969F753F-E326-084A-A601-55DF8FF26A4D}" type="presParOf" srcId="{5E7E2E8D-C9BE-A44C-8B30-2CAB411659D3}" destId="{075EC613-6F92-A149-BD1F-B7F27DE375C7}" srcOrd="10" destOrd="0" presId="urn:microsoft.com/office/officeart/2005/8/layout/hProcess9"/>
    <dgm:cxn modelId="{5E09E111-13EB-E548-882C-5CD8C2C9E5CA}" type="presParOf" srcId="{5E7E2E8D-C9BE-A44C-8B30-2CAB411659D3}" destId="{920BA3A4-F6F7-5540-B62C-6F4896120DC3}" srcOrd="11" destOrd="0" presId="urn:microsoft.com/office/officeart/2005/8/layout/hProcess9"/>
    <dgm:cxn modelId="{BF07E346-30DF-1C40-8903-E1AEC7BB66F5}" type="presParOf" srcId="{5E7E2E8D-C9BE-A44C-8B30-2CAB411659D3}" destId="{AFEE2F86-4EDF-394F-92B2-4785F18EA9B9}" srcOrd="12" destOrd="0" presId="urn:microsoft.com/office/officeart/2005/8/layout/hProcess9"/>
    <dgm:cxn modelId="{60A7AB0F-9BFD-014E-9C76-B626602DD82F}" type="presParOf" srcId="{5E7E2E8D-C9BE-A44C-8B30-2CAB411659D3}" destId="{5760136C-ACF6-6349-B294-A81B0CCA7A7E}" srcOrd="13" destOrd="0" presId="urn:microsoft.com/office/officeart/2005/8/layout/hProcess9"/>
    <dgm:cxn modelId="{D59620E3-BAD1-5B45-BC63-A975576D3131}" type="presParOf" srcId="{5E7E2E8D-C9BE-A44C-8B30-2CAB411659D3}" destId="{EC673E7C-2871-BE45-99AC-4EA0342859F3}" srcOrd="14" destOrd="0" presId="urn:microsoft.com/office/officeart/2005/8/layout/hProcess9"/>
    <dgm:cxn modelId="{F6E4B329-3E03-5042-B900-3362109B50AA}" type="presParOf" srcId="{5E7E2E8D-C9BE-A44C-8B30-2CAB411659D3}" destId="{8A5549C6-D547-7949-B1B1-2B262360D83E}" srcOrd="15" destOrd="0" presId="urn:microsoft.com/office/officeart/2005/8/layout/hProcess9"/>
    <dgm:cxn modelId="{FEAD67B9-2904-884F-95B7-03711DAAFC17}" type="presParOf" srcId="{5E7E2E8D-C9BE-A44C-8B30-2CAB411659D3}" destId="{A51490E7-3F22-A74B-B8B2-9B1A27BE260F}" srcOrd="16" destOrd="0" presId="urn:microsoft.com/office/officeart/2005/8/layout/hProcess9"/>
    <dgm:cxn modelId="{EF4719C4-2797-B842-ABDB-D47065193217}" type="presParOf" srcId="{5E7E2E8D-C9BE-A44C-8B30-2CAB411659D3}" destId="{921A93C5-55F9-E845-BD1B-3809CCA78495}" srcOrd="17" destOrd="0" presId="urn:microsoft.com/office/officeart/2005/8/layout/hProcess9"/>
    <dgm:cxn modelId="{4615218B-A987-B747-8BE6-D18F43547B95}" type="presParOf" srcId="{5E7E2E8D-C9BE-A44C-8B30-2CAB411659D3}" destId="{BC20002C-1A1D-8E49-BC08-C452B4543CA9}" srcOrd="18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2535F1-6211-9E4C-9B85-09FEC339126D}">
      <dsp:nvSpPr>
        <dsp:cNvPr id="0" name=""/>
        <dsp:cNvSpPr/>
      </dsp:nvSpPr>
      <dsp:spPr>
        <a:xfrm>
          <a:off x="897283" y="0"/>
          <a:ext cx="9979207" cy="6547756"/>
        </a:xfrm>
        <a:prstGeom prst="rightArrow">
          <a:avLst/>
        </a:prstGeom>
        <a:gradFill flip="none" rotWithShape="1">
          <a:gsLst>
            <a:gs pos="30000">
              <a:srgbClr val="FF0000"/>
            </a:gs>
            <a:gs pos="55000">
              <a:srgbClr val="00B050"/>
            </a:gs>
            <a:gs pos="82000">
              <a:schemeClr val="bg1"/>
            </a:gs>
            <a:gs pos="82000">
              <a:schemeClr val="bg1"/>
            </a:gs>
          </a:gsLst>
          <a:path path="circle">
            <a:fillToRect l="100000" t="100000"/>
          </a:path>
          <a:tileRect r="-100000" b="-100000"/>
        </a:gradFill>
        <a:ln w="38100"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E3D7C1-025D-7242-B579-EA727D039177}">
      <dsp:nvSpPr>
        <dsp:cNvPr id="0" name=""/>
        <dsp:cNvSpPr/>
      </dsp:nvSpPr>
      <dsp:spPr>
        <a:xfrm>
          <a:off x="15073" y="747229"/>
          <a:ext cx="1122144" cy="2619102"/>
        </a:xfrm>
        <a:prstGeom prst="roundRect">
          <a:avLst/>
        </a:prstGeom>
        <a:solidFill>
          <a:srgbClr val="FFFEBE"/>
        </a:solidFill>
        <a:ln w="19050" cap="flat" cmpd="sng" algn="ctr">
          <a:solidFill>
            <a:schemeClr val="tx1"/>
          </a:solidFill>
          <a:prstDash val="solid"/>
          <a:miter lim="800000"/>
        </a:ln>
        <a:effectLst>
          <a:outerShdw blurRad="44450" dist="27940" dir="5400000" algn="ctr" rotWithShape="0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tx1"/>
              </a:solidFill>
            </a:rPr>
            <a:t>1922 - Urdd established</a:t>
          </a:r>
        </a:p>
      </dsp:txBody>
      <dsp:txXfrm>
        <a:off x="69852" y="802008"/>
        <a:ext cx="1012586" cy="2509544"/>
      </dsp:txXfrm>
    </dsp:sp>
    <dsp:sp modelId="{9C27CB06-E866-C74A-B9D3-0F6D0B005CB1}">
      <dsp:nvSpPr>
        <dsp:cNvPr id="0" name=""/>
        <dsp:cNvSpPr/>
      </dsp:nvSpPr>
      <dsp:spPr>
        <a:xfrm>
          <a:off x="1209945" y="3847016"/>
          <a:ext cx="1122144" cy="2619102"/>
        </a:xfrm>
        <a:prstGeom prst="roundRect">
          <a:avLst/>
        </a:prstGeom>
        <a:solidFill>
          <a:srgbClr val="FFFEBE"/>
        </a:solidFill>
        <a:ln w="19050" cap="flat" cmpd="sng" algn="ctr">
          <a:solidFill>
            <a:schemeClr val="tx1"/>
          </a:solidFill>
          <a:prstDash val="solid"/>
          <a:miter lim="800000"/>
        </a:ln>
        <a:effectLst>
          <a:outerShdw blurRad="44450" dist="27940" dir="5400000" algn="ctr" rotWithShape="0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tx1"/>
              </a:solidFill>
            </a:rPr>
            <a:t>1922 - First Adran</a:t>
          </a:r>
        </a:p>
      </dsp:txBody>
      <dsp:txXfrm>
        <a:off x="1264724" y="3901795"/>
        <a:ext cx="1012586" cy="2509544"/>
      </dsp:txXfrm>
    </dsp:sp>
    <dsp:sp modelId="{93C4550A-787D-A04A-B873-0D3DACA6ECC4}">
      <dsp:nvSpPr>
        <dsp:cNvPr id="0" name=""/>
        <dsp:cNvSpPr/>
      </dsp:nvSpPr>
      <dsp:spPr>
        <a:xfrm>
          <a:off x="2325440" y="708152"/>
          <a:ext cx="1122144" cy="2619102"/>
        </a:xfrm>
        <a:prstGeom prst="roundRect">
          <a:avLst/>
        </a:prstGeom>
        <a:solidFill>
          <a:srgbClr val="FFFEBE"/>
        </a:solidFill>
        <a:ln w="19050" cap="flat" cmpd="sng" algn="ctr">
          <a:solidFill>
            <a:schemeClr val="tx1"/>
          </a:solidFill>
          <a:prstDash val="solid"/>
          <a:miter lim="800000"/>
        </a:ln>
        <a:effectLst>
          <a:outerShdw blurRad="44450" dist="27940" dir="5400000" algn="ctr" rotWithShape="0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tx1"/>
              </a:solidFill>
            </a:rPr>
            <a:t>1923 -  Member numbers rose</a:t>
          </a:r>
        </a:p>
      </dsp:txBody>
      <dsp:txXfrm>
        <a:off x="2380219" y="762931"/>
        <a:ext cx="1012586" cy="2509544"/>
      </dsp:txXfrm>
    </dsp:sp>
    <dsp:sp modelId="{4FEB6191-4B17-5847-B0A8-D8CF243E9871}">
      <dsp:nvSpPr>
        <dsp:cNvPr id="0" name=""/>
        <dsp:cNvSpPr/>
      </dsp:nvSpPr>
      <dsp:spPr>
        <a:xfrm>
          <a:off x="3396488" y="3847016"/>
          <a:ext cx="1122144" cy="2619102"/>
        </a:xfrm>
        <a:prstGeom prst="roundRect">
          <a:avLst/>
        </a:prstGeom>
        <a:solidFill>
          <a:srgbClr val="FFFEBE"/>
        </a:solidFill>
        <a:ln w="19050" cap="flat" cmpd="sng" algn="ctr">
          <a:solidFill>
            <a:schemeClr val="tx1"/>
          </a:solidFill>
          <a:prstDash val="solid"/>
          <a:miter lim="800000"/>
        </a:ln>
        <a:effectLst>
          <a:outerShdw blurRad="44450" dist="27940" dir="5400000" algn="ctr" rotWithShape="0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tx1"/>
              </a:solidFill>
            </a:rPr>
            <a:t>1924 - Urdd branch opened</a:t>
          </a:r>
        </a:p>
      </dsp:txBody>
      <dsp:txXfrm>
        <a:off x="3451267" y="3901795"/>
        <a:ext cx="1012586" cy="2509544"/>
      </dsp:txXfrm>
    </dsp:sp>
    <dsp:sp modelId="{6862D8BB-CD41-AA4D-8950-B819330A1759}">
      <dsp:nvSpPr>
        <dsp:cNvPr id="0" name=""/>
        <dsp:cNvSpPr/>
      </dsp:nvSpPr>
      <dsp:spPr>
        <a:xfrm>
          <a:off x="4584368" y="613943"/>
          <a:ext cx="1122144" cy="2619102"/>
        </a:xfrm>
        <a:prstGeom prst="roundRect">
          <a:avLst/>
        </a:prstGeom>
        <a:solidFill>
          <a:srgbClr val="FFFEBE"/>
        </a:solidFill>
        <a:ln w="19050" cap="flat" cmpd="sng" algn="ctr">
          <a:solidFill>
            <a:schemeClr val="tx1"/>
          </a:solidFill>
          <a:prstDash val="solid"/>
          <a:miter lim="800000"/>
        </a:ln>
        <a:effectLst>
          <a:outerShdw blurRad="44450" dist="27940" dir="5400000" algn="ctr" rotWithShape="0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tx1"/>
              </a:solidFill>
            </a:rPr>
            <a:t>1929 - First Urdd National </a:t>
          </a:r>
          <a:r>
            <a:rPr lang="en-GB" sz="1100" kern="1200" dirty="0" err="1">
              <a:solidFill>
                <a:schemeClr val="tx1"/>
              </a:solidFill>
            </a:rPr>
            <a:t>Eisteddfodd</a:t>
          </a:r>
          <a:endParaRPr lang="en-GB" sz="1100" kern="1200" dirty="0">
            <a:solidFill>
              <a:schemeClr val="tx1"/>
            </a:solidFill>
          </a:endParaRPr>
        </a:p>
      </dsp:txBody>
      <dsp:txXfrm>
        <a:off x="4639147" y="668722"/>
        <a:ext cx="1012586" cy="2509544"/>
      </dsp:txXfrm>
    </dsp:sp>
    <dsp:sp modelId="{075EC613-6F92-A149-BD1F-B7F27DE375C7}">
      <dsp:nvSpPr>
        <dsp:cNvPr id="0" name=""/>
        <dsp:cNvSpPr/>
      </dsp:nvSpPr>
      <dsp:spPr>
        <a:xfrm>
          <a:off x="5883729" y="3847016"/>
          <a:ext cx="1122144" cy="2619102"/>
        </a:xfrm>
        <a:prstGeom prst="roundRect">
          <a:avLst/>
        </a:prstGeom>
        <a:solidFill>
          <a:srgbClr val="FFFEBE"/>
        </a:solidFill>
        <a:ln w="19050" cap="flat" cmpd="sng" algn="ctr">
          <a:solidFill>
            <a:schemeClr val="tx1"/>
          </a:solidFill>
          <a:prstDash val="solid"/>
          <a:miter lim="800000"/>
        </a:ln>
        <a:effectLst>
          <a:outerShdw blurRad="44450" dist="27940" dir="5400000" algn="ctr" rotWithShape="0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tx1"/>
              </a:solidFill>
            </a:rPr>
            <a:t>1932 - </a:t>
          </a:r>
          <a:r>
            <a:rPr lang="en-GB" sz="1100" kern="1200" dirty="0" err="1">
              <a:solidFill>
                <a:schemeClr val="tx1"/>
              </a:solidFill>
            </a:rPr>
            <a:t>Llangranog</a:t>
          </a:r>
          <a:r>
            <a:rPr lang="en-GB" sz="1100" kern="1200" dirty="0">
              <a:solidFill>
                <a:schemeClr val="tx1"/>
              </a:solidFill>
            </a:rPr>
            <a:t> centre opened</a:t>
          </a:r>
        </a:p>
      </dsp:txBody>
      <dsp:txXfrm>
        <a:off x="5938508" y="3901795"/>
        <a:ext cx="1012586" cy="2509544"/>
      </dsp:txXfrm>
    </dsp:sp>
    <dsp:sp modelId="{AFEE2F86-4EDF-394F-92B2-4785F18EA9B9}">
      <dsp:nvSpPr>
        <dsp:cNvPr id="0" name=""/>
        <dsp:cNvSpPr/>
      </dsp:nvSpPr>
      <dsp:spPr>
        <a:xfrm>
          <a:off x="6959747" y="613943"/>
          <a:ext cx="1122144" cy="2619102"/>
        </a:xfrm>
        <a:prstGeom prst="roundRect">
          <a:avLst/>
        </a:prstGeom>
        <a:solidFill>
          <a:srgbClr val="FFFEBE"/>
        </a:solidFill>
        <a:ln w="19050" cap="flat" cmpd="sng" algn="ctr">
          <a:solidFill>
            <a:schemeClr val="tx1"/>
          </a:solidFill>
          <a:prstDash val="solid"/>
          <a:miter lim="800000"/>
        </a:ln>
        <a:effectLst>
          <a:outerShdw blurRad="44450" dist="27940" dir="5400000" algn="ctr" rotWithShape="0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tx1"/>
              </a:solidFill>
            </a:rPr>
            <a:t>1950 - Glan</a:t>
          </a:r>
          <a:r>
            <a:rPr lang="en-GB" sz="1100" kern="1200" baseline="0" dirty="0">
              <a:solidFill>
                <a:schemeClr val="tx1"/>
              </a:solidFill>
            </a:rPr>
            <a:t> Llyn centre established</a:t>
          </a:r>
          <a:endParaRPr lang="en-GB" sz="1100" kern="1200" dirty="0">
            <a:solidFill>
              <a:schemeClr val="tx1"/>
            </a:solidFill>
          </a:endParaRPr>
        </a:p>
      </dsp:txBody>
      <dsp:txXfrm>
        <a:off x="7014526" y="668722"/>
        <a:ext cx="1012586" cy="2509544"/>
      </dsp:txXfrm>
    </dsp:sp>
    <dsp:sp modelId="{EC673E7C-2871-BE45-99AC-4EA0342859F3}">
      <dsp:nvSpPr>
        <dsp:cNvPr id="0" name=""/>
        <dsp:cNvSpPr/>
      </dsp:nvSpPr>
      <dsp:spPr>
        <a:xfrm>
          <a:off x="8254575" y="3847016"/>
          <a:ext cx="1122144" cy="2619102"/>
        </a:xfrm>
        <a:prstGeom prst="roundRect">
          <a:avLst/>
        </a:prstGeom>
        <a:solidFill>
          <a:srgbClr val="FFFEBE"/>
        </a:solidFill>
        <a:ln w="19050" cap="flat" cmpd="sng" algn="ctr">
          <a:solidFill>
            <a:schemeClr val="tx1"/>
          </a:solidFill>
          <a:prstDash val="solid"/>
          <a:miter lim="800000"/>
        </a:ln>
        <a:effectLst>
          <a:outerShdw blurRad="44450" dist="27940" dir="5400000" algn="ctr" rotWithShape="0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tx1"/>
              </a:solidFill>
            </a:rPr>
            <a:t>1976 - Mr Urdd was born</a:t>
          </a:r>
        </a:p>
      </dsp:txBody>
      <dsp:txXfrm>
        <a:off x="8309354" y="3901795"/>
        <a:ext cx="1012586" cy="2509544"/>
      </dsp:txXfrm>
    </dsp:sp>
    <dsp:sp modelId="{A51490E7-3F22-A74B-B8B2-9B1A27BE260F}">
      <dsp:nvSpPr>
        <dsp:cNvPr id="0" name=""/>
        <dsp:cNvSpPr/>
      </dsp:nvSpPr>
      <dsp:spPr>
        <a:xfrm>
          <a:off x="9346560" y="613943"/>
          <a:ext cx="1122144" cy="2619102"/>
        </a:xfrm>
        <a:prstGeom prst="roundRect">
          <a:avLst/>
        </a:prstGeom>
        <a:solidFill>
          <a:srgbClr val="FFFEBE"/>
        </a:solidFill>
        <a:ln w="19050" cap="flat" cmpd="sng" algn="ctr">
          <a:solidFill>
            <a:schemeClr val="tx1"/>
          </a:solidFill>
          <a:prstDash val="solid"/>
          <a:miter lim="800000"/>
        </a:ln>
        <a:effectLst>
          <a:outerShdw blurRad="44450" dist="27940" dir="5400000" algn="ctr" rotWithShape="0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tx1"/>
              </a:solidFill>
            </a:rPr>
            <a:t>2004 - The Cardiff Urdd Centre was established</a:t>
          </a:r>
        </a:p>
      </dsp:txBody>
      <dsp:txXfrm>
        <a:off x="9401339" y="668722"/>
        <a:ext cx="1012586" cy="2509544"/>
      </dsp:txXfrm>
    </dsp:sp>
    <dsp:sp modelId="{BC20002C-1A1D-8E49-BC08-C452B4543CA9}">
      <dsp:nvSpPr>
        <dsp:cNvPr id="0" name=""/>
        <dsp:cNvSpPr/>
      </dsp:nvSpPr>
      <dsp:spPr>
        <a:xfrm>
          <a:off x="10610216" y="3847016"/>
          <a:ext cx="1122144" cy="2619102"/>
        </a:xfrm>
        <a:prstGeom prst="roundRect">
          <a:avLst/>
        </a:prstGeom>
        <a:solidFill>
          <a:srgbClr val="FFFEBE"/>
        </a:solidFill>
        <a:ln w="19050" cap="flat" cmpd="sng" algn="ctr">
          <a:solidFill>
            <a:schemeClr val="tx1"/>
          </a:solidFill>
          <a:prstDash val="solid"/>
          <a:miter lim="800000"/>
        </a:ln>
        <a:effectLst>
          <a:outerShdw blurRad="44450" dist="27940" dir="5400000" algn="ctr" rotWithShape="0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tx1"/>
              </a:solidFill>
            </a:rPr>
            <a:t>2023 - Pentre Ifan, the environmental and well-being residential centre opened </a:t>
          </a:r>
        </a:p>
      </dsp:txBody>
      <dsp:txXfrm>
        <a:off x="10664995" y="3901795"/>
        <a:ext cx="1012586" cy="25095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F36A5F-6021-8946-858A-25C545655333}" type="datetimeFigureOut">
              <a:rPr lang="en-US" smtClean="0"/>
              <a:t>12/19/25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14A5C1-864F-EA43-BB22-87B6A4492C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34367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14A5C1-864F-EA43-BB22-87B6A4492C6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5519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14A5C1-864F-EA43-BB22-87B6A4492C6D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38489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8DC0D-A679-36A1-1D73-E8E3A483E1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225CB3-989B-0D5B-4E3E-B437589F64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3B430F-F660-B109-9F86-EF58CFE18B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B81038-315C-B047-B0C7-90E830067E1E}" type="datetimeFigureOut">
              <a:rPr lang="en-US" smtClean="0"/>
              <a:t>12/19/25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C30D63-216D-B2B6-B577-4CBB17F492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61D9B-DDE7-F0B5-A540-87C2E92430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7373F3-EDCA-594C-9ECF-533E81A03F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16655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13674">
        <p159:morph option="byObject"/>
      </p:transition>
    </mc:Choice>
    <mc:Fallback xmlns="">
      <p:transition spd="slow" advTm="13674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A3FAF5-C56F-ACF6-ECB3-EEE248CE1E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7FC71-9B03-83B3-582B-5048A2DFCF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9FF8E2-C751-2D21-086E-86A9F632D7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B81038-315C-B047-B0C7-90E830067E1E}" type="datetimeFigureOut">
              <a:rPr lang="en-US" smtClean="0"/>
              <a:t>12/19/25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43089F-9CFB-E0EA-6BB0-CD4D4A656D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CECCBD-4B3B-318B-0DAD-77417E3273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7373F3-EDCA-594C-9ECF-533E81A03F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6164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13674">
        <p159:morph option="byObject"/>
      </p:transition>
    </mc:Choice>
    <mc:Fallback xmlns="">
      <p:transition spd="slow" advTm="13674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7CAEE-60CB-28FB-EA2B-AFF12E502E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0F6177-8244-9878-2ECD-AEB4493039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FFA65D-FF86-D725-BBF8-9DC3B82D95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B81038-315C-B047-B0C7-90E830067E1E}" type="datetimeFigureOut">
              <a:rPr lang="en-US" smtClean="0"/>
              <a:t>12/19/25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00FEB7-42FE-489A-51A9-7C0EF3EC23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F72DE5-39D6-1605-8F01-B1BE15F01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7373F3-EDCA-594C-9ECF-533E81A03F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631911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13674">
        <p159:morph option="byObject"/>
      </p:transition>
    </mc:Choice>
    <mc:Fallback xmlns="">
      <p:transition spd="slow" advTm="13674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E510D-FE19-F51A-30CB-D88A6EB1ED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8E033A-3853-9D6E-226B-76A8496E29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AB4CD1-043E-5033-8947-3385756CC9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3A11FE-B8F6-28D7-6903-4B4997B6F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B81038-315C-B047-B0C7-90E830067E1E}" type="datetimeFigureOut">
              <a:rPr lang="en-US" smtClean="0"/>
              <a:t>12/19/25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02093A-E5AE-C8D4-7B17-B60CB2A3C6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CB483D-B516-FBA9-F26A-1ABE657E1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7373F3-EDCA-594C-9ECF-533E81A03F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81043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13674">
        <p159:morph option="byObject"/>
      </p:transition>
    </mc:Choice>
    <mc:Fallback xmlns="">
      <p:transition spd="slow" advTm="13674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65699-2BAA-7436-5427-3EF4F5A2C2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CF12BD-551D-2F27-873A-0E208540E7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66B2B2-866B-E8D9-BE90-E2141B5BD8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39F646E-F2F5-8755-38F9-A67C2AE90B8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FC1A87E-DC83-D740-EC05-4F66A46899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CA13E0-ADCB-FC7C-1376-3EFD2CBE99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B81038-315C-B047-B0C7-90E830067E1E}" type="datetimeFigureOut">
              <a:rPr lang="en-US" smtClean="0"/>
              <a:t>12/19/25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1E9DACB-574E-05A2-69B1-D18F1B85F6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C1017A6-44F2-640F-C163-104595F40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7373F3-EDCA-594C-9ECF-533E81A03F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5856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13674">
        <p159:morph option="byObject"/>
      </p:transition>
    </mc:Choice>
    <mc:Fallback xmlns="">
      <p:transition spd="slow" advTm="13674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5A8D0-2786-D0C1-21AF-E811F66614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8B90A9-150E-5497-6C62-DDADBF1A40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B81038-315C-B047-B0C7-90E830067E1E}" type="datetimeFigureOut">
              <a:rPr lang="en-US" smtClean="0"/>
              <a:t>12/19/25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78F7DB-3D35-A546-E7DA-9E61C5EF6D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88796A-9437-CAC3-26AF-09026AC4BC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7373F3-EDCA-594C-9ECF-533E81A03F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496101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13674">
        <p159:morph option="byObject"/>
      </p:transition>
    </mc:Choice>
    <mc:Fallback xmlns="">
      <p:transition spd="slow" advTm="13674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5D25828-54C5-163F-CB27-EF30C3D70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B81038-315C-B047-B0C7-90E830067E1E}" type="datetimeFigureOut">
              <a:rPr lang="en-US" smtClean="0"/>
              <a:t>12/19/25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0BBF6D-169D-70F8-0D61-214D1A8C81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C87F9E-91F1-9D13-6A62-2641AA13C2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7373F3-EDCA-594C-9ECF-533E81A03F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87645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13674">
        <p159:morph option="byObject"/>
      </p:transition>
    </mc:Choice>
    <mc:Fallback xmlns="">
      <p:transition spd="slow" advTm="13674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5B981A-A7FE-93DA-168B-F2E5F2E6F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C7AC47-2ECB-715F-CF08-7025EA0B50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7B1F52-E352-179E-642E-CF6F1ED87D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499548-0FBD-DF61-1916-C86008732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B81038-315C-B047-B0C7-90E830067E1E}" type="datetimeFigureOut">
              <a:rPr lang="en-US" smtClean="0"/>
              <a:t>12/19/25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5ABD47-B6F9-1552-5E16-0D0D071A85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8B992B-F78C-E5F4-2F0F-62D46B123B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7373F3-EDCA-594C-9ECF-533E81A03F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1735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13674">
        <p159:morph option="byObject"/>
      </p:transition>
    </mc:Choice>
    <mc:Fallback xmlns="">
      <p:transition spd="slow" advTm="13674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56F48-848D-66A7-DF7C-75F6F42BB2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ADB7A9-5A5A-6EA4-57D2-FDA180CBE8E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090F47-ECBE-A2CB-F748-2CE13C0515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1DC368-ADAD-797B-48CE-8DB2D32EE2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B81038-315C-B047-B0C7-90E830067E1E}" type="datetimeFigureOut">
              <a:rPr lang="en-US" smtClean="0"/>
              <a:t>12/19/25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0B229A-EF39-8344-3CD3-18C403E620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0ABB40-C848-15B8-E105-BAD8FD78CB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7373F3-EDCA-594C-9ECF-533E81A03F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850622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13674">
        <p159:morph option="byObject"/>
      </p:transition>
    </mc:Choice>
    <mc:Fallback xmlns="">
      <p:transition spd="slow" advTm="13674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9C59B-E594-7C6E-D6A9-F1B4C0E4E5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3D7E5B-5332-3442-886B-FECCAF8743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5232A0-6D24-D587-21F7-B3FBE05D2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B81038-315C-B047-B0C7-90E830067E1E}" type="datetimeFigureOut">
              <a:rPr lang="en-US" smtClean="0"/>
              <a:t>12/19/25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8959DF-C15A-357C-5033-62C22A71CB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8F0962-ABB5-6D69-758E-6E84AEF548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7373F3-EDCA-594C-9ECF-533E81A03F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48216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13674">
        <p159:morph option="byObject"/>
      </p:transition>
    </mc:Choice>
    <mc:Fallback xmlns="">
      <p:transition spd="slow" advTm="13674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D4A69F5-F21A-B975-DE5C-9479F4166D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9FF26-9B5A-8344-B432-BE4CDB6C0D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27D15B-4178-DBA0-F54D-84F8546039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B81038-315C-B047-B0C7-90E830067E1E}" type="datetimeFigureOut">
              <a:rPr lang="en-US" smtClean="0"/>
              <a:t>12/19/25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1D99A0-DA78-6679-3F15-1CE654D5DB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93F67-CADF-E6E8-2C9E-81A4A09F56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7373F3-EDCA-594C-9ECF-533E81A03F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574086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13674">
        <p159:morph option="byObject"/>
      </p:transition>
    </mc:Choice>
    <mc:Fallback xmlns="">
      <p:transition spd="slow" advTm="13674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085AF2A-0288-B732-0A20-0AD6C8A06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700E87-411F-9874-613F-6EB7066021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67096A-282A-AF24-5E8B-5BB994A3D9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0B81038-315C-B047-B0C7-90E830067E1E}" type="datetimeFigureOut">
              <a:rPr lang="en-US" smtClean="0"/>
              <a:t>12/19/25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09B5AE-1530-A055-455B-B2BD677773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CE7252-A0FF-BB36-8075-D502F4E2F6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97373F3-EDCA-594C-9ECF-533E81A03F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6337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13674">
        <p159:morph option="byObject"/>
      </p:transition>
    </mc:Choice>
    <mc:Fallback xmlns="">
      <p:transition spd="slow" advTm="13674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www.deviantart.com/pomprint/art/Daffodil-Stock-292046783" TargetMode="External"/><Relationship Id="rId4" Type="http://schemas.openxmlformats.org/officeDocument/2006/relationships/image" Target="../media/image1.png"/><Relationship Id="rId9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1.xml"/><Relationship Id="rId7" Type="http://schemas.openxmlformats.org/officeDocument/2006/relationships/hyperlink" Target="https://www.deviantart.com/pomprint/art/Daffodil-Stock-292046783" TargetMode="Externa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.pn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1.xml"/><Relationship Id="rId7" Type="http://schemas.openxmlformats.org/officeDocument/2006/relationships/diagramQuickStyle" Target="../diagrams/quickStyle1.xml"/><Relationship Id="rId12" Type="http://schemas.openxmlformats.org/officeDocument/2006/relationships/image" Target="../media/image8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Layout" Target="../diagrams/layout1.xml"/><Relationship Id="rId11" Type="http://schemas.openxmlformats.org/officeDocument/2006/relationships/image" Target="../media/image7.png"/><Relationship Id="rId5" Type="http://schemas.openxmlformats.org/officeDocument/2006/relationships/diagramData" Target="../diagrams/data1.xml"/><Relationship Id="rId15" Type="http://schemas.openxmlformats.org/officeDocument/2006/relationships/image" Target="../media/image3.png"/><Relationship Id="rId10" Type="http://schemas.openxmlformats.org/officeDocument/2006/relationships/image" Target="../media/image6.png"/><Relationship Id="rId4" Type="http://schemas.openxmlformats.org/officeDocument/2006/relationships/notesSlide" Target="../notesSlides/notesSlide1.xml"/><Relationship Id="rId9" Type="http://schemas.microsoft.com/office/2007/relationships/diagramDrawing" Target="../diagrams/drawing1.xml"/><Relationship Id="rId1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4.jpe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1.xml"/><Relationship Id="rId7" Type="http://schemas.openxmlformats.org/officeDocument/2006/relationships/hyperlink" Target="https://en.wikipedia.org/wiki/Pound_sterling" TargetMode="Externa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6.png"/><Relationship Id="rId5" Type="http://schemas.microsoft.com/office/2007/relationships/hdphoto" Target="../media/hdphoto2.wdp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png"/><Relationship Id="rId5" Type="http://schemas.openxmlformats.org/officeDocument/2006/relationships/image" Target="../media/image18.sv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bc.co.uk/news/uk-wales-65778852" TargetMode="External"/><Relationship Id="rId13" Type="http://schemas.openxmlformats.org/officeDocument/2006/relationships/hyperlink" Target="https://www.northeastwales.wales/events/urdd-eisteddfod/" TargetMode="External"/><Relationship Id="rId18" Type="http://schemas.openxmlformats.org/officeDocument/2006/relationships/hyperlink" Target="https://www.urdd.cymru/en/sports/enchwaraeyngymraeg/" TargetMode="External"/><Relationship Id="rId26" Type="http://schemas.openxmlformats.org/officeDocument/2006/relationships/image" Target="../media/image3.png"/><Relationship Id="rId3" Type="http://schemas.openxmlformats.org/officeDocument/2006/relationships/slideLayout" Target="../slideLayouts/slideLayout1.xml"/><Relationship Id="rId21" Type="http://schemas.openxmlformats.org/officeDocument/2006/relationships/hyperlink" Target="https://www.gov.wales/cymraeg-2050-welsh-language-strategy-action-plan-2025-2026-html" TargetMode="External"/><Relationship Id="rId7" Type="http://schemas.openxmlformats.org/officeDocument/2006/relationships/hyperlink" Target="https://www.bbc.co.uk/news/uk-wales-57147062" TargetMode="External"/><Relationship Id="rId12" Type="http://schemas.openxmlformats.org/officeDocument/2006/relationships/hyperlink" Target="https://www.piws.co.uk/latest-news/accessibility-eisteddfod-yr-urdd/" TargetMode="External"/><Relationship Id="rId17" Type="http://schemas.openxmlformats.org/officeDocument/2006/relationships/hyperlink" Target="https://rhos-primary-school.j2bloggy.com/blog/welsh-week-is-off-to-a-great-start-with-a-visit-from-mr-urdd/?doing_wp_cron=1764415866.0357010364532470703125" TargetMode="External"/><Relationship Id="rId25" Type="http://schemas.openxmlformats.org/officeDocument/2006/relationships/hyperlink" Target="https://www.ysgolomedwards.co.uk/history.htm" TargetMode="External"/><Relationship Id="rId2" Type="http://schemas.openxmlformats.org/officeDocument/2006/relationships/audio" Target="../media/media9.m4a"/><Relationship Id="rId16" Type="http://schemas.openxmlformats.org/officeDocument/2006/relationships/hyperlink" Target="https://arsyllfa.cymru/urdd-opens-new-environmental-and-wellness-residential-centre-in-pentre-ifan/" TargetMode="External"/><Relationship Id="rId20" Type="http://schemas.openxmlformats.org/officeDocument/2006/relationships/hyperlink" Target="https://business.senedd.wales/documents/s142558/Paper%202%20-%20Urdd%20Gobaith%20Cymru.pdf" TargetMode="External"/><Relationship Id="rId1" Type="http://schemas.microsoft.com/office/2007/relationships/media" Target="../media/media9.m4a"/><Relationship Id="rId6" Type="http://schemas.openxmlformats.org/officeDocument/2006/relationships/hyperlink" Target="https://www.bbc.co.uk/cymru/bywyd/safle/pobl/tudalen/ifan_owen_edwards.shtml" TargetMode="External"/><Relationship Id="rId11" Type="http://schemas.openxmlformats.org/officeDocument/2006/relationships/hyperlink" Target="https://favpng.com/png_view/undergra-business-urdd-national-eisteddfod-urdd-gobaith-cymru-llanelwedd-mistar-urdd-cardiff-png/yVYcHz9r" TargetMode="External"/><Relationship Id="rId24" Type="http://schemas.openxmlformats.org/officeDocument/2006/relationships/hyperlink" Target="https://www.peoplescollection.wales/collections/503562" TargetMode="External"/><Relationship Id="rId5" Type="http://schemas.openxmlformats.org/officeDocument/2006/relationships/hyperlink" Target="https://www.urdd.cymru/files/2117/0125/3245/Urdd_Economic_Impact_Report_2022-23.pdf" TargetMode="External"/><Relationship Id="rId15" Type="http://schemas.openxmlformats.org/officeDocument/2006/relationships/hyperlink" Target="https://merchedcymru.wales/tag/urdd/" TargetMode="External"/><Relationship Id="rId23" Type="http://schemas.openxmlformats.org/officeDocument/2006/relationships/hyperlink" Target="https://www.urdd.cymru/en/about-us/our-history/" TargetMode="External"/><Relationship Id="rId10" Type="http://schemas.openxmlformats.org/officeDocument/2006/relationships/hyperlink" Target="https://www.dailypost.co.uk/news/north-wales-news/iconic-song-revamped-time-urdd-16330066" TargetMode="External"/><Relationship Id="rId19" Type="http://schemas.openxmlformats.org/officeDocument/2006/relationships/hyperlink" Target="https://www.urdd.cymru/en/residential-centres/llangrannog/your-visit/cy/" TargetMode="External"/><Relationship Id="rId4" Type="http://schemas.openxmlformats.org/officeDocument/2006/relationships/notesSlide" Target="../notesSlides/notesSlide2.xml"/><Relationship Id="rId9" Type="http://schemas.openxmlformats.org/officeDocument/2006/relationships/hyperlink" Target="https://www.bbc.co.uk/newsround/articles/c2994k8nxnro" TargetMode="External"/><Relationship Id="rId14" Type="http://schemas.openxmlformats.org/officeDocument/2006/relationships/hyperlink" Target="https://welshgiftshop.com/blogs/welsh-gift-shop/8681985-old-welsh-proverbs-sayings-and-phrases?srsltid=AfmBOoqyfrwqOhRdILQjSKZttqXGjm5_PBATIfK0WtPIP_kSSKZaeEay" TargetMode="External"/><Relationship Id="rId22" Type="http://schemas.openxmlformats.org/officeDocument/2006/relationships/hyperlink" Target="https://www.walesonline.co.uk/whats-on/travel/gallery/first-look-inside-new-digital-2790564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5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yellow flower with black background&#10;&#10;AI-generated content may be incorrect.">
            <a:extLst>
              <a:ext uri="{FF2B5EF4-FFF2-40B4-BE49-F238E27FC236}">
                <a16:creationId xmlns:a16="http://schemas.microsoft.com/office/drawing/2014/main" id="{76F79162-76EE-B205-1DA2-5F57F94366E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20089" y="4925606"/>
            <a:ext cx="1370247" cy="131905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3EDC1ED-6A27-78C6-1AF4-6BCA288F98BB}"/>
              </a:ext>
            </a:extLst>
          </p:cNvPr>
          <p:cNvSpPr txBox="1"/>
          <p:nvPr/>
        </p:nvSpPr>
        <p:spPr>
          <a:xfrm>
            <a:off x="148451" y="6526224"/>
            <a:ext cx="10695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altLang="en-US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FAVPNG, 2018)</a:t>
            </a:r>
            <a:endParaRPr lang="en-U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092F8BB-524A-BCE6-705F-F802330BFC8F}"/>
              </a:ext>
            </a:extLst>
          </p:cNvPr>
          <p:cNvSpPr txBox="1"/>
          <p:nvPr/>
        </p:nvSpPr>
        <p:spPr>
          <a:xfrm>
            <a:off x="1518698" y="6526223"/>
            <a:ext cx="137024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" dirty="0">
                <a:hlinkClick r:id="rId5" tooltip="https://www.deviantart.com/pomprint/art/Daffodil-Stock-292046783"/>
              </a:rPr>
              <a:t>This Photo</a:t>
            </a:r>
            <a:r>
              <a:rPr lang="en-US" sz="600" dirty="0"/>
              <a:t> by Unknown Author is licensed under </a:t>
            </a:r>
            <a:r>
              <a:rPr lang="en-US" sz="600" dirty="0">
                <a:hlinkClick r:id="rId6" tooltip="https://creativecommons.org/licenses/by-sa/3.0/"/>
              </a:rPr>
              <a:t>CC BY-SA</a:t>
            </a:r>
            <a:endParaRPr lang="en-US" sz="600" dirty="0"/>
          </a:p>
        </p:txBody>
      </p:sp>
      <p:pic>
        <p:nvPicPr>
          <p:cNvPr id="9" name="Picture 8" descr="A yellow flower with black background&#10;&#10;AI-generated content may be incorrect.">
            <a:extLst>
              <a:ext uri="{FF2B5EF4-FFF2-40B4-BE49-F238E27FC236}">
                <a16:creationId xmlns:a16="http://schemas.microsoft.com/office/drawing/2014/main" id="{5F63BA93-4F1D-41EE-2212-657E56F3CFF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38595" y="4216335"/>
            <a:ext cx="1370247" cy="1319051"/>
          </a:xfrm>
          <a:prstGeom prst="rect">
            <a:avLst/>
          </a:prstGeom>
        </p:spPr>
      </p:pic>
      <p:pic>
        <p:nvPicPr>
          <p:cNvPr id="11" name="Picture 10" descr="A yellow flower with black background&#10;&#10;AI-generated content may be incorrect.">
            <a:extLst>
              <a:ext uri="{FF2B5EF4-FFF2-40B4-BE49-F238E27FC236}">
                <a16:creationId xmlns:a16="http://schemas.microsoft.com/office/drawing/2014/main" id="{7F95498A-BDC5-AE37-ADCA-E8B6EC18913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1300" y="5157427"/>
            <a:ext cx="1370247" cy="1319051"/>
          </a:xfrm>
          <a:prstGeom prst="rect">
            <a:avLst/>
          </a:prstGeom>
        </p:spPr>
      </p:pic>
      <p:pic>
        <p:nvPicPr>
          <p:cNvPr id="15" name="Picture 14" descr="A yellow flower with black background&#10;&#10;AI-generated content may be incorrect.">
            <a:extLst>
              <a:ext uri="{FF2B5EF4-FFF2-40B4-BE49-F238E27FC236}">
                <a16:creationId xmlns:a16="http://schemas.microsoft.com/office/drawing/2014/main" id="{2370F877-9694-65EC-4559-C23B6E7A5E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307917" y="4027356"/>
            <a:ext cx="1370247" cy="1319051"/>
          </a:xfrm>
          <a:prstGeom prst="rect">
            <a:avLst/>
          </a:prstGeom>
        </p:spPr>
      </p:pic>
      <p:pic>
        <p:nvPicPr>
          <p:cNvPr id="16" name="Picture 15" descr="A yellow flower with black background&#10;&#10;AI-generated content may be incorrect.">
            <a:extLst>
              <a:ext uri="{FF2B5EF4-FFF2-40B4-BE49-F238E27FC236}">
                <a16:creationId xmlns:a16="http://schemas.microsoft.com/office/drawing/2014/main" id="{42C965BE-94EA-EE7D-EBA4-D82C511CA3A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096670" y="4497901"/>
            <a:ext cx="1370247" cy="1319051"/>
          </a:xfrm>
          <a:prstGeom prst="rect">
            <a:avLst/>
          </a:prstGeom>
        </p:spPr>
      </p:pic>
      <p:pic>
        <p:nvPicPr>
          <p:cNvPr id="17" name="Picture 16" descr="A yellow flower with black background&#10;&#10;AI-generated content may be incorrect.">
            <a:extLst>
              <a:ext uri="{FF2B5EF4-FFF2-40B4-BE49-F238E27FC236}">
                <a16:creationId xmlns:a16="http://schemas.microsoft.com/office/drawing/2014/main" id="{CEFFB20E-CC1B-A9F7-7B2F-01D5E961585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888945" y="2870651"/>
            <a:ext cx="1370247" cy="1319051"/>
          </a:xfrm>
          <a:prstGeom prst="rect">
            <a:avLst/>
          </a:prstGeom>
        </p:spPr>
      </p:pic>
      <p:pic>
        <p:nvPicPr>
          <p:cNvPr id="18" name="Picture 17" descr="A yellow flower with black background&#10;&#10;AI-generated content may be incorrect.">
            <a:extLst>
              <a:ext uri="{FF2B5EF4-FFF2-40B4-BE49-F238E27FC236}">
                <a16:creationId xmlns:a16="http://schemas.microsoft.com/office/drawing/2014/main" id="{7458DE69-4F18-4618-53CD-0881A5E57C3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214286" y="3453797"/>
            <a:ext cx="1370247" cy="1319051"/>
          </a:xfrm>
          <a:prstGeom prst="rect">
            <a:avLst/>
          </a:prstGeom>
        </p:spPr>
      </p:pic>
      <p:pic>
        <p:nvPicPr>
          <p:cNvPr id="19" name="Picture 18" descr="A yellow flower with black background&#10;&#10;AI-generated content may be incorrect.">
            <a:extLst>
              <a:ext uri="{FF2B5EF4-FFF2-40B4-BE49-F238E27FC236}">
                <a16:creationId xmlns:a16="http://schemas.microsoft.com/office/drawing/2014/main" id="{979CAE6A-7B5E-A796-5639-B53840B0B7F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003039" y="3975849"/>
            <a:ext cx="1370247" cy="1319051"/>
          </a:xfrm>
          <a:prstGeom prst="rect">
            <a:avLst/>
          </a:prstGeom>
        </p:spPr>
      </p:pic>
      <p:pic>
        <p:nvPicPr>
          <p:cNvPr id="20" name="Picture 19" descr="A yellow flower with black background&#10;&#10;AI-generated content may be incorrect.">
            <a:extLst>
              <a:ext uri="{FF2B5EF4-FFF2-40B4-BE49-F238E27FC236}">
                <a16:creationId xmlns:a16="http://schemas.microsoft.com/office/drawing/2014/main" id="{333E733C-32D4-864C-2EB4-1BB61A754BE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752202" y="2165652"/>
            <a:ext cx="1370247" cy="1319051"/>
          </a:xfrm>
          <a:prstGeom prst="rect">
            <a:avLst/>
          </a:prstGeom>
        </p:spPr>
      </p:pic>
      <p:pic>
        <p:nvPicPr>
          <p:cNvPr id="21" name="Picture 20" descr="A yellow flower with black background&#10;&#10;AI-generated content may be incorrect.">
            <a:extLst>
              <a:ext uri="{FF2B5EF4-FFF2-40B4-BE49-F238E27FC236}">
                <a16:creationId xmlns:a16="http://schemas.microsoft.com/office/drawing/2014/main" id="{A8527FF6-48C3-56F1-DA9E-20BB54BD75A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633890" y="1734349"/>
            <a:ext cx="1370247" cy="1319051"/>
          </a:xfrm>
          <a:prstGeom prst="rect">
            <a:avLst/>
          </a:prstGeom>
        </p:spPr>
      </p:pic>
      <p:pic>
        <p:nvPicPr>
          <p:cNvPr id="22" name="Picture 21" descr="A yellow flower with black background&#10;&#10;AI-generated content may be incorrect.">
            <a:extLst>
              <a:ext uri="{FF2B5EF4-FFF2-40B4-BE49-F238E27FC236}">
                <a16:creationId xmlns:a16="http://schemas.microsoft.com/office/drawing/2014/main" id="{1E227880-663C-146C-1632-ABE375F961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002735" y="2485329"/>
            <a:ext cx="1370247" cy="1319051"/>
          </a:xfrm>
          <a:prstGeom prst="rect">
            <a:avLst/>
          </a:prstGeom>
        </p:spPr>
      </p:pic>
      <p:pic>
        <p:nvPicPr>
          <p:cNvPr id="23" name="Picture 22" descr="A yellow flower with black background&#10;&#10;AI-generated content may be incorrect.">
            <a:extLst>
              <a:ext uri="{FF2B5EF4-FFF2-40B4-BE49-F238E27FC236}">
                <a16:creationId xmlns:a16="http://schemas.microsoft.com/office/drawing/2014/main" id="{CF3D990E-383F-8EEC-CAA2-4B96996ECE6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258721" y="290940"/>
            <a:ext cx="1370247" cy="1319051"/>
          </a:xfrm>
          <a:prstGeom prst="rect">
            <a:avLst/>
          </a:prstGeom>
        </p:spPr>
      </p:pic>
      <p:pic>
        <p:nvPicPr>
          <p:cNvPr id="24" name="Picture 23" descr="A yellow flower with black background&#10;&#10;AI-generated content may be incorrect.">
            <a:extLst>
              <a:ext uri="{FF2B5EF4-FFF2-40B4-BE49-F238E27FC236}">
                <a16:creationId xmlns:a16="http://schemas.microsoft.com/office/drawing/2014/main" id="{7F453DE8-D896-CB9D-25C2-F63B53CFF1A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617526" y="1734349"/>
            <a:ext cx="1370247" cy="1319051"/>
          </a:xfrm>
          <a:prstGeom prst="rect">
            <a:avLst/>
          </a:prstGeom>
        </p:spPr>
      </p:pic>
      <p:pic>
        <p:nvPicPr>
          <p:cNvPr id="25" name="Picture 24" descr="A yellow flower with black background&#10;&#10;AI-generated content may be incorrect.">
            <a:extLst>
              <a:ext uri="{FF2B5EF4-FFF2-40B4-BE49-F238E27FC236}">
                <a16:creationId xmlns:a16="http://schemas.microsoft.com/office/drawing/2014/main" id="{C6E30709-1C7E-0AFD-AF4C-A436381F2CF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810043" y="2356828"/>
            <a:ext cx="1370247" cy="1319051"/>
          </a:xfrm>
          <a:prstGeom prst="rect">
            <a:avLst/>
          </a:prstGeom>
        </p:spPr>
      </p:pic>
      <p:pic>
        <p:nvPicPr>
          <p:cNvPr id="26" name="Picture 25" descr="A yellow flower with black background&#10;&#10;AI-generated content may be incorrect.">
            <a:extLst>
              <a:ext uri="{FF2B5EF4-FFF2-40B4-BE49-F238E27FC236}">
                <a16:creationId xmlns:a16="http://schemas.microsoft.com/office/drawing/2014/main" id="{B2626E1D-6CDA-40F1-E7AB-738F7D95313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754745" y="3300297"/>
            <a:ext cx="1370247" cy="1319051"/>
          </a:xfrm>
          <a:prstGeom prst="rect">
            <a:avLst/>
          </a:prstGeom>
        </p:spPr>
      </p:pic>
      <p:pic>
        <p:nvPicPr>
          <p:cNvPr id="27" name="Picture 26" descr="A yellow flower with black background&#10;&#10;AI-generated content may be incorrect.">
            <a:extLst>
              <a:ext uri="{FF2B5EF4-FFF2-40B4-BE49-F238E27FC236}">
                <a16:creationId xmlns:a16="http://schemas.microsoft.com/office/drawing/2014/main" id="{88D3FE6C-26CA-1F52-40F8-121C29DC03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368651" y="1183198"/>
            <a:ext cx="1370247" cy="1319051"/>
          </a:xfrm>
          <a:prstGeom prst="rect">
            <a:avLst/>
          </a:prstGeom>
        </p:spPr>
      </p:pic>
      <p:pic>
        <p:nvPicPr>
          <p:cNvPr id="28" name="Picture 27" descr="A yellow flower with black background&#10;&#10;AI-generated content may be incorrect.">
            <a:extLst>
              <a:ext uri="{FF2B5EF4-FFF2-40B4-BE49-F238E27FC236}">
                <a16:creationId xmlns:a16="http://schemas.microsoft.com/office/drawing/2014/main" id="{2E82E018-7504-9997-6C7C-43361848E10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321492" y="1327949"/>
            <a:ext cx="1370247" cy="1319051"/>
          </a:xfrm>
          <a:prstGeom prst="rect">
            <a:avLst/>
          </a:prstGeom>
        </p:spPr>
      </p:pic>
      <p:pic>
        <p:nvPicPr>
          <p:cNvPr id="29" name="Picture 28" descr="A yellow flower with black background&#10;&#10;AI-generated content may be incorrect.">
            <a:extLst>
              <a:ext uri="{FF2B5EF4-FFF2-40B4-BE49-F238E27FC236}">
                <a16:creationId xmlns:a16="http://schemas.microsoft.com/office/drawing/2014/main" id="{043F1404-B0C8-3C0F-F47B-306E36721CA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313930" y="668422"/>
            <a:ext cx="1370247" cy="1319051"/>
          </a:xfrm>
          <a:prstGeom prst="rect">
            <a:avLst/>
          </a:prstGeom>
        </p:spPr>
      </p:pic>
      <p:pic>
        <p:nvPicPr>
          <p:cNvPr id="30" name="Picture 29" descr="A yellow flower with black background&#10;&#10;AI-generated content may be incorrect.">
            <a:extLst>
              <a:ext uri="{FF2B5EF4-FFF2-40B4-BE49-F238E27FC236}">
                <a16:creationId xmlns:a16="http://schemas.microsoft.com/office/drawing/2014/main" id="{4D458894-35A1-0ED4-F589-F1AB4711600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366172" y="815684"/>
            <a:ext cx="1370247" cy="1319051"/>
          </a:xfrm>
          <a:prstGeom prst="rect">
            <a:avLst/>
          </a:prstGeom>
        </p:spPr>
      </p:pic>
      <p:pic>
        <p:nvPicPr>
          <p:cNvPr id="31" name="Picture 30" descr="A yellow flower with black background&#10;&#10;AI-generated content may be incorrect.">
            <a:extLst>
              <a:ext uri="{FF2B5EF4-FFF2-40B4-BE49-F238E27FC236}">
                <a16:creationId xmlns:a16="http://schemas.microsoft.com/office/drawing/2014/main" id="{816A38F7-8C5E-36F9-0AD0-87E5750A6B2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597421" y="1575498"/>
            <a:ext cx="1370247" cy="1319051"/>
          </a:xfrm>
          <a:prstGeom prst="rect">
            <a:avLst/>
          </a:prstGeom>
        </p:spPr>
      </p:pic>
      <p:pic>
        <p:nvPicPr>
          <p:cNvPr id="32" name="Picture 31" descr="A yellow flower with black background&#10;&#10;AI-generated content may be incorrect.">
            <a:extLst>
              <a:ext uri="{FF2B5EF4-FFF2-40B4-BE49-F238E27FC236}">
                <a16:creationId xmlns:a16="http://schemas.microsoft.com/office/drawing/2014/main" id="{B942A2D0-313F-EC79-8878-E93AEFB0B0D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396908" y="1327948"/>
            <a:ext cx="1370247" cy="1319051"/>
          </a:xfrm>
          <a:prstGeom prst="rect">
            <a:avLst/>
          </a:prstGeom>
        </p:spPr>
      </p:pic>
      <p:pic>
        <p:nvPicPr>
          <p:cNvPr id="33" name="Picture 32" descr="A yellow flower with black background&#10;&#10;AI-generated content may be incorrect.">
            <a:extLst>
              <a:ext uri="{FF2B5EF4-FFF2-40B4-BE49-F238E27FC236}">
                <a16:creationId xmlns:a16="http://schemas.microsoft.com/office/drawing/2014/main" id="{25C78C55-0463-6B4B-1654-92D6635AE0C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1195213" y="1386530"/>
            <a:ext cx="1370247" cy="1319051"/>
          </a:xfrm>
          <a:prstGeom prst="rect">
            <a:avLst/>
          </a:prstGeom>
        </p:spPr>
      </p:pic>
      <p:pic>
        <p:nvPicPr>
          <p:cNvPr id="34" name="Picture 33" descr="A yellow flower with black background&#10;&#10;AI-generated content may be incorrect.">
            <a:extLst>
              <a:ext uri="{FF2B5EF4-FFF2-40B4-BE49-F238E27FC236}">
                <a16:creationId xmlns:a16="http://schemas.microsoft.com/office/drawing/2014/main" id="{39F246DD-3D24-EADB-1B4B-736A67FC94C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251159" y="256447"/>
            <a:ext cx="1370247" cy="1319051"/>
          </a:xfrm>
          <a:prstGeom prst="rect">
            <a:avLst/>
          </a:prstGeom>
        </p:spPr>
      </p:pic>
      <p:pic>
        <p:nvPicPr>
          <p:cNvPr id="35" name="Picture 34" descr="A yellow flower with black background&#10;&#10;AI-generated content may be incorrect.">
            <a:extLst>
              <a:ext uri="{FF2B5EF4-FFF2-40B4-BE49-F238E27FC236}">
                <a16:creationId xmlns:a16="http://schemas.microsoft.com/office/drawing/2014/main" id="{F31462F1-B97D-2DF8-B0C8-770F4B50342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218087" y="1327947"/>
            <a:ext cx="1370247" cy="1319051"/>
          </a:xfrm>
          <a:prstGeom prst="rect">
            <a:avLst/>
          </a:prstGeom>
        </p:spPr>
      </p:pic>
      <p:pic>
        <p:nvPicPr>
          <p:cNvPr id="36" name="Picture 35" descr="A yellow flower with black background&#10;&#10;AI-generated content may be incorrect.">
            <a:extLst>
              <a:ext uri="{FF2B5EF4-FFF2-40B4-BE49-F238E27FC236}">
                <a16:creationId xmlns:a16="http://schemas.microsoft.com/office/drawing/2014/main" id="{CC92AA09-80C4-07D6-BDCF-55B1327F458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227210" y="325433"/>
            <a:ext cx="1370247" cy="1319051"/>
          </a:xfrm>
          <a:prstGeom prst="rect">
            <a:avLst/>
          </a:prstGeom>
        </p:spPr>
      </p:pic>
      <p:pic>
        <p:nvPicPr>
          <p:cNvPr id="37" name="Picture 36" descr="A yellow flower with black background&#10;&#10;AI-generated content may be incorrect.">
            <a:extLst>
              <a:ext uri="{FF2B5EF4-FFF2-40B4-BE49-F238E27FC236}">
                <a16:creationId xmlns:a16="http://schemas.microsoft.com/office/drawing/2014/main" id="{93B27899-44AF-F8BF-84C3-2C7BBBB3111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-520370" y="4266080"/>
            <a:ext cx="1370247" cy="1319051"/>
          </a:xfrm>
          <a:prstGeom prst="rect">
            <a:avLst/>
          </a:prstGeom>
        </p:spPr>
      </p:pic>
      <p:pic>
        <p:nvPicPr>
          <p:cNvPr id="38" name="Picture 37" descr="A yellow flower with black background&#10;&#10;AI-generated content may be incorrect.">
            <a:extLst>
              <a:ext uri="{FF2B5EF4-FFF2-40B4-BE49-F238E27FC236}">
                <a16:creationId xmlns:a16="http://schemas.microsoft.com/office/drawing/2014/main" id="{1C7690B0-465B-D04F-F2E3-EC0ABD9C572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-685124" y="5352579"/>
            <a:ext cx="1370247" cy="1319051"/>
          </a:xfrm>
          <a:prstGeom prst="rect">
            <a:avLst/>
          </a:prstGeom>
        </p:spPr>
      </p:pic>
      <p:pic>
        <p:nvPicPr>
          <p:cNvPr id="39" name="Picture 38" descr="A yellow flower with black background&#10;&#10;AI-generated content may be incorrect.">
            <a:extLst>
              <a:ext uri="{FF2B5EF4-FFF2-40B4-BE49-F238E27FC236}">
                <a16:creationId xmlns:a16="http://schemas.microsoft.com/office/drawing/2014/main" id="{76D06607-C248-4A72-BA31-44641D6C3E6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597204" y="3043294"/>
            <a:ext cx="1370247" cy="131905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69BCC79C-0888-7709-DFC0-DB3F91C7CFE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3663" b="97436" l="4865" r="94595">
                        <a14:foregroundMark x1="15135" y1="6960" x2="27568" y2="13919"/>
                        <a14:foregroundMark x1="21081" y1="96337" x2="27568" y2="84249"/>
                        <a14:foregroundMark x1="15135" y1="97802" x2="35676" y2="93407"/>
                        <a14:foregroundMark x1="70270" y1="84249" x2="85946" y2="87912"/>
                        <a14:foregroundMark x1="85946" y1="87912" x2="95135" y2="86813"/>
                        <a14:foregroundMark x1="85405" y1="83883" x2="75676" y2="75458"/>
                        <a14:foregroundMark x1="75676" y1="75458" x2="75676" y2="75458"/>
                        <a14:foregroundMark x1="69189" y1="76557" x2="84865" y2="75824"/>
                        <a14:foregroundMark x1="85405" y1="84615" x2="86486" y2="81319"/>
                        <a14:foregroundMark x1="25946" y1="87546" x2="32973" y2="83150"/>
                        <a14:foregroundMark x1="31892" y1="81685" x2="30811" y2="87546"/>
                        <a14:foregroundMark x1="19459" y1="52015" x2="22703" y2="52747"/>
                        <a14:foregroundMark x1="4324" y1="64835" x2="4865" y2="54212"/>
                        <a14:foregroundMark x1="4865" y1="54212" x2="5946" y2="52747"/>
                        <a14:foregroundMark x1="20541" y1="58242" x2="20000" y2="53114"/>
                        <a14:foregroundMark x1="31351" y1="47985" x2="43784" y2="48352"/>
                        <a14:foregroundMark x1="45946" y1="49451" x2="37297" y2="52015"/>
                        <a14:foregroundMark x1="17297" y1="22344" x2="17838" y2="11355"/>
                        <a14:foregroundMark x1="17838" y1="11355" x2="31351" y2="17949"/>
                        <a14:foregroundMark x1="31351" y1="17949" x2="34595" y2="14286"/>
                        <a14:foregroundMark x1="41081" y1="16850" x2="16757" y2="3663"/>
                        <a14:foregroundMark x1="92432" y1="34799" x2="84865" y2="27839"/>
                        <a14:foregroundMark x1="81081" y1="26007" x2="77838" y2="24908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92548" y="775913"/>
            <a:ext cx="2885555" cy="4265604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76CF30D0-1175-3255-C26E-B01F7B653C7E}"/>
              </a:ext>
            </a:extLst>
          </p:cNvPr>
          <p:cNvSpPr/>
          <p:nvPr/>
        </p:nvSpPr>
        <p:spPr>
          <a:xfrm>
            <a:off x="7676462" y="2212529"/>
            <a:ext cx="4242943" cy="1754326"/>
          </a:xfrm>
          <a:prstGeom prst="rect">
            <a:avLst/>
          </a:prstGeom>
          <a:solidFill>
            <a:srgbClr val="FFFEBE"/>
          </a:solidFill>
          <a:ln>
            <a:solidFill>
              <a:srgbClr val="FF7778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Urdd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Gobaith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Cymru</a:t>
            </a:r>
          </a:p>
        </p:txBody>
      </p:sp>
      <p:sp>
        <p:nvSpPr>
          <p:cNvPr id="42" name="Rounded Rectangle 41">
            <a:extLst>
              <a:ext uri="{FF2B5EF4-FFF2-40B4-BE49-F238E27FC236}">
                <a16:creationId xmlns:a16="http://schemas.microsoft.com/office/drawing/2014/main" id="{9CDF7B9A-7DA6-0C0F-6CDC-D71508310991}"/>
              </a:ext>
            </a:extLst>
          </p:cNvPr>
          <p:cNvSpPr/>
          <p:nvPr/>
        </p:nvSpPr>
        <p:spPr>
          <a:xfrm>
            <a:off x="6603445" y="5674283"/>
            <a:ext cx="5988026" cy="1020682"/>
          </a:xfrm>
          <a:prstGeom prst="roundRect">
            <a:avLst/>
          </a:prstGeom>
          <a:solidFill>
            <a:srgbClr val="FFFEBE"/>
          </a:solidFill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ysClr val="windowText" lastClr="000000"/>
                </a:solidFill>
              </a:rPr>
              <a:t>Presentation by Sarah Havard, 2025 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5AFB19C3-B614-C03F-5051-27D816C79AAA}"/>
              </a:ext>
            </a:extLst>
          </p:cNvPr>
          <p:cNvSpPr txBox="1"/>
          <p:nvPr/>
        </p:nvSpPr>
        <p:spPr>
          <a:xfrm>
            <a:off x="7164707" y="4449682"/>
            <a:ext cx="48654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Exploring an historical event that has impacted </a:t>
            </a:r>
          </a:p>
          <a:p>
            <a:r>
              <a:rPr lang="en-US" dirty="0"/>
              <a:t>the role of the Welsh language in education.</a:t>
            </a:r>
          </a:p>
        </p:txBody>
      </p:sp>
      <p:pic>
        <p:nvPicPr>
          <p:cNvPr id="4" name="Picture 3" descr="A yellow flower with black background&#10;&#10;AI-generated content may be incorrect.">
            <a:extLst>
              <a:ext uri="{FF2B5EF4-FFF2-40B4-BE49-F238E27FC236}">
                <a16:creationId xmlns:a16="http://schemas.microsoft.com/office/drawing/2014/main" id="{8FF8A75B-0492-0806-F0B7-D6130B08A55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1147754" y="369860"/>
            <a:ext cx="1370247" cy="1319051"/>
          </a:xfrm>
          <a:prstGeom prst="rect">
            <a:avLst/>
          </a:prstGeom>
        </p:spPr>
      </p:pic>
      <p:sp>
        <p:nvSpPr>
          <p:cNvPr id="3" name="Heart 2">
            <a:extLst>
              <a:ext uri="{FF2B5EF4-FFF2-40B4-BE49-F238E27FC236}">
                <a16:creationId xmlns:a16="http://schemas.microsoft.com/office/drawing/2014/main" id="{9553D423-1BB5-EF44-C5A7-EB66613788AD}"/>
              </a:ext>
            </a:extLst>
          </p:cNvPr>
          <p:cNvSpPr/>
          <p:nvPr/>
        </p:nvSpPr>
        <p:spPr>
          <a:xfrm>
            <a:off x="8094889" y="3218007"/>
            <a:ext cx="385499" cy="446389"/>
          </a:xfrm>
          <a:prstGeom prst="heart">
            <a:avLst/>
          </a:prstGeom>
          <a:solidFill>
            <a:srgbClr val="B5EAA4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en-US" b="1" dirty="0">
              <a:solidFill>
                <a:schemeClr val="tx1"/>
              </a:solidFill>
              <a:latin typeface="Lato" panose="020F0502020204030203" pitchFamily="34" charset="0"/>
            </a:endParaRPr>
          </a:p>
          <a:p>
            <a:pPr algn="ctr"/>
            <a:endParaRPr lang="en-US" altLang="en-US" b="1" dirty="0">
              <a:solidFill>
                <a:schemeClr val="tx1"/>
              </a:solidFill>
              <a:latin typeface="Lato" panose="020F0502020204030203" pitchFamily="34" charset="0"/>
            </a:endParaRPr>
          </a:p>
          <a:p>
            <a:pPr algn="ctr"/>
            <a:endParaRPr lang="en-US" altLang="en-US" b="1" dirty="0">
              <a:solidFill>
                <a:schemeClr val="tx1"/>
              </a:solidFill>
              <a:latin typeface="Lato" panose="020F0502020204030203" pitchFamily="34" charset="0"/>
            </a:endParaRPr>
          </a:p>
          <a:p>
            <a:pPr algn="ctr"/>
            <a:endParaRPr lang="en-US" altLang="en-US" b="1" dirty="0">
              <a:solidFill>
                <a:schemeClr val="tx1"/>
              </a:solidFill>
              <a:latin typeface="Lato" panose="020F0502020204030203" pitchFamily="34" charset="0"/>
            </a:endParaRPr>
          </a:p>
          <a:p>
            <a:pPr algn="ctr"/>
            <a:endParaRPr lang="en-US" altLang="en-US" sz="2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algn="ctr"/>
            <a:endParaRPr lang="en-US" dirty="0"/>
          </a:p>
        </p:txBody>
      </p:sp>
      <p:sp>
        <p:nvSpPr>
          <p:cNvPr id="6" name="Heart 5">
            <a:extLst>
              <a:ext uri="{FF2B5EF4-FFF2-40B4-BE49-F238E27FC236}">
                <a16:creationId xmlns:a16="http://schemas.microsoft.com/office/drawing/2014/main" id="{C18FB61E-60A1-9C25-D7B9-23889C1E39B0}"/>
              </a:ext>
            </a:extLst>
          </p:cNvPr>
          <p:cNvSpPr/>
          <p:nvPr/>
        </p:nvSpPr>
        <p:spPr>
          <a:xfrm>
            <a:off x="11113953" y="3249536"/>
            <a:ext cx="385499" cy="446389"/>
          </a:xfrm>
          <a:prstGeom prst="heart">
            <a:avLst/>
          </a:prstGeom>
          <a:solidFill>
            <a:srgbClr val="B5EAA4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en-US" b="1" dirty="0">
              <a:solidFill>
                <a:schemeClr val="tx1"/>
              </a:solidFill>
              <a:latin typeface="Lato" panose="020F0502020204030203" pitchFamily="34" charset="0"/>
            </a:endParaRPr>
          </a:p>
          <a:p>
            <a:pPr algn="ctr"/>
            <a:endParaRPr lang="en-US" altLang="en-US" b="1" dirty="0">
              <a:solidFill>
                <a:schemeClr val="tx1"/>
              </a:solidFill>
              <a:latin typeface="Lato" panose="020F0502020204030203" pitchFamily="34" charset="0"/>
            </a:endParaRPr>
          </a:p>
          <a:p>
            <a:pPr algn="ctr"/>
            <a:endParaRPr lang="en-US" altLang="en-US" b="1" dirty="0">
              <a:solidFill>
                <a:schemeClr val="tx1"/>
              </a:solidFill>
              <a:latin typeface="Lato" panose="020F0502020204030203" pitchFamily="34" charset="0"/>
            </a:endParaRPr>
          </a:p>
          <a:p>
            <a:pPr algn="ctr"/>
            <a:endParaRPr lang="en-US" altLang="en-US" b="1" dirty="0">
              <a:solidFill>
                <a:schemeClr val="tx1"/>
              </a:solidFill>
              <a:latin typeface="Lato" panose="020F0502020204030203" pitchFamily="34" charset="0"/>
            </a:endParaRPr>
          </a:p>
          <a:p>
            <a:pPr algn="ctr"/>
            <a:endParaRPr lang="en-US" altLang="en-US" sz="2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algn="ctr"/>
            <a:endParaRPr lang="en-US" dirty="0"/>
          </a:p>
        </p:txBody>
      </p:sp>
      <p:pic>
        <p:nvPicPr>
          <p:cNvPr id="52" name="Audio 51">
            <a:extLst>
              <a:ext uri="{FF2B5EF4-FFF2-40B4-BE49-F238E27FC236}">
                <a16:creationId xmlns:a16="http://schemas.microsoft.com/office/drawing/2014/main" id="{2BB4A144-FED0-00D6-9637-0286148318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844689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13674">
        <p159:morph option="byObject"/>
      </p:transition>
    </mc:Choice>
    <mc:Fallback xmlns="">
      <p:transition spd="slow" advTm="1367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54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AC0C367-C059-8442-8F6C-E1BE351101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4B4D2CC-4B17-84E0-ED04-0A19A4C92B1C}"/>
              </a:ext>
            </a:extLst>
          </p:cNvPr>
          <p:cNvSpPr/>
          <p:nvPr/>
        </p:nvSpPr>
        <p:spPr>
          <a:xfrm>
            <a:off x="909403" y="269823"/>
            <a:ext cx="10672996" cy="1139252"/>
          </a:xfrm>
          <a:prstGeom prst="roundRect">
            <a:avLst/>
          </a:prstGeom>
          <a:solidFill>
            <a:srgbClr val="FFFEBE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History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8EDE1CA-6667-1AF8-6DB8-DC8D33DB013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7296"/>
          <a:stretch>
            <a:fillRect/>
          </a:stretch>
        </p:blipFill>
        <p:spPr>
          <a:xfrm>
            <a:off x="234190" y="1671559"/>
            <a:ext cx="3659204" cy="351488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D03F18CB-8540-C7A8-CFE1-1EB17E80FB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9901" y="-130805"/>
            <a:ext cx="234360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1D628B9-DA0F-F6C6-B79A-B3AD042EFC41}"/>
              </a:ext>
            </a:extLst>
          </p:cNvPr>
          <p:cNvSpPr txBox="1"/>
          <p:nvPr/>
        </p:nvSpPr>
        <p:spPr>
          <a:xfrm>
            <a:off x="909403" y="4475666"/>
            <a:ext cx="216607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(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Ysgolomedwards.co.uk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, 2025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)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2653BCA4-D6D6-D6DE-4FAA-2589F35A85FE}"/>
              </a:ext>
            </a:extLst>
          </p:cNvPr>
          <p:cNvSpPr/>
          <p:nvPr/>
        </p:nvSpPr>
        <p:spPr>
          <a:xfrm>
            <a:off x="88214" y="5601325"/>
            <a:ext cx="3951156" cy="986852"/>
          </a:xfrm>
          <a:prstGeom prst="roundRect">
            <a:avLst/>
          </a:prstGeom>
          <a:solidFill>
            <a:srgbClr val="FFFEBE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Sir Owen Morgan Edwards</a:t>
            </a:r>
          </a:p>
        </p:txBody>
      </p:sp>
      <p:sp>
        <p:nvSpPr>
          <p:cNvPr id="5" name="Heart 4">
            <a:extLst>
              <a:ext uri="{FF2B5EF4-FFF2-40B4-BE49-F238E27FC236}">
                <a16:creationId xmlns:a16="http://schemas.microsoft.com/office/drawing/2014/main" id="{AEA87526-E31A-53B0-8400-1E869F2DDB78}"/>
              </a:ext>
            </a:extLst>
          </p:cNvPr>
          <p:cNvSpPr/>
          <p:nvPr/>
        </p:nvSpPr>
        <p:spPr>
          <a:xfrm>
            <a:off x="4120421" y="2210344"/>
            <a:ext cx="3951157" cy="3747112"/>
          </a:xfrm>
          <a:prstGeom prst="heart">
            <a:avLst/>
          </a:prstGeom>
          <a:solidFill>
            <a:srgbClr val="B5EAA4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en-US" b="1" dirty="0">
              <a:solidFill>
                <a:schemeClr val="tx1"/>
              </a:solidFill>
              <a:latin typeface="Lato" panose="020F0502020204030203" pitchFamily="34" charset="0"/>
            </a:endParaRPr>
          </a:p>
          <a:p>
            <a:pPr algn="ctr"/>
            <a:endParaRPr lang="en-US" altLang="en-US" b="1" dirty="0">
              <a:solidFill>
                <a:schemeClr val="tx1"/>
              </a:solidFill>
              <a:latin typeface="Lato" panose="020F0502020204030203" pitchFamily="34" charset="0"/>
            </a:endParaRPr>
          </a:p>
          <a:p>
            <a:pPr algn="ctr"/>
            <a:endParaRPr lang="en-US" altLang="en-US" b="1" dirty="0">
              <a:solidFill>
                <a:schemeClr val="tx1"/>
              </a:solidFill>
              <a:latin typeface="Lato" panose="020F0502020204030203" pitchFamily="34" charset="0"/>
            </a:endParaRPr>
          </a:p>
          <a:p>
            <a:pPr algn="ctr"/>
            <a:endParaRPr lang="en-US" altLang="en-US" b="1" dirty="0">
              <a:solidFill>
                <a:schemeClr val="tx1"/>
              </a:solidFill>
              <a:latin typeface="Lato" panose="020F0502020204030203" pitchFamily="34" charset="0"/>
            </a:endParaRPr>
          </a:p>
          <a:p>
            <a:pPr algn="ctr"/>
            <a:r>
              <a:rPr lang="en-US" altLang="en-US" b="1" dirty="0">
                <a:solidFill>
                  <a:schemeClr val="tx1"/>
                </a:solidFill>
                <a:latin typeface="Lato" panose="020F0502020204030203" pitchFamily="34" charset="0"/>
              </a:rPr>
              <a:t>"Nerth </a:t>
            </a:r>
            <a:r>
              <a:rPr lang="en-US" altLang="en-US" b="1" dirty="0" err="1">
                <a:solidFill>
                  <a:schemeClr val="tx1"/>
                </a:solidFill>
                <a:latin typeface="Lato" panose="020F0502020204030203" pitchFamily="34" charset="0"/>
              </a:rPr>
              <a:t>gwlad</a:t>
            </a:r>
            <a:r>
              <a:rPr lang="en-US" altLang="en-US" b="1" dirty="0">
                <a:solidFill>
                  <a:schemeClr val="tx1"/>
                </a:solidFill>
                <a:latin typeface="Lato" panose="020F0502020204030203" pitchFamily="34" charset="0"/>
              </a:rPr>
              <a:t>, </a:t>
            </a:r>
            <a:r>
              <a:rPr lang="en-US" altLang="en-US" b="1" dirty="0" err="1">
                <a:solidFill>
                  <a:schemeClr val="tx1"/>
                </a:solidFill>
                <a:latin typeface="Lato" panose="020F0502020204030203" pitchFamily="34" charset="0"/>
              </a:rPr>
              <a:t>ei</a:t>
            </a:r>
            <a:r>
              <a:rPr lang="en-US" altLang="en-US" b="1" dirty="0">
                <a:solidFill>
                  <a:schemeClr val="tx1"/>
                </a:solidFill>
                <a:latin typeface="Lato" panose="020F0502020204030203" pitchFamily="34" charset="0"/>
              </a:rPr>
              <a:t> </a:t>
            </a:r>
            <a:r>
              <a:rPr lang="en-US" altLang="en-US" b="1" dirty="0" err="1">
                <a:solidFill>
                  <a:schemeClr val="tx1"/>
                </a:solidFill>
                <a:latin typeface="Lato" panose="020F0502020204030203" pitchFamily="34" charset="0"/>
              </a:rPr>
              <a:t>gwybodaeth</a:t>
            </a:r>
            <a:r>
              <a:rPr lang="en-US" altLang="en-US" b="1" dirty="0">
                <a:solidFill>
                  <a:schemeClr val="tx1"/>
                </a:solidFill>
                <a:latin typeface="Lato" panose="020F0502020204030203" pitchFamily="34" charset="0"/>
              </a:rPr>
              <a:t>”</a:t>
            </a:r>
          </a:p>
          <a:p>
            <a:pPr algn="ctr"/>
            <a:r>
              <a:rPr lang="en-US" altLang="en-US" b="1" dirty="0">
                <a:solidFill>
                  <a:schemeClr val="tx1"/>
                </a:solidFill>
                <a:latin typeface="Lato" panose="020F0502020204030203" pitchFamily="34" charset="0"/>
              </a:rPr>
              <a:t>(Hemmings, 2019)</a:t>
            </a:r>
          </a:p>
          <a:p>
            <a:pPr algn="ctr"/>
            <a:endParaRPr lang="en-US" altLang="en-US" b="1" dirty="0">
              <a:solidFill>
                <a:schemeClr val="tx1"/>
              </a:solidFill>
              <a:latin typeface="Lato" panose="020F0502020204030203" pitchFamily="34" charset="0"/>
            </a:endParaRPr>
          </a:p>
          <a:p>
            <a:pPr algn="ctr"/>
            <a:r>
              <a:rPr lang="en-US" altLang="en-US" b="1" dirty="0">
                <a:solidFill>
                  <a:schemeClr val="tx1"/>
                </a:solidFill>
                <a:latin typeface="Lato" panose="020F0502020204030203" pitchFamily="34" charset="0"/>
              </a:rPr>
              <a:t>The strength of a nation is its knowledge.</a:t>
            </a:r>
          </a:p>
          <a:p>
            <a:pPr algn="ctr"/>
            <a:endParaRPr lang="en-US" altLang="en-US" sz="2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3348EF87-503A-8B2F-856C-AFAAF113EAA8}"/>
              </a:ext>
            </a:extLst>
          </p:cNvPr>
          <p:cNvSpPr/>
          <p:nvPr/>
        </p:nvSpPr>
        <p:spPr>
          <a:xfrm>
            <a:off x="8300210" y="1615606"/>
            <a:ext cx="3657600" cy="3626785"/>
          </a:xfrm>
          <a:prstGeom prst="ellipse">
            <a:avLst/>
          </a:prstGeom>
          <a:blipFill dpi="0"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571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C3F789CC-E4AD-88D0-1785-1EC6A29C7A84}"/>
              </a:ext>
            </a:extLst>
          </p:cNvPr>
          <p:cNvSpPr/>
          <p:nvPr/>
        </p:nvSpPr>
        <p:spPr>
          <a:xfrm>
            <a:off x="8071578" y="5550234"/>
            <a:ext cx="3951156" cy="986852"/>
          </a:xfrm>
          <a:prstGeom prst="roundRect">
            <a:avLst/>
          </a:prstGeom>
          <a:solidFill>
            <a:srgbClr val="FFFEBE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Sir Ifan ab Owen Edwards</a:t>
            </a:r>
          </a:p>
        </p:txBody>
      </p:sp>
      <p:sp>
        <p:nvSpPr>
          <p:cNvPr id="12" name="Rectangle 1">
            <a:extLst>
              <a:ext uri="{FF2B5EF4-FFF2-40B4-BE49-F238E27FC236}">
                <a16:creationId xmlns:a16="http://schemas.microsoft.com/office/drawing/2014/main" id="{B06624E8-F7FA-861A-BAD3-73AAEDDFF3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129010" y="4758916"/>
            <a:ext cx="1394565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Roboto" panose="02000000000000000000" pitchFamily="2" charset="0"/>
              </a:rPr>
              <a:t>(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effectLst/>
                <a:latin typeface="Roboto" panose="02000000000000000000" pitchFamily="2" charset="0"/>
              </a:rPr>
              <a:t>Bbc</a:t>
            </a:r>
            <a:r>
              <a:rPr lang="en-US" altLang="en-US" sz="1100" dirty="0">
                <a:latin typeface="Roboto" panose="02000000000000000000" pitchFamily="2" charset="0"/>
              </a:rPr>
              <a:t>,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Roboto" panose="02000000000000000000" pitchFamily="2" charset="0"/>
              </a:rPr>
              <a:t> 2025)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8" name="Picture 7" descr="A yellow flower with black background&#10;&#10;AI-generated content may be incorrect.">
            <a:extLst>
              <a:ext uri="{FF2B5EF4-FFF2-40B4-BE49-F238E27FC236}">
                <a16:creationId xmlns:a16="http://schemas.microsoft.com/office/drawing/2014/main" id="{AE1C4C58-BDF2-876F-87B0-F38EF9668C9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559605" y="460364"/>
            <a:ext cx="787596" cy="758169"/>
          </a:xfrm>
          <a:prstGeom prst="rect">
            <a:avLst/>
          </a:prstGeom>
        </p:spPr>
      </p:pic>
      <p:pic>
        <p:nvPicPr>
          <p:cNvPr id="9" name="Picture 8" descr="A yellow flower with black background&#10;&#10;AI-generated content may be incorrect.">
            <a:extLst>
              <a:ext uri="{FF2B5EF4-FFF2-40B4-BE49-F238E27FC236}">
                <a16:creationId xmlns:a16="http://schemas.microsoft.com/office/drawing/2014/main" id="{245B1C83-84FB-3B48-0A48-718E130C537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3105798" y="479264"/>
            <a:ext cx="787596" cy="758169"/>
          </a:xfrm>
          <a:prstGeom prst="rect">
            <a:avLst/>
          </a:prstGeom>
        </p:spPr>
      </p:pic>
      <p:pic>
        <p:nvPicPr>
          <p:cNvPr id="27" name="Audio 26">
            <a:extLst>
              <a:ext uri="{FF2B5EF4-FFF2-40B4-BE49-F238E27FC236}">
                <a16:creationId xmlns:a16="http://schemas.microsoft.com/office/drawing/2014/main" id="{1B3222CB-CD69-464A-8E04-1AE4DBD80E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002509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63086">
        <p159:morph option="byObject"/>
      </p:transition>
    </mc:Choice>
    <mc:Fallback xmlns="">
      <p:transition spd="slow" advTm="6308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54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BC9B633-6A9B-8D89-2844-1469894163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50E57894-5409-C0D0-04FE-212C0D76654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91180976"/>
              </p:ext>
            </p:extLst>
          </p:nvPr>
        </p:nvGraphicFramePr>
        <p:xfrm>
          <a:off x="212271" y="195944"/>
          <a:ext cx="11740244" cy="65477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7A3B8D1A-CDFC-9DD7-6340-DBF6B444C2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6531251"/>
            <a:ext cx="1983287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(www.urdd.cymru, n.d.)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AAF59D33-D41F-F663-8832-AC03390D43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822488" y="75156"/>
            <a:ext cx="1369512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(Yr Urdd, 2016)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 descr="A person helping a child to do a rope&#10;&#10;AI-generated content may be incorrect.">
            <a:extLst>
              <a:ext uri="{FF2B5EF4-FFF2-40B4-BE49-F238E27FC236}">
                <a16:creationId xmlns:a16="http://schemas.microsoft.com/office/drawing/2014/main" id="{E9221388-8882-2DC0-B1F7-51788AB83A0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71933" y="3234524"/>
            <a:ext cx="1885441" cy="1306923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7" name="Picture 6" descr="A group of people dancing in the street&#10;&#10;AI-generated content may be incorrect.">
            <a:extLst>
              <a:ext uri="{FF2B5EF4-FFF2-40B4-BE49-F238E27FC236}">
                <a16:creationId xmlns:a16="http://schemas.microsoft.com/office/drawing/2014/main" id="{B38A6C77-1684-0F6C-2F50-0465EFD2734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298404" y="3186810"/>
            <a:ext cx="1773854" cy="1306923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11" name="Picture 10" descr="A group of kids posing with a mascot&#10;&#10;AI-generated content may be incorrect.">
            <a:extLst>
              <a:ext uri="{FF2B5EF4-FFF2-40B4-BE49-F238E27FC236}">
                <a16:creationId xmlns:a16="http://schemas.microsoft.com/office/drawing/2014/main" id="{EB7F5E19-BF36-BBAF-F9D6-BB2F81AB430F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107365" y="3205077"/>
            <a:ext cx="1742563" cy="1306922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33" name="Picture 32" descr="A group of people in clothing&#10;&#10;AI-generated content may be incorrect.">
            <a:extLst>
              <a:ext uri="{FF2B5EF4-FFF2-40B4-BE49-F238E27FC236}">
                <a16:creationId xmlns:a16="http://schemas.microsoft.com/office/drawing/2014/main" id="{C57989D8-D25A-B9D2-AB51-298C62835EDF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042220" y="3186810"/>
            <a:ext cx="1723594" cy="1325189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35" name="Picture 34" descr="A group of people in clothing posing for a photo&#10;&#10;AI-generated content may be incorrect.">
            <a:extLst>
              <a:ext uri="{FF2B5EF4-FFF2-40B4-BE49-F238E27FC236}">
                <a16:creationId xmlns:a16="http://schemas.microsoft.com/office/drawing/2014/main" id="{BBFBBA85-0309-ACF0-87B0-308AE637A74E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408169" y="3205076"/>
            <a:ext cx="1713773" cy="133585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28" name="Audio 27">
            <a:extLst>
              <a:ext uri="{FF2B5EF4-FFF2-40B4-BE49-F238E27FC236}">
                <a16:creationId xmlns:a16="http://schemas.microsoft.com/office/drawing/2014/main" id="{C12A4FEB-E904-9D37-2DBA-A9A2AF85FC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591486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124504">
        <p159:morph option="byObject"/>
      </p:transition>
    </mc:Choice>
    <mc:Fallback xmlns="">
      <p:transition spd="slow" advTm="12450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54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747D9E6-606C-0EB9-3FD8-9771D23788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3F750235-8FBA-825B-55D2-72562F6A1E8E}"/>
              </a:ext>
            </a:extLst>
          </p:cNvPr>
          <p:cNvSpPr/>
          <p:nvPr/>
        </p:nvSpPr>
        <p:spPr>
          <a:xfrm>
            <a:off x="3348624" y="237994"/>
            <a:ext cx="9452975" cy="1427968"/>
          </a:xfrm>
          <a:prstGeom prst="roundRect">
            <a:avLst/>
          </a:prstGeom>
          <a:solidFill>
            <a:srgbClr val="FFFEBE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Supporting schools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FB873E52-0720-6EBA-DADC-B2BCB6F1A117}"/>
              </a:ext>
            </a:extLst>
          </p:cNvPr>
          <p:cNvSpPr/>
          <p:nvPr/>
        </p:nvSpPr>
        <p:spPr>
          <a:xfrm>
            <a:off x="1692644" y="490532"/>
            <a:ext cx="2846540" cy="2373685"/>
          </a:xfrm>
          <a:prstGeom prst="ellipse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E33A0AB-919D-3E98-DC21-6D4A31603CB8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2076259" y="2206355"/>
            <a:ext cx="1072542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(Crump, 2019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Triangle 4">
            <a:extLst>
              <a:ext uri="{FF2B5EF4-FFF2-40B4-BE49-F238E27FC236}">
                <a16:creationId xmlns:a16="http://schemas.microsoft.com/office/drawing/2014/main" id="{BE7B900B-1B36-C61E-3B9F-C08931BBEB6A}"/>
              </a:ext>
            </a:extLst>
          </p:cNvPr>
          <p:cNvSpPr/>
          <p:nvPr/>
        </p:nvSpPr>
        <p:spPr>
          <a:xfrm>
            <a:off x="186956" y="3998933"/>
            <a:ext cx="3231715" cy="2621071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riangle 5">
            <a:extLst>
              <a:ext uri="{FF2B5EF4-FFF2-40B4-BE49-F238E27FC236}">
                <a16:creationId xmlns:a16="http://schemas.microsoft.com/office/drawing/2014/main" id="{8F6BCB65-2C58-CA73-2DA8-3558E52CB8B4}"/>
              </a:ext>
            </a:extLst>
          </p:cNvPr>
          <p:cNvSpPr/>
          <p:nvPr/>
        </p:nvSpPr>
        <p:spPr>
          <a:xfrm>
            <a:off x="4120396" y="4018574"/>
            <a:ext cx="3231715" cy="2621071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riangle 6">
            <a:extLst>
              <a:ext uri="{FF2B5EF4-FFF2-40B4-BE49-F238E27FC236}">
                <a16:creationId xmlns:a16="http://schemas.microsoft.com/office/drawing/2014/main" id="{A4AF5B03-BA02-F1CF-27B8-9C2198F1855B}"/>
              </a:ext>
            </a:extLst>
          </p:cNvPr>
          <p:cNvSpPr/>
          <p:nvPr/>
        </p:nvSpPr>
        <p:spPr>
          <a:xfrm>
            <a:off x="8392780" y="3861541"/>
            <a:ext cx="3231715" cy="2621071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65FB4C0-1872-970E-25C7-2FDB3419412A}"/>
              </a:ext>
            </a:extLst>
          </p:cNvPr>
          <p:cNvSpPr/>
          <p:nvPr/>
        </p:nvSpPr>
        <p:spPr>
          <a:xfrm>
            <a:off x="92593" y="6187763"/>
            <a:ext cx="3497048" cy="584775"/>
          </a:xfrm>
          <a:prstGeom prst="rect">
            <a:avLst/>
          </a:prstGeom>
          <a:solidFill>
            <a:srgbClr val="FFFEBE"/>
          </a:solidFill>
          <a:ln w="38100">
            <a:solidFill>
              <a:schemeClr val="tx1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Hwyl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yn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y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Gymraeg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10" name="Picture 9" descr="A group of children in a classroom&#10;&#10;AI-generated content may be incorrect.">
            <a:extLst>
              <a:ext uri="{FF2B5EF4-FFF2-40B4-BE49-F238E27FC236}">
                <a16:creationId xmlns:a16="http://schemas.microsoft.com/office/drawing/2014/main" id="{D8F42EFA-0E5A-7ABC-0C61-D7A27CB1178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9651" y="3431575"/>
            <a:ext cx="1857609" cy="1396807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11" name="Rectangle 2">
            <a:extLst>
              <a:ext uri="{FF2B5EF4-FFF2-40B4-BE49-F238E27FC236}">
                <a16:creationId xmlns:a16="http://schemas.microsoft.com/office/drawing/2014/main" id="{8679905D-E806-9EC2-8D9E-8DEAEE5304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9651" y="3413102"/>
            <a:ext cx="2072329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(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RhosPrimarySchool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, 2017)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B98E46B-4362-1C64-4F1F-A58A5CAFB81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53099" y="3431211"/>
            <a:ext cx="2187357" cy="1452916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FB1710C-943B-C534-37B2-E6BB849F22D5}"/>
              </a:ext>
            </a:extLst>
          </p:cNvPr>
          <p:cNvSpPr/>
          <p:nvPr/>
        </p:nvSpPr>
        <p:spPr>
          <a:xfrm>
            <a:off x="3854834" y="6187763"/>
            <a:ext cx="3930628" cy="584775"/>
          </a:xfrm>
          <a:prstGeom prst="rect">
            <a:avLst/>
          </a:prstGeom>
          <a:solidFill>
            <a:srgbClr val="FFFEBE"/>
          </a:solidFill>
          <a:ln w="38100">
            <a:solidFill>
              <a:schemeClr val="tx1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Chwara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yn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Gymraeg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Rectangle 3">
            <a:extLst>
              <a:ext uri="{FF2B5EF4-FFF2-40B4-BE49-F238E27FC236}">
                <a16:creationId xmlns:a16="http://schemas.microsoft.com/office/drawing/2014/main" id="{8293EF5F-0C37-A14E-203F-A25AA08D5D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39184" y="3413102"/>
            <a:ext cx="1403045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(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Urdd.cymru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, 2025)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8CA9BB8-1F72-E818-D992-FD146D887F4E}"/>
              </a:ext>
            </a:extLst>
          </p:cNvPr>
          <p:cNvSpPr/>
          <p:nvPr/>
        </p:nvSpPr>
        <p:spPr>
          <a:xfrm>
            <a:off x="8234038" y="6187763"/>
            <a:ext cx="3589662" cy="584775"/>
          </a:xfrm>
          <a:prstGeom prst="rect">
            <a:avLst/>
          </a:prstGeom>
          <a:solidFill>
            <a:srgbClr val="FFFEBE"/>
          </a:solidFill>
          <a:ln w="38100">
            <a:solidFill>
              <a:schemeClr val="tx1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Llangrannog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DEC5E90-E843-5F60-B619-B1FA81D8D53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88904" y="3429000"/>
            <a:ext cx="1839465" cy="1498274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9ED662AB-0971-4F32-5F58-B2E8C3B519A5}"/>
              </a:ext>
            </a:extLst>
          </p:cNvPr>
          <p:cNvSpPr txBox="1"/>
          <p:nvPr/>
        </p:nvSpPr>
        <p:spPr>
          <a:xfrm>
            <a:off x="9088904" y="3399049"/>
            <a:ext cx="129830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(</a:t>
            </a: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Urdd.cymru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 2025)</a:t>
            </a:r>
          </a:p>
        </p:txBody>
      </p:sp>
      <p:sp>
        <p:nvSpPr>
          <p:cNvPr id="19" name="5-point Star 18">
            <a:extLst>
              <a:ext uri="{FF2B5EF4-FFF2-40B4-BE49-F238E27FC236}">
                <a16:creationId xmlns:a16="http://schemas.microsoft.com/office/drawing/2014/main" id="{737BBD17-31C8-2D59-AB08-6F6AEC96C3DC}"/>
              </a:ext>
            </a:extLst>
          </p:cNvPr>
          <p:cNvSpPr/>
          <p:nvPr/>
        </p:nvSpPr>
        <p:spPr>
          <a:xfrm>
            <a:off x="1458347" y="5242788"/>
            <a:ext cx="688932" cy="620754"/>
          </a:xfrm>
          <a:prstGeom prst="star5">
            <a:avLst/>
          </a:prstGeom>
          <a:solidFill>
            <a:srgbClr val="FFC00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5-point Star 19">
            <a:extLst>
              <a:ext uri="{FF2B5EF4-FFF2-40B4-BE49-F238E27FC236}">
                <a16:creationId xmlns:a16="http://schemas.microsoft.com/office/drawing/2014/main" id="{99DB7953-7B30-5283-8F3D-CE67C30668C5}"/>
              </a:ext>
            </a:extLst>
          </p:cNvPr>
          <p:cNvSpPr/>
          <p:nvPr/>
        </p:nvSpPr>
        <p:spPr>
          <a:xfrm>
            <a:off x="5391787" y="5248593"/>
            <a:ext cx="688932" cy="620754"/>
          </a:xfrm>
          <a:prstGeom prst="star5">
            <a:avLst/>
          </a:prstGeom>
          <a:solidFill>
            <a:srgbClr val="FFC00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5-point Star 20">
            <a:extLst>
              <a:ext uri="{FF2B5EF4-FFF2-40B4-BE49-F238E27FC236}">
                <a16:creationId xmlns:a16="http://schemas.microsoft.com/office/drawing/2014/main" id="{6D553857-22ED-1EB7-8C45-EC460F432423}"/>
              </a:ext>
            </a:extLst>
          </p:cNvPr>
          <p:cNvSpPr/>
          <p:nvPr/>
        </p:nvSpPr>
        <p:spPr>
          <a:xfrm>
            <a:off x="9738056" y="5329109"/>
            <a:ext cx="688932" cy="620754"/>
          </a:xfrm>
          <a:prstGeom prst="star5">
            <a:avLst/>
          </a:prstGeom>
          <a:solidFill>
            <a:srgbClr val="FFC00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Audio 27">
            <a:extLst>
              <a:ext uri="{FF2B5EF4-FFF2-40B4-BE49-F238E27FC236}">
                <a16:creationId xmlns:a16="http://schemas.microsoft.com/office/drawing/2014/main" id="{4C53F1D6-CA70-2D22-6ADD-74E158CDE9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205866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151488">
        <p159:morph option="byObject"/>
      </p:transition>
    </mc:Choice>
    <mc:Fallback xmlns="">
      <p:transition spd="slow" advTm="15148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54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14EBF48-C1A2-53B2-EAE1-777729E3CA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48163D6-9958-6596-2E48-C1602DEA4493}"/>
              </a:ext>
            </a:extLst>
          </p:cNvPr>
          <p:cNvSpPr/>
          <p:nvPr/>
        </p:nvSpPr>
        <p:spPr>
          <a:xfrm>
            <a:off x="-403279" y="5065107"/>
            <a:ext cx="7625219" cy="1521656"/>
          </a:xfrm>
          <a:prstGeom prst="roundRect">
            <a:avLst/>
          </a:prstGeom>
          <a:solidFill>
            <a:srgbClr val="FFFEBE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 impact</a:t>
            </a:r>
          </a:p>
        </p:txBody>
      </p:sp>
      <p:pic>
        <p:nvPicPr>
          <p:cNvPr id="8" name="Picture 7" descr="Piggy bank on white background">
            <a:extLst>
              <a:ext uri="{FF2B5EF4-FFF2-40B4-BE49-F238E27FC236}">
                <a16:creationId xmlns:a16="http://schemas.microsoft.com/office/drawing/2014/main" id="{2A6ABBC3-FDE4-2B13-8A34-C27FC1DAD27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967" b="92814" l="9987" r="91620">
                        <a14:foregroundMark x1="52909" y1="90512" x2="59574" y2="92314"/>
                        <a14:foregroundMark x1="62397" y1="91272" x2="56752" y2="91033"/>
                        <a14:foregroundMark x1="85215" y1="82306" x2="78550" y2="84108"/>
                        <a14:foregroundMark x1="90078" y1="42575" x2="90078" y2="42575"/>
                        <a14:foregroundMark x1="90078" y1="42575" x2="90078" y2="53343"/>
                        <a14:foregroundMark x1="90078" y1="53343" x2="90078" y2="53343"/>
                        <a14:foregroundMark x1="90078" y1="53083" x2="90078" y2="45897"/>
                        <a14:foregroundMark x1="90078" y1="45897" x2="90078" y2="45897"/>
                        <a14:foregroundMark x1="90860" y1="42314" x2="91120" y2="53843"/>
                        <a14:foregroundMark x1="91120" y1="53843" x2="91120" y2="53843"/>
                        <a14:foregroundMark x1="91620" y1="52562" x2="91620" y2="48719"/>
                        <a14:foregroundMark x1="63157" y1="10769" x2="49566" y2="10009"/>
                        <a14:foregroundMark x1="23426" y1="9227" x2="16196" y2="8967"/>
                        <a14:foregroundMark x1="16196" y1="8967" x2="15219" y2="9488"/>
                        <a14:foregroundMark x1="48806" y1="8967" x2="52128" y2="9227"/>
                        <a14:foregroundMark x1="63678" y1="92575" x2="56231" y2="92814"/>
                        <a14:foregroundMark x1="56231" y1="92814" x2="53669" y2="92054"/>
                        <a14:foregroundMark x1="32653" y1="86930" x2="21624" y2="8693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408203" y="4074203"/>
            <a:ext cx="2783797" cy="2783797"/>
          </a:xfrm>
          <a:prstGeom prst="rect">
            <a:avLst/>
          </a:prstGeom>
        </p:spPr>
      </p:pic>
      <p:pic>
        <p:nvPicPr>
          <p:cNvPr id="12" name="Picture 11" descr="A close up of a coin&#10;&#10;AI-generated content may be incorrect.">
            <a:extLst>
              <a:ext uri="{FF2B5EF4-FFF2-40B4-BE49-F238E27FC236}">
                <a16:creationId xmlns:a16="http://schemas.microsoft.com/office/drawing/2014/main" id="{785680C2-F779-C8D3-C4E3-973E14E484D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366345" y="271237"/>
            <a:ext cx="660595" cy="646234"/>
          </a:xfrm>
          <a:prstGeom prst="rect">
            <a:avLst/>
          </a:prstGeom>
        </p:spPr>
      </p:pic>
      <p:pic>
        <p:nvPicPr>
          <p:cNvPr id="14" name="Picture 13" descr="A close up of a coin&#10;&#10;AI-generated content may be incorrect.">
            <a:extLst>
              <a:ext uri="{FF2B5EF4-FFF2-40B4-BE49-F238E27FC236}">
                <a16:creationId xmlns:a16="http://schemas.microsoft.com/office/drawing/2014/main" id="{8D698ACC-40DD-A28F-B6BA-2421F29EAAB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722664" y="1476806"/>
            <a:ext cx="1032092" cy="1009655"/>
          </a:xfrm>
          <a:prstGeom prst="rect">
            <a:avLst/>
          </a:prstGeom>
        </p:spPr>
      </p:pic>
      <p:pic>
        <p:nvPicPr>
          <p:cNvPr id="15" name="Picture 14" descr="A close up of a coin&#10;&#10;AI-generated content may be incorrect.">
            <a:extLst>
              <a:ext uri="{FF2B5EF4-FFF2-40B4-BE49-F238E27FC236}">
                <a16:creationId xmlns:a16="http://schemas.microsoft.com/office/drawing/2014/main" id="{7282EB91-17AA-02A0-5F0A-74E53025298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3044375" y="1792749"/>
            <a:ext cx="1225173" cy="1198539"/>
          </a:xfrm>
          <a:prstGeom prst="rect">
            <a:avLst/>
          </a:prstGeom>
        </p:spPr>
      </p:pic>
      <p:pic>
        <p:nvPicPr>
          <p:cNvPr id="16" name="Picture 15" descr="A close up of a coin&#10;&#10;AI-generated content may be incorrect.">
            <a:extLst>
              <a:ext uri="{FF2B5EF4-FFF2-40B4-BE49-F238E27FC236}">
                <a16:creationId xmlns:a16="http://schemas.microsoft.com/office/drawing/2014/main" id="{247BC0BC-01DD-B475-2AEE-00B5226418A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920966" y="2087141"/>
            <a:ext cx="2002324" cy="1958795"/>
          </a:xfrm>
          <a:prstGeom prst="rect">
            <a:avLst/>
          </a:prstGeom>
        </p:spPr>
      </p:pic>
      <p:pic>
        <p:nvPicPr>
          <p:cNvPr id="17" name="Picture 16" descr="A close up of a coin&#10;&#10;AI-generated content may be incorrect.">
            <a:extLst>
              <a:ext uri="{FF2B5EF4-FFF2-40B4-BE49-F238E27FC236}">
                <a16:creationId xmlns:a16="http://schemas.microsoft.com/office/drawing/2014/main" id="{C578F6EF-65D9-BF9F-7299-AE313651D99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334798" y="219959"/>
            <a:ext cx="1547908" cy="1514258"/>
          </a:xfrm>
          <a:prstGeom prst="rect">
            <a:avLst/>
          </a:prstGeom>
        </p:spPr>
      </p:pic>
      <p:pic>
        <p:nvPicPr>
          <p:cNvPr id="18" name="Picture 17" descr="A close up of a coin&#10;&#10;AI-generated content may be incorrect.">
            <a:extLst>
              <a:ext uri="{FF2B5EF4-FFF2-40B4-BE49-F238E27FC236}">
                <a16:creationId xmlns:a16="http://schemas.microsoft.com/office/drawing/2014/main" id="{66037BD7-B1E0-C564-4C10-4D92A939348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7503810" y="1150793"/>
            <a:ext cx="1684447" cy="1647829"/>
          </a:xfrm>
          <a:prstGeom prst="rect">
            <a:avLst/>
          </a:prstGeom>
        </p:spPr>
      </p:pic>
      <p:sp>
        <p:nvSpPr>
          <p:cNvPr id="19" name="Cloud 18">
            <a:extLst>
              <a:ext uri="{FF2B5EF4-FFF2-40B4-BE49-F238E27FC236}">
                <a16:creationId xmlns:a16="http://schemas.microsoft.com/office/drawing/2014/main" id="{6EED4295-2E44-C57C-109F-BE938BA68108}"/>
              </a:ext>
            </a:extLst>
          </p:cNvPr>
          <p:cNvSpPr/>
          <p:nvPr/>
        </p:nvSpPr>
        <p:spPr>
          <a:xfrm>
            <a:off x="268710" y="3198648"/>
            <a:ext cx="3072367" cy="1565030"/>
          </a:xfrm>
          <a:prstGeom prst="cloud">
            <a:avLst/>
          </a:prstGeom>
          <a:solidFill>
            <a:schemeClr val="bg1">
              <a:lumMod val="8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ysClr val="windowText" lastClr="000000"/>
                </a:solidFill>
              </a:rPr>
              <a:t>Job opportunities</a:t>
            </a:r>
          </a:p>
        </p:txBody>
      </p:sp>
      <p:sp>
        <p:nvSpPr>
          <p:cNvPr id="20" name="Cloud 19">
            <a:extLst>
              <a:ext uri="{FF2B5EF4-FFF2-40B4-BE49-F238E27FC236}">
                <a16:creationId xmlns:a16="http://schemas.microsoft.com/office/drawing/2014/main" id="{19E97D31-8F9B-A3BD-2280-BA58A846B6C0}"/>
              </a:ext>
            </a:extLst>
          </p:cNvPr>
          <p:cNvSpPr/>
          <p:nvPr/>
        </p:nvSpPr>
        <p:spPr>
          <a:xfrm>
            <a:off x="2193291" y="134956"/>
            <a:ext cx="2432081" cy="1565030"/>
          </a:xfrm>
          <a:prstGeom prst="cloud">
            <a:avLst/>
          </a:prstGeom>
          <a:solidFill>
            <a:schemeClr val="bg1">
              <a:lumMod val="8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tx1"/>
                </a:solidFill>
              </a:rPr>
              <a:t>Community and youth work</a:t>
            </a:r>
          </a:p>
        </p:txBody>
      </p:sp>
      <p:sp>
        <p:nvSpPr>
          <p:cNvPr id="21" name="Cloud 20">
            <a:extLst>
              <a:ext uri="{FF2B5EF4-FFF2-40B4-BE49-F238E27FC236}">
                <a16:creationId xmlns:a16="http://schemas.microsoft.com/office/drawing/2014/main" id="{DA79B9F6-8D33-A900-C8AB-5A5235CCC2EC}"/>
              </a:ext>
            </a:extLst>
          </p:cNvPr>
          <p:cNvSpPr/>
          <p:nvPr/>
        </p:nvSpPr>
        <p:spPr>
          <a:xfrm>
            <a:off x="4479307" y="2453438"/>
            <a:ext cx="2432081" cy="1565030"/>
          </a:xfrm>
          <a:prstGeom prst="cloud">
            <a:avLst/>
          </a:prstGeom>
          <a:solidFill>
            <a:schemeClr val="bg1">
              <a:lumMod val="8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tx1"/>
                </a:solidFill>
              </a:rPr>
              <a:t>Residential </a:t>
            </a:r>
            <a:r>
              <a:rPr lang="en-US" sz="2000" dirty="0" err="1">
                <a:solidFill>
                  <a:schemeClr val="tx1"/>
                </a:solidFill>
              </a:rPr>
              <a:t>centre</a:t>
            </a:r>
            <a:r>
              <a:rPr lang="en-US" sz="2000" dirty="0">
                <a:solidFill>
                  <a:schemeClr val="tx1"/>
                </a:solidFill>
              </a:rPr>
              <a:t> values</a:t>
            </a:r>
          </a:p>
        </p:txBody>
      </p:sp>
      <p:sp>
        <p:nvSpPr>
          <p:cNvPr id="22" name="Cloud 21">
            <a:extLst>
              <a:ext uri="{FF2B5EF4-FFF2-40B4-BE49-F238E27FC236}">
                <a16:creationId xmlns:a16="http://schemas.microsoft.com/office/drawing/2014/main" id="{B5F4951F-0FBA-042A-7E75-69546E794D13}"/>
              </a:ext>
            </a:extLst>
          </p:cNvPr>
          <p:cNvSpPr/>
          <p:nvPr/>
        </p:nvSpPr>
        <p:spPr>
          <a:xfrm>
            <a:off x="9584060" y="271237"/>
            <a:ext cx="2432081" cy="1565030"/>
          </a:xfrm>
          <a:prstGeom prst="cloud">
            <a:avLst/>
          </a:prstGeom>
          <a:solidFill>
            <a:schemeClr val="bg1">
              <a:lumMod val="8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tx1"/>
                </a:solidFill>
              </a:rPr>
              <a:t>Urdd</a:t>
            </a:r>
            <a:r>
              <a:rPr lang="en-US" sz="2000" dirty="0">
                <a:solidFill>
                  <a:schemeClr val="tx1"/>
                </a:solidFill>
              </a:rPr>
              <a:t> Eisteddfod</a:t>
            </a:r>
          </a:p>
        </p:txBody>
      </p:sp>
      <p:sp>
        <p:nvSpPr>
          <p:cNvPr id="23" name="Cloud 22">
            <a:extLst>
              <a:ext uri="{FF2B5EF4-FFF2-40B4-BE49-F238E27FC236}">
                <a16:creationId xmlns:a16="http://schemas.microsoft.com/office/drawing/2014/main" id="{02134A11-36D4-2619-4BCF-11E68D9BFF53}"/>
              </a:ext>
            </a:extLst>
          </p:cNvPr>
          <p:cNvSpPr/>
          <p:nvPr/>
        </p:nvSpPr>
        <p:spPr>
          <a:xfrm>
            <a:off x="7221940" y="3456704"/>
            <a:ext cx="2432081" cy="1565030"/>
          </a:xfrm>
          <a:prstGeom prst="cloud">
            <a:avLst/>
          </a:prstGeom>
          <a:solidFill>
            <a:schemeClr val="bg1">
              <a:lumMod val="8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tx1"/>
                </a:solidFill>
              </a:rPr>
              <a:t>Sports department</a:t>
            </a:r>
          </a:p>
        </p:txBody>
      </p:sp>
      <p:pic>
        <p:nvPicPr>
          <p:cNvPr id="41" name="Audio 40">
            <a:extLst>
              <a:ext uri="{FF2B5EF4-FFF2-40B4-BE49-F238E27FC236}">
                <a16:creationId xmlns:a16="http://schemas.microsoft.com/office/drawing/2014/main" id="{4330A559-FAD4-B953-85EC-A51AA053B3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3051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184522">
        <p159:morph option="byObject"/>
      </p:transition>
    </mc:Choice>
    <mc:Fallback xmlns="">
      <p:transition spd="slow" advTm="18452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54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C695A4D-DB53-8D75-0E08-DF422C6FC9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3F5DAF65-02B6-91A1-5DF5-BFCE53181D52}"/>
              </a:ext>
            </a:extLst>
          </p:cNvPr>
          <p:cNvSpPr/>
          <p:nvPr/>
        </p:nvSpPr>
        <p:spPr>
          <a:xfrm>
            <a:off x="1501036" y="5576774"/>
            <a:ext cx="9189927" cy="1546451"/>
          </a:xfrm>
          <a:prstGeom prst="roundRect">
            <a:avLst/>
          </a:prstGeom>
          <a:solidFill>
            <a:srgbClr val="FFFEBE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and emotional impact</a:t>
            </a:r>
          </a:p>
        </p:txBody>
      </p:sp>
      <p:pic>
        <p:nvPicPr>
          <p:cNvPr id="4" name="Graphic 3" descr="Head with gears outline">
            <a:extLst>
              <a:ext uri="{FF2B5EF4-FFF2-40B4-BE49-F238E27FC236}">
                <a16:creationId xmlns:a16="http://schemas.microsoft.com/office/drawing/2014/main" id="{7F85B789-9265-9F51-3A0B-F76489FD411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314825" y="2127476"/>
            <a:ext cx="3562350" cy="3562350"/>
          </a:xfrm>
          <a:prstGeom prst="rect">
            <a:avLst/>
          </a:prstGeom>
        </p:spPr>
      </p:pic>
      <p:sp>
        <p:nvSpPr>
          <p:cNvPr id="5" name="Cloud Callout 4">
            <a:extLst>
              <a:ext uri="{FF2B5EF4-FFF2-40B4-BE49-F238E27FC236}">
                <a16:creationId xmlns:a16="http://schemas.microsoft.com/office/drawing/2014/main" id="{47C6934D-63BE-B742-1D0D-352AFB2D7E58}"/>
              </a:ext>
            </a:extLst>
          </p:cNvPr>
          <p:cNvSpPr/>
          <p:nvPr/>
        </p:nvSpPr>
        <p:spPr>
          <a:xfrm>
            <a:off x="127000" y="2696312"/>
            <a:ext cx="3416300" cy="1879600"/>
          </a:xfrm>
          <a:prstGeom prst="cloudCallout">
            <a:avLst>
              <a:gd name="adj1" fmla="val 86388"/>
              <a:gd name="adj2" fmla="val -47722"/>
            </a:avLst>
          </a:prstGeom>
          <a:solidFill>
            <a:schemeClr val="bg1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>
                <a:solidFill>
                  <a:sysClr val="windowText" lastClr="000000"/>
                </a:solidFill>
              </a:rPr>
              <a:t>Social wellbeing</a:t>
            </a:r>
          </a:p>
        </p:txBody>
      </p:sp>
      <p:sp>
        <p:nvSpPr>
          <p:cNvPr id="6" name="Cloud Callout 5">
            <a:extLst>
              <a:ext uri="{FF2B5EF4-FFF2-40B4-BE49-F238E27FC236}">
                <a16:creationId xmlns:a16="http://schemas.microsoft.com/office/drawing/2014/main" id="{297C6BA8-732C-1751-2BF3-25977C6BF966}"/>
              </a:ext>
            </a:extLst>
          </p:cNvPr>
          <p:cNvSpPr/>
          <p:nvPr/>
        </p:nvSpPr>
        <p:spPr>
          <a:xfrm>
            <a:off x="8534400" y="2696312"/>
            <a:ext cx="3416300" cy="1879600"/>
          </a:xfrm>
          <a:prstGeom prst="cloudCallout">
            <a:avLst>
              <a:gd name="adj1" fmla="val -85731"/>
              <a:gd name="adj2" fmla="val -32857"/>
            </a:avLst>
          </a:prstGeom>
          <a:solidFill>
            <a:schemeClr val="bg1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>
                <a:solidFill>
                  <a:sysClr val="windowText" lastClr="000000"/>
                </a:solidFill>
              </a:rPr>
              <a:t>Emotional wellbeing</a:t>
            </a:r>
            <a:endParaRPr lang="en-US" sz="3200" dirty="0"/>
          </a:p>
        </p:txBody>
      </p:sp>
      <p:sp>
        <p:nvSpPr>
          <p:cNvPr id="7" name="Cloud Callout 6">
            <a:extLst>
              <a:ext uri="{FF2B5EF4-FFF2-40B4-BE49-F238E27FC236}">
                <a16:creationId xmlns:a16="http://schemas.microsoft.com/office/drawing/2014/main" id="{5A95E942-4484-0678-FE61-629265325074}"/>
              </a:ext>
            </a:extLst>
          </p:cNvPr>
          <p:cNvSpPr/>
          <p:nvPr/>
        </p:nvSpPr>
        <p:spPr>
          <a:xfrm>
            <a:off x="4729161" y="114074"/>
            <a:ext cx="2733675" cy="1422626"/>
          </a:xfrm>
          <a:prstGeom prst="cloudCallout">
            <a:avLst>
              <a:gd name="adj1" fmla="val -13607"/>
              <a:gd name="adj2" fmla="val 97036"/>
            </a:avLst>
          </a:prstGeom>
          <a:solidFill>
            <a:schemeClr val="bg1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>
                <a:solidFill>
                  <a:sysClr val="windowText" lastClr="000000"/>
                </a:solidFill>
              </a:rPr>
              <a:t>Attitudes</a:t>
            </a:r>
          </a:p>
        </p:txBody>
      </p:sp>
      <p:pic>
        <p:nvPicPr>
          <p:cNvPr id="21" name="Audio 20">
            <a:extLst>
              <a:ext uri="{FF2B5EF4-FFF2-40B4-BE49-F238E27FC236}">
                <a16:creationId xmlns:a16="http://schemas.microsoft.com/office/drawing/2014/main" id="{B0002BB8-8391-89FF-2B5F-243740D1FB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071097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108342">
        <p159:morph option="byObject"/>
      </p:transition>
    </mc:Choice>
    <mc:Fallback xmlns="">
      <p:transition spd="slow" advTm="10834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54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A1B8F3E-2960-0888-D53A-B8485B1946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26A3C368-9C68-FB3B-98AF-A762D96DDD31}"/>
              </a:ext>
            </a:extLst>
          </p:cNvPr>
          <p:cNvSpPr/>
          <p:nvPr/>
        </p:nvSpPr>
        <p:spPr>
          <a:xfrm>
            <a:off x="2588713" y="5450920"/>
            <a:ext cx="7014574" cy="1518473"/>
          </a:xfrm>
          <a:prstGeom prst="roundRect">
            <a:avLst/>
          </a:prstGeom>
          <a:solidFill>
            <a:srgbClr val="FFFEBE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Being Inclusive</a:t>
            </a:r>
          </a:p>
        </p:txBody>
      </p:sp>
      <p:sp>
        <p:nvSpPr>
          <p:cNvPr id="6" name="Half-frame 5">
            <a:extLst>
              <a:ext uri="{FF2B5EF4-FFF2-40B4-BE49-F238E27FC236}">
                <a16:creationId xmlns:a16="http://schemas.microsoft.com/office/drawing/2014/main" id="{88B422C9-CC9C-7B22-A9C7-2D8761AEE9B0}"/>
              </a:ext>
            </a:extLst>
          </p:cNvPr>
          <p:cNvSpPr/>
          <p:nvPr/>
        </p:nvSpPr>
        <p:spPr>
          <a:xfrm rot="13605361">
            <a:off x="4040612" y="-2431217"/>
            <a:ext cx="4110777" cy="4428173"/>
          </a:xfrm>
          <a:prstGeom prst="halfFrame">
            <a:avLst>
              <a:gd name="adj1" fmla="val 20530"/>
              <a:gd name="adj2" fmla="val 21914"/>
            </a:avLst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1EF9F5AB-73F2-9A2F-F51D-B324367CE613}"/>
              </a:ext>
            </a:extLst>
          </p:cNvPr>
          <p:cNvSpPr/>
          <p:nvPr/>
        </p:nvSpPr>
        <p:spPr>
          <a:xfrm>
            <a:off x="4088196" y="1366921"/>
            <a:ext cx="3640371" cy="3259051"/>
          </a:xfrm>
          <a:prstGeom prst="ellipse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5715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Graphic 9" descr="Link outline">
            <a:extLst>
              <a:ext uri="{FF2B5EF4-FFF2-40B4-BE49-F238E27FC236}">
                <a16:creationId xmlns:a16="http://schemas.microsoft.com/office/drawing/2014/main" id="{AA0919F1-1568-E230-B0CD-B1E723E91D6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84412" y="1364680"/>
            <a:ext cx="3568332" cy="3568332"/>
          </a:xfrm>
          <a:prstGeom prst="rect">
            <a:avLst/>
          </a:prstGeom>
        </p:spPr>
      </p:pic>
      <p:pic>
        <p:nvPicPr>
          <p:cNvPr id="11" name="Graphic 10" descr="Link outline">
            <a:extLst>
              <a:ext uri="{FF2B5EF4-FFF2-40B4-BE49-F238E27FC236}">
                <a16:creationId xmlns:a16="http://schemas.microsoft.com/office/drawing/2014/main" id="{F22789E7-B453-D7CF-E3C9-CC07E89CB8A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5400000">
            <a:off x="8239258" y="1364680"/>
            <a:ext cx="3568332" cy="3568332"/>
          </a:xfrm>
          <a:prstGeom prst="rect">
            <a:avLst/>
          </a:prstGeom>
        </p:spPr>
      </p:pic>
      <p:sp>
        <p:nvSpPr>
          <p:cNvPr id="12" name="Rectangle 1">
            <a:extLst>
              <a:ext uri="{FF2B5EF4-FFF2-40B4-BE49-F238E27FC236}">
                <a16:creationId xmlns:a16="http://schemas.microsoft.com/office/drawing/2014/main" id="{9B97A4CB-58E3-B8A5-F22B-17A8FC59EC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33455" y="3960985"/>
            <a:ext cx="968299" cy="200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700" b="0" i="0" u="none" strike="noStrike" cap="none" normalizeH="0" baseline="0" dirty="0">
                <a:ln>
                  <a:noFill/>
                </a:ln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</a:t>
            </a:r>
            <a:r>
              <a:rPr kumimoji="0" lang="en-US" altLang="en-US" sz="700" b="0" i="0" u="none" strike="noStrike" cap="none" normalizeH="0" baseline="0" dirty="0" err="1">
                <a:ln>
                  <a:noFill/>
                </a:ln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BBCNews</a:t>
            </a:r>
            <a:r>
              <a:rPr kumimoji="0" lang="en-US" altLang="en-US" sz="700" b="0" i="0" u="none" strike="noStrike" cap="none" normalizeH="0" baseline="0" dirty="0">
                <a:ln>
                  <a:noFill/>
                </a:ln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, 2021)</a:t>
            </a:r>
            <a:endParaRPr kumimoji="0" lang="en-US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07FB8F00-6D0C-58F4-47EB-E9020D06D6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83315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185338">
        <p159:morph option="byObject"/>
      </p:transition>
    </mc:Choice>
    <mc:Fallback xmlns="">
      <p:transition spd="slow" advTm="18533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54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53DF41A-99A0-450E-CDB3-FA50E816FE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0C3D1CA9-F198-44C5-A186-9F444527435E}"/>
              </a:ext>
            </a:extLst>
          </p:cNvPr>
          <p:cNvSpPr/>
          <p:nvPr/>
        </p:nvSpPr>
        <p:spPr>
          <a:xfrm>
            <a:off x="3586619" y="5282908"/>
            <a:ext cx="5018761" cy="1819350"/>
          </a:xfrm>
          <a:prstGeom prst="roundRect">
            <a:avLst/>
          </a:prstGeom>
          <a:solidFill>
            <a:srgbClr val="FFFEBE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pic>
        <p:nvPicPr>
          <p:cNvPr id="4" name="Graphic 3" descr="Scales of justice outline">
            <a:extLst>
              <a:ext uri="{FF2B5EF4-FFF2-40B4-BE49-F238E27FC236}">
                <a16:creationId xmlns:a16="http://schemas.microsoft.com/office/drawing/2014/main" id="{CA7B9534-239E-D5F9-5CA2-6FA32E5B8C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705445" y="317205"/>
            <a:ext cx="4781107" cy="4781107"/>
          </a:xfrm>
          <a:prstGeom prst="rect">
            <a:avLst/>
          </a:prstGeom>
        </p:spPr>
      </p:pic>
      <p:sp>
        <p:nvSpPr>
          <p:cNvPr id="5" name="Cloud 4">
            <a:extLst>
              <a:ext uri="{FF2B5EF4-FFF2-40B4-BE49-F238E27FC236}">
                <a16:creationId xmlns:a16="http://schemas.microsoft.com/office/drawing/2014/main" id="{8C044F27-BB37-AB09-76B8-5015C100638C}"/>
              </a:ext>
            </a:extLst>
          </p:cNvPr>
          <p:cNvSpPr/>
          <p:nvPr/>
        </p:nvSpPr>
        <p:spPr>
          <a:xfrm>
            <a:off x="484910" y="1702578"/>
            <a:ext cx="2909454" cy="2010359"/>
          </a:xfrm>
          <a:prstGeom prst="cloud">
            <a:avLst/>
          </a:prstGeom>
          <a:solidFill>
            <a:schemeClr val="bg1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dirty="0">
                <a:solidFill>
                  <a:schemeClr val="tx1"/>
                </a:solidFill>
              </a:rPr>
              <a:t>pros</a:t>
            </a:r>
          </a:p>
        </p:txBody>
      </p:sp>
      <p:sp>
        <p:nvSpPr>
          <p:cNvPr id="7" name="Cloud 6">
            <a:extLst>
              <a:ext uri="{FF2B5EF4-FFF2-40B4-BE49-F238E27FC236}">
                <a16:creationId xmlns:a16="http://schemas.microsoft.com/office/drawing/2014/main" id="{48909F1E-53F7-428F-FF37-4EA1544966B5}"/>
              </a:ext>
            </a:extLst>
          </p:cNvPr>
          <p:cNvSpPr/>
          <p:nvPr/>
        </p:nvSpPr>
        <p:spPr>
          <a:xfrm>
            <a:off x="8797636" y="1702578"/>
            <a:ext cx="2909454" cy="2010359"/>
          </a:xfrm>
          <a:prstGeom prst="cloud">
            <a:avLst/>
          </a:prstGeom>
          <a:solidFill>
            <a:schemeClr val="bg1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dirty="0">
                <a:solidFill>
                  <a:schemeClr val="tx1"/>
                </a:solidFill>
              </a:rPr>
              <a:t>cons</a:t>
            </a:r>
          </a:p>
        </p:txBody>
      </p:sp>
      <p:pic>
        <p:nvPicPr>
          <p:cNvPr id="10" name="Audio 9">
            <a:extLst>
              <a:ext uri="{FF2B5EF4-FFF2-40B4-BE49-F238E27FC236}">
                <a16:creationId xmlns:a16="http://schemas.microsoft.com/office/drawing/2014/main" id="{0E007341-58A1-020B-E51A-F4E4FA0DC1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706184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74518">
        <p159:morph option="byObject"/>
      </p:transition>
    </mc:Choice>
    <mc:Fallback xmlns="">
      <p:transition spd="slow" advTm="7451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rgbClr val="B5EAA4"/>
          </a:fgClr>
          <a:bgClr>
            <a:srgbClr val="FFFEBE"/>
          </a:bgClr>
        </a:patt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125755D-CF5A-3A6A-F9C4-95F0405F25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151A73F-65C1-C127-71C7-BFCE12EB884C}"/>
              </a:ext>
            </a:extLst>
          </p:cNvPr>
          <p:cNvSpPr txBox="1"/>
          <p:nvPr/>
        </p:nvSpPr>
        <p:spPr>
          <a:xfrm>
            <a:off x="5317524" y="198393"/>
            <a:ext cx="15569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A9047067-67EF-A9DC-80B0-EC8CF71EDE7D}"/>
              </a:ext>
            </a:extLst>
          </p:cNvPr>
          <p:cNvSpPr/>
          <p:nvPr/>
        </p:nvSpPr>
        <p:spPr>
          <a:xfrm>
            <a:off x="191481" y="567725"/>
            <a:ext cx="11633089" cy="6091882"/>
          </a:xfrm>
          <a:prstGeom prst="roundRect">
            <a:avLst/>
          </a:prstGeom>
          <a:solidFill>
            <a:srgbClr val="00B050">
              <a:alpha val="54000"/>
            </a:srgbClr>
          </a:solidFill>
          <a:ln>
            <a:solidFill>
              <a:srgbClr val="FF777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1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1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05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0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0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-Arad research (2023). Available at: 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  <a:hlinkClick r:id="rId5"/>
              </a:rPr>
              <a:t>https://www.urdd.cymru/files/2117/0125/3245/Urdd_Economic_Impact_Report_2022-23.pdf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 [Accessed 4 Dec. 2025].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-BBC (2025). 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BBC - Cymru - 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Bywyd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- 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Pobl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- Syr Ifan ab Owen Edwards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. [online] Available at: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  <a:hlinkClick r:id="rId6"/>
              </a:rPr>
              <a:t>https://www.bbc.co.uk/cymru/bywyd/safle/pobl/tudalen/ifan_owen_edwards.shtml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  [Accessed 1 Dec. 2025].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-BBC News (2021). 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Gender equality topic for 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Urdd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Gobaith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Cymru annual message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. [online] 17 May. Available at: 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  <a:hlinkClick r:id="rId7"/>
              </a:rPr>
              <a:t>https://www.bbc.co.uk/news/uk-wales-57147062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 [Accessed 14 Dec. 2025].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-BBC News. (2023). 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Pride: 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Urdd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Eisteddfod row over LGBTQ+ area in Llandovery 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[online] 1 Jun. Available at: 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  <a:hlinkClick r:id="rId8"/>
              </a:rPr>
              <a:t>https://www.bbc.co.uk/news/uk-wales-65778852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 [Accessed 14 Dec. 2025].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-BBC </a:t>
            </a:r>
            <a:r>
              <a:rPr lang="en-US" altLang="en-US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Newsround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 (2024). 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What is the 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Urdd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Eisteddfod?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 [online] BBC </a:t>
            </a:r>
            <a:r>
              <a:rPr lang="en-US" altLang="en-US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Newsround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. Available at: 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  <a:hlinkClick r:id="rId9"/>
              </a:rPr>
              <a:t>https://www.bbc.co.uk/newsround/articles/c2994k8nxnro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 [Accessed 4 Dec. 2025].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-Crump, E. (2019). 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Iconic song revamped in time for the 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Urdd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National Eisteddfod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. [online] North Wales Live. Available at: 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  <a:hlinkClick r:id="rId10"/>
              </a:rPr>
              <a:t>https://www.dailypost.co.uk/news/north-wales-news/iconic-song-revamped-time-urdd-16330066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  [Accessed 29 Nov. 2025].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-</a:t>
            </a:r>
            <a:r>
              <a:rPr lang="en-US" altLang="en-US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FAVPNG.com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. (2018). 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Urdd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National Eisteddfod 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Urdd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Gobaith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Cymru 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Llanelwedd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Mistar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Urdd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Cardiff PNG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. [online] </a:t>
            </a:r>
            <a:r>
              <a:rPr lang="en-US" altLang="en-US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FAVPNG.com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. Available at: 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  <a:hlinkClick r:id="rId11"/>
              </a:rPr>
              <a:t>https://favpng.com/png_view/undergra-business-urdd-national-eisteddfod-urdd-gobaith-cymru-llanelwedd-mistar-urdd-cardiff-png/yVYcHz9r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  [Accessed 16 Nov. 2025].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-Gethin Ap Dafydd (2025). 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Enhancing Accessibility at Eisteddfod yr 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Urdd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: A Commitment to Inclusive Events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. [online] </a:t>
            </a:r>
            <a:r>
              <a:rPr lang="en-US" altLang="en-US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Piws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 - Help us create an Accessible Wales. Available at: 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  <a:hlinkClick r:id="rId12"/>
              </a:rPr>
              <a:t>https://www.piws.co.uk/latest-news/accessibility-eisteddfod-yr-urdd/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 [Accessed 14 Dec. 2025].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-</a:t>
            </a:r>
            <a:r>
              <a:rPr lang="en-US" altLang="en-US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Gogledd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US" altLang="en-US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Ddwyrain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 Cymru. (2022). 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Urdd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Eisteddfod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. [online] Available at: 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  <a:hlinkClick r:id="rId13"/>
              </a:rPr>
              <a:t>https://www.northeastwales.wales/events/urdd-eisteddfod/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  [Accessed 1 Dec. 2025].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-Gower College Swansea. (2023). 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Urdd’s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Peace and Goodwill Message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. [online] Available at: https://</a:t>
            </a:r>
            <a:r>
              <a:rPr lang="en-US" altLang="en-US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www.gcs.ac.uk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/news/</a:t>
            </a:r>
            <a:r>
              <a:rPr lang="en-US" altLang="en-US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urdds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-peace-and-goodwill-message [Accessed 14 Dec. 2025].</a:t>
            </a:r>
            <a:endParaRPr lang="en-US" altLang="en-US" sz="1000" dirty="0">
              <a:solidFill>
                <a:schemeClr val="tx1"/>
              </a:solidFill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-Hemmings, B. (2019). </a:t>
            </a:r>
            <a:r>
              <a:rPr lang="en-US" altLang="en-US" sz="10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Old Welsh Proverbs, Sayings and Phrases</a:t>
            </a:r>
            <a:r>
              <a:rPr lang="en-US" altLang="en-US" sz="1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The Welsh Gift Shop. Available at: </a:t>
            </a:r>
            <a:r>
              <a:rPr lang="en-US" altLang="en-US" sz="1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https://welshgiftshop.com/blogs/welsh-gift-shop/8681985-old-welsh-proverbs-sayings-and-phrases?srsltid=AfmBOoqyfrwqOhRdILQjSKZttqXGjm5_PBATIfK0WtPIP_kSSKZaeEay</a:t>
            </a:r>
            <a:r>
              <a:rPr lang="en-US" altLang="en-US" sz="1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[Accessed 8 Nov. 2025].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altLang="en-US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Merched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 Cymru. (2023). 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Urdd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Archives - 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Merched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Cymru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. [online] Available at: 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  <a:hlinkClick r:id="rId15"/>
              </a:rPr>
              <a:t>https://merchedcymru.wales/tag/urdd/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 [Accessed 14 Dec. 2025].</a:t>
            </a:r>
            <a:endParaRPr lang="en-US" altLang="en-US" sz="1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altLang="en-US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Pentre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, in (2023). 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Urdd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opens new environmental and wellness residential 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centre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in 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Pentre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Ifan - 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Arsyllfa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- Supporting the Welsh rural economy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. [online] </a:t>
            </a:r>
            <a:r>
              <a:rPr lang="en-US" altLang="en-US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Arsyllfa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. Available at: 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  <a:hlinkClick r:id="rId16"/>
              </a:rPr>
              <a:t>https://arsyllfa.cymru/urdd-opens-new-environmental-and-wellness-residential-centre-in-pentre-ifan/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 [Accessed 1 Dec. 2025].</a:t>
            </a:r>
            <a:endParaRPr lang="en-US" altLang="en-US" sz="1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altLang="en-US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RhosPrimarySchool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. (2017). 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Welsh week is off to a great start with a visit from 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Mr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Urdd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– 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Rhos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Primary School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. [online] Available at: 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  <a:hlinkClick r:id="rId17"/>
              </a:rPr>
              <a:t>https://rhos-primary-school.j2bloggy.com/blog/welsh-week-is-off-to-a-great-start-with-a-visit-from-mr-urdd/?doing_wp_cron=1764415866.0357010364532470703125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  [Accessed 29 Nov. 2025].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-</a:t>
            </a:r>
            <a:r>
              <a:rPr lang="en-US" altLang="en-US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Urdd.cymru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. (2025). 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Urdd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Gobaith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Cymru / 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Chwarae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yn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Gymraeg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. [online] Available at: 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  <a:hlinkClick r:id="rId18"/>
              </a:rPr>
              <a:t>https://www.urdd.cymru/en/sports/enchwaraeyngymraeg/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  [Accessed 29 Nov. 2025].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-</a:t>
            </a:r>
            <a:r>
              <a:rPr lang="en-US" altLang="en-US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Urdd.cymru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. (2025). 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Urdd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Gobaith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Cymru / Inclusive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. [online] Available at: https://</a:t>
            </a:r>
            <a:r>
              <a:rPr lang="en-US" altLang="en-US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www.urdd.cymru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/</a:t>
            </a:r>
            <a:r>
              <a:rPr lang="en-US" altLang="en-US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en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/sports/</a:t>
            </a:r>
            <a:r>
              <a:rPr lang="en-US" altLang="en-US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holiadur-cynhwysol-dsw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/ [Accessed 14 Dec. 2025].</a:t>
            </a:r>
            <a:endParaRPr lang="en-US" altLang="en-US" sz="1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Urdd.cymru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. (2025). 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Urdd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Gobaith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Cymru / Residential Courses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. [online] Available at: 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  <a:hlinkClick r:id="rId19"/>
              </a:rPr>
              <a:t>https://www.urdd.cymru/en/residential-centres/llangrannog/your-visit/cy/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  [Accessed 1 Dec. 2025].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-</a:t>
            </a:r>
            <a:r>
              <a:rPr lang="en-US" altLang="en-US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Urdd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US" altLang="en-US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Gobaith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 Cymru. (n.d.). 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Children, Young People and Education Committee -evidence from 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Urdd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Gobaith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Cymru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. (n.d.). Available at: 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  <a:hlinkClick r:id="rId20"/>
              </a:rPr>
              <a:t>https://business.senedd.wales/documents/s142558/Paper%202%20-%20Urdd%20Gobaith%20Cymru.pdf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 [Accessed 14 Dec. 2025].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-Welsh Government (2025). 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Cymraeg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2050: Welsh language strategy action plan 2025 to 2026 [HTML] | GOV.WALES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. [online] GOV.WALES. Available at: 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  <a:hlinkClick r:id="rId21"/>
              </a:rPr>
              <a:t>https://www.gov.wales/cymraeg-2050-welsh-language-strategy-action-plan-2025-2026-html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 [Accessed 3 Dec. 2025].</a:t>
            </a:r>
            <a:endParaRPr lang="en-US" altLang="en-US" sz="1000" dirty="0">
              <a:solidFill>
                <a:schemeClr val="tx1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-Wightwick, A. (2023). 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First look inside the new ‘digital escape’ for people to get away from it all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. [online] Wales Online. Available at: 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  <a:hlinkClick r:id="rId22"/>
              </a:rPr>
              <a:t>https://www.walesonline.co.uk/whats-on/travel/gallery/first-look-inside-new-digital-27905648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 [Accessed 14 Dec. 2025].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- </a:t>
            </a:r>
            <a:r>
              <a:rPr lang="en-US" altLang="en-US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www.urdd.cymru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. (n.d.). 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Urdd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Gobaith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Cymru / Our History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. [online] Available at: 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  <a:hlinkClick r:id="rId23"/>
              </a:rPr>
              <a:t>https://www.urdd.cymru/en/about-us/our-history/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 [Accessed 1 Dec. 2025].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-Yr </a:t>
            </a:r>
            <a:r>
              <a:rPr lang="en-US" altLang="en-US" sz="1000" dirty="0" err="1">
                <a:solidFill>
                  <a:srgbClr val="000000"/>
                </a:solidFill>
                <a:latin typeface="Calibri" panose="020F0502020204030204" pitchFamily="34" charset="0"/>
              </a:rPr>
              <a:t>Urdd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 (2016). 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Gwersyll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 yr 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Urdd</a:t>
            </a:r>
            <a:r>
              <a:rPr lang="en-US" altLang="en-US" sz="1000" i="1" dirty="0">
                <a:solidFill>
                  <a:srgbClr val="000000"/>
                </a:solidFill>
                <a:latin typeface="Calibri" panose="020F0502020204030204" pitchFamily="34" charset="0"/>
              </a:rPr>
              <a:t>, </a:t>
            </a:r>
            <a:r>
              <a:rPr lang="en-US" altLang="en-US" sz="10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Llangrannog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. [online] People’s Collection Wales. Available at: 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  <a:hlinkClick r:id="rId24"/>
              </a:rPr>
              <a:t>https://www.peoplescollection.wales/collections/503562</a:t>
            </a:r>
            <a:r>
              <a:rPr lang="en-US" altLang="en-US" sz="1000" dirty="0">
                <a:solidFill>
                  <a:srgbClr val="000000"/>
                </a:solidFill>
                <a:latin typeface="Calibri" panose="020F0502020204030204" pitchFamily="34" charset="0"/>
              </a:rPr>
              <a:t> [Accessed 1 Dec. 2025].</a:t>
            </a:r>
            <a:endParaRPr lang="en-US" altLang="en-US" sz="1000" dirty="0">
              <a:solidFill>
                <a:schemeClr val="tx1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altLang="en-US" sz="10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Ysgolomedwards.co.uk</a:t>
            </a:r>
            <a:r>
              <a:rPr lang="en-US" altLang="en-US" sz="1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(2025). </a:t>
            </a:r>
            <a:r>
              <a:rPr lang="en-US" altLang="en-US" sz="10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Ysgol O M Edwards, </a:t>
            </a:r>
            <a:r>
              <a:rPr lang="en-US" altLang="en-US" sz="1000" i="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Llanuwchllyn</a:t>
            </a:r>
            <a:r>
              <a:rPr lang="en-US" altLang="en-US" sz="10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| O M Edwards | </a:t>
            </a:r>
            <a:r>
              <a:rPr lang="en-US" altLang="en-US" sz="1000" i="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Llanuwchllyn</a:t>
            </a:r>
            <a:r>
              <a:rPr lang="en-US" altLang="en-US" sz="1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US" altLang="en-US" sz="1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25"/>
              </a:rPr>
              <a:t>https://www.ysgolomedwards.co.uk/history.htm</a:t>
            </a:r>
            <a:r>
              <a:rPr lang="en-US" altLang="en-US" sz="1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[Accessed 16 Nov. 2025].</a:t>
            </a:r>
            <a:endParaRPr lang="en-US" altLang="en-US" sz="1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900" dirty="0">
              <a:solidFill>
                <a:schemeClr val="tx1"/>
              </a:solidFill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3200" dirty="0">
                <a:solidFill>
                  <a:srgbClr val="000000"/>
                </a:solidFill>
                <a:latin typeface="Calibri" panose="020F0502020204030204" pitchFamily="34" charset="0"/>
              </a:rPr>
              <a:t>‌</a:t>
            </a:r>
            <a:endParaRPr lang="en-US" altLang="en-US" sz="32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algn="ctr"/>
            <a:endParaRPr lang="en-US" dirty="0"/>
          </a:p>
        </p:txBody>
      </p:sp>
      <p:pic>
        <p:nvPicPr>
          <p:cNvPr id="5" name="Audio 4">
            <a:extLst>
              <a:ext uri="{FF2B5EF4-FFF2-40B4-BE49-F238E27FC236}">
                <a16:creationId xmlns:a16="http://schemas.microsoft.com/office/drawing/2014/main" id="{EED1B012-8959-1F20-AFE7-4639F85DF5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876124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13674">
        <p159:morph option="byObject"/>
      </p:transition>
    </mc:Choice>
    <mc:Fallback xmlns="">
      <p:transition spd="slow" advTm="1367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4230</TotalTime>
  <Words>1336</Words>
  <Application>Microsoft Macintosh PowerPoint</Application>
  <PresentationFormat>Widescreen</PresentationFormat>
  <Paragraphs>98</Paragraphs>
  <Slides>9</Slides>
  <Notes>2</Notes>
  <HiddenSlides>0</HiddenSlides>
  <MMClips>9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Lato</vt:lpstr>
      <vt:lpstr>Roboto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Sarah Havard (2315254)</dc:creator>
  <cp:lastModifiedBy>Sarah Havard (2315254)</cp:lastModifiedBy>
  <cp:revision>32</cp:revision>
  <dcterms:created xsi:type="dcterms:W3CDTF">2025-11-08T10:25:15Z</dcterms:created>
  <dcterms:modified xsi:type="dcterms:W3CDTF">2025-12-19T12:31:46Z</dcterms:modified>
</cp:coreProperties>
</file>