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ECFE"/>
    <a:srgbClr val="00113E"/>
    <a:srgbClr val="030D21"/>
    <a:srgbClr val="032B60"/>
    <a:srgbClr val="00346E"/>
    <a:srgbClr val="2887D3"/>
    <a:srgbClr val="62C6FF"/>
    <a:srgbClr val="6CA5F9"/>
    <a:srgbClr val="AD2229"/>
    <a:srgbClr val="0008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33"/>
    <p:restoredTop sz="94665"/>
  </p:normalViewPr>
  <p:slideViewPr>
    <p:cSldViewPr snapToGrid="0" snapToObjects="1">
      <p:cViewPr>
        <p:scale>
          <a:sx n="52" d="100"/>
          <a:sy n="52" d="100"/>
        </p:scale>
        <p:origin x="168"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AD705E-4F3C-D548-841E-D990361EB8C8}" type="datetimeFigureOut">
              <a:rPr lang="en-US" smtClean="0"/>
              <a:t>4/28/21</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1B4FF0-514D-C34A-B7C9-FA1A02E17BA5}" type="slidenum">
              <a:rPr lang="en-US" smtClean="0"/>
              <a:t>‹#›</a:t>
            </a:fld>
            <a:endParaRPr lang="en-US"/>
          </a:p>
        </p:txBody>
      </p:sp>
    </p:spTree>
    <p:extLst>
      <p:ext uri="{BB962C8B-B14F-4D97-AF65-F5344CB8AC3E}">
        <p14:creationId xmlns:p14="http://schemas.microsoft.com/office/powerpoint/2010/main" val="2295754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1B4FF0-514D-C34A-B7C9-FA1A02E17BA5}" type="slidenum">
              <a:rPr lang="en-US" smtClean="0"/>
              <a:t>1</a:t>
            </a:fld>
            <a:endParaRPr lang="en-US"/>
          </a:p>
        </p:txBody>
      </p:sp>
    </p:spTree>
    <p:extLst>
      <p:ext uri="{BB962C8B-B14F-4D97-AF65-F5344CB8AC3E}">
        <p14:creationId xmlns:p14="http://schemas.microsoft.com/office/powerpoint/2010/main" val="2512318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4293569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3956390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AB3815-667D-D140-A601-2C57B88B636F}" type="datetimeFigureOut">
              <a:rPr lang="en-US" smtClean="0"/>
              <a:t>4/28/21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1936519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DAB3815-667D-D140-A601-2C57B88B636F}" type="datetimeFigureOut">
              <a:rPr lang="en-US" smtClean="0"/>
              <a:t>4/28/21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466911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DAB3815-667D-D140-A601-2C57B88B636F}" type="datetimeFigureOut">
              <a:rPr lang="en-US" smtClean="0"/>
              <a:t>4/28/21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3076022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DAB3815-667D-D140-A601-2C57B88B636F}" type="datetimeFigureOut">
              <a:rPr lang="en-US" smtClean="0"/>
              <a:t>4/28/21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3315708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AB3815-667D-D140-A601-2C57B88B636F}" type="datetimeFigureOut">
              <a:rPr lang="en-US" smtClean="0"/>
              <a:t>4/28/21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3788059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0DAB3815-667D-D140-A601-2C57B88B636F}" type="datetimeFigureOut">
              <a:rPr lang="en-US" smtClean="0"/>
              <a:t>4/28/21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4134388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0DAB3815-667D-D140-A601-2C57B88B636F}" type="datetimeFigureOut">
              <a:rPr lang="en-US" smtClean="0"/>
              <a:t>4/28/21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2688555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795193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310653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0DAB3815-667D-D140-A601-2C57B88B636F}" type="datetimeFigureOut">
              <a:rPr lang="en-US" smtClean="0"/>
              <a:t>4/28/21</a:t>
            </a:fld>
            <a:endParaRPr lang="en-US"/>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D14C20A8-29A5-E24B-A0C8-95C313B347B9}" type="slidenum">
              <a:rPr lang="en-US" smtClean="0"/>
              <a:t>‹#›</a:t>
            </a:fld>
            <a:endParaRPr lang="en-US"/>
          </a:p>
        </p:txBody>
      </p:sp>
    </p:spTree>
    <p:extLst>
      <p:ext uri="{BB962C8B-B14F-4D97-AF65-F5344CB8AC3E}">
        <p14:creationId xmlns:p14="http://schemas.microsoft.com/office/powerpoint/2010/main" val="17549936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11" Type="http://schemas.microsoft.com/office/2007/relationships/hdphoto" Target="../media/hdphoto2.wdp"/><Relationship Id="rId5" Type="http://schemas.openxmlformats.org/officeDocument/2006/relationships/image" Target="../media/image2.jpeg"/><Relationship Id="rId10" Type="http://schemas.openxmlformats.org/officeDocument/2006/relationships/image" Target="../media/image7.png"/><Relationship Id="rId4" Type="http://schemas.microsoft.com/office/2007/relationships/hdphoto" Target="../media/hdphoto1.wdp"/><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B457B9-143A-ED4E-8AF1-A4B326C12B4F}"/>
              </a:ext>
            </a:extLst>
          </p:cNvPr>
          <p:cNvSpPr/>
          <p:nvPr/>
        </p:nvSpPr>
        <p:spPr>
          <a:xfrm>
            <a:off x="-35744" y="-5011"/>
            <a:ext cx="14785414" cy="5486400"/>
          </a:xfrm>
          <a:prstGeom prst="rect">
            <a:avLst/>
          </a:prstGeom>
          <a:solidFill>
            <a:srgbClr val="0011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text, sign&#10;&#10;Description automatically generated">
            <a:extLst>
              <a:ext uri="{FF2B5EF4-FFF2-40B4-BE49-F238E27FC236}">
                <a16:creationId xmlns:a16="http://schemas.microsoft.com/office/drawing/2014/main" id="{2DC14E10-7B25-F048-858C-0538C749F5EA}"/>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4700"/>
                    </a14:imgEffect>
                    <a14:imgEffect>
                      <a14:brightnessContrast bright="-20000" contrast="40000"/>
                    </a14:imgEffect>
                  </a14:imgLayer>
                </a14:imgProps>
              </a:ext>
            </a:extLst>
          </a:blip>
          <a:srcRect l="4669" t="8350" r="2356" b="56233"/>
          <a:stretch/>
        </p:blipFill>
        <p:spPr>
          <a:xfrm>
            <a:off x="288050" y="728508"/>
            <a:ext cx="9975275" cy="3799803"/>
          </a:xfrm>
          <a:prstGeom prst="rect">
            <a:avLst/>
          </a:prstGeom>
          <a:solidFill>
            <a:srgbClr val="000810"/>
          </a:solidFill>
        </p:spPr>
      </p:pic>
      <p:sp>
        <p:nvSpPr>
          <p:cNvPr id="11" name="TextBox 10">
            <a:extLst>
              <a:ext uri="{FF2B5EF4-FFF2-40B4-BE49-F238E27FC236}">
                <a16:creationId xmlns:a16="http://schemas.microsoft.com/office/drawing/2014/main" id="{14B6123D-C552-3C48-9407-5BEC4CD16C02}"/>
              </a:ext>
            </a:extLst>
          </p:cNvPr>
          <p:cNvSpPr txBox="1"/>
          <p:nvPr/>
        </p:nvSpPr>
        <p:spPr>
          <a:xfrm>
            <a:off x="-75501" y="5296866"/>
            <a:ext cx="30350713" cy="1631216"/>
          </a:xfrm>
          <a:prstGeom prst="rect">
            <a:avLst/>
          </a:prstGeom>
          <a:solidFill>
            <a:srgbClr val="000810"/>
          </a:solidFill>
        </p:spPr>
        <p:txBody>
          <a:bodyPr wrap="square" rtlCol="0">
            <a:spAutoFit/>
          </a:bodyPr>
          <a:lstStyle/>
          <a:p>
            <a:pPr algn="ctr"/>
            <a:r>
              <a:rPr lang="en-US" sz="6000" dirty="0">
                <a:solidFill>
                  <a:schemeClr val="bg1"/>
                </a:solidFill>
              </a:rPr>
              <a:t>The effects of exercise on joint pain and physical function in patients with knee osteoarthritis</a:t>
            </a:r>
          </a:p>
          <a:p>
            <a:pPr algn="ctr"/>
            <a:r>
              <a:rPr lang="en-US" sz="4000" dirty="0" err="1">
                <a:solidFill>
                  <a:schemeClr val="bg1"/>
                </a:solidFill>
              </a:rPr>
              <a:t>Carys</a:t>
            </a:r>
            <a:r>
              <a:rPr lang="en-US" sz="4000" dirty="0">
                <a:solidFill>
                  <a:schemeClr val="bg1"/>
                </a:solidFill>
              </a:rPr>
              <a:t> James, BSc Sports Therapy 2021</a:t>
            </a:r>
          </a:p>
        </p:txBody>
      </p:sp>
      <p:sp>
        <p:nvSpPr>
          <p:cNvPr id="12" name="TextBox 11">
            <a:extLst>
              <a:ext uri="{FF2B5EF4-FFF2-40B4-BE49-F238E27FC236}">
                <a16:creationId xmlns:a16="http://schemas.microsoft.com/office/drawing/2014/main" id="{CF0E6849-8680-9E43-9741-237C696C50D1}"/>
              </a:ext>
            </a:extLst>
          </p:cNvPr>
          <p:cNvSpPr txBox="1"/>
          <p:nvPr/>
        </p:nvSpPr>
        <p:spPr>
          <a:xfrm>
            <a:off x="288050" y="6922453"/>
            <a:ext cx="29589601" cy="2862322"/>
          </a:xfrm>
          <a:prstGeom prst="rect">
            <a:avLst/>
          </a:prstGeom>
          <a:noFill/>
          <a:ln>
            <a:noFill/>
          </a:ln>
        </p:spPr>
        <p:txBody>
          <a:bodyPr wrap="square" rtlCol="0">
            <a:spAutoFit/>
          </a:bodyPr>
          <a:lstStyle/>
          <a:p>
            <a:pPr algn="just"/>
            <a:r>
              <a:rPr lang="en-US" sz="3000" b="1" dirty="0"/>
              <a:t>ABSTRACT – Introduction: </a:t>
            </a:r>
            <a:r>
              <a:rPr lang="en-US" sz="3000" dirty="0"/>
              <a:t>Approximately 8.5 million people in the UK suffer with painful joints causing Osteoarthritis (OA). OA is the most common form of arthritis in peripheral joints causing disability in the UK. </a:t>
            </a:r>
            <a:r>
              <a:rPr lang="en-GB" sz="3000" dirty="0"/>
              <a:t>1 in 5 adults in England over the age of 45 years has knee osteoarthritis. </a:t>
            </a:r>
            <a:r>
              <a:rPr lang="en-US" sz="3000" dirty="0"/>
              <a:t>Exercise aims to reduce pain and increase physical function in patients with OA through strengthening muscles, improving joint stability and aerobic fitness. </a:t>
            </a:r>
            <a:r>
              <a:rPr lang="en-US" sz="3000" b="1" dirty="0"/>
              <a:t>Methods: </a:t>
            </a:r>
            <a:r>
              <a:rPr lang="en-GB" sz="3000" dirty="0"/>
              <a:t>Searches were made on the databases - MEDLINE, EMBASE and CINAHL. A quality assessment was done using the </a:t>
            </a:r>
            <a:r>
              <a:rPr lang="en-GB" sz="3000" dirty="0" err="1"/>
              <a:t>PEDro</a:t>
            </a:r>
            <a:r>
              <a:rPr lang="en-GB" sz="3000" dirty="0"/>
              <a:t> scale. Two separate meta-analyses were conducted using </a:t>
            </a:r>
            <a:r>
              <a:rPr lang="en-GB" sz="3000" dirty="0" err="1"/>
              <a:t>RevMan</a:t>
            </a:r>
            <a:r>
              <a:rPr lang="en-GB" sz="3000" dirty="0"/>
              <a:t> (Review Manager) 5.4.1. </a:t>
            </a:r>
            <a:r>
              <a:rPr lang="en-GB" sz="3000" b="1" dirty="0"/>
              <a:t>Results:</a:t>
            </a:r>
            <a:r>
              <a:rPr lang="en-GB" sz="3000" dirty="0"/>
              <a:t> A mixture of results were provided by the meta-analyses with both exercise and control groups providing effectiveness. </a:t>
            </a:r>
            <a:r>
              <a:rPr lang="en-GB" sz="3000" b="1" dirty="0"/>
              <a:t>Conclusion: </a:t>
            </a:r>
            <a:r>
              <a:rPr lang="en-US" sz="3000" dirty="0"/>
              <a:t>The research project shows that exercise can have some effect in increasing physical function and reducing pain. There are many studies that provide evidence that the control group was more effective than the exercise group. </a:t>
            </a:r>
          </a:p>
        </p:txBody>
      </p:sp>
      <p:sp>
        <p:nvSpPr>
          <p:cNvPr id="16" name="TextBox 15">
            <a:extLst>
              <a:ext uri="{FF2B5EF4-FFF2-40B4-BE49-F238E27FC236}">
                <a16:creationId xmlns:a16="http://schemas.microsoft.com/office/drawing/2014/main" id="{19A070BA-622B-EE4F-8F02-E6F6676735C6}"/>
              </a:ext>
            </a:extLst>
          </p:cNvPr>
          <p:cNvSpPr txBox="1"/>
          <p:nvPr/>
        </p:nvSpPr>
        <p:spPr>
          <a:xfrm>
            <a:off x="255363" y="9797949"/>
            <a:ext cx="12711846" cy="707886"/>
          </a:xfrm>
          <a:prstGeom prst="rect">
            <a:avLst/>
          </a:prstGeom>
          <a:solidFill>
            <a:srgbClr val="030D21"/>
          </a:solidFill>
        </p:spPr>
        <p:txBody>
          <a:bodyPr wrap="square" rtlCol="0">
            <a:spAutoFit/>
          </a:bodyPr>
          <a:lstStyle/>
          <a:p>
            <a:pPr algn="ctr"/>
            <a:r>
              <a:rPr lang="en-US" sz="4000" dirty="0">
                <a:solidFill>
                  <a:schemeClr val="bg1"/>
                </a:solidFill>
              </a:rPr>
              <a:t>INTRODUCTION</a:t>
            </a:r>
          </a:p>
        </p:txBody>
      </p:sp>
      <p:sp>
        <p:nvSpPr>
          <p:cNvPr id="13" name="TextBox 12">
            <a:extLst>
              <a:ext uri="{FF2B5EF4-FFF2-40B4-BE49-F238E27FC236}">
                <a16:creationId xmlns:a16="http://schemas.microsoft.com/office/drawing/2014/main" id="{697FFB5F-44C4-DF46-956D-EDA0EFB488A9}"/>
              </a:ext>
            </a:extLst>
          </p:cNvPr>
          <p:cNvSpPr txBox="1"/>
          <p:nvPr/>
        </p:nvSpPr>
        <p:spPr>
          <a:xfrm>
            <a:off x="255363" y="10606281"/>
            <a:ext cx="12711846" cy="11910953"/>
          </a:xfrm>
          <a:prstGeom prst="rect">
            <a:avLst/>
          </a:prstGeom>
          <a:noFill/>
        </p:spPr>
        <p:txBody>
          <a:bodyPr wrap="square" rtlCol="0">
            <a:spAutoFit/>
          </a:bodyPr>
          <a:lstStyle/>
          <a:p>
            <a:pPr algn="just"/>
            <a:r>
              <a:rPr lang="en-US" sz="3200" dirty="0"/>
              <a:t>Approximately 8.5 million people in the UK suffer with painful joints causing Osteoarthritis (OA). OA is the most common form of arthritis in peripheral joints causing disability in the UK (1). Hips, knees, hands and feet are the main peripheral joints effected by OA. OA is a musculoskeletal disorder </a:t>
            </a:r>
            <a:r>
              <a:rPr lang="en-GB" sz="3200" dirty="0"/>
              <a:t>characterised</a:t>
            </a:r>
            <a:r>
              <a:rPr lang="en-US" sz="3200" dirty="0"/>
              <a:t> by the involvement of synovial membrane, cartilage and bone. Joint pain and reduced range of movement are the two factors presented by people with OA. Cartilage is a strong and slippery tissue that allows joint movement with minimal friction (1). OA occurs when the cartilage at the end of the bone within the joint deteriorates causing bone on bone rubbing. OA has an impact on the entire joint, not just the breakdown of cartilage. OA causes inflammation at the joint line as well as changes in bone and deterioration of the connective tissues that hold the joint together. </a:t>
            </a:r>
            <a:r>
              <a:rPr lang="en-GB" sz="3200" dirty="0"/>
              <a:t>Approximately 1 in 5 adults in England over the age of 45 years has knee osteoarthritis. The rate of knee replacements in areas ranges from 1-6/1,000 people over the age of 45 years, due to OA. </a:t>
            </a:r>
            <a:r>
              <a:rPr lang="en-US" sz="3200" dirty="0"/>
              <a:t>In many treatment guidelines (2) for OA, exercise is an important nonpharmacological treatment approach. Exercise aims to reduce pain and increase physical function in patients with OA through strengthening muscles, improving joint stability and aerobic fitness. </a:t>
            </a:r>
            <a:r>
              <a:rPr lang="en-GB" sz="3200" dirty="0"/>
              <a:t>The Western Ontario and McMaster Universities Arthritis Index (WOMAC) is widely used in the evaluation knee OA. The WOMAC index is divided into 3 subscales, pain, stiffness and physical function. During this research project the pain and physical function subscales were used to evaluate the effectiveness of exercise on joint pain and physical function in patients with knee OA.</a:t>
            </a:r>
            <a:endParaRPr lang="en-US" sz="3200" dirty="0">
              <a:solidFill>
                <a:srgbClr val="C00000"/>
              </a:solidFill>
            </a:endParaRPr>
          </a:p>
        </p:txBody>
      </p:sp>
      <p:sp>
        <p:nvSpPr>
          <p:cNvPr id="18" name="TextBox 17">
            <a:extLst>
              <a:ext uri="{FF2B5EF4-FFF2-40B4-BE49-F238E27FC236}">
                <a16:creationId xmlns:a16="http://schemas.microsoft.com/office/drawing/2014/main" id="{59A86F2A-A21F-BF4F-B4BA-143EBFA39952}"/>
              </a:ext>
            </a:extLst>
          </p:cNvPr>
          <p:cNvSpPr txBox="1"/>
          <p:nvPr/>
        </p:nvSpPr>
        <p:spPr>
          <a:xfrm>
            <a:off x="255363" y="22677693"/>
            <a:ext cx="12711846" cy="707886"/>
          </a:xfrm>
          <a:prstGeom prst="rect">
            <a:avLst/>
          </a:prstGeom>
          <a:solidFill>
            <a:srgbClr val="030D21"/>
          </a:solidFill>
        </p:spPr>
        <p:txBody>
          <a:bodyPr wrap="square" rtlCol="0">
            <a:spAutoFit/>
          </a:bodyPr>
          <a:lstStyle/>
          <a:p>
            <a:pPr algn="ctr"/>
            <a:r>
              <a:rPr lang="en-US" sz="4000" dirty="0">
                <a:solidFill>
                  <a:schemeClr val="bg1"/>
                </a:solidFill>
              </a:rPr>
              <a:t>OBJECTIVES</a:t>
            </a:r>
          </a:p>
        </p:txBody>
      </p:sp>
      <p:sp>
        <p:nvSpPr>
          <p:cNvPr id="19" name="TextBox 18">
            <a:extLst>
              <a:ext uri="{FF2B5EF4-FFF2-40B4-BE49-F238E27FC236}">
                <a16:creationId xmlns:a16="http://schemas.microsoft.com/office/drawing/2014/main" id="{41CDC29F-9BC6-7244-A064-F4D2F42DAFC4}"/>
              </a:ext>
            </a:extLst>
          </p:cNvPr>
          <p:cNvSpPr txBox="1"/>
          <p:nvPr/>
        </p:nvSpPr>
        <p:spPr>
          <a:xfrm>
            <a:off x="255363" y="26845800"/>
            <a:ext cx="12507500" cy="707886"/>
          </a:xfrm>
          <a:prstGeom prst="rect">
            <a:avLst/>
          </a:prstGeom>
          <a:solidFill>
            <a:srgbClr val="030D21"/>
          </a:solidFill>
        </p:spPr>
        <p:txBody>
          <a:bodyPr wrap="square" rtlCol="0">
            <a:spAutoFit/>
          </a:bodyPr>
          <a:lstStyle/>
          <a:p>
            <a:pPr algn="ctr"/>
            <a:r>
              <a:rPr lang="en-US" sz="4000" dirty="0">
                <a:solidFill>
                  <a:schemeClr val="bg1"/>
                </a:solidFill>
              </a:rPr>
              <a:t>METHODS</a:t>
            </a:r>
          </a:p>
        </p:txBody>
      </p:sp>
      <p:sp>
        <p:nvSpPr>
          <p:cNvPr id="20" name="TextBox 19">
            <a:extLst>
              <a:ext uri="{FF2B5EF4-FFF2-40B4-BE49-F238E27FC236}">
                <a16:creationId xmlns:a16="http://schemas.microsoft.com/office/drawing/2014/main" id="{E75EFD8F-850C-6646-B5C0-25CE02596E6B}"/>
              </a:ext>
            </a:extLst>
          </p:cNvPr>
          <p:cNvSpPr txBox="1"/>
          <p:nvPr/>
        </p:nvSpPr>
        <p:spPr>
          <a:xfrm>
            <a:off x="13293969" y="9808140"/>
            <a:ext cx="16642296" cy="707886"/>
          </a:xfrm>
          <a:prstGeom prst="rect">
            <a:avLst/>
          </a:prstGeom>
          <a:solidFill>
            <a:srgbClr val="030D21"/>
          </a:solidFill>
        </p:spPr>
        <p:txBody>
          <a:bodyPr wrap="square" rtlCol="0">
            <a:spAutoFit/>
          </a:bodyPr>
          <a:lstStyle/>
          <a:p>
            <a:pPr algn="ctr"/>
            <a:r>
              <a:rPr lang="en-US" sz="4000" dirty="0">
                <a:solidFill>
                  <a:schemeClr val="bg1"/>
                </a:solidFill>
              </a:rPr>
              <a:t>RESULTS</a:t>
            </a:r>
          </a:p>
        </p:txBody>
      </p:sp>
      <p:sp>
        <p:nvSpPr>
          <p:cNvPr id="21" name="TextBox 20">
            <a:extLst>
              <a:ext uri="{FF2B5EF4-FFF2-40B4-BE49-F238E27FC236}">
                <a16:creationId xmlns:a16="http://schemas.microsoft.com/office/drawing/2014/main" id="{14A42146-1C74-0E4A-B86F-A0C15B319BAC}"/>
              </a:ext>
            </a:extLst>
          </p:cNvPr>
          <p:cNvSpPr txBox="1"/>
          <p:nvPr/>
        </p:nvSpPr>
        <p:spPr>
          <a:xfrm>
            <a:off x="13352581" y="36360735"/>
            <a:ext cx="16583683" cy="734353"/>
          </a:xfrm>
          <a:prstGeom prst="rect">
            <a:avLst/>
          </a:prstGeom>
          <a:solidFill>
            <a:srgbClr val="030D21"/>
          </a:solidFill>
        </p:spPr>
        <p:txBody>
          <a:bodyPr wrap="square" rtlCol="0">
            <a:spAutoFit/>
          </a:bodyPr>
          <a:lstStyle/>
          <a:p>
            <a:pPr algn="ctr"/>
            <a:r>
              <a:rPr lang="en-US" sz="4000" dirty="0">
                <a:solidFill>
                  <a:schemeClr val="bg1"/>
                </a:solidFill>
              </a:rPr>
              <a:t>CONCLUSION</a:t>
            </a:r>
          </a:p>
        </p:txBody>
      </p:sp>
      <p:sp>
        <p:nvSpPr>
          <p:cNvPr id="14" name="TextBox 13">
            <a:extLst>
              <a:ext uri="{FF2B5EF4-FFF2-40B4-BE49-F238E27FC236}">
                <a16:creationId xmlns:a16="http://schemas.microsoft.com/office/drawing/2014/main" id="{DA39F459-0879-B74A-82EF-3C89319A30EA}"/>
              </a:ext>
            </a:extLst>
          </p:cNvPr>
          <p:cNvSpPr txBox="1"/>
          <p:nvPr/>
        </p:nvSpPr>
        <p:spPr>
          <a:xfrm>
            <a:off x="209861" y="23491086"/>
            <a:ext cx="12757348" cy="3046988"/>
          </a:xfrm>
          <a:prstGeom prst="rect">
            <a:avLst/>
          </a:prstGeom>
          <a:noFill/>
        </p:spPr>
        <p:txBody>
          <a:bodyPr wrap="square" rtlCol="0">
            <a:spAutoFit/>
          </a:bodyPr>
          <a:lstStyle/>
          <a:p>
            <a:pPr algn="just"/>
            <a:r>
              <a:rPr lang="en-GB" sz="3200" dirty="0"/>
              <a:t>The objective of this research project was to perform secondary analysis on randomised controlled trials (RCTs) to determine the effect of exercise on joint pain and physical function in patients with OA. The effects of exercise on joint pain and physical function was the main focus of the research. In order to discover how effective exercise is, RCTs will provide the most scientifically valid evidence of effectiveness. </a:t>
            </a:r>
            <a:endParaRPr lang="en-US" sz="3200" dirty="0"/>
          </a:p>
        </p:txBody>
      </p:sp>
      <p:sp>
        <p:nvSpPr>
          <p:cNvPr id="24" name="TextBox 23">
            <a:extLst>
              <a:ext uri="{FF2B5EF4-FFF2-40B4-BE49-F238E27FC236}">
                <a16:creationId xmlns:a16="http://schemas.microsoft.com/office/drawing/2014/main" id="{9B8145D8-0A2D-A044-B520-42E19C9A010D}"/>
              </a:ext>
            </a:extLst>
          </p:cNvPr>
          <p:cNvSpPr txBox="1"/>
          <p:nvPr/>
        </p:nvSpPr>
        <p:spPr>
          <a:xfrm>
            <a:off x="288050" y="27667449"/>
            <a:ext cx="12585689" cy="12895838"/>
          </a:xfrm>
          <a:prstGeom prst="rect">
            <a:avLst/>
          </a:prstGeom>
          <a:noFill/>
        </p:spPr>
        <p:txBody>
          <a:bodyPr wrap="square" rtlCol="0">
            <a:spAutoFit/>
          </a:bodyPr>
          <a:lstStyle/>
          <a:p>
            <a:pPr algn="just"/>
            <a:r>
              <a:rPr lang="en-GB" sz="3200" dirty="0"/>
              <a:t>Searches were made on the databases - MEDLINE, EMBASE and CINAHL– up to the 28</a:t>
            </a:r>
            <a:r>
              <a:rPr lang="en-GB" sz="3200" baseline="30000" dirty="0"/>
              <a:t>th</a:t>
            </a:r>
            <a:r>
              <a:rPr lang="en-GB" sz="3200" dirty="0"/>
              <a:t> February 2021. A primary search with the term “Osteoarthritis” was combined with the terms: “arthritis” or “joint pain”, and secondly with terms: “exercise”, “activity”, and “physical function”. Information was gathered from peer reviewed literature to discover whether exercise reduced pain and increase physical function in patients with OA. Articles identified by the search were full copies and were considered to meet the inclusion criteria. Studies were included if 1) they included information on the effectiveness of exercise on joint pain or physical function in OA patients; 2) the design was a RCT; 3) full texts were available; and 4) WOMAC pain scores for joint pain and WOMAC physical function scores were the reported as outcomes. A quality assessment was done using the </a:t>
            </a:r>
            <a:r>
              <a:rPr lang="en-GB" sz="3200" dirty="0" err="1"/>
              <a:t>PEDro</a:t>
            </a:r>
            <a:r>
              <a:rPr lang="en-GB" sz="3200" dirty="0"/>
              <a:t> scale (Physiotherapy Evidence Database). This scale shown good reliability for the scoring of RCT’s (Maher </a:t>
            </a:r>
            <a:r>
              <a:rPr lang="en-GB" sz="3200" i="1" dirty="0"/>
              <a:t>et al</a:t>
            </a:r>
            <a:r>
              <a:rPr lang="en-GB" sz="3200" dirty="0"/>
              <a:t>., 2003). The </a:t>
            </a:r>
            <a:r>
              <a:rPr lang="en-GB" sz="3200" dirty="0" err="1"/>
              <a:t>PEDro</a:t>
            </a:r>
            <a:r>
              <a:rPr lang="en-GB" sz="3200" dirty="0"/>
              <a:t> scale consists of 11 items to ensure a strict application of the scientific method ensuing unbiased experimental design, methodology, analysis and reporting of results. Item 1 relates to external validity and is not included in the final score whereas items 2 to 11 contribute to internal validity, and are given 1 point if met. Through using </a:t>
            </a:r>
            <a:r>
              <a:rPr lang="en-GB" sz="3200" dirty="0" err="1"/>
              <a:t>RevMan</a:t>
            </a:r>
            <a:r>
              <a:rPr lang="en-GB" sz="3200" dirty="0"/>
              <a:t> (Review Manager) 5.4.1 meta-analyses were conducted.  Meta-analyses were completed to establish the effects exercise had on joint pain and physical function in patients with knee OA. Two separate meta-analyses were conducted, one for the effect of exercise on joint pain, and another for the effect of exercise on physical function, both compared to a control group. Weighted mean values and a 95% CI’s (confidence intervals) were calculated from the outcomes using a fixed-effect model. </a:t>
            </a:r>
          </a:p>
        </p:txBody>
      </p:sp>
      <p:sp>
        <p:nvSpPr>
          <p:cNvPr id="22" name="TextBox 21">
            <a:extLst>
              <a:ext uri="{FF2B5EF4-FFF2-40B4-BE49-F238E27FC236}">
                <a16:creationId xmlns:a16="http://schemas.microsoft.com/office/drawing/2014/main" id="{BD864FA8-744B-3A44-A620-A7DCC46BD31C}"/>
              </a:ext>
            </a:extLst>
          </p:cNvPr>
          <p:cNvSpPr txBox="1"/>
          <p:nvPr/>
        </p:nvSpPr>
        <p:spPr>
          <a:xfrm>
            <a:off x="329879" y="40563287"/>
            <a:ext cx="12432984" cy="1938992"/>
          </a:xfrm>
          <a:prstGeom prst="rect">
            <a:avLst/>
          </a:prstGeom>
          <a:solidFill>
            <a:srgbClr val="030D21"/>
          </a:solidFill>
        </p:spPr>
        <p:txBody>
          <a:bodyPr wrap="square" rtlCol="0">
            <a:spAutoFit/>
          </a:bodyPr>
          <a:lstStyle/>
          <a:p>
            <a:r>
              <a:rPr lang="en-US" sz="2000" dirty="0">
                <a:solidFill>
                  <a:schemeClr val="bg1"/>
                </a:solidFill>
              </a:rPr>
              <a:t>References:</a:t>
            </a:r>
          </a:p>
          <a:p>
            <a:r>
              <a:rPr lang="en-GB" sz="2000" dirty="0">
                <a:solidFill>
                  <a:schemeClr val="bg1"/>
                </a:solidFill>
              </a:rPr>
              <a:t>1. Chen, A., Gupte, C., Akhtar, K., Smith, P. and Cobb, J. (2012). The Global Economic Cost of Osteoarthritis: How the UK Compares. </a:t>
            </a:r>
            <a:r>
              <a:rPr lang="en-GB" sz="2000" i="1" dirty="0">
                <a:solidFill>
                  <a:schemeClr val="bg1"/>
                </a:solidFill>
              </a:rPr>
              <a:t>Arthritis</a:t>
            </a:r>
            <a:r>
              <a:rPr lang="en-GB" sz="2000" dirty="0">
                <a:solidFill>
                  <a:schemeClr val="bg1"/>
                </a:solidFill>
              </a:rPr>
              <a:t>, pp.1-6.</a:t>
            </a:r>
          </a:p>
          <a:p>
            <a:r>
              <a:rPr lang="en-GB" sz="2000" dirty="0">
                <a:solidFill>
                  <a:schemeClr val="bg1"/>
                </a:solidFill>
              </a:rPr>
              <a:t>2. Hochberg, M., Altman, R., Brandt, K., Clark, B., Dieppe, P., Griffin, M., Moskowitz, R. and Schnitzer, T. (1995). Guidelines for the medical management of osteoarthritis. </a:t>
            </a:r>
            <a:r>
              <a:rPr lang="en-GB" sz="2000" i="1" dirty="0">
                <a:solidFill>
                  <a:schemeClr val="bg1"/>
                </a:solidFill>
              </a:rPr>
              <a:t>Arthritis &amp; Rheumatism</a:t>
            </a:r>
            <a:r>
              <a:rPr lang="en-GB" sz="2000" dirty="0">
                <a:solidFill>
                  <a:schemeClr val="bg1"/>
                </a:solidFill>
              </a:rPr>
              <a:t>, 38(11), pp.1541-1546.</a:t>
            </a:r>
          </a:p>
          <a:p>
            <a:endParaRPr lang="en-GB" sz="2000" dirty="0">
              <a:solidFill>
                <a:schemeClr val="bg1"/>
              </a:solidFill>
            </a:endParaRPr>
          </a:p>
        </p:txBody>
      </p:sp>
      <p:pic>
        <p:nvPicPr>
          <p:cNvPr id="4" name="Picture 3">
            <a:extLst>
              <a:ext uri="{FF2B5EF4-FFF2-40B4-BE49-F238E27FC236}">
                <a16:creationId xmlns:a16="http://schemas.microsoft.com/office/drawing/2014/main" id="{0026324A-ABE0-FE4B-BF18-209192DB2F66}"/>
              </a:ext>
            </a:extLst>
          </p:cNvPr>
          <p:cNvPicPr>
            <a:picLocks noChangeAspect="1"/>
          </p:cNvPicPr>
          <p:nvPr/>
        </p:nvPicPr>
        <p:blipFill rotWithShape="1">
          <a:blip r:embed="rId5"/>
          <a:srcRect t="17155"/>
          <a:stretch/>
        </p:blipFill>
        <p:spPr>
          <a:xfrm>
            <a:off x="12483548" y="-5011"/>
            <a:ext cx="17831421" cy="5329109"/>
          </a:xfrm>
          <a:prstGeom prst="rect">
            <a:avLst/>
          </a:prstGeom>
        </p:spPr>
      </p:pic>
      <p:pic>
        <p:nvPicPr>
          <p:cNvPr id="25" name="Picture 24" descr="Table&#10;&#10;Description automatically generated">
            <a:extLst>
              <a:ext uri="{FF2B5EF4-FFF2-40B4-BE49-F238E27FC236}">
                <a16:creationId xmlns:a16="http://schemas.microsoft.com/office/drawing/2014/main" id="{30081564-C5EF-B746-B758-7902CEFEF1EC}"/>
              </a:ext>
            </a:extLst>
          </p:cNvPr>
          <p:cNvPicPr>
            <a:picLocks noChangeAspect="1"/>
          </p:cNvPicPr>
          <p:nvPr/>
        </p:nvPicPr>
        <p:blipFill>
          <a:blip r:embed="rId6"/>
          <a:stretch>
            <a:fillRect/>
          </a:stretch>
        </p:blipFill>
        <p:spPr>
          <a:xfrm>
            <a:off x="13293969" y="31570133"/>
            <a:ext cx="16745568" cy="4154233"/>
          </a:xfrm>
          <a:prstGeom prst="rect">
            <a:avLst/>
          </a:prstGeom>
        </p:spPr>
      </p:pic>
      <p:pic>
        <p:nvPicPr>
          <p:cNvPr id="27" name="Picture 26" descr="Table&#10;&#10;Description automatically generated with medium confidence">
            <a:extLst>
              <a:ext uri="{FF2B5EF4-FFF2-40B4-BE49-F238E27FC236}">
                <a16:creationId xmlns:a16="http://schemas.microsoft.com/office/drawing/2014/main" id="{E74F2A65-9933-0547-970C-6CF119DF6F9F}"/>
              </a:ext>
            </a:extLst>
          </p:cNvPr>
          <p:cNvPicPr>
            <a:picLocks noChangeAspect="1"/>
          </p:cNvPicPr>
          <p:nvPr/>
        </p:nvPicPr>
        <p:blipFill>
          <a:blip r:embed="rId7"/>
          <a:stretch>
            <a:fillRect/>
          </a:stretch>
        </p:blipFill>
        <p:spPr>
          <a:xfrm>
            <a:off x="13293968" y="26319569"/>
            <a:ext cx="16771383" cy="4887300"/>
          </a:xfrm>
          <a:prstGeom prst="rect">
            <a:avLst/>
          </a:prstGeom>
        </p:spPr>
      </p:pic>
      <p:sp>
        <p:nvSpPr>
          <p:cNvPr id="31" name="TextBox 30">
            <a:extLst>
              <a:ext uri="{FF2B5EF4-FFF2-40B4-BE49-F238E27FC236}">
                <a16:creationId xmlns:a16="http://schemas.microsoft.com/office/drawing/2014/main" id="{294ACF4F-D541-CA47-AD2D-6DF1616D117D}"/>
              </a:ext>
            </a:extLst>
          </p:cNvPr>
          <p:cNvSpPr txBox="1"/>
          <p:nvPr/>
        </p:nvSpPr>
        <p:spPr>
          <a:xfrm>
            <a:off x="13293969" y="10625975"/>
            <a:ext cx="7207526" cy="12895838"/>
          </a:xfrm>
          <a:prstGeom prst="rect">
            <a:avLst/>
          </a:prstGeom>
          <a:noFill/>
        </p:spPr>
        <p:txBody>
          <a:bodyPr wrap="square" rtlCol="0">
            <a:spAutoFit/>
          </a:bodyPr>
          <a:lstStyle/>
          <a:p>
            <a:pPr algn="just"/>
            <a:r>
              <a:rPr lang="en-GB" sz="3200" dirty="0"/>
              <a:t>A flow chart illustrating the different stages of study search and selection included in the systematic review is demonstrated in figure 1. During the first search on the database, 438 titles and abstracts were discovered. 26 of these were used for full text review. Once the exclusion criteria were applied only 7 studied fit the inclusion criteria which were then included in the research. Four studies showed a </a:t>
            </a:r>
            <a:r>
              <a:rPr lang="en-GB" sz="3200" dirty="0" err="1"/>
              <a:t>PEDro</a:t>
            </a:r>
            <a:r>
              <a:rPr lang="en-GB" sz="3200" dirty="0"/>
              <a:t> score of seven and three studies showed a score of six. There was a calculated total of 884 participants from the 7 included studies, with 439 participants in the exercise group and 445 participants in the control group. Seven studies </a:t>
            </a:r>
            <a:r>
              <a:rPr lang="en-US" sz="3200" dirty="0"/>
              <a:t>included in the meta- analyses had outcomes on WOMAC physical function scores, but only five of these studies presented outcomes of the WOMAC pain scale scores. The WOMAC physical function and pain scores are shown in Tables 2 and 3, respectively. Whilst analysing data, the main question was, were they successful? Five studies were successful in proving that exercise</a:t>
            </a:r>
          </a:p>
        </p:txBody>
      </p:sp>
      <p:pic>
        <p:nvPicPr>
          <p:cNvPr id="34" name="Picture 33" descr="Diagram, text&#10;&#10;Description automatically generated">
            <a:extLst>
              <a:ext uri="{FF2B5EF4-FFF2-40B4-BE49-F238E27FC236}">
                <a16:creationId xmlns:a16="http://schemas.microsoft.com/office/drawing/2014/main" id="{274A6123-259F-CD43-8FB2-2DEE08433B37}"/>
              </a:ext>
            </a:extLst>
          </p:cNvPr>
          <p:cNvPicPr>
            <a:picLocks noChangeAspect="1"/>
          </p:cNvPicPr>
          <p:nvPr/>
        </p:nvPicPr>
        <p:blipFill>
          <a:blip r:embed="rId8"/>
          <a:stretch>
            <a:fillRect/>
          </a:stretch>
        </p:blipFill>
        <p:spPr>
          <a:xfrm>
            <a:off x="20828254" y="10731659"/>
            <a:ext cx="9108011" cy="4613018"/>
          </a:xfrm>
          <a:prstGeom prst="rect">
            <a:avLst/>
          </a:prstGeom>
        </p:spPr>
      </p:pic>
      <p:pic>
        <p:nvPicPr>
          <p:cNvPr id="37" name="Picture 36" descr="Table&#10;&#10;Description automatically generated">
            <a:extLst>
              <a:ext uri="{FF2B5EF4-FFF2-40B4-BE49-F238E27FC236}">
                <a16:creationId xmlns:a16="http://schemas.microsoft.com/office/drawing/2014/main" id="{C3E4508E-A1E9-484C-8BBA-CC74E6039073}"/>
              </a:ext>
            </a:extLst>
          </p:cNvPr>
          <p:cNvPicPr>
            <a:picLocks noChangeAspect="1"/>
          </p:cNvPicPr>
          <p:nvPr/>
        </p:nvPicPr>
        <p:blipFill>
          <a:blip r:embed="rId9"/>
          <a:stretch>
            <a:fillRect/>
          </a:stretch>
        </p:blipFill>
        <p:spPr>
          <a:xfrm>
            <a:off x="20828254" y="15710843"/>
            <a:ext cx="9108011" cy="7433733"/>
          </a:xfrm>
          <a:prstGeom prst="rect">
            <a:avLst/>
          </a:prstGeom>
        </p:spPr>
      </p:pic>
      <p:sp>
        <p:nvSpPr>
          <p:cNvPr id="2" name="TextBox 1">
            <a:extLst>
              <a:ext uri="{FF2B5EF4-FFF2-40B4-BE49-F238E27FC236}">
                <a16:creationId xmlns:a16="http://schemas.microsoft.com/office/drawing/2014/main" id="{1D6D42C7-A779-4243-8A8C-F50A256D06FC}"/>
              </a:ext>
            </a:extLst>
          </p:cNvPr>
          <p:cNvSpPr txBox="1"/>
          <p:nvPr/>
        </p:nvSpPr>
        <p:spPr>
          <a:xfrm>
            <a:off x="13293969" y="23265718"/>
            <a:ext cx="16662342" cy="3046988"/>
          </a:xfrm>
          <a:prstGeom prst="rect">
            <a:avLst/>
          </a:prstGeom>
          <a:noFill/>
        </p:spPr>
        <p:txBody>
          <a:bodyPr wrap="square" rtlCol="0">
            <a:spAutoFit/>
          </a:bodyPr>
          <a:lstStyle/>
          <a:p>
            <a:pPr algn="just"/>
            <a:r>
              <a:rPr lang="en-US" sz="3200" dirty="0"/>
              <a:t>was effective in increasing physical function in patients with knee OA, whereas two studies were unsuccessful, as the control group provided to be more effective in increasing physical function. Two studies were successful in proving that exercise was effective in reducing pain in patients with knee OA, whereas two other studies were unsuccessful, as the control group provided to be more effective in reducing pain, and one study provided that there was no change between the exercise group and control.</a:t>
            </a:r>
          </a:p>
        </p:txBody>
      </p:sp>
      <p:sp>
        <p:nvSpPr>
          <p:cNvPr id="3" name="TextBox 2">
            <a:extLst>
              <a:ext uri="{FF2B5EF4-FFF2-40B4-BE49-F238E27FC236}">
                <a16:creationId xmlns:a16="http://schemas.microsoft.com/office/drawing/2014/main" id="{51E98DA6-C210-CA44-90C6-50FB25F4243C}"/>
              </a:ext>
            </a:extLst>
          </p:cNvPr>
          <p:cNvSpPr txBox="1"/>
          <p:nvPr/>
        </p:nvSpPr>
        <p:spPr>
          <a:xfrm>
            <a:off x="20828254" y="15317340"/>
            <a:ext cx="6865168" cy="323165"/>
          </a:xfrm>
          <a:prstGeom prst="rect">
            <a:avLst/>
          </a:prstGeom>
          <a:noFill/>
        </p:spPr>
        <p:txBody>
          <a:bodyPr wrap="square" rtlCol="0">
            <a:spAutoFit/>
          </a:bodyPr>
          <a:lstStyle/>
          <a:p>
            <a:r>
              <a:rPr lang="en-GB" sz="1500" b="1" dirty="0"/>
              <a:t>Figure 1.</a:t>
            </a:r>
            <a:r>
              <a:rPr lang="en-GB" sz="1500" dirty="0"/>
              <a:t> A flow chart illustrating the different stages of study search and selection.</a:t>
            </a:r>
          </a:p>
        </p:txBody>
      </p:sp>
      <p:sp>
        <p:nvSpPr>
          <p:cNvPr id="5" name="Rectangle 4">
            <a:extLst>
              <a:ext uri="{FF2B5EF4-FFF2-40B4-BE49-F238E27FC236}">
                <a16:creationId xmlns:a16="http://schemas.microsoft.com/office/drawing/2014/main" id="{C9C558FA-6A3F-4144-91B5-A925298BC1C7}"/>
              </a:ext>
            </a:extLst>
          </p:cNvPr>
          <p:cNvSpPr/>
          <p:nvPr/>
        </p:nvSpPr>
        <p:spPr>
          <a:xfrm>
            <a:off x="13293969" y="31188446"/>
            <a:ext cx="12585689" cy="400110"/>
          </a:xfrm>
          <a:prstGeom prst="rect">
            <a:avLst/>
          </a:prstGeom>
        </p:spPr>
        <p:txBody>
          <a:bodyPr wrap="none">
            <a:spAutoFit/>
          </a:bodyPr>
          <a:lstStyle/>
          <a:p>
            <a:pPr algn="ctr"/>
            <a:r>
              <a:rPr lang="en-GB" sz="2000" b="1" dirty="0">
                <a:effectLst/>
                <a:latin typeface="Arial" panose="020B0604020202020204" pitchFamily="34" charset="0"/>
                <a:ea typeface="Times New Roman" panose="02020603050405020304" pitchFamily="18" charset="0"/>
              </a:rPr>
              <a:t>Table 2. </a:t>
            </a:r>
            <a:r>
              <a:rPr lang="en-GB" sz="2000" dirty="0">
                <a:effectLst/>
                <a:latin typeface="Arial" panose="020B0604020202020204" pitchFamily="34" charset="0"/>
                <a:ea typeface="Times New Roman" panose="02020603050405020304" pitchFamily="18" charset="0"/>
              </a:rPr>
              <a:t>Meta</a:t>
            </a:r>
            <a:r>
              <a:rPr lang="en-GB" sz="2000" dirty="0">
                <a:latin typeface="Arial" panose="020B0604020202020204" pitchFamily="34" charset="0"/>
                <a:ea typeface="Times New Roman" panose="02020603050405020304" pitchFamily="18" charset="0"/>
              </a:rPr>
              <a:t>-</a:t>
            </a:r>
            <a:r>
              <a:rPr lang="en-GB" sz="2000" dirty="0">
                <a:effectLst/>
                <a:latin typeface="Arial" panose="020B0604020202020204" pitchFamily="34" charset="0"/>
                <a:ea typeface="Times New Roman" panose="02020603050405020304" pitchFamily="18" charset="0"/>
              </a:rPr>
              <a:t>analys</a:t>
            </a:r>
            <a:r>
              <a:rPr lang="en-GB" sz="2000" dirty="0">
                <a:latin typeface="Arial" panose="020B0604020202020204" pitchFamily="34" charset="0"/>
                <a:ea typeface="Times New Roman" panose="02020603050405020304" pitchFamily="18" charset="0"/>
              </a:rPr>
              <a:t>is comparison of WOMAC physical function scores between exercise and control groups</a:t>
            </a:r>
            <a:endParaRPr lang="en-GB" sz="2000" dirty="0">
              <a:effectLst/>
              <a:latin typeface="Times New Roman" panose="02020603050405020304" pitchFamily="18" charset="0"/>
              <a:ea typeface="Times New Roman" panose="02020603050405020304" pitchFamily="18" charset="0"/>
            </a:endParaRPr>
          </a:p>
        </p:txBody>
      </p:sp>
      <p:sp>
        <p:nvSpPr>
          <p:cNvPr id="28" name="Rectangle 27">
            <a:extLst>
              <a:ext uri="{FF2B5EF4-FFF2-40B4-BE49-F238E27FC236}">
                <a16:creationId xmlns:a16="http://schemas.microsoft.com/office/drawing/2014/main" id="{510E4C91-C8DA-D246-9203-DBD523D1117F}"/>
              </a:ext>
            </a:extLst>
          </p:cNvPr>
          <p:cNvSpPr/>
          <p:nvPr/>
        </p:nvSpPr>
        <p:spPr>
          <a:xfrm>
            <a:off x="13293969" y="35806018"/>
            <a:ext cx="11104515" cy="400110"/>
          </a:xfrm>
          <a:prstGeom prst="rect">
            <a:avLst/>
          </a:prstGeom>
        </p:spPr>
        <p:txBody>
          <a:bodyPr wrap="none">
            <a:spAutoFit/>
          </a:bodyPr>
          <a:lstStyle/>
          <a:p>
            <a:pPr algn="ctr"/>
            <a:r>
              <a:rPr lang="en-GB" sz="2000" b="1" dirty="0">
                <a:effectLst/>
                <a:latin typeface="Arial" panose="020B0604020202020204" pitchFamily="34" charset="0"/>
                <a:ea typeface="Times New Roman" panose="02020603050405020304" pitchFamily="18" charset="0"/>
              </a:rPr>
              <a:t>Table </a:t>
            </a:r>
            <a:r>
              <a:rPr lang="en-GB" sz="2000" b="1" dirty="0">
                <a:latin typeface="Arial" panose="020B0604020202020204" pitchFamily="34" charset="0"/>
                <a:ea typeface="Times New Roman" panose="02020603050405020304" pitchFamily="18" charset="0"/>
              </a:rPr>
              <a:t>3</a:t>
            </a:r>
            <a:r>
              <a:rPr lang="en-GB" sz="2000" b="1" dirty="0">
                <a:effectLst/>
                <a:latin typeface="Arial" panose="020B0604020202020204" pitchFamily="34" charset="0"/>
                <a:ea typeface="Times New Roman" panose="02020603050405020304" pitchFamily="18" charset="0"/>
              </a:rPr>
              <a:t>. </a:t>
            </a:r>
            <a:r>
              <a:rPr lang="en-GB" sz="2000" dirty="0">
                <a:effectLst/>
                <a:latin typeface="Arial" panose="020B0604020202020204" pitchFamily="34" charset="0"/>
                <a:ea typeface="Times New Roman" panose="02020603050405020304" pitchFamily="18" charset="0"/>
              </a:rPr>
              <a:t>Meta</a:t>
            </a:r>
            <a:r>
              <a:rPr lang="en-GB" sz="2000" dirty="0">
                <a:latin typeface="Arial" panose="020B0604020202020204" pitchFamily="34" charset="0"/>
                <a:ea typeface="Times New Roman" panose="02020603050405020304" pitchFamily="18" charset="0"/>
              </a:rPr>
              <a:t>-</a:t>
            </a:r>
            <a:r>
              <a:rPr lang="en-GB" sz="2000" dirty="0">
                <a:effectLst/>
                <a:latin typeface="Arial" panose="020B0604020202020204" pitchFamily="34" charset="0"/>
                <a:ea typeface="Times New Roman" panose="02020603050405020304" pitchFamily="18" charset="0"/>
              </a:rPr>
              <a:t>analys</a:t>
            </a:r>
            <a:r>
              <a:rPr lang="en-GB" sz="2000" dirty="0">
                <a:latin typeface="Arial" panose="020B0604020202020204" pitchFamily="34" charset="0"/>
                <a:ea typeface="Times New Roman" panose="02020603050405020304" pitchFamily="18" charset="0"/>
              </a:rPr>
              <a:t>is comparison of WOMAC pain scores between exercise and control groups</a:t>
            </a:r>
            <a:endParaRPr lang="en-GB" sz="20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0CB8B6CD-A3DE-E24A-B616-06F777604866}"/>
              </a:ext>
            </a:extLst>
          </p:cNvPr>
          <p:cNvSpPr txBox="1"/>
          <p:nvPr/>
        </p:nvSpPr>
        <p:spPr>
          <a:xfrm>
            <a:off x="13277819" y="37351070"/>
            <a:ext cx="16583683" cy="2215991"/>
          </a:xfrm>
          <a:prstGeom prst="rect">
            <a:avLst/>
          </a:prstGeom>
          <a:noFill/>
        </p:spPr>
        <p:txBody>
          <a:bodyPr wrap="square" rtlCol="0">
            <a:spAutoFit/>
          </a:bodyPr>
          <a:lstStyle/>
          <a:p>
            <a:r>
              <a:rPr lang="en-GB" sz="3200" dirty="0"/>
              <a:t>The purpose of this study was to examine the effect of exercise on pain and physical function in patients with knee OA. </a:t>
            </a:r>
            <a:r>
              <a:rPr lang="en-US" sz="3200" dirty="0"/>
              <a:t>The research project shows that exercise can have some effect in increasing physical function and reducing pain. There are many studies that provide evidence that the control group was more effective than the exercise group. </a:t>
            </a:r>
          </a:p>
          <a:p>
            <a:endParaRPr lang="en-US" sz="1000" dirty="0"/>
          </a:p>
        </p:txBody>
      </p:sp>
      <p:pic>
        <p:nvPicPr>
          <p:cNvPr id="10" name="Picture 9">
            <a:extLst>
              <a:ext uri="{FF2B5EF4-FFF2-40B4-BE49-F238E27FC236}">
                <a16:creationId xmlns:a16="http://schemas.microsoft.com/office/drawing/2014/main" id="{9FD65007-EC23-4046-88F0-2E6A63E2FE82}"/>
              </a:ext>
            </a:extLst>
          </p:cNvPr>
          <p:cNvPicPr>
            <a:picLocks noChangeAspect="1"/>
          </p:cNvPicPr>
          <p:nvPr/>
        </p:nvPicPr>
        <p:blipFill rotWithShape="1">
          <a:blip r:embed="rId10">
            <a:extLst>
              <a:ext uri="{BEBA8EAE-BF5A-486C-A8C5-ECC9F3942E4B}">
                <a14:imgProps xmlns:a14="http://schemas.microsoft.com/office/drawing/2010/main">
                  <a14:imgLayer r:embed="rId11">
                    <a14:imgEffect>
                      <a14:brightnessContrast contrast="40000"/>
                    </a14:imgEffect>
                  </a14:imgLayer>
                </a14:imgProps>
              </a:ext>
            </a:extLst>
          </a:blip>
          <a:srcRect t="8882" b="56384"/>
          <a:stretch/>
        </p:blipFill>
        <p:spPr>
          <a:xfrm>
            <a:off x="13352581" y="39567061"/>
            <a:ext cx="10410262" cy="2908488"/>
          </a:xfrm>
          <a:prstGeom prst="rect">
            <a:avLst/>
          </a:prstGeom>
        </p:spPr>
      </p:pic>
      <p:sp>
        <p:nvSpPr>
          <p:cNvPr id="15" name="TextBox 14">
            <a:extLst>
              <a:ext uri="{FF2B5EF4-FFF2-40B4-BE49-F238E27FC236}">
                <a16:creationId xmlns:a16="http://schemas.microsoft.com/office/drawing/2014/main" id="{33710CC3-7BFB-854C-861A-7F4942A3AB83}"/>
              </a:ext>
            </a:extLst>
          </p:cNvPr>
          <p:cNvSpPr txBox="1"/>
          <p:nvPr/>
        </p:nvSpPr>
        <p:spPr>
          <a:xfrm>
            <a:off x="23651967" y="39119743"/>
            <a:ext cx="6120951" cy="3416320"/>
          </a:xfrm>
          <a:prstGeom prst="rect">
            <a:avLst/>
          </a:prstGeom>
          <a:noFill/>
        </p:spPr>
        <p:txBody>
          <a:bodyPr wrap="square" rtlCol="0">
            <a:spAutoFit/>
          </a:bodyPr>
          <a:lstStyle/>
          <a:p>
            <a:pPr algn="r"/>
            <a:r>
              <a:rPr lang="en-GB" sz="2800" i="1" dirty="0"/>
              <a:t>Conflict of interest statement</a:t>
            </a:r>
          </a:p>
          <a:p>
            <a:pPr algn="r"/>
            <a:endParaRPr lang="en-GB" sz="1000" dirty="0"/>
          </a:p>
          <a:p>
            <a:pPr algn="r"/>
            <a:r>
              <a:rPr lang="en-GB" sz="2800" dirty="0"/>
              <a:t>There is no potential conflict of interest</a:t>
            </a:r>
          </a:p>
          <a:p>
            <a:pPr algn="r"/>
            <a:r>
              <a:rPr lang="en-GB" sz="2800" dirty="0"/>
              <a:t> existing in this research project.</a:t>
            </a:r>
          </a:p>
          <a:p>
            <a:pPr algn="r"/>
            <a:endParaRPr lang="en-GB" sz="1000" i="1" dirty="0"/>
          </a:p>
          <a:p>
            <a:pPr algn="r"/>
            <a:r>
              <a:rPr lang="en-GB" sz="2800" i="1" dirty="0"/>
              <a:t>Funding</a:t>
            </a:r>
          </a:p>
          <a:p>
            <a:pPr algn="r"/>
            <a:endParaRPr lang="en-GB" sz="1000" dirty="0"/>
          </a:p>
          <a:p>
            <a:pPr algn="r"/>
            <a:r>
              <a:rPr lang="en-GB" sz="2800" dirty="0"/>
              <a:t>	There was no funding to support this </a:t>
            </a:r>
          </a:p>
          <a:p>
            <a:pPr algn="r"/>
            <a:r>
              <a:rPr lang="en-GB" sz="2800" dirty="0"/>
              <a:t>research project in any way.</a:t>
            </a:r>
          </a:p>
          <a:p>
            <a:endParaRPr lang="en-US" dirty="0"/>
          </a:p>
        </p:txBody>
      </p:sp>
    </p:spTree>
    <p:extLst>
      <p:ext uri="{BB962C8B-B14F-4D97-AF65-F5344CB8AC3E}">
        <p14:creationId xmlns:p14="http://schemas.microsoft.com/office/powerpoint/2010/main" val="8674834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3404</TotalTime>
  <Words>1434</Words>
  <Application>Microsoft Macintosh PowerPoint</Application>
  <PresentationFormat>Custom</PresentationFormat>
  <Paragraphs>30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Eleri James (1701565)</dc:creator>
  <cp:lastModifiedBy>Carys Eleri James (1701565)</cp:lastModifiedBy>
  <cp:revision>62</cp:revision>
  <dcterms:created xsi:type="dcterms:W3CDTF">2021-03-28T11:04:34Z</dcterms:created>
  <dcterms:modified xsi:type="dcterms:W3CDTF">2021-04-28T12:56:04Z</dcterms:modified>
</cp:coreProperties>
</file>