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345" r:id="rId2"/>
    <p:sldId id="347" r:id="rId3"/>
    <p:sldId id="346" r:id="rId4"/>
    <p:sldId id="348" r:id="rId5"/>
    <p:sldId id="349" r:id="rId6"/>
    <p:sldId id="358" r:id="rId7"/>
    <p:sldId id="359" r:id="rId8"/>
    <p:sldId id="360" r:id="rId9"/>
    <p:sldId id="363" r:id="rId10"/>
    <p:sldId id="361" r:id="rId11"/>
    <p:sldId id="364" r:id="rId12"/>
    <p:sldId id="366" r:id="rId13"/>
    <p:sldId id="367" r:id="rId14"/>
    <p:sldId id="362" r:id="rId15"/>
    <p:sldId id="350" r:id="rId16"/>
    <p:sldId id="351" r:id="rId17"/>
    <p:sldId id="352" r:id="rId18"/>
    <p:sldId id="353" r:id="rId19"/>
    <p:sldId id="354" r:id="rId20"/>
    <p:sldId id="355" r:id="rId21"/>
    <p:sldId id="368" r:id="rId22"/>
    <p:sldId id="356" r:id="rId23"/>
    <p:sldId id="357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B148B"/>
    <a:srgbClr val="FFFFE5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A035D6-5588-43B3-9F70-DDB297313130}" v="1" dt="2023-08-12T18:08:45.5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3" autoAdjust="0"/>
    <p:restoredTop sz="94660"/>
  </p:normalViewPr>
  <p:slideViewPr>
    <p:cSldViewPr snapToGrid="0">
      <p:cViewPr varScale="1">
        <p:scale>
          <a:sx n="88" d="100"/>
          <a:sy n="88" d="100"/>
        </p:scale>
        <p:origin x="60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26593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7031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37157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7EBE909-E22D-40D4-A52A-3FCE95D92B57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5202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ECCF9D7-D0A7-41AF-AEDC-1C042014CFD3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1918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4117BB-56F2-4DDA-A171-CE25573F34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3334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0102246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871714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10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2030034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1D9B4F2-BDC0-4579-BD76-EAD4711A8E5B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5162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1D9B4F2-BDC0-4579-BD76-EAD4711A8E5B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33862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ECCF9D7-D0A7-41AF-AEDC-1C042014CFD3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00069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14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471816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ECCF9D7-D0A7-41AF-AEDC-1C042014CFD3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23819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ECCF9D7-D0A7-41AF-AEDC-1C042014CFD3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03336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ECCF9D7-D0A7-41AF-AEDC-1C042014CFD3}" type="slidenum">
              <a:rPr lang="cy-GB" altLang="en-US" sz="1200" smtClean="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5648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39FFE4-0185-4F9B-862B-44548B0E4463}" type="slidenum">
              <a:rPr lang="cy-GB" altLang="en-US" sz="1200" smtClean="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25657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ECCF9D7-D0A7-41AF-AEDC-1C042014CFD3}" type="slidenum">
              <a:rPr lang="cy-GB" altLang="en-US" sz="1200" smtClean="0">
                <a:latin typeface="Arial" panose="020B0604020202020204" pitchFamily="34" charset="0"/>
              </a:rPr>
              <a:pPr/>
              <a:t>19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89221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E51ADB1-BA9A-42E8-8BA7-49595DC8073F}" type="slidenum">
              <a:rPr lang="cy-GB" altLang="en-US" sz="1200" smtClean="0">
                <a:latin typeface="Arial" panose="020B0604020202020204" pitchFamily="34" charset="0"/>
              </a:rPr>
              <a:pPr/>
              <a:t>20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563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22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69074104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A2A60B0-CBFA-42FC-88BB-AB03C8F35012}" type="slidenum">
              <a:rPr lang="cy-GB" altLang="en-US" sz="1200" smtClean="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8529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1568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video?docid=CTR_6301824192001&amp;tocid=CTR_file_6301824192001" TargetMode="External"/><Relationship Id="rId2" Type="http://schemas.openxmlformats.org/officeDocument/2006/relationships/hyperlink" Target="https://www-citethemrightonline-com.ezproxy.uwtsd.ac.uk/video?docid=CTR_6301826351001&amp;tocid=CTR_file_6301826351001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media/uwtsd-website/content-assets/documents/library-and-learning-resources/infoskills/Harvard-eng_v.1.2.pdf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847528" y="1600201"/>
            <a:ext cx="4172272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latin typeface="Arial" panose="020B0604020202020204" pitchFamily="34" charset="0"/>
              </a:rPr>
              <a:t>ECEY4008C</a:t>
            </a:r>
          </a:p>
          <a:p>
            <a:pPr marL="0" indent="0">
              <a:buNone/>
              <a:defRPr/>
            </a:pPr>
            <a:r>
              <a:rPr lang="cy-GB" sz="4800" dirty="0">
                <a:latin typeface="Arial" panose="020B0604020202020204" pitchFamily="34" charset="0"/>
              </a:rPr>
              <a:t>Cyfeirnodi </a:t>
            </a:r>
          </a:p>
          <a:p>
            <a:pPr marL="0" indent="0">
              <a:buNone/>
              <a:defRPr/>
            </a:pPr>
            <a:r>
              <a:rPr lang="cy-GB" sz="4800" dirty="0">
                <a:latin typeface="Arial" panose="020B0604020202020204" pitchFamily="34" charset="0"/>
              </a:rPr>
              <a:t>a </a:t>
            </a:r>
          </a:p>
          <a:p>
            <a:pPr marL="0" indent="0">
              <a:buNone/>
              <a:defRPr/>
            </a:pPr>
            <a:r>
              <a:rPr lang="cy-GB" sz="4800" dirty="0" err="1">
                <a:latin typeface="Arial" panose="020B0604020202020204" pitchFamily="34" charset="0"/>
              </a:rPr>
              <a:t>Turnitin</a:t>
            </a:r>
            <a:endParaRPr lang="cy-GB" sz="4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324922" y="1600201"/>
            <a:ext cx="4343078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solidFill>
                  <a:srgbClr val="0000FF"/>
                </a:solidFill>
                <a:latin typeface="Arial" panose="020B0604020202020204" pitchFamily="34" charset="0"/>
              </a:rPr>
              <a:t>ECEY4008</a:t>
            </a:r>
          </a:p>
          <a:p>
            <a:pPr marL="0" indent="0">
              <a:buNone/>
              <a:defRPr/>
            </a:pPr>
            <a:r>
              <a:rPr lang="cy-GB" sz="4800" dirty="0" err="1">
                <a:solidFill>
                  <a:srgbClr val="0000FF"/>
                </a:solidFill>
                <a:latin typeface="Arial" panose="020B0604020202020204" pitchFamily="34" charset="0"/>
              </a:rPr>
              <a:t>Referencing</a:t>
            </a: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sz="4800" dirty="0" err="1">
                <a:solidFill>
                  <a:srgbClr val="0000FF"/>
                </a:solidFill>
                <a:latin typeface="Arial" panose="020B0604020202020204" pitchFamily="34" charset="0"/>
              </a:rPr>
              <a:t>and</a:t>
            </a: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  <a:defRPr/>
            </a:pPr>
            <a:r>
              <a:rPr lang="cy-GB" sz="4800" dirty="0" err="1">
                <a:solidFill>
                  <a:srgbClr val="0000FF"/>
                </a:solidFill>
                <a:latin typeface="Arial" panose="020B0604020202020204" pitchFamily="34" charset="0"/>
              </a:rPr>
              <a:t>Turnitin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7182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Adnoddau        </a:t>
            </a: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Resources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</a:rPr>
              <a:t> PP</a:t>
            </a:r>
          </a:p>
          <a:p>
            <a:r>
              <a:rPr lang="en-GB" dirty="0" err="1">
                <a:latin typeface="Arial" panose="020B0604020202020204" pitchFamily="34" charset="0"/>
              </a:rPr>
              <a:t>Rhestrau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cyfeirnodi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</a:rPr>
              <a:t>Turnitin</a:t>
            </a:r>
          </a:p>
          <a:p>
            <a:r>
              <a:rPr lang="en-GB" dirty="0" err="1">
                <a:latin typeface="Arial" panose="020B0604020202020204" pitchFamily="34" charset="0"/>
              </a:rPr>
              <a:t>Gweithgareddau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ymarferol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Reference lists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Turnitin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Practical activities</a:t>
            </a:r>
            <a:b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</a:b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endParaRPr lang="cy-GB" altLang="en-US" sz="28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endParaRPr lang="en-GB" sz="28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21409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Cynnwys</a:t>
            </a:r>
            <a:r>
              <a:rPr lang="en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		   </a:t>
            </a: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Content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Beth yw </a:t>
            </a:r>
            <a:r>
              <a:rPr lang="cy-GB" altLang="en-US" sz="2800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cyfeirnodi?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Llên-</a:t>
            </a:r>
            <a:r>
              <a:rPr lang="cy-GB" altLang="en-US" sz="2800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ladrad</a:t>
            </a:r>
          </a:p>
          <a:p>
            <a:pPr>
              <a:buFontTx/>
              <a:buChar char="•"/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TURNITIN</a:t>
            </a:r>
            <a:endParaRPr lang="cy-GB" altLang="en-US" sz="28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Llawlyfr cyfeirnodi ? Cite Them Right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Fformatio rhestr o gyfeiriadau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What is referencing?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Plagiarism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TURNITIN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Referencing handbook / Cite them Right</a:t>
            </a:r>
          </a:p>
          <a:p>
            <a:pPr>
              <a:buFontTx/>
              <a:buChar char="•"/>
              <a:defRPr/>
            </a:pPr>
            <a:r>
              <a:rPr lang="en-GB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Formatting a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745954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Beth yw cyfeirnodi?</a:t>
            </a:r>
            <a:br>
              <a:rPr lang="en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What is referencing?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69638" y="1985055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Cydnabod ffynonellau</a:t>
            </a:r>
          </a:p>
          <a:p>
            <a:pPr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Dyfyniadau</a:t>
            </a:r>
          </a:p>
          <a:p>
            <a:pPr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Aralleirio</a:t>
            </a:r>
          </a:p>
          <a:p>
            <a:pPr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Rhestr gyfeiriadau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85055"/>
            <a:ext cx="4038600" cy="4141109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Acknowledge sources</a:t>
            </a:r>
          </a:p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Quotations</a:t>
            </a:r>
          </a:p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Paraphrasing</a:t>
            </a:r>
          </a:p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Reference list</a:t>
            </a: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36201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Pam?			          </a:t>
            </a: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Why?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8958" y="1491343"/>
            <a:ext cx="4288972" cy="4634822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Cydnabod ffynonellau</a:t>
            </a:r>
          </a:p>
          <a:p>
            <a:pPr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Dod o hyd i’r wybodaeth eto</a:t>
            </a:r>
          </a:p>
          <a:p>
            <a:pPr>
              <a:buFontTx/>
              <a:buChar char="•"/>
              <a:defRPr/>
            </a:pP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Helpu osgoi llên-ladrata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Acknowledge sources</a:t>
            </a:r>
          </a:p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Find information again</a:t>
            </a:r>
          </a:p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Help avoid plagiarism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998906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545303"/>
            <a:ext cx="9828584" cy="1321687"/>
          </a:xfrm>
        </p:spPr>
        <p:txBody>
          <a:bodyPr>
            <a:noAutofit/>
          </a:bodyPr>
          <a:lstStyle/>
          <a:p>
            <a:r>
              <a:rPr lang="en-GB" sz="4800" dirty="0">
                <a:latin typeface="Arial" panose="020B0604020202020204" pitchFamily="34" charset="0"/>
              </a:rPr>
              <a:t>A </a:t>
            </a:r>
            <a:r>
              <a:rPr lang="en-GB" sz="4800" dirty="0" err="1">
                <a:latin typeface="Arial" panose="020B0604020202020204" pitchFamily="34" charset="0"/>
              </a:rPr>
              <a:t>ydych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erioed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wedi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cael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unrhyw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beth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wedi'i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ddwyn</a:t>
            </a:r>
            <a:r>
              <a:rPr lang="en-GB" sz="4800" dirty="0">
                <a:latin typeface="Arial" panose="020B0604020202020204" pitchFamily="34" charset="0"/>
              </a:rPr>
              <a:t>?</a:t>
            </a:r>
            <a:b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Have you ever had anything stolen?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54080" y="2132856"/>
            <a:ext cx="4106416" cy="3785388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r>
              <a:rPr lang="en-GB" sz="9600" dirty="0">
                <a:solidFill>
                  <a:srgbClr val="0000FF"/>
                </a:solidFill>
              </a:rPr>
              <a:t>Mobile phone </a:t>
            </a:r>
          </a:p>
          <a:p>
            <a:r>
              <a:rPr lang="en-GB" sz="9600" dirty="0">
                <a:solidFill>
                  <a:srgbClr val="0000FF"/>
                </a:solidFill>
              </a:rPr>
              <a:t>Money</a:t>
            </a:r>
          </a:p>
          <a:p>
            <a:r>
              <a:rPr lang="en-GB" sz="9600" dirty="0">
                <a:solidFill>
                  <a:srgbClr val="0000FF"/>
                </a:solidFill>
              </a:rPr>
              <a:t>Identity</a:t>
            </a:r>
          </a:p>
          <a:p>
            <a:r>
              <a:rPr lang="en-GB" sz="9600" dirty="0">
                <a:solidFill>
                  <a:srgbClr val="0000FF"/>
                </a:solidFill>
              </a:rPr>
              <a:t>Authorship </a:t>
            </a:r>
          </a:p>
          <a:p>
            <a:pPr marL="0" indent="0">
              <a:buNone/>
            </a:pPr>
            <a:r>
              <a:rPr lang="en-GB" sz="9600" dirty="0">
                <a:solidFill>
                  <a:srgbClr val="0000FF"/>
                </a:solidFill>
              </a:rPr>
              <a:t>    “refers to the production and ownership of ideas and intellectual material, such as books, articles, images, etc.” </a:t>
            </a:r>
          </a:p>
          <a:p>
            <a:pPr marL="0" indent="0">
              <a:buNone/>
            </a:pPr>
            <a:r>
              <a:rPr lang="en-GB" sz="9600" dirty="0">
                <a:solidFill>
                  <a:srgbClr val="0000FF"/>
                </a:solidFill>
              </a:rPr>
              <a:t>(University of Essex, n.d., p. 4)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825" dirty="0">
                <a:solidFill>
                  <a:srgbClr val="FF0000"/>
                </a:solidFill>
              </a:rPr>
              <a:t>                                                                                                                                                                                                               http://crime-security.org/71-thief/001-thief.html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152650" y="2420888"/>
            <a:ext cx="3886200" cy="3497356"/>
          </a:xfrm>
        </p:spPr>
        <p:txBody>
          <a:bodyPr>
            <a:normAutofit fontScale="25000" lnSpcReduction="20000"/>
          </a:bodyPr>
          <a:lstStyle/>
          <a:p>
            <a:r>
              <a:rPr lang="cy-GB" sz="9600" dirty="0">
                <a:latin typeface="Arial" panose="020B0604020202020204" pitchFamily="34" charset="0"/>
              </a:rPr>
              <a:t>Ffôn symudol</a:t>
            </a:r>
          </a:p>
          <a:p>
            <a:r>
              <a:rPr lang="cy-GB" sz="9600" dirty="0">
                <a:latin typeface="Arial" panose="020B0604020202020204" pitchFamily="34" charset="0"/>
              </a:rPr>
              <a:t>Arian</a:t>
            </a:r>
          </a:p>
          <a:p>
            <a:r>
              <a:rPr lang="cy-GB" sz="9600" dirty="0">
                <a:latin typeface="Arial" panose="020B0604020202020204" pitchFamily="34" charset="0"/>
              </a:rPr>
              <a:t>Hunaniaeth</a:t>
            </a:r>
          </a:p>
          <a:p>
            <a:r>
              <a:rPr lang="cy-GB" sz="9600" dirty="0">
                <a:latin typeface="Arial" panose="020B0604020202020204" pitchFamily="34" charset="0"/>
              </a:rPr>
              <a:t>Awduriaeth</a:t>
            </a:r>
          </a:p>
          <a:p>
            <a:pPr marL="0" indent="0">
              <a:buNone/>
            </a:pPr>
            <a:r>
              <a:rPr lang="cy-GB" sz="9600" dirty="0"/>
              <a:t> “cyfeirio at gynhyrchu a pherchnogi syniadau a deunydd deallusol, megis llyfrau, erthyglau, delweddau, ag ati.”</a:t>
            </a:r>
            <a:endParaRPr lang="cy-GB" sz="9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819726" y="3742576"/>
            <a:ext cx="191588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bg1"/>
                </a:solidFill>
              </a:rPr>
              <a:t>Image 1</a:t>
            </a:r>
          </a:p>
        </p:txBody>
      </p:sp>
    </p:spTree>
    <p:extLst>
      <p:ext uri="{BB962C8B-B14F-4D97-AF65-F5344CB8AC3E}">
        <p14:creationId xmlns:p14="http://schemas.microsoft.com/office/powerpoint/2010/main" val="284876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384462"/>
            <a:ext cx="9612560" cy="1119658"/>
          </a:xfrm>
        </p:spPr>
        <p:txBody>
          <a:bodyPr>
            <a:noAutofit/>
          </a:bodyPr>
          <a:lstStyle/>
          <a:p>
            <a:r>
              <a:rPr lang="en-GB" sz="4800" dirty="0">
                <a:latin typeface="Arial" panose="020B0604020202020204" pitchFamily="34" charset="0"/>
              </a:rPr>
              <a:t>Beth </a:t>
            </a:r>
            <a:r>
              <a:rPr lang="en-GB" sz="4800" dirty="0" err="1">
                <a:latin typeface="Arial" panose="020B0604020202020204" pitchFamily="34" charset="0"/>
              </a:rPr>
              <a:t>yn</a:t>
            </a:r>
            <a:r>
              <a:rPr lang="en-GB" sz="4800" dirty="0">
                <a:latin typeface="Arial" panose="020B0604020202020204" pitchFamily="34" charset="0"/>
              </a:rPr>
              <a:t> union </a:t>
            </a:r>
            <a:r>
              <a:rPr lang="en-GB" sz="4800" dirty="0" err="1">
                <a:latin typeface="Arial" panose="020B0604020202020204" pitchFamily="34" charset="0"/>
              </a:rPr>
              <a:t>yw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llên-ladrad</a:t>
            </a:r>
            <a:r>
              <a:rPr lang="en-GB" sz="4800" dirty="0">
                <a:latin typeface="Arial" panose="020B0604020202020204" pitchFamily="34" charset="0"/>
              </a:rPr>
              <a:t>?</a:t>
            </a:r>
            <a:b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What exactly is 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/>
              <a:t>“Using or copying the work of others (whether written, printed or in any other form) without proper acknowledgement in any coursework” (UWTSD, n.d.)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994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12024" y="1484784"/>
            <a:ext cx="3886200" cy="359028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</a:p>
          <a:p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</a:rPr>
              <a:t>term used to describe the misuse of authorship</a:t>
            </a:r>
          </a:p>
          <a:p>
            <a:r>
              <a:rPr lang="en-GB" sz="2600" dirty="0">
                <a:solidFill>
                  <a:srgbClr val="0000FF"/>
                </a:solidFill>
                <a:latin typeface="Arial" panose="020B0604020202020204" pitchFamily="34" charset="0"/>
              </a:rPr>
              <a:t>a serious academic offence and is treated as such by the University of Wales Trinity Saint David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94857" y="1916833"/>
            <a:ext cx="3886200" cy="3312369"/>
          </a:xfrm>
        </p:spPr>
        <p:txBody>
          <a:bodyPr>
            <a:normAutofit fontScale="92500"/>
          </a:bodyPr>
          <a:lstStyle/>
          <a:p>
            <a:r>
              <a:rPr lang="cy-GB" dirty="0">
                <a:latin typeface="Arial" panose="020B0604020202020204" pitchFamily="34" charset="0"/>
              </a:rPr>
              <a:t>term a ddefnyddir i ddisgrifio camddefnydd </a:t>
            </a:r>
            <a:r>
              <a:rPr lang="cy-GB" dirty="0" err="1">
                <a:latin typeface="Arial" panose="020B0604020202020204" pitchFamily="34" charset="0"/>
              </a:rPr>
              <a:t>awduraeth</a:t>
            </a:r>
            <a:endParaRPr lang="cy-GB" dirty="0">
              <a:latin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</a:rPr>
              <a:t>yn drosedd academaidd ddifrifol ac yn cael ei thrin felly gan Brifysgol Cymru Drindod Dewi Sant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4CD46C7-9AAF-DE63-34CF-E649D07DA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4800" dirty="0">
                <a:latin typeface="Arial" panose="020B0604020202020204" pitchFamily="34" charset="0"/>
              </a:rPr>
              <a:t>Llên-ladrad  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Plagiarism</a:t>
            </a:r>
            <a:r>
              <a:rPr lang="cy-GB" sz="4800" dirty="0">
                <a:latin typeface="Arial" panose="020B0604020202020204" pitchFamily="34" charset="0"/>
              </a:rPr>
              <a:t>    </a:t>
            </a:r>
            <a:br>
              <a:rPr lang="cy-GB" dirty="0">
                <a:latin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3707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29566-4FE8-C3CE-7FD9-9D86241A3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6203C-B244-8683-C792-24C651BE46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7886700" cy="4351338"/>
          </a:xfrm>
        </p:spPr>
        <p:txBody>
          <a:bodyPr>
            <a:normAutofit/>
          </a:bodyPr>
          <a:lstStyle/>
          <a:p>
            <a:r>
              <a:rPr lang="en-GB" sz="3600" dirty="0"/>
              <a:t>“Respecting authorship through good academic practice is one of the key values of higher education in the UK.” (University of Essex, n.d.)</a:t>
            </a:r>
          </a:p>
        </p:txBody>
      </p:sp>
    </p:spTree>
    <p:extLst>
      <p:ext uri="{BB962C8B-B14F-4D97-AF65-F5344CB8AC3E}">
        <p14:creationId xmlns:p14="http://schemas.microsoft.com/office/powerpoint/2010/main" val="19694513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2670" y="1052737"/>
            <a:ext cx="9361040" cy="543593"/>
          </a:xfrm>
        </p:spPr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Ymwybyddiaeth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o’r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rhesymau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dros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lên-ladrad</a:t>
            </a:r>
            <a:b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Awareness of the reasons for plagiarism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28227" y="2748338"/>
            <a:ext cx="4593654" cy="5040560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Being unclear about what plagiarism is</a:t>
            </a:r>
          </a:p>
          <a:p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Poor time management skills </a:t>
            </a:r>
          </a:p>
          <a:p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Ineffective method of note-taking – e.g. not always recording the source of information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28437" y="2780929"/>
            <a:ext cx="4335338" cy="3199209"/>
          </a:xfrm>
        </p:spPr>
        <p:txBody>
          <a:bodyPr>
            <a:normAutofit/>
          </a:bodyPr>
          <a:lstStyle/>
          <a:p>
            <a:r>
              <a:rPr lang="cy-GB" sz="2400" dirty="0">
                <a:latin typeface="Arial" panose="020B0604020202020204" pitchFamily="34" charset="0"/>
              </a:rPr>
              <a:t>Yn aneglur ynghylch llen-ladrad</a:t>
            </a:r>
          </a:p>
          <a:p>
            <a:r>
              <a:rPr lang="cy-GB" sz="2400" dirty="0">
                <a:latin typeface="Arial" panose="020B0604020202020204" pitchFamily="34" charset="0"/>
              </a:rPr>
              <a:t>Sgiliau rheoli amser gwael</a:t>
            </a:r>
          </a:p>
          <a:p>
            <a:r>
              <a:rPr lang="cy-GB" sz="2400" dirty="0">
                <a:latin typeface="Arial" panose="020B0604020202020204" pitchFamily="34" charset="0"/>
              </a:rPr>
              <a:t>Dull aneffeithiol o gymryd nodiadau – e.e. diffyg cofnodi o ble daeth y wybodaeth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45069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9922" y="692697"/>
            <a:ext cx="9078078" cy="759617"/>
          </a:xfrm>
        </p:spPr>
        <p:txBody>
          <a:bodyPr>
            <a:noAutofit/>
          </a:bodyPr>
          <a:lstStyle/>
          <a:p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 err="1">
                <a:latin typeface="Arial" panose="020B0604020202020204" pitchFamily="34" charset="0"/>
              </a:rPr>
              <a:t>Ymwybyddiaeth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o’r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rhesymau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dros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lên-ladrad</a:t>
            </a:r>
            <a:b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Awareness of the reasons for plagiarism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08425" y="2633351"/>
            <a:ext cx="4593654" cy="5688632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Feeling under extreme pressure to pass or succeed </a:t>
            </a:r>
          </a:p>
          <a:p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Different cultural values/practising different academic conventions</a:t>
            </a:r>
          </a:p>
          <a:p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Believing that it will not be detected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9921" y="2636913"/>
            <a:ext cx="4335338" cy="4567361"/>
          </a:xfrm>
        </p:spPr>
        <p:txBody>
          <a:bodyPr>
            <a:normAutofit/>
          </a:bodyPr>
          <a:lstStyle/>
          <a:p>
            <a:r>
              <a:rPr lang="cy-GB" sz="2400" dirty="0">
                <a:latin typeface="Arial" panose="020B0604020202020204" pitchFamily="34" charset="0"/>
              </a:rPr>
              <a:t>Teimlo dan bwysau eithafol i basio neu lwyddo</a:t>
            </a:r>
          </a:p>
          <a:p>
            <a:r>
              <a:rPr lang="cy-GB" sz="2400" dirty="0">
                <a:latin typeface="Arial" panose="020B0604020202020204" pitchFamily="34" charset="0"/>
              </a:rPr>
              <a:t>Gwahanol werthoedd diwylliannol/ymarfer gwahanol gonfensiynau academaidd</a:t>
            </a:r>
          </a:p>
          <a:p>
            <a:r>
              <a:rPr lang="cy-GB" sz="2400" dirty="0">
                <a:latin typeface="Arial" panose="020B0604020202020204" pitchFamily="34" charset="0"/>
              </a:rPr>
              <a:t>Credu na fydd yn cael ei ganfod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04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5543" y="702129"/>
            <a:ext cx="9546771" cy="706644"/>
          </a:xfrm>
        </p:spPr>
        <p:txBody>
          <a:bodyPr>
            <a:noAutofit/>
          </a:bodyPr>
          <a:lstStyle/>
          <a:p>
            <a:br>
              <a:rPr lang="en-GB" sz="4800" dirty="0">
                <a:latin typeface="Arial" panose="020B0604020202020204" pitchFamily="34" charset="0"/>
              </a:rPr>
            </a:br>
            <a:r>
              <a:rPr lang="en-GB" sz="3600" dirty="0" err="1">
                <a:latin typeface="Arial" panose="020B0604020202020204" pitchFamily="34" charset="0"/>
              </a:rPr>
              <a:t>Ymwybyddiaeth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o’r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rhesymau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dros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lên-ladrad</a:t>
            </a:r>
            <a:b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Awareness of the reasons for plagiarism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35898" y="2775113"/>
            <a:ext cx="4563229" cy="5688632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Knowing that the syllabus has stayed the same each year – e.g. having access to work from previous students</a:t>
            </a:r>
          </a:p>
          <a:p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academic confidence</a:t>
            </a:r>
          </a:p>
          <a:p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Being conditioned from secondary schooling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92874" y="2780929"/>
            <a:ext cx="4335338" cy="4567361"/>
          </a:xfrm>
        </p:spPr>
        <p:txBody>
          <a:bodyPr>
            <a:normAutofit/>
          </a:bodyPr>
          <a:lstStyle/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Gwybod bod y cynnwys wedi aros yr un fath bob blwyddyn – e.e. cael cyrchiad at waith myfyrwyr blaenorol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Diffyg hyder academaidd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Cael ei cyflyru o addysg uwchradd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42087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63408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sz="4800" dirty="0">
                <a:latin typeface="Arial" panose="020B0604020202020204" pitchFamily="34" charset="0"/>
              </a:rPr>
              <a:t>Turnitin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196753"/>
            <a:ext cx="4038600" cy="4929411"/>
          </a:xfrm>
        </p:spPr>
        <p:txBody>
          <a:bodyPr/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Adnodd ar-lein sy'n helpu staff i ganfod llên-ladrad posib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Cymharu gwaith myfyrwyr yn erbyn cronfa ddata fawr iawn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Yn helpu myfyrwyr i leihau canran tebygrwydd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196753"/>
            <a:ext cx="4038600" cy="4929411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Online resource which helps staff detect potential plagiarism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Compares students’ work against very large database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Helps students reduce percentage of similarity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2477939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1047650"/>
          </a:xfrm>
        </p:spPr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Canfod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Llên-ladrad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Detecting Plagiarism</a:t>
            </a:r>
          </a:p>
        </p:txBody>
      </p:sp>
      <p:pic>
        <p:nvPicPr>
          <p:cNvPr id="4" name="Content Placeholder 3" descr="Image of Turnitin report"/>
          <p:cNvPicPr>
            <a:picLocks noGrp="1"/>
          </p:cNvPicPr>
          <p:nvPr>
            <p:ph idx="1"/>
          </p:nvPr>
        </p:nvPicPr>
        <p:blipFill rotWithShape="1">
          <a:blip r:embed="rId3"/>
          <a:srcRect l="831" t="10344" r="1784" b="9261"/>
          <a:stretch/>
        </p:blipFill>
        <p:spPr bwMode="auto">
          <a:xfrm>
            <a:off x="1775520" y="1628800"/>
            <a:ext cx="8640960" cy="489654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629151" y="2543175"/>
            <a:ext cx="1666875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350" dirty="0"/>
          </a:p>
        </p:txBody>
      </p:sp>
      <p:sp>
        <p:nvSpPr>
          <p:cNvPr id="6" name="TextBox 5"/>
          <p:cNvSpPr txBox="1"/>
          <p:nvPr/>
        </p:nvSpPr>
        <p:spPr>
          <a:xfrm>
            <a:off x="4629151" y="2543174"/>
            <a:ext cx="1666875" cy="3000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1350" dirty="0"/>
          </a:p>
        </p:txBody>
      </p:sp>
      <p:sp>
        <p:nvSpPr>
          <p:cNvPr id="7" name="TextBox 6"/>
          <p:cNvSpPr txBox="1"/>
          <p:nvPr/>
        </p:nvSpPr>
        <p:spPr>
          <a:xfrm>
            <a:off x="7858126" y="997569"/>
            <a:ext cx="28098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(</a:t>
            </a:r>
            <a:r>
              <a:rPr lang="en-GB" sz="2800" dirty="0" err="1"/>
              <a:t>Turnitin</a:t>
            </a:r>
            <a:r>
              <a:rPr lang="en-GB" sz="2800" dirty="0"/>
              <a:t>, 2015)</a:t>
            </a:r>
          </a:p>
        </p:txBody>
      </p:sp>
    </p:spTree>
    <p:extLst>
      <p:ext uri="{BB962C8B-B14F-4D97-AF65-F5344CB8AC3E}">
        <p14:creationId xmlns:p14="http://schemas.microsoft.com/office/powerpoint/2010/main" val="39960192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sz="4800" dirty="0">
                <a:latin typeface="Arial" panose="020B0604020202020204" pitchFamily="34" charset="0"/>
              </a:rPr>
              <a:t>Turnitin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Link to module to find Turnitin</a:t>
            </a: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Course: </a:t>
            </a:r>
            <a:r>
              <a:rPr lang="en-GB" dirty="0" err="1">
                <a:hlinkClick r:id="rId3"/>
              </a:rPr>
              <a:t>Datblygu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Sgiliau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Astudio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Effeithiol</a:t>
            </a:r>
            <a:r>
              <a:rPr lang="en-GB" dirty="0">
                <a:hlinkClick r:id="rId3"/>
              </a:rPr>
              <a:t>/Developing Effective Study Skills (ECEY4008/C) (uwtsd.ac.uk)</a:t>
            </a:r>
            <a:endParaRPr lang="en-GB" dirty="0"/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033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9858" y="332656"/>
            <a:ext cx="9396536" cy="63408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sz="4800" dirty="0">
                <a:latin typeface="Arial" panose="020B0604020202020204" pitchFamily="34" charset="0"/>
              </a:rPr>
              <a:t>Turnitin – </a:t>
            </a:r>
            <a:br>
              <a:rPr lang="cy-GB" sz="4800" dirty="0">
                <a:latin typeface="Arial" panose="020B0604020202020204" pitchFamily="34" charset="0"/>
              </a:rPr>
            </a:br>
            <a:r>
              <a:rPr lang="cy-GB" sz="4800" dirty="0">
                <a:latin typeface="Arial" panose="020B0604020202020204" pitchFamily="34" charset="0"/>
              </a:rPr>
              <a:t>Aseiniadau /</a:t>
            </a: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03512" y="1484785"/>
            <a:ext cx="4501008" cy="4713387"/>
          </a:xfrm>
        </p:spPr>
        <p:txBody>
          <a:bodyPr/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Llwythwch aseiniad ar ddolen Drafft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Edrychwch ar yr adroddiad tebygrwydd (Mewn Lliw)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Hyd yn oed os yw canran isel, rhaid i chi wirio pob darn lliwgar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4520" y="1484785"/>
            <a:ext cx="4283968" cy="4857403"/>
          </a:xfrm>
        </p:spPr>
        <p:txBody>
          <a:bodyPr/>
          <a:lstStyle/>
          <a:p>
            <a:pPr>
              <a:defRPr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Upload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assignment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on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to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Draft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link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defRPr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Check similarity report (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In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Colour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</a:p>
          <a:p>
            <a:pPr>
              <a:defRPr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Even if low percentage, you must check every coloured segment</a:t>
            </a:r>
          </a:p>
        </p:txBody>
      </p:sp>
    </p:spTree>
    <p:extLst>
      <p:ext uri="{BB962C8B-B14F-4D97-AF65-F5344CB8AC3E}">
        <p14:creationId xmlns:p14="http://schemas.microsoft.com/office/powerpoint/2010/main" val="17494068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63408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sz="4800" dirty="0">
                <a:latin typeface="Arial" panose="020B0604020202020204" pitchFamily="34" charset="0"/>
              </a:rPr>
              <a:t>Turnitin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196753"/>
            <a:ext cx="4038600" cy="4929411"/>
          </a:xfrm>
        </p:spPr>
        <p:txBody>
          <a:bodyPr/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Ewch Amdani...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A oes llawer o liw?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Efallai bod angen fwy o aralleirio?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Efallai bod angen lleihau’r nifer o dyfyniadau uniongyrchol?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196753"/>
            <a:ext cx="4038600" cy="4929411"/>
          </a:xfrm>
        </p:spPr>
        <p:txBody>
          <a:bodyPr/>
          <a:lstStyle/>
          <a:p>
            <a:pPr>
              <a:defRPr/>
            </a:pP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Have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a go...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Is there a lot of </a:t>
            </a:r>
            <a:r>
              <a:rPr lang="en-US" dirty="0" err="1">
                <a:solidFill>
                  <a:srgbClr val="0000FF"/>
                </a:solidFill>
                <a:latin typeface="Arial" panose="020B0604020202020204" pitchFamily="34" charset="0"/>
              </a:rPr>
              <a:t>colour</a:t>
            </a: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?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Perhaps more paraphrasing is required?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Perhaps the amount of direct quotations need to be reduced?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0543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615602"/>
          </a:xfrm>
        </p:spPr>
        <p:txBody>
          <a:bodyPr>
            <a:noAutofit/>
          </a:bodyPr>
          <a:lstStyle/>
          <a:p>
            <a:r>
              <a:rPr lang="en-GB" altLang="en-US" sz="4800" dirty="0" err="1">
                <a:latin typeface="Arial" panose="020B0604020202020204" pitchFamily="34" charset="0"/>
              </a:rPr>
              <a:t>Cyfeirnodi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uniongyrchol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Direct referencing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484785"/>
            <a:ext cx="4038600" cy="4641379"/>
          </a:xfrm>
        </p:spPr>
        <p:txBody>
          <a:bodyPr>
            <a:normAutofit/>
          </a:bodyPr>
          <a:lstStyle/>
          <a:p>
            <a:pPr marL="0" indent="0" algn="just">
              <a:buNone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Awgryma Knight (2011) fod chwarae yn yr awyr agored yn rhoi sgiliau cymdeithasol pwysig i blant.</a:t>
            </a:r>
          </a:p>
          <a:p>
            <a:pPr marL="0" indent="0" algn="just">
              <a:buNone/>
              <a:defRPr/>
            </a:pPr>
            <a:endParaRPr lang="cy-GB" altLang="cy-GB" sz="24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indent="0" algn="just">
              <a:buNone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Mae chwarae yn yr awyr agored yn darparu nifer o sgiliau cymdeithasol pwysig. Cefnogir y farn hon gan Knight (2011).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84785"/>
            <a:ext cx="4038600" cy="4641379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Knight (2011) suggests that outdoor play provides children with important social skills.</a:t>
            </a:r>
          </a:p>
          <a:p>
            <a:pPr>
              <a:defRPr/>
            </a:pPr>
            <a:endParaRPr lang="en-US" sz="24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Outdoor play provides several important social skills. This view is supported by Knight (2011).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903962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sz="4800" dirty="0">
                <a:latin typeface="Arial" panose="020B0604020202020204" pitchFamily="34" charset="0"/>
              </a:rPr>
              <a:t>Yn y rhestr o gyfeiriadau...</a:t>
            </a:r>
            <a:br>
              <a:rPr lang="cy-GB" sz="4800" dirty="0">
                <a:latin typeface="Arial" panose="020B0604020202020204" pitchFamily="34" charset="0"/>
              </a:rPr>
            </a:b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In the reference list...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Knight, S. (2011) </a:t>
            </a:r>
            <a:r>
              <a:rPr lang="en-US" i="1" dirty="0">
                <a:latin typeface="Arial" panose="020B0604020202020204" pitchFamily="34" charset="0"/>
              </a:rPr>
              <a:t>Risk and adventure in early years outdoor play: learning from forest schools.</a:t>
            </a:r>
            <a:r>
              <a:rPr lang="en-US" dirty="0">
                <a:latin typeface="Arial" panose="020B0604020202020204" pitchFamily="34" charset="0"/>
              </a:rPr>
              <a:t> London: SAGE Publications Ltd.</a:t>
            </a:r>
          </a:p>
        </p:txBody>
      </p:sp>
    </p:spTree>
    <p:extLst>
      <p:ext uri="{BB962C8B-B14F-4D97-AF65-F5344CB8AC3E}">
        <p14:creationId xmlns:p14="http://schemas.microsoft.com/office/powerpoint/2010/main" val="42392513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1420586" y="367166"/>
            <a:ext cx="8229600" cy="850106"/>
          </a:xfrm>
        </p:spPr>
        <p:txBody>
          <a:bodyPr>
            <a:noAutofit/>
          </a:bodyPr>
          <a:lstStyle/>
          <a:p>
            <a:r>
              <a:rPr lang="cy-GB" altLang="en-US" sz="4800" dirty="0">
                <a:latin typeface="Arial" panose="020B0604020202020204" pitchFamily="34" charset="0"/>
              </a:rPr>
              <a:t>Cofiwch- Rhestr Cyfeirnodi!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Remember- Reference List!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03512" y="1556793"/>
            <a:ext cx="4536504" cy="456937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Manylion y ffynhonnell yn y drefn gywir.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Defnydd cywir o atalnodi.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Dylai manylion y ffynhonnell gyfateb yn union gyda’r rhestr o gyfeiriadau.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Trefn yr wyddor.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2543" y="1556793"/>
            <a:ext cx="4396680" cy="456937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Correct order of the sources’ details.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Correct use of punctuation.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Details cited in work should correspond exactly with reference list.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Alphabetical order</a:t>
            </a:r>
            <a:r>
              <a:rPr lang="en-GB" dirty="0">
                <a:latin typeface="Arial" panose="020B0604020202020204" pitchFamily="34" charset="0"/>
              </a:rPr>
              <a:t>.</a:t>
            </a:r>
            <a:endParaRPr 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10099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F8941-8ED0-F88B-AE8C-DFA9020DF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system </a:t>
            </a:r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br>
              <a:rPr lang="en-GB" dirty="0"/>
            </a:br>
            <a:r>
              <a:rPr lang="en-GB" dirty="0">
                <a:solidFill>
                  <a:srgbClr val="0000FF"/>
                </a:solidFill>
              </a:rPr>
              <a:t>We use </a:t>
            </a:r>
            <a:r>
              <a:rPr lang="en-GB" dirty="0" err="1">
                <a:solidFill>
                  <a:srgbClr val="0000FF"/>
                </a:solidFill>
              </a:rPr>
              <a:t>rhe</a:t>
            </a:r>
            <a:r>
              <a:rPr lang="en-GB" dirty="0">
                <a:solidFill>
                  <a:srgbClr val="0000FF"/>
                </a:solidFill>
              </a:rPr>
              <a:t> reference </a:t>
            </a:r>
            <a:r>
              <a:rPr lang="en-GB">
                <a:solidFill>
                  <a:srgbClr val="0000FF"/>
                </a:solidFill>
              </a:rPr>
              <a:t>list system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15E00-3999-9BE5-C073-B4FF6ED914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Cite Them Right - Reference list vs bibliography (uwtsd.ac.uk)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Cite Them Right - What is a reference list? (uwtsd.ac.uk)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6497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2471" y="163739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Arial" panose="020B0604020202020204" pitchFamily="34" charset="0"/>
              </a:rPr>
              <a:t>Harvard</a:t>
            </a:r>
            <a:endParaRPr lang="en-US" sz="4800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03512" y="1417639"/>
            <a:ext cx="4468688" cy="4171603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Cofiwch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gyfeirio</a:t>
            </a:r>
            <a:r>
              <a:rPr lang="en-GB" sz="3200" dirty="0">
                <a:latin typeface="Arial" panose="020B0604020202020204" pitchFamily="34" charset="0"/>
              </a:rPr>
              <a:t> Cite them Right</a:t>
            </a:r>
          </a:p>
          <a:p>
            <a:endParaRPr lang="en-US" sz="32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17639"/>
            <a:ext cx="4495800" cy="4171603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0000FF"/>
                </a:solidFill>
                <a:latin typeface="Arial" panose="020B0604020202020204" pitchFamily="34" charset="0"/>
              </a:rPr>
              <a:t>Remember to refer to Cite them Right</a:t>
            </a:r>
          </a:p>
          <a:p>
            <a:endParaRPr lang="en-GB" sz="3200" dirty="0">
              <a:solidFill>
                <a:srgbClr val="0000FF"/>
              </a:solidFill>
              <a:latin typeface="Arial" panose="020B0604020202020204" pitchFamily="34" charset="0"/>
              <a:hlinkClick r:id="rId3"/>
            </a:endParaRPr>
          </a:p>
          <a:p>
            <a:pPr marL="0" indent="0">
              <a:buNone/>
            </a:pPr>
            <a:endParaRPr lang="en-US" sz="32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1007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altLang="en-US" sz="3600" dirty="0"/>
            </a:br>
            <a:r>
              <a:rPr lang="en-GB" altLang="en-US" sz="5300" dirty="0" err="1">
                <a:latin typeface="Arial" panose="020B0604020202020204" pitchFamily="34" charset="0"/>
              </a:rPr>
              <a:t>Tasg</a:t>
            </a:r>
            <a:r>
              <a:rPr lang="en-GB" altLang="en-US" sz="5300" dirty="0">
                <a:latin typeface="Arial" panose="020B0604020202020204" pitchFamily="34" charset="0"/>
              </a:rPr>
              <a:t>                </a:t>
            </a:r>
            <a:r>
              <a:rPr lang="en-GB" altLang="en-US" sz="5300" dirty="0">
                <a:solidFill>
                  <a:srgbClr val="0000FF"/>
                </a:solidFill>
                <a:latin typeface="Arial" panose="020B0604020202020204" pitchFamily="34" charset="0"/>
              </a:rPr>
              <a:t>Task</a:t>
            </a:r>
            <a:br>
              <a:rPr lang="en-GB" altLang="en-US" sz="5300" dirty="0"/>
            </a:br>
            <a:endParaRPr lang="en-GB" altLang="en-US" sz="53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Gyda’r llyfrau a ddarperir, dilynwch y cyfarwyddiadau (o’r ddarlith a’r llawlyfr cyfeirnodi) a fformatiwch rhestr o gyfeiriadau o 10 ffynhonnell</a:t>
            </a:r>
          </a:p>
          <a:p>
            <a:pPr marL="0" indent="0">
              <a:buNone/>
              <a:defRPr/>
            </a:pPr>
            <a:endParaRPr lang="cy-GB" altLang="en-US" sz="2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With the books provided, follow the guidance (from the lecture and Cite them Right) and format a reference list of 10 sources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3410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1051</Words>
  <Application>Microsoft Office PowerPoint</Application>
  <PresentationFormat>Widescreen</PresentationFormat>
  <Paragraphs>191</Paragraphs>
  <Slides>23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Calibri</vt:lpstr>
      <vt:lpstr>Office Theme</vt:lpstr>
      <vt:lpstr>PowerPoint Presentation</vt:lpstr>
      <vt:lpstr>Adnoddau        Resources</vt:lpstr>
      <vt:lpstr> Cynnwys     Content</vt:lpstr>
      <vt:lpstr>Beth yw cyfeirnodi? What is referencing?</vt:lpstr>
      <vt:lpstr>Pam?             Why?</vt:lpstr>
      <vt:lpstr>A ydych erioed wedi cael unrhyw beth wedi'i ddwyn? Have you ever had anything stolen?</vt:lpstr>
      <vt:lpstr>Beth yn union yw llên-ladrad? What exactly is plagiarism?</vt:lpstr>
      <vt:lpstr>Llên-ladrad          Plagiarism     </vt:lpstr>
      <vt:lpstr>PowerPoint Presentation</vt:lpstr>
      <vt:lpstr>Ymwybyddiaeth o’r rhesymau dros lên-ladrad Awareness of the reasons for plagiarism</vt:lpstr>
      <vt:lpstr> Ymwybyddiaeth o’r rhesymau dros lên-ladrad Awareness of the reasons for plagiarism</vt:lpstr>
      <vt:lpstr> Ymwybyddiaeth o’r rhesymau dros lên-ladrad Awareness of the reasons for plagiarism</vt:lpstr>
      <vt:lpstr>Turnitin</vt:lpstr>
      <vt:lpstr>Canfod Llên-ladrad Detecting Plagiarism</vt:lpstr>
      <vt:lpstr>Turnitin</vt:lpstr>
      <vt:lpstr>Turnitin –  Aseiniadau /Assignments</vt:lpstr>
      <vt:lpstr>Turnitin</vt:lpstr>
      <vt:lpstr>Cyfeirnodi uniongyrchol Direct referencing</vt:lpstr>
      <vt:lpstr>Yn y rhestr o gyfeiriadau... In the reference list...</vt:lpstr>
      <vt:lpstr>Cofiwch- Rhestr Cyfeirnodi! Remember- Reference List!</vt:lpstr>
      <vt:lpstr>Rydym yn defnyddio system rhestr cyfeirnodi We use rhe reference list system</vt:lpstr>
      <vt:lpstr>Harvard</vt:lpstr>
      <vt:lpstr> Tasg                Task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6</cp:revision>
  <dcterms:created xsi:type="dcterms:W3CDTF">2022-07-11T13:19:46Z</dcterms:created>
  <dcterms:modified xsi:type="dcterms:W3CDTF">2023-10-05T08:23:10Z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