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Lst>
  <p:sldSz cx="21240750"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AD7EE"/>
    <a:srgbClr val="EEEE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2968" autoAdjust="0"/>
    <p:restoredTop sz="94660"/>
  </p:normalViewPr>
  <p:slideViewPr>
    <p:cSldViewPr snapToGrid="0">
      <p:cViewPr>
        <p:scale>
          <a:sx n="50" d="100"/>
          <a:sy n="50" d="100"/>
        </p:scale>
        <p:origin x="45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3056" y="4954765"/>
            <a:ext cx="18054638" cy="10540260"/>
          </a:xfrm>
        </p:spPr>
        <p:txBody>
          <a:bodyPr anchor="b"/>
          <a:lstStyle>
            <a:lvl1pPr algn="ctr">
              <a:defRPr sz="13937"/>
            </a:lvl1pPr>
          </a:lstStyle>
          <a:p>
            <a:r>
              <a:rPr lang="en-US"/>
              <a:t>Click to edit Master title style</a:t>
            </a:r>
            <a:endParaRPr lang="en-US" dirty="0"/>
          </a:p>
        </p:txBody>
      </p:sp>
      <p:sp>
        <p:nvSpPr>
          <p:cNvPr id="3" name="Subtitle 2"/>
          <p:cNvSpPr>
            <a:spLocks noGrp="1"/>
          </p:cNvSpPr>
          <p:nvPr>
            <p:ph type="subTitle" idx="1"/>
          </p:nvPr>
        </p:nvSpPr>
        <p:spPr>
          <a:xfrm>
            <a:off x="2655095" y="15901498"/>
            <a:ext cx="15930563" cy="7309500"/>
          </a:xfrm>
        </p:spPr>
        <p:txBody>
          <a:bodyPr/>
          <a:lstStyle>
            <a:lvl1pPr marL="0" indent="0" algn="ctr">
              <a:buNone/>
              <a:defRPr sz="5575"/>
            </a:lvl1pPr>
            <a:lvl2pPr marL="1062020" indent="0" algn="ctr">
              <a:buNone/>
              <a:defRPr sz="4646"/>
            </a:lvl2pPr>
            <a:lvl3pPr marL="2124040" indent="0" algn="ctr">
              <a:buNone/>
              <a:defRPr sz="4181"/>
            </a:lvl3pPr>
            <a:lvl4pPr marL="3186060" indent="0" algn="ctr">
              <a:buNone/>
              <a:defRPr sz="3717"/>
            </a:lvl4pPr>
            <a:lvl5pPr marL="4248079" indent="0" algn="ctr">
              <a:buNone/>
              <a:defRPr sz="3717"/>
            </a:lvl5pPr>
            <a:lvl6pPr marL="5310098" indent="0" algn="ctr">
              <a:buNone/>
              <a:defRPr sz="3717"/>
            </a:lvl6pPr>
            <a:lvl7pPr marL="6372119" indent="0" algn="ctr">
              <a:buNone/>
              <a:defRPr sz="3717"/>
            </a:lvl7pPr>
            <a:lvl8pPr marL="7434138" indent="0" algn="ctr">
              <a:buNone/>
              <a:defRPr sz="3717"/>
            </a:lvl8pPr>
            <a:lvl9pPr marL="8496158" indent="0" algn="ctr">
              <a:buNone/>
              <a:defRPr sz="371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060B4F2-97B2-40D1-B053-2384B131E143}" type="datetimeFigureOut">
              <a:rPr lang="en-GB" smtClean="0"/>
              <a:t>26/02/2023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4A66BA-9263-419D-B1F8-D1DA626463A7}" type="slidenum">
              <a:rPr lang="en-GB" smtClean="0"/>
              <a:t>‹#›</a:t>
            </a:fld>
            <a:endParaRPr lang="en-GB" dirty="0"/>
          </a:p>
        </p:txBody>
      </p:sp>
    </p:spTree>
    <p:extLst>
      <p:ext uri="{BB962C8B-B14F-4D97-AF65-F5344CB8AC3E}">
        <p14:creationId xmlns:p14="http://schemas.microsoft.com/office/powerpoint/2010/main" val="1489652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60B4F2-97B2-40D1-B053-2384B131E143}" type="datetimeFigureOut">
              <a:rPr lang="en-GB" smtClean="0"/>
              <a:t>26/02/2023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4A66BA-9263-419D-B1F8-D1DA626463A7}" type="slidenum">
              <a:rPr lang="en-GB" smtClean="0"/>
              <a:t>‹#›</a:t>
            </a:fld>
            <a:endParaRPr lang="en-GB" dirty="0"/>
          </a:p>
        </p:txBody>
      </p:sp>
    </p:spTree>
    <p:extLst>
      <p:ext uri="{BB962C8B-B14F-4D97-AF65-F5344CB8AC3E}">
        <p14:creationId xmlns:p14="http://schemas.microsoft.com/office/powerpoint/2010/main" val="2046895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9241" y="7547789"/>
            <a:ext cx="18320147" cy="12593645"/>
          </a:xfrm>
        </p:spPr>
        <p:txBody>
          <a:bodyPr anchor="b"/>
          <a:lstStyle>
            <a:lvl1pPr>
              <a:defRPr sz="13937"/>
            </a:lvl1pPr>
          </a:lstStyle>
          <a:p>
            <a:r>
              <a:rPr lang="en-US"/>
              <a:t>Click to edit Master title style</a:t>
            </a:r>
            <a:endParaRPr lang="en-US" dirty="0"/>
          </a:p>
        </p:txBody>
      </p:sp>
      <p:sp>
        <p:nvSpPr>
          <p:cNvPr id="3" name="Text Placeholder 2"/>
          <p:cNvSpPr>
            <a:spLocks noGrp="1"/>
          </p:cNvSpPr>
          <p:nvPr>
            <p:ph type="body" idx="1"/>
          </p:nvPr>
        </p:nvSpPr>
        <p:spPr>
          <a:xfrm>
            <a:off x="1449241" y="20260576"/>
            <a:ext cx="18320147" cy="6622701"/>
          </a:xfrm>
        </p:spPr>
        <p:txBody>
          <a:bodyPr/>
          <a:lstStyle>
            <a:lvl1pPr marL="0" indent="0">
              <a:buNone/>
              <a:defRPr sz="5575">
                <a:solidFill>
                  <a:schemeClr val="tx1"/>
                </a:solidFill>
              </a:defRPr>
            </a:lvl1pPr>
            <a:lvl2pPr marL="1062020" indent="0">
              <a:buNone/>
              <a:defRPr sz="4646">
                <a:solidFill>
                  <a:schemeClr val="tx1">
                    <a:tint val="75000"/>
                  </a:schemeClr>
                </a:solidFill>
              </a:defRPr>
            </a:lvl2pPr>
            <a:lvl3pPr marL="2124040" indent="0">
              <a:buNone/>
              <a:defRPr sz="4181">
                <a:solidFill>
                  <a:schemeClr val="tx1">
                    <a:tint val="75000"/>
                  </a:schemeClr>
                </a:solidFill>
              </a:defRPr>
            </a:lvl3pPr>
            <a:lvl4pPr marL="3186060" indent="0">
              <a:buNone/>
              <a:defRPr sz="3717">
                <a:solidFill>
                  <a:schemeClr val="tx1">
                    <a:tint val="75000"/>
                  </a:schemeClr>
                </a:solidFill>
              </a:defRPr>
            </a:lvl4pPr>
            <a:lvl5pPr marL="4248079" indent="0">
              <a:buNone/>
              <a:defRPr sz="3717">
                <a:solidFill>
                  <a:schemeClr val="tx1">
                    <a:tint val="75000"/>
                  </a:schemeClr>
                </a:solidFill>
              </a:defRPr>
            </a:lvl5pPr>
            <a:lvl6pPr marL="5310098" indent="0">
              <a:buNone/>
              <a:defRPr sz="3717">
                <a:solidFill>
                  <a:schemeClr val="tx1">
                    <a:tint val="75000"/>
                  </a:schemeClr>
                </a:solidFill>
              </a:defRPr>
            </a:lvl6pPr>
            <a:lvl7pPr marL="6372119" indent="0">
              <a:buNone/>
              <a:defRPr sz="3717">
                <a:solidFill>
                  <a:schemeClr val="tx1">
                    <a:tint val="75000"/>
                  </a:schemeClr>
                </a:solidFill>
              </a:defRPr>
            </a:lvl7pPr>
            <a:lvl8pPr marL="7434138" indent="0">
              <a:buNone/>
              <a:defRPr sz="3717">
                <a:solidFill>
                  <a:schemeClr val="tx1">
                    <a:tint val="75000"/>
                  </a:schemeClr>
                </a:solidFill>
              </a:defRPr>
            </a:lvl8pPr>
            <a:lvl9pPr marL="8496158" indent="0">
              <a:buNone/>
              <a:defRPr sz="371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60B4F2-97B2-40D1-B053-2384B131E143}" type="datetimeFigureOut">
              <a:rPr lang="en-GB" smtClean="0"/>
              <a:t>26/02/2023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4A66BA-9263-419D-B1F8-D1DA626463A7}" type="slidenum">
              <a:rPr lang="en-GB" smtClean="0"/>
              <a:t>‹#›</a:t>
            </a:fld>
            <a:endParaRPr lang="en-GB" dirty="0"/>
          </a:p>
        </p:txBody>
      </p:sp>
    </p:spTree>
    <p:extLst>
      <p:ext uri="{BB962C8B-B14F-4D97-AF65-F5344CB8AC3E}">
        <p14:creationId xmlns:p14="http://schemas.microsoft.com/office/powerpoint/2010/main" val="931472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60302" y="8059375"/>
            <a:ext cx="902731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753131" y="8059375"/>
            <a:ext cx="902731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060B4F2-97B2-40D1-B053-2384B131E143}" type="datetimeFigureOut">
              <a:rPr lang="en-GB" smtClean="0"/>
              <a:t>26/02/2023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74A66BA-9263-419D-B1F8-D1DA626463A7}" type="slidenum">
              <a:rPr lang="en-GB" smtClean="0"/>
              <a:t>‹#›</a:t>
            </a:fld>
            <a:endParaRPr lang="en-GB" dirty="0"/>
          </a:p>
        </p:txBody>
      </p:sp>
    </p:spTree>
    <p:extLst>
      <p:ext uri="{BB962C8B-B14F-4D97-AF65-F5344CB8AC3E}">
        <p14:creationId xmlns:p14="http://schemas.microsoft.com/office/powerpoint/2010/main" val="3188504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63069" y="1611882"/>
            <a:ext cx="18320147"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63072" y="7421634"/>
            <a:ext cx="8985831" cy="3637227"/>
          </a:xfrm>
        </p:spPr>
        <p:txBody>
          <a:bodyPr anchor="b"/>
          <a:lstStyle>
            <a:lvl1pPr marL="0" indent="0">
              <a:buNone/>
              <a:defRPr sz="5575" b="1"/>
            </a:lvl1pPr>
            <a:lvl2pPr marL="1062020" indent="0">
              <a:buNone/>
              <a:defRPr sz="4646" b="1"/>
            </a:lvl2pPr>
            <a:lvl3pPr marL="2124040" indent="0">
              <a:buNone/>
              <a:defRPr sz="4181" b="1"/>
            </a:lvl3pPr>
            <a:lvl4pPr marL="3186060" indent="0">
              <a:buNone/>
              <a:defRPr sz="3717" b="1"/>
            </a:lvl4pPr>
            <a:lvl5pPr marL="4248079" indent="0">
              <a:buNone/>
              <a:defRPr sz="3717" b="1"/>
            </a:lvl5pPr>
            <a:lvl6pPr marL="5310098" indent="0">
              <a:buNone/>
              <a:defRPr sz="3717" b="1"/>
            </a:lvl6pPr>
            <a:lvl7pPr marL="6372119" indent="0">
              <a:buNone/>
              <a:defRPr sz="3717" b="1"/>
            </a:lvl7pPr>
            <a:lvl8pPr marL="7434138" indent="0">
              <a:buNone/>
              <a:defRPr sz="3717" b="1"/>
            </a:lvl8pPr>
            <a:lvl9pPr marL="8496158" indent="0">
              <a:buNone/>
              <a:defRPr sz="3717" b="1"/>
            </a:lvl9pPr>
          </a:lstStyle>
          <a:p>
            <a:pPr lvl="0"/>
            <a:r>
              <a:rPr lang="en-US"/>
              <a:t>Click to edit Master text styles</a:t>
            </a:r>
          </a:p>
        </p:txBody>
      </p:sp>
      <p:sp>
        <p:nvSpPr>
          <p:cNvPr id="4" name="Content Placeholder 3"/>
          <p:cNvSpPr>
            <a:spLocks noGrp="1"/>
          </p:cNvSpPr>
          <p:nvPr>
            <p:ph sz="half" idx="2"/>
          </p:nvPr>
        </p:nvSpPr>
        <p:spPr>
          <a:xfrm>
            <a:off x="1463072" y="11058864"/>
            <a:ext cx="8985831"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753131" y="7421634"/>
            <a:ext cx="9030085" cy="3637227"/>
          </a:xfrm>
        </p:spPr>
        <p:txBody>
          <a:bodyPr anchor="b"/>
          <a:lstStyle>
            <a:lvl1pPr marL="0" indent="0">
              <a:buNone/>
              <a:defRPr sz="5575" b="1"/>
            </a:lvl1pPr>
            <a:lvl2pPr marL="1062020" indent="0">
              <a:buNone/>
              <a:defRPr sz="4646" b="1"/>
            </a:lvl2pPr>
            <a:lvl3pPr marL="2124040" indent="0">
              <a:buNone/>
              <a:defRPr sz="4181" b="1"/>
            </a:lvl3pPr>
            <a:lvl4pPr marL="3186060" indent="0">
              <a:buNone/>
              <a:defRPr sz="3717" b="1"/>
            </a:lvl4pPr>
            <a:lvl5pPr marL="4248079" indent="0">
              <a:buNone/>
              <a:defRPr sz="3717" b="1"/>
            </a:lvl5pPr>
            <a:lvl6pPr marL="5310098" indent="0">
              <a:buNone/>
              <a:defRPr sz="3717" b="1"/>
            </a:lvl6pPr>
            <a:lvl7pPr marL="6372119" indent="0">
              <a:buNone/>
              <a:defRPr sz="3717" b="1"/>
            </a:lvl7pPr>
            <a:lvl8pPr marL="7434138" indent="0">
              <a:buNone/>
              <a:defRPr sz="3717" b="1"/>
            </a:lvl8pPr>
            <a:lvl9pPr marL="8496158" indent="0">
              <a:buNone/>
              <a:defRPr sz="3717" b="1"/>
            </a:lvl9pPr>
          </a:lstStyle>
          <a:p>
            <a:pPr lvl="0"/>
            <a:r>
              <a:rPr lang="en-US"/>
              <a:t>Click to edit Master text styles</a:t>
            </a:r>
          </a:p>
        </p:txBody>
      </p:sp>
      <p:sp>
        <p:nvSpPr>
          <p:cNvPr id="6" name="Content Placeholder 5"/>
          <p:cNvSpPr>
            <a:spLocks noGrp="1"/>
          </p:cNvSpPr>
          <p:nvPr>
            <p:ph sz="quarter" idx="4"/>
          </p:nvPr>
        </p:nvSpPr>
        <p:spPr>
          <a:xfrm>
            <a:off x="10753131" y="11058864"/>
            <a:ext cx="9030085"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060B4F2-97B2-40D1-B053-2384B131E143}" type="datetimeFigureOut">
              <a:rPr lang="en-GB" smtClean="0"/>
              <a:t>26/02/2023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74A66BA-9263-419D-B1F8-D1DA626463A7}" type="slidenum">
              <a:rPr lang="en-GB" smtClean="0"/>
              <a:t>‹#›</a:t>
            </a:fld>
            <a:endParaRPr lang="en-GB" dirty="0"/>
          </a:p>
        </p:txBody>
      </p:sp>
    </p:spTree>
    <p:extLst>
      <p:ext uri="{BB962C8B-B14F-4D97-AF65-F5344CB8AC3E}">
        <p14:creationId xmlns:p14="http://schemas.microsoft.com/office/powerpoint/2010/main" val="2403899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060B4F2-97B2-40D1-B053-2384B131E143}" type="datetimeFigureOut">
              <a:rPr lang="en-GB" smtClean="0"/>
              <a:t>26/02/2023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74A66BA-9263-419D-B1F8-D1DA626463A7}" type="slidenum">
              <a:rPr lang="en-GB" smtClean="0"/>
              <a:t>‹#›</a:t>
            </a:fld>
            <a:endParaRPr lang="en-GB" dirty="0"/>
          </a:p>
        </p:txBody>
      </p:sp>
    </p:spTree>
    <p:extLst>
      <p:ext uri="{BB962C8B-B14F-4D97-AF65-F5344CB8AC3E}">
        <p14:creationId xmlns:p14="http://schemas.microsoft.com/office/powerpoint/2010/main" val="1317121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60B4F2-97B2-40D1-B053-2384B131E143}" type="datetimeFigureOut">
              <a:rPr lang="en-GB" smtClean="0"/>
              <a:t>26/02/2023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74A66BA-9263-419D-B1F8-D1DA626463A7}" type="slidenum">
              <a:rPr lang="en-GB" smtClean="0"/>
              <a:t>‹#›</a:t>
            </a:fld>
            <a:endParaRPr lang="en-GB" dirty="0"/>
          </a:p>
        </p:txBody>
      </p:sp>
    </p:spTree>
    <p:extLst>
      <p:ext uri="{BB962C8B-B14F-4D97-AF65-F5344CB8AC3E}">
        <p14:creationId xmlns:p14="http://schemas.microsoft.com/office/powerpoint/2010/main" val="2471981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63069" y="2018348"/>
            <a:ext cx="6850695" cy="7064216"/>
          </a:xfrm>
        </p:spPr>
        <p:txBody>
          <a:bodyPr anchor="b"/>
          <a:lstStyle>
            <a:lvl1pPr>
              <a:defRPr sz="7433"/>
            </a:lvl1pPr>
          </a:lstStyle>
          <a:p>
            <a:r>
              <a:rPr lang="en-US"/>
              <a:t>Click to edit Master title style</a:t>
            </a:r>
            <a:endParaRPr lang="en-US" dirty="0"/>
          </a:p>
        </p:txBody>
      </p:sp>
      <p:sp>
        <p:nvSpPr>
          <p:cNvPr id="3" name="Content Placeholder 2"/>
          <p:cNvSpPr>
            <a:spLocks noGrp="1"/>
          </p:cNvSpPr>
          <p:nvPr>
            <p:ph idx="1"/>
          </p:nvPr>
        </p:nvSpPr>
        <p:spPr>
          <a:xfrm>
            <a:off x="9030085" y="4359076"/>
            <a:ext cx="10753130" cy="21515025"/>
          </a:xfrm>
        </p:spPr>
        <p:txBody>
          <a:bodyPr/>
          <a:lstStyle>
            <a:lvl1pPr>
              <a:defRPr sz="7433"/>
            </a:lvl1pPr>
            <a:lvl2pPr>
              <a:defRPr sz="6504"/>
            </a:lvl2pPr>
            <a:lvl3pPr>
              <a:defRPr sz="5575"/>
            </a:lvl3pPr>
            <a:lvl4pPr>
              <a:defRPr sz="4646"/>
            </a:lvl4pPr>
            <a:lvl5pPr>
              <a:defRPr sz="4646"/>
            </a:lvl5pPr>
            <a:lvl6pPr>
              <a:defRPr sz="4646"/>
            </a:lvl6pPr>
            <a:lvl7pPr>
              <a:defRPr sz="4646"/>
            </a:lvl7pPr>
            <a:lvl8pPr>
              <a:defRPr sz="4646"/>
            </a:lvl8pPr>
            <a:lvl9pPr>
              <a:defRPr sz="464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63069" y="9082565"/>
            <a:ext cx="6850695" cy="16826573"/>
          </a:xfrm>
        </p:spPr>
        <p:txBody>
          <a:bodyPr/>
          <a:lstStyle>
            <a:lvl1pPr marL="0" indent="0">
              <a:buNone/>
              <a:defRPr sz="3717"/>
            </a:lvl1pPr>
            <a:lvl2pPr marL="1062020" indent="0">
              <a:buNone/>
              <a:defRPr sz="3252"/>
            </a:lvl2pPr>
            <a:lvl3pPr marL="2124040" indent="0">
              <a:buNone/>
              <a:defRPr sz="2787"/>
            </a:lvl3pPr>
            <a:lvl4pPr marL="3186060" indent="0">
              <a:buNone/>
              <a:defRPr sz="2323"/>
            </a:lvl4pPr>
            <a:lvl5pPr marL="4248079" indent="0">
              <a:buNone/>
              <a:defRPr sz="2323"/>
            </a:lvl5pPr>
            <a:lvl6pPr marL="5310098" indent="0">
              <a:buNone/>
              <a:defRPr sz="2323"/>
            </a:lvl6pPr>
            <a:lvl7pPr marL="6372119" indent="0">
              <a:buNone/>
              <a:defRPr sz="2323"/>
            </a:lvl7pPr>
            <a:lvl8pPr marL="7434138" indent="0">
              <a:buNone/>
              <a:defRPr sz="2323"/>
            </a:lvl8pPr>
            <a:lvl9pPr marL="8496158" indent="0">
              <a:buNone/>
              <a:defRPr sz="2323"/>
            </a:lvl9pPr>
          </a:lstStyle>
          <a:p>
            <a:pPr lvl="0"/>
            <a:r>
              <a:rPr lang="en-US"/>
              <a:t>Click to edit Master text styles</a:t>
            </a:r>
          </a:p>
        </p:txBody>
      </p:sp>
      <p:sp>
        <p:nvSpPr>
          <p:cNvPr id="5" name="Date Placeholder 4"/>
          <p:cNvSpPr>
            <a:spLocks noGrp="1"/>
          </p:cNvSpPr>
          <p:nvPr>
            <p:ph type="dt" sz="half" idx="10"/>
          </p:nvPr>
        </p:nvSpPr>
        <p:spPr/>
        <p:txBody>
          <a:bodyPr/>
          <a:lstStyle/>
          <a:p>
            <a:fld id="{E060B4F2-97B2-40D1-B053-2384B131E143}" type="datetimeFigureOut">
              <a:rPr lang="en-GB" smtClean="0"/>
              <a:t>26/02/2023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74A66BA-9263-419D-B1F8-D1DA626463A7}" type="slidenum">
              <a:rPr lang="en-GB" smtClean="0"/>
              <a:t>‹#›</a:t>
            </a:fld>
            <a:endParaRPr lang="en-GB" dirty="0"/>
          </a:p>
        </p:txBody>
      </p:sp>
    </p:spTree>
    <p:extLst>
      <p:ext uri="{BB962C8B-B14F-4D97-AF65-F5344CB8AC3E}">
        <p14:creationId xmlns:p14="http://schemas.microsoft.com/office/powerpoint/2010/main" val="1962497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63069" y="2018348"/>
            <a:ext cx="6850695" cy="7064216"/>
          </a:xfrm>
        </p:spPr>
        <p:txBody>
          <a:bodyPr anchor="b"/>
          <a:lstStyle>
            <a:lvl1pPr>
              <a:defRPr sz="7433"/>
            </a:lvl1pPr>
          </a:lstStyle>
          <a:p>
            <a:r>
              <a:rPr lang="en-US"/>
              <a:t>Click to edit Master title style</a:t>
            </a:r>
            <a:endParaRPr lang="en-US" dirty="0"/>
          </a:p>
        </p:txBody>
      </p:sp>
      <p:sp>
        <p:nvSpPr>
          <p:cNvPr id="3" name="Picture Placeholder 2"/>
          <p:cNvSpPr>
            <a:spLocks noGrp="1" noChangeAspect="1"/>
          </p:cNvSpPr>
          <p:nvPr>
            <p:ph type="pic" idx="1"/>
          </p:nvPr>
        </p:nvSpPr>
        <p:spPr>
          <a:xfrm>
            <a:off x="9030085" y="4359076"/>
            <a:ext cx="10753130" cy="21515025"/>
          </a:xfrm>
        </p:spPr>
        <p:txBody>
          <a:bodyPr anchor="t"/>
          <a:lstStyle>
            <a:lvl1pPr marL="0" indent="0">
              <a:buNone/>
              <a:defRPr sz="7433"/>
            </a:lvl1pPr>
            <a:lvl2pPr marL="1062020" indent="0">
              <a:buNone/>
              <a:defRPr sz="6504"/>
            </a:lvl2pPr>
            <a:lvl3pPr marL="2124040" indent="0">
              <a:buNone/>
              <a:defRPr sz="5575"/>
            </a:lvl3pPr>
            <a:lvl4pPr marL="3186060" indent="0">
              <a:buNone/>
              <a:defRPr sz="4646"/>
            </a:lvl4pPr>
            <a:lvl5pPr marL="4248079" indent="0">
              <a:buNone/>
              <a:defRPr sz="4646"/>
            </a:lvl5pPr>
            <a:lvl6pPr marL="5310098" indent="0">
              <a:buNone/>
              <a:defRPr sz="4646"/>
            </a:lvl6pPr>
            <a:lvl7pPr marL="6372119" indent="0">
              <a:buNone/>
              <a:defRPr sz="4646"/>
            </a:lvl7pPr>
            <a:lvl8pPr marL="7434138" indent="0">
              <a:buNone/>
              <a:defRPr sz="4646"/>
            </a:lvl8pPr>
            <a:lvl9pPr marL="8496158" indent="0">
              <a:buNone/>
              <a:defRPr sz="4646"/>
            </a:lvl9pPr>
          </a:lstStyle>
          <a:p>
            <a:r>
              <a:rPr lang="en-US" dirty="0"/>
              <a:t>Click icon to add picture</a:t>
            </a:r>
          </a:p>
        </p:txBody>
      </p:sp>
      <p:sp>
        <p:nvSpPr>
          <p:cNvPr id="4" name="Text Placeholder 3"/>
          <p:cNvSpPr>
            <a:spLocks noGrp="1"/>
          </p:cNvSpPr>
          <p:nvPr>
            <p:ph type="body" sz="half" idx="2"/>
          </p:nvPr>
        </p:nvSpPr>
        <p:spPr>
          <a:xfrm>
            <a:off x="1463069" y="9082565"/>
            <a:ext cx="6850695" cy="16826573"/>
          </a:xfrm>
        </p:spPr>
        <p:txBody>
          <a:bodyPr/>
          <a:lstStyle>
            <a:lvl1pPr marL="0" indent="0">
              <a:buNone/>
              <a:defRPr sz="3717"/>
            </a:lvl1pPr>
            <a:lvl2pPr marL="1062020" indent="0">
              <a:buNone/>
              <a:defRPr sz="3252"/>
            </a:lvl2pPr>
            <a:lvl3pPr marL="2124040" indent="0">
              <a:buNone/>
              <a:defRPr sz="2787"/>
            </a:lvl3pPr>
            <a:lvl4pPr marL="3186060" indent="0">
              <a:buNone/>
              <a:defRPr sz="2323"/>
            </a:lvl4pPr>
            <a:lvl5pPr marL="4248079" indent="0">
              <a:buNone/>
              <a:defRPr sz="2323"/>
            </a:lvl5pPr>
            <a:lvl6pPr marL="5310098" indent="0">
              <a:buNone/>
              <a:defRPr sz="2323"/>
            </a:lvl6pPr>
            <a:lvl7pPr marL="6372119" indent="0">
              <a:buNone/>
              <a:defRPr sz="2323"/>
            </a:lvl7pPr>
            <a:lvl8pPr marL="7434138" indent="0">
              <a:buNone/>
              <a:defRPr sz="2323"/>
            </a:lvl8pPr>
            <a:lvl9pPr marL="8496158" indent="0">
              <a:buNone/>
              <a:defRPr sz="2323"/>
            </a:lvl9pPr>
          </a:lstStyle>
          <a:p>
            <a:pPr lvl="0"/>
            <a:r>
              <a:rPr lang="en-US"/>
              <a:t>Click to edit Master text styles</a:t>
            </a:r>
          </a:p>
        </p:txBody>
      </p:sp>
      <p:sp>
        <p:nvSpPr>
          <p:cNvPr id="5" name="Date Placeholder 4"/>
          <p:cNvSpPr>
            <a:spLocks noGrp="1"/>
          </p:cNvSpPr>
          <p:nvPr>
            <p:ph type="dt" sz="half" idx="10"/>
          </p:nvPr>
        </p:nvSpPr>
        <p:spPr/>
        <p:txBody>
          <a:bodyPr/>
          <a:lstStyle/>
          <a:p>
            <a:fld id="{E060B4F2-97B2-40D1-B053-2384B131E143}" type="datetimeFigureOut">
              <a:rPr lang="en-GB" smtClean="0"/>
              <a:t>26/02/2023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74A66BA-9263-419D-B1F8-D1DA626463A7}" type="slidenum">
              <a:rPr lang="en-GB" smtClean="0"/>
              <a:t>‹#›</a:t>
            </a:fld>
            <a:endParaRPr lang="en-GB" dirty="0"/>
          </a:p>
        </p:txBody>
      </p:sp>
    </p:spTree>
    <p:extLst>
      <p:ext uri="{BB962C8B-B14F-4D97-AF65-F5344CB8AC3E}">
        <p14:creationId xmlns:p14="http://schemas.microsoft.com/office/powerpoint/2010/main" val="2496781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60B4F2-97B2-40D1-B053-2384B131E143}" type="datetimeFigureOut">
              <a:rPr lang="en-GB" smtClean="0"/>
              <a:t>26/02/2023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4A66BA-9263-419D-B1F8-D1DA626463A7}" type="slidenum">
              <a:rPr lang="en-GB" smtClean="0"/>
              <a:t>‹#›</a:t>
            </a:fld>
            <a:endParaRPr lang="en-GB" dirty="0"/>
          </a:p>
        </p:txBody>
      </p:sp>
    </p:spTree>
    <p:extLst>
      <p:ext uri="{BB962C8B-B14F-4D97-AF65-F5344CB8AC3E}">
        <p14:creationId xmlns:p14="http://schemas.microsoft.com/office/powerpoint/2010/main" val="2220247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200414" y="1611874"/>
            <a:ext cx="4580037"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60304" y="1611874"/>
            <a:ext cx="13474601"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60B4F2-97B2-40D1-B053-2384B131E143}" type="datetimeFigureOut">
              <a:rPr lang="en-GB" smtClean="0"/>
              <a:t>26/02/2023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4A66BA-9263-419D-B1F8-D1DA626463A7}" type="slidenum">
              <a:rPr lang="en-GB" smtClean="0"/>
              <a:t>‹#›</a:t>
            </a:fld>
            <a:endParaRPr lang="en-GB" dirty="0"/>
          </a:p>
        </p:txBody>
      </p:sp>
    </p:spTree>
    <p:extLst>
      <p:ext uri="{BB962C8B-B14F-4D97-AF65-F5344CB8AC3E}">
        <p14:creationId xmlns:p14="http://schemas.microsoft.com/office/powerpoint/2010/main" val="1882315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60303" y="1611882"/>
            <a:ext cx="18320147"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60303" y="8059375"/>
            <a:ext cx="18320147"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60302" y="28060646"/>
            <a:ext cx="4779169" cy="1611874"/>
          </a:xfrm>
          <a:prstGeom prst="rect">
            <a:avLst/>
          </a:prstGeom>
        </p:spPr>
        <p:txBody>
          <a:bodyPr vert="horz" lIns="91440" tIns="45720" rIns="91440" bIns="45720" rtlCol="0" anchor="ctr"/>
          <a:lstStyle>
            <a:lvl1pPr algn="l">
              <a:defRPr sz="2787">
                <a:solidFill>
                  <a:schemeClr val="tx1">
                    <a:tint val="75000"/>
                  </a:schemeClr>
                </a:solidFill>
              </a:defRPr>
            </a:lvl1pPr>
          </a:lstStyle>
          <a:p>
            <a:fld id="{E060B4F2-97B2-40D1-B053-2384B131E143}" type="datetimeFigureOut">
              <a:rPr lang="en-GB" smtClean="0"/>
              <a:t>26/02/2023</a:t>
            </a:fld>
            <a:endParaRPr lang="en-GB" dirty="0"/>
          </a:p>
        </p:txBody>
      </p:sp>
      <p:sp>
        <p:nvSpPr>
          <p:cNvPr id="5" name="Footer Placeholder 4"/>
          <p:cNvSpPr>
            <a:spLocks noGrp="1"/>
          </p:cNvSpPr>
          <p:nvPr>
            <p:ph type="ftr" sz="quarter" idx="3"/>
          </p:nvPr>
        </p:nvSpPr>
        <p:spPr>
          <a:xfrm>
            <a:off x="7036000" y="28060646"/>
            <a:ext cx="7168753" cy="1611874"/>
          </a:xfrm>
          <a:prstGeom prst="rect">
            <a:avLst/>
          </a:prstGeom>
        </p:spPr>
        <p:txBody>
          <a:bodyPr vert="horz" lIns="91440" tIns="45720" rIns="91440" bIns="45720" rtlCol="0" anchor="ctr"/>
          <a:lstStyle>
            <a:lvl1pPr algn="ctr">
              <a:defRPr sz="2787">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5001281" y="28060646"/>
            <a:ext cx="4779169" cy="1611874"/>
          </a:xfrm>
          <a:prstGeom prst="rect">
            <a:avLst/>
          </a:prstGeom>
        </p:spPr>
        <p:txBody>
          <a:bodyPr vert="horz" lIns="91440" tIns="45720" rIns="91440" bIns="45720" rtlCol="0" anchor="ctr"/>
          <a:lstStyle>
            <a:lvl1pPr algn="r">
              <a:defRPr sz="2787">
                <a:solidFill>
                  <a:schemeClr val="tx1">
                    <a:tint val="75000"/>
                  </a:schemeClr>
                </a:solidFill>
              </a:defRPr>
            </a:lvl1pPr>
          </a:lstStyle>
          <a:p>
            <a:fld id="{B74A66BA-9263-419D-B1F8-D1DA626463A7}" type="slidenum">
              <a:rPr lang="en-GB" smtClean="0"/>
              <a:t>‹#›</a:t>
            </a:fld>
            <a:endParaRPr lang="en-GB" dirty="0"/>
          </a:p>
        </p:txBody>
      </p:sp>
    </p:spTree>
    <p:extLst>
      <p:ext uri="{BB962C8B-B14F-4D97-AF65-F5344CB8AC3E}">
        <p14:creationId xmlns:p14="http://schemas.microsoft.com/office/powerpoint/2010/main" val="25776425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124040" rtl="0" eaLnBrk="1" latinLnBrk="0" hangingPunct="1">
        <a:lnSpc>
          <a:spcPct val="90000"/>
        </a:lnSpc>
        <a:spcBef>
          <a:spcPct val="0"/>
        </a:spcBef>
        <a:buNone/>
        <a:defRPr sz="10221" kern="1200">
          <a:solidFill>
            <a:schemeClr val="tx1"/>
          </a:solidFill>
          <a:latin typeface="+mj-lt"/>
          <a:ea typeface="+mj-ea"/>
          <a:cs typeface="+mj-cs"/>
        </a:defRPr>
      </a:lvl1pPr>
    </p:titleStyle>
    <p:bodyStyle>
      <a:lvl1pPr marL="531010" indent="-531010" algn="l" defTabSz="2124040" rtl="0" eaLnBrk="1" latinLnBrk="0" hangingPunct="1">
        <a:lnSpc>
          <a:spcPct val="90000"/>
        </a:lnSpc>
        <a:spcBef>
          <a:spcPts val="2323"/>
        </a:spcBef>
        <a:buFont typeface="Arial" panose="020B0604020202020204" pitchFamily="34" charset="0"/>
        <a:buChar char="•"/>
        <a:defRPr sz="6504" kern="1200">
          <a:solidFill>
            <a:schemeClr val="tx1"/>
          </a:solidFill>
          <a:latin typeface="+mn-lt"/>
          <a:ea typeface="+mn-ea"/>
          <a:cs typeface="+mn-cs"/>
        </a:defRPr>
      </a:lvl1pPr>
      <a:lvl2pPr marL="1593030" indent="-531010" algn="l" defTabSz="2124040" rtl="0" eaLnBrk="1" latinLnBrk="0" hangingPunct="1">
        <a:lnSpc>
          <a:spcPct val="90000"/>
        </a:lnSpc>
        <a:spcBef>
          <a:spcPts val="1161"/>
        </a:spcBef>
        <a:buFont typeface="Arial" panose="020B0604020202020204" pitchFamily="34" charset="0"/>
        <a:buChar char="•"/>
        <a:defRPr sz="5575" kern="1200">
          <a:solidFill>
            <a:schemeClr val="tx1"/>
          </a:solidFill>
          <a:latin typeface="+mn-lt"/>
          <a:ea typeface="+mn-ea"/>
          <a:cs typeface="+mn-cs"/>
        </a:defRPr>
      </a:lvl2pPr>
      <a:lvl3pPr marL="2655049" indent="-531010" algn="l" defTabSz="2124040" rtl="0" eaLnBrk="1" latinLnBrk="0" hangingPunct="1">
        <a:lnSpc>
          <a:spcPct val="90000"/>
        </a:lnSpc>
        <a:spcBef>
          <a:spcPts val="1161"/>
        </a:spcBef>
        <a:buFont typeface="Arial" panose="020B0604020202020204" pitchFamily="34" charset="0"/>
        <a:buChar char="•"/>
        <a:defRPr sz="4646" kern="1200">
          <a:solidFill>
            <a:schemeClr val="tx1"/>
          </a:solidFill>
          <a:latin typeface="+mn-lt"/>
          <a:ea typeface="+mn-ea"/>
          <a:cs typeface="+mn-cs"/>
        </a:defRPr>
      </a:lvl3pPr>
      <a:lvl4pPr marL="3717070" indent="-531010" algn="l" defTabSz="212404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4pPr>
      <a:lvl5pPr marL="4779089" indent="-531010" algn="l" defTabSz="212404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5pPr>
      <a:lvl6pPr marL="5841108" indent="-531010" algn="l" defTabSz="212404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6pPr>
      <a:lvl7pPr marL="6903128" indent="-531010" algn="l" defTabSz="212404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7pPr>
      <a:lvl8pPr marL="7965148" indent="-531010" algn="l" defTabSz="212404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8pPr>
      <a:lvl9pPr marL="9027168" indent="-531010" algn="l" defTabSz="212404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9pPr>
    </p:bodyStyle>
    <p:otherStyle>
      <a:defPPr>
        <a:defRPr lang="en-US"/>
      </a:defPPr>
      <a:lvl1pPr marL="0" algn="l" defTabSz="2124040" rtl="0" eaLnBrk="1" latinLnBrk="0" hangingPunct="1">
        <a:defRPr sz="4181" kern="1200">
          <a:solidFill>
            <a:schemeClr val="tx1"/>
          </a:solidFill>
          <a:latin typeface="+mn-lt"/>
          <a:ea typeface="+mn-ea"/>
          <a:cs typeface="+mn-cs"/>
        </a:defRPr>
      </a:lvl1pPr>
      <a:lvl2pPr marL="1062020" algn="l" defTabSz="2124040" rtl="0" eaLnBrk="1" latinLnBrk="0" hangingPunct="1">
        <a:defRPr sz="4181" kern="1200">
          <a:solidFill>
            <a:schemeClr val="tx1"/>
          </a:solidFill>
          <a:latin typeface="+mn-lt"/>
          <a:ea typeface="+mn-ea"/>
          <a:cs typeface="+mn-cs"/>
        </a:defRPr>
      </a:lvl2pPr>
      <a:lvl3pPr marL="2124040" algn="l" defTabSz="2124040" rtl="0" eaLnBrk="1" latinLnBrk="0" hangingPunct="1">
        <a:defRPr sz="4181" kern="1200">
          <a:solidFill>
            <a:schemeClr val="tx1"/>
          </a:solidFill>
          <a:latin typeface="+mn-lt"/>
          <a:ea typeface="+mn-ea"/>
          <a:cs typeface="+mn-cs"/>
        </a:defRPr>
      </a:lvl3pPr>
      <a:lvl4pPr marL="3186060" algn="l" defTabSz="2124040" rtl="0" eaLnBrk="1" latinLnBrk="0" hangingPunct="1">
        <a:defRPr sz="4181" kern="1200">
          <a:solidFill>
            <a:schemeClr val="tx1"/>
          </a:solidFill>
          <a:latin typeface="+mn-lt"/>
          <a:ea typeface="+mn-ea"/>
          <a:cs typeface="+mn-cs"/>
        </a:defRPr>
      </a:lvl4pPr>
      <a:lvl5pPr marL="4248079" algn="l" defTabSz="2124040" rtl="0" eaLnBrk="1" latinLnBrk="0" hangingPunct="1">
        <a:defRPr sz="4181" kern="1200">
          <a:solidFill>
            <a:schemeClr val="tx1"/>
          </a:solidFill>
          <a:latin typeface="+mn-lt"/>
          <a:ea typeface="+mn-ea"/>
          <a:cs typeface="+mn-cs"/>
        </a:defRPr>
      </a:lvl5pPr>
      <a:lvl6pPr marL="5310098" algn="l" defTabSz="2124040" rtl="0" eaLnBrk="1" latinLnBrk="0" hangingPunct="1">
        <a:defRPr sz="4181" kern="1200">
          <a:solidFill>
            <a:schemeClr val="tx1"/>
          </a:solidFill>
          <a:latin typeface="+mn-lt"/>
          <a:ea typeface="+mn-ea"/>
          <a:cs typeface="+mn-cs"/>
        </a:defRPr>
      </a:lvl6pPr>
      <a:lvl7pPr marL="6372119" algn="l" defTabSz="2124040" rtl="0" eaLnBrk="1" latinLnBrk="0" hangingPunct="1">
        <a:defRPr sz="4181" kern="1200">
          <a:solidFill>
            <a:schemeClr val="tx1"/>
          </a:solidFill>
          <a:latin typeface="+mn-lt"/>
          <a:ea typeface="+mn-ea"/>
          <a:cs typeface="+mn-cs"/>
        </a:defRPr>
      </a:lvl7pPr>
      <a:lvl8pPr marL="7434138" algn="l" defTabSz="2124040" rtl="0" eaLnBrk="1" latinLnBrk="0" hangingPunct="1">
        <a:defRPr sz="4181" kern="1200">
          <a:solidFill>
            <a:schemeClr val="tx1"/>
          </a:solidFill>
          <a:latin typeface="+mn-lt"/>
          <a:ea typeface="+mn-ea"/>
          <a:cs typeface="+mn-cs"/>
        </a:defRPr>
      </a:lvl8pPr>
      <a:lvl9pPr marL="8496158" algn="l" defTabSz="2124040" rtl="0" eaLnBrk="1" latinLnBrk="0" hangingPunct="1">
        <a:defRPr sz="418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EEEEE"/>
        </a:solidFill>
        <a:effectLst/>
      </p:bgPr>
    </p:bg>
    <p:spTree>
      <p:nvGrpSpPr>
        <p:cNvPr id="1" name=""/>
        <p:cNvGrpSpPr/>
        <p:nvPr/>
      </p:nvGrpSpPr>
      <p:grpSpPr>
        <a:xfrm>
          <a:off x="0" y="0"/>
          <a:ext cx="0" cy="0"/>
          <a:chOff x="0" y="0"/>
          <a:chExt cx="0" cy="0"/>
        </a:xfrm>
      </p:grpSpPr>
      <p:sp>
        <p:nvSpPr>
          <p:cNvPr id="14" name="Flowchart: Extract 13">
            <a:extLst>
              <a:ext uri="{FF2B5EF4-FFF2-40B4-BE49-F238E27FC236}">
                <a16:creationId xmlns:a16="http://schemas.microsoft.com/office/drawing/2014/main" id="{E1B88B76-193A-C24C-EF02-A47B759475DD}"/>
              </a:ext>
            </a:extLst>
          </p:cNvPr>
          <p:cNvSpPr/>
          <p:nvPr/>
        </p:nvSpPr>
        <p:spPr>
          <a:xfrm>
            <a:off x="15382729" y="6663735"/>
            <a:ext cx="5166563" cy="4009838"/>
          </a:xfrm>
          <a:prstGeom prst="flowChartExtract">
            <a:avLst/>
          </a:prstGeom>
          <a:gradFill flip="none" rotWithShape="1">
            <a:gsLst>
              <a:gs pos="0">
                <a:schemeClr val="accent1">
                  <a:lumMod val="0"/>
                  <a:lumOff val="100000"/>
                </a:schemeClr>
              </a:gs>
              <a:gs pos="62000">
                <a:srgbClr val="A2B9E2"/>
              </a:gs>
              <a:gs pos="36000">
                <a:schemeClr val="accent1">
                  <a:lumMod val="0"/>
                  <a:lumOff val="100000"/>
                </a:schemeClr>
              </a:gs>
              <a:gs pos="97000">
                <a:schemeClr val="accent1">
                  <a:lumMod val="100000"/>
                </a:schemeClr>
              </a:gs>
            </a:gsLst>
            <a:path path="circle">
              <a:fillToRect l="50000" t="-80000" r="50000" b="18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157" dirty="0"/>
          </a:p>
        </p:txBody>
      </p:sp>
      <p:sp>
        <p:nvSpPr>
          <p:cNvPr id="32" name="TextBox 31">
            <a:extLst>
              <a:ext uri="{FF2B5EF4-FFF2-40B4-BE49-F238E27FC236}">
                <a16:creationId xmlns:a16="http://schemas.microsoft.com/office/drawing/2014/main" id="{F3DE7648-AA37-23B8-D3E7-EF4B195A07EB}"/>
              </a:ext>
            </a:extLst>
          </p:cNvPr>
          <p:cNvSpPr txBox="1"/>
          <p:nvPr/>
        </p:nvSpPr>
        <p:spPr>
          <a:xfrm>
            <a:off x="16881441" y="7496781"/>
            <a:ext cx="2256572" cy="461665"/>
          </a:xfrm>
          <a:prstGeom prst="rect">
            <a:avLst/>
          </a:prstGeom>
          <a:noFill/>
        </p:spPr>
        <p:txBody>
          <a:bodyPr wrap="square" rtlCol="0">
            <a:spAutoFit/>
          </a:bodyPr>
          <a:lstStyle/>
          <a:p>
            <a:pPr algn="ctr"/>
            <a:r>
              <a:rPr lang="en-GB" sz="2400" dirty="0">
                <a:solidFill>
                  <a:schemeClr val="bg1"/>
                </a:solidFill>
                <a:effectLst>
                  <a:outerShdw blurRad="50800" dist="38100" dir="5400000" algn="t" rotWithShape="0">
                    <a:prstClr val="black">
                      <a:alpha val="40000"/>
                    </a:prstClr>
                  </a:outerShdw>
                </a:effectLst>
              </a:rPr>
              <a:t>Esteem</a:t>
            </a:r>
          </a:p>
        </p:txBody>
      </p:sp>
      <p:sp>
        <p:nvSpPr>
          <p:cNvPr id="33" name="TextBox 32">
            <a:extLst>
              <a:ext uri="{FF2B5EF4-FFF2-40B4-BE49-F238E27FC236}">
                <a16:creationId xmlns:a16="http://schemas.microsoft.com/office/drawing/2014/main" id="{98FA3424-5E14-7819-37CF-733F3B3A1822}"/>
              </a:ext>
            </a:extLst>
          </p:cNvPr>
          <p:cNvSpPr txBox="1"/>
          <p:nvPr/>
        </p:nvSpPr>
        <p:spPr>
          <a:xfrm>
            <a:off x="16207854" y="8025984"/>
            <a:ext cx="3624414" cy="769441"/>
          </a:xfrm>
          <a:prstGeom prst="rect">
            <a:avLst/>
          </a:prstGeom>
          <a:noFill/>
        </p:spPr>
        <p:txBody>
          <a:bodyPr wrap="square" rtlCol="0">
            <a:spAutoFit/>
          </a:bodyPr>
          <a:lstStyle/>
          <a:p>
            <a:pPr algn="ctr"/>
            <a:r>
              <a:rPr lang="en-GB" sz="2400" dirty="0">
                <a:solidFill>
                  <a:schemeClr val="bg1"/>
                </a:solidFill>
                <a:effectLst>
                  <a:outerShdw blurRad="50800" dist="38100" dir="5400000" algn="t" rotWithShape="0">
                    <a:prstClr val="black">
                      <a:alpha val="40000"/>
                    </a:prstClr>
                  </a:outerShdw>
                </a:effectLst>
              </a:rPr>
              <a:t>Belonging</a:t>
            </a:r>
            <a:r>
              <a:rPr lang="en-GB" sz="4400" dirty="0"/>
              <a:t> </a:t>
            </a:r>
          </a:p>
        </p:txBody>
      </p:sp>
      <p:sp>
        <p:nvSpPr>
          <p:cNvPr id="40" name="TextBox 39">
            <a:extLst>
              <a:ext uri="{FF2B5EF4-FFF2-40B4-BE49-F238E27FC236}">
                <a16:creationId xmlns:a16="http://schemas.microsoft.com/office/drawing/2014/main" id="{D39D4581-0C78-A145-5FFF-3D6FE0BBE9F0}"/>
              </a:ext>
            </a:extLst>
          </p:cNvPr>
          <p:cNvSpPr txBox="1"/>
          <p:nvPr/>
        </p:nvSpPr>
        <p:spPr>
          <a:xfrm>
            <a:off x="15614523" y="9082659"/>
            <a:ext cx="4790407" cy="461665"/>
          </a:xfrm>
          <a:prstGeom prst="rect">
            <a:avLst/>
          </a:prstGeom>
          <a:noFill/>
        </p:spPr>
        <p:txBody>
          <a:bodyPr wrap="square" rtlCol="0">
            <a:spAutoFit/>
          </a:bodyPr>
          <a:lstStyle/>
          <a:p>
            <a:pPr algn="ctr"/>
            <a:r>
              <a:rPr lang="en-GB" sz="2400" dirty="0">
                <a:solidFill>
                  <a:schemeClr val="bg1"/>
                </a:solidFill>
                <a:effectLst>
                  <a:outerShdw blurRad="50800" dist="38100" dir="5400000" algn="t" rotWithShape="0">
                    <a:schemeClr val="tx1">
                      <a:alpha val="40000"/>
                    </a:schemeClr>
                  </a:outerShdw>
                </a:effectLst>
              </a:rPr>
              <a:t>Safety</a:t>
            </a:r>
          </a:p>
        </p:txBody>
      </p:sp>
      <p:sp>
        <p:nvSpPr>
          <p:cNvPr id="41" name="TextBox 40">
            <a:extLst>
              <a:ext uri="{FF2B5EF4-FFF2-40B4-BE49-F238E27FC236}">
                <a16:creationId xmlns:a16="http://schemas.microsoft.com/office/drawing/2014/main" id="{E4543BE9-EC10-5270-AEA1-CD096A009D63}"/>
              </a:ext>
            </a:extLst>
          </p:cNvPr>
          <p:cNvSpPr txBox="1"/>
          <p:nvPr/>
        </p:nvSpPr>
        <p:spPr>
          <a:xfrm>
            <a:off x="14704706" y="9830843"/>
            <a:ext cx="6630710" cy="461665"/>
          </a:xfrm>
          <a:prstGeom prst="rect">
            <a:avLst/>
          </a:prstGeom>
          <a:noFill/>
        </p:spPr>
        <p:txBody>
          <a:bodyPr wrap="square" rtlCol="0">
            <a:spAutoFit/>
          </a:bodyPr>
          <a:lstStyle/>
          <a:p>
            <a:pPr algn="ctr"/>
            <a:r>
              <a:rPr lang="en-GB" sz="2400" dirty="0">
                <a:solidFill>
                  <a:schemeClr val="bg1"/>
                </a:solidFill>
                <a:effectLst>
                  <a:outerShdw blurRad="50800" dist="38100" dir="5400000" algn="t" rotWithShape="0">
                    <a:prstClr val="black">
                      <a:alpha val="40000"/>
                    </a:prstClr>
                  </a:outerShdw>
                </a:effectLst>
              </a:rPr>
              <a:t>Physiological</a:t>
            </a:r>
          </a:p>
        </p:txBody>
      </p:sp>
      <p:sp>
        <p:nvSpPr>
          <p:cNvPr id="42" name="TextBox 41">
            <a:extLst>
              <a:ext uri="{FF2B5EF4-FFF2-40B4-BE49-F238E27FC236}">
                <a16:creationId xmlns:a16="http://schemas.microsoft.com/office/drawing/2014/main" id="{C093B152-0043-A14A-6090-8E147A5AAF2C}"/>
              </a:ext>
            </a:extLst>
          </p:cNvPr>
          <p:cNvSpPr txBox="1"/>
          <p:nvPr/>
        </p:nvSpPr>
        <p:spPr>
          <a:xfrm>
            <a:off x="15094591" y="6185696"/>
            <a:ext cx="5633294" cy="523220"/>
          </a:xfrm>
          <a:prstGeom prst="rect">
            <a:avLst/>
          </a:prstGeom>
          <a:noFill/>
        </p:spPr>
        <p:txBody>
          <a:bodyPr wrap="square" rtlCol="0">
            <a:spAutoFit/>
          </a:bodyPr>
          <a:lstStyle/>
          <a:p>
            <a:pPr algn="ctr"/>
            <a:r>
              <a:rPr lang="en-GB" sz="2800" b="1" dirty="0">
                <a:effectLst>
                  <a:outerShdw blurRad="330200" dist="38100" dir="5400000" algn="t" rotWithShape="0">
                    <a:schemeClr val="tx1">
                      <a:lumMod val="50000"/>
                      <a:lumOff val="50000"/>
                      <a:alpha val="40000"/>
                    </a:schemeClr>
                  </a:outerShdw>
                </a:effectLst>
              </a:rPr>
              <a:t>Self Actualisation </a:t>
            </a:r>
          </a:p>
        </p:txBody>
      </p:sp>
      <p:sp>
        <p:nvSpPr>
          <p:cNvPr id="47" name="TextBox 46">
            <a:extLst>
              <a:ext uri="{FF2B5EF4-FFF2-40B4-BE49-F238E27FC236}">
                <a16:creationId xmlns:a16="http://schemas.microsoft.com/office/drawing/2014/main" id="{8BA6B388-8BE5-D84B-7FDF-577B0A899351}"/>
              </a:ext>
            </a:extLst>
          </p:cNvPr>
          <p:cNvSpPr txBox="1"/>
          <p:nvPr/>
        </p:nvSpPr>
        <p:spPr>
          <a:xfrm>
            <a:off x="2628117" y="4511528"/>
            <a:ext cx="16204019" cy="1061829"/>
          </a:xfrm>
          <a:prstGeom prst="rect">
            <a:avLst/>
          </a:prstGeom>
          <a:noFill/>
          <a:ln w="28575" cmpd="sng">
            <a:noFill/>
          </a:ln>
          <a:effectLst>
            <a:glow rad="63500">
              <a:schemeClr val="accent1">
                <a:satMod val="175000"/>
                <a:alpha val="40000"/>
              </a:schemeClr>
            </a:glow>
          </a:effectLst>
        </p:spPr>
        <p:txBody>
          <a:bodyPr wrap="square" rtlCol="0">
            <a:spAutoFit/>
          </a:bodyPr>
          <a:lstStyle/>
          <a:p>
            <a:pPr algn="ctr"/>
            <a:r>
              <a:rPr lang="en-GB" sz="2100" dirty="0">
                <a:latin typeface="Congenial Light" panose="02000503040000020004" pitchFamily="2" charset="0"/>
                <a:ea typeface="Calibri" panose="020F0502020204030204" pitchFamily="34" charset="0"/>
                <a:cs typeface="Times New Roman" panose="02020603050405020304" pitchFamily="18" charset="0"/>
              </a:rPr>
              <a:t>SWP line managers are primarily responsible for ensuring that their teams work effectively towards achieving the force mission which is “Keeping South Wales safe”(SWP, 2023 a), however in order to do that, employees need to be provided with basic needs which can be demonstrated using Maslow’s Hierarchy of Needs (Sharma, 2021)</a:t>
            </a:r>
          </a:p>
        </p:txBody>
      </p:sp>
      <p:sp>
        <p:nvSpPr>
          <p:cNvPr id="52" name="Rectangle: Rounded Corners 51">
            <a:extLst>
              <a:ext uri="{FF2B5EF4-FFF2-40B4-BE49-F238E27FC236}">
                <a16:creationId xmlns:a16="http://schemas.microsoft.com/office/drawing/2014/main" id="{C6FE2648-9357-2526-8051-E03F4A136C9D}"/>
              </a:ext>
            </a:extLst>
          </p:cNvPr>
          <p:cNvSpPr/>
          <p:nvPr/>
        </p:nvSpPr>
        <p:spPr>
          <a:xfrm>
            <a:off x="366066" y="8743330"/>
            <a:ext cx="14053121" cy="3066343"/>
          </a:xfrm>
          <a:prstGeom prst="roundRect">
            <a:avLst/>
          </a:prstGeom>
          <a:solidFill>
            <a:srgbClr val="CAD7E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Rounded Corners 52">
            <a:extLst>
              <a:ext uri="{FF2B5EF4-FFF2-40B4-BE49-F238E27FC236}">
                <a16:creationId xmlns:a16="http://schemas.microsoft.com/office/drawing/2014/main" id="{262706EA-37F1-50F8-5DEA-C7DFE090A73B}"/>
              </a:ext>
            </a:extLst>
          </p:cNvPr>
          <p:cNvSpPr/>
          <p:nvPr/>
        </p:nvSpPr>
        <p:spPr>
          <a:xfrm>
            <a:off x="429889" y="6064166"/>
            <a:ext cx="13989298" cy="2593300"/>
          </a:xfrm>
          <a:prstGeom prst="roundRect">
            <a:avLst/>
          </a:prstGeom>
          <a:solidFill>
            <a:srgbClr val="CAD7E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Rectangle: Rounded Corners 53">
            <a:extLst>
              <a:ext uri="{FF2B5EF4-FFF2-40B4-BE49-F238E27FC236}">
                <a16:creationId xmlns:a16="http://schemas.microsoft.com/office/drawing/2014/main" id="{40CF3F6C-F1A6-A20C-880D-3D8EFB0D2214}"/>
              </a:ext>
            </a:extLst>
          </p:cNvPr>
          <p:cNvSpPr/>
          <p:nvPr/>
        </p:nvSpPr>
        <p:spPr>
          <a:xfrm>
            <a:off x="139435" y="11944968"/>
            <a:ext cx="12281166" cy="6870170"/>
          </a:xfrm>
          <a:prstGeom prst="roundRect">
            <a:avLst/>
          </a:prstGeom>
          <a:solidFill>
            <a:srgbClr val="CAD7E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5" name="Rectangle: Rounded Corners 54">
            <a:extLst>
              <a:ext uri="{FF2B5EF4-FFF2-40B4-BE49-F238E27FC236}">
                <a16:creationId xmlns:a16="http://schemas.microsoft.com/office/drawing/2014/main" id="{DD40B95A-7395-3A80-8DD2-8582B7BAE92A}"/>
              </a:ext>
            </a:extLst>
          </p:cNvPr>
          <p:cNvSpPr/>
          <p:nvPr/>
        </p:nvSpPr>
        <p:spPr>
          <a:xfrm>
            <a:off x="12636798" y="11944969"/>
            <a:ext cx="8464517" cy="6821309"/>
          </a:xfrm>
          <a:prstGeom prst="roundRect">
            <a:avLst/>
          </a:prstGeom>
          <a:solidFill>
            <a:srgbClr val="CAD7E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Rectangle 55">
            <a:extLst>
              <a:ext uri="{FF2B5EF4-FFF2-40B4-BE49-F238E27FC236}">
                <a16:creationId xmlns:a16="http://schemas.microsoft.com/office/drawing/2014/main" id="{DAABF7F9-BC5B-7454-7B92-275B15359A64}"/>
              </a:ext>
            </a:extLst>
          </p:cNvPr>
          <p:cNvSpPr/>
          <p:nvPr/>
        </p:nvSpPr>
        <p:spPr>
          <a:xfrm>
            <a:off x="0" y="0"/>
            <a:ext cx="21240750" cy="2996750"/>
          </a:xfrm>
          <a:prstGeom prst="rect">
            <a:avLst/>
          </a:prstGeom>
          <a:solidFill>
            <a:srgbClr val="CAD7EE"/>
          </a:solidFill>
          <a:effectLst>
            <a:outerShdw blurRad="50800" dist="50800" dir="5400000" algn="ctr" rotWithShape="0">
              <a:schemeClr val="bg2">
                <a:lumMod val="9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TextBox 56">
            <a:extLst>
              <a:ext uri="{FF2B5EF4-FFF2-40B4-BE49-F238E27FC236}">
                <a16:creationId xmlns:a16="http://schemas.microsoft.com/office/drawing/2014/main" id="{E309DBCB-AA6C-19CD-6523-0DDDA6373DDB}"/>
              </a:ext>
            </a:extLst>
          </p:cNvPr>
          <p:cNvSpPr txBox="1"/>
          <p:nvPr/>
        </p:nvSpPr>
        <p:spPr>
          <a:xfrm>
            <a:off x="215472" y="3540240"/>
            <a:ext cx="20826474" cy="738664"/>
          </a:xfrm>
          <a:prstGeom prst="rect">
            <a:avLst/>
          </a:prstGeom>
          <a:noFill/>
        </p:spPr>
        <p:txBody>
          <a:bodyPr wrap="square" rtlCol="0">
            <a:spAutoFit/>
          </a:bodyPr>
          <a:lstStyle/>
          <a:p>
            <a:pPr algn="ctr"/>
            <a:r>
              <a:rPr lang="en-GB" sz="2100" dirty="0">
                <a:latin typeface="Congenial Light" panose="02000503040000020004" pitchFamily="2" charset="0"/>
                <a:ea typeface="Calibri" panose="020F0502020204030204" pitchFamily="34" charset="0"/>
                <a:cs typeface="Times New Roman" panose="02020603050405020304" pitchFamily="18" charset="0"/>
              </a:rPr>
              <a:t>The average worker in the UK will spend 84,171 hours in work over their lifetime (Bailey, 2018), therefore this is a significant amount of time spent working alongside your colleagues. Research suggests that poor line management leads to a substantial number of resignations from organisations (Faragher, 2019; Hunt, 2023).</a:t>
            </a:r>
          </a:p>
        </p:txBody>
      </p:sp>
      <p:sp>
        <p:nvSpPr>
          <p:cNvPr id="60" name="TextBox 59">
            <a:extLst>
              <a:ext uri="{FF2B5EF4-FFF2-40B4-BE49-F238E27FC236}">
                <a16:creationId xmlns:a16="http://schemas.microsoft.com/office/drawing/2014/main" id="{7F81AB72-66AD-E911-ABD6-025C87E2D894}"/>
              </a:ext>
            </a:extLst>
          </p:cNvPr>
          <p:cNvSpPr txBox="1"/>
          <p:nvPr/>
        </p:nvSpPr>
        <p:spPr>
          <a:xfrm>
            <a:off x="691458" y="6160591"/>
            <a:ext cx="13434000" cy="2308324"/>
          </a:xfrm>
          <a:prstGeom prst="rect">
            <a:avLst/>
          </a:prstGeom>
          <a:noFill/>
        </p:spPr>
        <p:txBody>
          <a:bodyPr wrap="square" rtlCol="0">
            <a:spAutoFit/>
          </a:bodyPr>
          <a:lstStyle/>
          <a:p>
            <a:pPr algn="ctr"/>
            <a:r>
              <a:rPr lang="en-GB" sz="2100" b="1" dirty="0">
                <a:latin typeface="Congenial Light" panose="02000503040000020004" pitchFamily="2" charset="0"/>
                <a:ea typeface="Calibri" panose="020F0502020204030204" pitchFamily="34" charset="0"/>
                <a:cs typeface="Calibri" panose="020F0502020204030204" pitchFamily="34" charset="0"/>
              </a:rPr>
              <a:t>Physiological</a:t>
            </a:r>
          </a:p>
          <a:p>
            <a:r>
              <a:rPr lang="en-GB" sz="2100" dirty="0">
                <a:latin typeface="Congenial Light" panose="02000503040000020004" pitchFamily="2" charset="0"/>
                <a:ea typeface="Calibri" panose="020F0502020204030204" pitchFamily="34" charset="0"/>
                <a:cs typeface="Calibri" panose="020F0502020204030204" pitchFamily="34" charset="0"/>
              </a:rPr>
              <a:t>These are described as the basic needs for survival, in work this can mean the physical office environment and adequate refreshment breaks (Channell,2021). Research has shown that most employees who take time for a lunch break are more productive as a result (Daniel, 2018;Mucha, 2018) therefore line managers should not only be encouraging their team to take breaks but should also be taking breaks themselves for their own wellbeing. Wellbeing is a key pillar of the Chief Constable’s Delivery Plan (SWP, 2021).</a:t>
            </a:r>
          </a:p>
          <a:p>
            <a:r>
              <a:rPr lang="en-GB" dirty="0">
                <a:latin typeface="Calibri" panose="020F0502020204030204" pitchFamily="34" charset="0"/>
                <a:ea typeface="Calibri" panose="020F0502020204030204" pitchFamily="34" charset="0"/>
                <a:cs typeface="Times New Roman" panose="02020603050405020304" pitchFamily="18" charset="0"/>
              </a:rPr>
              <a:t> </a:t>
            </a:r>
          </a:p>
        </p:txBody>
      </p:sp>
      <p:sp>
        <p:nvSpPr>
          <p:cNvPr id="63" name="TextBox 62">
            <a:extLst>
              <a:ext uri="{FF2B5EF4-FFF2-40B4-BE49-F238E27FC236}">
                <a16:creationId xmlns:a16="http://schemas.microsoft.com/office/drawing/2014/main" id="{69DCFC96-5B80-503B-D637-2BED367DB02D}"/>
              </a:ext>
            </a:extLst>
          </p:cNvPr>
          <p:cNvSpPr txBox="1"/>
          <p:nvPr/>
        </p:nvSpPr>
        <p:spPr>
          <a:xfrm>
            <a:off x="835820" y="8829363"/>
            <a:ext cx="13310452" cy="3000821"/>
          </a:xfrm>
          <a:prstGeom prst="rect">
            <a:avLst/>
          </a:prstGeom>
          <a:noFill/>
        </p:spPr>
        <p:txBody>
          <a:bodyPr wrap="square" rtlCol="0">
            <a:spAutoFit/>
          </a:bodyPr>
          <a:lstStyle/>
          <a:p>
            <a:pPr algn="ctr"/>
            <a:r>
              <a:rPr lang="en-GB" sz="2100" b="1" dirty="0">
                <a:latin typeface="Congenial Light" panose="02000503040000020004" pitchFamily="2" charset="0"/>
              </a:rPr>
              <a:t>Safety </a:t>
            </a:r>
          </a:p>
          <a:p>
            <a:r>
              <a:rPr lang="en-GB" sz="2100" dirty="0">
                <a:latin typeface="Congenial Light" panose="02000503040000020004" pitchFamily="2" charset="0"/>
              </a:rPr>
              <a:t>In addition to ensuring health and safety procedures are followed, employees also need to feel “psychologically safe”. When employees feel psychologically safe, they feel comfortable with sharing ideas or concerns (Pindar, 2023). Failure to embed a psychologically safe culture could lead to employees feeling afraid to challenge behaviour which is not in line with the Code of Ethics (Rosenbaum,2019; College of Policing 2023).</a:t>
            </a:r>
          </a:p>
          <a:p>
            <a:r>
              <a:rPr lang="en-GB" sz="2100" dirty="0">
                <a:latin typeface="Congenial Light" panose="02000503040000020004" pitchFamily="2" charset="0"/>
              </a:rPr>
              <a:t>Research by De Smet, et al. (2021) shows that supportive and collaborative styles of leadership are more conducive to a positive culture where employees feel psychologically safe, whereas authoritative styles are more likely to have a negative impact. </a:t>
            </a:r>
          </a:p>
        </p:txBody>
      </p:sp>
      <p:sp>
        <p:nvSpPr>
          <p:cNvPr id="64" name="TextBox 63">
            <a:extLst>
              <a:ext uri="{FF2B5EF4-FFF2-40B4-BE49-F238E27FC236}">
                <a16:creationId xmlns:a16="http://schemas.microsoft.com/office/drawing/2014/main" id="{FCBA4A84-B8F6-95A8-0F0E-406D7E27EBC2}"/>
              </a:ext>
            </a:extLst>
          </p:cNvPr>
          <p:cNvSpPr txBox="1"/>
          <p:nvPr/>
        </p:nvSpPr>
        <p:spPr>
          <a:xfrm>
            <a:off x="409169" y="11710287"/>
            <a:ext cx="11826889" cy="7140416"/>
          </a:xfrm>
          <a:prstGeom prst="rect">
            <a:avLst/>
          </a:prstGeom>
          <a:noFill/>
        </p:spPr>
        <p:txBody>
          <a:bodyPr wrap="square" rtlCol="0">
            <a:spAutoFit/>
          </a:bodyPr>
          <a:lstStyle/>
          <a:p>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gn="ctr"/>
            <a:r>
              <a:rPr lang="en-GB" sz="2100" b="1" dirty="0">
                <a:latin typeface="Congenial Light" panose="02000503040000020004" pitchFamily="2" charset="0"/>
                <a:ea typeface="Calibri" panose="020F0502020204030204" pitchFamily="34" charset="0"/>
                <a:cs typeface="Times New Roman" panose="02020603050405020304" pitchFamily="18" charset="0"/>
              </a:rPr>
              <a:t>Belonging </a:t>
            </a:r>
          </a:p>
          <a:p>
            <a:r>
              <a:rPr lang="en-GB" sz="2100" dirty="0">
                <a:latin typeface="Congenial Light" panose="02000503040000020004" pitchFamily="2" charset="0"/>
                <a:ea typeface="Calibri" panose="020F0502020204030204" pitchFamily="34" charset="0"/>
                <a:cs typeface="Times New Roman" panose="02020603050405020304" pitchFamily="18" charset="0"/>
              </a:rPr>
              <a:t>To meet this need, employees need to feel that they are valued member of their team and that they are accepted for who they are (Waters, 2021).</a:t>
            </a:r>
          </a:p>
          <a:p>
            <a:r>
              <a:rPr lang="en-GB" sz="2100" dirty="0">
                <a:latin typeface="Congenial Light" panose="02000503040000020004" pitchFamily="2" charset="0"/>
                <a:ea typeface="Calibri" panose="020F0502020204030204" pitchFamily="34" charset="0"/>
                <a:cs typeface="Times New Roman" panose="02020603050405020304" pitchFamily="18" charset="0"/>
              </a:rPr>
              <a:t>Creating an environment where people feel they belong enhances diversity and inclusion aswell as productivity (Wiles and Turner, 2021).</a:t>
            </a:r>
          </a:p>
          <a:p>
            <a:r>
              <a:rPr lang="en-GB" sz="2100" dirty="0">
                <a:latin typeface="Congenial Light" panose="02000503040000020004" pitchFamily="2" charset="0"/>
                <a:ea typeface="Calibri" panose="020F0502020204030204" pitchFamily="34" charset="0"/>
                <a:cs typeface="Times New Roman" panose="02020603050405020304" pitchFamily="18" charset="0"/>
              </a:rPr>
              <a:t>It is suggested that colleagues who were working from home during the pandemic became closer after seeing people within their own environments and sharing elements of their life such as having their pets sat with them on an online team meeting (Gaudes, 2020).</a:t>
            </a:r>
          </a:p>
          <a:p>
            <a:r>
              <a:rPr lang="en-GB" sz="2100" dirty="0">
                <a:latin typeface="Congenial Light" panose="02000503040000020004" pitchFamily="2" charset="0"/>
                <a:ea typeface="Calibri" panose="020F0502020204030204" pitchFamily="34" charset="0"/>
                <a:cs typeface="Times New Roman" panose="02020603050405020304" pitchFamily="18" charset="0"/>
              </a:rPr>
              <a:t> </a:t>
            </a:r>
          </a:p>
          <a:p>
            <a:r>
              <a:rPr lang="en-GB" sz="2100" dirty="0">
                <a:latin typeface="Congenial Light" panose="02000503040000020004" pitchFamily="2" charset="0"/>
                <a:ea typeface="Calibri" panose="020F0502020204030204" pitchFamily="34" charset="0"/>
                <a:cs typeface="Times New Roman" panose="02020603050405020304" pitchFamily="18" charset="0"/>
              </a:rPr>
              <a:t>Line managers can get to know their staff in a variety of ways by doing things such as regular team catch ups or by doing a team activity such as a Belbin questionnaire which looks at what type of role each team member undertakes within the team based on their personality traits (Indeed, 2023). </a:t>
            </a:r>
          </a:p>
          <a:p>
            <a:r>
              <a:rPr lang="en-GB" sz="2100" dirty="0">
                <a:latin typeface="Congenial Light" panose="02000503040000020004" pitchFamily="2" charset="0"/>
                <a:ea typeface="Calibri" panose="020F0502020204030204" pitchFamily="34" charset="0"/>
                <a:cs typeface="Times New Roman" panose="02020603050405020304" pitchFamily="18" charset="0"/>
              </a:rPr>
              <a:t>By understanding your team, you are in a better position to identify if someone is potentially having struggles with their wellbeing or if there is conflict within your team (CIPD, 2022).</a:t>
            </a:r>
          </a:p>
          <a:p>
            <a:r>
              <a:rPr lang="en-GB" sz="2100" dirty="0">
                <a:latin typeface="Congenial Light" panose="02000503040000020004" pitchFamily="2" charset="0"/>
                <a:ea typeface="Calibri" panose="020F0502020204030204" pitchFamily="34" charset="0"/>
                <a:cs typeface="Times New Roman" panose="02020603050405020304" pitchFamily="18" charset="0"/>
              </a:rPr>
              <a:t> </a:t>
            </a:r>
          </a:p>
          <a:p>
            <a:r>
              <a:rPr lang="en-GB" sz="2100" dirty="0">
                <a:latin typeface="Congenial Light" panose="02000503040000020004" pitchFamily="2" charset="0"/>
                <a:ea typeface="Calibri" panose="020F0502020204030204" pitchFamily="34" charset="0"/>
                <a:cs typeface="Times New Roman" panose="02020603050405020304" pitchFamily="18" charset="0"/>
              </a:rPr>
              <a:t>Its important to note that as individuals, the same approach will not be suitable for all and that employees needs will also differ at different times (Hutto, 2021). To support line managers, there are many resources that can be found on the staff intranet that provides guidance on a variety of topics which you may come across when managing your team.</a:t>
            </a:r>
          </a:p>
          <a:p>
            <a:r>
              <a:rPr lang="en-GB" dirty="0">
                <a:latin typeface="Calibri" panose="020F0502020204030204" pitchFamily="34" charset="0"/>
                <a:ea typeface="Calibri" panose="020F0502020204030204" pitchFamily="34" charset="0"/>
                <a:cs typeface="Times New Roman" panose="02020603050405020304" pitchFamily="18" charset="0"/>
              </a:rPr>
              <a:t> </a:t>
            </a:r>
          </a:p>
        </p:txBody>
      </p:sp>
      <p:sp>
        <p:nvSpPr>
          <p:cNvPr id="65" name="TextBox 64">
            <a:extLst>
              <a:ext uri="{FF2B5EF4-FFF2-40B4-BE49-F238E27FC236}">
                <a16:creationId xmlns:a16="http://schemas.microsoft.com/office/drawing/2014/main" id="{F8446222-7866-656B-319B-CA5582FE6618}"/>
              </a:ext>
            </a:extLst>
          </p:cNvPr>
          <p:cNvSpPr txBox="1"/>
          <p:nvPr/>
        </p:nvSpPr>
        <p:spPr>
          <a:xfrm>
            <a:off x="12865445" y="12281263"/>
            <a:ext cx="7966136" cy="6186309"/>
          </a:xfrm>
          <a:prstGeom prst="rect">
            <a:avLst/>
          </a:prstGeom>
          <a:noFill/>
        </p:spPr>
        <p:txBody>
          <a:bodyPr wrap="square" rtlCol="0">
            <a:spAutoFit/>
          </a:bodyPr>
          <a:lstStyle/>
          <a:p>
            <a:pPr algn="ctr"/>
            <a:r>
              <a:rPr lang="en-GB" sz="2100" dirty="0">
                <a:latin typeface="Congenial Light" panose="02000503040000020004" pitchFamily="2" charset="0"/>
                <a:ea typeface="Calibri" panose="020F0502020204030204" pitchFamily="34" charset="0"/>
                <a:cs typeface="Times New Roman" panose="02020603050405020304" pitchFamily="18" charset="0"/>
              </a:rPr>
              <a:t>	</a:t>
            </a:r>
            <a:r>
              <a:rPr lang="en-GB" sz="2100" b="1" dirty="0">
                <a:latin typeface="Congenial Light" panose="02000503040000020004" pitchFamily="2" charset="0"/>
                <a:ea typeface="Calibri" panose="020F0502020204030204" pitchFamily="34" charset="0"/>
                <a:cs typeface="Times New Roman" panose="02020603050405020304" pitchFamily="18" charset="0"/>
              </a:rPr>
              <a:t>Esteem and Self Actualisation </a:t>
            </a:r>
          </a:p>
          <a:p>
            <a:r>
              <a:rPr lang="en-GB" sz="2100" dirty="0">
                <a:latin typeface="Congenial Light" panose="02000503040000020004" pitchFamily="2" charset="0"/>
                <a:ea typeface="Calibri" panose="020F0502020204030204" pitchFamily="34" charset="0"/>
                <a:cs typeface="Times New Roman" panose="02020603050405020304" pitchFamily="18" charset="0"/>
              </a:rPr>
              <a:t>In addition to meeting the teams needs so that they can conduct their roles efficiently, it is important for line managers to support individual development. Line managers who encourage their team members to develop within their roles can assist in preparing them for changes to workplace demand aswell as giving themselves the opportunity to progress in their career (Cloke, 2018).</a:t>
            </a:r>
          </a:p>
          <a:p>
            <a:r>
              <a:rPr lang="en-GB" sz="2100" dirty="0">
                <a:latin typeface="Congenial Light" panose="02000503040000020004" pitchFamily="2" charset="0"/>
                <a:ea typeface="Calibri" panose="020F0502020204030204" pitchFamily="34" charset="0"/>
                <a:cs typeface="Times New Roman" panose="02020603050405020304" pitchFamily="18" charset="0"/>
              </a:rPr>
              <a:t>Line managers who support their teams in developing can increase job satisfaction and retain the knowledge and skills within the organisation (CIPD, 2020).</a:t>
            </a:r>
          </a:p>
          <a:p>
            <a:r>
              <a:rPr lang="en-GB" sz="2100" dirty="0">
                <a:latin typeface="Congenial Light" panose="02000503040000020004" pitchFamily="2" charset="0"/>
                <a:ea typeface="Calibri" panose="020F0502020204030204" pitchFamily="34" charset="0"/>
                <a:cs typeface="Times New Roman" panose="02020603050405020304" pitchFamily="18" charset="0"/>
              </a:rPr>
              <a:t> </a:t>
            </a:r>
          </a:p>
          <a:p>
            <a:r>
              <a:rPr lang="en-GB" sz="2100" dirty="0">
                <a:latin typeface="Congenial Light" panose="02000503040000020004" pitchFamily="2" charset="0"/>
                <a:ea typeface="Calibri" panose="020F0502020204030204" pitchFamily="34" charset="0"/>
                <a:cs typeface="Times New Roman" panose="02020603050405020304" pitchFamily="18" charset="0"/>
              </a:rPr>
              <a:t>To do this, line managers should make time within their team quarterly PERFORM check ins to discuss with individuals what their ambitions are and what you can do support them in achieving this. This can be putting them forward for courses or offering shadowing opportunities and attachments to widen their knowledge and experience. </a:t>
            </a:r>
          </a:p>
          <a:p>
            <a:r>
              <a:rPr lang="en-GB" dirty="0">
                <a:latin typeface="Calibri" panose="020F0502020204030204" pitchFamily="34" charset="0"/>
                <a:ea typeface="Calibri" panose="020F0502020204030204" pitchFamily="34" charset="0"/>
                <a:cs typeface="Times New Roman" panose="02020603050405020304" pitchFamily="18" charset="0"/>
              </a:rPr>
              <a:t> </a:t>
            </a:r>
          </a:p>
        </p:txBody>
      </p:sp>
      <p:sp>
        <p:nvSpPr>
          <p:cNvPr id="67" name="TextBox 66">
            <a:extLst>
              <a:ext uri="{FF2B5EF4-FFF2-40B4-BE49-F238E27FC236}">
                <a16:creationId xmlns:a16="http://schemas.microsoft.com/office/drawing/2014/main" id="{ADD45D1D-D835-101E-6B1B-4E00BCC16FE5}"/>
              </a:ext>
            </a:extLst>
          </p:cNvPr>
          <p:cNvSpPr txBox="1"/>
          <p:nvPr/>
        </p:nvSpPr>
        <p:spPr>
          <a:xfrm>
            <a:off x="5549059" y="18766278"/>
            <a:ext cx="9290891" cy="1585049"/>
          </a:xfrm>
          <a:prstGeom prst="rect">
            <a:avLst/>
          </a:prstGeom>
          <a:noFill/>
        </p:spPr>
        <p:txBody>
          <a:bodyPr wrap="square" rtlCol="0">
            <a:spAutoFit/>
          </a:bodyPr>
          <a:lstStyle/>
          <a:p>
            <a:pPr algn="ctr"/>
            <a:endParaRPr lang="en-GB" sz="2900" b="1" dirty="0">
              <a:latin typeface="Calibri" panose="020F0502020204030204" pitchFamily="34" charset="0"/>
              <a:ea typeface="Calibri" panose="020F0502020204030204" pitchFamily="34" charset="0"/>
              <a:cs typeface="Times New Roman" panose="02020603050405020304" pitchFamily="18" charset="0"/>
            </a:endParaRPr>
          </a:p>
          <a:p>
            <a:pPr algn="ctr"/>
            <a:r>
              <a:rPr lang="en-GB" sz="2800" b="1" dirty="0">
                <a:latin typeface="Congenial Light" panose="02000503040000020004" pitchFamily="2" charset="0"/>
                <a:ea typeface="Calibri" panose="020F0502020204030204" pitchFamily="34" charset="0"/>
                <a:cs typeface="Times New Roman" panose="02020603050405020304" pitchFamily="18" charset="0"/>
              </a:rPr>
              <a:t>SWP Key Priorities to achieving positive culture</a:t>
            </a:r>
          </a:p>
          <a:p>
            <a:r>
              <a:rPr lang="en-GB" sz="2100" dirty="0">
                <a:latin typeface="Calibri" panose="020F0502020204030204" pitchFamily="34" charset="0"/>
                <a:ea typeface="Calibri" panose="020F0502020204030204" pitchFamily="34" charset="0"/>
                <a:cs typeface="Times New Roman" panose="02020603050405020304" pitchFamily="18" charset="0"/>
              </a:rPr>
              <a:t> </a:t>
            </a:r>
          </a:p>
          <a:p>
            <a:r>
              <a:rPr lang="en-GB" dirty="0">
                <a:latin typeface="Calibri" panose="020F0502020204030204" pitchFamily="34" charset="0"/>
                <a:ea typeface="Calibri" panose="020F0502020204030204" pitchFamily="34" charset="0"/>
                <a:cs typeface="Times New Roman" panose="02020603050405020304" pitchFamily="18" charset="0"/>
              </a:rPr>
              <a:t> </a:t>
            </a:r>
          </a:p>
        </p:txBody>
      </p:sp>
      <p:sp>
        <p:nvSpPr>
          <p:cNvPr id="68" name="TextBox 67">
            <a:extLst>
              <a:ext uri="{FF2B5EF4-FFF2-40B4-BE49-F238E27FC236}">
                <a16:creationId xmlns:a16="http://schemas.microsoft.com/office/drawing/2014/main" id="{C94A6421-E622-DF4F-DAD2-D3315D2C742C}"/>
              </a:ext>
            </a:extLst>
          </p:cNvPr>
          <p:cNvSpPr txBox="1"/>
          <p:nvPr/>
        </p:nvSpPr>
        <p:spPr>
          <a:xfrm>
            <a:off x="15614523" y="10948663"/>
            <a:ext cx="4593430" cy="369332"/>
          </a:xfrm>
          <a:prstGeom prst="rect">
            <a:avLst/>
          </a:prstGeom>
          <a:noFill/>
        </p:spPr>
        <p:txBody>
          <a:bodyPr wrap="square" rtlCol="0">
            <a:spAutoFit/>
          </a:bodyPr>
          <a:lstStyle/>
          <a:p>
            <a:pPr algn="ctr"/>
            <a:r>
              <a:rPr lang="en-GB" b="1" dirty="0">
                <a:latin typeface="Congenial Light" panose="02000503040000020004" pitchFamily="2" charset="0"/>
              </a:rPr>
              <a:t>Maslow's Hierarchy of Needs</a:t>
            </a:r>
          </a:p>
        </p:txBody>
      </p:sp>
      <p:pic>
        <p:nvPicPr>
          <p:cNvPr id="70" name="Picture 69">
            <a:extLst>
              <a:ext uri="{FF2B5EF4-FFF2-40B4-BE49-F238E27FC236}">
                <a16:creationId xmlns:a16="http://schemas.microsoft.com/office/drawing/2014/main" id="{01C714D5-03D0-D103-1331-DD53876726EE}"/>
              </a:ext>
            </a:extLst>
          </p:cNvPr>
          <p:cNvPicPr>
            <a:picLocks noChangeAspect="1"/>
          </p:cNvPicPr>
          <p:nvPr/>
        </p:nvPicPr>
        <p:blipFill>
          <a:blip r:embed="rId2"/>
          <a:stretch>
            <a:fillRect/>
          </a:stretch>
        </p:blipFill>
        <p:spPr>
          <a:xfrm>
            <a:off x="409169" y="193490"/>
            <a:ext cx="1943371" cy="2429214"/>
          </a:xfrm>
          <a:prstGeom prst="rect">
            <a:avLst/>
          </a:prstGeom>
        </p:spPr>
      </p:pic>
      <p:pic>
        <p:nvPicPr>
          <p:cNvPr id="71" name="Picture 70">
            <a:extLst>
              <a:ext uri="{FF2B5EF4-FFF2-40B4-BE49-F238E27FC236}">
                <a16:creationId xmlns:a16="http://schemas.microsoft.com/office/drawing/2014/main" id="{1B90A8C3-AEA0-A1E3-69E5-06FF3678C368}"/>
              </a:ext>
            </a:extLst>
          </p:cNvPr>
          <p:cNvPicPr>
            <a:picLocks noChangeAspect="1"/>
          </p:cNvPicPr>
          <p:nvPr/>
        </p:nvPicPr>
        <p:blipFill>
          <a:blip r:embed="rId2"/>
          <a:stretch>
            <a:fillRect/>
          </a:stretch>
        </p:blipFill>
        <p:spPr>
          <a:xfrm>
            <a:off x="18888210" y="250532"/>
            <a:ext cx="1943371" cy="2429214"/>
          </a:xfrm>
          <a:prstGeom prst="rect">
            <a:avLst/>
          </a:prstGeom>
        </p:spPr>
      </p:pic>
      <p:sp>
        <p:nvSpPr>
          <p:cNvPr id="72" name="TextBox 71">
            <a:extLst>
              <a:ext uri="{FF2B5EF4-FFF2-40B4-BE49-F238E27FC236}">
                <a16:creationId xmlns:a16="http://schemas.microsoft.com/office/drawing/2014/main" id="{B308B49B-C366-AB2F-EB71-F5786D5B2695}"/>
              </a:ext>
            </a:extLst>
          </p:cNvPr>
          <p:cNvSpPr txBox="1"/>
          <p:nvPr/>
        </p:nvSpPr>
        <p:spPr>
          <a:xfrm>
            <a:off x="2352540" y="1006761"/>
            <a:ext cx="16785473" cy="584775"/>
          </a:xfrm>
          <a:prstGeom prst="rect">
            <a:avLst/>
          </a:prstGeom>
          <a:noFill/>
          <a:effectLst>
            <a:outerShdw blurRad="50800" dist="38100" dir="5400000" algn="t" rotWithShape="0">
              <a:schemeClr val="bg1">
                <a:alpha val="40000"/>
              </a:schemeClr>
            </a:outerShdw>
          </a:effectLst>
        </p:spPr>
        <p:txBody>
          <a:bodyPr wrap="square" rtlCol="0">
            <a:spAutoFit/>
          </a:bodyPr>
          <a:lstStyle/>
          <a:p>
            <a:r>
              <a:rPr lang="en-GB" sz="3200" b="1" dirty="0">
                <a:latin typeface="Congenial Light" panose="020B0604020202020204" pitchFamily="2" charset="0"/>
              </a:rPr>
              <a:t>Line managers within South Wales Police are key to influencing a positive working culture</a:t>
            </a:r>
          </a:p>
        </p:txBody>
      </p:sp>
      <p:sp>
        <p:nvSpPr>
          <p:cNvPr id="73" name="TextBox 72">
            <a:extLst>
              <a:ext uri="{FF2B5EF4-FFF2-40B4-BE49-F238E27FC236}">
                <a16:creationId xmlns:a16="http://schemas.microsoft.com/office/drawing/2014/main" id="{F3333B48-78F6-985A-3750-2685553217E8}"/>
              </a:ext>
            </a:extLst>
          </p:cNvPr>
          <p:cNvSpPr txBox="1"/>
          <p:nvPr/>
        </p:nvSpPr>
        <p:spPr>
          <a:xfrm>
            <a:off x="245946" y="19784560"/>
            <a:ext cx="20998660" cy="738664"/>
          </a:xfrm>
          <a:prstGeom prst="rect">
            <a:avLst/>
          </a:prstGeom>
          <a:noFill/>
        </p:spPr>
        <p:txBody>
          <a:bodyPr wrap="square" rtlCol="0">
            <a:spAutoFit/>
          </a:bodyPr>
          <a:lstStyle/>
          <a:p>
            <a:r>
              <a:rPr lang="en-GB" sz="2100" dirty="0">
                <a:latin typeface="Congenial Light" panose="02000503040000020004" pitchFamily="2" charset="0"/>
                <a:ea typeface="Calibri" panose="020F0502020204030204" pitchFamily="34" charset="0"/>
                <a:cs typeface="Times New Roman" panose="02020603050405020304" pitchFamily="18" charset="0"/>
              </a:rPr>
              <a:t>SWP recognises the important work that line managers do every day, therefore it is important for us to enable you to conduct your role effectively by investing in your development. SWP will therefore be implementing the following initiatives:</a:t>
            </a:r>
          </a:p>
        </p:txBody>
      </p:sp>
      <p:sp>
        <p:nvSpPr>
          <p:cNvPr id="74" name="TextBox 73">
            <a:extLst>
              <a:ext uri="{FF2B5EF4-FFF2-40B4-BE49-F238E27FC236}">
                <a16:creationId xmlns:a16="http://schemas.microsoft.com/office/drawing/2014/main" id="{F3F53B18-C041-A6BE-676C-DB9314D31A79}"/>
              </a:ext>
            </a:extLst>
          </p:cNvPr>
          <p:cNvSpPr txBox="1"/>
          <p:nvPr/>
        </p:nvSpPr>
        <p:spPr>
          <a:xfrm>
            <a:off x="213922" y="20718156"/>
            <a:ext cx="8071278" cy="3277820"/>
          </a:xfrm>
          <a:prstGeom prst="rect">
            <a:avLst/>
          </a:prstGeom>
          <a:noFill/>
        </p:spPr>
        <p:txBody>
          <a:bodyPr wrap="square" rtlCol="0">
            <a:spAutoFit/>
          </a:bodyPr>
          <a:lstStyle/>
          <a:p>
            <a:r>
              <a:rPr lang="en-GB" sz="2100" dirty="0">
                <a:latin typeface="Calibri" panose="020F0502020204030204" pitchFamily="34" charset="0"/>
                <a:ea typeface="Calibri" panose="020F0502020204030204" pitchFamily="34" charset="0"/>
                <a:cs typeface="Times New Roman" panose="02020603050405020304" pitchFamily="18" charset="0"/>
              </a:rPr>
              <a:t> </a:t>
            </a:r>
            <a:r>
              <a:rPr lang="en-GB" sz="2100" b="1" u="sng" dirty="0">
                <a:latin typeface="Congenial Light" panose="02000503040000020004" pitchFamily="2" charset="0"/>
                <a:ea typeface="Calibri" panose="020F0502020204030204" pitchFamily="34" charset="0"/>
                <a:cs typeface="Times New Roman" panose="02020603050405020304" pitchFamily="18" charset="0"/>
              </a:rPr>
              <a:t>Understand your style</a:t>
            </a:r>
          </a:p>
          <a:p>
            <a:r>
              <a:rPr lang="en-GB" sz="2100" dirty="0">
                <a:latin typeface="Congenial Light" panose="02000503040000020004" pitchFamily="2" charset="0"/>
                <a:ea typeface="Calibri" panose="020F0502020204030204" pitchFamily="34" charset="0"/>
                <a:cs typeface="Times New Roman" panose="02020603050405020304" pitchFamily="18" charset="0"/>
              </a:rPr>
              <a:t> </a:t>
            </a:r>
          </a:p>
          <a:p>
            <a:r>
              <a:rPr lang="en-GB" sz="2100" dirty="0">
                <a:latin typeface="Congenial Light" panose="02000503040000020004" pitchFamily="2" charset="0"/>
                <a:ea typeface="Calibri" panose="020F0502020204030204" pitchFamily="34" charset="0"/>
                <a:cs typeface="Times New Roman" panose="02020603050405020304" pitchFamily="18" charset="0"/>
              </a:rPr>
              <a:t>To assist line managers to understand their what motivates their leadership style, SWP will provide the opportunity to undertake a DiSC assessment (MindTools, 2023) with our trained assessors when going through a promotion process. Line managers who are self-aware can build on their leadership strengths, address their weaknesses which creates better leaders as a result (Harris, 2020). </a:t>
            </a:r>
          </a:p>
          <a:p>
            <a:r>
              <a:rPr lang="en-GB" sz="1800" dirty="0">
                <a:latin typeface="Congenial Light" panose="02000503040000020004" pitchFamily="2" charset="0"/>
                <a:ea typeface="Calibri" panose="020F0502020204030204" pitchFamily="34" charset="0"/>
                <a:cs typeface="Times New Roman" panose="02020603050405020304" pitchFamily="18" charset="0"/>
              </a:rPr>
              <a:t> </a:t>
            </a:r>
          </a:p>
        </p:txBody>
      </p:sp>
      <p:sp>
        <p:nvSpPr>
          <p:cNvPr id="75" name="TextBox 74">
            <a:extLst>
              <a:ext uri="{FF2B5EF4-FFF2-40B4-BE49-F238E27FC236}">
                <a16:creationId xmlns:a16="http://schemas.microsoft.com/office/drawing/2014/main" id="{CE98020F-FCC7-ECEF-1E8F-0C0BE8304D4B}"/>
              </a:ext>
            </a:extLst>
          </p:cNvPr>
          <p:cNvSpPr txBox="1"/>
          <p:nvPr/>
        </p:nvSpPr>
        <p:spPr>
          <a:xfrm>
            <a:off x="8811048" y="20595047"/>
            <a:ext cx="12215780" cy="5832366"/>
          </a:xfrm>
          <a:prstGeom prst="rect">
            <a:avLst/>
          </a:prstGeom>
          <a:noFill/>
        </p:spPr>
        <p:txBody>
          <a:bodyPr wrap="square" rtlCol="0">
            <a:spAutoFit/>
          </a:bodyPr>
          <a:lstStyle/>
          <a:p>
            <a:r>
              <a:rPr lang="en-GB" sz="2100" b="1" u="sng" dirty="0">
                <a:latin typeface="Congenial Light" panose="02000503040000020004" pitchFamily="2" charset="0"/>
                <a:ea typeface="Calibri" panose="020F0502020204030204" pitchFamily="34" charset="0"/>
                <a:cs typeface="Times New Roman" panose="02020603050405020304" pitchFamily="18" charset="0"/>
              </a:rPr>
              <a:t>Develop your skills</a:t>
            </a:r>
          </a:p>
          <a:p>
            <a:endParaRPr lang="en-GB" sz="2100" b="1" u="sng" dirty="0">
              <a:latin typeface="Congenial Light" panose="02000503040000020004" pitchFamily="2" charset="0"/>
              <a:ea typeface="Calibri" panose="020F0502020204030204" pitchFamily="34" charset="0"/>
              <a:cs typeface="Times New Roman" panose="02020603050405020304" pitchFamily="18" charset="0"/>
            </a:endParaRPr>
          </a:p>
          <a:p>
            <a:r>
              <a:rPr lang="en-GB" sz="2100" dirty="0">
                <a:latin typeface="Congenial Light" panose="02000503040000020004" pitchFamily="2" charset="0"/>
                <a:ea typeface="Calibri" panose="020F0502020204030204" pitchFamily="34" charset="0"/>
                <a:cs typeface="Times New Roman" panose="02020603050405020304" pitchFamily="18" charset="0"/>
              </a:rPr>
              <a:t>The first line supervisors’ course is now mandatory for all prospective and current line managers. The aim of this is to create supportive leadership and supervision throughout SWP as part of the Chief Constables Delivery Plan (SWP, 2021) </a:t>
            </a:r>
          </a:p>
          <a:p>
            <a:r>
              <a:rPr lang="en-GB" sz="2100" dirty="0">
                <a:latin typeface="Congenial Light" panose="02000503040000020004" pitchFamily="2" charset="0"/>
                <a:ea typeface="Calibri" panose="020F0502020204030204" pitchFamily="34" charset="0"/>
                <a:cs typeface="Times New Roman" panose="02020603050405020304" pitchFamily="18" charset="0"/>
              </a:rPr>
              <a:t> </a:t>
            </a:r>
          </a:p>
          <a:p>
            <a:r>
              <a:rPr lang="en-GB" sz="2100" dirty="0">
                <a:latin typeface="Congenial Light" panose="02000503040000020004" pitchFamily="2" charset="0"/>
                <a:ea typeface="Calibri" panose="020F0502020204030204" pitchFamily="34" charset="0"/>
                <a:cs typeface="Times New Roman" panose="02020603050405020304" pitchFamily="18" charset="0"/>
              </a:rPr>
              <a:t>The course consists of 6 modules which takes a blended approach to learning including taught sessions and self-directed learning (SWP, 2023 b):</a:t>
            </a:r>
          </a:p>
          <a:p>
            <a:r>
              <a:rPr lang="en-GB" sz="2100" dirty="0">
                <a:latin typeface="Congenial Light" panose="02000503040000020004" pitchFamily="2" charset="0"/>
                <a:ea typeface="Calibri" panose="020F0502020204030204" pitchFamily="34" charset="0"/>
                <a:cs typeface="Times New Roman" panose="02020603050405020304" pitchFamily="18" charset="0"/>
              </a:rPr>
              <a:t>Leading Self</a:t>
            </a:r>
          </a:p>
          <a:p>
            <a:r>
              <a:rPr lang="en-GB" sz="2100" dirty="0">
                <a:latin typeface="Congenial Light" panose="02000503040000020004" pitchFamily="2" charset="0"/>
                <a:ea typeface="Calibri" panose="020F0502020204030204" pitchFamily="34" charset="0"/>
                <a:cs typeface="Times New Roman" panose="02020603050405020304" pitchFamily="18" charset="0"/>
              </a:rPr>
              <a:t>Leading Conversations</a:t>
            </a:r>
          </a:p>
          <a:p>
            <a:r>
              <a:rPr lang="en-GB" sz="2100" dirty="0">
                <a:latin typeface="Congenial Light" panose="02000503040000020004" pitchFamily="2" charset="0"/>
                <a:ea typeface="Calibri" panose="020F0502020204030204" pitchFamily="34" charset="0"/>
                <a:cs typeface="Times New Roman" panose="02020603050405020304" pitchFamily="18" charset="0"/>
              </a:rPr>
              <a:t>Leading People</a:t>
            </a:r>
          </a:p>
          <a:p>
            <a:r>
              <a:rPr lang="en-GB" sz="2100" dirty="0">
                <a:latin typeface="Congenial Light" panose="02000503040000020004" pitchFamily="2" charset="0"/>
                <a:ea typeface="Calibri" panose="020F0502020204030204" pitchFamily="34" charset="0"/>
                <a:cs typeface="Times New Roman" panose="02020603050405020304" pitchFamily="18" charset="0"/>
              </a:rPr>
              <a:t>Leading Change</a:t>
            </a:r>
          </a:p>
          <a:p>
            <a:r>
              <a:rPr lang="en-GB" sz="2100" dirty="0">
                <a:latin typeface="Congenial Light" panose="02000503040000020004" pitchFamily="2" charset="0"/>
                <a:ea typeface="Calibri" panose="020F0502020204030204" pitchFamily="34" charset="0"/>
                <a:cs typeface="Times New Roman" panose="02020603050405020304" pitchFamily="18" charset="0"/>
              </a:rPr>
              <a:t>Leading Collaboratively </a:t>
            </a:r>
          </a:p>
          <a:p>
            <a:r>
              <a:rPr lang="en-GB" sz="2100" dirty="0">
                <a:latin typeface="Congenial Light" panose="02000503040000020004" pitchFamily="2" charset="0"/>
                <a:ea typeface="Calibri" panose="020F0502020204030204" pitchFamily="34" charset="0"/>
                <a:cs typeface="Times New Roman" panose="02020603050405020304" pitchFamily="18" charset="0"/>
              </a:rPr>
              <a:t> </a:t>
            </a:r>
          </a:p>
          <a:p>
            <a:r>
              <a:rPr lang="en-GB" sz="2100" dirty="0">
                <a:latin typeface="Congenial Light" panose="02000503040000020004" pitchFamily="2" charset="0"/>
                <a:ea typeface="Calibri" panose="020F0502020204030204" pitchFamily="34" charset="0"/>
                <a:cs typeface="Times New Roman" panose="02020603050405020304" pitchFamily="18" charset="0"/>
              </a:rPr>
              <a:t>Protected learning time will be provided to enable you to engage fully with the course. The time required to complete all modules will be a total of 7 working days, however these can be booked both consecutively or individually so that impact of your abstraction from your normal duties is reduced.</a:t>
            </a:r>
          </a:p>
          <a:p>
            <a:r>
              <a:rPr lang="en-GB" sz="1600" dirty="0">
                <a:latin typeface="Congenial Light" panose="02000503040000020004" pitchFamily="2" charset="0"/>
                <a:ea typeface="Calibri" panose="020F0502020204030204" pitchFamily="34" charset="0"/>
                <a:cs typeface="Times New Roman" panose="02020603050405020304" pitchFamily="18" charset="0"/>
              </a:rPr>
              <a:t> </a:t>
            </a:r>
          </a:p>
        </p:txBody>
      </p:sp>
      <p:pic>
        <p:nvPicPr>
          <p:cNvPr id="1028" name="Picture 4" descr="Four DiSC Personality Types, Traits, &amp; Descriptions | Corexcel">
            <a:extLst>
              <a:ext uri="{FF2B5EF4-FFF2-40B4-BE49-F238E27FC236}">
                <a16:creationId xmlns:a16="http://schemas.microsoft.com/office/drawing/2014/main" id="{F213454D-D99C-45E2-DE42-076ED45B49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2540" y="23454581"/>
            <a:ext cx="3558821" cy="319592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
        <p:nvSpPr>
          <p:cNvPr id="80" name="Rectangle 79">
            <a:extLst>
              <a:ext uri="{FF2B5EF4-FFF2-40B4-BE49-F238E27FC236}">
                <a16:creationId xmlns:a16="http://schemas.microsoft.com/office/drawing/2014/main" id="{F2FEB9ED-7B86-3E1B-F34B-1A08A089BF27}"/>
              </a:ext>
            </a:extLst>
          </p:cNvPr>
          <p:cNvSpPr/>
          <p:nvPr/>
        </p:nvSpPr>
        <p:spPr>
          <a:xfrm>
            <a:off x="0" y="26822400"/>
            <a:ext cx="21240750" cy="3452813"/>
          </a:xfrm>
          <a:prstGeom prst="rect">
            <a:avLst/>
          </a:prstGeom>
          <a:solidFill>
            <a:srgbClr val="CAD7E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1" name="TextBox 80">
            <a:extLst>
              <a:ext uri="{FF2B5EF4-FFF2-40B4-BE49-F238E27FC236}">
                <a16:creationId xmlns:a16="http://schemas.microsoft.com/office/drawing/2014/main" id="{B4ECA3F8-7A78-7675-5C49-AB913965511F}"/>
              </a:ext>
            </a:extLst>
          </p:cNvPr>
          <p:cNvSpPr txBox="1"/>
          <p:nvPr/>
        </p:nvSpPr>
        <p:spPr>
          <a:xfrm>
            <a:off x="139435" y="26908265"/>
            <a:ext cx="20961880" cy="3231654"/>
          </a:xfrm>
          <a:prstGeom prst="rect">
            <a:avLst/>
          </a:prstGeom>
          <a:noFill/>
        </p:spPr>
        <p:txBody>
          <a:bodyPr wrap="square" rtlCol="0">
            <a:spAutoFit/>
          </a:bodyPr>
          <a:lstStyle/>
          <a:p>
            <a:r>
              <a:rPr lang="en-GB" sz="3600" dirty="0">
                <a:effectLst/>
                <a:latin typeface="Congenial Light" panose="02000503040000020004" pitchFamily="2" charset="0"/>
                <a:ea typeface="Calibri" panose="020F0502020204030204" pitchFamily="34" charset="0"/>
                <a:cs typeface="Times New Roman" panose="02020603050405020304" pitchFamily="18" charset="0"/>
              </a:rPr>
              <a:t>Coming Soon!</a:t>
            </a:r>
          </a:p>
          <a:p>
            <a:r>
              <a:rPr lang="en-GB" sz="2100" dirty="0">
                <a:effectLst/>
                <a:latin typeface="Congenial Light" panose="02000503040000020004" pitchFamily="2" charset="0"/>
                <a:ea typeface="Calibri" panose="020F0502020204030204" pitchFamily="34" charset="0"/>
                <a:cs typeface="Times New Roman" panose="02020603050405020304" pitchFamily="18" charset="0"/>
              </a:rPr>
              <a:t> </a:t>
            </a:r>
          </a:p>
          <a:p>
            <a:r>
              <a:rPr lang="en-GB" sz="2100" dirty="0">
                <a:effectLst/>
                <a:latin typeface="Congenial Light" panose="02000503040000020004" pitchFamily="2" charset="0"/>
                <a:ea typeface="Calibri" panose="020F0502020204030204" pitchFamily="34" charset="0"/>
                <a:cs typeface="Times New Roman" panose="02020603050405020304" pitchFamily="18" charset="0"/>
              </a:rPr>
              <a:t>A lot has changed both internally and externally since the last employee engagement survey </a:t>
            </a:r>
            <a:r>
              <a:rPr lang="en-GB" sz="2100" dirty="0">
                <a:latin typeface="Congenial Light" panose="02000503040000020004" pitchFamily="2" charset="0"/>
                <a:ea typeface="Calibri" panose="020F0502020204030204" pitchFamily="34" charset="0"/>
                <a:cs typeface="Times New Roman" panose="02020603050405020304" pitchFamily="18" charset="0"/>
              </a:rPr>
              <a:t>in </a:t>
            </a:r>
            <a:r>
              <a:rPr lang="en-GB" sz="2100" dirty="0">
                <a:effectLst/>
                <a:latin typeface="Congenial Light" panose="02000503040000020004" pitchFamily="2" charset="0"/>
                <a:ea typeface="Calibri" panose="020F0502020204030204" pitchFamily="34" charset="0"/>
                <a:cs typeface="Times New Roman" panose="02020603050405020304" pitchFamily="18" charset="0"/>
              </a:rPr>
              <a:t>2017, therefore to understand current staff engagement a survey will be launched in September 2023 for all staff and officers. </a:t>
            </a:r>
          </a:p>
          <a:p>
            <a:r>
              <a:rPr lang="en-GB" sz="2100" dirty="0">
                <a:effectLst/>
                <a:latin typeface="Congenial Light" panose="02000503040000020004" pitchFamily="2" charset="0"/>
                <a:ea typeface="Calibri" panose="020F0502020204030204" pitchFamily="34" charset="0"/>
                <a:cs typeface="Times New Roman" panose="02020603050405020304" pitchFamily="18" charset="0"/>
              </a:rPr>
              <a:t>This is an opportunity for you and your team to have your say and provide the SMT with feedback on what </a:t>
            </a:r>
            <a:r>
              <a:rPr lang="en-GB" sz="2100" dirty="0">
                <a:latin typeface="Congenial Light" panose="02000503040000020004" pitchFamily="2" charset="0"/>
                <a:ea typeface="Calibri" panose="020F0502020204030204" pitchFamily="34" charset="0"/>
                <a:cs typeface="Times New Roman" panose="02020603050405020304" pitchFamily="18" charset="0"/>
              </a:rPr>
              <a:t>they</a:t>
            </a:r>
            <a:r>
              <a:rPr lang="en-GB" sz="2100" dirty="0">
                <a:effectLst/>
                <a:latin typeface="Congenial Light" panose="02000503040000020004" pitchFamily="2" charset="0"/>
                <a:ea typeface="Calibri" panose="020F0502020204030204" pitchFamily="34" charset="0"/>
                <a:cs typeface="Times New Roman" panose="02020603050405020304" pitchFamily="18" charset="0"/>
              </a:rPr>
              <a:t> are getting right and what </a:t>
            </a:r>
            <a:r>
              <a:rPr lang="en-GB" sz="2100" dirty="0">
                <a:latin typeface="Congenial Light" panose="02000503040000020004" pitchFamily="2" charset="0"/>
                <a:ea typeface="Calibri" panose="020F0502020204030204" pitchFamily="34" charset="0"/>
                <a:cs typeface="Times New Roman" panose="02020603050405020304" pitchFamily="18" charset="0"/>
              </a:rPr>
              <a:t>they </a:t>
            </a:r>
            <a:r>
              <a:rPr lang="en-GB" sz="2100" dirty="0">
                <a:effectLst/>
                <a:latin typeface="Congenial Light" panose="02000503040000020004" pitchFamily="2" charset="0"/>
                <a:ea typeface="Calibri" panose="020F0502020204030204" pitchFamily="34" charset="0"/>
                <a:cs typeface="Times New Roman" panose="02020603050405020304" pitchFamily="18" charset="0"/>
              </a:rPr>
              <a:t>can do to improve the working environment for everyone, please ensure that you communicate this to your teams so that we can get as many responses as possible.</a:t>
            </a:r>
          </a:p>
          <a:p>
            <a:r>
              <a:rPr lang="en-GB" sz="2100" dirty="0">
                <a:effectLst/>
                <a:latin typeface="Congenial Light" panose="02000503040000020004" pitchFamily="2" charset="0"/>
                <a:ea typeface="Calibri" panose="020F0502020204030204" pitchFamily="34" charset="0"/>
                <a:cs typeface="Times New Roman" panose="02020603050405020304" pitchFamily="18" charset="0"/>
              </a:rPr>
              <a:t> </a:t>
            </a:r>
          </a:p>
          <a:p>
            <a:r>
              <a:rPr lang="en-GB" sz="2100" dirty="0">
                <a:effectLst/>
                <a:latin typeface="Congenial Light" panose="02000503040000020004" pitchFamily="2" charset="0"/>
                <a:ea typeface="Calibri" panose="020F0502020204030204" pitchFamily="34" charset="0"/>
                <a:cs typeface="Times New Roman" panose="02020603050405020304" pitchFamily="18" charset="0"/>
              </a:rPr>
              <a:t>In the meantime, your Police Federation and Trade Union representatives are always available in addition to the various staff networks to act as an effective communication channel for all SWP employees (CIPD, 2021).</a:t>
            </a:r>
          </a:p>
        </p:txBody>
      </p:sp>
    </p:spTree>
    <p:extLst>
      <p:ext uri="{BB962C8B-B14F-4D97-AF65-F5344CB8AC3E}">
        <p14:creationId xmlns:p14="http://schemas.microsoft.com/office/powerpoint/2010/main" val="20893462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0F69D5-8AFB-7CDB-7DBC-DC1A35339D14}"/>
              </a:ext>
            </a:extLst>
          </p:cNvPr>
          <p:cNvSpPr txBox="1"/>
          <p:nvPr/>
        </p:nvSpPr>
        <p:spPr>
          <a:xfrm>
            <a:off x="333375" y="342900"/>
            <a:ext cx="20221575" cy="30254436"/>
          </a:xfrm>
          <a:prstGeom prst="rect">
            <a:avLst/>
          </a:prstGeom>
          <a:noFill/>
        </p:spPr>
        <p:txBody>
          <a:bodyPr wrap="square" rtlCol="0">
            <a:spAutoFit/>
          </a:bodyPr>
          <a:lstStyle/>
          <a:p>
            <a:r>
              <a:rPr lang="en-GB" sz="3200" dirty="0"/>
              <a:t>Poster Word Count – 1028 words.</a:t>
            </a:r>
          </a:p>
          <a:p>
            <a:endParaRPr lang="en-GB" sz="3200" dirty="0"/>
          </a:p>
          <a:p>
            <a:r>
              <a:rPr lang="en-GB" sz="3200" u="sng" dirty="0"/>
              <a:t>References </a:t>
            </a:r>
          </a:p>
          <a:p>
            <a:endParaRPr lang="en-GB" sz="2000" dirty="0"/>
          </a:p>
          <a:p>
            <a:r>
              <a:rPr lang="en-GB" sz="3200" dirty="0"/>
              <a:t>Bailey, G. (2018) </a:t>
            </a:r>
            <a:r>
              <a:rPr lang="en-GB" sz="3200" i="1" dirty="0"/>
              <a:t>British people will work for average of 3507 days over a lifetime, survey says.</a:t>
            </a:r>
            <a:r>
              <a:rPr lang="en-GB" sz="3200" dirty="0"/>
              <a:t> Available at: https://www.independent.co.uk/life-style/british-people-work-days-lifetime-overtime-quit-job-survey-study-a8556146.html (Accessed: 25 February 2023)</a:t>
            </a:r>
          </a:p>
          <a:p>
            <a:endParaRPr lang="en-GB" sz="3200" dirty="0"/>
          </a:p>
          <a:p>
            <a:r>
              <a:rPr lang="en-GB" sz="3200" dirty="0" err="1"/>
              <a:t>Channell</a:t>
            </a:r>
            <a:r>
              <a:rPr lang="en-GB" sz="3200" dirty="0"/>
              <a:t>, M. (2021) </a:t>
            </a:r>
            <a:r>
              <a:rPr lang="en-GB" sz="3200" i="1" dirty="0"/>
              <a:t>Maslow’s Hierarchy of needs: An in-depth guide for leaders and managers. </a:t>
            </a:r>
            <a:r>
              <a:rPr lang="en-GB" sz="3200" dirty="0"/>
              <a:t>Available at: https://www.tsw.co.uk/blog/leadership-and-management/maslows-hierarchy-of-needs/ (Accessed: 25 February 2023)</a:t>
            </a:r>
          </a:p>
          <a:p>
            <a:endParaRPr lang="en-GB" sz="3200" dirty="0"/>
          </a:p>
          <a:p>
            <a:r>
              <a:rPr lang="en-GB" sz="3200" dirty="0"/>
              <a:t>CIPD. (2020) </a:t>
            </a:r>
            <a:r>
              <a:rPr lang="en-GB" sz="3200" i="1" dirty="0"/>
              <a:t>Creating learning cultures: assessing the evidence. </a:t>
            </a:r>
            <a:r>
              <a:rPr lang="en-GB" sz="3200" dirty="0"/>
              <a:t>Available at: https://www.cipd.co.uk/Images/creating-learning-cultures-1_tcm18-75606.pdf (Accessed: 26 February 2023)</a:t>
            </a:r>
          </a:p>
          <a:p>
            <a:endParaRPr lang="en-GB" sz="3200" dirty="0"/>
          </a:p>
          <a:p>
            <a:r>
              <a:rPr lang="en-GB" sz="3200" dirty="0"/>
              <a:t>CIPD. (2021) </a:t>
            </a:r>
            <a:r>
              <a:rPr lang="en-GB" sz="3200" i="1" dirty="0"/>
              <a:t>A guide to establishing staff networks</a:t>
            </a:r>
            <a:r>
              <a:rPr lang="en-GB" sz="3200" dirty="0"/>
              <a:t>. Available at: https://www.cipd.co.uk/knowledge/fundamentals/relations/diversity/staff-networks (Accessed: 26 February 2023)</a:t>
            </a:r>
          </a:p>
          <a:p>
            <a:endParaRPr lang="en-GB" sz="3200" dirty="0"/>
          </a:p>
          <a:p>
            <a:r>
              <a:rPr lang="en-GB" sz="3200" dirty="0"/>
              <a:t>CIPD. (2022) </a:t>
            </a:r>
            <a:r>
              <a:rPr lang="en-GB" sz="3200" i="1" dirty="0"/>
              <a:t>Introduction for people professionals</a:t>
            </a:r>
            <a:r>
              <a:rPr lang="en-GB" sz="3200" dirty="0"/>
              <a:t>. Available at: https://www.cipd.co.uk/knowledge/fundamentals/people/line-manager/business-case-for-people-professionals (Accessed: 25 February 2023)</a:t>
            </a:r>
          </a:p>
          <a:p>
            <a:endParaRPr lang="en-GB" sz="3200" dirty="0"/>
          </a:p>
          <a:p>
            <a:r>
              <a:rPr lang="en-GB" sz="3200" dirty="0" err="1"/>
              <a:t>Cloke</a:t>
            </a:r>
            <a:r>
              <a:rPr lang="en-GB" sz="3200" dirty="0"/>
              <a:t>, H. (2018) </a:t>
            </a:r>
            <a:r>
              <a:rPr lang="en-GB" sz="3200" i="1" dirty="0"/>
              <a:t>What is a learning culture and why do you need one? </a:t>
            </a:r>
            <a:r>
              <a:rPr lang="en-GB" sz="3200" dirty="0"/>
              <a:t>Available at: https://elearningindustry.com/what-is-a-learning-culture-why-need-one (Accessed: 26 February 2023)</a:t>
            </a:r>
          </a:p>
          <a:p>
            <a:endParaRPr lang="en-GB" sz="3200" dirty="0"/>
          </a:p>
          <a:p>
            <a:r>
              <a:rPr lang="en-GB" sz="3200" dirty="0"/>
              <a:t>College of Policing. (2023) </a:t>
            </a:r>
            <a:r>
              <a:rPr lang="en-GB" sz="3200" i="1" dirty="0"/>
              <a:t>Code of Ethics. </a:t>
            </a:r>
            <a:r>
              <a:rPr lang="en-GB" sz="3200" dirty="0"/>
              <a:t>Available at: https://www.college.police.uk/ethics/code-of-ethics (Accessed: 26 February 2023)</a:t>
            </a:r>
          </a:p>
          <a:p>
            <a:endParaRPr lang="en-GB" sz="3200" dirty="0"/>
          </a:p>
          <a:p>
            <a:r>
              <a:rPr lang="en-GB" sz="3200" dirty="0" err="1"/>
              <a:t>Corexcel</a:t>
            </a:r>
            <a:r>
              <a:rPr lang="en-GB" sz="3200" dirty="0"/>
              <a:t>. (2020) </a:t>
            </a:r>
            <a:r>
              <a:rPr lang="en-GB" sz="3200" i="1" dirty="0" err="1"/>
              <a:t>DiSC</a:t>
            </a:r>
            <a:r>
              <a:rPr lang="en-GB" sz="3200" i="1" dirty="0"/>
              <a:t> model image</a:t>
            </a:r>
            <a:r>
              <a:rPr lang="en-GB" sz="3200" dirty="0"/>
              <a:t>. Available at: https://www.corexcel.com/blog/2020/09/28/disc-personality-types/ (Accessed: 26 February 2023)</a:t>
            </a:r>
          </a:p>
          <a:p>
            <a:endParaRPr lang="en-GB" sz="3200" dirty="0"/>
          </a:p>
          <a:p>
            <a:r>
              <a:rPr lang="en-GB" sz="3200" dirty="0"/>
              <a:t>Daniel, P. (2018) </a:t>
            </a:r>
            <a:r>
              <a:rPr lang="en-GB" sz="3200" i="1" dirty="0"/>
              <a:t>Why taking a lunch break is so vital for your staff</a:t>
            </a:r>
            <a:r>
              <a:rPr lang="en-GB" sz="3200" dirty="0"/>
              <a:t>. Available at:  https://www.peoplemanagement.co.uk/article/1743732/lunch-break-vital-for-staff (Accessed: 25 February 2023)</a:t>
            </a:r>
          </a:p>
          <a:p>
            <a:endParaRPr lang="en-GB" sz="3200" dirty="0"/>
          </a:p>
          <a:p>
            <a:r>
              <a:rPr lang="en-GB" sz="3200" dirty="0"/>
              <a:t>De Smet, A. et al. (2021) </a:t>
            </a:r>
            <a:r>
              <a:rPr lang="en-GB" sz="3200" i="1" dirty="0"/>
              <a:t>Psychological safety and the critical role leadership development</a:t>
            </a:r>
            <a:r>
              <a:rPr lang="en-GB" sz="3200" dirty="0"/>
              <a:t>. Available at: https://www.mckinsey.com/capabilities/people-and-organizational-performance/our-insights/psychological-safety-and-the-critical-role-of-leadership-development (Accessed: 25 February 2023)</a:t>
            </a:r>
          </a:p>
          <a:p>
            <a:endParaRPr lang="en-GB" sz="3200" dirty="0"/>
          </a:p>
          <a:p>
            <a:r>
              <a:rPr lang="en-GB" sz="3200" dirty="0"/>
              <a:t>Faragher, J. (2019) </a:t>
            </a:r>
            <a:r>
              <a:rPr lang="en-GB" sz="3200" i="1" dirty="0"/>
              <a:t>Half of UK workers quite due to bad management</a:t>
            </a:r>
            <a:r>
              <a:rPr lang="en-GB" sz="3200" dirty="0"/>
              <a:t>. Available at: https://www.personneltoday.com/hr/half-of-uk-managers-quit-due-to-bad-management/ (Accessed 25 February 2023)</a:t>
            </a:r>
          </a:p>
          <a:p>
            <a:endParaRPr lang="en-GB" sz="3200" dirty="0"/>
          </a:p>
          <a:p>
            <a:r>
              <a:rPr lang="en-GB" sz="3200" dirty="0" err="1"/>
              <a:t>Gaudes</a:t>
            </a:r>
            <a:r>
              <a:rPr lang="en-GB" sz="3200" dirty="0"/>
              <a:t>, A. (2020) </a:t>
            </a:r>
            <a:r>
              <a:rPr lang="en-GB" sz="3200" i="1" dirty="0"/>
              <a:t>The paradox of social distancing: We’ve grown closer to co-workers during the coronavirus pandemic</a:t>
            </a:r>
            <a:r>
              <a:rPr lang="en-GB" sz="3200" dirty="0"/>
              <a:t>. Available at: https://theconversation.com/the-paradox-of-social-distancing-weve-grown-closer-to-co-workers-during-the-coronavirus-pandemic-137866 (Accessed:25 February 2023)</a:t>
            </a:r>
          </a:p>
          <a:p>
            <a:endParaRPr lang="en-GB" sz="3200" dirty="0"/>
          </a:p>
          <a:p>
            <a:r>
              <a:rPr lang="en-GB" sz="3200" dirty="0"/>
              <a:t>Harris, L (2020). </a:t>
            </a:r>
            <a:r>
              <a:rPr lang="en-GB" sz="3200" i="1" dirty="0"/>
              <a:t>Self-Awareness if key to leadership excellence</a:t>
            </a:r>
            <a:r>
              <a:rPr lang="en-GB" sz="3200" dirty="0"/>
              <a:t>. Available at: https://www.forbes.com/sites/forbescoachescouncil/2020/03/10/self-awareness-is-key-to-leadership-excellence/?sh=33ddc8fd384a (Accessed: 25 February 2023)</a:t>
            </a:r>
          </a:p>
          <a:p>
            <a:endParaRPr lang="en-GB" sz="3200" dirty="0"/>
          </a:p>
          <a:p>
            <a:r>
              <a:rPr lang="en-GB" sz="3200" dirty="0"/>
              <a:t>Hunt, J. (2023) </a:t>
            </a:r>
            <a:r>
              <a:rPr lang="en-GB" sz="3200" i="1" dirty="0"/>
              <a:t>The impact of good and bad managers</a:t>
            </a:r>
            <a:r>
              <a:rPr lang="en-GB" sz="3200" dirty="0"/>
              <a:t>. Available at: https://www.linkedin.com/pulse/impact-good-bad-managers-goalspan (Accessed: 25 February 2023)</a:t>
            </a:r>
          </a:p>
          <a:p>
            <a:r>
              <a:rPr lang="en-GB" sz="3200" dirty="0"/>
              <a:t>Hutto, E. (2021) There’s no one-size-fits-all business approach to the new world of work. Available at: https://www.forbes.com/sites/forbesbusinessdevelopmentcouncil/2021/06/08/theres-no-one-size-fits-all-business-approach-to-the-new-world-of-work/?sh=42b4b78d263c (Accessed: 26 February 2023)</a:t>
            </a:r>
          </a:p>
          <a:p>
            <a:endParaRPr lang="en-GB" sz="3200" dirty="0"/>
          </a:p>
          <a:p>
            <a:r>
              <a:rPr lang="en-GB" sz="3200" dirty="0"/>
              <a:t>Indeed. (2023) </a:t>
            </a:r>
            <a:r>
              <a:rPr lang="en-GB" sz="3200" i="1" dirty="0"/>
              <a:t>The 9 Belbin Team roles (with definitions and examples). </a:t>
            </a:r>
            <a:r>
              <a:rPr lang="en-GB" sz="3200" dirty="0"/>
              <a:t>Available at: https://www.indeed.com/career-advice/career-development/belbin-team-roles (Accessed: 26 February 2023)</a:t>
            </a:r>
          </a:p>
          <a:p>
            <a:endParaRPr lang="en-GB" sz="3200" dirty="0"/>
          </a:p>
          <a:p>
            <a:r>
              <a:rPr lang="en-GB" sz="3200" dirty="0"/>
              <a:t>Mind Tools. (2022) </a:t>
            </a:r>
            <a:r>
              <a:rPr lang="en-GB" sz="3200" i="1" dirty="0"/>
              <a:t>The </a:t>
            </a:r>
            <a:r>
              <a:rPr lang="en-GB" sz="3200" i="1" dirty="0" err="1"/>
              <a:t>DiSC</a:t>
            </a:r>
            <a:r>
              <a:rPr lang="en-GB" sz="3200" i="1" dirty="0"/>
              <a:t> Model</a:t>
            </a:r>
            <a:r>
              <a:rPr lang="en-GB" sz="3200" dirty="0"/>
              <a:t>. Available at: https://www.mindtools.com/aussi4e/the-disc-model (Accessed 25 February 2023)</a:t>
            </a:r>
          </a:p>
          <a:p>
            <a:endParaRPr lang="en-GB" sz="3200" dirty="0"/>
          </a:p>
          <a:p>
            <a:endParaRPr lang="en-GB" sz="3200" dirty="0"/>
          </a:p>
          <a:p>
            <a:endParaRPr lang="en-GB" sz="2000" dirty="0"/>
          </a:p>
        </p:txBody>
      </p:sp>
    </p:spTree>
    <p:extLst>
      <p:ext uri="{BB962C8B-B14F-4D97-AF65-F5344CB8AC3E}">
        <p14:creationId xmlns:p14="http://schemas.microsoft.com/office/powerpoint/2010/main" val="2329543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0F69D5-8AFB-7CDB-7DBC-DC1A35339D14}"/>
              </a:ext>
            </a:extLst>
          </p:cNvPr>
          <p:cNvSpPr txBox="1"/>
          <p:nvPr/>
        </p:nvSpPr>
        <p:spPr>
          <a:xfrm>
            <a:off x="333375" y="342901"/>
            <a:ext cx="17687925" cy="60539650"/>
          </a:xfrm>
          <a:prstGeom prst="rect">
            <a:avLst/>
          </a:prstGeom>
          <a:noFill/>
        </p:spPr>
        <p:txBody>
          <a:bodyPr wrap="square" rtlCol="0">
            <a:spAutoFit/>
          </a:bodyPr>
          <a:lstStyle/>
          <a:p>
            <a:r>
              <a:rPr lang="en-GB" sz="3200" u="sng" dirty="0"/>
              <a:t>References Continued</a:t>
            </a:r>
          </a:p>
          <a:p>
            <a:endParaRPr lang="en-GB" sz="3200" dirty="0"/>
          </a:p>
          <a:p>
            <a:endParaRPr lang="en-GB" sz="3200" dirty="0"/>
          </a:p>
          <a:p>
            <a:r>
              <a:rPr lang="en-GB" sz="3200" dirty="0" err="1"/>
              <a:t>Mucha</a:t>
            </a:r>
            <a:r>
              <a:rPr lang="en-GB" sz="3200" dirty="0"/>
              <a:t>, R. (2018) </a:t>
            </a:r>
            <a:r>
              <a:rPr lang="en-GB" sz="3200" i="1" dirty="0"/>
              <a:t>Study: 90% of employees who take regular lunch breaks are more productive</a:t>
            </a:r>
            <a:r>
              <a:rPr lang="en-GB" sz="3200" dirty="0"/>
              <a:t>. Available at: https://www.hrmorning.com/news/study-90-of-employees-who-take-regular-lunch-breaks-are-more-productive/ (Accessed: 25 February 2023)</a:t>
            </a:r>
          </a:p>
          <a:p>
            <a:endParaRPr lang="en-GB" sz="3200" dirty="0"/>
          </a:p>
          <a:p>
            <a:r>
              <a:rPr lang="en-GB" sz="3200" dirty="0"/>
              <a:t>Pindar, J. (2023) </a:t>
            </a:r>
            <a:r>
              <a:rPr lang="en-GB" sz="3200" i="1" dirty="0"/>
              <a:t>What is psychological safety at work? </a:t>
            </a:r>
            <a:r>
              <a:rPr lang="en-GB" sz="3200" dirty="0"/>
              <a:t>Available at: https://championhealth.co.uk/insights/psychological-safety-at-work/ (Accessed: 25 February 2023)</a:t>
            </a:r>
          </a:p>
          <a:p>
            <a:endParaRPr lang="en-GB" sz="3200" dirty="0"/>
          </a:p>
          <a:p>
            <a:r>
              <a:rPr lang="en-GB" sz="3200" dirty="0" err="1"/>
              <a:t>Rosembaun</a:t>
            </a:r>
            <a:r>
              <a:rPr lang="en-GB" sz="3200" dirty="0"/>
              <a:t>, L. (2019) ‘ Cursed by knowledge – ‘Building a culture of psychological safety’, </a:t>
            </a:r>
            <a:r>
              <a:rPr lang="en-GB" sz="3200" i="1" dirty="0"/>
              <a:t>The New England Journal of Medicine</a:t>
            </a:r>
            <a:r>
              <a:rPr lang="en-GB" sz="3200" dirty="0"/>
              <a:t>, Vol.380 (8), pp 786-790. Available at: https://www.proquest.com/docview/2184225126?accountid=130472&amp;parentSessionId=IpMXVpODKw3XJsqT%2Bsy8Oa3jnpgYQHdDfgzRk0ZBa2I%3D&amp;pq-origsite=primo (Accessed: 25 February 2023)</a:t>
            </a:r>
          </a:p>
          <a:p>
            <a:r>
              <a:rPr lang="en-GB" sz="3200" dirty="0"/>
              <a:t>Sharma, N. (2021) Maslow’s Hierarchy of Needs for employee motivation at workplace. Available at: https://www.linkedin.com/pulse/maslows-hierarchy-needs-employee-motivation-workplace-nidhi-sharma#:~:text=Maslow%27s%20Hierarchy%20of%20Needs%20for%20Employee%20Motivation%20at,Self%20-%20Esteem%20...%205%205.%20Self-actualization%20  (Accessed: 25 February 2023)</a:t>
            </a:r>
          </a:p>
          <a:p>
            <a:endParaRPr lang="en-GB" sz="3200" dirty="0"/>
          </a:p>
          <a:p>
            <a:r>
              <a:rPr lang="en-GB" sz="3200" dirty="0"/>
              <a:t>South Wales Police. (2021) </a:t>
            </a:r>
            <a:r>
              <a:rPr lang="en-GB" sz="3200" i="1" dirty="0"/>
              <a:t>Chief Constable’s Delivery Plan</a:t>
            </a:r>
            <a:r>
              <a:rPr lang="en-GB" sz="3200" dirty="0"/>
              <a:t>, South Wales Police. Unpublished. (Accessed: 26 February 2023)</a:t>
            </a:r>
          </a:p>
          <a:p>
            <a:endParaRPr lang="en-GB" sz="3200" dirty="0"/>
          </a:p>
          <a:p>
            <a:r>
              <a:rPr lang="en-GB" sz="3200" dirty="0"/>
              <a:t>South Wales Police. (2023 a) </a:t>
            </a:r>
            <a:r>
              <a:rPr lang="en-GB" sz="3200" i="1" dirty="0"/>
              <a:t>About us.</a:t>
            </a:r>
            <a:r>
              <a:rPr lang="en-GB" sz="3200" dirty="0"/>
              <a:t> Available at: https://www.south-wales.police.uk/police-forces/south-wales-police/areas/about-us/about-us/ (Accessed: 25 February 2023)</a:t>
            </a:r>
          </a:p>
          <a:p>
            <a:endParaRPr lang="en-GB" sz="3200" dirty="0"/>
          </a:p>
          <a:p>
            <a:r>
              <a:rPr lang="en-GB" sz="3200" dirty="0"/>
              <a:t>South Wales Police. (2023 b)</a:t>
            </a:r>
            <a:r>
              <a:rPr lang="en-GB" sz="3200" i="1" dirty="0"/>
              <a:t> First line managers course</a:t>
            </a:r>
            <a:r>
              <a:rPr lang="en-GB" sz="3200" dirty="0"/>
              <a:t>, South Wales Police. Unpublished. (Accessed: 26 February 2023)</a:t>
            </a:r>
          </a:p>
          <a:p>
            <a:endParaRPr lang="en-GB" sz="3200" dirty="0"/>
          </a:p>
          <a:p>
            <a:r>
              <a:rPr lang="en-GB" sz="3200" dirty="0"/>
              <a:t>South Wales Police. (2023 c) </a:t>
            </a:r>
            <a:r>
              <a:rPr lang="en-GB" sz="3200" i="1" dirty="0"/>
              <a:t>SWP Logo</a:t>
            </a:r>
            <a:r>
              <a:rPr lang="en-GB" sz="3200" dirty="0"/>
              <a:t>, Available at: https://www.south-wales.police.uk/ (Accessed: 26 February 2023)</a:t>
            </a:r>
          </a:p>
          <a:p>
            <a:endParaRPr lang="en-GB" sz="3200" dirty="0"/>
          </a:p>
          <a:p>
            <a:r>
              <a:rPr lang="en-GB" sz="3200" dirty="0"/>
              <a:t>Waters, S. (2021) </a:t>
            </a:r>
            <a:r>
              <a:rPr lang="en-GB" sz="3200" i="1" dirty="0"/>
              <a:t>Here’s how to build a sense of belonging in the workplace</a:t>
            </a:r>
            <a:r>
              <a:rPr lang="en-GB" sz="3200" dirty="0"/>
              <a:t>. Available at: https://www.betterup.com/blog/belonging (Accessed: 26 February 2023)</a:t>
            </a:r>
          </a:p>
          <a:p>
            <a:endParaRPr lang="en-GB" sz="3200" dirty="0"/>
          </a:p>
          <a:p>
            <a:r>
              <a:rPr lang="en-GB" sz="3200" dirty="0"/>
              <a:t>Wiles, J. and Turner, J. (2022) </a:t>
            </a:r>
            <a:r>
              <a:rPr lang="en-GB" sz="3200" i="1" dirty="0"/>
              <a:t>3 ways to build a sense of belonging in the workplace</a:t>
            </a:r>
            <a:r>
              <a:rPr lang="en-GB" sz="3200" dirty="0"/>
              <a:t>. Available at: https://www.gartner.com/smarterwithgartner/build-a-sense-of-belonging-in-the-workplace (Accessed: 26 February 2023)</a:t>
            </a:r>
          </a:p>
          <a:p>
            <a:endParaRPr lang="en-GB" sz="3200" dirty="0"/>
          </a:p>
          <a:p>
            <a:endParaRPr lang="en-GB" sz="3200" dirty="0"/>
          </a:p>
          <a:p>
            <a:endParaRPr lang="en-GB" sz="3200" dirty="0"/>
          </a:p>
          <a:p>
            <a:endParaRPr lang="en-GB" sz="3200" dirty="0"/>
          </a:p>
          <a:p>
            <a:r>
              <a:rPr lang="en-GB" sz="3200" dirty="0"/>
              <a:t> </a:t>
            </a:r>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42837151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361</TotalTime>
  <Words>2297</Words>
  <Application>Microsoft Office PowerPoint</Application>
  <PresentationFormat>Custom</PresentationFormat>
  <Paragraphs>228</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Congenial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Golaszewski (2109674)</dc:creator>
  <cp:lastModifiedBy>Helen Golaszewski (2109674)</cp:lastModifiedBy>
  <cp:revision>27</cp:revision>
  <dcterms:created xsi:type="dcterms:W3CDTF">2023-02-26T14:54:24Z</dcterms:created>
  <dcterms:modified xsi:type="dcterms:W3CDTF">2023-02-26T20:57:27Z</dcterms:modified>
</cp:coreProperties>
</file>