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18"/>
  </p:notesMasterIdLst>
  <p:sldIdLst>
    <p:sldId id="421" r:id="rId5"/>
    <p:sldId id="422" r:id="rId6"/>
    <p:sldId id="432" r:id="rId7"/>
    <p:sldId id="433" r:id="rId8"/>
    <p:sldId id="434" r:id="rId9"/>
    <p:sldId id="435" r:id="rId10"/>
    <p:sldId id="423" r:id="rId11"/>
    <p:sldId id="426" r:id="rId12"/>
    <p:sldId id="430" r:id="rId13"/>
    <p:sldId id="427" r:id="rId14"/>
    <p:sldId id="429" r:id="rId15"/>
    <p:sldId id="431" r:id="rId16"/>
    <p:sldId id="425" r:id="rId17"/>
  </p:sldIdLst>
  <p:sldSz cx="9144000" cy="6858000" type="screen4x3"/>
  <p:notesSz cx="6669088" cy="9753600"/>
  <p:embeddedFontLst>
    <p:embeddedFont>
      <p:font typeface="Calibri" panose="020F0502020204030204" pitchFamily="34" charset="0"/>
      <p:regular r:id="rId19"/>
      <p:bold r:id="rId20"/>
      <p:italic r:id="rId21"/>
      <p:boldItalic r:id="rId22"/>
    </p:embeddedFont>
    <p:embeddedFont>
      <p:font typeface="Myriad Pro" panose="020B0503030403020204" pitchFamily="34" charset="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D1E90B-541E-4AE4-A868-973D7477EF7C}" v="49" dt="2022-03-18T11:34:25.0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54" autoAdjust="0"/>
    <p:restoredTop sz="58284" autoAdjust="0"/>
  </p:normalViewPr>
  <p:slideViewPr>
    <p:cSldViewPr snapToGrid="0">
      <p:cViewPr varScale="1">
        <p:scale>
          <a:sx n="69" d="100"/>
          <a:sy n="69" d="100"/>
        </p:scale>
        <p:origin x="1960" y="60"/>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nt" Target="fonts/font3.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font" Target="fonts/font2.fntdata"/><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5.fntdata"/><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font" Target="fonts/font1.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4.fntdata"/><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Sandy" userId="92fb7be3-64d4-49bd-bb87-c79fe36d5b47" providerId="ADAL" clId="{36D1E90B-541E-4AE4-A868-973D7477EF7C}"/>
    <pc:docChg chg="undo custSel addSld modSld">
      <pc:chgData name="Rhiannon Sandy" userId="92fb7be3-64d4-49bd-bb87-c79fe36d5b47" providerId="ADAL" clId="{36D1E90B-541E-4AE4-A868-973D7477EF7C}" dt="2022-03-18T11:43:35.781" v="12023" actId="20577"/>
      <pc:docMkLst>
        <pc:docMk/>
      </pc:docMkLst>
      <pc:sldChg chg="modSp mod modNotesTx">
        <pc:chgData name="Rhiannon Sandy" userId="92fb7be3-64d4-49bd-bb87-c79fe36d5b47" providerId="ADAL" clId="{36D1E90B-541E-4AE4-A868-973D7477EF7C}" dt="2022-03-18T10:41:03.395" v="468" actId="20577"/>
        <pc:sldMkLst>
          <pc:docMk/>
          <pc:sldMk cId="3347288798" sldId="421"/>
        </pc:sldMkLst>
        <pc:spChg chg="mod">
          <ac:chgData name="Rhiannon Sandy" userId="92fb7be3-64d4-49bd-bb87-c79fe36d5b47" providerId="ADAL" clId="{36D1E90B-541E-4AE4-A868-973D7477EF7C}" dt="2022-03-18T10:41:03.395" v="468" actId="20577"/>
          <ac:spMkLst>
            <pc:docMk/>
            <pc:sldMk cId="3347288798" sldId="421"/>
            <ac:spMk id="6" creationId="{CD845313-D7B4-4C1A-8538-FFFC0515061A}"/>
          </ac:spMkLst>
        </pc:spChg>
      </pc:sldChg>
      <pc:sldChg chg="modNotesTx">
        <pc:chgData name="Rhiannon Sandy" userId="92fb7be3-64d4-49bd-bb87-c79fe36d5b47" providerId="ADAL" clId="{36D1E90B-541E-4AE4-A868-973D7477EF7C}" dt="2022-03-18T10:42:59.777" v="678" actId="6549"/>
        <pc:sldMkLst>
          <pc:docMk/>
          <pc:sldMk cId="1095055721" sldId="422"/>
        </pc:sldMkLst>
      </pc:sldChg>
      <pc:sldChg chg="modNotesTx">
        <pc:chgData name="Rhiannon Sandy" userId="92fb7be3-64d4-49bd-bb87-c79fe36d5b47" providerId="ADAL" clId="{36D1E90B-541E-4AE4-A868-973D7477EF7C}" dt="2022-03-18T11:35:09.621" v="10430" actId="20577"/>
        <pc:sldMkLst>
          <pc:docMk/>
          <pc:sldMk cId="3298483307" sldId="423"/>
        </pc:sldMkLst>
      </pc:sldChg>
      <pc:sldChg chg="modNotesTx">
        <pc:chgData name="Rhiannon Sandy" userId="92fb7be3-64d4-49bd-bb87-c79fe36d5b47" providerId="ADAL" clId="{36D1E90B-541E-4AE4-A868-973D7477EF7C}" dt="2022-03-18T11:38:29.958" v="10874" actId="20577"/>
        <pc:sldMkLst>
          <pc:docMk/>
          <pc:sldMk cId="2974997556" sldId="426"/>
        </pc:sldMkLst>
      </pc:sldChg>
      <pc:sldChg chg="modNotesTx">
        <pc:chgData name="Rhiannon Sandy" userId="92fb7be3-64d4-49bd-bb87-c79fe36d5b47" providerId="ADAL" clId="{36D1E90B-541E-4AE4-A868-973D7477EF7C}" dt="2022-03-18T11:43:35.781" v="12023" actId="20577"/>
        <pc:sldMkLst>
          <pc:docMk/>
          <pc:sldMk cId="1690897324" sldId="429"/>
        </pc:sldMkLst>
      </pc:sldChg>
      <pc:sldChg chg="addSp delSp modSp new mod setBg modClrScheme chgLayout modNotesTx">
        <pc:chgData name="Rhiannon Sandy" userId="92fb7be3-64d4-49bd-bb87-c79fe36d5b47" providerId="ADAL" clId="{36D1E90B-541E-4AE4-A868-973D7477EF7C}" dt="2022-03-18T10:59:05.167" v="2822" actId="20577"/>
        <pc:sldMkLst>
          <pc:docMk/>
          <pc:sldMk cId="105821403" sldId="432"/>
        </pc:sldMkLst>
        <pc:spChg chg="del">
          <ac:chgData name="Rhiannon Sandy" userId="92fb7be3-64d4-49bd-bb87-c79fe36d5b47" providerId="ADAL" clId="{36D1E90B-541E-4AE4-A868-973D7477EF7C}" dt="2022-03-18T10:43:26.760" v="679"/>
          <ac:spMkLst>
            <pc:docMk/>
            <pc:sldMk cId="105821403" sldId="432"/>
            <ac:spMk id="2" creationId="{AF65819B-B452-481D-84B3-AE65566E557D}"/>
          </ac:spMkLst>
        </pc:spChg>
        <pc:spChg chg="del">
          <ac:chgData name="Rhiannon Sandy" userId="92fb7be3-64d4-49bd-bb87-c79fe36d5b47" providerId="ADAL" clId="{36D1E90B-541E-4AE4-A868-973D7477EF7C}" dt="2022-03-18T10:43:26.760" v="679"/>
          <ac:spMkLst>
            <pc:docMk/>
            <pc:sldMk cId="105821403" sldId="432"/>
            <ac:spMk id="3" creationId="{7CFF00E0-63AC-4E83-A4F9-00DE5232C868}"/>
          </ac:spMkLst>
        </pc:spChg>
        <pc:spChg chg="add del mod">
          <ac:chgData name="Rhiannon Sandy" userId="92fb7be3-64d4-49bd-bb87-c79fe36d5b47" providerId="ADAL" clId="{36D1E90B-541E-4AE4-A868-973D7477EF7C}" dt="2022-03-18T10:48:06.427" v="689" actId="478"/>
          <ac:spMkLst>
            <pc:docMk/>
            <pc:sldMk cId="105821403" sldId="432"/>
            <ac:spMk id="4" creationId="{69D0717F-47CE-4FEC-A568-4D877F734902}"/>
          </ac:spMkLst>
        </pc:spChg>
        <pc:spChg chg="add del mod">
          <ac:chgData name="Rhiannon Sandy" userId="92fb7be3-64d4-49bd-bb87-c79fe36d5b47" providerId="ADAL" clId="{36D1E90B-541E-4AE4-A868-973D7477EF7C}" dt="2022-03-18T10:48:04.549" v="688" actId="478"/>
          <ac:spMkLst>
            <pc:docMk/>
            <pc:sldMk cId="105821403" sldId="432"/>
            <ac:spMk id="5" creationId="{3BF856DA-3BEA-4B59-9B59-A8D9B5B70A40}"/>
          </ac:spMkLst>
        </pc:spChg>
        <pc:spChg chg="add del mod">
          <ac:chgData name="Rhiannon Sandy" userId="92fb7be3-64d4-49bd-bb87-c79fe36d5b47" providerId="ADAL" clId="{36D1E90B-541E-4AE4-A868-973D7477EF7C}" dt="2022-03-18T10:49:00.101" v="744" actId="478"/>
          <ac:spMkLst>
            <pc:docMk/>
            <pc:sldMk cId="105821403" sldId="432"/>
            <ac:spMk id="6" creationId="{870642E1-1C52-4861-8210-7E45933D8A41}"/>
          </ac:spMkLst>
        </pc:spChg>
        <pc:spChg chg="add del mod">
          <ac:chgData name="Rhiannon Sandy" userId="92fb7be3-64d4-49bd-bb87-c79fe36d5b47" providerId="ADAL" clId="{36D1E90B-541E-4AE4-A868-973D7477EF7C}" dt="2022-03-18T10:48:57.283" v="743" actId="478"/>
          <ac:spMkLst>
            <pc:docMk/>
            <pc:sldMk cId="105821403" sldId="432"/>
            <ac:spMk id="7" creationId="{A86AB94D-234D-4FBE-BC90-942BAF8491D0}"/>
          </ac:spMkLst>
        </pc:spChg>
        <pc:spChg chg="add mod">
          <ac:chgData name="Rhiannon Sandy" userId="92fb7be3-64d4-49bd-bb87-c79fe36d5b47" providerId="ADAL" clId="{36D1E90B-541E-4AE4-A868-973D7477EF7C}" dt="2022-03-18T10:51:22.189" v="955" actId="1076"/>
          <ac:spMkLst>
            <pc:docMk/>
            <pc:sldMk cId="105821403" sldId="432"/>
            <ac:spMk id="8" creationId="{129E0B19-CC38-48B1-8B66-7196EB8BE2B3}"/>
          </ac:spMkLst>
        </pc:spChg>
        <pc:spChg chg="add mod ord">
          <ac:chgData name="Rhiannon Sandy" userId="92fb7be3-64d4-49bd-bb87-c79fe36d5b47" providerId="ADAL" clId="{36D1E90B-541E-4AE4-A868-973D7477EF7C}" dt="2022-03-18T10:50:52.501" v="945" actId="20577"/>
          <ac:spMkLst>
            <pc:docMk/>
            <pc:sldMk cId="105821403" sldId="432"/>
            <ac:spMk id="9" creationId="{7A4FE4F2-0C3C-429E-ABC4-D56DACD505B8}"/>
          </ac:spMkLst>
        </pc:spChg>
      </pc:sldChg>
      <pc:sldChg chg="addSp modSp new mod setBg modNotesTx">
        <pc:chgData name="Rhiannon Sandy" userId="92fb7be3-64d4-49bd-bb87-c79fe36d5b47" providerId="ADAL" clId="{36D1E90B-541E-4AE4-A868-973D7477EF7C}" dt="2022-03-18T11:15:05.370" v="5438" actId="1076"/>
        <pc:sldMkLst>
          <pc:docMk/>
          <pc:sldMk cId="480946874" sldId="433"/>
        </pc:sldMkLst>
        <pc:spChg chg="mod">
          <ac:chgData name="Rhiannon Sandy" userId="92fb7be3-64d4-49bd-bb87-c79fe36d5b47" providerId="ADAL" clId="{36D1E90B-541E-4AE4-A868-973D7477EF7C}" dt="2022-03-18T11:14:54.069" v="5425" actId="1076"/>
          <ac:spMkLst>
            <pc:docMk/>
            <pc:sldMk cId="480946874" sldId="433"/>
            <ac:spMk id="2" creationId="{3ACFBABF-404F-4CA0-9037-FE0116A205E3}"/>
          </ac:spMkLst>
        </pc:spChg>
        <pc:spChg chg="add mod">
          <ac:chgData name="Rhiannon Sandy" userId="92fb7be3-64d4-49bd-bb87-c79fe36d5b47" providerId="ADAL" clId="{36D1E90B-541E-4AE4-A868-973D7477EF7C}" dt="2022-03-18T11:15:03.153" v="5437" actId="20577"/>
          <ac:spMkLst>
            <pc:docMk/>
            <pc:sldMk cId="480946874" sldId="433"/>
            <ac:spMk id="3" creationId="{05ADA9B9-CFE4-4662-950C-C8222FB7D18A}"/>
          </ac:spMkLst>
        </pc:spChg>
        <pc:picChg chg="add mod">
          <ac:chgData name="Rhiannon Sandy" userId="92fb7be3-64d4-49bd-bb87-c79fe36d5b47" providerId="ADAL" clId="{36D1E90B-541E-4AE4-A868-973D7477EF7C}" dt="2022-03-18T11:15:05.370" v="5438" actId="1076"/>
          <ac:picMkLst>
            <pc:docMk/>
            <pc:sldMk cId="480946874" sldId="433"/>
            <ac:picMk id="4" creationId="{C2A634BD-5B36-44C1-8887-DCD99BC3E113}"/>
          </ac:picMkLst>
        </pc:picChg>
      </pc:sldChg>
      <pc:sldChg chg="addSp delSp new mod setBg modNotesTx">
        <pc:chgData name="Rhiannon Sandy" userId="92fb7be3-64d4-49bd-bb87-c79fe36d5b47" providerId="ADAL" clId="{36D1E90B-541E-4AE4-A868-973D7477EF7C}" dt="2022-03-18T11:20:01.760" v="7296" actId="20577"/>
        <pc:sldMkLst>
          <pc:docMk/>
          <pc:sldMk cId="3177327604" sldId="434"/>
        </pc:sldMkLst>
        <pc:spChg chg="del">
          <ac:chgData name="Rhiannon Sandy" userId="92fb7be3-64d4-49bd-bb87-c79fe36d5b47" providerId="ADAL" clId="{36D1E90B-541E-4AE4-A868-973D7477EF7C}" dt="2022-03-18T11:12:51.400" v="4940" actId="478"/>
          <ac:spMkLst>
            <pc:docMk/>
            <pc:sldMk cId="3177327604" sldId="434"/>
            <ac:spMk id="2" creationId="{D450E6AB-6DC5-4072-9D43-5C04071353C0}"/>
          </ac:spMkLst>
        </pc:spChg>
        <pc:picChg chg="add del">
          <ac:chgData name="Rhiannon Sandy" userId="92fb7be3-64d4-49bd-bb87-c79fe36d5b47" providerId="ADAL" clId="{36D1E90B-541E-4AE4-A868-973D7477EF7C}" dt="2022-03-18T11:11:36.872" v="4935" actId="478"/>
          <ac:picMkLst>
            <pc:docMk/>
            <pc:sldMk cId="3177327604" sldId="434"/>
            <ac:picMk id="3" creationId="{30D505B2-E248-4806-A2D3-7798DE3C4792}"/>
          </ac:picMkLst>
        </pc:picChg>
      </pc:sldChg>
      <pc:sldChg chg="addSp modSp new mod setBg modNotesTx">
        <pc:chgData name="Rhiannon Sandy" userId="92fb7be3-64d4-49bd-bb87-c79fe36d5b47" providerId="ADAL" clId="{36D1E90B-541E-4AE4-A868-973D7477EF7C}" dt="2022-03-18T11:33:50.502" v="10267" actId="20577"/>
        <pc:sldMkLst>
          <pc:docMk/>
          <pc:sldMk cId="2010252265" sldId="435"/>
        </pc:sldMkLst>
        <pc:spChg chg="mod">
          <ac:chgData name="Rhiannon Sandy" userId="92fb7be3-64d4-49bd-bb87-c79fe36d5b47" providerId="ADAL" clId="{36D1E90B-541E-4AE4-A868-973D7477EF7C}" dt="2022-03-18T11:24:49.867" v="7643" actId="404"/>
          <ac:spMkLst>
            <pc:docMk/>
            <pc:sldMk cId="2010252265" sldId="435"/>
            <ac:spMk id="2" creationId="{E8851012-FC46-4912-A0AA-3CFA2BA539B9}"/>
          </ac:spMkLst>
        </pc:spChg>
        <pc:spChg chg="add mod">
          <ac:chgData name="Rhiannon Sandy" userId="92fb7be3-64d4-49bd-bb87-c79fe36d5b47" providerId="ADAL" clId="{36D1E90B-541E-4AE4-A868-973D7477EF7C}" dt="2022-03-18T11:24:52.601" v="7644" actId="1076"/>
          <ac:spMkLst>
            <pc:docMk/>
            <pc:sldMk cId="2010252265" sldId="435"/>
            <ac:spMk id="3" creationId="{C08BA866-821F-4F1F-8146-EE701E17459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B2BF86B3-14A4-4421-BC14-CB8DD150CA53}" type="datetimeFigureOut">
              <a:rPr lang="en-GB" smtClean="0"/>
              <a:t>11/10/2022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many of you, this will be the first time you’ve been asked to produce a piece of academic writing. This will be quite different to the reflective workbooks you’ve submitted in Year 1.</a:t>
            </a:r>
          </a:p>
          <a:p>
            <a:endParaRPr lang="en-GB" dirty="0"/>
          </a:p>
          <a:p>
            <a:r>
              <a:rPr lang="en-GB" dirty="0"/>
              <a:t>I’ve made sure that there are helpful resources available on Moodle, covering everything from basic essay writing skills, how to structure an essay, how to understand the question, how to write analytically and so on, so make sure you check them out. You can find them on the Year Two Online Learning tile, under “Academic Writing Resources”.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9166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342900" marR="0" lvl="0" indent="-342900" algn="l" defTabSz="914400" rtl="0" eaLnBrk="1" fontAlgn="auto" latinLnBrk="0" hangingPunct="1">
              <a:lnSpc>
                <a:spcPts val="2295"/>
              </a:lnSpc>
              <a:spcBef>
                <a:spcPts val="150"/>
              </a:spcBef>
              <a:spcAft>
                <a:spcPts val="150"/>
              </a:spcAft>
              <a:buClrTx/>
              <a:buSzPts val="1000"/>
              <a:buFont typeface="Symbol" panose="05050102010706020507" pitchFamily="18" charset="2"/>
              <a:buChar char=""/>
              <a:tabLst>
                <a:tab pos="457200" algn="l"/>
              </a:tabLst>
              <a:defRPr/>
            </a:pPr>
            <a:r>
              <a:rPr lang="en-GB" sz="18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Tone and style: </a:t>
            </a: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use appropriate language and tenses. Clear, concise and balanced. It needs to be written in the third person, so you won’t use “I”, “my”, “we”, like you do in your workbooks.</a:t>
            </a:r>
          </a:p>
          <a:p>
            <a:pPr marL="342900" lvl="0" indent="-342900" rtl="0">
              <a:lnSpc>
                <a:spcPts val="2295"/>
              </a:lnSpc>
              <a:spcBef>
                <a:spcPts val="150"/>
              </a:spcBef>
              <a:spcAft>
                <a:spcPts val="150"/>
              </a:spcAft>
              <a:buSzPts val="1000"/>
              <a:buFont typeface="Symbol" panose="05050102010706020507" pitchFamily="18" charset="2"/>
              <a:buChar char=""/>
              <a:tabLst>
                <a:tab pos="457200" algn="l"/>
              </a:tabLst>
            </a:pPr>
            <a:r>
              <a:rPr lang="en-GB" sz="18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Focus: </a:t>
            </a: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answer the question and demonstrate an understanding of the subject. You’ll need to plan your answer in order to make best use of the word limit, and that will also help you with…</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r>
              <a:rPr lang="en-GB" sz="18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Structure:</a:t>
            </a: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 coherent, written in a logical order, and brings together related points and material.</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marR="0" lvl="0" indent="-342900" algn="l" defTabSz="914400" rtl="0" eaLnBrk="1" fontAlgn="auto" latinLnBrk="0" hangingPunct="1">
              <a:lnSpc>
                <a:spcPts val="2295"/>
              </a:lnSpc>
              <a:spcBef>
                <a:spcPts val="150"/>
              </a:spcBef>
              <a:spcAft>
                <a:spcPts val="150"/>
              </a:spcAft>
              <a:buClrTx/>
              <a:buSzPts val="1000"/>
              <a:buFont typeface="Symbol" panose="05050102010706020507" pitchFamily="18" charset="2"/>
              <a:buChar char=""/>
              <a:tabLst>
                <a:tab pos="457200" algn="l"/>
              </a:tabLst>
              <a:defRPr/>
            </a:pPr>
            <a:r>
              <a:rPr lang="en-GB" sz="18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Evidence: </a:t>
            </a: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demonstrate knowledge of the subject area, support opinions and arguments with evidence, and accurate referencing. Academic writing must be supported by evidence such as data, facts, quotations, arguments, statistics, research, and theories.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lvl="0" indent="0">
              <a:lnSpc>
                <a:spcPts val="2295"/>
              </a:lnSpc>
              <a:spcBef>
                <a:spcPts val="150"/>
              </a:spcBef>
              <a:spcAft>
                <a:spcPts val="150"/>
              </a:spcAft>
              <a:buSzPts val="1000"/>
              <a:buFont typeface="Symbol" panose="05050102010706020507" pitchFamily="18" charset="2"/>
              <a:buNone/>
              <a:tabLst>
                <a:tab pos="457200" algn="l"/>
              </a:tabLst>
            </a:pPr>
            <a:endParaRPr lang="en-GB" sz="1800" dirty="0">
              <a:solidFill>
                <a:srgbClr val="4A4A4A"/>
              </a:solidFill>
              <a:effectLst/>
              <a:latin typeface="Arial" panose="020B0604020202020204" pitchFamily="34" charset="0"/>
              <a:ea typeface="DengXian" panose="02010600030101010101" pitchFamily="2" charset="-122"/>
              <a:cs typeface="Arial" panose="020B0604020202020204" pitchFamily="34" charset="0"/>
            </a:endParaRPr>
          </a:p>
          <a:p>
            <a:pPr>
              <a:lnSpc>
                <a:spcPts val="2160"/>
              </a:lnSpc>
              <a:spcAft>
                <a:spcPts val="1800"/>
              </a:spcAft>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You should use evidence to:</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add substance to your own ideas. Unlike your workbooks, your answers aren’t based on your experience and knowledge. You need to support your ideas with evidence. The discussion should be based on what academics say about a topic, not your personal experience or opinion.</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allow the reader to see what has informed your thinking and how your ideas fit in with, and differ from, others in your field</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demonstrate your understanding of the general concepts and theories on the topic</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show you have researched widely, and know about specialist/niche areas of interest.</a:t>
            </a: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endParaRPr lang="en-GB" sz="1800" dirty="0">
              <a:solidFill>
                <a:srgbClr val="4A4A4A"/>
              </a:solidFill>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06702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So first of all you need to make sure you answer the question. This is the downfall of many a submission, that it doesn’t actually address the task at hand. </a:t>
            </a:r>
          </a:p>
          <a:p>
            <a:pPr marL="0" lvl="0" indent="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You need to form an argument based on the question.</a:t>
            </a:r>
          </a:p>
          <a:p>
            <a:pPr marL="0" lvl="0" indent="0">
              <a:lnSpc>
                <a:spcPts val="2295"/>
              </a:lnSpc>
              <a:spcBef>
                <a:spcPts val="150"/>
              </a:spcBef>
              <a:spcAft>
                <a:spcPts val="150"/>
              </a:spcAft>
              <a:buSzPts val="1000"/>
              <a:buFont typeface="Symbol" panose="05050102010706020507" pitchFamily="18" charset="2"/>
              <a:buNone/>
              <a:tabLst>
                <a:tab pos="457200" algn="l"/>
              </a:tabLst>
            </a:pPr>
            <a:endPar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endParaRPr>
          </a:p>
          <a:p>
            <a:pPr marL="0" lvl="0" indent="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As I’ve already said, the discussion or argument should be based on what academics say, rather than your personal opinion. It should develop a set of related points, using reasoning and evidence. </a:t>
            </a:r>
          </a:p>
          <a:p>
            <a:pPr marL="0" lvl="0" indent="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You might be able to find two opposing arguments, and then use a case study that covers the middle ground.</a:t>
            </a:r>
          </a:p>
          <a:p>
            <a:pPr marL="0" lvl="0" indent="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So for example, you might discuss the use of stop &amp; search as a means of tackling knife crime. You might find a Police Federation source which says that stop and search is an effective tool. On the opposing side of the argument, you might find an argument from a civil rights group or an academic study which argues the opposite. You could then discuss these two views, and in the middle you might find academic research which covers the middle ground – perhaps stop and search is an effective tool for combatting some types of offence, but not others. This would be the basis of your discussion.</a:t>
            </a: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endPar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endParaRPr>
          </a:p>
          <a:p>
            <a:pPr marL="0" lvl="0" indent="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A good essay will use reliable sources to make these points. The reading list on Moodle can be your starting point, but please try and find academic journal articles and other resources, rather than simply relying on websites. </a:t>
            </a:r>
          </a:p>
          <a:p>
            <a:pPr marL="0" lvl="0" indent="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What constitutes a reliable source? </a:t>
            </a:r>
          </a:p>
          <a:p>
            <a:pPr marL="171450" lvl="0" indent="-171450">
              <a:lnSpc>
                <a:spcPts val="2295"/>
              </a:lnSpc>
              <a:spcBef>
                <a:spcPts val="150"/>
              </a:spcBef>
              <a:spcAft>
                <a:spcPts val="150"/>
              </a:spcAft>
              <a:buSzPts val="1000"/>
              <a:buFont typeface="Arial" panose="020B0604020202020204" pitchFamily="34" charset="0"/>
              <a:buChar char="•"/>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Academic journals and books. </a:t>
            </a:r>
          </a:p>
          <a:p>
            <a:pPr marL="171450" lvl="0" indent="-171450">
              <a:lnSpc>
                <a:spcPts val="2295"/>
              </a:lnSpc>
              <a:spcBef>
                <a:spcPts val="150"/>
              </a:spcBef>
              <a:spcAft>
                <a:spcPts val="150"/>
              </a:spcAft>
              <a:buSzPts val="1000"/>
              <a:buFont typeface="Arial" panose="020B0604020202020204" pitchFamily="34" charset="0"/>
              <a:buChar char="•"/>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Government sources e.g. ONS data.</a:t>
            </a:r>
          </a:p>
          <a:p>
            <a:pPr marL="171450" lvl="0" indent="-171450">
              <a:lnSpc>
                <a:spcPts val="2295"/>
              </a:lnSpc>
              <a:spcBef>
                <a:spcPts val="150"/>
              </a:spcBef>
              <a:spcAft>
                <a:spcPts val="150"/>
              </a:spcAft>
              <a:buSzPts val="1000"/>
              <a:buFont typeface="Arial" panose="020B0604020202020204" pitchFamily="34" charset="0"/>
              <a:buChar char="•"/>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Data from a reputable organisation – for example, if you are discussing domestic violence, you could quote data from Refuge, Women’s Aid and so on.</a:t>
            </a:r>
          </a:p>
          <a:p>
            <a:pPr marL="171450" lvl="0" indent="-171450">
              <a:lnSpc>
                <a:spcPts val="2295"/>
              </a:lnSpc>
              <a:spcBef>
                <a:spcPts val="150"/>
              </a:spcBef>
              <a:spcAft>
                <a:spcPts val="150"/>
              </a:spcAft>
              <a:buSzPts val="1000"/>
              <a:buFont typeface="Arial" panose="020B0604020202020204" pitchFamily="34" charset="0"/>
              <a:buChar char="•"/>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Some newspapers or news sources, but do not rely on these.</a:t>
            </a:r>
          </a:p>
          <a:p>
            <a:pPr marL="0" lvl="0" indent="0">
              <a:lnSpc>
                <a:spcPts val="2295"/>
              </a:lnSpc>
              <a:spcBef>
                <a:spcPts val="150"/>
              </a:spcBef>
              <a:spcAft>
                <a:spcPts val="150"/>
              </a:spcAft>
              <a:buSzPts val="1000"/>
              <a:buFont typeface="Arial" panose="020B0604020202020204" pitchFamily="34" charset="0"/>
              <a:buNone/>
              <a:tabLst>
                <a:tab pos="457200" algn="l"/>
              </a:tabLst>
            </a:pPr>
            <a:endPar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endParaRPr>
          </a:p>
          <a:p>
            <a:pPr marL="0" lvl="0" indent="0">
              <a:lnSpc>
                <a:spcPts val="2295"/>
              </a:lnSpc>
              <a:spcBef>
                <a:spcPts val="150"/>
              </a:spcBef>
              <a:spcAft>
                <a:spcPts val="150"/>
              </a:spcAft>
              <a:buSzPts val="1000"/>
              <a:buFont typeface="Arial" panose="020B0604020202020204" pitchFamily="34" charset="0"/>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We’ll come back to this shortly.</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27561586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early. Don’t leave it to the last minute.</a:t>
            </a:r>
          </a:p>
          <a:p>
            <a:r>
              <a:rPr lang="en-GB" dirty="0"/>
              <a:t>Start thinking about the question, and write down your thoughts. Make sure you note down your ideas, so you don’t forget about them by the time you come to write your essay!</a:t>
            </a:r>
          </a:p>
          <a:p>
            <a:r>
              <a:rPr lang="en-GB" dirty="0"/>
              <a:t>Once you’ve got your thoughts in order, you can start looking for sources of information to build your knowledge on key points.</a:t>
            </a:r>
          </a:p>
          <a:p>
            <a:endParaRPr lang="en-GB" dirty="0"/>
          </a:p>
          <a:p>
            <a:r>
              <a:rPr lang="en-GB" dirty="0"/>
              <a:t>Define the question, and think about what you’re being asked to do. Check the documents on Moodle, in the “Academic Writing Resources” section – these can help you if you’re not sure.</a:t>
            </a:r>
          </a:p>
          <a:p>
            <a:r>
              <a:rPr lang="en-GB" dirty="0"/>
              <a:t>You could start by writing down what you know about a topic, but don’t just tell your reader everything you know about the subject – this is likely to be descriptive, so it won’t really answer the question. </a:t>
            </a:r>
          </a:p>
          <a:p>
            <a:r>
              <a:rPr lang="en-GB" dirty="0"/>
              <a:t>You’ll need to analyse or evaluate the topic, using academic resources. This means exploring the pros and cons, and various aspects of a topic. So for example, if you were considering the use of stop search, it wouldn’t be enough to tell your reader </a:t>
            </a:r>
            <a:r>
              <a:rPr lang="en-GB" u="sng" dirty="0"/>
              <a:t>what</a:t>
            </a:r>
            <a:r>
              <a:rPr lang="en-GB" u="none" dirty="0"/>
              <a:t> stop and search is. You need to explain </a:t>
            </a:r>
            <a:r>
              <a:rPr lang="en-GB" u="sng" dirty="0"/>
              <a:t>why</a:t>
            </a:r>
            <a:r>
              <a:rPr lang="en-GB" u="none" dirty="0"/>
              <a:t> it’s used, and </a:t>
            </a:r>
            <a:r>
              <a:rPr lang="en-GB" u="sng" dirty="0"/>
              <a:t>how effective it is</a:t>
            </a:r>
            <a:r>
              <a:rPr lang="en-GB" u="none" dirty="0"/>
              <a:t>. You’ll also need to consider </a:t>
            </a:r>
            <a:r>
              <a:rPr lang="en-GB" u="sng" dirty="0"/>
              <a:t>alternatives</a:t>
            </a:r>
            <a:r>
              <a:rPr lang="en-GB" u="none" dirty="0"/>
              <a:t>. So what other options are available? Are there alternative interpretations for the data? </a:t>
            </a:r>
          </a:p>
          <a:p>
            <a:r>
              <a:rPr lang="en-GB" u="none" dirty="0"/>
              <a:t>This will help you to build your argument.</a:t>
            </a:r>
          </a:p>
          <a:p>
            <a:endParaRPr lang="en-GB" dirty="0"/>
          </a:p>
          <a:p>
            <a:r>
              <a:rPr lang="en-GB" dirty="0"/>
              <a:t>A good essay follows a coherent, logical structure, so you need to plan your answer. You might find it helpful to make a mind map, so you can identify key areas of the topic, and help you to highlight specific areas for research, because that’s what will be key to building your argument.</a:t>
            </a:r>
          </a:p>
          <a:p>
            <a:endParaRPr lang="en-GB" dirty="0"/>
          </a:p>
          <a:p>
            <a:r>
              <a:rPr lang="en-GB" dirty="0"/>
              <a:t>The next step is to research your topic. </a:t>
            </a:r>
          </a:p>
          <a:p>
            <a:r>
              <a:rPr lang="en-GB" dirty="0"/>
              <a:t>FOCUS. If you’re using a book, you don’t need the whole book. Go to the index at the back, and find the specific areas that are relevant to your research and that you want to discuss, and then read those sections of the book.</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2355838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can you find credible sources? Well, the university library is where I would start. As you’ll see on Moodle, there is a reading list for this module to help you with your assignment. All of the items on the reading list are available in the university library, and about 95% of them are available online.</a:t>
            </a:r>
          </a:p>
          <a:p>
            <a:r>
              <a:rPr lang="en-GB" dirty="0"/>
              <a:t>There is so much research material available online, of varying quality. If you access it via the university library you can be sure that it’s a credible source.</a:t>
            </a:r>
          </a:p>
          <a:p>
            <a:endParaRPr lang="en-GB" dirty="0"/>
          </a:p>
          <a:p>
            <a:r>
              <a:rPr lang="en-GB" dirty="0"/>
              <a:t>If you’ve already looked at the reading list, you’ll notice that the majority of it made up of journal articles. That’s because they’re the most bang up to date source. As you’ll know, in policing, laws and policies change all the time. Books can take a long time to be published – by the time they’re on the shelves, the arguments or research may not be current. Academic journals are published regularly, sometimes 4 times a year, so the research presented there will be the most up-to-date thing you can use.</a:t>
            </a:r>
          </a:p>
          <a:p>
            <a:endParaRPr lang="en-GB" dirty="0"/>
          </a:p>
          <a:p>
            <a:r>
              <a:rPr lang="en-GB" dirty="0"/>
              <a:t>So you can find various sources on the library website. You can search for a specific title, or you can search for a topic and see what relevant material comes up in the search results.</a:t>
            </a:r>
          </a:p>
          <a:p>
            <a:r>
              <a:rPr lang="en-GB" dirty="0"/>
              <a:t>If you’re asked to log in to view something, just use the same details you use to log into Moodle.</a:t>
            </a:r>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975730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a:p>
            <a:r>
              <a:rPr lang="en-GB" dirty="0"/>
              <a:t>A brief proposal, outlining what you are going to do and what the key points or arguments are.</a:t>
            </a:r>
          </a:p>
          <a:p>
            <a:r>
              <a:rPr lang="en-GB" dirty="0"/>
              <a:t>So “this essay will consider various strategies to improve officers’ wellbeing at work. It will consider three main areas, namely organised peer support, provision of food while on shift, and external support”.</a:t>
            </a:r>
          </a:p>
          <a:p>
            <a:r>
              <a:rPr lang="en-GB" dirty="0"/>
              <a:t>One tip that you might find useful is to write your introduction last – or at least review it before you submit. That way you can make sure that you actually covered what you said you would!</a:t>
            </a:r>
          </a:p>
          <a:p>
            <a:endParaRPr lang="en-GB" dirty="0"/>
          </a:p>
          <a:p>
            <a:r>
              <a:rPr lang="en-GB" dirty="0"/>
              <a:t>Main body</a:t>
            </a:r>
          </a:p>
          <a:p>
            <a:r>
              <a:rPr lang="en-GB" dirty="0"/>
              <a:t>The main body of your essay should be made up of paragraphs, which will form the building blocks of your argument or discussion. We’ll consider how to construct these building blocks in a moment.</a:t>
            </a:r>
          </a:p>
          <a:p>
            <a:r>
              <a:rPr lang="en-GB" dirty="0"/>
              <a:t>You need to demonstrate a knowledge and understanding of the topic, based on what you’ve read, and use examples and quotes as necessary. One word of warning, though – quotes should be used sparingly. Your essay shouldn’t be a patchwork of other people’s words!</a:t>
            </a:r>
          </a:p>
          <a:p>
            <a:r>
              <a:rPr lang="en-GB" dirty="0"/>
              <a:t>You’ll also need to make sure you link your paragraphs together so your essay flows, and signposts the direction in which the discussion is heading. It shouldn’t be a list of who says what.</a:t>
            </a:r>
          </a:p>
          <a:p>
            <a:endParaRPr lang="en-GB" dirty="0"/>
          </a:p>
          <a:p>
            <a:r>
              <a:rPr lang="en-GB" dirty="0"/>
              <a:t>Finally, the conclusion. </a:t>
            </a:r>
          </a:p>
          <a:p>
            <a:r>
              <a:rPr lang="en-GB" dirty="0"/>
              <a:t>This should reiterate the argument, summarising the main points and tying the arguments together. You could also note the implications of your argument, or highlight further areas for research. So for example, “although research has shown that external support is important to improve officers’ wellbeing at work, it is clear that organised peer support is the most effective and cost-effective tool available. However, the overall effectiveness of providing officers with food while on shift is less apparent, and further research is needed in this area”. </a:t>
            </a:r>
          </a:p>
          <a:p>
            <a:r>
              <a:rPr lang="en-GB" dirty="0"/>
              <a:t>However, you need to make sure that you don’t introduce anything new in your conclusion! This isn’t a thriller, you can’t have a sudden twist at the end.</a:t>
            </a:r>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27603252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ts val="2160"/>
              </a:lnSpc>
              <a:spcAft>
                <a:spcPts val="1800"/>
              </a:spcAft>
            </a:pPr>
            <a:r>
              <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rPr>
              <a:t>So in terms of structuring your paragraphs, remember to PEE.</a:t>
            </a:r>
          </a:p>
          <a:p>
            <a:pPr>
              <a:lnSpc>
                <a:spcPts val="2160"/>
              </a:lnSpc>
              <a:spcAft>
                <a:spcPts val="1800"/>
              </a:spcAft>
            </a:pPr>
            <a:endPar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cs typeface="Arial" panose="020B0604020202020204" pitchFamily="34" charset="0"/>
              </a:rPr>
              <a:t>Point – sum up the main idea of the paragraph</a:t>
            </a: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cs typeface="Arial" panose="020B0604020202020204" pitchFamily="34" charset="0"/>
              </a:rPr>
              <a:t>The meat of your paragraph is the evidence –  you need to provide evidence for the point you are making. This is the meat of your argument, but it’s no good without a point and explanation around it.</a:t>
            </a: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cs typeface="Arial" panose="020B0604020202020204" pitchFamily="34" charset="0"/>
              </a:rPr>
              <a:t>Explanation – explain how the evidence supports your point</a:t>
            </a:r>
            <a:endParaRPr lang="en-GB" dirty="0"/>
          </a:p>
          <a:p>
            <a:pPr>
              <a:lnSpc>
                <a:spcPts val="2160"/>
              </a:lnSpc>
              <a:spcAft>
                <a:spcPts val="1800"/>
              </a:spcAft>
            </a:pPr>
            <a:endPar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endParaRPr>
          </a:p>
          <a:p>
            <a:pPr>
              <a:lnSpc>
                <a:spcPts val="2160"/>
              </a:lnSpc>
              <a:spcAft>
                <a:spcPts val="1800"/>
              </a:spcAft>
            </a:pPr>
            <a:r>
              <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rPr>
              <a:t>While you need to use evidence, your writing cannot simply be a description </a:t>
            </a: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of other people's ideas. While yo</a:t>
            </a:r>
            <a:r>
              <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rPr>
              <a:t>u might use short </a:t>
            </a: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quotes, or paraphrase and summarise other people's work, you also need to tie everything together, and analyse what you’ve read.</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In short, the evidence you have found should help you to develop your own arguments, ideas and opinions.</a:t>
            </a: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41632808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here I’m considering strategies to improve officers’ job satisfaction while on shift, and one of the topics I want to consider is the provision of food. I’ve read a few pieces of research about police officers’ favourite biscuits, and I’m going to talk about this using the PEE model.</a:t>
            </a:r>
          </a:p>
          <a:p>
            <a:endParaRPr lang="en-GB" dirty="0"/>
          </a:p>
          <a:p>
            <a:r>
              <a:rPr lang="en-GB" dirty="0"/>
              <a:t>My </a:t>
            </a:r>
            <a:r>
              <a:rPr lang="en-GB" u="sng" dirty="0"/>
              <a:t>point</a:t>
            </a:r>
            <a:r>
              <a:rPr lang="en-GB" dirty="0"/>
              <a:t> is that a wider variety of biscuits would improve satisfaction levels.</a:t>
            </a:r>
          </a:p>
          <a:p>
            <a:r>
              <a:rPr lang="en-GB" dirty="0"/>
              <a:t>Here, my </a:t>
            </a:r>
            <a:r>
              <a:rPr lang="en-GB" u="sng" dirty="0"/>
              <a:t>evidence</a:t>
            </a:r>
            <a:r>
              <a:rPr lang="en-GB" u="none" dirty="0"/>
              <a:t> is a recent study by Hastings et al.. I’m just going to talk about the key findings here which are relevant to support my point. I don’t need to give all the background to the study, because if my reader is interested, they can look up the study based on my citation there reference and read it themself. I’ve even gone a step further here and linked the study by Hastings et al. to earlier research, to further strengthen my argument.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u="none" dirty="0"/>
              <a:t>Now, I need to </a:t>
            </a:r>
            <a:r>
              <a:rPr lang="en-GB" u="sng" dirty="0"/>
              <a:t>explain</a:t>
            </a:r>
            <a:r>
              <a:rPr lang="en-GB" u="none" dirty="0"/>
              <a:t> how the evidence supports your point. </a:t>
            </a: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One common pitfall in academic writing is describing an author's idea/argument but not explaining the significance to your own argument or point you are trying to make. You need to make the links clear.</a:t>
            </a:r>
          </a:p>
          <a:p>
            <a:r>
              <a:rPr lang="en-GB" u="none" dirty="0"/>
              <a:t>I’m going to really spell it out to my reader here. So this evidence shows that there’s no widespread agreement as to the best biscuit, and therefore if a wider variety of biscuits are available then police officers will be more likely to be able to enjoy their favourite biscuit while on shift, and thus their overall satisfaction will improve.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1446772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rtl="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If you want to use quotes, that’s fine, but make sure you do it properly. On the previous slide, I summarised Hastings and Dixon’s findings, but here I’ve quoted their findings directly instead. As you can see, rather than just inserting a whole sentence into my writing, I’ve taken care to make it fit into the grammar of the sentence. It shouldn’t be jarring for your reader, and the quote shouldn’t repeat things you’ve already said. You might need to leave words out at the beginning or end of the original sentence.</a:t>
            </a:r>
          </a:p>
          <a:p>
            <a:pPr marL="0" lvl="0" indent="0" rtl="0">
              <a:lnSpc>
                <a:spcPts val="2295"/>
              </a:lnSpc>
              <a:spcBef>
                <a:spcPts val="150"/>
              </a:spcBef>
              <a:spcAft>
                <a:spcPts val="150"/>
              </a:spcAft>
              <a:buSzPts val="1000"/>
              <a:buFont typeface="Symbol" panose="05050102010706020507" pitchFamily="18" charset="2"/>
              <a:buNone/>
              <a:tabLst>
                <a:tab pos="457200" algn="l"/>
              </a:tabLst>
            </a:pPr>
            <a:endPar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pPr marL="0" lvl="0" indent="0" rtl="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Calibri" panose="020F0502020204030204" pitchFamily="34" charset="0"/>
                <a:ea typeface="DengXian" panose="02010600030101010101" pitchFamily="2" charset="-122"/>
                <a:cs typeface="Arial" panose="020B0604020202020204" pitchFamily="34" charset="0"/>
              </a:rPr>
              <a:t>Please bear in mind, however, that you should avoid using long quotes. I would say, as a general rule, you should avoid using quotes of longer than 30 words, and definitely not include quotes longer than 50 words. If it’s that long, you need to summarise it in your own words instead.</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You also need to explain how its relevant to your own argument, or the point you’re trying to make. You can’t just plonk a quote at the end of a paragraph and hope for the best. As you can see here, I’ve introduced the quote from Dixon by explaining how it’s relevant – that it’s an earlier study which reached the same conclusions as Hastings et 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What I would suggest is that, when you’re reading academic books or journal articles, you should pay attention to how the authors have used quotes. You will see how they’re introduced and contextualised. Then you can try and emulate that style yourself.</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28215657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a good level of analysis is something that will really elevate your work, and one way to add this is to consider the limitations of the evidence.</a:t>
            </a:r>
          </a:p>
          <a:p>
            <a:r>
              <a:rPr lang="en-GB" dirty="0"/>
              <a:t>When you read an article or a study, think about what’s missing or how else the data might be interpreted. So, the study by Hastings et al. only considered biscuits. Maybe some police officers prefer salty snacks instead, but I wouldn’t know this if I relied solely on Hastings’ study.</a:t>
            </a:r>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7185595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Referencing is really important. Not only does it show your reader what you’ve read, but it also indicates where your ideas have come from. Most importantly, I think, is the fact that it enables your reader to do their own research. Good references will enable your reader to read exactly the same things you have, so they can draw their own conclusions. Basically, referencing is like a treasure hunt. I should be able to use your references to go back to the source you used, and then use </a:t>
            </a:r>
            <a:r>
              <a:rPr lang="en-GB" i="1" dirty="0"/>
              <a:t>their</a:t>
            </a:r>
            <a:r>
              <a:rPr lang="en-GB" i="0" dirty="0"/>
              <a:t> references to see where the information came from, and eventually get back to the original information.</a:t>
            </a:r>
          </a:p>
          <a:p>
            <a:endParaRPr lang="en-GB" i="0" dirty="0"/>
          </a:p>
          <a:p>
            <a:r>
              <a:rPr lang="en-GB" i="0" dirty="0"/>
              <a:t>The university has a very clear and thorough referencing guide online, which you can find in the “Academic Writing Resources” section on Moodle. You also have access to the </a:t>
            </a:r>
            <a:r>
              <a:rPr lang="en-GB" i="0" dirty="0" err="1"/>
              <a:t>ebook</a:t>
            </a:r>
            <a:r>
              <a:rPr lang="en-GB" i="0" dirty="0"/>
              <a:t> version of </a:t>
            </a:r>
            <a:r>
              <a:rPr lang="en-GB" i="1" dirty="0"/>
              <a:t>Cite Them Right </a:t>
            </a:r>
            <a:r>
              <a:rPr lang="en-GB" i="0" dirty="0"/>
              <a:t>through the university library – you can find it in the reading list for this module as well.</a:t>
            </a:r>
          </a:p>
          <a:p>
            <a:r>
              <a:rPr lang="en-GB" i="0" dirty="0"/>
              <a:t>In addition, the university provides Study Skills Support – there’s a link to that on Moodle too.</a:t>
            </a:r>
          </a:p>
          <a:p>
            <a:endParaRPr lang="en-GB" i="0" dirty="0"/>
          </a:p>
          <a:p>
            <a:r>
              <a:rPr lang="en-GB" i="0" dirty="0"/>
              <a:t>One thing to bear in mind – it’s important to use the right format for the type of source. So, a newspaper article (even if it’s online), isn’t necessarily cited in the same way as a webpage. If you’re unsure what you’re doing, </a:t>
            </a:r>
            <a:r>
              <a:rPr lang="en-GB" i="1" dirty="0"/>
              <a:t>ask</a:t>
            </a:r>
            <a:r>
              <a:rPr lang="en-GB" i="0" dirty="0"/>
              <a:t>. You can speak to me, or your best bet would be to ask an academic librarian as they’ll definitely be able to set you right.</a:t>
            </a:r>
          </a:p>
          <a:p>
            <a:endParaRPr lang="en-GB" i="0" dirty="0"/>
          </a:p>
          <a:p>
            <a:r>
              <a:rPr lang="en-GB" i="0" dirty="0"/>
              <a:t>I would also strongly advise you to reference as you go, as otherwise you’re likely to forget where a particular piece of information </a:t>
            </a:r>
            <a:r>
              <a:rPr lang="en-GB" i="0"/>
              <a:t>came from.</a:t>
            </a:r>
            <a:endParaRPr lang="en-GB" i="0"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11939748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this information will also be in the assignment brief, but just as a quick overview…</a:t>
            </a:r>
          </a:p>
          <a:p>
            <a:endParaRPr lang="en-GB" dirty="0"/>
          </a:p>
          <a:p>
            <a:r>
              <a:rPr lang="en-GB" dirty="0"/>
              <a:t>Unlike your workbooks, where you’ve submitted your answers in the workbook, you will need to submit your academic assignment in a new Word document. Otherwise, the similarity score will be really high, and we don’t want that.</a:t>
            </a:r>
          </a:p>
          <a:p>
            <a:r>
              <a:rPr lang="en-GB" dirty="0"/>
              <a:t>I would suggest that you note the title of the question, as that will help you to keep on track, but don’t repeat the question in your introduction as that’s a waste of the word count.</a:t>
            </a:r>
          </a:p>
          <a:p>
            <a:endParaRPr lang="en-GB" dirty="0"/>
          </a:p>
          <a:p>
            <a:r>
              <a:rPr lang="en-GB" dirty="0"/>
              <a:t>As long as the font is tidy and not wingdings or something, I will leave that to you, but I would advise you, for the sake of the markers’ eyes, to use at least size 12 font and 1.5 or double line spacing.</a:t>
            </a:r>
          </a:p>
          <a:p>
            <a:endParaRPr lang="en-GB" dirty="0"/>
          </a:p>
          <a:p>
            <a:r>
              <a:rPr lang="en-GB" dirty="0"/>
              <a:t>You need to use Harvard referencing for the citations and bibliography. The usual word count flexibility applies.</a:t>
            </a:r>
          </a:p>
          <a:p>
            <a:endParaRPr lang="en-GB" dirty="0"/>
          </a:p>
          <a:p>
            <a:r>
              <a:rPr lang="en-GB" dirty="0"/>
              <a:t>And make sure you proofread your work! Academic writing should be clear and informative, so good punctuation, spelling and grammar are really important here.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2174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73126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11/10/2022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11/10/2022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11/10/2022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2000"/>
            <a:lum/>
          </a:blip>
          <a:srcRect/>
          <a:stretch>
            <a:fillRect t="-2000" b="-2000"/>
          </a:stretch>
        </a:blipFill>
        <a:effectLst/>
      </p:bgPr>
    </p:bg>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D845313-D7B4-4C1A-8538-FFFC0515061A}"/>
              </a:ext>
            </a:extLst>
          </p:cNvPr>
          <p:cNvSpPr>
            <a:spLocks noGrp="1"/>
          </p:cNvSpPr>
          <p:nvPr>
            <p:ph idx="1"/>
          </p:nvPr>
        </p:nvSpPr>
        <p:spPr>
          <a:xfrm>
            <a:off x="457200" y="1686187"/>
            <a:ext cx="8229600" cy="3347207"/>
          </a:xfrm>
        </p:spPr>
        <p:txBody>
          <a:bodyPr>
            <a:normAutofit lnSpcReduction="10000"/>
          </a:bodyPr>
          <a:lstStyle/>
          <a:p>
            <a:pPr marL="0" indent="0">
              <a:spcAft>
                <a:spcPts val="1800"/>
              </a:spcAft>
              <a:buNone/>
            </a:pPr>
            <a:r>
              <a:rPr lang="en-GB" sz="2000" dirty="0">
                <a:solidFill>
                  <a:srgbClr val="4A4A4A"/>
                </a:solidFill>
                <a:effectLst/>
                <a:latin typeface="Arial" panose="020B0604020202020204" pitchFamily="34" charset="0"/>
                <a:ea typeface="Times New Roman" panose="02020603050405020304" pitchFamily="18" charset="0"/>
              </a:rPr>
              <a:t>…is clear, concise, focused, structured and backed up by evidence. </a:t>
            </a:r>
          </a:p>
          <a:p>
            <a:pPr marL="0" indent="0">
              <a:spcAft>
                <a:spcPts val="1800"/>
              </a:spcAft>
              <a:buNone/>
            </a:pPr>
            <a:r>
              <a:rPr lang="en-GB" sz="2000" dirty="0">
                <a:solidFill>
                  <a:srgbClr val="4A4A4A"/>
                </a:solidFill>
                <a:effectLst/>
                <a:latin typeface="Arial" panose="020B0604020202020204" pitchFamily="34" charset="0"/>
                <a:ea typeface="Times New Roman" panose="02020603050405020304" pitchFamily="18" charset="0"/>
              </a:rPr>
              <a:t>…will aid the reader’s understanding.</a:t>
            </a:r>
            <a:endParaRPr lang="en-GB" sz="2000" dirty="0">
              <a:effectLst/>
              <a:latin typeface="Times New Roman" panose="02020603050405020304" pitchFamily="18" charset="0"/>
              <a:ea typeface="Times New Roman" panose="02020603050405020304" pitchFamily="18" charset="0"/>
            </a:endParaRPr>
          </a:p>
          <a:p>
            <a:pPr marL="0" indent="0">
              <a:spcAft>
                <a:spcPts val="1800"/>
              </a:spcAft>
              <a:buNone/>
            </a:pPr>
            <a:r>
              <a:rPr lang="en-GB" sz="2000" dirty="0">
                <a:solidFill>
                  <a:srgbClr val="4A4A4A"/>
                </a:solidFill>
                <a:effectLst/>
                <a:latin typeface="Arial" panose="020B0604020202020204" pitchFamily="34" charset="0"/>
                <a:ea typeface="Times New Roman" panose="02020603050405020304" pitchFamily="18" charset="0"/>
              </a:rPr>
              <a:t>…has a formal tone and style.</a:t>
            </a:r>
          </a:p>
          <a:p>
            <a:pPr marL="0" indent="0">
              <a:spcAft>
                <a:spcPts val="1800"/>
              </a:spcAft>
              <a:buNone/>
            </a:pPr>
            <a:r>
              <a:rPr lang="en-GB" sz="2000" dirty="0">
                <a:solidFill>
                  <a:srgbClr val="4A4A4A"/>
                </a:solidFill>
                <a:effectLst/>
                <a:latin typeface="Arial" panose="020B0604020202020204" pitchFamily="34" charset="0"/>
                <a:ea typeface="Times New Roman" panose="02020603050405020304" pitchFamily="18" charset="0"/>
              </a:rPr>
              <a:t>…is objective, not reflective.</a:t>
            </a:r>
          </a:p>
          <a:p>
            <a:pPr marL="0" indent="0">
              <a:spcAft>
                <a:spcPts val="1800"/>
              </a:spcAft>
              <a:buNone/>
            </a:pPr>
            <a:r>
              <a:rPr lang="en-GB" sz="2000" dirty="0">
                <a:solidFill>
                  <a:srgbClr val="4A4A4A"/>
                </a:solidFill>
                <a:latin typeface="Arial" panose="020B0604020202020204" pitchFamily="34" charset="0"/>
                <a:ea typeface="Times New Roman" panose="02020603050405020304" pitchFamily="18" charset="0"/>
              </a:rPr>
              <a:t>…should employ the third person.</a:t>
            </a:r>
          </a:p>
          <a:p>
            <a:pPr marL="0" indent="0">
              <a:spcAft>
                <a:spcPts val="1800"/>
              </a:spcAft>
              <a:buNone/>
            </a:pPr>
            <a:r>
              <a:rPr lang="en-GB" sz="2000" dirty="0">
                <a:solidFill>
                  <a:srgbClr val="4A4A4A"/>
                </a:solidFill>
                <a:latin typeface="Arial" panose="020B0604020202020204" pitchFamily="34" charset="0"/>
              </a:rPr>
              <a:t>…is properly referenced.</a:t>
            </a:r>
            <a:endParaRPr lang="en-GB" sz="3600" dirty="0"/>
          </a:p>
        </p:txBody>
      </p:sp>
      <p:sp>
        <p:nvSpPr>
          <p:cNvPr id="4" name="Title 3">
            <a:extLst>
              <a:ext uri="{FF2B5EF4-FFF2-40B4-BE49-F238E27FC236}">
                <a16:creationId xmlns:a16="http://schemas.microsoft.com/office/drawing/2014/main" id="{34215BA4-88FF-4837-937F-5FADEAF32AEC}"/>
              </a:ext>
            </a:extLst>
          </p:cNvPr>
          <p:cNvSpPr>
            <a:spLocks noGrp="1"/>
          </p:cNvSpPr>
          <p:nvPr>
            <p:ph type="title"/>
          </p:nvPr>
        </p:nvSpPr>
        <p:spPr/>
        <p:txBody>
          <a:bodyPr/>
          <a:lstStyle/>
          <a:p>
            <a:r>
              <a:rPr lang="en-GB" dirty="0"/>
              <a:t>Academic Writing</a:t>
            </a:r>
          </a:p>
        </p:txBody>
      </p:sp>
    </p:spTree>
    <p:extLst>
      <p:ext uri="{BB962C8B-B14F-4D97-AF65-F5344CB8AC3E}">
        <p14:creationId xmlns:p14="http://schemas.microsoft.com/office/powerpoint/2010/main" val="3347288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1000"/>
            <a:lum/>
          </a:blip>
          <a:srcRect/>
          <a:stretch>
            <a:fillRect t="-2000" b="-2000"/>
          </a:stretch>
        </a:blipFill>
        <a:effectLst/>
      </p:bgPr>
    </p:bg>
    <p:spTree>
      <p:nvGrpSpPr>
        <p:cNvPr id="1" name=""/>
        <p:cNvGrpSpPr/>
        <p:nvPr/>
      </p:nvGrpSpPr>
      <p:grpSpPr>
        <a:xfrm>
          <a:off x="0" y="0"/>
          <a:ext cx="0" cy="0"/>
          <a:chOff x="0" y="0"/>
          <a:chExt cx="0" cy="0"/>
        </a:xfrm>
      </p:grpSpPr>
      <p:sp>
        <p:nvSpPr>
          <p:cNvPr id="9" name="Flowchart: Or 8">
            <a:extLst>
              <a:ext uri="{FF2B5EF4-FFF2-40B4-BE49-F238E27FC236}">
                <a16:creationId xmlns:a16="http://schemas.microsoft.com/office/drawing/2014/main" id="{D2352726-1593-45CA-B696-FED4382226B0}"/>
              </a:ext>
            </a:extLst>
          </p:cNvPr>
          <p:cNvSpPr/>
          <p:nvPr/>
        </p:nvSpPr>
        <p:spPr>
          <a:xfrm>
            <a:off x="1241571" y="1"/>
            <a:ext cx="6761526" cy="6761526"/>
          </a:xfrm>
          <a:prstGeom prst="flowChartOr">
            <a:avLst/>
          </a:prstGeom>
          <a:noFill/>
          <a:ln>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59249020-CF64-4038-8B65-F648268ADA67}"/>
              </a:ext>
            </a:extLst>
          </p:cNvPr>
          <p:cNvSpPr txBox="1"/>
          <p:nvPr/>
        </p:nvSpPr>
        <p:spPr>
          <a:xfrm>
            <a:off x="5066951" y="1572488"/>
            <a:ext cx="2088857" cy="707886"/>
          </a:xfrm>
          <a:prstGeom prst="rect">
            <a:avLst/>
          </a:prstGeom>
          <a:noFill/>
        </p:spPr>
        <p:txBody>
          <a:bodyPr wrap="square" rtlCol="0">
            <a:spAutoFit/>
          </a:bodyPr>
          <a:lstStyle/>
          <a:p>
            <a:r>
              <a:rPr lang="en-GB" sz="4000" b="1" dirty="0"/>
              <a:t>Focus</a:t>
            </a:r>
            <a:endParaRPr lang="en-GB" sz="2400" b="1" dirty="0"/>
          </a:p>
        </p:txBody>
      </p:sp>
      <p:sp>
        <p:nvSpPr>
          <p:cNvPr id="12" name="TextBox 11">
            <a:extLst>
              <a:ext uri="{FF2B5EF4-FFF2-40B4-BE49-F238E27FC236}">
                <a16:creationId xmlns:a16="http://schemas.microsoft.com/office/drawing/2014/main" id="{9510C0F6-6E7E-4B7F-8DEF-7860F210DC1D}"/>
              </a:ext>
            </a:extLst>
          </p:cNvPr>
          <p:cNvSpPr txBox="1"/>
          <p:nvPr/>
        </p:nvSpPr>
        <p:spPr>
          <a:xfrm>
            <a:off x="4891830" y="4073148"/>
            <a:ext cx="2592196" cy="707886"/>
          </a:xfrm>
          <a:prstGeom prst="rect">
            <a:avLst/>
          </a:prstGeom>
          <a:noFill/>
        </p:spPr>
        <p:txBody>
          <a:bodyPr wrap="square" rtlCol="0">
            <a:spAutoFit/>
          </a:bodyPr>
          <a:lstStyle/>
          <a:p>
            <a:r>
              <a:rPr lang="en-GB" sz="4000" b="1" dirty="0"/>
              <a:t>Structure</a:t>
            </a:r>
            <a:endParaRPr lang="en-GB" b="1" dirty="0"/>
          </a:p>
        </p:txBody>
      </p:sp>
      <p:sp>
        <p:nvSpPr>
          <p:cNvPr id="13" name="TextBox 12">
            <a:extLst>
              <a:ext uri="{FF2B5EF4-FFF2-40B4-BE49-F238E27FC236}">
                <a16:creationId xmlns:a16="http://schemas.microsoft.com/office/drawing/2014/main" id="{94387B0C-9F7B-4D2C-91F3-BB8608CED2F6}"/>
              </a:ext>
            </a:extLst>
          </p:cNvPr>
          <p:cNvSpPr txBox="1"/>
          <p:nvPr/>
        </p:nvSpPr>
        <p:spPr>
          <a:xfrm>
            <a:off x="2038525" y="4049932"/>
            <a:ext cx="2334235" cy="707886"/>
          </a:xfrm>
          <a:prstGeom prst="rect">
            <a:avLst/>
          </a:prstGeom>
          <a:noFill/>
        </p:spPr>
        <p:txBody>
          <a:bodyPr wrap="square" rtlCol="0">
            <a:spAutoFit/>
          </a:bodyPr>
          <a:lstStyle/>
          <a:p>
            <a:r>
              <a:rPr lang="en-GB" sz="4000" b="1" dirty="0"/>
              <a:t>Evidence</a:t>
            </a:r>
          </a:p>
        </p:txBody>
      </p:sp>
      <p:sp>
        <p:nvSpPr>
          <p:cNvPr id="14" name="TextBox 13">
            <a:extLst>
              <a:ext uri="{FF2B5EF4-FFF2-40B4-BE49-F238E27FC236}">
                <a16:creationId xmlns:a16="http://schemas.microsoft.com/office/drawing/2014/main" id="{DE2CCC17-6987-4621-9B52-1AC676EEFB5E}"/>
              </a:ext>
            </a:extLst>
          </p:cNvPr>
          <p:cNvSpPr txBox="1"/>
          <p:nvPr/>
        </p:nvSpPr>
        <p:spPr>
          <a:xfrm>
            <a:off x="2383520" y="1055471"/>
            <a:ext cx="1644243" cy="1938992"/>
          </a:xfrm>
          <a:prstGeom prst="rect">
            <a:avLst/>
          </a:prstGeom>
          <a:noFill/>
        </p:spPr>
        <p:txBody>
          <a:bodyPr wrap="square" rtlCol="0">
            <a:spAutoFit/>
          </a:bodyPr>
          <a:lstStyle/>
          <a:p>
            <a:pPr algn="ctr"/>
            <a:r>
              <a:rPr lang="en-GB" sz="4000" b="1" dirty="0"/>
              <a:t>Tone and style</a:t>
            </a:r>
          </a:p>
        </p:txBody>
      </p:sp>
    </p:spTree>
    <p:extLst>
      <p:ext uri="{BB962C8B-B14F-4D97-AF65-F5344CB8AC3E}">
        <p14:creationId xmlns:p14="http://schemas.microsoft.com/office/powerpoint/2010/main" val="1095055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2000" r="-12000"/>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29E0B19-CC38-48B1-8B66-7196EB8BE2B3}"/>
              </a:ext>
            </a:extLst>
          </p:cNvPr>
          <p:cNvSpPr txBox="1"/>
          <p:nvPr/>
        </p:nvSpPr>
        <p:spPr>
          <a:xfrm>
            <a:off x="4127384" y="1874728"/>
            <a:ext cx="4676862"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t>Answer the question</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Develop a set of related points, with reasoning and evidence</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Credible sources</a:t>
            </a:r>
          </a:p>
        </p:txBody>
      </p:sp>
      <p:sp>
        <p:nvSpPr>
          <p:cNvPr id="9" name="Title 8">
            <a:extLst>
              <a:ext uri="{FF2B5EF4-FFF2-40B4-BE49-F238E27FC236}">
                <a16:creationId xmlns:a16="http://schemas.microsoft.com/office/drawing/2014/main" id="{7A4FE4F2-0C3C-429E-ABC4-D56DACD505B8}"/>
              </a:ext>
            </a:extLst>
          </p:cNvPr>
          <p:cNvSpPr>
            <a:spLocks noGrp="1"/>
          </p:cNvSpPr>
          <p:nvPr>
            <p:ph type="title"/>
          </p:nvPr>
        </p:nvSpPr>
        <p:spPr>
          <a:xfrm>
            <a:off x="1929468" y="274638"/>
            <a:ext cx="6757332" cy="1143000"/>
          </a:xfrm>
        </p:spPr>
        <p:txBody>
          <a:bodyPr>
            <a:normAutofit fontScale="90000"/>
          </a:bodyPr>
          <a:lstStyle/>
          <a:p>
            <a:r>
              <a:rPr lang="en-GB" dirty="0"/>
              <a:t>What makes a good essay?</a:t>
            </a:r>
          </a:p>
        </p:txBody>
      </p:sp>
    </p:spTree>
    <p:extLst>
      <p:ext uri="{BB962C8B-B14F-4D97-AF65-F5344CB8AC3E}">
        <p14:creationId xmlns:p14="http://schemas.microsoft.com/office/powerpoint/2010/main" val="105821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6000" b="-3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FBABF-404F-4CA0-9037-FE0116A205E3}"/>
              </a:ext>
            </a:extLst>
          </p:cNvPr>
          <p:cNvSpPr>
            <a:spLocks noGrp="1"/>
          </p:cNvSpPr>
          <p:nvPr>
            <p:ph type="title"/>
          </p:nvPr>
        </p:nvSpPr>
        <p:spPr>
          <a:xfrm>
            <a:off x="457200" y="81691"/>
            <a:ext cx="8229600" cy="1143000"/>
          </a:xfrm>
        </p:spPr>
        <p:txBody>
          <a:bodyPr/>
          <a:lstStyle/>
          <a:p>
            <a:r>
              <a:rPr lang="en-GB" dirty="0"/>
              <a:t>Starting your essay</a:t>
            </a:r>
          </a:p>
        </p:txBody>
      </p:sp>
      <p:sp>
        <p:nvSpPr>
          <p:cNvPr id="3" name="TextBox 2">
            <a:extLst>
              <a:ext uri="{FF2B5EF4-FFF2-40B4-BE49-F238E27FC236}">
                <a16:creationId xmlns:a16="http://schemas.microsoft.com/office/drawing/2014/main" id="{05ADA9B9-CFE4-4662-950C-C8222FB7D18A}"/>
              </a:ext>
            </a:extLst>
          </p:cNvPr>
          <p:cNvSpPr txBox="1"/>
          <p:nvPr/>
        </p:nvSpPr>
        <p:spPr>
          <a:xfrm>
            <a:off x="1585518" y="1224691"/>
            <a:ext cx="6627303" cy="2031325"/>
          </a:xfrm>
          <a:prstGeom prst="rect">
            <a:avLst/>
          </a:prstGeom>
          <a:noFill/>
        </p:spPr>
        <p:txBody>
          <a:bodyPr wrap="square" rtlCol="0">
            <a:spAutoFit/>
          </a:bodyPr>
          <a:lstStyle/>
          <a:p>
            <a:pPr marL="285750" indent="-285750">
              <a:buFont typeface="Arial" panose="020B0604020202020204" pitchFamily="34" charset="0"/>
              <a:buChar char="•"/>
            </a:pPr>
            <a:r>
              <a:rPr lang="en-GB" dirty="0"/>
              <a:t>Start early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Define the question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Plan your essay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Research</a:t>
            </a:r>
          </a:p>
        </p:txBody>
      </p:sp>
      <p:pic>
        <p:nvPicPr>
          <p:cNvPr id="4" name="Picture 3">
            <a:extLst>
              <a:ext uri="{FF2B5EF4-FFF2-40B4-BE49-F238E27FC236}">
                <a16:creationId xmlns:a16="http://schemas.microsoft.com/office/drawing/2014/main" id="{C2A634BD-5B36-44C1-8887-DCD99BC3E113}"/>
              </a:ext>
            </a:extLst>
          </p:cNvPr>
          <p:cNvPicPr>
            <a:picLocks noChangeAspect="1"/>
          </p:cNvPicPr>
          <p:nvPr/>
        </p:nvPicPr>
        <p:blipFill>
          <a:blip r:embed="rId4"/>
          <a:stretch>
            <a:fillRect/>
          </a:stretch>
        </p:blipFill>
        <p:spPr>
          <a:xfrm>
            <a:off x="2055303" y="3490786"/>
            <a:ext cx="5920052" cy="3098801"/>
          </a:xfrm>
          <a:prstGeom prst="rect">
            <a:avLst/>
          </a:prstGeom>
        </p:spPr>
      </p:pic>
    </p:spTree>
    <p:extLst>
      <p:ext uri="{BB962C8B-B14F-4D97-AF65-F5344CB8AC3E}">
        <p14:creationId xmlns:p14="http://schemas.microsoft.com/office/powerpoint/2010/main" val="4809468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24000" r="-24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7327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000" r="-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51012-FC46-4912-A0AA-3CFA2BA539B9}"/>
              </a:ext>
            </a:extLst>
          </p:cNvPr>
          <p:cNvSpPr>
            <a:spLocks noGrp="1"/>
          </p:cNvSpPr>
          <p:nvPr>
            <p:ph type="title"/>
          </p:nvPr>
        </p:nvSpPr>
        <p:spPr>
          <a:xfrm>
            <a:off x="255864" y="2193721"/>
            <a:ext cx="8229600" cy="826316"/>
          </a:xfrm>
        </p:spPr>
        <p:txBody>
          <a:bodyPr>
            <a:normAutofit/>
          </a:bodyPr>
          <a:lstStyle/>
          <a:p>
            <a:r>
              <a:rPr lang="en-GB" sz="3600" dirty="0"/>
              <a:t>Essay structure</a:t>
            </a:r>
          </a:p>
        </p:txBody>
      </p:sp>
      <p:sp>
        <p:nvSpPr>
          <p:cNvPr id="3" name="TextBox 2">
            <a:extLst>
              <a:ext uri="{FF2B5EF4-FFF2-40B4-BE49-F238E27FC236}">
                <a16:creationId xmlns:a16="http://schemas.microsoft.com/office/drawing/2014/main" id="{C08BA866-821F-4F1F-8146-EE701E174594}"/>
              </a:ext>
            </a:extLst>
          </p:cNvPr>
          <p:cNvSpPr txBox="1"/>
          <p:nvPr/>
        </p:nvSpPr>
        <p:spPr>
          <a:xfrm>
            <a:off x="897622" y="3020037"/>
            <a:ext cx="7348756" cy="3139321"/>
          </a:xfrm>
          <a:prstGeom prst="rect">
            <a:avLst/>
          </a:prstGeom>
          <a:noFill/>
        </p:spPr>
        <p:txBody>
          <a:bodyPr wrap="square" rtlCol="0">
            <a:spAutoFit/>
          </a:bodyPr>
          <a:lstStyle/>
          <a:p>
            <a:pPr marL="285750" indent="-285750">
              <a:buFont typeface="Arial" panose="020B0604020202020204" pitchFamily="34" charset="0"/>
              <a:buChar char="•"/>
            </a:pPr>
            <a:r>
              <a:rPr lang="en-GB" dirty="0"/>
              <a:t>Introduction</a:t>
            </a:r>
          </a:p>
          <a:p>
            <a:pPr marL="742950" lvl="1" indent="-285750">
              <a:buFont typeface="Arial" panose="020B0604020202020204" pitchFamily="34" charset="0"/>
              <a:buChar char="•"/>
            </a:pPr>
            <a:r>
              <a:rPr lang="en-GB" dirty="0"/>
              <a:t>Proposal statement and summary – what you’ll do and what the key points are</a:t>
            </a:r>
          </a:p>
          <a:p>
            <a:pPr marL="742950" lvl="1"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Main body</a:t>
            </a:r>
          </a:p>
          <a:p>
            <a:pPr marL="742950" lvl="1" indent="-285750">
              <a:buFont typeface="Arial" panose="020B0604020202020204" pitchFamily="34" charset="0"/>
              <a:buChar char="•"/>
            </a:pPr>
            <a:r>
              <a:rPr lang="en-GB" dirty="0"/>
              <a:t>Paragraphs</a:t>
            </a:r>
          </a:p>
          <a:p>
            <a:pPr marL="742950" lvl="1" indent="-285750">
              <a:buFont typeface="Arial" panose="020B0604020202020204" pitchFamily="34" charset="0"/>
              <a:buChar char="•"/>
            </a:pPr>
            <a:r>
              <a:rPr lang="en-GB" dirty="0"/>
              <a:t>Knowledge and understanding</a:t>
            </a:r>
          </a:p>
          <a:p>
            <a:pPr marL="742950" lvl="1" indent="-285750">
              <a:buFont typeface="Arial" panose="020B0604020202020204" pitchFamily="34" charset="0"/>
              <a:buChar char="•"/>
            </a:pPr>
            <a:r>
              <a:rPr lang="en-GB" dirty="0"/>
              <a:t>Examples</a:t>
            </a:r>
          </a:p>
          <a:p>
            <a:pPr marL="742950" lvl="1"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Conclusion</a:t>
            </a:r>
          </a:p>
          <a:p>
            <a:pPr marL="742950" lvl="1" indent="-285750">
              <a:buFont typeface="Arial" panose="020B0604020202020204" pitchFamily="34" charset="0"/>
              <a:buChar char="•"/>
            </a:pPr>
            <a:r>
              <a:rPr lang="en-GB" dirty="0"/>
              <a:t>Summarise key points and tie arguments together</a:t>
            </a:r>
          </a:p>
        </p:txBody>
      </p:sp>
    </p:spTree>
    <p:extLst>
      <p:ext uri="{BB962C8B-B14F-4D97-AF65-F5344CB8AC3E}">
        <p14:creationId xmlns:p14="http://schemas.microsoft.com/office/powerpoint/2010/main" val="2010252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9000" r="-9000"/>
          </a:stretch>
        </a:blipFill>
        <a:effectLst/>
      </p:bgPr>
    </p:bg>
    <p:spTree>
      <p:nvGrpSpPr>
        <p:cNvPr id="1" name=""/>
        <p:cNvGrpSpPr/>
        <p:nvPr/>
      </p:nvGrpSpPr>
      <p:grpSpPr>
        <a:xfrm>
          <a:off x="0" y="0"/>
          <a:ext cx="0" cy="0"/>
          <a:chOff x="0" y="0"/>
          <a:chExt cx="0" cy="0"/>
        </a:xfrm>
      </p:grpSpPr>
      <p:sp>
        <p:nvSpPr>
          <p:cNvPr id="3" name="Arrow: Right 2">
            <a:extLst>
              <a:ext uri="{FF2B5EF4-FFF2-40B4-BE49-F238E27FC236}">
                <a16:creationId xmlns:a16="http://schemas.microsoft.com/office/drawing/2014/main" id="{C699D8DA-A768-470A-B35A-309AF5ACBB04}"/>
              </a:ext>
            </a:extLst>
          </p:cNvPr>
          <p:cNvSpPr/>
          <p:nvPr/>
        </p:nvSpPr>
        <p:spPr>
          <a:xfrm rot="1272718">
            <a:off x="1192634" y="2363410"/>
            <a:ext cx="2628550" cy="748893"/>
          </a:xfrm>
          <a:prstGeom prst="rightArrow">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Point</a:t>
            </a:r>
            <a:endParaRPr lang="en-GB" dirty="0">
              <a:solidFill>
                <a:schemeClr val="tx1"/>
              </a:solidFill>
            </a:endParaRPr>
          </a:p>
        </p:txBody>
      </p:sp>
      <p:sp>
        <p:nvSpPr>
          <p:cNvPr id="7" name="Arrow: Right 6">
            <a:extLst>
              <a:ext uri="{FF2B5EF4-FFF2-40B4-BE49-F238E27FC236}">
                <a16:creationId xmlns:a16="http://schemas.microsoft.com/office/drawing/2014/main" id="{5B267485-F9BF-4C29-86BD-3BBC325A79D1}"/>
              </a:ext>
            </a:extLst>
          </p:cNvPr>
          <p:cNvSpPr/>
          <p:nvPr/>
        </p:nvSpPr>
        <p:spPr>
          <a:xfrm>
            <a:off x="1146196" y="4058075"/>
            <a:ext cx="2329643" cy="1184770"/>
          </a:xfrm>
          <a:prstGeom prs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Evidence</a:t>
            </a:r>
            <a:endParaRPr lang="en-GB" dirty="0">
              <a:solidFill>
                <a:schemeClr val="tx1"/>
              </a:solidFill>
            </a:endParaRPr>
          </a:p>
        </p:txBody>
      </p:sp>
      <p:sp>
        <p:nvSpPr>
          <p:cNvPr id="8" name="Arrow: Right 7">
            <a:extLst>
              <a:ext uri="{FF2B5EF4-FFF2-40B4-BE49-F238E27FC236}">
                <a16:creationId xmlns:a16="http://schemas.microsoft.com/office/drawing/2014/main" id="{DA9B6E0E-9D3D-4EFD-BC2F-49C1F299601A}"/>
              </a:ext>
            </a:extLst>
          </p:cNvPr>
          <p:cNvSpPr/>
          <p:nvPr/>
        </p:nvSpPr>
        <p:spPr>
          <a:xfrm rot="21218703">
            <a:off x="1030590" y="5695092"/>
            <a:ext cx="2700915" cy="817070"/>
          </a:xfrm>
          <a:prstGeom prst="right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Explanation</a:t>
            </a:r>
            <a:endParaRPr lang="en-GB" dirty="0">
              <a:solidFill>
                <a:schemeClr val="tx1"/>
              </a:solidFill>
            </a:endParaRPr>
          </a:p>
        </p:txBody>
      </p:sp>
      <p:sp>
        <p:nvSpPr>
          <p:cNvPr id="6" name="Title 5">
            <a:extLst>
              <a:ext uri="{FF2B5EF4-FFF2-40B4-BE49-F238E27FC236}">
                <a16:creationId xmlns:a16="http://schemas.microsoft.com/office/drawing/2014/main" id="{2A1AC87F-B239-41C0-A595-888E9627E65D}"/>
              </a:ext>
            </a:extLst>
          </p:cNvPr>
          <p:cNvSpPr>
            <a:spLocks noGrp="1"/>
          </p:cNvSpPr>
          <p:nvPr>
            <p:ph type="title"/>
          </p:nvPr>
        </p:nvSpPr>
        <p:spPr/>
        <p:txBody>
          <a:bodyPr/>
          <a:lstStyle/>
          <a:p>
            <a:r>
              <a:rPr lang="en-GB" dirty="0"/>
              <a:t>Remember to P.E.E.!</a:t>
            </a:r>
          </a:p>
        </p:txBody>
      </p:sp>
    </p:spTree>
    <p:extLst>
      <p:ext uri="{BB962C8B-B14F-4D97-AF65-F5344CB8AC3E}">
        <p14:creationId xmlns:p14="http://schemas.microsoft.com/office/powerpoint/2010/main" val="3298483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7000"/>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974284C-0CF1-4CE4-A894-9C51E349ACEA}"/>
              </a:ext>
            </a:extLst>
          </p:cNvPr>
          <p:cNvSpPr txBox="1"/>
          <p:nvPr/>
        </p:nvSpPr>
        <p:spPr>
          <a:xfrm>
            <a:off x="656617" y="1753206"/>
            <a:ext cx="7830766" cy="656590"/>
          </a:xfrm>
          <a:prstGeom prst="rect">
            <a:avLst/>
          </a:prstGeom>
          <a:noFill/>
        </p:spPr>
        <p:txBody>
          <a:bodyPr wrap="square">
            <a:spAutoFit/>
          </a:bodyPr>
          <a:lstStyle/>
          <a:p>
            <a:pPr>
              <a:lnSpc>
                <a:spcPts val="2160"/>
              </a:lnSpc>
              <a:spcAft>
                <a:spcPts val="1800"/>
              </a:spcAft>
            </a:pPr>
            <a:r>
              <a:rPr lang="en-GB" sz="2000" b="1" dirty="0">
                <a:solidFill>
                  <a:prstClr val="black"/>
                </a:solidFill>
                <a:effectLst/>
                <a:latin typeface="Myriad Pro"/>
                <a:ea typeface="DengXian" panose="02010600030101010101" pitchFamily="2" charset="-122"/>
                <a:cs typeface="Arial" panose="020B0604020202020204" pitchFamily="34" charset="0"/>
              </a:rPr>
              <a:t>Point</a:t>
            </a:r>
            <a:r>
              <a:rPr lang="en-GB" sz="2000" dirty="0">
                <a:solidFill>
                  <a:prstClr val="black"/>
                </a:solidFill>
                <a:effectLst/>
                <a:latin typeface="Myriad Pro"/>
                <a:ea typeface="DengXian" panose="02010600030101010101" pitchFamily="2" charset="-122"/>
                <a:cs typeface="Arial" panose="020B0604020202020204" pitchFamily="34" charset="0"/>
              </a:rPr>
              <a:t> – A wider variety of biscuits in the break room would improve police officers’ overall satisfaction levels while on shift.</a:t>
            </a:r>
            <a:endParaRPr lang="en-GB" b="1"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6" name="TextBox 5">
            <a:extLst>
              <a:ext uri="{FF2B5EF4-FFF2-40B4-BE49-F238E27FC236}">
                <a16:creationId xmlns:a16="http://schemas.microsoft.com/office/drawing/2014/main" id="{62B257B7-92A1-4EAB-B098-1B577819F2D8}"/>
              </a:ext>
            </a:extLst>
          </p:cNvPr>
          <p:cNvSpPr txBox="1"/>
          <p:nvPr/>
        </p:nvSpPr>
        <p:spPr>
          <a:xfrm>
            <a:off x="656617" y="2745365"/>
            <a:ext cx="7830766" cy="1785104"/>
          </a:xfrm>
          <a:prstGeom prst="rect">
            <a:avLst/>
          </a:prstGeom>
          <a:noFill/>
        </p:spPr>
        <p:txBody>
          <a:bodyPr wrap="square">
            <a:spAutoFit/>
          </a:bodyPr>
          <a:lstStyle/>
          <a:p>
            <a:pPr>
              <a:lnSpc>
                <a:spcPts val="2160"/>
              </a:lnSpc>
              <a:spcAft>
                <a:spcPts val="1800"/>
              </a:spcAft>
            </a:pPr>
            <a:r>
              <a:rPr lang="en-GB" sz="2000" b="1" dirty="0">
                <a:solidFill>
                  <a:prstClr val="black"/>
                </a:solidFill>
                <a:effectLst/>
                <a:latin typeface="Myriad Pro"/>
                <a:ea typeface="DengXian" panose="02010600030101010101" pitchFamily="2" charset="-122"/>
                <a:cs typeface="Arial" panose="020B0604020202020204" pitchFamily="34" charset="0"/>
              </a:rPr>
              <a:t>Evidence</a:t>
            </a:r>
            <a:r>
              <a:rPr lang="en-GB" sz="2000" dirty="0">
                <a:solidFill>
                  <a:prstClr val="black"/>
                </a:solidFill>
                <a:effectLst/>
                <a:latin typeface="Myriad Pro"/>
                <a:ea typeface="DengXian" panose="02010600030101010101" pitchFamily="2" charset="-122"/>
                <a:cs typeface="Arial" panose="020B0604020202020204" pitchFamily="34" charset="0"/>
              </a:rPr>
              <a:t> – Hastings et al. (2021) found that while 23% of police officers stated that chocolate biscuits were their favourite, a further 37% preferred custard creams. Nearly 20% of officers ranked fruity biscuits (e.g. </a:t>
            </a:r>
            <a:r>
              <a:rPr lang="en-GB" sz="2000" dirty="0">
                <a:solidFill>
                  <a:prstClr val="black"/>
                </a:solidFill>
                <a:latin typeface="Myriad Pro"/>
                <a:ea typeface="DengXian" panose="02010600030101010101" pitchFamily="2" charset="-122"/>
                <a:cs typeface="Arial" panose="020B0604020202020204" pitchFamily="34" charset="0"/>
              </a:rPr>
              <a:t>garibaldis) most highly. This corroborates previous findings, that showed that biscuit preferences were “very variable” (Dixon, 2003).</a:t>
            </a:r>
            <a:endParaRPr lang="en-GB" b="1"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FCD3B25E-A254-4016-A227-F3473279D2B0}"/>
              </a:ext>
            </a:extLst>
          </p:cNvPr>
          <p:cNvSpPr txBox="1"/>
          <p:nvPr/>
        </p:nvSpPr>
        <p:spPr>
          <a:xfrm>
            <a:off x="656617" y="4866038"/>
            <a:ext cx="7830766" cy="1220847"/>
          </a:xfrm>
          <a:prstGeom prst="rect">
            <a:avLst/>
          </a:prstGeom>
          <a:noFill/>
        </p:spPr>
        <p:txBody>
          <a:bodyPr wrap="square">
            <a:spAutoFit/>
          </a:bodyPr>
          <a:lstStyle/>
          <a:p>
            <a:pPr>
              <a:lnSpc>
                <a:spcPts val="2160"/>
              </a:lnSpc>
              <a:spcAft>
                <a:spcPts val="1800"/>
              </a:spcAft>
            </a:pPr>
            <a:r>
              <a:rPr lang="en-GB" sz="2000" b="1" dirty="0">
                <a:solidFill>
                  <a:prstClr val="black"/>
                </a:solidFill>
                <a:effectLst/>
                <a:latin typeface="Myriad Pro"/>
                <a:ea typeface="DengXian" panose="02010600030101010101" pitchFamily="2" charset="-122"/>
                <a:cs typeface="Arial" panose="020B0604020202020204" pitchFamily="34" charset="0"/>
              </a:rPr>
              <a:t>Explain</a:t>
            </a:r>
            <a:r>
              <a:rPr lang="en-GB" sz="2000" dirty="0">
                <a:solidFill>
                  <a:prstClr val="black"/>
                </a:solidFill>
                <a:effectLst/>
                <a:latin typeface="Myriad Pro"/>
                <a:ea typeface="DengXian" panose="02010600030101010101" pitchFamily="2" charset="-122"/>
                <a:cs typeface="Arial" panose="020B0604020202020204" pitchFamily="34" charset="0"/>
              </a:rPr>
              <a:t> – This shows that there is no overall consensus among officers as to their favourite biscuit, and therefore a wide choice of biscuits should be made available at all times. This would mean that officers are more likely to be able to eat their preferred biscuit.</a:t>
            </a:r>
            <a:endParaRPr lang="en-GB" b="1"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3" name="Title 2">
            <a:extLst>
              <a:ext uri="{FF2B5EF4-FFF2-40B4-BE49-F238E27FC236}">
                <a16:creationId xmlns:a16="http://schemas.microsoft.com/office/drawing/2014/main" id="{40E750D8-1DD2-4844-A8A9-40124CA04272}"/>
              </a:ext>
            </a:extLst>
          </p:cNvPr>
          <p:cNvSpPr>
            <a:spLocks noGrp="1"/>
          </p:cNvSpPr>
          <p:nvPr>
            <p:ph type="title"/>
          </p:nvPr>
        </p:nvSpPr>
        <p:spPr/>
        <p:txBody>
          <a:bodyPr/>
          <a:lstStyle/>
          <a:p>
            <a:r>
              <a:rPr lang="en-GB" dirty="0"/>
              <a:t>An example…</a:t>
            </a:r>
          </a:p>
        </p:txBody>
      </p:sp>
    </p:spTree>
    <p:extLst>
      <p:ext uri="{BB962C8B-B14F-4D97-AF65-F5344CB8AC3E}">
        <p14:creationId xmlns:p14="http://schemas.microsoft.com/office/powerpoint/2010/main" val="2974997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7000"/>
            <a:lum/>
          </a:blip>
          <a:srcRect/>
          <a:stretch>
            <a:fillRect/>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2B257B7-92A1-4EAB-B098-1B577819F2D8}"/>
              </a:ext>
            </a:extLst>
          </p:cNvPr>
          <p:cNvSpPr txBox="1"/>
          <p:nvPr/>
        </p:nvSpPr>
        <p:spPr>
          <a:xfrm>
            <a:off x="748896" y="2197570"/>
            <a:ext cx="7830766" cy="2067233"/>
          </a:xfrm>
          <a:prstGeom prst="rect">
            <a:avLst/>
          </a:prstGeom>
          <a:noFill/>
        </p:spPr>
        <p:txBody>
          <a:bodyPr wrap="square">
            <a:spAutoFit/>
          </a:bodyPr>
          <a:lstStyle/>
          <a:p>
            <a:pPr>
              <a:lnSpc>
                <a:spcPts val="2160"/>
              </a:lnSpc>
              <a:spcAft>
                <a:spcPts val="1800"/>
              </a:spcAft>
            </a:pPr>
            <a:r>
              <a:rPr lang="en-GB" sz="2000" dirty="0">
                <a:solidFill>
                  <a:prstClr val="black"/>
                </a:solidFill>
                <a:effectLst/>
                <a:latin typeface="Myriad Pro"/>
                <a:ea typeface="DengXian" panose="02010600030101010101" pitchFamily="2" charset="-122"/>
                <a:cs typeface="Arial" panose="020B0604020202020204" pitchFamily="34" charset="0"/>
              </a:rPr>
              <a:t>Hastings et al. (2021) found that “while 23% of police officers responded in favour of chocolate-covered biscuits, they were not as popular as expected”. In fact, 37% of officers preferred custard creams, and “just under 20% of responding officers ranked fruit biscuits as their preferred biscuit choice”. This corroborates the findings of earlier studies: “officers’ biscuit preferences seem to be very variable and dependent on many factors” (Dixon, 2003).</a:t>
            </a:r>
          </a:p>
        </p:txBody>
      </p:sp>
      <p:sp>
        <p:nvSpPr>
          <p:cNvPr id="3" name="Title 2">
            <a:extLst>
              <a:ext uri="{FF2B5EF4-FFF2-40B4-BE49-F238E27FC236}">
                <a16:creationId xmlns:a16="http://schemas.microsoft.com/office/drawing/2014/main" id="{40E750D8-1DD2-4844-A8A9-40124CA04272}"/>
              </a:ext>
            </a:extLst>
          </p:cNvPr>
          <p:cNvSpPr>
            <a:spLocks noGrp="1"/>
          </p:cNvSpPr>
          <p:nvPr>
            <p:ph type="title"/>
          </p:nvPr>
        </p:nvSpPr>
        <p:spPr/>
        <p:txBody>
          <a:bodyPr/>
          <a:lstStyle/>
          <a:p>
            <a:r>
              <a:rPr lang="en-GB" dirty="0"/>
              <a:t>Quotations</a:t>
            </a:r>
          </a:p>
        </p:txBody>
      </p:sp>
    </p:spTree>
    <p:extLst>
      <p:ext uri="{BB962C8B-B14F-4D97-AF65-F5344CB8AC3E}">
        <p14:creationId xmlns:p14="http://schemas.microsoft.com/office/powerpoint/2010/main" val="3208462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5000"/>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CD3B25E-A254-4016-A227-F3473279D2B0}"/>
              </a:ext>
            </a:extLst>
          </p:cNvPr>
          <p:cNvSpPr txBox="1"/>
          <p:nvPr/>
        </p:nvSpPr>
        <p:spPr>
          <a:xfrm>
            <a:off x="656617" y="1717141"/>
            <a:ext cx="7830766" cy="1220847"/>
          </a:xfrm>
          <a:prstGeom prst="rect">
            <a:avLst/>
          </a:prstGeom>
          <a:noFill/>
        </p:spPr>
        <p:txBody>
          <a:bodyPr wrap="square">
            <a:spAutoFit/>
          </a:bodyPr>
          <a:lstStyle/>
          <a:p>
            <a:pPr>
              <a:lnSpc>
                <a:spcPts val="2160"/>
              </a:lnSpc>
              <a:spcAft>
                <a:spcPts val="1800"/>
              </a:spcAft>
            </a:pPr>
            <a:r>
              <a:rPr lang="en-GB" sz="2000" b="1" dirty="0">
                <a:solidFill>
                  <a:prstClr val="black"/>
                </a:solidFill>
                <a:effectLst/>
                <a:latin typeface="Myriad Pro"/>
                <a:ea typeface="DengXian" panose="02010600030101010101" pitchFamily="2" charset="-122"/>
                <a:cs typeface="Arial" panose="020B0604020202020204" pitchFamily="34" charset="0"/>
              </a:rPr>
              <a:t>Explain</a:t>
            </a:r>
            <a:r>
              <a:rPr lang="en-GB" sz="2000" dirty="0">
                <a:solidFill>
                  <a:prstClr val="black"/>
                </a:solidFill>
                <a:effectLst/>
                <a:latin typeface="Myriad Pro"/>
                <a:ea typeface="DengXian" panose="02010600030101010101" pitchFamily="2" charset="-122"/>
                <a:cs typeface="Arial" panose="020B0604020202020204" pitchFamily="34" charset="0"/>
              </a:rPr>
              <a:t> – This shows that there is no overall consensus among officers as to their favourite biscuit, and therefore a wide choice of biscuits should be made available at all times. This would mean that officers are more likely to be able to eat their preferred biscuit.</a:t>
            </a:r>
            <a:endParaRPr lang="en-GB" sz="1800" b="1"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2" name="TextBox 1">
            <a:extLst>
              <a:ext uri="{FF2B5EF4-FFF2-40B4-BE49-F238E27FC236}">
                <a16:creationId xmlns:a16="http://schemas.microsoft.com/office/drawing/2014/main" id="{1A3CF518-5F6B-4752-9628-5F023450F4E6}"/>
              </a:ext>
            </a:extLst>
          </p:cNvPr>
          <p:cNvSpPr txBox="1"/>
          <p:nvPr/>
        </p:nvSpPr>
        <p:spPr>
          <a:xfrm>
            <a:off x="656617" y="3212983"/>
            <a:ext cx="7891765" cy="1938992"/>
          </a:xfrm>
          <a:prstGeom prst="rect">
            <a:avLst/>
          </a:prstGeom>
          <a:noFill/>
        </p:spPr>
        <p:txBody>
          <a:bodyPr wrap="square" rtlCol="0">
            <a:spAutoFit/>
          </a:bodyPr>
          <a:lstStyle/>
          <a:p>
            <a:r>
              <a:rPr lang="en-GB" sz="2000" b="1" dirty="0"/>
              <a:t>Limitations</a:t>
            </a:r>
            <a:r>
              <a:rPr lang="en-GB" sz="2000" dirty="0"/>
              <a:t> – However, Hastings et al. only asked officers for their biscuit preference. Their study did not consider the availability of savoury snacks, which some officers might prefer. Therefore this study is of limited use, and stations might need to survey officers and find out their individual preferences in order to best meet their needs.</a:t>
            </a:r>
            <a:endParaRPr lang="en-GB" sz="2000" b="1" dirty="0"/>
          </a:p>
        </p:txBody>
      </p:sp>
      <p:sp>
        <p:nvSpPr>
          <p:cNvPr id="4" name="Title 3">
            <a:extLst>
              <a:ext uri="{FF2B5EF4-FFF2-40B4-BE49-F238E27FC236}">
                <a16:creationId xmlns:a16="http://schemas.microsoft.com/office/drawing/2014/main" id="{5873270F-9655-44CB-8B1D-FF843DB6775C}"/>
              </a:ext>
            </a:extLst>
          </p:cNvPr>
          <p:cNvSpPr>
            <a:spLocks noGrp="1"/>
          </p:cNvSpPr>
          <p:nvPr>
            <p:ph type="title"/>
          </p:nvPr>
        </p:nvSpPr>
        <p:spPr/>
        <p:txBody>
          <a:bodyPr/>
          <a:lstStyle/>
          <a:p>
            <a:r>
              <a:rPr lang="en-GB" dirty="0"/>
              <a:t>Analysis is key</a:t>
            </a:r>
          </a:p>
        </p:txBody>
      </p:sp>
    </p:spTree>
    <p:extLst>
      <p:ext uri="{BB962C8B-B14F-4D97-AF65-F5344CB8AC3E}">
        <p14:creationId xmlns:p14="http://schemas.microsoft.com/office/powerpoint/2010/main" val="2703045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CF41658-3D52-402F-8262-90DF445D28BC}"/>
              </a:ext>
            </a:extLst>
          </p:cNvPr>
          <p:cNvPicPr>
            <a:picLocks noChangeAspect="1"/>
          </p:cNvPicPr>
          <p:nvPr/>
        </p:nvPicPr>
        <p:blipFill rotWithShape="1">
          <a:blip r:embed="rId3">
            <a:extLst>
              <a:ext uri="{28A0092B-C50C-407E-A947-70E740481C1C}">
                <a14:useLocalDpi xmlns:a14="http://schemas.microsoft.com/office/drawing/2010/main" val="0"/>
              </a:ext>
            </a:extLst>
          </a:blip>
          <a:srcRect t="7910" b="7910"/>
          <a:stretch/>
        </p:blipFill>
        <p:spPr>
          <a:xfrm>
            <a:off x="-2" y="0"/>
            <a:ext cx="9144000" cy="5696126"/>
          </a:xfrm>
          <a:prstGeom prst="rect">
            <a:avLst/>
          </a:prstGeom>
        </p:spPr>
      </p:pic>
      <p:sp>
        <p:nvSpPr>
          <p:cNvPr id="7" name="TextBox 6">
            <a:extLst>
              <a:ext uri="{FF2B5EF4-FFF2-40B4-BE49-F238E27FC236}">
                <a16:creationId xmlns:a16="http://schemas.microsoft.com/office/drawing/2014/main" id="{FCD3B25E-A254-4016-A227-F3473279D2B0}"/>
              </a:ext>
            </a:extLst>
          </p:cNvPr>
          <p:cNvSpPr txBox="1"/>
          <p:nvPr/>
        </p:nvSpPr>
        <p:spPr>
          <a:xfrm>
            <a:off x="1208659" y="1625164"/>
            <a:ext cx="6726677" cy="1421736"/>
          </a:xfrm>
          <a:prstGeom prst="rect">
            <a:avLst/>
          </a:prstGeom>
          <a:noFill/>
        </p:spPr>
        <p:txBody>
          <a:bodyPr wrap="square">
            <a:spAutoFit/>
          </a:bodyPr>
          <a:lstStyle/>
          <a:p>
            <a:pPr marL="285750" indent="-285750">
              <a:lnSpc>
                <a:spcPts val="2160"/>
              </a:lnSpc>
              <a:spcAft>
                <a:spcPts val="1800"/>
              </a:spcAft>
              <a:buFont typeface="Arial" panose="020B0604020202020204" pitchFamily="34" charset="0"/>
              <a:buChar char="•"/>
            </a:pPr>
            <a:r>
              <a:rPr lang="en-GB" sz="2800" dirty="0">
                <a:solidFill>
                  <a:prstClr val="black"/>
                </a:solidFill>
                <a:latin typeface="Myriad Pro"/>
                <a:ea typeface="DengXian" panose="02010600030101010101" pitchFamily="2" charset="-122"/>
                <a:cs typeface="Arial" panose="020B0604020202020204" pitchFamily="34" charset="0"/>
              </a:rPr>
              <a:t>Shows what you’ve read</a:t>
            </a:r>
          </a:p>
          <a:p>
            <a:pPr marL="285750" indent="-285750">
              <a:lnSpc>
                <a:spcPts val="2160"/>
              </a:lnSpc>
              <a:spcAft>
                <a:spcPts val="1800"/>
              </a:spcAft>
              <a:buFont typeface="Arial" panose="020B0604020202020204" pitchFamily="34" charset="0"/>
              <a:buChar char="•"/>
            </a:pPr>
            <a:r>
              <a:rPr lang="en-GB" sz="2800" dirty="0">
                <a:solidFill>
                  <a:prstClr val="black"/>
                </a:solidFill>
                <a:effectLst/>
                <a:latin typeface="Myriad Pro"/>
                <a:ea typeface="DengXian" panose="02010600030101010101" pitchFamily="2" charset="-122"/>
                <a:cs typeface="Arial" panose="020B0604020202020204" pitchFamily="34" charset="0"/>
              </a:rPr>
              <a:t>Indicates where evi</a:t>
            </a:r>
            <a:r>
              <a:rPr lang="en-GB" sz="2800" dirty="0">
                <a:solidFill>
                  <a:prstClr val="black"/>
                </a:solidFill>
                <a:latin typeface="Myriad Pro"/>
                <a:ea typeface="DengXian" panose="02010600030101010101" pitchFamily="2" charset="-122"/>
                <a:cs typeface="Arial" panose="020B0604020202020204" pitchFamily="34" charset="0"/>
              </a:rPr>
              <a:t>dence comes from</a:t>
            </a:r>
          </a:p>
          <a:p>
            <a:pPr marL="285750" indent="-285750">
              <a:lnSpc>
                <a:spcPts val="2160"/>
              </a:lnSpc>
              <a:spcAft>
                <a:spcPts val="1800"/>
              </a:spcAft>
              <a:buFont typeface="Arial" panose="020B0604020202020204" pitchFamily="34" charset="0"/>
              <a:buChar char="•"/>
            </a:pPr>
            <a:r>
              <a:rPr lang="en-GB" sz="2800" dirty="0">
                <a:solidFill>
                  <a:prstClr val="black"/>
                </a:solidFill>
                <a:effectLst/>
                <a:latin typeface="Myriad Pro"/>
                <a:ea typeface="DengXian" panose="02010600030101010101" pitchFamily="2" charset="-122"/>
                <a:cs typeface="Arial" panose="020B0604020202020204" pitchFamily="34" charset="0"/>
              </a:rPr>
              <a:t>E</a:t>
            </a:r>
            <a:r>
              <a:rPr lang="en-GB" sz="2800" dirty="0">
                <a:solidFill>
                  <a:prstClr val="black"/>
                </a:solidFill>
                <a:latin typeface="Myriad Pro"/>
                <a:ea typeface="DengXian" panose="02010600030101010101" pitchFamily="2" charset="-122"/>
                <a:cs typeface="Arial" panose="020B0604020202020204" pitchFamily="34" charset="0"/>
              </a:rPr>
              <a:t>nables reader to do their own research</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10" name="Title 9">
            <a:extLst>
              <a:ext uri="{FF2B5EF4-FFF2-40B4-BE49-F238E27FC236}">
                <a16:creationId xmlns:a16="http://schemas.microsoft.com/office/drawing/2014/main" id="{C151EFD5-0108-4A3E-B654-4FE6D2740B80}"/>
              </a:ext>
            </a:extLst>
          </p:cNvPr>
          <p:cNvSpPr>
            <a:spLocks noGrp="1"/>
          </p:cNvSpPr>
          <p:nvPr>
            <p:ph type="title"/>
          </p:nvPr>
        </p:nvSpPr>
        <p:spPr/>
        <p:txBody>
          <a:bodyPr>
            <a:normAutofit/>
          </a:bodyPr>
          <a:lstStyle/>
          <a:p>
            <a:r>
              <a:rPr lang="en-GB" dirty="0"/>
              <a:t>Referencing</a:t>
            </a:r>
          </a:p>
        </p:txBody>
      </p:sp>
      <p:sp>
        <p:nvSpPr>
          <p:cNvPr id="11" name="TextBox 10">
            <a:extLst>
              <a:ext uri="{FF2B5EF4-FFF2-40B4-BE49-F238E27FC236}">
                <a16:creationId xmlns:a16="http://schemas.microsoft.com/office/drawing/2014/main" id="{F6EFFE72-F932-482C-83C2-384A34F8A96F}"/>
              </a:ext>
            </a:extLst>
          </p:cNvPr>
          <p:cNvSpPr txBox="1"/>
          <p:nvPr/>
        </p:nvSpPr>
        <p:spPr>
          <a:xfrm>
            <a:off x="2827091" y="3682767"/>
            <a:ext cx="5637402" cy="1015663"/>
          </a:xfrm>
          <a:prstGeom prst="rect">
            <a:avLst/>
          </a:prstGeom>
          <a:noFill/>
        </p:spPr>
        <p:txBody>
          <a:bodyPr wrap="square" rtlCol="0">
            <a:spAutoFit/>
          </a:bodyPr>
          <a:lstStyle/>
          <a:p>
            <a:r>
              <a:rPr lang="en-GB" sz="2000" b="1" dirty="0"/>
              <a:t>UWTSD Harvard referencing guide online</a:t>
            </a:r>
          </a:p>
          <a:p>
            <a:endParaRPr lang="en-GB" sz="2000" b="1" dirty="0"/>
          </a:p>
          <a:p>
            <a:r>
              <a:rPr lang="en-GB" sz="2000" b="1" i="1" dirty="0"/>
              <a:t>Cite Them Right </a:t>
            </a:r>
            <a:r>
              <a:rPr lang="en-GB" sz="2000" b="1" dirty="0"/>
              <a:t>(11</a:t>
            </a:r>
            <a:r>
              <a:rPr lang="en-GB" sz="2000" b="1" baseline="30000" dirty="0"/>
              <a:t>th</a:t>
            </a:r>
            <a:r>
              <a:rPr lang="en-GB" sz="2000" b="1" dirty="0"/>
              <a:t> </a:t>
            </a:r>
            <a:r>
              <a:rPr lang="en-GB" sz="2000" b="1" dirty="0" err="1"/>
              <a:t>edn</a:t>
            </a:r>
            <a:r>
              <a:rPr lang="en-GB" sz="2000" b="1" dirty="0"/>
              <a:t>.) </a:t>
            </a:r>
            <a:r>
              <a:rPr lang="en-GB" sz="2000" b="1" dirty="0" err="1"/>
              <a:t>ebook</a:t>
            </a:r>
            <a:r>
              <a:rPr lang="en-GB" sz="2000" b="1" dirty="0"/>
              <a:t> via library</a:t>
            </a:r>
          </a:p>
        </p:txBody>
      </p:sp>
      <p:pic>
        <p:nvPicPr>
          <p:cNvPr id="15" name="Picture 14">
            <a:extLst>
              <a:ext uri="{FF2B5EF4-FFF2-40B4-BE49-F238E27FC236}">
                <a16:creationId xmlns:a16="http://schemas.microsoft.com/office/drawing/2014/main" id="{8BF711C9-A47C-4BC0-A974-D470ED73B0C1}"/>
              </a:ext>
            </a:extLst>
          </p:cNvPr>
          <p:cNvPicPr>
            <a:picLocks noChangeAspect="1"/>
          </p:cNvPicPr>
          <p:nvPr/>
        </p:nvPicPr>
        <p:blipFill>
          <a:blip r:embed="rId4"/>
          <a:stretch>
            <a:fillRect/>
          </a:stretch>
        </p:blipFill>
        <p:spPr>
          <a:xfrm>
            <a:off x="457200" y="3393346"/>
            <a:ext cx="2162175" cy="2143125"/>
          </a:xfrm>
          <a:prstGeom prst="rect">
            <a:avLst/>
          </a:prstGeom>
        </p:spPr>
      </p:pic>
    </p:spTree>
    <p:extLst>
      <p:ext uri="{BB962C8B-B14F-4D97-AF65-F5344CB8AC3E}">
        <p14:creationId xmlns:p14="http://schemas.microsoft.com/office/powerpoint/2010/main" val="16908973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2000"/>
            <a:lum/>
          </a:blip>
          <a:srcRect/>
          <a:stretch>
            <a:fillRect t="-2000" b="-2000"/>
          </a:stretch>
        </a:blipFill>
        <a:effectLst/>
      </p:bgPr>
    </p:bg>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D845313-D7B4-4C1A-8538-FFFC0515061A}"/>
              </a:ext>
            </a:extLst>
          </p:cNvPr>
          <p:cNvSpPr>
            <a:spLocks noGrp="1"/>
          </p:cNvSpPr>
          <p:nvPr>
            <p:ph idx="1"/>
          </p:nvPr>
        </p:nvSpPr>
        <p:spPr>
          <a:xfrm>
            <a:off x="457200" y="1686188"/>
            <a:ext cx="8229600" cy="3808602"/>
          </a:xfrm>
        </p:spPr>
        <p:txBody>
          <a:bodyPr>
            <a:normAutofit fontScale="77500" lnSpcReduction="20000"/>
          </a:bodyPr>
          <a:lstStyle/>
          <a:p>
            <a:pPr>
              <a:spcAft>
                <a:spcPts val="1800"/>
              </a:spcAft>
            </a:pPr>
            <a:r>
              <a:rPr lang="en-GB" sz="3600" dirty="0"/>
              <a:t>Word document</a:t>
            </a:r>
          </a:p>
          <a:p>
            <a:pPr>
              <a:spcAft>
                <a:spcPts val="1800"/>
              </a:spcAft>
            </a:pPr>
            <a:r>
              <a:rPr lang="en-GB" sz="3600" dirty="0"/>
              <a:t>Font size 12+ </a:t>
            </a:r>
          </a:p>
          <a:p>
            <a:pPr>
              <a:spcAft>
                <a:spcPts val="1800"/>
              </a:spcAft>
            </a:pPr>
            <a:r>
              <a:rPr lang="en-GB" sz="3600" dirty="0"/>
              <a:t>At least 1.5 line spacing</a:t>
            </a:r>
          </a:p>
          <a:p>
            <a:pPr>
              <a:spcAft>
                <a:spcPts val="1800"/>
              </a:spcAft>
            </a:pPr>
            <a:r>
              <a:rPr lang="en-GB" sz="3600" dirty="0"/>
              <a:t>Harvard referencing</a:t>
            </a:r>
          </a:p>
          <a:p>
            <a:pPr>
              <a:spcAft>
                <a:spcPts val="1800"/>
              </a:spcAft>
            </a:pPr>
            <a:r>
              <a:rPr lang="en-GB" sz="3600" dirty="0"/>
              <a:t>Word count +/- 10%</a:t>
            </a:r>
          </a:p>
          <a:p>
            <a:pPr>
              <a:spcAft>
                <a:spcPts val="1800"/>
              </a:spcAft>
            </a:pPr>
            <a:r>
              <a:rPr lang="en-GB" sz="3600" dirty="0"/>
              <a:t>Proofread your work!</a:t>
            </a:r>
          </a:p>
        </p:txBody>
      </p:sp>
      <p:sp>
        <p:nvSpPr>
          <p:cNvPr id="4" name="Title 3">
            <a:extLst>
              <a:ext uri="{FF2B5EF4-FFF2-40B4-BE49-F238E27FC236}">
                <a16:creationId xmlns:a16="http://schemas.microsoft.com/office/drawing/2014/main" id="{34215BA4-88FF-4837-937F-5FADEAF32AEC}"/>
              </a:ext>
            </a:extLst>
          </p:cNvPr>
          <p:cNvSpPr>
            <a:spLocks noGrp="1"/>
          </p:cNvSpPr>
          <p:nvPr>
            <p:ph type="title"/>
          </p:nvPr>
        </p:nvSpPr>
        <p:spPr/>
        <p:txBody>
          <a:bodyPr>
            <a:normAutofit/>
          </a:bodyPr>
          <a:lstStyle/>
          <a:p>
            <a:r>
              <a:rPr lang="en-GB" sz="4000" dirty="0"/>
              <a:t>Submitting your assignment</a:t>
            </a:r>
          </a:p>
        </p:txBody>
      </p:sp>
    </p:spTree>
    <p:extLst>
      <p:ext uri="{BB962C8B-B14F-4D97-AF65-F5344CB8AC3E}">
        <p14:creationId xmlns:p14="http://schemas.microsoft.com/office/powerpoint/2010/main" val="40910875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52D951B-6827-445A-9320-E4E5C13C0613}"/>
              </a:ext>
            </a:extLst>
          </p:cNvPr>
          <p:cNvSpPr txBox="1">
            <a:spLocks/>
          </p:cNvSpPr>
          <p:nvPr/>
        </p:nvSpPr>
        <p:spPr>
          <a:xfrm>
            <a:off x="457199" y="742406"/>
            <a:ext cx="8229600" cy="1143000"/>
          </a:xfrm>
          <a:prstGeom prst="rect">
            <a:avLst/>
          </a:prstGeom>
          <a:solidFill>
            <a:schemeClr val="tx2">
              <a:lumMod val="40000"/>
              <a:lumOff val="60000"/>
            </a:schemeClr>
          </a:solidFill>
        </p:spPr>
        <p:txBody>
          <a:bodyPr vert="horz" lIns="91440" tIns="45720" rIns="91440" bIns="45720" rtlCol="0" anchor="ctr">
            <a:normAutofit fontScale="6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4000" b="1" i="0" u="none" strike="noStrike" kern="1200" cap="none" spc="0" normalizeH="0" baseline="0" noProof="0" dirty="0">
                <a:ln>
                  <a:noFill/>
                </a:ln>
                <a:solidFill>
                  <a:prstClr val="black"/>
                </a:solidFill>
                <a:effectLst/>
                <a:uLnTx/>
                <a:uFillTx/>
                <a:latin typeface="Myriad Pro"/>
                <a:ea typeface="+mj-ea"/>
                <a:cs typeface="+mj-cs"/>
              </a:rPr>
            </a:br>
            <a:r>
              <a:rPr kumimoji="0" lang="en-GB" sz="4000" b="1" i="0" u="none" strike="noStrike" kern="1200" cap="none" spc="0" normalizeH="0" baseline="0" noProof="0" dirty="0">
                <a:ln>
                  <a:noFill/>
                </a:ln>
                <a:solidFill>
                  <a:srgbClr val="002060"/>
                </a:solidFill>
                <a:effectLst/>
                <a:uLnTx/>
                <a:uFillTx/>
                <a:latin typeface="Myriad Pro"/>
                <a:ea typeface="+mj-ea"/>
                <a:cs typeface="+mj-cs"/>
              </a:rPr>
              <a:t>Academic support and guidance</a:t>
            </a:r>
            <a:br>
              <a:rPr kumimoji="0" lang="en-GB" sz="4400" b="0" i="0" u="none" strike="noStrike" kern="1200" cap="none" spc="0" normalizeH="0" baseline="0" noProof="0" dirty="0">
                <a:ln>
                  <a:noFill/>
                </a:ln>
                <a:solidFill>
                  <a:prstClr val="black"/>
                </a:solidFill>
                <a:effectLst/>
                <a:uLnTx/>
                <a:uFillTx/>
                <a:latin typeface="Myriad Pro"/>
                <a:ea typeface="+mj-ea"/>
                <a:cs typeface="+mj-cs"/>
              </a:rPr>
            </a:br>
            <a:endParaRPr kumimoji="0" lang="en-GB" sz="4400" b="0" i="0" u="none" strike="noStrike" kern="1200" cap="none" spc="0" normalizeH="0" baseline="0" noProof="0" dirty="0">
              <a:ln>
                <a:noFill/>
              </a:ln>
              <a:solidFill>
                <a:prstClr val="black"/>
              </a:solidFill>
              <a:effectLst/>
              <a:uLnTx/>
              <a:uFillTx/>
              <a:latin typeface="Myriad Pro"/>
              <a:ea typeface="+mj-ea"/>
              <a:cs typeface="+mj-cs"/>
            </a:endParaRPr>
          </a:p>
        </p:txBody>
      </p:sp>
      <p:pic>
        <p:nvPicPr>
          <p:cNvPr id="4" name="Picture 3">
            <a:extLst>
              <a:ext uri="{FF2B5EF4-FFF2-40B4-BE49-F238E27FC236}">
                <a16:creationId xmlns:a16="http://schemas.microsoft.com/office/drawing/2014/main" id="{A6BA144F-F8F6-4339-88CF-C39FB2BE2CA4}"/>
              </a:ext>
            </a:extLst>
          </p:cNvPr>
          <p:cNvPicPr>
            <a:picLocks noChangeAspect="1"/>
          </p:cNvPicPr>
          <p:nvPr/>
        </p:nvPicPr>
        <p:blipFill rotWithShape="1">
          <a:blip r:embed="rId3"/>
          <a:srcRect t="2412"/>
          <a:stretch/>
        </p:blipFill>
        <p:spPr>
          <a:xfrm>
            <a:off x="639572" y="2449164"/>
            <a:ext cx="1818402" cy="2523431"/>
          </a:xfrm>
          <a:prstGeom prst="rect">
            <a:avLst/>
          </a:prstGeom>
        </p:spPr>
      </p:pic>
      <p:sp>
        <p:nvSpPr>
          <p:cNvPr id="5" name="TextBox 4">
            <a:extLst>
              <a:ext uri="{FF2B5EF4-FFF2-40B4-BE49-F238E27FC236}">
                <a16:creationId xmlns:a16="http://schemas.microsoft.com/office/drawing/2014/main" id="{DBB5F564-D255-4637-8627-8EEB37FB957A}"/>
              </a:ext>
            </a:extLst>
          </p:cNvPr>
          <p:cNvSpPr txBox="1"/>
          <p:nvPr/>
        </p:nvSpPr>
        <p:spPr>
          <a:xfrm>
            <a:off x="3120703" y="2695216"/>
            <a:ext cx="5383725" cy="2031325"/>
          </a:xfrm>
          <a:prstGeom prst="rect">
            <a:avLst/>
          </a:prstGeom>
          <a:noFill/>
        </p:spPr>
        <p:txBody>
          <a:bodyPr wrap="square" rtlCol="0">
            <a:spAutoFit/>
          </a:bodyPr>
          <a:lstStyle/>
          <a:p>
            <a:pPr marL="285750" indent="-285750">
              <a:buFont typeface="Arial" panose="020B0604020202020204" pitchFamily="34" charset="0"/>
              <a:buChar char="•"/>
            </a:pPr>
            <a:r>
              <a:rPr lang="en-GB" dirty="0"/>
              <a:t>Study Skills support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Wednesday appointments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Library resources and </a:t>
            </a:r>
            <a:r>
              <a:rPr lang="en-GB" dirty="0" err="1"/>
              <a:t>InfoSkills</a:t>
            </a:r>
            <a:r>
              <a:rPr lang="en-GB" dirty="0"/>
              <a:t> sessions</a:t>
            </a:r>
          </a:p>
          <a:p>
            <a:pPr marL="285750" indent="-285750">
              <a:buFont typeface="Arial" panose="020B0604020202020204" pitchFamily="34" charset="0"/>
              <a:buChar char="•"/>
            </a:pPr>
            <a:endParaRPr lang="en-GB" dirty="0"/>
          </a:p>
          <a:p>
            <a:r>
              <a:rPr lang="en-GB" dirty="0"/>
              <a:t>Check the Moodle for links and more information</a:t>
            </a:r>
          </a:p>
        </p:txBody>
      </p:sp>
    </p:spTree>
    <p:extLst>
      <p:ext uri="{BB962C8B-B14F-4D97-AF65-F5344CB8AC3E}">
        <p14:creationId xmlns:p14="http://schemas.microsoft.com/office/powerpoint/2010/main" val="1595559253"/>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A0CDED-E7C0-4778-89DC-F75DE928FF50}">
  <ds:schemaRefs>
    <ds:schemaRef ds:uri="2e89cfda-a374-4413-9f0d-8b601eddeb70"/>
    <ds:schemaRef ds:uri="http://purl.org/dc/term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1ecf5648-3750-43f5-867d-bfaa16e6e17e"/>
    <ds:schemaRef ds:uri="http://www.w3.org/XML/1998/namespace"/>
  </ds:schemaRefs>
</ds:datastoreItem>
</file>

<file path=customXml/itemProps2.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3.xml><?xml version="1.0" encoding="utf-8"?>
<ds:datastoreItem xmlns:ds="http://schemas.openxmlformats.org/officeDocument/2006/customXml" ds:itemID="{9F9697DB-5CA7-41C9-83BD-DAA45911AE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3546</Words>
  <Application>Microsoft Office PowerPoint</Application>
  <PresentationFormat>On-screen Show (4:3)</PresentationFormat>
  <Paragraphs>192</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Symbol</vt:lpstr>
      <vt:lpstr>Times New Roman</vt:lpstr>
      <vt:lpstr>Calibri</vt:lpstr>
      <vt:lpstr>Myriad Pro</vt:lpstr>
      <vt:lpstr>Theme1.thmx first page pp</vt:lpstr>
      <vt:lpstr>Academic Writing</vt:lpstr>
      <vt:lpstr>PowerPoint Presentation</vt:lpstr>
      <vt:lpstr>What makes a good essay?</vt:lpstr>
      <vt:lpstr>Starting your essay</vt:lpstr>
      <vt:lpstr>PowerPoint Presentation</vt:lpstr>
      <vt:lpstr>Essay structure</vt:lpstr>
      <vt:lpstr>Remember to P.E.E.!</vt:lpstr>
      <vt:lpstr>An example…</vt:lpstr>
      <vt:lpstr>Quotations</vt:lpstr>
      <vt:lpstr>Analysis is key</vt:lpstr>
      <vt:lpstr>Referencing</vt:lpstr>
      <vt:lpstr>Submitting your assignment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Year Two  Online Learning  &amp;  Assignments </dc:title>
  <dc:creator>Sarah Jones (IMH)</dc:creator>
  <cp:lastModifiedBy>Rhiannon Lloyd</cp:lastModifiedBy>
  <cp:revision>44</cp:revision>
  <dcterms:created xsi:type="dcterms:W3CDTF">2020-08-06T09:51:05Z</dcterms:created>
  <dcterms:modified xsi:type="dcterms:W3CDTF">2022-10-11T11:47:26Z</dcterms:modified>
</cp:coreProperties>
</file>