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changesInfos/changesInfo1.xml" ContentType="application/vnd.ms-powerpoint.changesinfo+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14"/>
  </p:notesMasterIdLst>
  <p:handoutMasterIdLst>
    <p:handoutMasterId r:id="rId115"/>
  </p:handoutMasterIdLst>
  <p:sldIdLst>
    <p:sldId id="327" r:id="rId5"/>
    <p:sldId id="256" r:id="rId6"/>
    <p:sldId id="326" r:id="rId7"/>
    <p:sldId id="401" r:id="rId8"/>
    <p:sldId id="325" r:id="rId9"/>
    <p:sldId id="371" r:id="rId10"/>
    <p:sldId id="257" r:id="rId11"/>
    <p:sldId id="308" r:id="rId12"/>
    <p:sldId id="392" r:id="rId13"/>
    <p:sldId id="258" r:id="rId14"/>
    <p:sldId id="309" r:id="rId15"/>
    <p:sldId id="284" r:id="rId16"/>
    <p:sldId id="280" r:id="rId17"/>
    <p:sldId id="319" r:id="rId18"/>
    <p:sldId id="282" r:id="rId19"/>
    <p:sldId id="301" r:id="rId20"/>
    <p:sldId id="302" r:id="rId21"/>
    <p:sldId id="304" r:id="rId22"/>
    <p:sldId id="305" r:id="rId23"/>
    <p:sldId id="313" r:id="rId24"/>
    <p:sldId id="270" r:id="rId25"/>
    <p:sldId id="314" r:id="rId26"/>
    <p:sldId id="264" r:id="rId27"/>
    <p:sldId id="265" r:id="rId28"/>
    <p:sldId id="266" r:id="rId29"/>
    <p:sldId id="312" r:id="rId30"/>
    <p:sldId id="268" r:id="rId31"/>
    <p:sldId id="273" r:id="rId32"/>
    <p:sldId id="274" r:id="rId33"/>
    <p:sldId id="277" r:id="rId34"/>
    <p:sldId id="316" r:id="rId35"/>
    <p:sldId id="276" r:id="rId36"/>
    <p:sldId id="290" r:id="rId37"/>
    <p:sldId id="291" r:id="rId38"/>
    <p:sldId id="292" r:id="rId39"/>
    <p:sldId id="298" r:id="rId40"/>
    <p:sldId id="299" r:id="rId41"/>
    <p:sldId id="262" r:id="rId42"/>
    <p:sldId id="287" r:id="rId43"/>
    <p:sldId id="286" r:id="rId44"/>
    <p:sldId id="288" r:id="rId45"/>
    <p:sldId id="293" r:id="rId46"/>
    <p:sldId id="297" r:id="rId47"/>
    <p:sldId id="294" r:id="rId48"/>
    <p:sldId id="296" r:id="rId49"/>
    <p:sldId id="393" r:id="rId50"/>
    <p:sldId id="334" r:id="rId51"/>
    <p:sldId id="328" r:id="rId52"/>
    <p:sldId id="330" r:id="rId53"/>
    <p:sldId id="338" r:id="rId54"/>
    <p:sldId id="335" r:id="rId55"/>
    <p:sldId id="340" r:id="rId56"/>
    <p:sldId id="394" r:id="rId57"/>
    <p:sldId id="343" r:id="rId58"/>
    <p:sldId id="396" r:id="rId59"/>
    <p:sldId id="337" r:id="rId60"/>
    <p:sldId id="397" r:id="rId61"/>
    <p:sldId id="399" r:id="rId62"/>
    <p:sldId id="403" r:id="rId63"/>
    <p:sldId id="398" r:id="rId64"/>
    <p:sldId id="402" r:id="rId65"/>
    <p:sldId id="400" r:id="rId66"/>
    <p:sldId id="372" r:id="rId67"/>
    <p:sldId id="383" r:id="rId68"/>
    <p:sldId id="385" r:id="rId69"/>
    <p:sldId id="384" r:id="rId70"/>
    <p:sldId id="382" r:id="rId71"/>
    <p:sldId id="387" r:id="rId72"/>
    <p:sldId id="357" r:id="rId73"/>
    <p:sldId id="347" r:id="rId74"/>
    <p:sldId id="404" r:id="rId75"/>
    <p:sldId id="411" r:id="rId76"/>
    <p:sldId id="409" r:id="rId77"/>
    <p:sldId id="410" r:id="rId78"/>
    <p:sldId id="351" r:id="rId79"/>
    <p:sldId id="353" r:id="rId80"/>
    <p:sldId id="349" r:id="rId81"/>
    <p:sldId id="405" r:id="rId82"/>
    <p:sldId id="406" r:id="rId83"/>
    <p:sldId id="407" r:id="rId84"/>
    <p:sldId id="408" r:id="rId85"/>
    <p:sldId id="350" r:id="rId86"/>
    <p:sldId id="354" r:id="rId87"/>
    <p:sldId id="412" r:id="rId88"/>
    <p:sldId id="361" r:id="rId89"/>
    <p:sldId id="362" r:id="rId90"/>
    <p:sldId id="386" r:id="rId91"/>
    <p:sldId id="364" r:id="rId92"/>
    <p:sldId id="365" r:id="rId93"/>
    <p:sldId id="363" r:id="rId94"/>
    <p:sldId id="413" r:id="rId95"/>
    <p:sldId id="414" r:id="rId96"/>
    <p:sldId id="416" r:id="rId97"/>
    <p:sldId id="417" r:id="rId98"/>
    <p:sldId id="418" r:id="rId99"/>
    <p:sldId id="419" r:id="rId100"/>
    <p:sldId id="420" r:id="rId101"/>
    <p:sldId id="421" r:id="rId102"/>
    <p:sldId id="415" r:id="rId103"/>
    <p:sldId id="422" r:id="rId104"/>
    <p:sldId id="423" r:id="rId105"/>
    <p:sldId id="425" r:id="rId106"/>
    <p:sldId id="427" r:id="rId107"/>
    <p:sldId id="428" r:id="rId108"/>
    <p:sldId id="429" r:id="rId109"/>
    <p:sldId id="424" r:id="rId110"/>
    <p:sldId id="430" r:id="rId111"/>
    <p:sldId id="431" r:id="rId112"/>
    <p:sldId id="432" r:id="rId1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DC1E84C-6587-48F9-8545-FD4BC313F97F}" v="1" dt="2020-06-16T15:00:56.713"/>
    <p1510:client id="{9074ABF0-68BA-42F9-9C60-B5B7AD3FC53B}" v="7" dt="2020-06-16T12:12:27.367"/>
    <p1510:client id="{A1915B48-DFAE-A814-26E7-70B82CF61B6D}" v="459" dt="2020-06-16T15:25:49.614"/>
    <p1510:client id="{DC4CF011-1CBC-99F3-2B9E-D89E0B2FD57C}" v="512" dt="2020-06-16T12:17:19.582"/>
    <p1510:client id="{FCAAF681-0B94-4511-8CC5-329BCF5A6C37}" v="9" dt="2020-06-16T11:35:51.6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74" autoAdjust="0"/>
    <p:restoredTop sz="94660"/>
  </p:normalViewPr>
  <p:slideViewPr>
    <p:cSldViewPr snapToGrid="0">
      <p:cViewPr varScale="1">
        <p:scale>
          <a:sx n="83" d="100"/>
          <a:sy n="83" d="100"/>
        </p:scale>
        <p:origin x="658" y="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117" Type="http://schemas.openxmlformats.org/officeDocument/2006/relationships/viewProps" Target="viewProps.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slide" Target="slides/slide80.xml"/><Relationship Id="rId89" Type="http://schemas.openxmlformats.org/officeDocument/2006/relationships/slide" Target="slides/slide85.xml"/><Relationship Id="rId112" Type="http://schemas.openxmlformats.org/officeDocument/2006/relationships/slide" Target="slides/slide108.xml"/><Relationship Id="rId16" Type="http://schemas.openxmlformats.org/officeDocument/2006/relationships/slide" Target="slides/slide12.xml"/><Relationship Id="rId107" Type="http://schemas.openxmlformats.org/officeDocument/2006/relationships/slide" Target="slides/slide103.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102" Type="http://schemas.openxmlformats.org/officeDocument/2006/relationships/slide" Target="slides/slide98.xml"/><Relationship Id="rId5" Type="http://schemas.openxmlformats.org/officeDocument/2006/relationships/slide" Target="slides/slide1.xml"/><Relationship Id="rId61" Type="http://schemas.openxmlformats.org/officeDocument/2006/relationships/slide" Target="slides/slide57.xml"/><Relationship Id="rId82" Type="http://schemas.openxmlformats.org/officeDocument/2006/relationships/slide" Target="slides/slide78.xml"/><Relationship Id="rId90" Type="http://schemas.openxmlformats.org/officeDocument/2006/relationships/slide" Target="slides/slide86.xml"/><Relationship Id="rId95" Type="http://schemas.openxmlformats.org/officeDocument/2006/relationships/slide" Target="slides/slide9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slide" Target="slides/slide73.xml"/><Relationship Id="rId100" Type="http://schemas.openxmlformats.org/officeDocument/2006/relationships/slide" Target="slides/slide96.xml"/><Relationship Id="rId105" Type="http://schemas.openxmlformats.org/officeDocument/2006/relationships/slide" Target="slides/slide101.xml"/><Relationship Id="rId113" Type="http://schemas.openxmlformats.org/officeDocument/2006/relationships/slide" Target="slides/slide109.xml"/><Relationship Id="rId118" Type="http://schemas.openxmlformats.org/officeDocument/2006/relationships/theme" Target="theme/theme1.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80" Type="http://schemas.openxmlformats.org/officeDocument/2006/relationships/slide" Target="slides/slide76.xml"/><Relationship Id="rId85" Type="http://schemas.openxmlformats.org/officeDocument/2006/relationships/slide" Target="slides/slide81.xml"/><Relationship Id="rId93" Type="http://schemas.openxmlformats.org/officeDocument/2006/relationships/slide" Target="slides/slide89.xml"/><Relationship Id="rId98" Type="http://schemas.openxmlformats.org/officeDocument/2006/relationships/slide" Target="slides/slide94.xml"/><Relationship Id="rId121" Type="http://schemas.microsoft.com/office/2016/11/relationships/changesInfo" Target="changesInfos/changesInfo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103" Type="http://schemas.openxmlformats.org/officeDocument/2006/relationships/slide" Target="slides/slide99.xml"/><Relationship Id="rId108" Type="http://schemas.openxmlformats.org/officeDocument/2006/relationships/slide" Target="slides/slide104.xml"/><Relationship Id="rId116"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openxmlformats.org/officeDocument/2006/relationships/slide" Target="slides/slide79.xml"/><Relationship Id="rId88" Type="http://schemas.openxmlformats.org/officeDocument/2006/relationships/slide" Target="slides/slide84.xml"/><Relationship Id="rId91" Type="http://schemas.openxmlformats.org/officeDocument/2006/relationships/slide" Target="slides/slide87.xml"/><Relationship Id="rId96" Type="http://schemas.openxmlformats.org/officeDocument/2006/relationships/slide" Target="slides/slide92.xml"/><Relationship Id="rId111" Type="http://schemas.openxmlformats.org/officeDocument/2006/relationships/slide" Target="slides/slide107.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6" Type="http://schemas.openxmlformats.org/officeDocument/2006/relationships/slide" Target="slides/slide102.xml"/><Relationship Id="rId114" Type="http://schemas.openxmlformats.org/officeDocument/2006/relationships/notesMaster" Target="notesMasters/notesMaster1.xml"/><Relationship Id="rId119" Type="http://schemas.openxmlformats.org/officeDocument/2006/relationships/tableStyles" Target="tableStyle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slide" Target="slides/slide82.xml"/><Relationship Id="rId94" Type="http://schemas.openxmlformats.org/officeDocument/2006/relationships/slide" Target="slides/slide90.xml"/><Relationship Id="rId99" Type="http://schemas.openxmlformats.org/officeDocument/2006/relationships/slide" Target="slides/slide95.xml"/><Relationship Id="rId101" Type="http://schemas.openxmlformats.org/officeDocument/2006/relationships/slide" Target="slides/slide97.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109" Type="http://schemas.openxmlformats.org/officeDocument/2006/relationships/slide" Target="slides/slide10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97" Type="http://schemas.openxmlformats.org/officeDocument/2006/relationships/slide" Target="slides/slide93.xml"/><Relationship Id="rId104" Type="http://schemas.openxmlformats.org/officeDocument/2006/relationships/slide" Target="slides/slide100.xml"/><Relationship Id="rId120" Type="http://schemas.microsoft.com/office/2015/10/relationships/revisionInfo" Target="revisionInfo.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slide" Target="slides/slide88.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slide" Target="slides/slide83.xml"/><Relationship Id="rId110" Type="http://schemas.openxmlformats.org/officeDocument/2006/relationships/slide" Target="slides/slide106.xml"/><Relationship Id="rId115"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oe Noakes (P151032)" userId="S::znoakes.151032@student.uwtsd.ac.uk::4057a51c-7166-4546-9a5f-8a6965e757b7" providerId="AD" clId="Web-{9074ABF0-68BA-42F9-9C60-B5B7AD3FC53B}"/>
    <pc:docChg chg="modSld">
      <pc:chgData name="Zoe Noakes (P151032)" userId="S::znoakes.151032@student.uwtsd.ac.uk::4057a51c-7166-4546-9a5f-8a6965e757b7" providerId="AD" clId="Web-{9074ABF0-68BA-42F9-9C60-B5B7AD3FC53B}" dt="2020-06-16T12:12:26.914" v="5" actId="20577"/>
      <pc:docMkLst>
        <pc:docMk/>
      </pc:docMkLst>
      <pc:sldChg chg="modSp">
        <pc:chgData name="Zoe Noakes (P151032)" userId="S::znoakes.151032@student.uwtsd.ac.uk::4057a51c-7166-4546-9a5f-8a6965e757b7" providerId="AD" clId="Web-{9074ABF0-68BA-42F9-9C60-B5B7AD3FC53B}" dt="2020-06-16T12:12:25.398" v="4" actId="20577"/>
        <pc:sldMkLst>
          <pc:docMk/>
          <pc:sldMk cId="2729055291" sldId="268"/>
        </pc:sldMkLst>
        <pc:spChg chg="mod">
          <ac:chgData name="Zoe Noakes (P151032)" userId="S::znoakes.151032@student.uwtsd.ac.uk::4057a51c-7166-4546-9a5f-8a6965e757b7" providerId="AD" clId="Web-{9074ABF0-68BA-42F9-9C60-B5B7AD3FC53B}" dt="2020-06-16T12:12:25.398" v="4" actId="20577"/>
          <ac:spMkLst>
            <pc:docMk/>
            <pc:sldMk cId="2729055291" sldId="268"/>
            <ac:spMk id="2" creationId="{00000000-0000-0000-0000-000000000000}"/>
          </ac:spMkLst>
        </pc:spChg>
      </pc:sldChg>
      <pc:sldChg chg="modSp">
        <pc:chgData name="Zoe Noakes (P151032)" userId="S::znoakes.151032@student.uwtsd.ac.uk::4057a51c-7166-4546-9a5f-8a6965e757b7" providerId="AD" clId="Web-{9074ABF0-68BA-42F9-9C60-B5B7AD3FC53B}" dt="2020-06-16T12:00:25.153" v="0" actId="20577"/>
        <pc:sldMkLst>
          <pc:docMk/>
          <pc:sldMk cId="4192553535" sldId="280"/>
        </pc:sldMkLst>
        <pc:spChg chg="mod">
          <ac:chgData name="Zoe Noakes (P151032)" userId="S::znoakes.151032@student.uwtsd.ac.uk::4057a51c-7166-4546-9a5f-8a6965e757b7" providerId="AD" clId="Web-{9074ABF0-68BA-42F9-9C60-B5B7AD3FC53B}" dt="2020-06-16T12:00:25.153" v="0" actId="20577"/>
          <ac:spMkLst>
            <pc:docMk/>
            <pc:sldMk cId="4192553535" sldId="280"/>
            <ac:spMk id="11" creationId="{00000000-0000-0000-0000-000000000000}"/>
          </ac:spMkLst>
        </pc:spChg>
      </pc:sldChg>
    </pc:docChg>
  </pc:docChgLst>
  <pc:docChgLst>
    <pc:chgData name="Mel Rocyn-Jones" userId="S::mel.rocyn-jones@uwtsd.ac.uk::24d020d3-fba4-463c-9d8a-ba2dd62d6941" providerId="AD" clId="Web-{A1915B48-DFAE-A814-26E7-70B82CF61B6D}"/>
    <pc:docChg chg="modSld">
      <pc:chgData name="Mel Rocyn-Jones" userId="S::mel.rocyn-jones@uwtsd.ac.uk::24d020d3-fba4-463c-9d8a-ba2dd62d6941" providerId="AD" clId="Web-{A1915B48-DFAE-A814-26E7-70B82CF61B6D}" dt="2020-06-16T15:25:49.614" v="451" actId="20577"/>
      <pc:docMkLst>
        <pc:docMk/>
      </pc:docMkLst>
      <pc:sldChg chg="modSp">
        <pc:chgData name="Mel Rocyn-Jones" userId="S::mel.rocyn-jones@uwtsd.ac.uk::24d020d3-fba4-463c-9d8a-ba2dd62d6941" providerId="AD" clId="Web-{A1915B48-DFAE-A814-26E7-70B82CF61B6D}" dt="2020-06-16T14:50:02.676" v="126" actId="20577"/>
        <pc:sldMkLst>
          <pc:docMk/>
          <pc:sldMk cId="901362439" sldId="262"/>
        </pc:sldMkLst>
        <pc:spChg chg="mod">
          <ac:chgData name="Mel Rocyn-Jones" userId="S::mel.rocyn-jones@uwtsd.ac.uk::24d020d3-fba4-463c-9d8a-ba2dd62d6941" providerId="AD" clId="Web-{A1915B48-DFAE-A814-26E7-70B82CF61B6D}" dt="2020-06-16T14:50:02.676" v="126" actId="20577"/>
          <ac:spMkLst>
            <pc:docMk/>
            <pc:sldMk cId="901362439" sldId="262"/>
            <ac:spMk id="3" creationId="{00000000-0000-0000-0000-000000000000}"/>
          </ac:spMkLst>
        </pc:spChg>
      </pc:sldChg>
      <pc:sldChg chg="modSp">
        <pc:chgData name="Mel Rocyn-Jones" userId="S::mel.rocyn-jones@uwtsd.ac.uk::24d020d3-fba4-463c-9d8a-ba2dd62d6941" providerId="AD" clId="Web-{A1915B48-DFAE-A814-26E7-70B82CF61B6D}" dt="2020-06-16T14:45:25.096" v="56" actId="20577"/>
        <pc:sldMkLst>
          <pc:docMk/>
          <pc:sldMk cId="1785861871" sldId="276"/>
        </pc:sldMkLst>
        <pc:spChg chg="mod">
          <ac:chgData name="Mel Rocyn-Jones" userId="S::mel.rocyn-jones@uwtsd.ac.uk::24d020d3-fba4-463c-9d8a-ba2dd62d6941" providerId="AD" clId="Web-{A1915B48-DFAE-A814-26E7-70B82CF61B6D}" dt="2020-06-16T14:45:25.096" v="56" actId="20577"/>
          <ac:spMkLst>
            <pc:docMk/>
            <pc:sldMk cId="1785861871" sldId="276"/>
            <ac:spMk id="10" creationId="{00000000-0000-0000-0000-000000000000}"/>
          </ac:spMkLst>
        </pc:spChg>
      </pc:sldChg>
      <pc:sldChg chg="modSp">
        <pc:chgData name="Mel Rocyn-Jones" userId="S::mel.rocyn-jones@uwtsd.ac.uk::24d020d3-fba4-463c-9d8a-ba2dd62d6941" providerId="AD" clId="Web-{A1915B48-DFAE-A814-26E7-70B82CF61B6D}" dt="2020-06-16T14:51:51.708" v="160" actId="20577"/>
        <pc:sldMkLst>
          <pc:docMk/>
          <pc:sldMk cId="2805097767" sldId="286"/>
        </pc:sldMkLst>
        <pc:spChg chg="mod">
          <ac:chgData name="Mel Rocyn-Jones" userId="S::mel.rocyn-jones@uwtsd.ac.uk::24d020d3-fba4-463c-9d8a-ba2dd62d6941" providerId="AD" clId="Web-{A1915B48-DFAE-A814-26E7-70B82CF61B6D}" dt="2020-06-16T14:51:51.708" v="160" actId="20577"/>
          <ac:spMkLst>
            <pc:docMk/>
            <pc:sldMk cId="2805097767" sldId="286"/>
            <ac:spMk id="4" creationId="{00000000-0000-0000-0000-000000000000}"/>
          </ac:spMkLst>
        </pc:spChg>
      </pc:sldChg>
      <pc:sldChg chg="modSp">
        <pc:chgData name="Mel Rocyn-Jones" userId="S::mel.rocyn-jones@uwtsd.ac.uk::24d020d3-fba4-463c-9d8a-ba2dd62d6941" providerId="AD" clId="Web-{A1915B48-DFAE-A814-26E7-70B82CF61B6D}" dt="2020-06-16T14:50:58.052" v="148" actId="20577"/>
        <pc:sldMkLst>
          <pc:docMk/>
          <pc:sldMk cId="142044154" sldId="287"/>
        </pc:sldMkLst>
        <pc:spChg chg="mod">
          <ac:chgData name="Mel Rocyn-Jones" userId="S::mel.rocyn-jones@uwtsd.ac.uk::24d020d3-fba4-463c-9d8a-ba2dd62d6941" providerId="AD" clId="Web-{A1915B48-DFAE-A814-26E7-70B82CF61B6D}" dt="2020-06-16T14:50:58.052" v="148" actId="20577"/>
          <ac:spMkLst>
            <pc:docMk/>
            <pc:sldMk cId="142044154" sldId="287"/>
            <ac:spMk id="9" creationId="{00000000-0000-0000-0000-000000000000}"/>
          </ac:spMkLst>
        </pc:spChg>
      </pc:sldChg>
      <pc:sldChg chg="modSp">
        <pc:chgData name="Mel Rocyn-Jones" userId="S::mel.rocyn-jones@uwtsd.ac.uk::24d020d3-fba4-463c-9d8a-ba2dd62d6941" providerId="AD" clId="Web-{A1915B48-DFAE-A814-26E7-70B82CF61B6D}" dt="2020-06-16T14:52:25.880" v="164" actId="20577"/>
        <pc:sldMkLst>
          <pc:docMk/>
          <pc:sldMk cId="1312887656" sldId="288"/>
        </pc:sldMkLst>
        <pc:spChg chg="mod">
          <ac:chgData name="Mel Rocyn-Jones" userId="S::mel.rocyn-jones@uwtsd.ac.uk::24d020d3-fba4-463c-9d8a-ba2dd62d6941" providerId="AD" clId="Web-{A1915B48-DFAE-A814-26E7-70B82CF61B6D}" dt="2020-06-16T14:52:25.880" v="164" actId="20577"/>
          <ac:spMkLst>
            <pc:docMk/>
            <pc:sldMk cId="1312887656" sldId="288"/>
            <ac:spMk id="4" creationId="{00000000-0000-0000-0000-000000000000}"/>
          </ac:spMkLst>
        </pc:spChg>
      </pc:sldChg>
      <pc:sldChg chg="modSp">
        <pc:chgData name="Mel Rocyn-Jones" userId="S::mel.rocyn-jones@uwtsd.ac.uk::24d020d3-fba4-463c-9d8a-ba2dd62d6941" providerId="AD" clId="Web-{A1915B48-DFAE-A814-26E7-70B82CF61B6D}" dt="2020-06-16T14:47:31.347" v="114" actId="20577"/>
        <pc:sldMkLst>
          <pc:docMk/>
          <pc:sldMk cId="2295928162" sldId="292"/>
        </pc:sldMkLst>
        <pc:spChg chg="mod">
          <ac:chgData name="Mel Rocyn-Jones" userId="S::mel.rocyn-jones@uwtsd.ac.uk::24d020d3-fba4-463c-9d8a-ba2dd62d6941" providerId="AD" clId="Web-{A1915B48-DFAE-A814-26E7-70B82CF61B6D}" dt="2020-06-16T14:47:31.347" v="114" actId="20577"/>
          <ac:spMkLst>
            <pc:docMk/>
            <pc:sldMk cId="2295928162" sldId="292"/>
            <ac:spMk id="4" creationId="{00000000-0000-0000-0000-000000000000}"/>
          </ac:spMkLst>
        </pc:spChg>
      </pc:sldChg>
      <pc:sldChg chg="modSp">
        <pc:chgData name="Mel Rocyn-Jones" userId="S::mel.rocyn-jones@uwtsd.ac.uk::24d020d3-fba4-463c-9d8a-ba2dd62d6941" providerId="AD" clId="Web-{A1915B48-DFAE-A814-26E7-70B82CF61B6D}" dt="2020-06-16T14:54:15.850" v="184" actId="20577"/>
        <pc:sldMkLst>
          <pc:docMk/>
          <pc:sldMk cId="2297472458" sldId="294"/>
        </pc:sldMkLst>
        <pc:spChg chg="mod">
          <ac:chgData name="Mel Rocyn-Jones" userId="S::mel.rocyn-jones@uwtsd.ac.uk::24d020d3-fba4-463c-9d8a-ba2dd62d6941" providerId="AD" clId="Web-{A1915B48-DFAE-A814-26E7-70B82CF61B6D}" dt="2020-06-16T14:54:15.850" v="184" actId="20577"/>
          <ac:spMkLst>
            <pc:docMk/>
            <pc:sldMk cId="2297472458" sldId="294"/>
            <ac:spMk id="11" creationId="{00000000-0000-0000-0000-000000000000}"/>
          </ac:spMkLst>
        </pc:spChg>
      </pc:sldChg>
      <pc:sldChg chg="modSp">
        <pc:chgData name="Mel Rocyn-Jones" userId="S::mel.rocyn-jones@uwtsd.ac.uk::24d020d3-fba4-463c-9d8a-ba2dd62d6941" providerId="AD" clId="Web-{A1915B48-DFAE-A814-26E7-70B82CF61B6D}" dt="2020-06-16T14:56:29.945" v="216" actId="20577"/>
        <pc:sldMkLst>
          <pc:docMk/>
          <pc:sldMk cId="3864578078" sldId="296"/>
        </pc:sldMkLst>
        <pc:spChg chg="mod">
          <ac:chgData name="Mel Rocyn-Jones" userId="S::mel.rocyn-jones@uwtsd.ac.uk::24d020d3-fba4-463c-9d8a-ba2dd62d6941" providerId="AD" clId="Web-{A1915B48-DFAE-A814-26E7-70B82CF61B6D}" dt="2020-06-16T14:56:29.945" v="216" actId="20577"/>
          <ac:spMkLst>
            <pc:docMk/>
            <pc:sldMk cId="3864578078" sldId="296"/>
            <ac:spMk id="3" creationId="{00000000-0000-0000-0000-000000000000}"/>
          </ac:spMkLst>
        </pc:spChg>
      </pc:sldChg>
      <pc:sldChg chg="modSp">
        <pc:chgData name="Mel Rocyn-Jones" userId="S::mel.rocyn-jones@uwtsd.ac.uk::24d020d3-fba4-463c-9d8a-ba2dd62d6941" providerId="AD" clId="Web-{A1915B48-DFAE-A814-26E7-70B82CF61B6D}" dt="2020-06-16T14:53:21.834" v="178" actId="20577"/>
        <pc:sldMkLst>
          <pc:docMk/>
          <pc:sldMk cId="2725534997" sldId="297"/>
        </pc:sldMkLst>
        <pc:spChg chg="mod">
          <ac:chgData name="Mel Rocyn-Jones" userId="S::mel.rocyn-jones@uwtsd.ac.uk::24d020d3-fba4-463c-9d8a-ba2dd62d6941" providerId="AD" clId="Web-{A1915B48-DFAE-A814-26E7-70B82CF61B6D}" dt="2020-06-16T14:53:21.834" v="178" actId="20577"/>
          <ac:spMkLst>
            <pc:docMk/>
            <pc:sldMk cId="2725534997" sldId="297"/>
            <ac:spMk id="3" creationId="{00000000-0000-0000-0000-000000000000}"/>
          </ac:spMkLst>
        </pc:spChg>
      </pc:sldChg>
      <pc:sldChg chg="modSp">
        <pc:chgData name="Mel Rocyn-Jones" userId="S::mel.rocyn-jones@uwtsd.ac.uk::24d020d3-fba4-463c-9d8a-ba2dd62d6941" providerId="AD" clId="Web-{A1915B48-DFAE-A814-26E7-70B82CF61B6D}" dt="2020-06-16T14:48:39.738" v="120" actId="20577"/>
        <pc:sldMkLst>
          <pc:docMk/>
          <pc:sldMk cId="1443555264" sldId="299"/>
        </pc:sldMkLst>
        <pc:spChg chg="mod">
          <ac:chgData name="Mel Rocyn-Jones" userId="S::mel.rocyn-jones@uwtsd.ac.uk::24d020d3-fba4-463c-9d8a-ba2dd62d6941" providerId="AD" clId="Web-{A1915B48-DFAE-A814-26E7-70B82CF61B6D}" dt="2020-06-16T14:48:39.738" v="120" actId="20577"/>
          <ac:spMkLst>
            <pc:docMk/>
            <pc:sldMk cId="1443555264" sldId="299"/>
            <ac:spMk id="4" creationId="{00000000-0000-0000-0000-000000000000}"/>
          </ac:spMkLst>
        </pc:spChg>
      </pc:sldChg>
      <pc:sldChg chg="modSp">
        <pc:chgData name="Mel Rocyn-Jones" userId="S::mel.rocyn-jones@uwtsd.ac.uk::24d020d3-fba4-463c-9d8a-ba2dd62d6941" providerId="AD" clId="Web-{A1915B48-DFAE-A814-26E7-70B82CF61B6D}" dt="2020-06-16T14:44:48.361" v="48" actId="20577"/>
        <pc:sldMkLst>
          <pc:docMk/>
          <pc:sldMk cId="1559148359" sldId="316"/>
        </pc:sldMkLst>
        <pc:spChg chg="mod">
          <ac:chgData name="Mel Rocyn-Jones" userId="S::mel.rocyn-jones@uwtsd.ac.uk::24d020d3-fba4-463c-9d8a-ba2dd62d6941" providerId="AD" clId="Web-{A1915B48-DFAE-A814-26E7-70B82CF61B6D}" dt="2020-06-16T14:43:59.283" v="30" actId="20577"/>
          <ac:spMkLst>
            <pc:docMk/>
            <pc:sldMk cId="1559148359" sldId="316"/>
            <ac:spMk id="5" creationId="{00000000-0000-0000-0000-000000000000}"/>
          </ac:spMkLst>
        </pc:spChg>
        <pc:spChg chg="mod">
          <ac:chgData name="Mel Rocyn-Jones" userId="S::mel.rocyn-jones@uwtsd.ac.uk::24d020d3-fba4-463c-9d8a-ba2dd62d6941" providerId="AD" clId="Web-{A1915B48-DFAE-A814-26E7-70B82CF61B6D}" dt="2020-06-16T14:44:48.361" v="48" actId="20577"/>
          <ac:spMkLst>
            <pc:docMk/>
            <pc:sldMk cId="1559148359" sldId="316"/>
            <ac:spMk id="7" creationId="{00000000-0000-0000-0000-000000000000}"/>
          </ac:spMkLst>
        </pc:spChg>
      </pc:sldChg>
      <pc:sldChg chg="modSp">
        <pc:chgData name="Mel Rocyn-Jones" userId="S::mel.rocyn-jones@uwtsd.ac.uk::24d020d3-fba4-463c-9d8a-ba2dd62d6941" providerId="AD" clId="Web-{A1915B48-DFAE-A814-26E7-70B82CF61B6D}" dt="2020-06-16T14:57:36.367" v="228" actId="20577"/>
        <pc:sldMkLst>
          <pc:docMk/>
          <pc:sldMk cId="3050931422" sldId="334"/>
        </pc:sldMkLst>
        <pc:spChg chg="mod">
          <ac:chgData name="Mel Rocyn-Jones" userId="S::mel.rocyn-jones@uwtsd.ac.uk::24d020d3-fba4-463c-9d8a-ba2dd62d6941" providerId="AD" clId="Web-{A1915B48-DFAE-A814-26E7-70B82CF61B6D}" dt="2020-06-16T14:57:36.367" v="228" actId="20577"/>
          <ac:spMkLst>
            <pc:docMk/>
            <pc:sldMk cId="3050931422" sldId="334"/>
            <ac:spMk id="8" creationId="{00000000-0000-0000-0000-000000000000}"/>
          </ac:spMkLst>
        </pc:spChg>
      </pc:sldChg>
      <pc:sldChg chg="modSp">
        <pc:chgData name="Mel Rocyn-Jones" userId="S::mel.rocyn-jones@uwtsd.ac.uk::24d020d3-fba4-463c-9d8a-ba2dd62d6941" providerId="AD" clId="Web-{A1915B48-DFAE-A814-26E7-70B82CF61B6D}" dt="2020-06-16T15:03:09.260" v="282" actId="20577"/>
        <pc:sldMkLst>
          <pc:docMk/>
          <pc:sldMk cId="3548173347" sldId="337"/>
        </pc:sldMkLst>
        <pc:spChg chg="mod">
          <ac:chgData name="Mel Rocyn-Jones" userId="S::mel.rocyn-jones@uwtsd.ac.uk::24d020d3-fba4-463c-9d8a-ba2dd62d6941" providerId="AD" clId="Web-{A1915B48-DFAE-A814-26E7-70B82CF61B6D}" dt="2020-06-16T15:03:09.260" v="282" actId="20577"/>
          <ac:spMkLst>
            <pc:docMk/>
            <pc:sldMk cId="3548173347" sldId="337"/>
            <ac:spMk id="10" creationId="{00000000-0000-0000-0000-000000000000}"/>
          </ac:spMkLst>
        </pc:spChg>
      </pc:sldChg>
      <pc:sldChg chg="modSp">
        <pc:chgData name="Mel Rocyn-Jones" userId="S::mel.rocyn-jones@uwtsd.ac.uk::24d020d3-fba4-463c-9d8a-ba2dd62d6941" providerId="AD" clId="Web-{A1915B48-DFAE-A814-26E7-70B82CF61B6D}" dt="2020-06-16T14:59:23.634" v="254" actId="20577"/>
        <pc:sldMkLst>
          <pc:docMk/>
          <pc:sldMk cId="3768657707" sldId="338"/>
        </pc:sldMkLst>
        <pc:spChg chg="mod">
          <ac:chgData name="Mel Rocyn-Jones" userId="S::mel.rocyn-jones@uwtsd.ac.uk::24d020d3-fba4-463c-9d8a-ba2dd62d6941" providerId="AD" clId="Web-{A1915B48-DFAE-A814-26E7-70B82CF61B6D}" dt="2020-06-16T14:59:23.634" v="254" actId="20577"/>
          <ac:spMkLst>
            <pc:docMk/>
            <pc:sldMk cId="3768657707" sldId="338"/>
            <ac:spMk id="3" creationId="{00000000-0000-0000-0000-000000000000}"/>
          </ac:spMkLst>
        </pc:spChg>
      </pc:sldChg>
      <pc:sldChg chg="modSp">
        <pc:chgData name="Mel Rocyn-Jones" userId="S::mel.rocyn-jones@uwtsd.ac.uk::24d020d3-fba4-463c-9d8a-ba2dd62d6941" providerId="AD" clId="Web-{A1915B48-DFAE-A814-26E7-70B82CF61B6D}" dt="2020-06-16T15:00:53.744" v="268" actId="20577"/>
        <pc:sldMkLst>
          <pc:docMk/>
          <pc:sldMk cId="1736567377" sldId="343"/>
        </pc:sldMkLst>
        <pc:spChg chg="mod">
          <ac:chgData name="Mel Rocyn-Jones" userId="S::mel.rocyn-jones@uwtsd.ac.uk::24d020d3-fba4-463c-9d8a-ba2dd62d6941" providerId="AD" clId="Web-{A1915B48-DFAE-A814-26E7-70B82CF61B6D}" dt="2020-06-16T15:00:53.744" v="268" actId="20577"/>
          <ac:spMkLst>
            <pc:docMk/>
            <pc:sldMk cId="1736567377" sldId="343"/>
            <ac:spMk id="6" creationId="{00000000-0000-0000-0000-000000000000}"/>
          </ac:spMkLst>
        </pc:spChg>
      </pc:sldChg>
      <pc:sldChg chg="modSp">
        <pc:chgData name="Mel Rocyn-Jones" userId="S::mel.rocyn-jones@uwtsd.ac.uk::24d020d3-fba4-463c-9d8a-ba2dd62d6941" providerId="AD" clId="Web-{A1915B48-DFAE-A814-26E7-70B82CF61B6D}" dt="2020-06-16T15:16:05.907" v="446" actId="20577"/>
        <pc:sldMkLst>
          <pc:docMk/>
          <pc:sldMk cId="2074960270" sldId="347"/>
        </pc:sldMkLst>
        <pc:spChg chg="mod">
          <ac:chgData name="Mel Rocyn-Jones" userId="S::mel.rocyn-jones@uwtsd.ac.uk::24d020d3-fba4-463c-9d8a-ba2dd62d6941" providerId="AD" clId="Web-{A1915B48-DFAE-A814-26E7-70B82CF61B6D}" dt="2020-06-16T15:16:05.907" v="446" actId="20577"/>
          <ac:spMkLst>
            <pc:docMk/>
            <pc:sldMk cId="2074960270" sldId="347"/>
            <ac:spMk id="9" creationId="{00000000-0000-0000-0000-000000000000}"/>
          </ac:spMkLst>
        </pc:spChg>
      </pc:sldChg>
      <pc:sldChg chg="modSp">
        <pc:chgData name="Mel Rocyn-Jones" userId="S::mel.rocyn-jones@uwtsd.ac.uk::24d020d3-fba4-463c-9d8a-ba2dd62d6941" providerId="AD" clId="Web-{A1915B48-DFAE-A814-26E7-70B82CF61B6D}" dt="2020-06-16T15:11:21.921" v="393" actId="20577"/>
        <pc:sldMkLst>
          <pc:docMk/>
          <pc:sldMk cId="3693000197" sldId="372"/>
        </pc:sldMkLst>
        <pc:spChg chg="mod">
          <ac:chgData name="Mel Rocyn-Jones" userId="S::mel.rocyn-jones@uwtsd.ac.uk::24d020d3-fba4-463c-9d8a-ba2dd62d6941" providerId="AD" clId="Web-{A1915B48-DFAE-A814-26E7-70B82CF61B6D}" dt="2020-06-16T15:11:21.921" v="393" actId="20577"/>
          <ac:spMkLst>
            <pc:docMk/>
            <pc:sldMk cId="3693000197" sldId="372"/>
            <ac:spMk id="2" creationId="{00000000-0000-0000-0000-000000000000}"/>
          </ac:spMkLst>
        </pc:spChg>
      </pc:sldChg>
      <pc:sldChg chg="modSp">
        <pc:chgData name="Mel Rocyn-Jones" userId="S::mel.rocyn-jones@uwtsd.ac.uk::24d020d3-fba4-463c-9d8a-ba2dd62d6941" providerId="AD" clId="Web-{A1915B48-DFAE-A814-26E7-70B82CF61B6D}" dt="2020-06-16T15:12:47.374" v="412" actId="20577"/>
        <pc:sldMkLst>
          <pc:docMk/>
          <pc:sldMk cId="199800676" sldId="383"/>
        </pc:sldMkLst>
        <pc:spChg chg="mod">
          <ac:chgData name="Mel Rocyn-Jones" userId="S::mel.rocyn-jones@uwtsd.ac.uk::24d020d3-fba4-463c-9d8a-ba2dd62d6941" providerId="AD" clId="Web-{A1915B48-DFAE-A814-26E7-70B82CF61B6D}" dt="2020-06-16T15:12:47.374" v="412" actId="20577"/>
          <ac:spMkLst>
            <pc:docMk/>
            <pc:sldMk cId="199800676" sldId="383"/>
            <ac:spMk id="8" creationId="{00000000-0000-0000-0000-000000000000}"/>
          </ac:spMkLst>
        </pc:spChg>
      </pc:sldChg>
      <pc:sldChg chg="modSp">
        <pc:chgData name="Mel Rocyn-Jones" userId="S::mel.rocyn-jones@uwtsd.ac.uk::24d020d3-fba4-463c-9d8a-ba2dd62d6941" providerId="AD" clId="Web-{A1915B48-DFAE-A814-26E7-70B82CF61B6D}" dt="2020-06-16T15:13:14.406" v="420" actId="20577"/>
        <pc:sldMkLst>
          <pc:docMk/>
          <pc:sldMk cId="2109871488" sldId="385"/>
        </pc:sldMkLst>
        <pc:spChg chg="mod">
          <ac:chgData name="Mel Rocyn-Jones" userId="S::mel.rocyn-jones@uwtsd.ac.uk::24d020d3-fba4-463c-9d8a-ba2dd62d6941" providerId="AD" clId="Web-{A1915B48-DFAE-A814-26E7-70B82CF61B6D}" dt="2020-06-16T15:13:14.406" v="420" actId="20577"/>
          <ac:spMkLst>
            <pc:docMk/>
            <pc:sldMk cId="2109871488" sldId="385"/>
            <ac:spMk id="8" creationId="{00000000-0000-0000-0000-000000000000}"/>
          </ac:spMkLst>
        </pc:spChg>
      </pc:sldChg>
      <pc:sldChg chg="modSp">
        <pc:chgData name="Mel Rocyn-Jones" userId="S::mel.rocyn-jones@uwtsd.ac.uk::24d020d3-fba4-463c-9d8a-ba2dd62d6941" providerId="AD" clId="Web-{A1915B48-DFAE-A814-26E7-70B82CF61B6D}" dt="2020-06-16T15:25:49.614" v="450" actId="20577"/>
        <pc:sldMkLst>
          <pc:docMk/>
          <pc:sldMk cId="3538729805" sldId="386"/>
        </pc:sldMkLst>
        <pc:spChg chg="mod">
          <ac:chgData name="Mel Rocyn-Jones" userId="S::mel.rocyn-jones@uwtsd.ac.uk::24d020d3-fba4-463c-9d8a-ba2dd62d6941" providerId="AD" clId="Web-{A1915B48-DFAE-A814-26E7-70B82CF61B6D}" dt="2020-06-16T15:25:49.614" v="450" actId="20577"/>
          <ac:spMkLst>
            <pc:docMk/>
            <pc:sldMk cId="3538729805" sldId="386"/>
            <ac:spMk id="11" creationId="{00000000-0000-0000-0000-000000000000}"/>
          </ac:spMkLst>
        </pc:spChg>
      </pc:sldChg>
      <pc:sldChg chg="modSp">
        <pc:chgData name="Mel Rocyn-Jones" userId="S::mel.rocyn-jones@uwtsd.ac.uk::24d020d3-fba4-463c-9d8a-ba2dd62d6941" providerId="AD" clId="Web-{A1915B48-DFAE-A814-26E7-70B82CF61B6D}" dt="2020-06-16T15:03:33.776" v="290" actId="20577"/>
        <pc:sldMkLst>
          <pc:docMk/>
          <pc:sldMk cId="3892132739" sldId="397"/>
        </pc:sldMkLst>
        <pc:spChg chg="mod">
          <ac:chgData name="Mel Rocyn-Jones" userId="S::mel.rocyn-jones@uwtsd.ac.uk::24d020d3-fba4-463c-9d8a-ba2dd62d6941" providerId="AD" clId="Web-{A1915B48-DFAE-A814-26E7-70B82CF61B6D}" dt="2020-06-16T15:03:33.776" v="290" actId="20577"/>
          <ac:spMkLst>
            <pc:docMk/>
            <pc:sldMk cId="3892132739" sldId="397"/>
            <ac:spMk id="12" creationId="{00000000-0000-0000-0000-000000000000}"/>
          </ac:spMkLst>
        </pc:spChg>
      </pc:sldChg>
      <pc:sldChg chg="modSp">
        <pc:chgData name="Mel Rocyn-Jones" userId="S::mel.rocyn-jones@uwtsd.ac.uk::24d020d3-fba4-463c-9d8a-ba2dd62d6941" providerId="AD" clId="Web-{A1915B48-DFAE-A814-26E7-70B82CF61B6D}" dt="2020-06-16T15:06:20.074" v="329" actId="20577"/>
        <pc:sldMkLst>
          <pc:docMk/>
          <pc:sldMk cId="3179433333" sldId="398"/>
        </pc:sldMkLst>
        <pc:spChg chg="mod">
          <ac:chgData name="Mel Rocyn-Jones" userId="S::mel.rocyn-jones@uwtsd.ac.uk::24d020d3-fba4-463c-9d8a-ba2dd62d6941" providerId="AD" clId="Web-{A1915B48-DFAE-A814-26E7-70B82CF61B6D}" dt="2020-06-16T15:06:20.074" v="329" actId="20577"/>
          <ac:spMkLst>
            <pc:docMk/>
            <pc:sldMk cId="3179433333" sldId="398"/>
            <ac:spMk id="17" creationId="{00000000-0000-0000-0000-000000000000}"/>
          </ac:spMkLst>
        </pc:spChg>
      </pc:sldChg>
      <pc:sldChg chg="modSp">
        <pc:chgData name="Mel Rocyn-Jones" userId="S::mel.rocyn-jones@uwtsd.ac.uk::24d020d3-fba4-463c-9d8a-ba2dd62d6941" providerId="AD" clId="Web-{A1915B48-DFAE-A814-26E7-70B82CF61B6D}" dt="2020-06-16T15:04:26.355" v="312" actId="20577"/>
        <pc:sldMkLst>
          <pc:docMk/>
          <pc:sldMk cId="445002886" sldId="399"/>
        </pc:sldMkLst>
        <pc:spChg chg="mod">
          <ac:chgData name="Mel Rocyn-Jones" userId="S::mel.rocyn-jones@uwtsd.ac.uk::24d020d3-fba4-463c-9d8a-ba2dd62d6941" providerId="AD" clId="Web-{A1915B48-DFAE-A814-26E7-70B82CF61B6D}" dt="2020-06-16T15:04:26.355" v="312" actId="20577"/>
          <ac:spMkLst>
            <pc:docMk/>
            <pc:sldMk cId="445002886" sldId="399"/>
            <ac:spMk id="6" creationId="{00000000-0000-0000-0000-000000000000}"/>
          </ac:spMkLst>
        </pc:spChg>
      </pc:sldChg>
      <pc:sldChg chg="modSp">
        <pc:chgData name="Mel Rocyn-Jones" userId="S::mel.rocyn-jones@uwtsd.ac.uk::24d020d3-fba4-463c-9d8a-ba2dd62d6941" providerId="AD" clId="Web-{A1915B48-DFAE-A814-26E7-70B82CF61B6D}" dt="2020-06-16T15:09:03.294" v="361" actId="20577"/>
        <pc:sldMkLst>
          <pc:docMk/>
          <pc:sldMk cId="3454641204" sldId="400"/>
        </pc:sldMkLst>
        <pc:spChg chg="mod">
          <ac:chgData name="Mel Rocyn-Jones" userId="S::mel.rocyn-jones@uwtsd.ac.uk::24d020d3-fba4-463c-9d8a-ba2dd62d6941" providerId="AD" clId="Web-{A1915B48-DFAE-A814-26E7-70B82CF61B6D}" dt="2020-06-16T15:09:03.294" v="361" actId="20577"/>
          <ac:spMkLst>
            <pc:docMk/>
            <pc:sldMk cId="3454641204" sldId="400"/>
            <ac:spMk id="20" creationId="{00000000-0000-0000-0000-000000000000}"/>
          </ac:spMkLst>
        </pc:spChg>
      </pc:sldChg>
      <pc:sldChg chg="modSp">
        <pc:chgData name="Mel Rocyn-Jones" userId="S::mel.rocyn-jones@uwtsd.ac.uk::24d020d3-fba4-463c-9d8a-ba2dd62d6941" providerId="AD" clId="Web-{A1915B48-DFAE-A814-26E7-70B82CF61B6D}" dt="2020-06-16T15:07:36.981" v="353" actId="20577"/>
        <pc:sldMkLst>
          <pc:docMk/>
          <pc:sldMk cId="528423360" sldId="402"/>
        </pc:sldMkLst>
        <pc:spChg chg="mod">
          <ac:chgData name="Mel Rocyn-Jones" userId="S::mel.rocyn-jones@uwtsd.ac.uk::24d020d3-fba4-463c-9d8a-ba2dd62d6941" providerId="AD" clId="Web-{A1915B48-DFAE-A814-26E7-70B82CF61B6D}" dt="2020-06-16T15:07:36.981" v="353" actId="20577"/>
          <ac:spMkLst>
            <pc:docMk/>
            <pc:sldMk cId="528423360" sldId="402"/>
            <ac:spMk id="10" creationId="{00000000-0000-0000-0000-000000000000}"/>
          </ac:spMkLst>
        </pc:spChg>
      </pc:sldChg>
      <pc:sldChg chg="modSp">
        <pc:chgData name="Mel Rocyn-Jones" userId="S::mel.rocyn-jones@uwtsd.ac.uk::24d020d3-fba4-463c-9d8a-ba2dd62d6941" providerId="AD" clId="Web-{A1915B48-DFAE-A814-26E7-70B82CF61B6D}" dt="2020-06-16T15:05:54.465" v="325" actId="20577"/>
        <pc:sldMkLst>
          <pc:docMk/>
          <pc:sldMk cId="1029134313" sldId="403"/>
        </pc:sldMkLst>
        <pc:spChg chg="mod">
          <ac:chgData name="Mel Rocyn-Jones" userId="S::mel.rocyn-jones@uwtsd.ac.uk::24d020d3-fba4-463c-9d8a-ba2dd62d6941" providerId="AD" clId="Web-{A1915B48-DFAE-A814-26E7-70B82CF61B6D}" dt="2020-06-16T15:05:54.465" v="325" actId="20577"/>
          <ac:spMkLst>
            <pc:docMk/>
            <pc:sldMk cId="1029134313" sldId="403"/>
            <ac:spMk id="7" creationId="{00000000-0000-0000-0000-000000000000}"/>
          </ac:spMkLst>
        </pc:spChg>
      </pc:sldChg>
    </pc:docChg>
  </pc:docChgLst>
  <pc:docChgLst>
    <pc:chgData name="Zoe Noakes (P151032)" userId="S::znoakes.151032@student.uwtsd.ac.uk::4057a51c-7166-4546-9a5f-8a6965e757b7" providerId="AD" clId="Web-{8DC1E84C-6587-48F9-8545-FD4BC313F97F}"/>
    <pc:docChg chg="modSld">
      <pc:chgData name="Zoe Noakes (P151032)" userId="S::znoakes.151032@student.uwtsd.ac.uk::4057a51c-7166-4546-9a5f-8a6965e757b7" providerId="AD" clId="Web-{8DC1E84C-6587-48F9-8545-FD4BC313F97F}" dt="2020-06-16T15:00:56.713" v="0" actId="1076"/>
      <pc:docMkLst>
        <pc:docMk/>
      </pc:docMkLst>
      <pc:sldChg chg="modSp">
        <pc:chgData name="Zoe Noakes (P151032)" userId="S::znoakes.151032@student.uwtsd.ac.uk::4057a51c-7166-4546-9a5f-8a6965e757b7" providerId="AD" clId="Web-{8DC1E84C-6587-48F9-8545-FD4BC313F97F}" dt="2020-06-16T15:00:56.713" v="0" actId="1076"/>
        <pc:sldMkLst>
          <pc:docMk/>
          <pc:sldMk cId="1736567377" sldId="343"/>
        </pc:sldMkLst>
        <pc:picChg chg="mod">
          <ac:chgData name="Zoe Noakes (P151032)" userId="S::znoakes.151032@student.uwtsd.ac.uk::4057a51c-7166-4546-9a5f-8a6965e757b7" providerId="AD" clId="Web-{8DC1E84C-6587-48F9-8545-FD4BC313F97F}" dt="2020-06-16T15:00:56.713" v="0" actId="1076"/>
          <ac:picMkLst>
            <pc:docMk/>
            <pc:sldMk cId="1736567377" sldId="343"/>
            <ac:picMk id="2" creationId="{00000000-0000-0000-0000-000000000000}"/>
          </ac:picMkLst>
        </pc:picChg>
      </pc:sldChg>
    </pc:docChg>
  </pc:docChgLst>
  <pc:docChgLst>
    <pc:chgData name="Mel Rocyn-Jones" userId="S::mel.rocyn-jones@uwtsd.ac.uk::24d020d3-fba4-463c-9d8a-ba2dd62d6941" providerId="AD" clId="Web-{DC4CF011-1CBC-99F3-2B9E-D89E0B2FD57C}"/>
    <pc:docChg chg="modSld">
      <pc:chgData name="Mel Rocyn-Jones" userId="S::mel.rocyn-jones@uwtsd.ac.uk::24d020d3-fba4-463c-9d8a-ba2dd62d6941" providerId="AD" clId="Web-{DC4CF011-1CBC-99F3-2B9E-D89E0B2FD57C}" dt="2020-06-16T12:17:19.582" v="506" actId="20577"/>
      <pc:docMkLst>
        <pc:docMk/>
      </pc:docMkLst>
      <pc:sldChg chg="modSp">
        <pc:chgData name="Mel Rocyn-Jones" userId="S::mel.rocyn-jones@uwtsd.ac.uk::24d020d3-fba4-463c-9d8a-ba2dd62d6941" providerId="AD" clId="Web-{DC4CF011-1CBC-99F3-2B9E-D89E0B2FD57C}" dt="2020-06-16T11:43:02.441" v="159" actId="20577"/>
        <pc:sldMkLst>
          <pc:docMk/>
          <pc:sldMk cId="1211369862" sldId="257"/>
        </pc:sldMkLst>
        <pc:spChg chg="mod">
          <ac:chgData name="Mel Rocyn-Jones" userId="S::mel.rocyn-jones@uwtsd.ac.uk::24d020d3-fba4-463c-9d8a-ba2dd62d6941" providerId="AD" clId="Web-{DC4CF011-1CBC-99F3-2B9E-D89E0B2FD57C}" dt="2020-06-16T11:43:02.441" v="159" actId="20577"/>
          <ac:spMkLst>
            <pc:docMk/>
            <pc:sldMk cId="1211369862" sldId="257"/>
            <ac:spMk id="10" creationId="{00000000-0000-0000-0000-000000000000}"/>
          </ac:spMkLst>
        </pc:spChg>
      </pc:sldChg>
      <pc:sldChg chg="modSp">
        <pc:chgData name="Mel Rocyn-Jones" userId="S::mel.rocyn-jones@uwtsd.ac.uk::24d020d3-fba4-463c-9d8a-ba2dd62d6941" providerId="AD" clId="Web-{DC4CF011-1CBC-99F3-2B9E-D89E0B2FD57C}" dt="2020-06-16T11:49:50.879" v="263" actId="20577"/>
        <pc:sldMkLst>
          <pc:docMk/>
          <pc:sldMk cId="118368985" sldId="258"/>
        </pc:sldMkLst>
        <pc:spChg chg="mod">
          <ac:chgData name="Mel Rocyn-Jones" userId="S::mel.rocyn-jones@uwtsd.ac.uk::24d020d3-fba4-463c-9d8a-ba2dd62d6941" providerId="AD" clId="Web-{DC4CF011-1CBC-99F3-2B9E-D89E0B2FD57C}" dt="2020-06-16T11:48:28.285" v="227" actId="20577"/>
          <ac:spMkLst>
            <pc:docMk/>
            <pc:sldMk cId="118368985" sldId="258"/>
            <ac:spMk id="2" creationId="{00000000-0000-0000-0000-000000000000}"/>
          </ac:spMkLst>
        </pc:spChg>
        <pc:spChg chg="mod">
          <ac:chgData name="Mel Rocyn-Jones" userId="S::mel.rocyn-jones@uwtsd.ac.uk::24d020d3-fba4-463c-9d8a-ba2dd62d6941" providerId="AD" clId="Web-{DC4CF011-1CBC-99F3-2B9E-D89E0B2FD57C}" dt="2020-06-16T11:49:50.879" v="263" actId="20577"/>
          <ac:spMkLst>
            <pc:docMk/>
            <pc:sldMk cId="118368985" sldId="258"/>
            <ac:spMk id="11" creationId="{00000000-0000-0000-0000-000000000000}"/>
          </ac:spMkLst>
        </pc:spChg>
      </pc:sldChg>
      <pc:sldChg chg="modSp">
        <pc:chgData name="Mel Rocyn-Jones" userId="S::mel.rocyn-jones@uwtsd.ac.uk::24d020d3-fba4-463c-9d8a-ba2dd62d6941" providerId="AD" clId="Web-{DC4CF011-1CBC-99F3-2B9E-D89E0B2FD57C}" dt="2020-06-16T12:10:29.082" v="454" actId="20577"/>
        <pc:sldMkLst>
          <pc:docMk/>
          <pc:sldMk cId="3310398184" sldId="265"/>
        </pc:sldMkLst>
        <pc:spChg chg="mod">
          <ac:chgData name="Mel Rocyn-Jones" userId="S::mel.rocyn-jones@uwtsd.ac.uk::24d020d3-fba4-463c-9d8a-ba2dd62d6941" providerId="AD" clId="Web-{DC4CF011-1CBC-99F3-2B9E-D89E0B2FD57C}" dt="2020-06-16T12:10:29.082" v="454" actId="20577"/>
          <ac:spMkLst>
            <pc:docMk/>
            <pc:sldMk cId="3310398184" sldId="265"/>
            <ac:spMk id="3" creationId="{00000000-0000-0000-0000-000000000000}"/>
          </ac:spMkLst>
        </pc:spChg>
      </pc:sldChg>
      <pc:sldChg chg="modSp">
        <pc:chgData name="Mel Rocyn-Jones" userId="S::mel.rocyn-jones@uwtsd.ac.uk::24d020d3-fba4-463c-9d8a-ba2dd62d6941" providerId="AD" clId="Web-{DC4CF011-1CBC-99F3-2B9E-D89E0B2FD57C}" dt="2020-06-16T12:11:18.864" v="475" actId="20577"/>
        <pc:sldMkLst>
          <pc:docMk/>
          <pc:sldMk cId="1037240744" sldId="266"/>
        </pc:sldMkLst>
        <pc:spChg chg="mod">
          <ac:chgData name="Mel Rocyn-Jones" userId="S::mel.rocyn-jones@uwtsd.ac.uk::24d020d3-fba4-463c-9d8a-ba2dd62d6941" providerId="AD" clId="Web-{DC4CF011-1CBC-99F3-2B9E-D89E0B2FD57C}" dt="2020-06-16T12:11:18.864" v="475" actId="20577"/>
          <ac:spMkLst>
            <pc:docMk/>
            <pc:sldMk cId="1037240744" sldId="266"/>
            <ac:spMk id="3" creationId="{00000000-0000-0000-0000-000000000000}"/>
          </ac:spMkLst>
        </pc:spChg>
      </pc:sldChg>
      <pc:sldChg chg="modSp">
        <pc:chgData name="Mel Rocyn-Jones" userId="S::mel.rocyn-jones@uwtsd.ac.uk::24d020d3-fba4-463c-9d8a-ba2dd62d6941" providerId="AD" clId="Web-{DC4CF011-1CBC-99F3-2B9E-D89E0B2FD57C}" dt="2020-06-16T12:12:15.395" v="486" actId="20577"/>
        <pc:sldMkLst>
          <pc:docMk/>
          <pc:sldMk cId="2729055291" sldId="268"/>
        </pc:sldMkLst>
        <pc:spChg chg="mod">
          <ac:chgData name="Mel Rocyn-Jones" userId="S::mel.rocyn-jones@uwtsd.ac.uk::24d020d3-fba4-463c-9d8a-ba2dd62d6941" providerId="AD" clId="Web-{DC4CF011-1CBC-99F3-2B9E-D89E0B2FD57C}" dt="2020-06-16T12:12:15.395" v="486" actId="20577"/>
          <ac:spMkLst>
            <pc:docMk/>
            <pc:sldMk cId="2729055291" sldId="268"/>
            <ac:spMk id="2" creationId="{00000000-0000-0000-0000-000000000000}"/>
          </ac:spMkLst>
        </pc:spChg>
      </pc:sldChg>
      <pc:sldChg chg="modSp">
        <pc:chgData name="Mel Rocyn-Jones" userId="S::mel.rocyn-jones@uwtsd.ac.uk::24d020d3-fba4-463c-9d8a-ba2dd62d6941" providerId="AD" clId="Web-{DC4CF011-1CBC-99F3-2B9E-D89E0B2FD57C}" dt="2020-06-16T12:09:00.785" v="442" actId="20577"/>
        <pc:sldMkLst>
          <pc:docMk/>
          <pc:sldMk cId="254074087" sldId="270"/>
        </pc:sldMkLst>
        <pc:spChg chg="mod">
          <ac:chgData name="Mel Rocyn-Jones" userId="S::mel.rocyn-jones@uwtsd.ac.uk::24d020d3-fba4-463c-9d8a-ba2dd62d6941" providerId="AD" clId="Web-{DC4CF011-1CBC-99F3-2B9E-D89E0B2FD57C}" dt="2020-06-16T12:09:00.785" v="442" actId="20577"/>
          <ac:spMkLst>
            <pc:docMk/>
            <pc:sldMk cId="254074087" sldId="270"/>
            <ac:spMk id="9" creationId="{00000000-0000-0000-0000-000000000000}"/>
          </ac:spMkLst>
        </pc:spChg>
      </pc:sldChg>
      <pc:sldChg chg="modSp">
        <pc:chgData name="Mel Rocyn-Jones" userId="S::mel.rocyn-jones@uwtsd.ac.uk::24d020d3-fba4-463c-9d8a-ba2dd62d6941" providerId="AD" clId="Web-{DC4CF011-1CBC-99F3-2B9E-D89E0B2FD57C}" dt="2020-06-16T12:17:09.801" v="503" actId="20577"/>
        <pc:sldMkLst>
          <pc:docMk/>
          <pc:sldMk cId="3131750393" sldId="274"/>
        </pc:sldMkLst>
        <pc:spChg chg="mod">
          <ac:chgData name="Mel Rocyn-Jones" userId="S::mel.rocyn-jones@uwtsd.ac.uk::24d020d3-fba4-463c-9d8a-ba2dd62d6941" providerId="AD" clId="Web-{DC4CF011-1CBC-99F3-2B9E-D89E0B2FD57C}" dt="2020-06-16T12:17:09.801" v="503" actId="20577"/>
          <ac:spMkLst>
            <pc:docMk/>
            <pc:sldMk cId="3131750393" sldId="274"/>
            <ac:spMk id="9" creationId="{00000000-0000-0000-0000-000000000000}"/>
          </ac:spMkLst>
        </pc:spChg>
      </pc:sldChg>
      <pc:sldChg chg="modSp">
        <pc:chgData name="Mel Rocyn-Jones" userId="S::mel.rocyn-jones@uwtsd.ac.uk::24d020d3-fba4-463c-9d8a-ba2dd62d6941" providerId="AD" clId="Web-{DC4CF011-1CBC-99F3-2B9E-D89E0B2FD57C}" dt="2020-06-16T12:00:52.957" v="336" actId="20577"/>
        <pc:sldMkLst>
          <pc:docMk/>
          <pc:sldMk cId="4192553535" sldId="280"/>
        </pc:sldMkLst>
        <pc:spChg chg="mod">
          <ac:chgData name="Mel Rocyn-Jones" userId="S::mel.rocyn-jones@uwtsd.ac.uk::24d020d3-fba4-463c-9d8a-ba2dd62d6941" providerId="AD" clId="Web-{DC4CF011-1CBC-99F3-2B9E-D89E0B2FD57C}" dt="2020-06-16T12:00:52.957" v="336" actId="20577"/>
          <ac:spMkLst>
            <pc:docMk/>
            <pc:sldMk cId="4192553535" sldId="280"/>
            <ac:spMk id="11" creationId="{00000000-0000-0000-0000-000000000000}"/>
          </ac:spMkLst>
        </pc:spChg>
      </pc:sldChg>
      <pc:sldChg chg="modSp">
        <pc:chgData name="Mel Rocyn-Jones" userId="S::mel.rocyn-jones@uwtsd.ac.uk::24d020d3-fba4-463c-9d8a-ba2dd62d6941" providerId="AD" clId="Web-{DC4CF011-1CBC-99F3-2B9E-D89E0B2FD57C}" dt="2020-06-16T12:06:00.332" v="404" actId="20577"/>
        <pc:sldMkLst>
          <pc:docMk/>
          <pc:sldMk cId="50958719" sldId="302"/>
        </pc:sldMkLst>
        <pc:spChg chg="mod">
          <ac:chgData name="Mel Rocyn-Jones" userId="S::mel.rocyn-jones@uwtsd.ac.uk::24d020d3-fba4-463c-9d8a-ba2dd62d6941" providerId="AD" clId="Web-{DC4CF011-1CBC-99F3-2B9E-D89E0B2FD57C}" dt="2020-06-16T12:06:00.332" v="404" actId="20577"/>
          <ac:spMkLst>
            <pc:docMk/>
            <pc:sldMk cId="50958719" sldId="302"/>
            <ac:spMk id="4" creationId="{00000000-0000-0000-0000-000000000000}"/>
          </ac:spMkLst>
        </pc:spChg>
      </pc:sldChg>
      <pc:sldChg chg="modSp">
        <pc:chgData name="Mel Rocyn-Jones" userId="S::mel.rocyn-jones@uwtsd.ac.uk::24d020d3-fba4-463c-9d8a-ba2dd62d6941" providerId="AD" clId="Web-{DC4CF011-1CBC-99F3-2B9E-D89E0B2FD57C}" dt="2020-06-16T12:07:01.332" v="420" actId="20577"/>
        <pc:sldMkLst>
          <pc:docMk/>
          <pc:sldMk cId="590057240" sldId="304"/>
        </pc:sldMkLst>
        <pc:spChg chg="mod">
          <ac:chgData name="Mel Rocyn-Jones" userId="S::mel.rocyn-jones@uwtsd.ac.uk::24d020d3-fba4-463c-9d8a-ba2dd62d6941" providerId="AD" clId="Web-{DC4CF011-1CBC-99F3-2B9E-D89E0B2FD57C}" dt="2020-06-16T12:07:01.332" v="420" actId="20577"/>
          <ac:spMkLst>
            <pc:docMk/>
            <pc:sldMk cId="590057240" sldId="304"/>
            <ac:spMk id="3" creationId="{00000000-0000-0000-0000-000000000000}"/>
          </ac:spMkLst>
        </pc:spChg>
      </pc:sldChg>
      <pc:sldChg chg="modSp">
        <pc:chgData name="Mel Rocyn-Jones" userId="S::mel.rocyn-jones@uwtsd.ac.uk::24d020d3-fba4-463c-9d8a-ba2dd62d6941" providerId="AD" clId="Web-{DC4CF011-1CBC-99F3-2B9E-D89E0B2FD57C}" dt="2020-06-16T12:08:01.973" v="426" actId="20577"/>
        <pc:sldMkLst>
          <pc:docMk/>
          <pc:sldMk cId="4071170071" sldId="305"/>
        </pc:sldMkLst>
        <pc:spChg chg="mod">
          <ac:chgData name="Mel Rocyn-Jones" userId="S::mel.rocyn-jones@uwtsd.ac.uk::24d020d3-fba4-463c-9d8a-ba2dd62d6941" providerId="AD" clId="Web-{DC4CF011-1CBC-99F3-2B9E-D89E0B2FD57C}" dt="2020-06-16T12:08:01.973" v="426" actId="20577"/>
          <ac:spMkLst>
            <pc:docMk/>
            <pc:sldMk cId="4071170071" sldId="305"/>
            <ac:spMk id="3" creationId="{00000000-0000-0000-0000-000000000000}"/>
          </ac:spMkLst>
        </pc:spChg>
      </pc:sldChg>
      <pc:sldChg chg="modSp">
        <pc:chgData name="Mel Rocyn-Jones" userId="S::mel.rocyn-jones@uwtsd.ac.uk::24d020d3-fba4-463c-9d8a-ba2dd62d6941" providerId="AD" clId="Web-{DC4CF011-1CBC-99F3-2B9E-D89E0B2FD57C}" dt="2020-06-16T11:46:55.504" v="185" actId="20577"/>
        <pc:sldMkLst>
          <pc:docMk/>
          <pc:sldMk cId="4190490622" sldId="308"/>
        </pc:sldMkLst>
        <pc:spChg chg="mod">
          <ac:chgData name="Mel Rocyn-Jones" userId="S::mel.rocyn-jones@uwtsd.ac.uk::24d020d3-fba4-463c-9d8a-ba2dd62d6941" providerId="AD" clId="Web-{DC4CF011-1CBC-99F3-2B9E-D89E0B2FD57C}" dt="2020-06-16T11:45:15.598" v="173" actId="20577"/>
          <ac:spMkLst>
            <pc:docMk/>
            <pc:sldMk cId="4190490622" sldId="308"/>
            <ac:spMk id="11" creationId="{00000000-0000-0000-0000-000000000000}"/>
          </ac:spMkLst>
        </pc:spChg>
        <pc:spChg chg="mod">
          <ac:chgData name="Mel Rocyn-Jones" userId="S::mel.rocyn-jones@uwtsd.ac.uk::24d020d3-fba4-463c-9d8a-ba2dd62d6941" providerId="AD" clId="Web-{DC4CF011-1CBC-99F3-2B9E-D89E0B2FD57C}" dt="2020-06-16T11:46:55.504" v="185" actId="20577"/>
          <ac:spMkLst>
            <pc:docMk/>
            <pc:sldMk cId="4190490622" sldId="308"/>
            <ac:spMk id="12" creationId="{00000000-0000-0000-0000-000000000000}"/>
          </ac:spMkLst>
        </pc:spChg>
      </pc:sldChg>
      <pc:sldChg chg="modSp">
        <pc:chgData name="Mel Rocyn-Jones" userId="S::mel.rocyn-jones@uwtsd.ac.uk::24d020d3-fba4-463c-9d8a-ba2dd62d6941" providerId="AD" clId="Web-{DC4CF011-1CBC-99F3-2B9E-D89E0B2FD57C}" dt="2020-06-16T11:50:33.926" v="269" actId="20577"/>
        <pc:sldMkLst>
          <pc:docMk/>
          <pc:sldMk cId="3001215345" sldId="309"/>
        </pc:sldMkLst>
        <pc:spChg chg="mod">
          <ac:chgData name="Mel Rocyn-Jones" userId="S::mel.rocyn-jones@uwtsd.ac.uk::24d020d3-fba4-463c-9d8a-ba2dd62d6941" providerId="AD" clId="Web-{DC4CF011-1CBC-99F3-2B9E-D89E0B2FD57C}" dt="2020-06-16T11:50:33.926" v="269" actId="20577"/>
          <ac:spMkLst>
            <pc:docMk/>
            <pc:sldMk cId="3001215345" sldId="309"/>
            <ac:spMk id="3" creationId="{00000000-0000-0000-0000-000000000000}"/>
          </ac:spMkLst>
        </pc:spChg>
      </pc:sldChg>
      <pc:sldChg chg="modSp">
        <pc:chgData name="Mel Rocyn-Jones" userId="S::mel.rocyn-jones@uwtsd.ac.uk::24d020d3-fba4-463c-9d8a-ba2dd62d6941" providerId="AD" clId="Web-{DC4CF011-1CBC-99F3-2B9E-D89E0B2FD57C}" dt="2020-06-16T12:11:55.801" v="482" actId="20577"/>
        <pc:sldMkLst>
          <pc:docMk/>
          <pc:sldMk cId="2178557177" sldId="312"/>
        </pc:sldMkLst>
        <pc:spChg chg="mod">
          <ac:chgData name="Mel Rocyn-Jones" userId="S::mel.rocyn-jones@uwtsd.ac.uk::24d020d3-fba4-463c-9d8a-ba2dd62d6941" providerId="AD" clId="Web-{DC4CF011-1CBC-99F3-2B9E-D89E0B2FD57C}" dt="2020-06-16T12:11:55.801" v="482" actId="20577"/>
          <ac:spMkLst>
            <pc:docMk/>
            <pc:sldMk cId="2178557177" sldId="312"/>
            <ac:spMk id="12" creationId="{00000000-0000-0000-0000-000000000000}"/>
          </ac:spMkLst>
        </pc:spChg>
      </pc:sldChg>
      <pc:sldChg chg="modSp">
        <pc:chgData name="Mel Rocyn-Jones" userId="S::mel.rocyn-jones@uwtsd.ac.uk::24d020d3-fba4-463c-9d8a-ba2dd62d6941" providerId="AD" clId="Web-{DC4CF011-1CBC-99F3-2B9E-D89E0B2FD57C}" dt="2020-06-16T12:09:47.145" v="448" actId="20577"/>
        <pc:sldMkLst>
          <pc:docMk/>
          <pc:sldMk cId="3339014050" sldId="314"/>
        </pc:sldMkLst>
        <pc:spChg chg="mod">
          <ac:chgData name="Mel Rocyn-Jones" userId="S::mel.rocyn-jones@uwtsd.ac.uk::24d020d3-fba4-463c-9d8a-ba2dd62d6941" providerId="AD" clId="Web-{DC4CF011-1CBC-99F3-2B9E-D89E0B2FD57C}" dt="2020-06-16T12:09:47.145" v="448" actId="20577"/>
          <ac:spMkLst>
            <pc:docMk/>
            <pc:sldMk cId="3339014050" sldId="314"/>
            <ac:spMk id="6" creationId="{00000000-0000-0000-0000-000000000000}"/>
          </ac:spMkLst>
        </pc:spChg>
      </pc:sldChg>
      <pc:sldChg chg="modSp">
        <pc:chgData name="Mel Rocyn-Jones" userId="S::mel.rocyn-jones@uwtsd.ac.uk::24d020d3-fba4-463c-9d8a-ba2dd62d6941" providerId="AD" clId="Web-{DC4CF011-1CBC-99F3-2B9E-D89E0B2FD57C}" dt="2020-06-16T12:17:19.582" v="505" actId="20577"/>
        <pc:sldMkLst>
          <pc:docMk/>
          <pc:sldMk cId="1559148359" sldId="316"/>
        </pc:sldMkLst>
        <pc:spChg chg="mod">
          <ac:chgData name="Mel Rocyn-Jones" userId="S::mel.rocyn-jones@uwtsd.ac.uk::24d020d3-fba4-463c-9d8a-ba2dd62d6941" providerId="AD" clId="Web-{DC4CF011-1CBC-99F3-2B9E-D89E0B2FD57C}" dt="2020-06-16T12:17:19.582" v="505" actId="20577"/>
          <ac:spMkLst>
            <pc:docMk/>
            <pc:sldMk cId="1559148359" sldId="316"/>
            <ac:spMk id="5" creationId="{00000000-0000-0000-0000-000000000000}"/>
          </ac:spMkLst>
        </pc:spChg>
      </pc:sldChg>
      <pc:sldChg chg="modSp">
        <pc:chgData name="Mel Rocyn-Jones" userId="S::mel.rocyn-jones@uwtsd.ac.uk::24d020d3-fba4-463c-9d8a-ba2dd62d6941" providerId="AD" clId="Web-{DC4CF011-1CBC-99F3-2B9E-D89E0B2FD57C}" dt="2020-06-16T12:03:16.848" v="364" actId="20577"/>
        <pc:sldMkLst>
          <pc:docMk/>
          <pc:sldMk cId="1849236145" sldId="319"/>
        </pc:sldMkLst>
        <pc:spChg chg="mod">
          <ac:chgData name="Mel Rocyn-Jones" userId="S::mel.rocyn-jones@uwtsd.ac.uk::24d020d3-fba4-463c-9d8a-ba2dd62d6941" providerId="AD" clId="Web-{DC4CF011-1CBC-99F3-2B9E-D89E0B2FD57C}" dt="2020-06-16T12:03:16.848" v="364" actId="20577"/>
          <ac:spMkLst>
            <pc:docMk/>
            <pc:sldMk cId="1849236145" sldId="319"/>
            <ac:spMk id="4" creationId="{00000000-0000-0000-0000-000000000000}"/>
          </ac:spMkLst>
        </pc:spChg>
      </pc:sldChg>
      <pc:sldChg chg="modSp">
        <pc:chgData name="Mel Rocyn-Jones" userId="S::mel.rocyn-jones@uwtsd.ac.uk::24d020d3-fba4-463c-9d8a-ba2dd62d6941" providerId="AD" clId="Web-{DC4CF011-1CBC-99F3-2B9E-D89E0B2FD57C}" dt="2020-06-16T11:38:15.926" v="121" actId="20577"/>
        <pc:sldMkLst>
          <pc:docMk/>
          <pc:sldMk cId="2585835008" sldId="371"/>
        </pc:sldMkLst>
        <pc:spChg chg="mod">
          <ac:chgData name="Mel Rocyn-Jones" userId="S::mel.rocyn-jones@uwtsd.ac.uk::24d020d3-fba4-463c-9d8a-ba2dd62d6941" providerId="AD" clId="Web-{DC4CF011-1CBC-99F3-2B9E-D89E0B2FD57C}" dt="2020-06-16T11:35:12.051" v="80" actId="20577"/>
          <ac:spMkLst>
            <pc:docMk/>
            <pc:sldMk cId="2585835008" sldId="371"/>
            <ac:spMk id="6" creationId="{00000000-0000-0000-0000-000000000000}"/>
          </ac:spMkLst>
        </pc:spChg>
        <pc:spChg chg="mod">
          <ac:chgData name="Mel Rocyn-Jones" userId="S::mel.rocyn-jones@uwtsd.ac.uk::24d020d3-fba4-463c-9d8a-ba2dd62d6941" providerId="AD" clId="Web-{DC4CF011-1CBC-99F3-2B9E-D89E0B2FD57C}" dt="2020-06-16T11:38:15.926" v="121" actId="20577"/>
          <ac:spMkLst>
            <pc:docMk/>
            <pc:sldMk cId="2585835008" sldId="371"/>
            <ac:spMk id="7" creationId="{00000000-0000-0000-0000-000000000000}"/>
          </ac:spMkLst>
        </pc:spChg>
      </pc:sldChg>
    </pc:docChg>
  </pc:docChgLst>
  <pc:docChgLst>
    <pc:chgData name="Zoe Noakes (P151032)" userId="S::znoakes.151032@student.uwtsd.ac.uk::4057a51c-7166-4546-9a5f-8a6965e757b7" providerId="AD" clId="Web-{FCAAF681-0B94-4511-8CC5-329BCF5A6C37}"/>
    <pc:docChg chg="modSld">
      <pc:chgData name="Zoe Noakes (P151032)" userId="S::znoakes.151032@student.uwtsd.ac.uk::4057a51c-7166-4546-9a5f-8a6965e757b7" providerId="AD" clId="Web-{FCAAF681-0B94-4511-8CC5-329BCF5A6C37}" dt="2020-06-16T11:35:50.479" v="7" actId="20577"/>
      <pc:docMkLst>
        <pc:docMk/>
      </pc:docMkLst>
      <pc:sldChg chg="modSp">
        <pc:chgData name="Zoe Noakes (P151032)" userId="S::znoakes.151032@student.uwtsd.ac.uk::4057a51c-7166-4546-9a5f-8a6965e757b7" providerId="AD" clId="Web-{FCAAF681-0B94-4511-8CC5-329BCF5A6C37}" dt="2020-06-16T11:35:50.464" v="6" actId="20577"/>
        <pc:sldMkLst>
          <pc:docMk/>
          <pc:sldMk cId="2585835008" sldId="371"/>
        </pc:sldMkLst>
        <pc:spChg chg="mod">
          <ac:chgData name="Zoe Noakes (P151032)" userId="S::znoakes.151032@student.uwtsd.ac.uk::4057a51c-7166-4546-9a5f-8a6965e757b7" providerId="AD" clId="Web-{FCAAF681-0B94-4511-8CC5-329BCF5A6C37}" dt="2020-06-16T11:35:50.464" v="6" actId="20577"/>
          <ac:spMkLst>
            <pc:docMk/>
            <pc:sldMk cId="2585835008" sldId="371"/>
            <ac:spMk id="7" creationId="{00000000-0000-0000-0000-00000000000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GB"/>
              <a:t>PROFESSIONAL PROMOTION - ADAD6002 </a:t>
            </a: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EA9B86F-A477-4A94-AAF3-3A800D051A3F}" type="datetimeFigureOut">
              <a:rPr lang="en-GB" smtClean="0"/>
              <a:t>18/06/2020</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r>
              <a:rPr lang="en-GB"/>
              <a:t>ZOË ALICE NOAKES - P151032 - SURFACE PATTERN DESIGN (MAKER)</a:t>
            </a: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CC5F395-473A-421D-B3B6-2E6B81A1A609}" type="slidenum">
              <a:rPr lang="en-GB" smtClean="0"/>
              <a:t>‹#›</a:t>
            </a:fld>
            <a:endParaRPr lang="en-GB"/>
          </a:p>
        </p:txBody>
      </p:sp>
    </p:spTree>
    <p:extLst>
      <p:ext uri="{BB962C8B-B14F-4D97-AF65-F5344CB8AC3E}">
        <p14:creationId xmlns:p14="http://schemas.microsoft.com/office/powerpoint/2010/main" val="490000559"/>
      </p:ext>
    </p:extLst>
  </p:cSld>
  <p:clrMap bg1="lt1" tx1="dk1" bg2="lt2" tx2="dk2" accent1="accent1" accent2="accent2" accent3="accent3" accent4="accent4" accent5="accent5" accent6="accent6" hlink="hlink" folHlink="folHlink"/>
  <p:hf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GB"/>
              <a:t>PROFESSIONAL PROMOTION - ADAD6002 </a:t>
            </a: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DB8822A-5E31-41BB-AECD-C293331D7EFC}" type="datetimeFigureOut">
              <a:rPr lang="en-GB" smtClean="0"/>
              <a:t>18/06/2020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r>
              <a:rPr lang="en-GB"/>
              <a:t>ZOË ALICE NOAKES - P151032 - SURFACE PATTERN DESIGN (MAKER)</a:t>
            </a: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392BDB-4FFB-4227-9C22-88BC2EDECA1A}" type="slidenum">
              <a:rPr lang="en-GB" smtClean="0"/>
              <a:t>‹#›</a:t>
            </a:fld>
            <a:endParaRPr lang="en-GB"/>
          </a:p>
        </p:txBody>
      </p:sp>
    </p:spTree>
    <p:extLst>
      <p:ext uri="{BB962C8B-B14F-4D97-AF65-F5344CB8AC3E}">
        <p14:creationId xmlns:p14="http://schemas.microsoft.com/office/powerpoint/2010/main" val="2411382917"/>
      </p:ext>
    </p:extLst>
  </p:cSld>
  <p:clrMap bg1="lt1" tx1="dk1" bg2="lt2" tx2="dk2" accent1="accent1" accent2="accent2" accent3="accent3" accent4="accent4" accent5="accent5" accent6="accent6" hlink="hlink" folHlink="folHlink"/>
  <p:hf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solidFill>
                <a:schemeClr val="bg1">
                  <a:lumMod val="50000"/>
                </a:schemeClr>
              </a:solidFill>
            </a:endParaRPr>
          </a:p>
        </p:txBody>
      </p:sp>
      <p:sp>
        <p:nvSpPr>
          <p:cNvPr id="4" name="Header Placeholder 3"/>
          <p:cNvSpPr>
            <a:spLocks noGrp="1"/>
          </p:cNvSpPr>
          <p:nvPr>
            <p:ph type="hdr" sz="quarter" idx="10"/>
          </p:nvPr>
        </p:nvSpPr>
        <p:spPr/>
        <p:txBody>
          <a:bodyPr/>
          <a:lstStyle/>
          <a:p>
            <a:r>
              <a:rPr lang="en-GB"/>
              <a:t>PROFESSIONAL PROMOTION - ADAD6002 </a:t>
            </a:r>
          </a:p>
        </p:txBody>
      </p:sp>
      <p:sp>
        <p:nvSpPr>
          <p:cNvPr id="5" name="Footer Placeholder 4"/>
          <p:cNvSpPr>
            <a:spLocks noGrp="1"/>
          </p:cNvSpPr>
          <p:nvPr>
            <p:ph type="ftr" sz="quarter" idx="11"/>
          </p:nvPr>
        </p:nvSpPr>
        <p:spPr/>
        <p:txBody>
          <a:bodyPr/>
          <a:lstStyle/>
          <a:p>
            <a:r>
              <a:rPr lang="en-GB"/>
              <a:t>ZOË ALICE NOAKES - P151032 - SURFACE PATTERN DESIGN (MAKER)</a:t>
            </a:r>
          </a:p>
        </p:txBody>
      </p:sp>
      <p:sp>
        <p:nvSpPr>
          <p:cNvPr id="6" name="Slide Number Placeholder 5"/>
          <p:cNvSpPr>
            <a:spLocks noGrp="1"/>
          </p:cNvSpPr>
          <p:nvPr>
            <p:ph type="sldNum" sz="quarter" idx="12"/>
          </p:nvPr>
        </p:nvSpPr>
        <p:spPr/>
        <p:txBody>
          <a:bodyPr/>
          <a:lstStyle/>
          <a:p>
            <a:fld id="{F6392BDB-4FFB-4227-9C22-88BC2EDECA1A}" type="slidenum">
              <a:rPr lang="en-GB" smtClean="0"/>
              <a:t>2</a:t>
            </a:fld>
            <a:endParaRPr lang="en-GB"/>
          </a:p>
        </p:txBody>
      </p:sp>
    </p:spTree>
    <p:extLst>
      <p:ext uri="{BB962C8B-B14F-4D97-AF65-F5344CB8AC3E}">
        <p14:creationId xmlns:p14="http://schemas.microsoft.com/office/powerpoint/2010/main" val="42358913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pc="0">
              <a:solidFill>
                <a:schemeClr val="bg1">
                  <a:lumMod val="75000"/>
                </a:schemeClr>
              </a:solidFill>
            </a:endParaRPr>
          </a:p>
        </p:txBody>
      </p:sp>
      <p:sp>
        <p:nvSpPr>
          <p:cNvPr id="4" name="Header Placeholder 3"/>
          <p:cNvSpPr>
            <a:spLocks noGrp="1"/>
          </p:cNvSpPr>
          <p:nvPr>
            <p:ph type="hdr" sz="quarter" idx="10"/>
          </p:nvPr>
        </p:nvSpPr>
        <p:spPr/>
        <p:txBody>
          <a:bodyPr/>
          <a:lstStyle/>
          <a:p>
            <a:r>
              <a:rPr lang="en-GB"/>
              <a:t>PROFESSIONAL PROMOTION - ADAD6002 </a:t>
            </a:r>
          </a:p>
        </p:txBody>
      </p:sp>
      <p:sp>
        <p:nvSpPr>
          <p:cNvPr id="5" name="Footer Placeholder 4"/>
          <p:cNvSpPr>
            <a:spLocks noGrp="1"/>
          </p:cNvSpPr>
          <p:nvPr>
            <p:ph type="ftr" sz="quarter" idx="11"/>
          </p:nvPr>
        </p:nvSpPr>
        <p:spPr/>
        <p:txBody>
          <a:bodyPr/>
          <a:lstStyle/>
          <a:p>
            <a:r>
              <a:rPr lang="en-GB"/>
              <a:t>ZOË ALICE NOAKES - P151032 - SURFACE PATTERN DESIGN (MAKER)</a:t>
            </a:r>
          </a:p>
        </p:txBody>
      </p:sp>
      <p:sp>
        <p:nvSpPr>
          <p:cNvPr id="6" name="Slide Number Placeholder 5"/>
          <p:cNvSpPr>
            <a:spLocks noGrp="1"/>
          </p:cNvSpPr>
          <p:nvPr>
            <p:ph type="sldNum" sz="quarter" idx="12"/>
          </p:nvPr>
        </p:nvSpPr>
        <p:spPr/>
        <p:txBody>
          <a:bodyPr/>
          <a:lstStyle/>
          <a:p>
            <a:fld id="{F6392BDB-4FFB-4227-9C22-88BC2EDECA1A}" type="slidenum">
              <a:rPr lang="en-GB" smtClean="0"/>
              <a:t>7</a:t>
            </a:fld>
            <a:endParaRPr lang="en-GB"/>
          </a:p>
        </p:txBody>
      </p:sp>
    </p:spTree>
    <p:extLst>
      <p:ext uri="{BB962C8B-B14F-4D97-AF65-F5344CB8AC3E}">
        <p14:creationId xmlns:p14="http://schemas.microsoft.com/office/powerpoint/2010/main" val="18379443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6392BDB-4FFB-4227-9C22-88BC2EDECA1A}" type="slidenum">
              <a:rPr lang="en-GB" smtClean="0"/>
              <a:t>8</a:t>
            </a:fld>
            <a:endParaRPr lang="en-GB"/>
          </a:p>
        </p:txBody>
      </p:sp>
      <p:sp>
        <p:nvSpPr>
          <p:cNvPr id="5" name="Footer Placeholder 4"/>
          <p:cNvSpPr>
            <a:spLocks noGrp="1"/>
          </p:cNvSpPr>
          <p:nvPr>
            <p:ph type="ftr" sz="quarter" idx="11"/>
          </p:nvPr>
        </p:nvSpPr>
        <p:spPr/>
        <p:txBody>
          <a:bodyPr/>
          <a:lstStyle/>
          <a:p>
            <a:r>
              <a:rPr lang="en-GB"/>
              <a:t>ZOË ALICE NOAKES - P151032 - SURFACE PATTERN DESIGN (MAKER)</a:t>
            </a:r>
          </a:p>
        </p:txBody>
      </p:sp>
      <p:sp>
        <p:nvSpPr>
          <p:cNvPr id="6" name="Header Placeholder 5"/>
          <p:cNvSpPr>
            <a:spLocks noGrp="1"/>
          </p:cNvSpPr>
          <p:nvPr>
            <p:ph type="hdr" sz="quarter" idx="12"/>
          </p:nvPr>
        </p:nvSpPr>
        <p:spPr/>
        <p:txBody>
          <a:bodyPr/>
          <a:lstStyle/>
          <a:p>
            <a:r>
              <a:rPr lang="en-GB"/>
              <a:t>PROFESSIONAL PROMOTION - ADAD6002 </a:t>
            </a:r>
          </a:p>
        </p:txBody>
      </p:sp>
    </p:spTree>
    <p:extLst>
      <p:ext uri="{BB962C8B-B14F-4D97-AF65-F5344CB8AC3E}">
        <p14:creationId xmlns:p14="http://schemas.microsoft.com/office/powerpoint/2010/main" val="21760155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a:p>
        </p:txBody>
      </p:sp>
      <p:sp>
        <p:nvSpPr>
          <p:cNvPr id="4" name="Slide Number Placeholder 3"/>
          <p:cNvSpPr>
            <a:spLocks noGrp="1"/>
          </p:cNvSpPr>
          <p:nvPr>
            <p:ph type="sldNum" sz="quarter" idx="10"/>
          </p:nvPr>
        </p:nvSpPr>
        <p:spPr/>
        <p:txBody>
          <a:bodyPr/>
          <a:lstStyle/>
          <a:p>
            <a:fld id="{F6392BDB-4FFB-4227-9C22-88BC2EDECA1A}" type="slidenum">
              <a:rPr lang="en-GB" smtClean="0"/>
              <a:t>10</a:t>
            </a:fld>
            <a:endParaRPr lang="en-GB"/>
          </a:p>
        </p:txBody>
      </p:sp>
      <p:sp>
        <p:nvSpPr>
          <p:cNvPr id="5" name="Footer Placeholder 4"/>
          <p:cNvSpPr>
            <a:spLocks noGrp="1"/>
          </p:cNvSpPr>
          <p:nvPr>
            <p:ph type="ftr" sz="quarter" idx="11"/>
          </p:nvPr>
        </p:nvSpPr>
        <p:spPr/>
        <p:txBody>
          <a:bodyPr/>
          <a:lstStyle/>
          <a:p>
            <a:r>
              <a:rPr lang="en-GB"/>
              <a:t>ZOË ALICE NOAKES - P151032 - SURFACE PATTERN DESIGN (MAKER)</a:t>
            </a:r>
          </a:p>
        </p:txBody>
      </p:sp>
      <p:sp>
        <p:nvSpPr>
          <p:cNvPr id="6" name="Header Placeholder 5"/>
          <p:cNvSpPr>
            <a:spLocks noGrp="1"/>
          </p:cNvSpPr>
          <p:nvPr>
            <p:ph type="hdr" sz="quarter" idx="12"/>
          </p:nvPr>
        </p:nvSpPr>
        <p:spPr/>
        <p:txBody>
          <a:bodyPr/>
          <a:lstStyle/>
          <a:p>
            <a:r>
              <a:rPr lang="en-GB"/>
              <a:t>PROFESSIONAL PROMOTION - ADAD6002 </a:t>
            </a:r>
          </a:p>
        </p:txBody>
      </p:sp>
    </p:spTree>
    <p:extLst>
      <p:ext uri="{BB962C8B-B14F-4D97-AF65-F5344CB8AC3E}">
        <p14:creationId xmlns:p14="http://schemas.microsoft.com/office/powerpoint/2010/main" val="32110066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6392BDB-4FFB-4227-9C22-88BC2EDECA1A}" type="slidenum">
              <a:rPr lang="en-GB" smtClean="0"/>
              <a:t>12</a:t>
            </a:fld>
            <a:endParaRPr lang="en-GB"/>
          </a:p>
        </p:txBody>
      </p:sp>
      <p:sp>
        <p:nvSpPr>
          <p:cNvPr id="5" name="Footer Placeholder 4"/>
          <p:cNvSpPr>
            <a:spLocks noGrp="1"/>
          </p:cNvSpPr>
          <p:nvPr>
            <p:ph type="ftr" sz="quarter" idx="11"/>
          </p:nvPr>
        </p:nvSpPr>
        <p:spPr/>
        <p:txBody>
          <a:bodyPr/>
          <a:lstStyle/>
          <a:p>
            <a:r>
              <a:rPr lang="en-GB"/>
              <a:t>ZOË ALICE NOAKES - P151032 - SURFACE PATTERN DESIGN (MAKER)</a:t>
            </a:r>
          </a:p>
        </p:txBody>
      </p:sp>
      <p:sp>
        <p:nvSpPr>
          <p:cNvPr id="6" name="Header Placeholder 5"/>
          <p:cNvSpPr>
            <a:spLocks noGrp="1"/>
          </p:cNvSpPr>
          <p:nvPr>
            <p:ph type="hdr" sz="quarter" idx="12"/>
          </p:nvPr>
        </p:nvSpPr>
        <p:spPr/>
        <p:txBody>
          <a:bodyPr/>
          <a:lstStyle/>
          <a:p>
            <a:r>
              <a:rPr lang="en-GB"/>
              <a:t>PROFESSIONAL PROMOTION - ADAD6002 </a:t>
            </a:r>
          </a:p>
        </p:txBody>
      </p:sp>
    </p:spTree>
    <p:extLst>
      <p:ext uri="{BB962C8B-B14F-4D97-AF65-F5344CB8AC3E}">
        <p14:creationId xmlns:p14="http://schemas.microsoft.com/office/powerpoint/2010/main" val="33212825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6392BDB-4FFB-4227-9C22-88BC2EDECA1A}" type="slidenum">
              <a:rPr lang="en-GB" smtClean="0"/>
              <a:t>28</a:t>
            </a:fld>
            <a:endParaRPr lang="en-GB"/>
          </a:p>
        </p:txBody>
      </p:sp>
      <p:sp>
        <p:nvSpPr>
          <p:cNvPr id="5" name="Footer Placeholder 4"/>
          <p:cNvSpPr>
            <a:spLocks noGrp="1"/>
          </p:cNvSpPr>
          <p:nvPr>
            <p:ph type="ftr" sz="quarter" idx="11"/>
          </p:nvPr>
        </p:nvSpPr>
        <p:spPr/>
        <p:txBody>
          <a:bodyPr/>
          <a:lstStyle/>
          <a:p>
            <a:r>
              <a:rPr lang="en-GB"/>
              <a:t>ZOË ALICE NOAKES - P151032 - SURFACE PATTERN DESIGN (MAKER)</a:t>
            </a:r>
          </a:p>
        </p:txBody>
      </p:sp>
      <p:sp>
        <p:nvSpPr>
          <p:cNvPr id="6" name="Header Placeholder 5"/>
          <p:cNvSpPr>
            <a:spLocks noGrp="1"/>
          </p:cNvSpPr>
          <p:nvPr>
            <p:ph type="hdr" sz="quarter" idx="12"/>
          </p:nvPr>
        </p:nvSpPr>
        <p:spPr/>
        <p:txBody>
          <a:bodyPr/>
          <a:lstStyle/>
          <a:p>
            <a:r>
              <a:rPr lang="en-GB"/>
              <a:t>PROFESSIONAL PROMOTION - ADAD6002 </a:t>
            </a:r>
          </a:p>
        </p:txBody>
      </p:sp>
    </p:spTree>
    <p:extLst>
      <p:ext uri="{BB962C8B-B14F-4D97-AF65-F5344CB8AC3E}">
        <p14:creationId xmlns:p14="http://schemas.microsoft.com/office/powerpoint/2010/main" val="27415923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6392BDB-4FFB-4227-9C22-88BC2EDECA1A}" type="slidenum">
              <a:rPr lang="en-GB" smtClean="0"/>
              <a:t>29</a:t>
            </a:fld>
            <a:endParaRPr lang="en-GB"/>
          </a:p>
        </p:txBody>
      </p:sp>
      <p:sp>
        <p:nvSpPr>
          <p:cNvPr id="5" name="Footer Placeholder 4"/>
          <p:cNvSpPr>
            <a:spLocks noGrp="1"/>
          </p:cNvSpPr>
          <p:nvPr>
            <p:ph type="ftr" sz="quarter" idx="11"/>
          </p:nvPr>
        </p:nvSpPr>
        <p:spPr/>
        <p:txBody>
          <a:bodyPr/>
          <a:lstStyle/>
          <a:p>
            <a:r>
              <a:rPr lang="en-GB"/>
              <a:t>ZOË ALICE NOAKES - P151032 - SURFACE PATTERN DESIGN (MAKER)</a:t>
            </a:r>
          </a:p>
        </p:txBody>
      </p:sp>
      <p:sp>
        <p:nvSpPr>
          <p:cNvPr id="6" name="Header Placeholder 5"/>
          <p:cNvSpPr>
            <a:spLocks noGrp="1"/>
          </p:cNvSpPr>
          <p:nvPr>
            <p:ph type="hdr" sz="quarter" idx="12"/>
          </p:nvPr>
        </p:nvSpPr>
        <p:spPr/>
        <p:txBody>
          <a:bodyPr/>
          <a:lstStyle/>
          <a:p>
            <a:r>
              <a:rPr lang="en-GB"/>
              <a:t>PROFESSIONAL PROMOTION - ADAD6002 </a:t>
            </a:r>
          </a:p>
        </p:txBody>
      </p:sp>
    </p:spTree>
    <p:extLst>
      <p:ext uri="{BB962C8B-B14F-4D97-AF65-F5344CB8AC3E}">
        <p14:creationId xmlns:p14="http://schemas.microsoft.com/office/powerpoint/2010/main" val="11334771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6392BDB-4FFB-4227-9C22-88BC2EDECA1A}" type="slidenum">
              <a:rPr lang="en-GB" smtClean="0"/>
              <a:t>39</a:t>
            </a:fld>
            <a:endParaRPr lang="en-GB"/>
          </a:p>
        </p:txBody>
      </p:sp>
      <p:sp>
        <p:nvSpPr>
          <p:cNvPr id="5" name="Footer Placeholder 4"/>
          <p:cNvSpPr>
            <a:spLocks noGrp="1"/>
          </p:cNvSpPr>
          <p:nvPr>
            <p:ph type="ftr" sz="quarter" idx="11"/>
          </p:nvPr>
        </p:nvSpPr>
        <p:spPr/>
        <p:txBody>
          <a:bodyPr/>
          <a:lstStyle/>
          <a:p>
            <a:r>
              <a:rPr lang="en-GB"/>
              <a:t>ZOË ALICE NOAKES - P151032 - SURFACE PATTERN DESIGN (MAKER)</a:t>
            </a:r>
          </a:p>
        </p:txBody>
      </p:sp>
      <p:sp>
        <p:nvSpPr>
          <p:cNvPr id="6" name="Header Placeholder 5"/>
          <p:cNvSpPr>
            <a:spLocks noGrp="1"/>
          </p:cNvSpPr>
          <p:nvPr>
            <p:ph type="hdr" sz="quarter" idx="12"/>
          </p:nvPr>
        </p:nvSpPr>
        <p:spPr/>
        <p:txBody>
          <a:bodyPr/>
          <a:lstStyle/>
          <a:p>
            <a:r>
              <a:rPr lang="en-GB"/>
              <a:t>PROFESSIONAL PROMOTION - ADAD6002 </a:t>
            </a:r>
          </a:p>
        </p:txBody>
      </p:sp>
    </p:spTree>
    <p:extLst>
      <p:ext uri="{BB962C8B-B14F-4D97-AF65-F5344CB8AC3E}">
        <p14:creationId xmlns:p14="http://schemas.microsoft.com/office/powerpoint/2010/main" val="8353729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idx="10"/>
          </p:nvPr>
        </p:nvSpPr>
        <p:spPr/>
        <p:txBody>
          <a:bodyPr/>
          <a:lstStyle/>
          <a:p>
            <a:r>
              <a:rPr lang="en-GB" smtClean="0"/>
              <a:t>PROFESSIONAL PROMOTION - ADAD6002 </a:t>
            </a:r>
            <a:endParaRPr lang="en-GB"/>
          </a:p>
        </p:txBody>
      </p:sp>
      <p:sp>
        <p:nvSpPr>
          <p:cNvPr id="5" name="Footer Placeholder 4"/>
          <p:cNvSpPr>
            <a:spLocks noGrp="1"/>
          </p:cNvSpPr>
          <p:nvPr>
            <p:ph type="ftr" sz="quarter" idx="11"/>
          </p:nvPr>
        </p:nvSpPr>
        <p:spPr/>
        <p:txBody>
          <a:bodyPr/>
          <a:lstStyle/>
          <a:p>
            <a:r>
              <a:rPr lang="en-GB" smtClean="0"/>
              <a:t>ZOË ALICE NOAKES - P151032 - SURFACE PATTERN DESIGN (MAKER)</a:t>
            </a:r>
            <a:endParaRPr lang="en-GB"/>
          </a:p>
        </p:txBody>
      </p:sp>
      <p:sp>
        <p:nvSpPr>
          <p:cNvPr id="6" name="Slide Number Placeholder 5"/>
          <p:cNvSpPr>
            <a:spLocks noGrp="1"/>
          </p:cNvSpPr>
          <p:nvPr>
            <p:ph type="sldNum" sz="quarter" idx="12"/>
          </p:nvPr>
        </p:nvSpPr>
        <p:spPr/>
        <p:txBody>
          <a:bodyPr/>
          <a:lstStyle/>
          <a:p>
            <a:fld id="{F6392BDB-4FFB-4227-9C22-88BC2EDECA1A}" type="slidenum">
              <a:rPr lang="en-GB" smtClean="0"/>
              <a:t>72</a:t>
            </a:fld>
            <a:endParaRPr lang="en-GB"/>
          </a:p>
        </p:txBody>
      </p:sp>
    </p:spTree>
    <p:extLst>
      <p:ext uri="{BB962C8B-B14F-4D97-AF65-F5344CB8AC3E}">
        <p14:creationId xmlns:p14="http://schemas.microsoft.com/office/powerpoint/2010/main" val="26576159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idx="10"/>
          </p:nvPr>
        </p:nvSpPr>
        <p:spPr/>
        <p:txBody>
          <a:bodyPr/>
          <a:lstStyle/>
          <a:p>
            <a:r>
              <a:rPr lang="en-GB" smtClean="0"/>
              <a:t>PROFESSIONAL PROMOTION - ADAD6002 </a:t>
            </a:r>
            <a:endParaRPr lang="en-GB"/>
          </a:p>
        </p:txBody>
      </p:sp>
      <p:sp>
        <p:nvSpPr>
          <p:cNvPr id="5" name="Footer Placeholder 4"/>
          <p:cNvSpPr>
            <a:spLocks noGrp="1"/>
          </p:cNvSpPr>
          <p:nvPr>
            <p:ph type="ftr" sz="quarter" idx="11"/>
          </p:nvPr>
        </p:nvSpPr>
        <p:spPr/>
        <p:txBody>
          <a:bodyPr/>
          <a:lstStyle/>
          <a:p>
            <a:r>
              <a:rPr lang="en-GB" smtClean="0"/>
              <a:t>ZOË ALICE NOAKES - P151032 - SURFACE PATTERN DESIGN (MAKER)</a:t>
            </a:r>
            <a:endParaRPr lang="en-GB"/>
          </a:p>
        </p:txBody>
      </p:sp>
      <p:sp>
        <p:nvSpPr>
          <p:cNvPr id="6" name="Slide Number Placeholder 5"/>
          <p:cNvSpPr>
            <a:spLocks noGrp="1"/>
          </p:cNvSpPr>
          <p:nvPr>
            <p:ph type="sldNum" sz="quarter" idx="12"/>
          </p:nvPr>
        </p:nvSpPr>
        <p:spPr/>
        <p:txBody>
          <a:bodyPr/>
          <a:lstStyle/>
          <a:p>
            <a:fld id="{F6392BDB-4FFB-4227-9C22-88BC2EDECA1A}" type="slidenum">
              <a:rPr lang="en-GB" smtClean="0"/>
              <a:t>81</a:t>
            </a:fld>
            <a:endParaRPr lang="en-GB"/>
          </a:p>
        </p:txBody>
      </p:sp>
    </p:spTree>
    <p:extLst>
      <p:ext uri="{BB962C8B-B14F-4D97-AF65-F5344CB8AC3E}">
        <p14:creationId xmlns:p14="http://schemas.microsoft.com/office/powerpoint/2010/main" val="31137362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idx="10"/>
          </p:nvPr>
        </p:nvSpPr>
        <p:spPr/>
        <p:txBody>
          <a:bodyPr/>
          <a:lstStyle/>
          <a:p>
            <a:r>
              <a:rPr lang="en-GB" smtClean="0"/>
              <a:t>PROFESSIONAL PROMOTION - ADAD6002 </a:t>
            </a:r>
            <a:endParaRPr lang="en-GB"/>
          </a:p>
        </p:txBody>
      </p:sp>
      <p:sp>
        <p:nvSpPr>
          <p:cNvPr id="5" name="Footer Placeholder 4"/>
          <p:cNvSpPr>
            <a:spLocks noGrp="1"/>
          </p:cNvSpPr>
          <p:nvPr>
            <p:ph type="ftr" sz="quarter" idx="11"/>
          </p:nvPr>
        </p:nvSpPr>
        <p:spPr/>
        <p:txBody>
          <a:bodyPr/>
          <a:lstStyle/>
          <a:p>
            <a:r>
              <a:rPr lang="en-GB" smtClean="0"/>
              <a:t>ZOË ALICE NOAKES - P151032 - SURFACE PATTERN DESIGN (MAKER)</a:t>
            </a:r>
            <a:endParaRPr lang="en-GB"/>
          </a:p>
        </p:txBody>
      </p:sp>
      <p:sp>
        <p:nvSpPr>
          <p:cNvPr id="6" name="Slide Number Placeholder 5"/>
          <p:cNvSpPr>
            <a:spLocks noGrp="1"/>
          </p:cNvSpPr>
          <p:nvPr>
            <p:ph type="sldNum" sz="quarter" idx="12"/>
          </p:nvPr>
        </p:nvSpPr>
        <p:spPr/>
        <p:txBody>
          <a:bodyPr/>
          <a:lstStyle/>
          <a:p>
            <a:fld id="{F6392BDB-4FFB-4227-9C22-88BC2EDECA1A}" type="slidenum">
              <a:rPr lang="en-GB" smtClean="0"/>
              <a:t>82</a:t>
            </a:fld>
            <a:endParaRPr lang="en-GB"/>
          </a:p>
        </p:txBody>
      </p:sp>
    </p:spTree>
    <p:extLst>
      <p:ext uri="{BB962C8B-B14F-4D97-AF65-F5344CB8AC3E}">
        <p14:creationId xmlns:p14="http://schemas.microsoft.com/office/powerpoint/2010/main" val="78846347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idx="10"/>
          </p:nvPr>
        </p:nvSpPr>
        <p:spPr/>
        <p:txBody>
          <a:bodyPr/>
          <a:lstStyle/>
          <a:p>
            <a:r>
              <a:rPr lang="en-GB" smtClean="0"/>
              <a:t>PROFESSIONAL PROMOTION - ADAD6002 </a:t>
            </a:r>
            <a:endParaRPr lang="en-GB"/>
          </a:p>
        </p:txBody>
      </p:sp>
      <p:sp>
        <p:nvSpPr>
          <p:cNvPr id="5" name="Footer Placeholder 4"/>
          <p:cNvSpPr>
            <a:spLocks noGrp="1"/>
          </p:cNvSpPr>
          <p:nvPr>
            <p:ph type="ftr" sz="quarter" idx="11"/>
          </p:nvPr>
        </p:nvSpPr>
        <p:spPr/>
        <p:txBody>
          <a:bodyPr/>
          <a:lstStyle/>
          <a:p>
            <a:r>
              <a:rPr lang="en-GB" smtClean="0"/>
              <a:t>ZOË ALICE NOAKES - P151032 - SURFACE PATTERN DESIGN (MAKER)</a:t>
            </a:r>
            <a:endParaRPr lang="en-GB"/>
          </a:p>
        </p:txBody>
      </p:sp>
      <p:sp>
        <p:nvSpPr>
          <p:cNvPr id="6" name="Slide Number Placeholder 5"/>
          <p:cNvSpPr>
            <a:spLocks noGrp="1"/>
          </p:cNvSpPr>
          <p:nvPr>
            <p:ph type="sldNum" sz="quarter" idx="12"/>
          </p:nvPr>
        </p:nvSpPr>
        <p:spPr/>
        <p:txBody>
          <a:bodyPr/>
          <a:lstStyle/>
          <a:p>
            <a:fld id="{F6392BDB-4FFB-4227-9C22-88BC2EDECA1A}" type="slidenum">
              <a:rPr lang="en-GB" smtClean="0"/>
              <a:t>83</a:t>
            </a:fld>
            <a:endParaRPr lang="en-GB"/>
          </a:p>
        </p:txBody>
      </p:sp>
    </p:spTree>
    <p:extLst>
      <p:ext uri="{BB962C8B-B14F-4D97-AF65-F5344CB8AC3E}">
        <p14:creationId xmlns:p14="http://schemas.microsoft.com/office/powerpoint/2010/main" val="27127563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CC2D4348-F6D6-4968-AEE2-896C747463CB}" type="datetime1">
              <a:rPr lang="en-GB" smtClean="0"/>
              <a:t>18/06/2020</a:t>
            </a:fld>
            <a:endParaRPr lang="en-GB"/>
          </a:p>
        </p:txBody>
      </p:sp>
      <p:sp>
        <p:nvSpPr>
          <p:cNvPr id="5" name="Footer Placeholder 4"/>
          <p:cNvSpPr>
            <a:spLocks noGrp="1"/>
          </p:cNvSpPr>
          <p:nvPr>
            <p:ph type="ftr" sz="quarter" idx="11"/>
          </p:nvPr>
        </p:nvSpPr>
        <p:spPr/>
        <p:txBody>
          <a:bodyPr/>
          <a:lstStyle/>
          <a:p>
            <a:r>
              <a:rPr lang="en-GB"/>
              <a:t>ZOË ALICE NOAKES - P151032 - SURFACE PATTERN DESIGN (MAKER)</a:t>
            </a:r>
          </a:p>
        </p:txBody>
      </p:sp>
      <p:sp>
        <p:nvSpPr>
          <p:cNvPr id="6" name="Slide Number Placeholder 5"/>
          <p:cNvSpPr>
            <a:spLocks noGrp="1"/>
          </p:cNvSpPr>
          <p:nvPr>
            <p:ph type="sldNum" sz="quarter" idx="12"/>
          </p:nvPr>
        </p:nvSpPr>
        <p:spPr/>
        <p:txBody>
          <a:bodyPr/>
          <a:lstStyle/>
          <a:p>
            <a:fld id="{13388A6D-2FA4-4A3A-BA13-785262B2E2AC}" type="slidenum">
              <a:rPr lang="en-GB" smtClean="0"/>
              <a:t>‹#›</a:t>
            </a:fld>
            <a:endParaRPr lang="en-GB"/>
          </a:p>
        </p:txBody>
      </p:sp>
    </p:spTree>
    <p:extLst>
      <p:ext uri="{BB962C8B-B14F-4D97-AF65-F5344CB8AC3E}">
        <p14:creationId xmlns:p14="http://schemas.microsoft.com/office/powerpoint/2010/main" val="38501792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7EE4A10-E7F2-446B-89A0-88C819381BAC}" type="datetime1">
              <a:rPr lang="en-GB" smtClean="0"/>
              <a:t>18/06/2020</a:t>
            </a:fld>
            <a:endParaRPr lang="en-GB"/>
          </a:p>
        </p:txBody>
      </p:sp>
      <p:sp>
        <p:nvSpPr>
          <p:cNvPr id="5" name="Footer Placeholder 4"/>
          <p:cNvSpPr>
            <a:spLocks noGrp="1"/>
          </p:cNvSpPr>
          <p:nvPr>
            <p:ph type="ftr" sz="quarter" idx="11"/>
          </p:nvPr>
        </p:nvSpPr>
        <p:spPr/>
        <p:txBody>
          <a:bodyPr/>
          <a:lstStyle/>
          <a:p>
            <a:r>
              <a:rPr lang="en-GB"/>
              <a:t>ZOË ALICE NOAKES - P151032 - SURFACE PATTERN DESIGN (MAKER)</a:t>
            </a:r>
          </a:p>
        </p:txBody>
      </p:sp>
      <p:sp>
        <p:nvSpPr>
          <p:cNvPr id="6" name="Slide Number Placeholder 5"/>
          <p:cNvSpPr>
            <a:spLocks noGrp="1"/>
          </p:cNvSpPr>
          <p:nvPr>
            <p:ph type="sldNum" sz="quarter" idx="12"/>
          </p:nvPr>
        </p:nvSpPr>
        <p:spPr/>
        <p:txBody>
          <a:bodyPr/>
          <a:lstStyle/>
          <a:p>
            <a:fld id="{13388A6D-2FA4-4A3A-BA13-785262B2E2AC}" type="slidenum">
              <a:rPr lang="en-GB" smtClean="0"/>
              <a:t>‹#›</a:t>
            </a:fld>
            <a:endParaRPr lang="en-GB"/>
          </a:p>
        </p:txBody>
      </p:sp>
    </p:spTree>
    <p:extLst>
      <p:ext uri="{BB962C8B-B14F-4D97-AF65-F5344CB8AC3E}">
        <p14:creationId xmlns:p14="http://schemas.microsoft.com/office/powerpoint/2010/main" val="1611544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2522E43-448B-4A8E-9C12-6A703AF567AC}" type="datetime1">
              <a:rPr lang="en-GB" smtClean="0"/>
              <a:t>18/06/2020</a:t>
            </a:fld>
            <a:endParaRPr lang="en-GB"/>
          </a:p>
        </p:txBody>
      </p:sp>
      <p:sp>
        <p:nvSpPr>
          <p:cNvPr id="5" name="Footer Placeholder 4"/>
          <p:cNvSpPr>
            <a:spLocks noGrp="1"/>
          </p:cNvSpPr>
          <p:nvPr>
            <p:ph type="ftr" sz="quarter" idx="11"/>
          </p:nvPr>
        </p:nvSpPr>
        <p:spPr/>
        <p:txBody>
          <a:bodyPr/>
          <a:lstStyle/>
          <a:p>
            <a:r>
              <a:rPr lang="en-GB"/>
              <a:t>ZOË ALICE NOAKES - P151032 - SURFACE PATTERN DESIGN (MAKER)</a:t>
            </a:r>
          </a:p>
        </p:txBody>
      </p:sp>
      <p:sp>
        <p:nvSpPr>
          <p:cNvPr id="6" name="Slide Number Placeholder 5"/>
          <p:cNvSpPr>
            <a:spLocks noGrp="1"/>
          </p:cNvSpPr>
          <p:nvPr>
            <p:ph type="sldNum" sz="quarter" idx="12"/>
          </p:nvPr>
        </p:nvSpPr>
        <p:spPr/>
        <p:txBody>
          <a:bodyPr/>
          <a:lstStyle/>
          <a:p>
            <a:fld id="{13388A6D-2FA4-4A3A-BA13-785262B2E2AC}" type="slidenum">
              <a:rPr lang="en-GB" smtClean="0"/>
              <a:t>‹#›</a:t>
            </a:fld>
            <a:endParaRPr lang="en-GB"/>
          </a:p>
        </p:txBody>
      </p:sp>
    </p:spTree>
    <p:extLst>
      <p:ext uri="{BB962C8B-B14F-4D97-AF65-F5344CB8AC3E}">
        <p14:creationId xmlns:p14="http://schemas.microsoft.com/office/powerpoint/2010/main" val="35183233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8214A4E-EC5D-4933-9AA2-53907225DC47}" type="datetime1">
              <a:rPr lang="en-GB" smtClean="0"/>
              <a:t>18/06/2020</a:t>
            </a:fld>
            <a:endParaRPr lang="en-GB"/>
          </a:p>
        </p:txBody>
      </p:sp>
      <p:sp>
        <p:nvSpPr>
          <p:cNvPr id="6" name="Footer Placeholder 5"/>
          <p:cNvSpPr>
            <a:spLocks noGrp="1"/>
          </p:cNvSpPr>
          <p:nvPr>
            <p:ph type="ftr" sz="quarter" idx="11"/>
          </p:nvPr>
        </p:nvSpPr>
        <p:spPr/>
        <p:txBody>
          <a:bodyPr/>
          <a:lstStyle/>
          <a:p>
            <a:r>
              <a:rPr lang="en-GB"/>
              <a:t>ZOË ALICE NOAKES - P151032 - SURFACE PATTERN DESIGN (MAKER)</a:t>
            </a:r>
          </a:p>
        </p:txBody>
      </p:sp>
      <p:sp>
        <p:nvSpPr>
          <p:cNvPr id="7" name="Slide Number Placeholder 6"/>
          <p:cNvSpPr>
            <a:spLocks noGrp="1"/>
          </p:cNvSpPr>
          <p:nvPr>
            <p:ph type="sldNum" sz="quarter" idx="12"/>
          </p:nvPr>
        </p:nvSpPr>
        <p:spPr/>
        <p:txBody>
          <a:bodyPr/>
          <a:lstStyle/>
          <a:p>
            <a:fld id="{13388A6D-2FA4-4A3A-BA13-785262B2E2AC}" type="slidenum">
              <a:rPr lang="en-GB" smtClean="0"/>
              <a:t>‹#›</a:t>
            </a:fld>
            <a:endParaRPr lang="en-GB"/>
          </a:p>
        </p:txBody>
      </p:sp>
    </p:spTree>
    <p:extLst>
      <p:ext uri="{BB962C8B-B14F-4D97-AF65-F5344CB8AC3E}">
        <p14:creationId xmlns:p14="http://schemas.microsoft.com/office/powerpoint/2010/main" val="18320548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055EC45-FC0F-48D0-9CD7-F473AF4FE2BD}" type="datetime1">
              <a:rPr lang="en-GB" smtClean="0"/>
              <a:t>18/06/2020</a:t>
            </a:fld>
            <a:endParaRPr lang="en-GB"/>
          </a:p>
        </p:txBody>
      </p:sp>
      <p:sp>
        <p:nvSpPr>
          <p:cNvPr id="8" name="Footer Placeholder 7"/>
          <p:cNvSpPr>
            <a:spLocks noGrp="1"/>
          </p:cNvSpPr>
          <p:nvPr>
            <p:ph type="ftr" sz="quarter" idx="11"/>
          </p:nvPr>
        </p:nvSpPr>
        <p:spPr/>
        <p:txBody>
          <a:bodyPr/>
          <a:lstStyle/>
          <a:p>
            <a:r>
              <a:rPr lang="en-GB"/>
              <a:t>ZOË ALICE NOAKES - P151032 - SURFACE PATTERN DESIGN (MAKER)</a:t>
            </a:r>
          </a:p>
        </p:txBody>
      </p:sp>
      <p:sp>
        <p:nvSpPr>
          <p:cNvPr id="9" name="Slide Number Placeholder 8"/>
          <p:cNvSpPr>
            <a:spLocks noGrp="1"/>
          </p:cNvSpPr>
          <p:nvPr>
            <p:ph type="sldNum" sz="quarter" idx="12"/>
          </p:nvPr>
        </p:nvSpPr>
        <p:spPr/>
        <p:txBody>
          <a:bodyPr/>
          <a:lstStyle/>
          <a:p>
            <a:fld id="{13388A6D-2FA4-4A3A-BA13-785262B2E2AC}" type="slidenum">
              <a:rPr lang="en-GB" smtClean="0"/>
              <a:t>‹#›</a:t>
            </a:fld>
            <a:endParaRPr lang="en-GB"/>
          </a:p>
        </p:txBody>
      </p:sp>
    </p:spTree>
    <p:extLst>
      <p:ext uri="{BB962C8B-B14F-4D97-AF65-F5344CB8AC3E}">
        <p14:creationId xmlns:p14="http://schemas.microsoft.com/office/powerpoint/2010/main" val="20260466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124C9D9-BB64-421C-80F4-E7BFA3F9355E}" type="datetime1">
              <a:rPr lang="en-GB" smtClean="0"/>
              <a:t>18/06/2020</a:t>
            </a:fld>
            <a:endParaRPr lang="en-GB"/>
          </a:p>
        </p:txBody>
      </p:sp>
      <p:sp>
        <p:nvSpPr>
          <p:cNvPr id="4" name="Footer Placeholder 3"/>
          <p:cNvSpPr>
            <a:spLocks noGrp="1"/>
          </p:cNvSpPr>
          <p:nvPr>
            <p:ph type="ftr" sz="quarter" idx="11"/>
          </p:nvPr>
        </p:nvSpPr>
        <p:spPr/>
        <p:txBody>
          <a:bodyPr/>
          <a:lstStyle/>
          <a:p>
            <a:r>
              <a:rPr lang="en-GB"/>
              <a:t>ZOË ALICE NOAKES - P151032 - SURFACE PATTERN DESIGN (MAKER)</a:t>
            </a:r>
          </a:p>
        </p:txBody>
      </p:sp>
      <p:sp>
        <p:nvSpPr>
          <p:cNvPr id="5" name="Slide Number Placeholder 4"/>
          <p:cNvSpPr>
            <a:spLocks noGrp="1"/>
          </p:cNvSpPr>
          <p:nvPr>
            <p:ph type="sldNum" sz="quarter" idx="12"/>
          </p:nvPr>
        </p:nvSpPr>
        <p:spPr/>
        <p:txBody>
          <a:bodyPr/>
          <a:lstStyle/>
          <a:p>
            <a:fld id="{13388A6D-2FA4-4A3A-BA13-785262B2E2AC}" type="slidenum">
              <a:rPr lang="en-GB" smtClean="0"/>
              <a:t>‹#›</a:t>
            </a:fld>
            <a:endParaRPr lang="en-GB"/>
          </a:p>
        </p:txBody>
      </p:sp>
    </p:spTree>
    <p:extLst>
      <p:ext uri="{BB962C8B-B14F-4D97-AF65-F5344CB8AC3E}">
        <p14:creationId xmlns:p14="http://schemas.microsoft.com/office/powerpoint/2010/main" val="8334562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59EC312-D035-42F3-A316-1FC23AB44264}" type="datetime1">
              <a:rPr lang="en-GB" smtClean="0"/>
              <a:t>18/06/2020</a:t>
            </a:fld>
            <a:endParaRPr lang="en-GB"/>
          </a:p>
        </p:txBody>
      </p:sp>
      <p:sp>
        <p:nvSpPr>
          <p:cNvPr id="3" name="Footer Placeholder 2"/>
          <p:cNvSpPr>
            <a:spLocks noGrp="1"/>
          </p:cNvSpPr>
          <p:nvPr>
            <p:ph type="ftr" sz="quarter" idx="11"/>
          </p:nvPr>
        </p:nvSpPr>
        <p:spPr/>
        <p:txBody>
          <a:bodyPr/>
          <a:lstStyle/>
          <a:p>
            <a:r>
              <a:rPr lang="en-GB"/>
              <a:t>ZOË ALICE NOAKES - P151032 - SURFACE PATTERN DESIGN (MAKER)</a:t>
            </a:r>
          </a:p>
        </p:txBody>
      </p:sp>
      <p:sp>
        <p:nvSpPr>
          <p:cNvPr id="4" name="Slide Number Placeholder 3"/>
          <p:cNvSpPr>
            <a:spLocks noGrp="1"/>
          </p:cNvSpPr>
          <p:nvPr>
            <p:ph type="sldNum" sz="quarter" idx="12"/>
          </p:nvPr>
        </p:nvSpPr>
        <p:spPr/>
        <p:txBody>
          <a:bodyPr/>
          <a:lstStyle/>
          <a:p>
            <a:fld id="{13388A6D-2FA4-4A3A-BA13-785262B2E2AC}" type="slidenum">
              <a:rPr lang="en-GB" smtClean="0"/>
              <a:t>‹#›</a:t>
            </a:fld>
            <a:endParaRPr lang="en-GB"/>
          </a:p>
        </p:txBody>
      </p:sp>
    </p:spTree>
    <p:extLst>
      <p:ext uri="{BB962C8B-B14F-4D97-AF65-F5344CB8AC3E}">
        <p14:creationId xmlns:p14="http://schemas.microsoft.com/office/powerpoint/2010/main" val="207043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1B14CC4-2A83-4CCB-B4D9-1B2294AD34AC}" type="datetime1">
              <a:rPr lang="en-GB" smtClean="0"/>
              <a:t>18/06/2020</a:t>
            </a:fld>
            <a:endParaRPr lang="en-GB"/>
          </a:p>
        </p:txBody>
      </p:sp>
      <p:sp>
        <p:nvSpPr>
          <p:cNvPr id="6" name="Footer Placeholder 5"/>
          <p:cNvSpPr>
            <a:spLocks noGrp="1"/>
          </p:cNvSpPr>
          <p:nvPr>
            <p:ph type="ftr" sz="quarter" idx="11"/>
          </p:nvPr>
        </p:nvSpPr>
        <p:spPr/>
        <p:txBody>
          <a:bodyPr/>
          <a:lstStyle/>
          <a:p>
            <a:r>
              <a:rPr lang="en-GB"/>
              <a:t>ZOË ALICE NOAKES - P151032 - SURFACE PATTERN DESIGN (MAKER)</a:t>
            </a:r>
          </a:p>
        </p:txBody>
      </p:sp>
      <p:sp>
        <p:nvSpPr>
          <p:cNvPr id="7" name="Slide Number Placeholder 6"/>
          <p:cNvSpPr>
            <a:spLocks noGrp="1"/>
          </p:cNvSpPr>
          <p:nvPr>
            <p:ph type="sldNum" sz="quarter" idx="12"/>
          </p:nvPr>
        </p:nvSpPr>
        <p:spPr/>
        <p:txBody>
          <a:bodyPr/>
          <a:lstStyle/>
          <a:p>
            <a:fld id="{13388A6D-2FA4-4A3A-BA13-785262B2E2AC}" type="slidenum">
              <a:rPr lang="en-GB" smtClean="0"/>
              <a:t>‹#›</a:t>
            </a:fld>
            <a:endParaRPr lang="en-GB"/>
          </a:p>
        </p:txBody>
      </p:sp>
    </p:spTree>
    <p:extLst>
      <p:ext uri="{BB962C8B-B14F-4D97-AF65-F5344CB8AC3E}">
        <p14:creationId xmlns:p14="http://schemas.microsoft.com/office/powerpoint/2010/main" val="9956315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7BC76FA-7C1C-48C3-A5AF-D7326810F096}" type="datetime1">
              <a:rPr lang="en-GB" smtClean="0"/>
              <a:t>18/06/2020</a:t>
            </a:fld>
            <a:endParaRPr lang="en-GB"/>
          </a:p>
        </p:txBody>
      </p:sp>
      <p:sp>
        <p:nvSpPr>
          <p:cNvPr id="6" name="Footer Placeholder 5"/>
          <p:cNvSpPr>
            <a:spLocks noGrp="1"/>
          </p:cNvSpPr>
          <p:nvPr>
            <p:ph type="ftr" sz="quarter" idx="11"/>
          </p:nvPr>
        </p:nvSpPr>
        <p:spPr/>
        <p:txBody>
          <a:bodyPr/>
          <a:lstStyle/>
          <a:p>
            <a:r>
              <a:rPr lang="en-GB"/>
              <a:t>ZOË ALICE NOAKES - P151032 - SURFACE PATTERN DESIGN (MAKER)</a:t>
            </a:r>
          </a:p>
        </p:txBody>
      </p:sp>
      <p:sp>
        <p:nvSpPr>
          <p:cNvPr id="7" name="Slide Number Placeholder 6"/>
          <p:cNvSpPr>
            <a:spLocks noGrp="1"/>
          </p:cNvSpPr>
          <p:nvPr>
            <p:ph type="sldNum" sz="quarter" idx="12"/>
          </p:nvPr>
        </p:nvSpPr>
        <p:spPr/>
        <p:txBody>
          <a:bodyPr/>
          <a:lstStyle/>
          <a:p>
            <a:fld id="{13388A6D-2FA4-4A3A-BA13-785262B2E2AC}" type="slidenum">
              <a:rPr lang="en-GB" smtClean="0"/>
              <a:t>‹#›</a:t>
            </a:fld>
            <a:endParaRPr lang="en-GB"/>
          </a:p>
        </p:txBody>
      </p:sp>
    </p:spTree>
    <p:extLst>
      <p:ext uri="{BB962C8B-B14F-4D97-AF65-F5344CB8AC3E}">
        <p14:creationId xmlns:p14="http://schemas.microsoft.com/office/powerpoint/2010/main" val="34467553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5240130-341D-4302-9797-CFF40D7DC144}" type="datetime1">
              <a:rPr lang="en-GB" smtClean="0"/>
              <a:t>18/06/2020</a:t>
            </a:fld>
            <a:endParaRPr lang="en-GB"/>
          </a:p>
        </p:txBody>
      </p:sp>
      <p:sp>
        <p:nvSpPr>
          <p:cNvPr id="5" name="Footer Placeholder 4"/>
          <p:cNvSpPr>
            <a:spLocks noGrp="1"/>
          </p:cNvSpPr>
          <p:nvPr>
            <p:ph type="ftr" sz="quarter" idx="11"/>
          </p:nvPr>
        </p:nvSpPr>
        <p:spPr/>
        <p:txBody>
          <a:bodyPr/>
          <a:lstStyle/>
          <a:p>
            <a:r>
              <a:rPr lang="en-GB"/>
              <a:t>ZOË ALICE NOAKES - P151032 - SURFACE PATTERN DESIGN (MAKER)</a:t>
            </a:r>
          </a:p>
        </p:txBody>
      </p:sp>
      <p:sp>
        <p:nvSpPr>
          <p:cNvPr id="6" name="Slide Number Placeholder 5"/>
          <p:cNvSpPr>
            <a:spLocks noGrp="1"/>
          </p:cNvSpPr>
          <p:nvPr>
            <p:ph type="sldNum" sz="quarter" idx="12"/>
          </p:nvPr>
        </p:nvSpPr>
        <p:spPr/>
        <p:txBody>
          <a:bodyPr/>
          <a:lstStyle/>
          <a:p>
            <a:fld id="{13388A6D-2FA4-4A3A-BA13-785262B2E2AC}" type="slidenum">
              <a:rPr lang="en-GB" smtClean="0"/>
              <a:t>‹#›</a:t>
            </a:fld>
            <a:endParaRPr lang="en-GB"/>
          </a:p>
        </p:txBody>
      </p:sp>
    </p:spTree>
    <p:extLst>
      <p:ext uri="{BB962C8B-B14F-4D97-AF65-F5344CB8AC3E}">
        <p14:creationId xmlns:p14="http://schemas.microsoft.com/office/powerpoint/2010/main" val="5876319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CAC514F-C7CD-440D-961B-E8CDDB32B0AC}" type="datetime1">
              <a:rPr lang="en-GB" smtClean="0"/>
              <a:t>18/06/2020</a:t>
            </a:fld>
            <a:endParaRPr lang="en-GB"/>
          </a:p>
        </p:txBody>
      </p:sp>
      <p:sp>
        <p:nvSpPr>
          <p:cNvPr id="5" name="Footer Placeholder 4"/>
          <p:cNvSpPr>
            <a:spLocks noGrp="1"/>
          </p:cNvSpPr>
          <p:nvPr>
            <p:ph type="ftr" sz="quarter" idx="11"/>
          </p:nvPr>
        </p:nvSpPr>
        <p:spPr/>
        <p:txBody>
          <a:bodyPr/>
          <a:lstStyle/>
          <a:p>
            <a:r>
              <a:rPr lang="en-GB"/>
              <a:t>ZOË ALICE NOAKES - P151032 - SURFACE PATTERN DESIGN (MAKER)</a:t>
            </a:r>
          </a:p>
        </p:txBody>
      </p:sp>
      <p:sp>
        <p:nvSpPr>
          <p:cNvPr id="6" name="Slide Number Placeholder 5"/>
          <p:cNvSpPr>
            <a:spLocks noGrp="1"/>
          </p:cNvSpPr>
          <p:nvPr>
            <p:ph type="sldNum" sz="quarter" idx="12"/>
          </p:nvPr>
        </p:nvSpPr>
        <p:spPr/>
        <p:txBody>
          <a:bodyPr/>
          <a:lstStyle/>
          <a:p>
            <a:fld id="{13388A6D-2FA4-4A3A-BA13-785262B2E2AC}" type="slidenum">
              <a:rPr lang="en-GB" smtClean="0"/>
              <a:t>‹#›</a:t>
            </a:fld>
            <a:endParaRPr lang="en-GB"/>
          </a:p>
        </p:txBody>
      </p:sp>
    </p:spTree>
    <p:extLst>
      <p:ext uri="{BB962C8B-B14F-4D97-AF65-F5344CB8AC3E}">
        <p14:creationId xmlns:p14="http://schemas.microsoft.com/office/powerpoint/2010/main" val="30002041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CB455EC-8510-4CB9-A44A-ECD495297E18}" type="datetime1">
              <a:rPr lang="en-GB" smtClean="0"/>
              <a:t>18/06/2020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a:t>ZOË ALICE NOAKES - P151032 - SURFACE PATTERN DESIGN (MAKER)</a:t>
            </a: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3388A6D-2FA4-4A3A-BA13-785262B2E2AC}" type="slidenum">
              <a:rPr lang="en-GB" smtClean="0"/>
              <a:t>‹#›</a:t>
            </a:fld>
            <a:endParaRPr lang="en-GB"/>
          </a:p>
        </p:txBody>
      </p:sp>
    </p:spTree>
    <p:extLst>
      <p:ext uri="{BB962C8B-B14F-4D97-AF65-F5344CB8AC3E}">
        <p14:creationId xmlns:p14="http://schemas.microsoft.com/office/powerpoint/2010/main" val="1587020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8" Type="http://schemas.openxmlformats.org/officeDocument/2006/relationships/image" Target="../media/image12.jpeg"/><Relationship Id="rId3" Type="http://schemas.openxmlformats.org/officeDocument/2006/relationships/image" Target="../media/image7.png"/><Relationship Id="rId7" Type="http://schemas.openxmlformats.org/officeDocument/2006/relationships/image" Target="../media/image11.jpeg"/><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image" Target="../media/image9.jpeg"/><Relationship Id="rId4" Type="http://schemas.openxmlformats.org/officeDocument/2006/relationships/image" Target="../media/image8.jpeg"/></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8" Type="http://schemas.openxmlformats.org/officeDocument/2006/relationships/image" Target="../media/image22.jpeg"/><Relationship Id="rId3" Type="http://schemas.openxmlformats.org/officeDocument/2006/relationships/image" Target="../media/image17.jpeg"/><Relationship Id="rId7" Type="http://schemas.openxmlformats.org/officeDocument/2006/relationships/image" Target="../media/image21.jpeg"/><Relationship Id="rId2" Type="http://schemas.openxmlformats.org/officeDocument/2006/relationships/image" Target="../media/image16.jpeg"/><Relationship Id="rId1" Type="http://schemas.openxmlformats.org/officeDocument/2006/relationships/slideLayout" Target="../slideLayouts/slideLayout7.xml"/><Relationship Id="rId6" Type="http://schemas.openxmlformats.org/officeDocument/2006/relationships/image" Target="../media/image20.jpeg"/><Relationship Id="rId5" Type="http://schemas.openxmlformats.org/officeDocument/2006/relationships/image" Target="../media/image19.jpeg"/><Relationship Id="rId10" Type="http://schemas.openxmlformats.org/officeDocument/2006/relationships/image" Target="../media/image24.jpeg"/><Relationship Id="rId4" Type="http://schemas.openxmlformats.org/officeDocument/2006/relationships/image" Target="../media/image18.jpeg"/><Relationship Id="rId9" Type="http://schemas.openxmlformats.org/officeDocument/2006/relationships/image" Target="../media/image23.jpeg"/></Relationships>
</file>

<file path=ppt/slides/_rels/slide1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7.xml"/><Relationship Id="rId4" Type="http://schemas.openxmlformats.org/officeDocument/2006/relationships/image" Target="../media/image30.png"/></Relationships>
</file>

<file path=ppt/slides/_rels/slide18.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7.xml"/><Relationship Id="rId4" Type="http://schemas.openxmlformats.org/officeDocument/2006/relationships/image" Target="../media/image37.png"/></Relationships>
</file>

<file path=ppt/slides/_rels/slide22.xml.rels><?xml version="1.0" encoding="UTF-8" standalone="yes"?>
<Relationships xmlns="http://schemas.openxmlformats.org/package/2006/relationships"><Relationship Id="rId8" Type="http://schemas.openxmlformats.org/officeDocument/2006/relationships/image" Target="../media/image44.png"/><Relationship Id="rId3" Type="http://schemas.openxmlformats.org/officeDocument/2006/relationships/image" Target="../media/image39.jpeg"/><Relationship Id="rId7" Type="http://schemas.openxmlformats.org/officeDocument/2006/relationships/image" Target="../media/image43.jpeg"/><Relationship Id="rId2" Type="http://schemas.openxmlformats.org/officeDocument/2006/relationships/image" Target="../media/image38.png"/><Relationship Id="rId1" Type="http://schemas.openxmlformats.org/officeDocument/2006/relationships/slideLayout" Target="../slideLayouts/slideLayout7.xml"/><Relationship Id="rId6" Type="http://schemas.openxmlformats.org/officeDocument/2006/relationships/image" Target="../media/image42.jpeg"/><Relationship Id="rId5" Type="http://schemas.openxmlformats.org/officeDocument/2006/relationships/image" Target="../media/image41.jpeg"/><Relationship Id="rId10" Type="http://schemas.openxmlformats.org/officeDocument/2006/relationships/image" Target="../media/image46.jpeg"/><Relationship Id="rId4" Type="http://schemas.openxmlformats.org/officeDocument/2006/relationships/image" Target="../media/image40.jpeg"/><Relationship Id="rId9" Type="http://schemas.openxmlformats.org/officeDocument/2006/relationships/image" Target="../media/image45.png"/></Relationships>
</file>

<file path=ppt/slides/_rels/slide23.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png"/><Relationship Id="rId1" Type="http://schemas.openxmlformats.org/officeDocument/2006/relationships/slideLayout" Target="../slideLayouts/slideLayout7.xml"/><Relationship Id="rId5" Type="http://schemas.openxmlformats.org/officeDocument/2006/relationships/image" Target="../media/image54.png"/><Relationship Id="rId4" Type="http://schemas.openxmlformats.org/officeDocument/2006/relationships/image" Target="../media/image53.png"/></Relationships>
</file>

<file path=ppt/slides/_rels/slide27.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55.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59.png"/></Relationships>
</file>

<file path=ppt/slides/_rels/slide30.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62.png"/><Relationship Id="rId7" Type="http://schemas.openxmlformats.org/officeDocument/2006/relationships/image" Target="../media/image66.png"/><Relationship Id="rId2" Type="http://schemas.openxmlformats.org/officeDocument/2006/relationships/image" Target="../media/image61.png"/><Relationship Id="rId1" Type="http://schemas.openxmlformats.org/officeDocument/2006/relationships/slideLayout" Target="../slideLayouts/slideLayout7.xml"/><Relationship Id="rId6" Type="http://schemas.openxmlformats.org/officeDocument/2006/relationships/image" Target="../media/image65.png"/><Relationship Id="rId5" Type="http://schemas.openxmlformats.org/officeDocument/2006/relationships/image" Target="../media/image64.png"/><Relationship Id="rId4" Type="http://schemas.openxmlformats.org/officeDocument/2006/relationships/image" Target="../media/image63.png"/></Relationships>
</file>

<file path=ppt/slides/_rels/slide32.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image" Target="../media/image67.png"/><Relationship Id="rId1" Type="http://schemas.openxmlformats.org/officeDocument/2006/relationships/slideLayout" Target="../slideLayouts/slideLayout7.xml"/><Relationship Id="rId4" Type="http://schemas.openxmlformats.org/officeDocument/2006/relationships/image" Target="../media/image69.png"/></Relationships>
</file>

<file path=ppt/slides/_rels/slide33.xml.rels><?xml version="1.0" encoding="UTF-8" standalone="yes"?>
<Relationships xmlns="http://schemas.openxmlformats.org/package/2006/relationships"><Relationship Id="rId2" Type="http://schemas.openxmlformats.org/officeDocument/2006/relationships/image" Target="../media/image70.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71.png"/><Relationship Id="rId1" Type="http://schemas.openxmlformats.org/officeDocument/2006/relationships/slideLayout" Target="../slideLayouts/slideLayout7.xml"/><Relationship Id="rId4" Type="http://schemas.openxmlformats.org/officeDocument/2006/relationships/image" Target="../media/image73.png"/></Relationships>
</file>

<file path=ppt/slides/_rels/slide35.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image" Target="../media/image74.png"/><Relationship Id="rId1" Type="http://schemas.openxmlformats.org/officeDocument/2006/relationships/slideLayout" Target="../slideLayouts/slideLayout7.xml"/><Relationship Id="rId5" Type="http://schemas.openxmlformats.org/officeDocument/2006/relationships/image" Target="../media/image77.png"/><Relationship Id="rId4" Type="http://schemas.openxmlformats.org/officeDocument/2006/relationships/image" Target="../media/image76.png"/></Relationships>
</file>

<file path=ppt/slides/_rels/slide36.xml.rels><?xml version="1.0" encoding="UTF-8" standalone="yes"?>
<Relationships xmlns="http://schemas.openxmlformats.org/package/2006/relationships"><Relationship Id="rId2" Type="http://schemas.openxmlformats.org/officeDocument/2006/relationships/image" Target="../media/image78.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image" Target="../media/image79.png"/><Relationship Id="rId1" Type="http://schemas.openxmlformats.org/officeDocument/2006/relationships/slideLayout" Target="../slideLayouts/slideLayout7.xml"/><Relationship Id="rId6" Type="http://schemas.openxmlformats.org/officeDocument/2006/relationships/image" Target="../media/image83.png"/><Relationship Id="rId5" Type="http://schemas.openxmlformats.org/officeDocument/2006/relationships/image" Target="../media/image82.png"/><Relationship Id="rId4" Type="http://schemas.openxmlformats.org/officeDocument/2006/relationships/image" Target="../media/image81.png"/></Relationships>
</file>

<file path=ppt/slides/_rels/slide38.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image" Target="../media/image84.png"/><Relationship Id="rId1" Type="http://schemas.openxmlformats.org/officeDocument/2006/relationships/slideLayout" Target="../slideLayouts/slideLayout7.xml"/><Relationship Id="rId4" Type="http://schemas.openxmlformats.org/officeDocument/2006/relationships/image" Target="../media/image86.png"/></Relationships>
</file>

<file path=ppt/slides/_rels/slide39.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89.jpeg"/><Relationship Id="rId2" Type="http://schemas.openxmlformats.org/officeDocument/2006/relationships/image" Target="../media/image88.png"/><Relationship Id="rId1" Type="http://schemas.openxmlformats.org/officeDocument/2006/relationships/slideLayout" Target="../slideLayouts/slideLayout7.xml"/><Relationship Id="rId4" Type="http://schemas.openxmlformats.org/officeDocument/2006/relationships/image" Target="../media/image90.jpeg"/></Relationships>
</file>

<file path=ppt/slides/_rels/slide41.xml.rels><?xml version="1.0" encoding="UTF-8" standalone="yes"?>
<Relationships xmlns="http://schemas.openxmlformats.org/package/2006/relationships"><Relationship Id="rId3" Type="http://schemas.openxmlformats.org/officeDocument/2006/relationships/image" Target="../media/image92.png"/><Relationship Id="rId2" Type="http://schemas.openxmlformats.org/officeDocument/2006/relationships/image" Target="../media/image91.png"/><Relationship Id="rId1" Type="http://schemas.openxmlformats.org/officeDocument/2006/relationships/slideLayout" Target="../slideLayouts/slideLayout7.xml"/><Relationship Id="rId5" Type="http://schemas.openxmlformats.org/officeDocument/2006/relationships/image" Target="../media/image94.jpeg"/><Relationship Id="rId4" Type="http://schemas.openxmlformats.org/officeDocument/2006/relationships/image" Target="../media/image93.png"/></Relationships>
</file>

<file path=ppt/slides/_rels/slide42.xml.rels><?xml version="1.0" encoding="UTF-8" standalone="yes"?>
<Relationships xmlns="http://schemas.openxmlformats.org/package/2006/relationships"><Relationship Id="rId2" Type="http://schemas.openxmlformats.org/officeDocument/2006/relationships/image" Target="../media/image95.pn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96.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98.png"/><Relationship Id="rId2" Type="http://schemas.openxmlformats.org/officeDocument/2006/relationships/image" Target="../media/image97.png"/><Relationship Id="rId1" Type="http://schemas.openxmlformats.org/officeDocument/2006/relationships/slideLayout" Target="../slideLayouts/slideLayout7.xml"/><Relationship Id="rId4" Type="http://schemas.openxmlformats.org/officeDocument/2006/relationships/image" Target="../media/image99.png"/></Relationships>
</file>

<file path=ppt/slides/_rels/slide45.xml.rels><?xml version="1.0" encoding="UTF-8" standalone="yes"?>
<Relationships xmlns="http://schemas.openxmlformats.org/package/2006/relationships"><Relationship Id="rId3" Type="http://schemas.openxmlformats.org/officeDocument/2006/relationships/image" Target="../media/image101.png"/><Relationship Id="rId2" Type="http://schemas.openxmlformats.org/officeDocument/2006/relationships/image" Target="../media/image100.pn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7.xml.rels><?xml version="1.0" encoding="UTF-8" standalone="yes"?>
<Relationships xmlns="http://schemas.openxmlformats.org/package/2006/relationships"><Relationship Id="rId2" Type="http://schemas.openxmlformats.org/officeDocument/2006/relationships/image" Target="../media/image102.jpe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3" Type="http://schemas.openxmlformats.org/officeDocument/2006/relationships/image" Target="../media/image104.jpeg"/><Relationship Id="rId2" Type="http://schemas.openxmlformats.org/officeDocument/2006/relationships/image" Target="../media/image103.jpeg"/><Relationship Id="rId1" Type="http://schemas.openxmlformats.org/officeDocument/2006/relationships/slideLayout" Target="../slideLayouts/slideLayout7.xml"/><Relationship Id="rId4" Type="http://schemas.openxmlformats.org/officeDocument/2006/relationships/image" Target="../media/image105.jpeg"/></Relationships>
</file>

<file path=ppt/slides/_rels/slide49.xml.rels><?xml version="1.0" encoding="UTF-8" standalone="yes"?>
<Relationships xmlns="http://schemas.openxmlformats.org/package/2006/relationships"><Relationship Id="rId3" Type="http://schemas.openxmlformats.org/officeDocument/2006/relationships/image" Target="../media/image107.jpeg"/><Relationship Id="rId2" Type="http://schemas.openxmlformats.org/officeDocument/2006/relationships/image" Target="../media/image106.jpe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image" Target="../media/image109.jpeg"/><Relationship Id="rId2" Type="http://schemas.openxmlformats.org/officeDocument/2006/relationships/image" Target="../media/image108.jpe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3" Type="http://schemas.openxmlformats.org/officeDocument/2006/relationships/image" Target="../media/image111.jpeg"/><Relationship Id="rId2" Type="http://schemas.openxmlformats.org/officeDocument/2006/relationships/image" Target="../media/image110.jpeg"/><Relationship Id="rId1" Type="http://schemas.openxmlformats.org/officeDocument/2006/relationships/slideLayout" Target="../slideLayouts/slideLayout7.xml"/><Relationship Id="rId5" Type="http://schemas.openxmlformats.org/officeDocument/2006/relationships/image" Target="../media/image113.jpeg"/><Relationship Id="rId4" Type="http://schemas.openxmlformats.org/officeDocument/2006/relationships/image" Target="../media/image112.jpeg"/></Relationships>
</file>

<file path=ppt/slides/_rels/slide52.xml.rels><?xml version="1.0" encoding="UTF-8" standalone="yes"?>
<Relationships xmlns="http://schemas.openxmlformats.org/package/2006/relationships"><Relationship Id="rId3" Type="http://schemas.openxmlformats.org/officeDocument/2006/relationships/image" Target="../media/image115.jpeg"/><Relationship Id="rId2" Type="http://schemas.openxmlformats.org/officeDocument/2006/relationships/image" Target="../media/image114.jpe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3" Type="http://schemas.openxmlformats.org/officeDocument/2006/relationships/image" Target="../media/image117.jpeg"/><Relationship Id="rId2" Type="http://schemas.openxmlformats.org/officeDocument/2006/relationships/image" Target="../media/image116.jpeg"/><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3" Type="http://schemas.openxmlformats.org/officeDocument/2006/relationships/image" Target="../media/image119.jpeg"/><Relationship Id="rId2" Type="http://schemas.openxmlformats.org/officeDocument/2006/relationships/image" Target="../media/image118.jpeg"/><Relationship Id="rId1" Type="http://schemas.openxmlformats.org/officeDocument/2006/relationships/slideLayout" Target="../slideLayouts/slideLayout7.xml"/><Relationship Id="rId4" Type="http://schemas.openxmlformats.org/officeDocument/2006/relationships/image" Target="../media/image120.jpeg"/></Relationships>
</file>

<file path=ppt/slides/_rels/slide55.xml.rels><?xml version="1.0" encoding="UTF-8" standalone="yes"?>
<Relationships xmlns="http://schemas.openxmlformats.org/package/2006/relationships"><Relationship Id="rId3" Type="http://schemas.openxmlformats.org/officeDocument/2006/relationships/image" Target="../media/image122.jpeg"/><Relationship Id="rId2" Type="http://schemas.openxmlformats.org/officeDocument/2006/relationships/image" Target="../media/image121.jpeg"/><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2" Type="http://schemas.openxmlformats.org/officeDocument/2006/relationships/image" Target="../media/image123.png"/><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3" Type="http://schemas.openxmlformats.org/officeDocument/2006/relationships/image" Target="../media/image125.jpeg"/><Relationship Id="rId2" Type="http://schemas.openxmlformats.org/officeDocument/2006/relationships/image" Target="../media/image124.jpeg"/><Relationship Id="rId1" Type="http://schemas.openxmlformats.org/officeDocument/2006/relationships/slideLayout" Target="../slideLayouts/slideLayout7.xml"/><Relationship Id="rId4" Type="http://schemas.openxmlformats.org/officeDocument/2006/relationships/image" Target="../media/image126.jpeg"/></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2" Type="http://schemas.openxmlformats.org/officeDocument/2006/relationships/image" Target="../media/image127.png"/><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8" Type="http://schemas.openxmlformats.org/officeDocument/2006/relationships/image" Target="../media/image134.png"/><Relationship Id="rId3" Type="http://schemas.openxmlformats.org/officeDocument/2006/relationships/image" Target="../media/image129.png"/><Relationship Id="rId7" Type="http://schemas.openxmlformats.org/officeDocument/2006/relationships/image" Target="../media/image133.png"/><Relationship Id="rId2" Type="http://schemas.openxmlformats.org/officeDocument/2006/relationships/image" Target="../media/image128.png"/><Relationship Id="rId1" Type="http://schemas.openxmlformats.org/officeDocument/2006/relationships/slideLayout" Target="../slideLayouts/slideLayout7.xml"/><Relationship Id="rId6" Type="http://schemas.openxmlformats.org/officeDocument/2006/relationships/image" Target="../media/image132.png"/><Relationship Id="rId5" Type="http://schemas.openxmlformats.org/officeDocument/2006/relationships/image" Target="../media/image131.png"/><Relationship Id="rId4" Type="http://schemas.openxmlformats.org/officeDocument/2006/relationships/image" Target="../media/image130.png"/><Relationship Id="rId9" Type="http://schemas.openxmlformats.org/officeDocument/2006/relationships/image" Target="../media/image135.png"/></Relationships>
</file>

<file path=ppt/slides/_rels/slide61.xml.rels><?xml version="1.0" encoding="UTF-8" standalone="yes"?>
<Relationships xmlns="http://schemas.openxmlformats.org/package/2006/relationships"><Relationship Id="rId8" Type="http://schemas.openxmlformats.org/officeDocument/2006/relationships/image" Target="../media/image142.png"/><Relationship Id="rId3" Type="http://schemas.openxmlformats.org/officeDocument/2006/relationships/image" Target="../media/image137.png"/><Relationship Id="rId7" Type="http://schemas.openxmlformats.org/officeDocument/2006/relationships/image" Target="../media/image141.png"/><Relationship Id="rId2" Type="http://schemas.openxmlformats.org/officeDocument/2006/relationships/image" Target="../media/image136.jpeg"/><Relationship Id="rId1" Type="http://schemas.openxmlformats.org/officeDocument/2006/relationships/slideLayout" Target="../slideLayouts/slideLayout7.xml"/><Relationship Id="rId6" Type="http://schemas.openxmlformats.org/officeDocument/2006/relationships/image" Target="../media/image140.png"/><Relationship Id="rId11" Type="http://schemas.openxmlformats.org/officeDocument/2006/relationships/image" Target="../media/image145.png"/><Relationship Id="rId5" Type="http://schemas.openxmlformats.org/officeDocument/2006/relationships/image" Target="../media/image139.png"/><Relationship Id="rId10" Type="http://schemas.openxmlformats.org/officeDocument/2006/relationships/image" Target="../media/image144.png"/><Relationship Id="rId4" Type="http://schemas.openxmlformats.org/officeDocument/2006/relationships/image" Target="../media/image138.png"/><Relationship Id="rId9" Type="http://schemas.openxmlformats.org/officeDocument/2006/relationships/image" Target="../media/image143.png"/></Relationships>
</file>

<file path=ppt/slides/_rels/slide62.xml.rels><?xml version="1.0" encoding="UTF-8" standalone="yes"?>
<Relationships xmlns="http://schemas.openxmlformats.org/package/2006/relationships"><Relationship Id="rId2" Type="http://schemas.openxmlformats.org/officeDocument/2006/relationships/image" Target="../media/image146.png"/><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2" Type="http://schemas.openxmlformats.org/officeDocument/2006/relationships/image" Target="../media/image147.png"/><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2" Type="http://schemas.openxmlformats.org/officeDocument/2006/relationships/image" Target="../media/image148.png"/><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3" Type="http://schemas.openxmlformats.org/officeDocument/2006/relationships/image" Target="../media/image150.png"/><Relationship Id="rId2" Type="http://schemas.openxmlformats.org/officeDocument/2006/relationships/image" Target="../media/image149.png"/><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3" Type="http://schemas.openxmlformats.org/officeDocument/2006/relationships/image" Target="../media/image152.png"/><Relationship Id="rId2" Type="http://schemas.openxmlformats.org/officeDocument/2006/relationships/image" Target="../media/image151.png"/><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2" Type="http://schemas.openxmlformats.org/officeDocument/2006/relationships/image" Target="../media/image153.png"/><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2" Type="http://schemas.openxmlformats.org/officeDocument/2006/relationships/image" Target="../media/image154.jpeg"/><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0.xml.rels><?xml version="1.0" encoding="UTF-8" standalone="yes"?>
<Relationships xmlns="http://schemas.openxmlformats.org/package/2006/relationships"><Relationship Id="rId3" Type="http://schemas.openxmlformats.org/officeDocument/2006/relationships/image" Target="../media/image156.png"/><Relationship Id="rId2" Type="http://schemas.openxmlformats.org/officeDocument/2006/relationships/image" Target="../media/image155.png"/><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2" Type="http://schemas.openxmlformats.org/officeDocument/2006/relationships/image" Target="../media/image157.png"/><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3" Type="http://schemas.openxmlformats.org/officeDocument/2006/relationships/image" Target="../media/image158.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73.xml.rels><?xml version="1.0" encoding="UTF-8" standalone="yes"?>
<Relationships xmlns="http://schemas.openxmlformats.org/package/2006/relationships"><Relationship Id="rId3" Type="http://schemas.openxmlformats.org/officeDocument/2006/relationships/image" Target="../media/image160.png"/><Relationship Id="rId2" Type="http://schemas.openxmlformats.org/officeDocument/2006/relationships/image" Target="../media/image159.png"/><Relationship Id="rId1" Type="http://schemas.openxmlformats.org/officeDocument/2006/relationships/slideLayout" Target="../slideLayouts/slideLayout7.xml"/></Relationships>
</file>

<file path=ppt/slides/_rels/slide74.xml.rels><?xml version="1.0" encoding="UTF-8" standalone="yes"?>
<Relationships xmlns="http://schemas.openxmlformats.org/package/2006/relationships"><Relationship Id="rId3" Type="http://schemas.openxmlformats.org/officeDocument/2006/relationships/image" Target="../media/image162.png"/><Relationship Id="rId2" Type="http://schemas.openxmlformats.org/officeDocument/2006/relationships/image" Target="../media/image161.png"/><Relationship Id="rId1" Type="http://schemas.openxmlformats.org/officeDocument/2006/relationships/slideLayout" Target="../slideLayouts/slideLayout7.xml"/><Relationship Id="rId4" Type="http://schemas.openxmlformats.org/officeDocument/2006/relationships/image" Target="../media/image163.png"/></Relationships>
</file>

<file path=ppt/slides/_rels/slide75.xml.rels><?xml version="1.0" encoding="UTF-8" standalone="yes"?>
<Relationships xmlns="http://schemas.openxmlformats.org/package/2006/relationships"><Relationship Id="rId3" Type="http://schemas.openxmlformats.org/officeDocument/2006/relationships/image" Target="../media/image165.png"/><Relationship Id="rId2" Type="http://schemas.openxmlformats.org/officeDocument/2006/relationships/image" Target="../media/image164.png"/><Relationship Id="rId1" Type="http://schemas.openxmlformats.org/officeDocument/2006/relationships/slideLayout" Target="../slideLayouts/slideLayout7.xml"/></Relationships>
</file>

<file path=ppt/slides/_rels/slide76.xml.rels><?xml version="1.0" encoding="UTF-8" standalone="yes"?>
<Relationships xmlns="http://schemas.openxmlformats.org/package/2006/relationships"><Relationship Id="rId3" Type="http://schemas.openxmlformats.org/officeDocument/2006/relationships/image" Target="../media/image167.png"/><Relationship Id="rId2" Type="http://schemas.openxmlformats.org/officeDocument/2006/relationships/image" Target="../media/image166.png"/><Relationship Id="rId1" Type="http://schemas.openxmlformats.org/officeDocument/2006/relationships/slideLayout" Target="../slideLayouts/slideLayout7.xml"/></Relationships>
</file>

<file path=ppt/slides/_rels/slide77.xml.rels><?xml version="1.0" encoding="UTF-8" standalone="yes"?>
<Relationships xmlns="http://schemas.openxmlformats.org/package/2006/relationships"><Relationship Id="rId3" Type="http://schemas.openxmlformats.org/officeDocument/2006/relationships/image" Target="../media/image169.png"/><Relationship Id="rId2" Type="http://schemas.openxmlformats.org/officeDocument/2006/relationships/image" Target="../media/image168.png"/><Relationship Id="rId1" Type="http://schemas.openxmlformats.org/officeDocument/2006/relationships/slideLayout" Target="../slideLayouts/slideLayout7.xml"/></Relationships>
</file>

<file path=ppt/slides/_rels/slide78.xml.rels><?xml version="1.0" encoding="UTF-8" standalone="yes"?>
<Relationships xmlns="http://schemas.openxmlformats.org/package/2006/relationships"><Relationship Id="rId3" Type="http://schemas.openxmlformats.org/officeDocument/2006/relationships/image" Target="../media/image171.png"/><Relationship Id="rId2" Type="http://schemas.openxmlformats.org/officeDocument/2006/relationships/image" Target="../media/image170.png"/><Relationship Id="rId1" Type="http://schemas.openxmlformats.org/officeDocument/2006/relationships/slideLayout" Target="../slideLayouts/slideLayout7.xml"/><Relationship Id="rId4" Type="http://schemas.openxmlformats.org/officeDocument/2006/relationships/image" Target="../media/image172.png"/></Relationships>
</file>

<file path=ppt/slides/_rels/slide79.xml.rels><?xml version="1.0" encoding="UTF-8" standalone="yes"?>
<Relationships xmlns="http://schemas.openxmlformats.org/package/2006/relationships"><Relationship Id="rId2" Type="http://schemas.openxmlformats.org/officeDocument/2006/relationships/image" Target="../media/image173.png"/><Relationship Id="rId1" Type="http://schemas.openxmlformats.org/officeDocument/2006/relationships/slideLayout" Target="../slideLayouts/slideLayout7.xml"/></Relationships>
</file>

<file path=ppt/slides/_rels/slide80.xml.rels><?xml version="1.0" encoding="UTF-8" standalone="yes"?>
<Relationships xmlns="http://schemas.openxmlformats.org/package/2006/relationships"><Relationship Id="rId3" Type="http://schemas.openxmlformats.org/officeDocument/2006/relationships/image" Target="../media/image175.png"/><Relationship Id="rId2" Type="http://schemas.openxmlformats.org/officeDocument/2006/relationships/image" Target="../media/image174.png"/><Relationship Id="rId1" Type="http://schemas.openxmlformats.org/officeDocument/2006/relationships/slideLayout" Target="../slideLayouts/slideLayout7.xml"/></Relationships>
</file>

<file path=ppt/slides/_rels/slide81.xml.rels><?xml version="1.0" encoding="UTF-8" standalone="yes"?>
<Relationships xmlns="http://schemas.openxmlformats.org/package/2006/relationships"><Relationship Id="rId3" Type="http://schemas.openxmlformats.org/officeDocument/2006/relationships/image" Target="../media/image176.pn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177.png"/></Relationships>
</file>

<file path=ppt/slides/_rels/slide82.xml.rels><?xml version="1.0" encoding="UTF-8" standalone="yes"?>
<Relationships xmlns="http://schemas.openxmlformats.org/package/2006/relationships"><Relationship Id="rId3" Type="http://schemas.openxmlformats.org/officeDocument/2006/relationships/image" Target="../media/image178.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83.xml.rels><?xml version="1.0" encoding="UTF-8" standalone="yes"?>
<Relationships xmlns="http://schemas.openxmlformats.org/package/2006/relationships"><Relationship Id="rId3" Type="http://schemas.openxmlformats.org/officeDocument/2006/relationships/image" Target="../media/image179.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5.xml.rels><?xml version="1.0" encoding="UTF-8" standalone="yes"?>
<Relationships xmlns="http://schemas.openxmlformats.org/package/2006/relationships"><Relationship Id="rId3" Type="http://schemas.openxmlformats.org/officeDocument/2006/relationships/image" Target="../media/image181.png"/><Relationship Id="rId2" Type="http://schemas.openxmlformats.org/officeDocument/2006/relationships/image" Target="../media/image180.png"/><Relationship Id="rId1" Type="http://schemas.openxmlformats.org/officeDocument/2006/relationships/slideLayout" Target="../slideLayouts/slideLayout7.xml"/><Relationship Id="rId6" Type="http://schemas.openxmlformats.org/officeDocument/2006/relationships/image" Target="../media/image184.jpeg"/><Relationship Id="rId5" Type="http://schemas.openxmlformats.org/officeDocument/2006/relationships/image" Target="../media/image183.png"/><Relationship Id="rId4" Type="http://schemas.openxmlformats.org/officeDocument/2006/relationships/image" Target="../media/image182.png"/></Relationships>
</file>

<file path=ppt/slides/_rels/slide86.xml.rels><?xml version="1.0" encoding="UTF-8" standalone="yes"?>
<Relationships xmlns="http://schemas.openxmlformats.org/package/2006/relationships"><Relationship Id="rId3" Type="http://schemas.openxmlformats.org/officeDocument/2006/relationships/image" Target="../media/image186.png"/><Relationship Id="rId2" Type="http://schemas.openxmlformats.org/officeDocument/2006/relationships/image" Target="../media/image185.png"/><Relationship Id="rId1" Type="http://schemas.openxmlformats.org/officeDocument/2006/relationships/slideLayout" Target="../slideLayouts/slideLayout7.xml"/></Relationships>
</file>

<file path=ppt/slides/_rels/slide87.xml.rels><?xml version="1.0" encoding="UTF-8" standalone="yes"?>
<Relationships xmlns="http://schemas.openxmlformats.org/package/2006/relationships"><Relationship Id="rId3" Type="http://schemas.openxmlformats.org/officeDocument/2006/relationships/image" Target="../media/image188.png"/><Relationship Id="rId2" Type="http://schemas.openxmlformats.org/officeDocument/2006/relationships/image" Target="../media/image187.png"/><Relationship Id="rId1" Type="http://schemas.openxmlformats.org/officeDocument/2006/relationships/slideLayout" Target="../slideLayouts/slideLayout7.xml"/><Relationship Id="rId5" Type="http://schemas.openxmlformats.org/officeDocument/2006/relationships/image" Target="../media/image190.png"/><Relationship Id="rId4" Type="http://schemas.openxmlformats.org/officeDocument/2006/relationships/image" Target="../media/image189.png"/></Relationships>
</file>

<file path=ppt/slides/_rels/slide88.xml.rels><?xml version="1.0" encoding="UTF-8" standalone="yes"?>
<Relationships xmlns="http://schemas.openxmlformats.org/package/2006/relationships"><Relationship Id="rId8" Type="http://schemas.openxmlformats.org/officeDocument/2006/relationships/image" Target="../media/image197.png"/><Relationship Id="rId3" Type="http://schemas.openxmlformats.org/officeDocument/2006/relationships/image" Target="../media/image192.png"/><Relationship Id="rId7" Type="http://schemas.openxmlformats.org/officeDocument/2006/relationships/image" Target="../media/image196.png"/><Relationship Id="rId2" Type="http://schemas.openxmlformats.org/officeDocument/2006/relationships/image" Target="../media/image191.jpeg"/><Relationship Id="rId1" Type="http://schemas.openxmlformats.org/officeDocument/2006/relationships/slideLayout" Target="../slideLayouts/slideLayout7.xml"/><Relationship Id="rId6" Type="http://schemas.openxmlformats.org/officeDocument/2006/relationships/image" Target="../media/image195.png"/><Relationship Id="rId5" Type="http://schemas.openxmlformats.org/officeDocument/2006/relationships/image" Target="../media/image194.png"/><Relationship Id="rId4" Type="http://schemas.openxmlformats.org/officeDocument/2006/relationships/image" Target="../media/image193.jpeg"/><Relationship Id="rId9" Type="http://schemas.openxmlformats.org/officeDocument/2006/relationships/image" Target="../media/image198.png"/></Relationships>
</file>

<file path=ppt/slides/_rels/slide89.xml.rels><?xml version="1.0" encoding="UTF-8" standalone="yes"?>
<Relationships xmlns="http://schemas.openxmlformats.org/package/2006/relationships"><Relationship Id="rId3" Type="http://schemas.openxmlformats.org/officeDocument/2006/relationships/image" Target="../media/image200.png"/><Relationship Id="rId2" Type="http://schemas.openxmlformats.org/officeDocument/2006/relationships/image" Target="../media/image199.png"/><Relationship Id="rId1" Type="http://schemas.openxmlformats.org/officeDocument/2006/relationships/slideLayout" Target="../slideLayouts/slideLayout7.xml"/><Relationship Id="rId4" Type="http://schemas.openxmlformats.org/officeDocument/2006/relationships/image" Target="../media/image201.jpeg"/></Relationships>
</file>

<file path=ppt/slides/_rels/slide90.xml.rels><?xml version="1.0" encoding="UTF-8" standalone="yes"?>
<Relationships xmlns="http://schemas.openxmlformats.org/package/2006/relationships"><Relationship Id="rId2" Type="http://schemas.openxmlformats.org/officeDocument/2006/relationships/image" Target="../media/image202.png"/><Relationship Id="rId1" Type="http://schemas.openxmlformats.org/officeDocument/2006/relationships/slideLayout" Target="../slideLayouts/slideLayout7.xml"/></Relationships>
</file>

<file path=ppt/slides/_rels/slide91.xml.rels><?xml version="1.0" encoding="UTF-8" standalone="yes"?>
<Relationships xmlns="http://schemas.openxmlformats.org/package/2006/relationships"><Relationship Id="rId3" Type="http://schemas.openxmlformats.org/officeDocument/2006/relationships/image" Target="../media/image204.png"/><Relationship Id="rId2" Type="http://schemas.openxmlformats.org/officeDocument/2006/relationships/image" Target="../media/image203.png"/><Relationship Id="rId1" Type="http://schemas.openxmlformats.org/officeDocument/2006/relationships/slideLayout" Target="../slideLayouts/slideLayout7.xml"/></Relationships>
</file>

<file path=ppt/slides/_rels/slide92.xml.rels><?xml version="1.0" encoding="UTF-8" standalone="yes"?>
<Relationships xmlns="http://schemas.openxmlformats.org/package/2006/relationships"><Relationship Id="rId2" Type="http://schemas.openxmlformats.org/officeDocument/2006/relationships/image" Target="../media/image205.png"/><Relationship Id="rId1" Type="http://schemas.openxmlformats.org/officeDocument/2006/relationships/slideLayout" Target="../slideLayouts/slideLayout7.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4.xml.rels><?xml version="1.0" encoding="UTF-8" standalone="yes"?>
<Relationships xmlns="http://schemas.openxmlformats.org/package/2006/relationships"><Relationship Id="rId3" Type="http://schemas.openxmlformats.org/officeDocument/2006/relationships/image" Target="../media/image207.jpeg"/><Relationship Id="rId2" Type="http://schemas.openxmlformats.org/officeDocument/2006/relationships/image" Target="../media/image206.jpeg"/><Relationship Id="rId1" Type="http://schemas.openxmlformats.org/officeDocument/2006/relationships/slideLayout" Target="../slideLayouts/slideLayout7.xml"/></Relationships>
</file>

<file path=ppt/slides/_rels/slide95.xml.rels><?xml version="1.0" encoding="UTF-8" standalone="yes"?>
<Relationships xmlns="http://schemas.openxmlformats.org/package/2006/relationships"><Relationship Id="rId3" Type="http://schemas.openxmlformats.org/officeDocument/2006/relationships/image" Target="../media/image209.jpeg"/><Relationship Id="rId2" Type="http://schemas.openxmlformats.org/officeDocument/2006/relationships/image" Target="../media/image208.jpeg"/><Relationship Id="rId1" Type="http://schemas.openxmlformats.org/officeDocument/2006/relationships/slideLayout" Target="../slideLayouts/slideLayout7.xml"/></Relationships>
</file>

<file path=ppt/slides/_rels/slide96.xml.rels><?xml version="1.0" encoding="UTF-8" standalone="yes"?>
<Relationships xmlns="http://schemas.openxmlformats.org/package/2006/relationships"><Relationship Id="rId3" Type="http://schemas.openxmlformats.org/officeDocument/2006/relationships/image" Target="../media/image211.png"/><Relationship Id="rId2" Type="http://schemas.openxmlformats.org/officeDocument/2006/relationships/image" Target="../media/image210.jpeg"/><Relationship Id="rId1" Type="http://schemas.openxmlformats.org/officeDocument/2006/relationships/slideLayout" Target="../slideLayouts/slideLayout7.xml"/></Relationships>
</file>

<file path=ppt/slides/_rels/slide97.xml.rels><?xml version="1.0" encoding="UTF-8" standalone="yes"?>
<Relationships xmlns="http://schemas.openxmlformats.org/package/2006/relationships"><Relationship Id="rId3" Type="http://schemas.openxmlformats.org/officeDocument/2006/relationships/image" Target="../media/image213.jpeg"/><Relationship Id="rId2" Type="http://schemas.openxmlformats.org/officeDocument/2006/relationships/image" Target="../media/image212.jpeg"/><Relationship Id="rId1" Type="http://schemas.openxmlformats.org/officeDocument/2006/relationships/slideLayout" Target="../slideLayouts/slideLayout7.xml"/><Relationship Id="rId4" Type="http://schemas.openxmlformats.org/officeDocument/2006/relationships/image" Target="../media/image214.jpeg"/></Relationships>
</file>

<file path=ppt/slides/_rels/slide98.xml.rels><?xml version="1.0" encoding="UTF-8" standalone="yes"?>
<Relationships xmlns="http://schemas.openxmlformats.org/package/2006/relationships"><Relationship Id="rId3" Type="http://schemas.openxmlformats.org/officeDocument/2006/relationships/image" Target="../media/image216.png"/><Relationship Id="rId2" Type="http://schemas.openxmlformats.org/officeDocument/2006/relationships/image" Target="../media/image215.png"/><Relationship Id="rId1" Type="http://schemas.openxmlformats.org/officeDocument/2006/relationships/slideLayout" Target="../slideLayouts/slideLayout7.xml"/><Relationship Id="rId6" Type="http://schemas.openxmlformats.org/officeDocument/2006/relationships/image" Target="../media/image219.jpeg"/><Relationship Id="rId5" Type="http://schemas.openxmlformats.org/officeDocument/2006/relationships/image" Target="../media/image218.png"/><Relationship Id="rId4" Type="http://schemas.openxmlformats.org/officeDocument/2006/relationships/image" Target="../media/image217.png"/></Relationships>
</file>

<file path=ppt/slides/_rels/slide99.xml.rels><?xml version="1.0" encoding="UTF-8" standalone="yes"?>
<Relationships xmlns="http://schemas.openxmlformats.org/package/2006/relationships"><Relationship Id="rId2" Type="http://schemas.openxmlformats.org/officeDocument/2006/relationships/hyperlink" Target="mailto:rhian@missiongallery.co.uk" TargetMode="External"/><Relationship Id="rId1" Type="http://schemas.openxmlformats.org/officeDocument/2006/relationships/slideLayout" Target="../slideLayouts/slideLayout7.xml"/></Relationships>
</file>

<file path=ppt/slides/_rels/slide100.xml.rels><?xml version="1.0" encoding="UTF-8" standalone="yes"?>
<Relationships xmlns="http://schemas.openxmlformats.org/package/2006/relationships"><Relationship Id="rId2" Type="http://schemas.openxmlformats.org/officeDocument/2006/relationships/image" Target="../media/image220.jpeg"/><Relationship Id="rId1" Type="http://schemas.openxmlformats.org/officeDocument/2006/relationships/slideLayout" Target="../slideLayouts/slideLayout7.xml"/></Relationships>
</file>

<file path=ppt/slides/_rels/slide101.xml.rels><?xml version="1.0" encoding="UTF-8" standalone="yes"?>
<Relationships xmlns="http://schemas.openxmlformats.org/package/2006/relationships"><Relationship Id="rId2" Type="http://schemas.openxmlformats.org/officeDocument/2006/relationships/image" Target="../media/image221.jpeg"/><Relationship Id="rId1" Type="http://schemas.openxmlformats.org/officeDocument/2006/relationships/slideLayout" Target="../slideLayouts/slideLayout7.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3.xml.rels><?xml version="1.0" encoding="UTF-8" standalone="yes"?>
<Relationships xmlns="http://schemas.openxmlformats.org/package/2006/relationships"><Relationship Id="rId3" Type="http://schemas.openxmlformats.org/officeDocument/2006/relationships/hyperlink" Target="https://www.instagram.com/p/B8Qvh5lHEB7/" TargetMode="External"/><Relationship Id="rId7" Type="http://schemas.openxmlformats.org/officeDocument/2006/relationships/hyperlink" Target="https://issuu.com/trinitysaintdavid/docs/patternzine_-_surface_pattern_desig" TargetMode="External"/><Relationship Id="rId2" Type="http://schemas.openxmlformats.org/officeDocument/2006/relationships/hyperlink" Target="https://www.instagram.com/p/CBKpFkJna9G/" TargetMode="External"/><Relationship Id="rId1" Type="http://schemas.openxmlformats.org/officeDocument/2006/relationships/slideLayout" Target="../slideLayouts/slideLayout7.xml"/><Relationship Id="rId6" Type="http://schemas.openxmlformats.org/officeDocument/2006/relationships/hyperlink" Target="http://www.uwtsd.ac.uk/news/press-releases/press-2018/student-success-at-race-to-market" TargetMode="External"/><Relationship Id="rId5" Type="http://schemas.openxmlformats.org/officeDocument/2006/relationships/hyperlink" Target="http://www.uwtsd.ac.uk/news/press-releases/press-2019/uwtsd-surface-pattern-design-students-bring-st-fagans-archive-to-life-in-stunning-new-exhibition" TargetMode="External"/><Relationship Id="rId4" Type="http://schemas.openxmlformats.org/officeDocument/2006/relationships/hyperlink" Target="https://issuu.com/trinitysaintdavid/docs/catalogue%20pages%20204-209" TargetMode="Externa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5.xml.rels><?xml version="1.0" encoding="UTF-8" standalone="yes"?>
<Relationships xmlns="http://schemas.openxmlformats.org/package/2006/relationships"><Relationship Id="rId3" Type="http://schemas.openxmlformats.org/officeDocument/2006/relationships/hyperlink" Target="mailto:info@zoealicenoakes.co.uk" TargetMode="External"/><Relationship Id="rId2" Type="http://schemas.openxmlformats.org/officeDocument/2006/relationships/hyperlink" Target="http://www.zoealicenoakes.co.uk/" TargetMode="External"/><Relationship Id="rId1" Type="http://schemas.openxmlformats.org/officeDocument/2006/relationships/slideLayout" Target="../slideLayouts/slideLayout7.xml"/></Relationships>
</file>

<file path=ppt/slides/_rels/slide106.xml.rels><?xml version="1.0" encoding="UTF-8" standalone="yes"?>
<Relationships xmlns="http://schemas.openxmlformats.org/package/2006/relationships"><Relationship Id="rId2" Type="http://schemas.openxmlformats.org/officeDocument/2006/relationships/image" Target="../media/image222.jpeg"/><Relationship Id="rId1" Type="http://schemas.openxmlformats.org/officeDocument/2006/relationships/slideLayout" Target="../slideLayouts/slideLayout7.xml"/></Relationships>
</file>

<file path=ppt/slides/_rels/slide107.xml.rels><?xml version="1.0" encoding="UTF-8" standalone="yes"?>
<Relationships xmlns="http://schemas.openxmlformats.org/package/2006/relationships"><Relationship Id="rId2" Type="http://schemas.openxmlformats.org/officeDocument/2006/relationships/image" Target="../media/image223.jpeg"/><Relationship Id="rId1" Type="http://schemas.openxmlformats.org/officeDocument/2006/relationships/slideLayout" Target="../slideLayouts/slideLayout7.xml"/></Relationships>
</file>

<file path=ppt/slides/_rels/slide108.xml.rels><?xml version="1.0" encoding="UTF-8" standalone="yes"?>
<Relationships xmlns="http://schemas.openxmlformats.org/package/2006/relationships"><Relationship Id="rId3" Type="http://schemas.openxmlformats.org/officeDocument/2006/relationships/hyperlink" Target="https://www.lightspacetime.art/what-successful-artists-have-in-their-press-kits/" TargetMode="External"/><Relationship Id="rId2" Type="http://schemas.openxmlformats.org/officeDocument/2006/relationships/hyperlink" Target="https://www.shopify.co.uk/blog/44447941-how-to-create-a-press-kit-that-gets-publicity-for-your-business" TargetMode="External"/><Relationship Id="rId1" Type="http://schemas.openxmlformats.org/officeDocument/2006/relationships/slideLayout" Target="../slideLayouts/slideLayout7.xml"/><Relationship Id="rId4" Type="http://schemas.openxmlformats.org/officeDocument/2006/relationships/image" Target="../media/image224.png"/></Relationships>
</file>

<file path=ppt/slides/_rels/slide10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53253" y="1095469"/>
            <a:ext cx="11685494" cy="2387600"/>
          </a:xfrm>
        </p:spPr>
        <p:txBody>
          <a:bodyPr/>
          <a:lstStyle/>
          <a:p>
            <a:r>
              <a:rPr lang="en-GB" spc="600">
                <a:solidFill>
                  <a:schemeClr val="bg1">
                    <a:lumMod val="50000"/>
                  </a:schemeClr>
                </a:solidFill>
              </a:rPr>
              <a:t>Zoë Alice </a:t>
            </a:r>
            <a:r>
              <a:rPr lang="en-GB" spc="600" err="1">
                <a:solidFill>
                  <a:schemeClr val="bg1">
                    <a:lumMod val="50000"/>
                  </a:schemeClr>
                </a:solidFill>
              </a:rPr>
              <a:t>Noakes</a:t>
            </a:r>
            <a:r>
              <a:rPr lang="en-GB" spc="600">
                <a:solidFill>
                  <a:schemeClr val="bg1">
                    <a:lumMod val="50000"/>
                  </a:schemeClr>
                </a:solidFill>
              </a:rPr>
              <a:t> P151032</a:t>
            </a:r>
          </a:p>
        </p:txBody>
      </p:sp>
      <p:sp>
        <p:nvSpPr>
          <p:cNvPr id="3" name="Subtitle 2"/>
          <p:cNvSpPr>
            <a:spLocks noGrp="1"/>
          </p:cNvSpPr>
          <p:nvPr>
            <p:ph type="subTitle" idx="1"/>
          </p:nvPr>
        </p:nvSpPr>
        <p:spPr>
          <a:xfrm>
            <a:off x="736148" y="3564716"/>
            <a:ext cx="10715624" cy="1940346"/>
          </a:xfrm>
        </p:spPr>
        <p:txBody>
          <a:bodyPr>
            <a:normAutofit fontScale="25000" lnSpcReduction="20000"/>
          </a:bodyPr>
          <a:lstStyle/>
          <a:p>
            <a:pPr fontAlgn="base"/>
            <a:r>
              <a:rPr lang="en-GB" sz="5500" spc="300" dirty="0">
                <a:solidFill>
                  <a:schemeClr val="bg1">
                    <a:lumMod val="75000"/>
                  </a:schemeClr>
                </a:solidFill>
                <a:latin typeface="+mj-lt"/>
              </a:rPr>
              <a:t>Submitted in partial fulfilment of the requirements for the degree of </a:t>
            </a:r>
          </a:p>
          <a:p>
            <a:pPr fontAlgn="base"/>
            <a:r>
              <a:rPr lang="en-GB" sz="5500" spc="300" dirty="0">
                <a:solidFill>
                  <a:schemeClr val="bg1">
                    <a:lumMod val="75000"/>
                  </a:schemeClr>
                </a:solidFill>
                <a:latin typeface="+mj-lt"/>
              </a:rPr>
              <a:t>BA (Hons) Surface Pattern Design (Maker) </a:t>
            </a:r>
          </a:p>
          <a:p>
            <a:pPr fontAlgn="base"/>
            <a:r>
              <a:rPr lang="en-GB" sz="5500" spc="300" dirty="0">
                <a:solidFill>
                  <a:schemeClr val="bg1">
                    <a:lumMod val="75000"/>
                  </a:schemeClr>
                </a:solidFill>
                <a:latin typeface="+mj-lt"/>
              </a:rPr>
              <a:t>University of Wales Trinity St David, Swansea. </a:t>
            </a:r>
          </a:p>
          <a:p>
            <a:endParaRPr lang="en-GB" dirty="0"/>
          </a:p>
          <a:p>
            <a:r>
              <a:rPr lang="en-GB" sz="4900" spc="300" dirty="0">
                <a:solidFill>
                  <a:schemeClr val="bg1">
                    <a:lumMod val="50000"/>
                  </a:schemeClr>
                </a:solidFill>
              </a:rPr>
              <a:t>Digital Submission: Professional Practices (ADAD6002) </a:t>
            </a:r>
          </a:p>
          <a:p>
            <a:r>
              <a:rPr lang="en-GB" sz="4900" spc="300" dirty="0">
                <a:solidFill>
                  <a:schemeClr val="bg1">
                    <a:lumMod val="50000"/>
                  </a:schemeClr>
                </a:solidFill>
              </a:rPr>
              <a:t>Lecturer: Georgia </a:t>
            </a:r>
            <a:r>
              <a:rPr lang="en-GB" sz="4900" spc="300" dirty="0" err="1">
                <a:solidFill>
                  <a:schemeClr val="bg1">
                    <a:lumMod val="50000"/>
                  </a:schemeClr>
                </a:solidFill>
              </a:rPr>
              <a:t>Mckie</a:t>
            </a:r>
            <a:endParaRPr lang="en-GB" sz="4900" spc="300" dirty="0">
              <a:solidFill>
                <a:schemeClr val="bg1">
                  <a:lumMod val="50000"/>
                </a:schemeClr>
              </a:solidFill>
            </a:endParaRPr>
          </a:p>
          <a:p>
            <a:r>
              <a:rPr lang="en-GB" sz="4900" spc="300" dirty="0">
                <a:solidFill>
                  <a:schemeClr val="bg1">
                    <a:lumMod val="50000"/>
                  </a:schemeClr>
                </a:solidFill>
              </a:rPr>
              <a:t>Submitted: </a:t>
            </a:r>
            <a:r>
              <a:rPr lang="en-GB" sz="4900" spc="300" dirty="0" smtClean="0">
                <a:solidFill>
                  <a:schemeClr val="bg1">
                    <a:lumMod val="50000"/>
                  </a:schemeClr>
                </a:solidFill>
              </a:rPr>
              <a:t>18</a:t>
            </a:r>
            <a:r>
              <a:rPr lang="en-GB" sz="4900" spc="300" baseline="30000" dirty="0" smtClean="0">
                <a:solidFill>
                  <a:schemeClr val="bg1">
                    <a:lumMod val="50000"/>
                  </a:schemeClr>
                </a:solidFill>
              </a:rPr>
              <a:t>th</a:t>
            </a:r>
            <a:r>
              <a:rPr lang="en-GB" sz="4900" spc="300" dirty="0" smtClean="0">
                <a:solidFill>
                  <a:schemeClr val="bg1">
                    <a:lumMod val="50000"/>
                  </a:schemeClr>
                </a:solidFill>
              </a:rPr>
              <a:t> June 2020</a:t>
            </a:r>
            <a:endParaRPr lang="en-GB" sz="4900" spc="300" dirty="0">
              <a:solidFill>
                <a:schemeClr val="bg1">
                  <a:lumMod val="50000"/>
                </a:schemeClr>
              </a:solidFill>
            </a:endParaRPr>
          </a:p>
        </p:txBody>
      </p:sp>
      <p:pic>
        <p:nvPicPr>
          <p:cNvPr id="7172" name="Picture 4" descr="Press Releases 2018 | University of Wales Trinity Saint David"/>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4392052" y="1095469"/>
            <a:ext cx="3407896" cy="1364025"/>
          </a:xfrm>
          <a:prstGeom prst="rect">
            <a:avLst/>
          </a:prstGeom>
          <a:noFill/>
          <a:extLst>
            <a:ext uri="{909E8E84-426E-40DD-AFC4-6F175D3DCCD1}">
              <a14:hiddenFill xmlns:a14="http://schemas.microsoft.com/office/drawing/2010/main">
                <a:solidFill>
                  <a:srgbClr val="FFFFFF"/>
                </a:solidFill>
              </a14:hiddenFill>
            </a:ext>
          </a:extLst>
        </p:spPr>
      </p:pic>
      <p:cxnSp>
        <p:nvCxnSpPr>
          <p:cNvPr id="5" name="Straight Connector 4">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6"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7" name="Straight Connector 6">
            <a:extLst>
              <a:ext uri="{FF2B5EF4-FFF2-40B4-BE49-F238E27FC236}">
                <a16:creationId xmlns:a16="http://schemas.microsoft.com/office/drawing/2014/main" id="{DFEBA112-2FA0-448A-A373-EB297C4661F0}"/>
              </a:ext>
            </a:extLst>
          </p:cNvPr>
          <p:cNvCxnSpPr/>
          <p:nvPr/>
        </p:nvCxnSpPr>
        <p:spPr>
          <a:xfrm>
            <a:off x="559704" y="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8565772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pc="600">
                <a:solidFill>
                  <a:schemeClr val="bg1">
                    <a:lumMod val="50000"/>
                  </a:schemeClr>
                </a:solidFill>
              </a:rPr>
              <a:t>Professional Practices</a:t>
            </a:r>
          </a:p>
        </p:txBody>
      </p:sp>
      <p:sp>
        <p:nvSpPr>
          <p:cNvPr id="3" name="Subtitle 2"/>
          <p:cNvSpPr>
            <a:spLocks noGrp="1"/>
          </p:cNvSpPr>
          <p:nvPr>
            <p:ph type="subTitle" idx="1"/>
          </p:nvPr>
        </p:nvSpPr>
        <p:spPr/>
        <p:txBody>
          <a:bodyPr/>
          <a:lstStyle/>
          <a:p>
            <a:r>
              <a:rPr lang="en-GB" spc="300">
                <a:solidFill>
                  <a:schemeClr val="bg1">
                    <a:lumMod val="75000"/>
                  </a:schemeClr>
                </a:solidFill>
              </a:rPr>
              <a:t>RESEARCH JOURNAL &amp; PORTFOLIO</a:t>
            </a:r>
          </a:p>
        </p:txBody>
      </p:sp>
      <p:cxnSp>
        <p:nvCxnSpPr>
          <p:cNvPr id="4" name="Straight Connector 3">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5"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6" name="Straight Connector 5">
            <a:extLst>
              <a:ext uri="{FF2B5EF4-FFF2-40B4-BE49-F238E27FC236}">
                <a16:creationId xmlns:a16="http://schemas.microsoft.com/office/drawing/2014/main" id="{DFEBA112-2FA0-448A-A373-EB297C4661F0}"/>
              </a:ext>
            </a:extLst>
          </p:cNvPr>
          <p:cNvCxnSpPr/>
          <p:nvPr/>
        </p:nvCxnSpPr>
        <p:spPr>
          <a:xfrm>
            <a:off x="559704" y="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0030458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42075" y="262386"/>
            <a:ext cx="2798652" cy="592818"/>
          </a:xfrm>
        </p:spPr>
        <p:txBody>
          <a:bodyPr>
            <a:normAutofit fontScale="90000"/>
          </a:bodyPr>
          <a:lstStyle/>
          <a:p>
            <a:r>
              <a:rPr lang="en-GB" spc="600" dirty="0">
                <a:solidFill>
                  <a:schemeClr val="bg1">
                    <a:lumMod val="50000"/>
                  </a:schemeClr>
                </a:solidFill>
              </a:rPr>
              <a:t>Contents</a:t>
            </a:r>
          </a:p>
        </p:txBody>
      </p:sp>
      <p:cxnSp>
        <p:nvCxnSpPr>
          <p:cNvPr id="5" name="Straight Connector 4">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6"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7" name="Straight Connector 6">
            <a:extLst>
              <a:ext uri="{FF2B5EF4-FFF2-40B4-BE49-F238E27FC236}">
                <a16:creationId xmlns:a16="http://schemas.microsoft.com/office/drawing/2014/main" id="{DFEBA112-2FA0-448A-A373-EB297C4661F0}"/>
              </a:ext>
            </a:extLst>
          </p:cNvPr>
          <p:cNvCxnSpPr/>
          <p:nvPr/>
        </p:nvCxnSpPr>
        <p:spPr>
          <a:xfrm>
            <a:off x="559704" y="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8" name="Content Placeholder 2"/>
          <p:cNvSpPr txBox="1">
            <a:spLocks/>
          </p:cNvSpPr>
          <p:nvPr/>
        </p:nvSpPr>
        <p:spPr>
          <a:xfrm>
            <a:off x="942075" y="956804"/>
            <a:ext cx="11074434" cy="5475142"/>
          </a:xfrm>
          <a:prstGeom prst="rect">
            <a:avLst/>
          </a:prstGeom>
        </p:spPr>
        <p:txBody>
          <a:bodyPr vert="horz" lIns="91440" tIns="45720" rIns="91440" bIns="45720" numCol="2"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000" spc="300" dirty="0" smtClean="0">
                <a:solidFill>
                  <a:schemeClr val="bg1">
                    <a:lumMod val="50000"/>
                  </a:schemeClr>
                </a:solidFill>
                <a:latin typeface="+mj-lt"/>
              </a:rPr>
              <a:t>BRAND </a:t>
            </a:r>
            <a:r>
              <a:rPr lang="en-GB" sz="1000" spc="300" dirty="0">
                <a:solidFill>
                  <a:schemeClr val="bg1">
                    <a:lumMod val="50000"/>
                  </a:schemeClr>
                </a:solidFill>
                <a:latin typeface="+mj-lt"/>
              </a:rPr>
              <a:t>IDENTITY: </a:t>
            </a:r>
          </a:p>
          <a:p>
            <a:pPr marL="0" indent="0">
              <a:buNone/>
            </a:pPr>
            <a:r>
              <a:rPr lang="en-GB" sz="1000" dirty="0">
                <a:solidFill>
                  <a:schemeClr val="bg1">
                    <a:lumMod val="75000"/>
                  </a:schemeClr>
                </a:solidFill>
              </a:rPr>
              <a:t>Introduction			</a:t>
            </a:r>
            <a:r>
              <a:rPr lang="en-GB" sz="1000" dirty="0" smtClean="0">
                <a:solidFill>
                  <a:schemeClr val="bg1">
                    <a:lumMod val="75000"/>
                  </a:schemeClr>
                </a:solidFill>
              </a:rPr>
              <a:t>	[</a:t>
            </a:r>
            <a:r>
              <a:rPr lang="en-GB" sz="1000" dirty="0">
                <a:solidFill>
                  <a:schemeClr val="bg1">
                    <a:lumMod val="75000"/>
                  </a:schemeClr>
                </a:solidFill>
              </a:rPr>
              <a:t>5]</a:t>
            </a:r>
          </a:p>
          <a:p>
            <a:pPr marL="0" indent="0">
              <a:buNone/>
            </a:pPr>
            <a:r>
              <a:rPr lang="en-GB" sz="1000" dirty="0">
                <a:solidFill>
                  <a:schemeClr val="bg1">
                    <a:lumMod val="75000"/>
                  </a:schemeClr>
                </a:solidFill>
              </a:rPr>
              <a:t>Brand Board Template			[7]</a:t>
            </a:r>
          </a:p>
          <a:p>
            <a:pPr marL="0" indent="0">
              <a:buNone/>
            </a:pPr>
            <a:r>
              <a:rPr lang="en-GB" sz="1000" dirty="0">
                <a:solidFill>
                  <a:schemeClr val="bg1">
                    <a:lumMod val="75000"/>
                  </a:schemeClr>
                </a:solidFill>
              </a:rPr>
              <a:t>Research &amp; Analysis Of Brands/Makers		[9]</a:t>
            </a:r>
          </a:p>
          <a:p>
            <a:pPr marL="0" indent="0">
              <a:buNone/>
            </a:pPr>
            <a:r>
              <a:rPr lang="en-GB" sz="1000" dirty="0" err="1">
                <a:solidFill>
                  <a:schemeClr val="bg1">
                    <a:lumMod val="75000"/>
                  </a:schemeClr>
                </a:solidFill>
              </a:rPr>
              <a:t>Bjarke</a:t>
            </a:r>
            <a:r>
              <a:rPr lang="en-GB" sz="1000" dirty="0">
                <a:solidFill>
                  <a:schemeClr val="bg1">
                    <a:lumMod val="75000"/>
                  </a:schemeClr>
                </a:solidFill>
              </a:rPr>
              <a:t> </a:t>
            </a:r>
            <a:r>
              <a:rPr lang="en-GB" sz="1000" dirty="0" err="1">
                <a:solidFill>
                  <a:schemeClr val="bg1">
                    <a:lumMod val="75000"/>
                  </a:schemeClr>
                </a:solidFill>
              </a:rPr>
              <a:t>Ingels</a:t>
            </a:r>
            <a:r>
              <a:rPr lang="en-GB" sz="1000" dirty="0">
                <a:solidFill>
                  <a:schemeClr val="bg1">
                    <a:lumMod val="75000"/>
                  </a:schemeClr>
                </a:solidFill>
              </a:rPr>
              <a:t> Group			[10]</a:t>
            </a:r>
          </a:p>
          <a:p>
            <a:pPr marL="0" indent="0">
              <a:buNone/>
            </a:pPr>
            <a:r>
              <a:rPr lang="en-GB" sz="1000" dirty="0" err="1">
                <a:solidFill>
                  <a:schemeClr val="bg1">
                    <a:lumMod val="75000"/>
                  </a:schemeClr>
                </a:solidFill>
              </a:rPr>
              <a:t>Zaha</a:t>
            </a:r>
            <a:r>
              <a:rPr lang="en-GB" sz="1000" dirty="0">
                <a:solidFill>
                  <a:schemeClr val="bg1">
                    <a:lumMod val="75000"/>
                  </a:schemeClr>
                </a:solidFill>
              </a:rPr>
              <a:t> </a:t>
            </a:r>
            <a:r>
              <a:rPr lang="en-GB" sz="1000" dirty="0" err="1">
                <a:solidFill>
                  <a:schemeClr val="bg1">
                    <a:lumMod val="75000"/>
                  </a:schemeClr>
                </a:solidFill>
              </a:rPr>
              <a:t>Hadid</a:t>
            </a:r>
            <a:r>
              <a:rPr lang="en-GB" sz="1000" dirty="0">
                <a:solidFill>
                  <a:schemeClr val="bg1">
                    <a:lumMod val="75000"/>
                  </a:schemeClr>
                </a:solidFill>
              </a:rPr>
              <a:t> Architects			[12]</a:t>
            </a:r>
          </a:p>
          <a:p>
            <a:pPr marL="0" indent="0">
              <a:buNone/>
            </a:pPr>
            <a:r>
              <a:rPr lang="en-GB" sz="1000" dirty="0" err="1">
                <a:solidFill>
                  <a:schemeClr val="bg1">
                    <a:lumMod val="75000"/>
                  </a:schemeClr>
                </a:solidFill>
              </a:rPr>
              <a:t>Heatherwick</a:t>
            </a:r>
            <a:r>
              <a:rPr lang="en-GB" sz="1000" dirty="0">
                <a:solidFill>
                  <a:schemeClr val="bg1">
                    <a:lumMod val="75000"/>
                  </a:schemeClr>
                </a:solidFill>
              </a:rPr>
              <a:t> Studio			[16]</a:t>
            </a:r>
          </a:p>
          <a:p>
            <a:pPr marL="0" indent="0">
              <a:buNone/>
            </a:pPr>
            <a:r>
              <a:rPr lang="en-GB" sz="1000" dirty="0">
                <a:solidFill>
                  <a:schemeClr val="bg1">
                    <a:lumMod val="75000"/>
                  </a:schemeClr>
                </a:solidFill>
              </a:rPr>
              <a:t>Studio </a:t>
            </a:r>
            <a:r>
              <a:rPr lang="en-GB" sz="1000" dirty="0" err="1">
                <a:solidFill>
                  <a:schemeClr val="bg1">
                    <a:lumMod val="75000"/>
                  </a:schemeClr>
                </a:solidFill>
              </a:rPr>
              <a:t>Olafur</a:t>
            </a:r>
            <a:r>
              <a:rPr lang="en-GB" sz="1000" dirty="0">
                <a:solidFill>
                  <a:schemeClr val="bg1">
                    <a:lumMod val="75000"/>
                  </a:schemeClr>
                </a:solidFill>
              </a:rPr>
              <a:t> </a:t>
            </a:r>
            <a:r>
              <a:rPr lang="en-GB" sz="1000" dirty="0" err="1">
                <a:solidFill>
                  <a:schemeClr val="bg1">
                    <a:lumMod val="75000"/>
                  </a:schemeClr>
                </a:solidFill>
              </a:rPr>
              <a:t>Eliasson</a:t>
            </a:r>
            <a:r>
              <a:rPr lang="en-GB" sz="1000" dirty="0">
                <a:solidFill>
                  <a:schemeClr val="bg1">
                    <a:lumMod val="75000"/>
                  </a:schemeClr>
                </a:solidFill>
              </a:rPr>
              <a:t>			[20]</a:t>
            </a:r>
          </a:p>
          <a:p>
            <a:pPr marL="0" indent="0">
              <a:buNone/>
            </a:pPr>
            <a:r>
              <a:rPr lang="en-GB" sz="1000" dirty="0">
                <a:solidFill>
                  <a:schemeClr val="bg1">
                    <a:lumMod val="75000"/>
                  </a:schemeClr>
                </a:solidFill>
              </a:rPr>
              <a:t>Chris Wood Light 			</a:t>
            </a:r>
            <a:r>
              <a:rPr lang="en-GB" sz="1000" dirty="0" smtClean="0">
                <a:solidFill>
                  <a:schemeClr val="bg1">
                    <a:lumMod val="75000"/>
                  </a:schemeClr>
                </a:solidFill>
              </a:rPr>
              <a:t>	[</a:t>
            </a:r>
            <a:r>
              <a:rPr lang="en-GB" sz="1000" dirty="0">
                <a:solidFill>
                  <a:schemeClr val="bg1">
                    <a:lumMod val="75000"/>
                  </a:schemeClr>
                </a:solidFill>
              </a:rPr>
              <a:t>23]</a:t>
            </a:r>
          </a:p>
          <a:p>
            <a:pPr marL="0" indent="0">
              <a:buNone/>
            </a:pPr>
            <a:r>
              <a:rPr lang="en-GB" sz="1000" dirty="0">
                <a:solidFill>
                  <a:schemeClr val="bg1">
                    <a:lumMod val="75000"/>
                  </a:schemeClr>
                </a:solidFill>
              </a:rPr>
              <a:t>Jan Koen </a:t>
            </a:r>
            <a:r>
              <a:rPr lang="en-GB" sz="1000" dirty="0" err="1">
                <a:solidFill>
                  <a:schemeClr val="bg1">
                    <a:lumMod val="75000"/>
                  </a:schemeClr>
                </a:solidFill>
              </a:rPr>
              <a:t>Lomans</a:t>
            </a:r>
            <a:r>
              <a:rPr lang="en-GB" sz="1000" dirty="0">
                <a:solidFill>
                  <a:schemeClr val="bg1">
                    <a:lumMod val="75000"/>
                  </a:schemeClr>
                </a:solidFill>
              </a:rPr>
              <a:t>			</a:t>
            </a:r>
            <a:r>
              <a:rPr lang="en-GB" sz="1000" dirty="0" smtClean="0">
                <a:solidFill>
                  <a:schemeClr val="bg1">
                    <a:lumMod val="75000"/>
                  </a:schemeClr>
                </a:solidFill>
              </a:rPr>
              <a:t>	[</a:t>
            </a:r>
            <a:r>
              <a:rPr lang="en-GB" sz="1000" dirty="0">
                <a:solidFill>
                  <a:schemeClr val="bg1">
                    <a:lumMod val="75000"/>
                  </a:schemeClr>
                </a:solidFill>
              </a:rPr>
              <a:t>28]</a:t>
            </a:r>
          </a:p>
          <a:p>
            <a:pPr marL="0" indent="0">
              <a:buNone/>
            </a:pPr>
            <a:r>
              <a:rPr lang="en-GB" sz="1000" dirty="0" err="1">
                <a:solidFill>
                  <a:schemeClr val="bg1">
                    <a:lumMod val="75000"/>
                  </a:schemeClr>
                </a:solidFill>
              </a:rPr>
              <a:t>Tord</a:t>
            </a:r>
            <a:r>
              <a:rPr lang="en-GB" sz="1000" dirty="0">
                <a:solidFill>
                  <a:schemeClr val="bg1">
                    <a:lumMod val="75000"/>
                  </a:schemeClr>
                </a:solidFill>
              </a:rPr>
              <a:t> </a:t>
            </a:r>
            <a:r>
              <a:rPr lang="en-GB" sz="1000" dirty="0" err="1">
                <a:solidFill>
                  <a:schemeClr val="bg1">
                    <a:lumMod val="75000"/>
                  </a:schemeClr>
                </a:solidFill>
              </a:rPr>
              <a:t>Boontje</a:t>
            </a:r>
            <a:r>
              <a:rPr lang="en-GB" sz="1000" dirty="0">
                <a:solidFill>
                  <a:schemeClr val="bg1">
                    <a:lumMod val="75000"/>
                  </a:schemeClr>
                </a:solidFill>
              </a:rPr>
              <a:t>			</a:t>
            </a:r>
            <a:r>
              <a:rPr lang="en-GB" sz="1000" dirty="0" smtClean="0">
                <a:solidFill>
                  <a:schemeClr val="bg1">
                    <a:lumMod val="75000"/>
                  </a:schemeClr>
                </a:solidFill>
              </a:rPr>
              <a:t>	[</a:t>
            </a:r>
            <a:r>
              <a:rPr lang="en-GB" sz="1000" dirty="0">
                <a:solidFill>
                  <a:schemeClr val="bg1">
                    <a:lumMod val="75000"/>
                  </a:schemeClr>
                </a:solidFill>
              </a:rPr>
              <a:t>30]</a:t>
            </a:r>
          </a:p>
          <a:p>
            <a:pPr marL="0" indent="0">
              <a:buNone/>
            </a:pPr>
            <a:r>
              <a:rPr lang="en-GB" sz="1000" dirty="0">
                <a:solidFill>
                  <a:schemeClr val="bg1">
                    <a:lumMod val="75000"/>
                  </a:schemeClr>
                </a:solidFill>
              </a:rPr>
              <a:t>Soo Sunny Park 			</a:t>
            </a:r>
            <a:r>
              <a:rPr lang="en-GB" sz="1000" dirty="0" smtClean="0">
                <a:solidFill>
                  <a:schemeClr val="bg1">
                    <a:lumMod val="75000"/>
                  </a:schemeClr>
                </a:solidFill>
              </a:rPr>
              <a:t>	[</a:t>
            </a:r>
            <a:r>
              <a:rPr lang="en-GB" sz="1000" dirty="0">
                <a:solidFill>
                  <a:schemeClr val="bg1">
                    <a:lumMod val="75000"/>
                  </a:schemeClr>
                </a:solidFill>
              </a:rPr>
              <a:t>33]</a:t>
            </a:r>
          </a:p>
          <a:p>
            <a:pPr marL="0" indent="0">
              <a:buNone/>
            </a:pPr>
            <a:r>
              <a:rPr lang="en-GB" sz="1000" dirty="0" err="1">
                <a:solidFill>
                  <a:schemeClr val="bg1">
                    <a:lumMod val="75000"/>
                  </a:schemeClr>
                </a:solidFill>
              </a:rPr>
              <a:t>Catrin</a:t>
            </a:r>
            <a:r>
              <a:rPr lang="en-GB" sz="1000" dirty="0">
                <a:solidFill>
                  <a:schemeClr val="bg1">
                    <a:lumMod val="75000"/>
                  </a:schemeClr>
                </a:solidFill>
              </a:rPr>
              <a:t> Jones Architectural Glass		</a:t>
            </a:r>
            <a:r>
              <a:rPr lang="en-GB" sz="1000" dirty="0" smtClean="0">
                <a:solidFill>
                  <a:schemeClr val="bg1">
                    <a:lumMod val="75000"/>
                  </a:schemeClr>
                </a:solidFill>
              </a:rPr>
              <a:t>	[</a:t>
            </a:r>
            <a:r>
              <a:rPr lang="en-GB" sz="1000" dirty="0">
                <a:solidFill>
                  <a:schemeClr val="bg1">
                    <a:lumMod val="75000"/>
                  </a:schemeClr>
                </a:solidFill>
              </a:rPr>
              <a:t>36]</a:t>
            </a:r>
          </a:p>
          <a:p>
            <a:pPr marL="0" indent="0">
              <a:buNone/>
            </a:pPr>
            <a:r>
              <a:rPr lang="en-GB" sz="1000" dirty="0" err="1">
                <a:solidFill>
                  <a:schemeClr val="bg1">
                    <a:lumMod val="75000"/>
                  </a:schemeClr>
                </a:solidFill>
              </a:rPr>
              <a:t>Akane</a:t>
            </a:r>
            <a:r>
              <a:rPr lang="en-GB" sz="1000" dirty="0">
                <a:solidFill>
                  <a:schemeClr val="bg1">
                    <a:lumMod val="75000"/>
                  </a:schemeClr>
                </a:solidFill>
              </a:rPr>
              <a:t> Yamamoto Glass			[38]</a:t>
            </a:r>
          </a:p>
          <a:p>
            <a:pPr marL="0" indent="0">
              <a:buNone/>
            </a:pPr>
            <a:r>
              <a:rPr lang="en-GB" sz="1000" dirty="0">
                <a:solidFill>
                  <a:schemeClr val="bg1">
                    <a:lumMod val="75000"/>
                  </a:schemeClr>
                </a:solidFill>
              </a:rPr>
              <a:t>Simon </a:t>
            </a:r>
            <a:r>
              <a:rPr lang="en-GB" sz="1000" dirty="0" err="1">
                <a:solidFill>
                  <a:schemeClr val="bg1">
                    <a:lumMod val="75000"/>
                  </a:schemeClr>
                </a:solidFill>
              </a:rPr>
              <a:t>Periton</a:t>
            </a:r>
            <a:r>
              <a:rPr lang="en-GB" sz="1000" dirty="0">
                <a:solidFill>
                  <a:schemeClr val="bg1">
                    <a:lumMod val="75000"/>
                  </a:schemeClr>
                </a:solidFill>
              </a:rPr>
              <a:t> 			</a:t>
            </a:r>
            <a:r>
              <a:rPr lang="en-GB" sz="1000" dirty="0" smtClean="0">
                <a:solidFill>
                  <a:schemeClr val="bg1">
                    <a:lumMod val="75000"/>
                  </a:schemeClr>
                </a:solidFill>
              </a:rPr>
              <a:t>	[</a:t>
            </a:r>
            <a:r>
              <a:rPr lang="en-GB" sz="1000" dirty="0">
                <a:solidFill>
                  <a:schemeClr val="bg1">
                    <a:lumMod val="75000"/>
                  </a:schemeClr>
                </a:solidFill>
              </a:rPr>
              <a:t>39]</a:t>
            </a:r>
          </a:p>
          <a:p>
            <a:pPr marL="0" indent="0">
              <a:buNone/>
            </a:pPr>
            <a:r>
              <a:rPr lang="en-GB" sz="1000" dirty="0">
                <a:solidFill>
                  <a:schemeClr val="bg1">
                    <a:lumMod val="75000"/>
                  </a:schemeClr>
                </a:solidFill>
              </a:rPr>
              <a:t>Lisa Cahill Glass			</a:t>
            </a:r>
            <a:r>
              <a:rPr lang="en-GB" sz="1000" dirty="0" smtClean="0">
                <a:solidFill>
                  <a:schemeClr val="bg1">
                    <a:lumMod val="75000"/>
                  </a:schemeClr>
                </a:solidFill>
              </a:rPr>
              <a:t>	[</a:t>
            </a:r>
            <a:r>
              <a:rPr lang="en-GB" sz="1000" dirty="0">
                <a:solidFill>
                  <a:schemeClr val="bg1">
                    <a:lumMod val="75000"/>
                  </a:schemeClr>
                </a:solidFill>
              </a:rPr>
              <a:t>42]</a:t>
            </a:r>
          </a:p>
          <a:p>
            <a:pPr marL="0" indent="0">
              <a:buNone/>
            </a:pPr>
            <a:r>
              <a:rPr lang="en-GB" sz="1000" dirty="0">
                <a:solidFill>
                  <a:schemeClr val="bg1">
                    <a:lumMod val="75000"/>
                  </a:schemeClr>
                </a:solidFill>
              </a:rPr>
              <a:t>Connecting Research To Practice		</a:t>
            </a:r>
            <a:r>
              <a:rPr lang="en-GB" sz="1000" dirty="0" smtClean="0">
                <a:solidFill>
                  <a:schemeClr val="bg1">
                    <a:lumMod val="75000"/>
                  </a:schemeClr>
                </a:solidFill>
              </a:rPr>
              <a:t>	[</a:t>
            </a:r>
            <a:r>
              <a:rPr lang="en-GB" sz="1000" dirty="0">
                <a:solidFill>
                  <a:schemeClr val="bg1">
                    <a:lumMod val="75000"/>
                  </a:schemeClr>
                </a:solidFill>
              </a:rPr>
              <a:t>46</a:t>
            </a:r>
            <a:r>
              <a:rPr lang="en-GB" sz="1000" dirty="0" smtClean="0">
                <a:solidFill>
                  <a:schemeClr val="bg1">
                    <a:lumMod val="75000"/>
                  </a:schemeClr>
                </a:solidFill>
              </a:rPr>
              <a:t>]</a:t>
            </a:r>
          </a:p>
          <a:p>
            <a:pPr marL="0" indent="0">
              <a:buNone/>
            </a:pPr>
            <a:r>
              <a:rPr lang="en-GB" sz="1000" dirty="0">
                <a:solidFill>
                  <a:schemeClr val="bg1">
                    <a:lumMod val="75000"/>
                  </a:schemeClr>
                </a:solidFill>
              </a:rPr>
              <a:t>20 Key Images 			</a:t>
            </a:r>
            <a:r>
              <a:rPr lang="en-GB" sz="1000" dirty="0" smtClean="0">
                <a:solidFill>
                  <a:schemeClr val="bg1">
                    <a:lumMod val="75000"/>
                  </a:schemeClr>
                </a:solidFill>
              </a:rPr>
              <a:t>	[</a:t>
            </a:r>
            <a:r>
              <a:rPr lang="en-GB" sz="1000" dirty="0">
                <a:solidFill>
                  <a:schemeClr val="bg1">
                    <a:lumMod val="75000"/>
                  </a:schemeClr>
                </a:solidFill>
              </a:rPr>
              <a:t>48]</a:t>
            </a:r>
          </a:p>
          <a:p>
            <a:pPr marL="0" indent="0">
              <a:buNone/>
            </a:pPr>
            <a:r>
              <a:rPr lang="en-GB" sz="1000" dirty="0">
                <a:solidFill>
                  <a:schemeClr val="bg1">
                    <a:lumMod val="75000"/>
                  </a:schemeClr>
                </a:solidFill>
              </a:rPr>
              <a:t>Exploring My Brand Character		</a:t>
            </a:r>
            <a:r>
              <a:rPr lang="en-GB" sz="1000" dirty="0" smtClean="0">
                <a:solidFill>
                  <a:schemeClr val="bg1">
                    <a:lumMod val="75000"/>
                  </a:schemeClr>
                </a:solidFill>
              </a:rPr>
              <a:t>	[</a:t>
            </a:r>
            <a:r>
              <a:rPr lang="en-GB" sz="1000" dirty="0">
                <a:solidFill>
                  <a:schemeClr val="bg1">
                    <a:lumMod val="75000"/>
                  </a:schemeClr>
                </a:solidFill>
              </a:rPr>
              <a:t>56]</a:t>
            </a:r>
          </a:p>
          <a:p>
            <a:pPr marL="0" indent="0">
              <a:buNone/>
            </a:pPr>
            <a:r>
              <a:rPr lang="en-GB" sz="1000" dirty="0">
                <a:solidFill>
                  <a:schemeClr val="bg1">
                    <a:lumMod val="75000"/>
                  </a:schemeClr>
                </a:solidFill>
              </a:rPr>
              <a:t>Brand Character Key Words		</a:t>
            </a:r>
            <a:r>
              <a:rPr lang="en-GB" sz="1000" dirty="0" smtClean="0">
                <a:solidFill>
                  <a:schemeClr val="bg1">
                    <a:lumMod val="75000"/>
                  </a:schemeClr>
                </a:solidFill>
              </a:rPr>
              <a:t>	[</a:t>
            </a:r>
            <a:r>
              <a:rPr lang="en-GB" sz="1000" dirty="0">
                <a:solidFill>
                  <a:schemeClr val="bg1">
                    <a:lumMod val="75000"/>
                  </a:schemeClr>
                </a:solidFill>
              </a:rPr>
              <a:t>58]</a:t>
            </a:r>
          </a:p>
          <a:p>
            <a:pPr marL="0" indent="0">
              <a:buNone/>
            </a:pPr>
            <a:endParaRPr lang="en-GB" sz="1000" dirty="0" smtClean="0">
              <a:solidFill>
                <a:schemeClr val="bg1">
                  <a:lumMod val="75000"/>
                </a:schemeClr>
              </a:solidFill>
            </a:endParaRPr>
          </a:p>
          <a:p>
            <a:pPr marL="0" indent="0">
              <a:buNone/>
            </a:pPr>
            <a:endParaRPr lang="en-GB" sz="1000" dirty="0">
              <a:solidFill>
                <a:schemeClr val="bg1">
                  <a:lumMod val="75000"/>
                </a:schemeClr>
              </a:solidFill>
            </a:endParaRPr>
          </a:p>
          <a:p>
            <a:pPr marL="0" indent="0">
              <a:buNone/>
            </a:pPr>
            <a:endParaRPr lang="en-GB" sz="1000" dirty="0" smtClean="0">
              <a:solidFill>
                <a:schemeClr val="bg1">
                  <a:lumMod val="75000"/>
                </a:schemeClr>
              </a:solidFill>
            </a:endParaRPr>
          </a:p>
          <a:p>
            <a:pPr marL="0" indent="0">
              <a:buNone/>
            </a:pPr>
            <a:r>
              <a:rPr lang="en-GB" sz="1000" dirty="0" smtClean="0">
                <a:solidFill>
                  <a:schemeClr val="bg1">
                    <a:lumMod val="75000"/>
                  </a:schemeClr>
                </a:solidFill>
              </a:rPr>
              <a:t>Brand </a:t>
            </a:r>
            <a:r>
              <a:rPr lang="en-GB" sz="1000" dirty="0">
                <a:solidFill>
                  <a:schemeClr val="bg1">
                    <a:lumMod val="75000"/>
                  </a:schemeClr>
                </a:solidFill>
              </a:rPr>
              <a:t>Colour Palette Research		</a:t>
            </a:r>
            <a:r>
              <a:rPr lang="en-GB" sz="1000" dirty="0" smtClean="0">
                <a:solidFill>
                  <a:schemeClr val="bg1">
                    <a:lumMod val="75000"/>
                  </a:schemeClr>
                </a:solidFill>
              </a:rPr>
              <a:t>	[</a:t>
            </a:r>
            <a:r>
              <a:rPr lang="en-GB" sz="1000" dirty="0">
                <a:solidFill>
                  <a:schemeClr val="bg1">
                    <a:lumMod val="75000"/>
                  </a:schemeClr>
                </a:solidFill>
              </a:rPr>
              <a:t>59]</a:t>
            </a:r>
          </a:p>
          <a:p>
            <a:pPr marL="0" indent="0">
              <a:buNone/>
            </a:pPr>
            <a:r>
              <a:rPr lang="en-GB" sz="1000" dirty="0">
                <a:solidFill>
                  <a:schemeClr val="bg1">
                    <a:lumMod val="75000"/>
                  </a:schemeClr>
                </a:solidFill>
              </a:rPr>
              <a:t>Brand Colour Palette Development		</a:t>
            </a:r>
            <a:r>
              <a:rPr lang="en-GB" sz="1000" dirty="0" smtClean="0">
                <a:solidFill>
                  <a:schemeClr val="bg1">
                    <a:lumMod val="75000"/>
                  </a:schemeClr>
                </a:solidFill>
              </a:rPr>
              <a:t>[	60</a:t>
            </a:r>
            <a:r>
              <a:rPr lang="en-GB" sz="1000" dirty="0">
                <a:solidFill>
                  <a:schemeClr val="bg1">
                    <a:lumMod val="75000"/>
                  </a:schemeClr>
                </a:solidFill>
              </a:rPr>
              <a:t>]</a:t>
            </a:r>
          </a:p>
          <a:p>
            <a:pPr marL="0" indent="0">
              <a:buNone/>
            </a:pPr>
            <a:r>
              <a:rPr lang="en-GB" sz="1000" dirty="0">
                <a:solidFill>
                  <a:schemeClr val="bg1">
                    <a:lumMod val="75000"/>
                  </a:schemeClr>
                </a:solidFill>
              </a:rPr>
              <a:t>Final Brand Colour Palette		</a:t>
            </a:r>
            <a:r>
              <a:rPr lang="en-GB" sz="1000" dirty="0" smtClean="0">
                <a:solidFill>
                  <a:schemeClr val="bg1">
                    <a:lumMod val="75000"/>
                  </a:schemeClr>
                </a:solidFill>
              </a:rPr>
              <a:t>	[</a:t>
            </a:r>
            <a:r>
              <a:rPr lang="en-GB" sz="1000" dirty="0">
                <a:solidFill>
                  <a:schemeClr val="bg1">
                    <a:lumMod val="75000"/>
                  </a:schemeClr>
                </a:solidFill>
              </a:rPr>
              <a:t>61]</a:t>
            </a:r>
          </a:p>
          <a:p>
            <a:pPr marL="0" indent="0">
              <a:buNone/>
            </a:pPr>
            <a:r>
              <a:rPr lang="en-GB" sz="1000" dirty="0">
                <a:solidFill>
                  <a:schemeClr val="bg1">
                    <a:lumMod val="75000"/>
                  </a:schemeClr>
                </a:solidFill>
              </a:rPr>
              <a:t>Logo Font Development			[62]</a:t>
            </a:r>
          </a:p>
          <a:p>
            <a:pPr marL="0" indent="0">
              <a:buNone/>
            </a:pPr>
            <a:r>
              <a:rPr lang="en-GB" sz="1000" dirty="0">
                <a:solidFill>
                  <a:schemeClr val="bg1">
                    <a:lumMod val="75000"/>
                  </a:schemeClr>
                </a:solidFill>
              </a:rPr>
              <a:t>Brand Font Choices			[67]</a:t>
            </a:r>
          </a:p>
          <a:p>
            <a:pPr marL="0" indent="0">
              <a:buNone/>
            </a:pPr>
            <a:r>
              <a:rPr lang="en-GB" sz="1000" dirty="0">
                <a:solidFill>
                  <a:schemeClr val="bg1">
                    <a:lumMod val="75000"/>
                  </a:schemeClr>
                </a:solidFill>
              </a:rPr>
              <a:t>Completed Brand Style Board		</a:t>
            </a:r>
            <a:r>
              <a:rPr lang="en-GB" sz="1000" dirty="0" smtClean="0">
                <a:solidFill>
                  <a:schemeClr val="bg1">
                    <a:lumMod val="75000"/>
                  </a:schemeClr>
                </a:solidFill>
              </a:rPr>
              <a:t>	[</a:t>
            </a:r>
            <a:r>
              <a:rPr lang="en-GB" sz="1000" dirty="0">
                <a:solidFill>
                  <a:schemeClr val="bg1">
                    <a:lumMod val="75000"/>
                  </a:schemeClr>
                </a:solidFill>
              </a:rPr>
              <a:t>68]</a:t>
            </a:r>
          </a:p>
          <a:p>
            <a:pPr marL="0" indent="0">
              <a:buNone/>
            </a:pPr>
            <a:endParaRPr lang="en-GB" sz="1000" dirty="0">
              <a:solidFill>
                <a:schemeClr val="bg1">
                  <a:lumMod val="75000"/>
                </a:schemeClr>
              </a:solidFill>
            </a:endParaRPr>
          </a:p>
          <a:p>
            <a:pPr marL="0" indent="0">
              <a:buNone/>
            </a:pPr>
            <a:r>
              <a:rPr lang="en-GB" sz="1000" spc="300" dirty="0">
                <a:solidFill>
                  <a:schemeClr val="bg1">
                    <a:lumMod val="50000"/>
                  </a:schemeClr>
                </a:solidFill>
              </a:rPr>
              <a:t>‘A ROBUST ONLINE PROFILE’</a:t>
            </a:r>
          </a:p>
          <a:p>
            <a:pPr marL="0" indent="0">
              <a:buNone/>
            </a:pPr>
            <a:r>
              <a:rPr lang="en-GB" sz="1000" dirty="0">
                <a:solidFill>
                  <a:schemeClr val="bg1">
                    <a:lumMod val="75000"/>
                  </a:schemeClr>
                </a:solidFill>
              </a:rPr>
              <a:t>Website Development			[69]</a:t>
            </a:r>
          </a:p>
          <a:p>
            <a:pPr marL="0" indent="0">
              <a:buNone/>
            </a:pPr>
            <a:r>
              <a:rPr lang="en-GB" sz="1000" dirty="0">
                <a:solidFill>
                  <a:schemeClr val="bg1">
                    <a:lumMod val="75000"/>
                  </a:schemeClr>
                </a:solidFill>
              </a:rPr>
              <a:t>Home Page			</a:t>
            </a:r>
            <a:r>
              <a:rPr lang="en-GB" sz="1000" dirty="0" smtClean="0">
                <a:solidFill>
                  <a:schemeClr val="bg1">
                    <a:lumMod val="75000"/>
                  </a:schemeClr>
                </a:solidFill>
              </a:rPr>
              <a:t>	[</a:t>
            </a:r>
            <a:r>
              <a:rPr lang="en-GB" sz="1000" dirty="0">
                <a:solidFill>
                  <a:schemeClr val="bg1">
                    <a:lumMod val="75000"/>
                  </a:schemeClr>
                </a:solidFill>
              </a:rPr>
              <a:t>70]</a:t>
            </a:r>
          </a:p>
          <a:p>
            <a:pPr marL="0" indent="0">
              <a:buNone/>
            </a:pPr>
            <a:r>
              <a:rPr lang="en-GB" sz="1000" dirty="0">
                <a:solidFill>
                  <a:schemeClr val="bg1">
                    <a:lumMod val="75000"/>
                  </a:schemeClr>
                </a:solidFill>
              </a:rPr>
              <a:t>Projects Pages			</a:t>
            </a:r>
            <a:r>
              <a:rPr lang="en-GB" sz="1000" dirty="0" smtClean="0">
                <a:solidFill>
                  <a:schemeClr val="bg1">
                    <a:lumMod val="75000"/>
                  </a:schemeClr>
                </a:solidFill>
              </a:rPr>
              <a:t>	[</a:t>
            </a:r>
            <a:r>
              <a:rPr lang="en-GB" sz="1000" dirty="0">
                <a:solidFill>
                  <a:schemeClr val="bg1">
                    <a:lumMod val="75000"/>
                  </a:schemeClr>
                </a:solidFill>
              </a:rPr>
              <a:t>73]</a:t>
            </a:r>
          </a:p>
          <a:p>
            <a:pPr marL="0" indent="0">
              <a:buNone/>
            </a:pPr>
            <a:r>
              <a:rPr lang="en-GB" sz="1000" dirty="0">
                <a:solidFill>
                  <a:schemeClr val="bg1">
                    <a:lumMod val="75000"/>
                  </a:schemeClr>
                </a:solidFill>
              </a:rPr>
              <a:t>About Page			</a:t>
            </a:r>
            <a:r>
              <a:rPr lang="en-GB" sz="1000" dirty="0" smtClean="0">
                <a:solidFill>
                  <a:schemeClr val="bg1">
                    <a:lumMod val="75000"/>
                  </a:schemeClr>
                </a:solidFill>
              </a:rPr>
              <a:t>	[</a:t>
            </a:r>
            <a:r>
              <a:rPr lang="en-GB" sz="1000" dirty="0">
                <a:solidFill>
                  <a:schemeClr val="bg1">
                    <a:lumMod val="75000"/>
                  </a:schemeClr>
                </a:solidFill>
              </a:rPr>
              <a:t>78]</a:t>
            </a:r>
          </a:p>
          <a:p>
            <a:pPr marL="0" indent="0">
              <a:buNone/>
            </a:pPr>
            <a:r>
              <a:rPr lang="en-GB" sz="1000" dirty="0">
                <a:solidFill>
                  <a:schemeClr val="bg1">
                    <a:lumMod val="75000"/>
                  </a:schemeClr>
                </a:solidFill>
              </a:rPr>
              <a:t>Other Pages			</a:t>
            </a:r>
            <a:r>
              <a:rPr lang="en-GB" sz="1000" dirty="0" smtClean="0">
                <a:solidFill>
                  <a:schemeClr val="bg1">
                    <a:lumMod val="75000"/>
                  </a:schemeClr>
                </a:solidFill>
              </a:rPr>
              <a:t>	[</a:t>
            </a:r>
            <a:r>
              <a:rPr lang="en-GB" sz="1000" dirty="0">
                <a:solidFill>
                  <a:schemeClr val="bg1">
                    <a:lumMod val="75000"/>
                  </a:schemeClr>
                </a:solidFill>
              </a:rPr>
              <a:t>80]</a:t>
            </a:r>
          </a:p>
          <a:p>
            <a:pPr marL="0" indent="0">
              <a:buNone/>
            </a:pPr>
            <a:r>
              <a:rPr lang="en-GB" sz="1000" dirty="0" smtClean="0">
                <a:solidFill>
                  <a:schemeClr val="bg1">
                    <a:lumMod val="75000"/>
                  </a:schemeClr>
                </a:solidFill>
              </a:rPr>
              <a:t>Social Media Presence</a:t>
            </a:r>
            <a:r>
              <a:rPr lang="en-GB" sz="1000" dirty="0">
                <a:solidFill>
                  <a:schemeClr val="bg1">
                    <a:lumMod val="75000"/>
                  </a:schemeClr>
                </a:solidFill>
              </a:rPr>
              <a:t>			[84]</a:t>
            </a:r>
          </a:p>
          <a:p>
            <a:pPr marL="0" indent="0">
              <a:buNone/>
            </a:pPr>
            <a:r>
              <a:rPr lang="en-GB" sz="1000" dirty="0" smtClean="0">
                <a:solidFill>
                  <a:schemeClr val="bg1">
                    <a:lumMod val="75000"/>
                  </a:schemeClr>
                </a:solidFill>
              </a:rPr>
              <a:t>Instagram				[85]</a:t>
            </a:r>
            <a:endParaRPr lang="en-GB" sz="1000" dirty="0">
              <a:solidFill>
                <a:schemeClr val="bg1">
                  <a:lumMod val="75000"/>
                </a:schemeClr>
              </a:solidFill>
            </a:endParaRPr>
          </a:p>
          <a:p>
            <a:pPr marL="0" indent="0">
              <a:buNone/>
            </a:pPr>
            <a:r>
              <a:rPr lang="en-GB" sz="1000" dirty="0">
                <a:solidFill>
                  <a:schemeClr val="bg1">
                    <a:lumMod val="75000"/>
                  </a:schemeClr>
                </a:solidFill>
              </a:rPr>
              <a:t>Arts Thread </a:t>
            </a:r>
            <a:r>
              <a:rPr lang="en-GB" sz="1000" dirty="0" smtClean="0">
                <a:solidFill>
                  <a:schemeClr val="bg1">
                    <a:lumMod val="75000"/>
                  </a:schemeClr>
                </a:solidFill>
              </a:rPr>
              <a:t>		</a:t>
            </a:r>
            <a:r>
              <a:rPr lang="en-GB" sz="1000" dirty="0">
                <a:solidFill>
                  <a:schemeClr val="bg1">
                    <a:lumMod val="75000"/>
                  </a:schemeClr>
                </a:solidFill>
              </a:rPr>
              <a:t>	</a:t>
            </a:r>
            <a:r>
              <a:rPr lang="en-GB" sz="1000" dirty="0" smtClean="0">
                <a:solidFill>
                  <a:schemeClr val="bg1">
                    <a:lumMod val="75000"/>
                  </a:schemeClr>
                </a:solidFill>
              </a:rPr>
              <a:t>	[91]</a:t>
            </a:r>
          </a:p>
          <a:p>
            <a:pPr marL="0" indent="0">
              <a:buNone/>
            </a:pPr>
            <a:r>
              <a:rPr lang="en-GB" sz="1000" dirty="0" smtClean="0">
                <a:solidFill>
                  <a:schemeClr val="bg1">
                    <a:lumMod val="75000"/>
                  </a:schemeClr>
                </a:solidFill>
              </a:rPr>
              <a:t>LinkedIn				[92]</a:t>
            </a:r>
          </a:p>
          <a:p>
            <a:pPr marL="0" indent="0">
              <a:buNone/>
            </a:pPr>
            <a:endParaRPr lang="en-GB" sz="1000" dirty="0">
              <a:solidFill>
                <a:schemeClr val="bg1">
                  <a:lumMod val="75000"/>
                </a:schemeClr>
              </a:solidFill>
            </a:endParaRPr>
          </a:p>
          <a:p>
            <a:pPr marL="0" indent="0">
              <a:buNone/>
            </a:pPr>
            <a:endParaRPr lang="en-GB" sz="1000" dirty="0">
              <a:solidFill>
                <a:schemeClr val="bg1">
                  <a:lumMod val="75000"/>
                </a:schemeClr>
              </a:solidFill>
            </a:endParaRPr>
          </a:p>
          <a:p>
            <a:endParaRPr lang="en-GB" sz="1000" dirty="0">
              <a:solidFill>
                <a:schemeClr val="bg1">
                  <a:lumMod val="75000"/>
                </a:schemeClr>
              </a:solidFill>
            </a:endParaRPr>
          </a:p>
          <a:p>
            <a:endParaRPr lang="en-GB" sz="1000" dirty="0"/>
          </a:p>
          <a:p>
            <a:pPr marL="514350" indent="-514350">
              <a:buFont typeface="+mj-lt"/>
              <a:buAutoNum type="arabicPeriod"/>
            </a:pPr>
            <a:endParaRPr lang="en-GB" sz="1000" dirty="0"/>
          </a:p>
          <a:p>
            <a:pPr marL="514350" indent="-514350">
              <a:buFont typeface="+mj-lt"/>
              <a:buAutoNum type="arabicPeriod"/>
            </a:pPr>
            <a:endParaRPr lang="en-GB" sz="1000" dirty="0"/>
          </a:p>
        </p:txBody>
      </p:sp>
    </p:spTree>
    <p:extLst>
      <p:ext uri="{BB962C8B-B14F-4D97-AF65-F5344CB8AC3E}">
        <p14:creationId xmlns:p14="http://schemas.microsoft.com/office/powerpoint/2010/main" val="33644875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5" name="Straight Connector 4">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6"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7" name="Straight Connector 6">
            <a:extLst>
              <a:ext uri="{FF2B5EF4-FFF2-40B4-BE49-F238E27FC236}">
                <a16:creationId xmlns:a16="http://schemas.microsoft.com/office/drawing/2014/main" id="{DFEBA112-2FA0-448A-A373-EB297C4661F0}"/>
              </a:ext>
            </a:extLst>
          </p:cNvPr>
          <p:cNvCxnSpPr/>
          <p:nvPr/>
        </p:nvCxnSpPr>
        <p:spPr>
          <a:xfrm>
            <a:off x="559704" y="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8" name="Content Placeholder 2"/>
          <p:cNvSpPr txBox="1">
            <a:spLocks/>
          </p:cNvSpPr>
          <p:nvPr/>
        </p:nvSpPr>
        <p:spPr>
          <a:xfrm>
            <a:off x="877420" y="1233895"/>
            <a:ext cx="4895307" cy="4113960"/>
          </a:xfrm>
          <a:prstGeom prst="rect">
            <a:avLst/>
          </a:prstGeom>
        </p:spPr>
        <p:txBody>
          <a:bodyPr vert="horz" lIns="91440" tIns="45720" rIns="91440" bIns="45720" numCol="1"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000" spc="300" dirty="0" smtClean="0">
                <a:solidFill>
                  <a:schemeClr val="bg1">
                    <a:lumMod val="50000"/>
                  </a:schemeClr>
                </a:solidFill>
                <a:latin typeface="+mj-lt"/>
              </a:rPr>
              <a:t>PRESS PACKS: </a:t>
            </a:r>
            <a:endParaRPr lang="en-GB" sz="1000" spc="300" dirty="0">
              <a:solidFill>
                <a:schemeClr val="bg1">
                  <a:lumMod val="50000"/>
                </a:schemeClr>
              </a:solidFill>
              <a:latin typeface="+mj-lt"/>
            </a:endParaRPr>
          </a:p>
          <a:p>
            <a:pPr marL="0" indent="0">
              <a:buNone/>
            </a:pPr>
            <a:r>
              <a:rPr lang="en-GB" sz="1000" dirty="0" smtClean="0">
                <a:solidFill>
                  <a:schemeClr val="bg1">
                    <a:lumMod val="75000"/>
                  </a:schemeClr>
                </a:solidFill>
              </a:rPr>
              <a:t>Recipient Research</a:t>
            </a:r>
            <a:r>
              <a:rPr lang="en-GB" sz="1000" dirty="0">
                <a:solidFill>
                  <a:schemeClr val="bg1">
                    <a:lumMod val="75000"/>
                  </a:schemeClr>
                </a:solidFill>
              </a:rPr>
              <a:t>		</a:t>
            </a:r>
            <a:r>
              <a:rPr lang="en-GB" sz="1000" dirty="0" smtClean="0">
                <a:solidFill>
                  <a:schemeClr val="bg1">
                    <a:lumMod val="75000"/>
                  </a:schemeClr>
                </a:solidFill>
              </a:rPr>
              <a:t>	[93]</a:t>
            </a:r>
          </a:p>
          <a:p>
            <a:pPr marL="0" indent="0">
              <a:buNone/>
            </a:pPr>
            <a:r>
              <a:rPr lang="en-GB" sz="1000" dirty="0" err="1" smtClean="0">
                <a:solidFill>
                  <a:schemeClr val="bg1">
                    <a:lumMod val="75000"/>
                  </a:schemeClr>
                </a:solidFill>
              </a:rPr>
              <a:t>Olafur</a:t>
            </a:r>
            <a:r>
              <a:rPr lang="en-GB" sz="1000" dirty="0" smtClean="0">
                <a:solidFill>
                  <a:schemeClr val="bg1">
                    <a:lumMod val="75000"/>
                  </a:schemeClr>
                </a:solidFill>
              </a:rPr>
              <a:t> </a:t>
            </a:r>
            <a:r>
              <a:rPr lang="en-GB" sz="1000" dirty="0" err="1" smtClean="0">
                <a:solidFill>
                  <a:schemeClr val="bg1">
                    <a:lumMod val="75000"/>
                  </a:schemeClr>
                </a:solidFill>
              </a:rPr>
              <a:t>Elliason</a:t>
            </a:r>
            <a:r>
              <a:rPr lang="en-GB" sz="1000" dirty="0" smtClean="0">
                <a:solidFill>
                  <a:schemeClr val="bg1">
                    <a:lumMod val="75000"/>
                  </a:schemeClr>
                </a:solidFill>
              </a:rPr>
              <a:t>				[94]</a:t>
            </a:r>
          </a:p>
          <a:p>
            <a:pPr marL="0" indent="0">
              <a:buNone/>
            </a:pPr>
            <a:r>
              <a:rPr lang="en-GB" sz="1000" dirty="0" smtClean="0">
                <a:solidFill>
                  <a:schemeClr val="bg1">
                    <a:lumMod val="75000"/>
                  </a:schemeClr>
                </a:solidFill>
              </a:rPr>
              <a:t>Jan Koen </a:t>
            </a:r>
            <a:r>
              <a:rPr lang="en-GB" sz="1000" dirty="0" err="1" smtClean="0">
                <a:solidFill>
                  <a:schemeClr val="bg1">
                    <a:lumMod val="75000"/>
                  </a:schemeClr>
                </a:solidFill>
              </a:rPr>
              <a:t>Lomans</a:t>
            </a:r>
            <a:r>
              <a:rPr lang="en-GB" sz="1000" dirty="0" smtClean="0">
                <a:solidFill>
                  <a:schemeClr val="bg1">
                    <a:lumMod val="75000"/>
                  </a:schemeClr>
                </a:solidFill>
              </a:rPr>
              <a:t>				[94]</a:t>
            </a:r>
          </a:p>
          <a:p>
            <a:pPr marL="0" indent="0">
              <a:buNone/>
            </a:pPr>
            <a:r>
              <a:rPr lang="en-GB" sz="1000" dirty="0" err="1" smtClean="0">
                <a:solidFill>
                  <a:schemeClr val="bg1">
                    <a:lumMod val="75000"/>
                  </a:schemeClr>
                </a:solidFill>
              </a:rPr>
              <a:t>Tord</a:t>
            </a:r>
            <a:r>
              <a:rPr lang="en-GB" sz="1000" dirty="0" smtClean="0">
                <a:solidFill>
                  <a:schemeClr val="bg1">
                    <a:lumMod val="75000"/>
                  </a:schemeClr>
                </a:solidFill>
              </a:rPr>
              <a:t> </a:t>
            </a:r>
            <a:r>
              <a:rPr lang="en-GB" sz="1000" dirty="0" err="1" smtClean="0">
                <a:solidFill>
                  <a:schemeClr val="bg1">
                    <a:lumMod val="75000"/>
                  </a:schemeClr>
                </a:solidFill>
              </a:rPr>
              <a:t>Boontje</a:t>
            </a:r>
            <a:r>
              <a:rPr lang="en-GB" sz="1000" dirty="0" smtClean="0">
                <a:solidFill>
                  <a:schemeClr val="bg1">
                    <a:lumMod val="75000"/>
                  </a:schemeClr>
                </a:solidFill>
              </a:rPr>
              <a:t>				[95]</a:t>
            </a:r>
          </a:p>
          <a:p>
            <a:pPr marL="0" indent="0">
              <a:buNone/>
            </a:pPr>
            <a:r>
              <a:rPr lang="en-GB" sz="1000" dirty="0" smtClean="0">
                <a:solidFill>
                  <a:schemeClr val="bg1">
                    <a:lumMod val="75000"/>
                  </a:schemeClr>
                </a:solidFill>
              </a:rPr>
              <a:t>Chris Wood Light				[95]</a:t>
            </a:r>
          </a:p>
          <a:p>
            <a:pPr marL="0" indent="0">
              <a:buNone/>
            </a:pPr>
            <a:r>
              <a:rPr lang="en-GB" sz="1000" dirty="0" smtClean="0">
                <a:solidFill>
                  <a:schemeClr val="bg1">
                    <a:lumMod val="75000"/>
                  </a:schemeClr>
                </a:solidFill>
              </a:rPr>
              <a:t>Caroline Rees				[96]</a:t>
            </a:r>
          </a:p>
          <a:p>
            <a:pPr marL="0" indent="0">
              <a:buNone/>
            </a:pPr>
            <a:r>
              <a:rPr lang="en-GB" sz="1000" dirty="0" err="1" smtClean="0">
                <a:solidFill>
                  <a:schemeClr val="bg1">
                    <a:lumMod val="75000"/>
                  </a:schemeClr>
                </a:solidFill>
              </a:rPr>
              <a:t>Catrin</a:t>
            </a:r>
            <a:r>
              <a:rPr lang="en-GB" sz="1000" dirty="0" smtClean="0">
                <a:solidFill>
                  <a:schemeClr val="bg1">
                    <a:lumMod val="75000"/>
                  </a:schemeClr>
                </a:solidFill>
              </a:rPr>
              <a:t> Jones				[96]</a:t>
            </a:r>
          </a:p>
          <a:p>
            <a:pPr marL="0" indent="0">
              <a:buNone/>
            </a:pPr>
            <a:r>
              <a:rPr lang="en-GB" sz="1000" dirty="0" err="1">
                <a:solidFill>
                  <a:schemeClr val="bg1">
                    <a:lumMod val="75000"/>
                  </a:schemeClr>
                </a:solidFill>
                <a:latin typeface="+mj-lt"/>
              </a:rPr>
              <a:t>Beate</a:t>
            </a:r>
            <a:r>
              <a:rPr lang="en-GB" sz="1000" dirty="0">
                <a:solidFill>
                  <a:schemeClr val="bg1">
                    <a:lumMod val="75000"/>
                  </a:schemeClr>
                </a:solidFill>
                <a:latin typeface="+mj-lt"/>
              </a:rPr>
              <a:t> </a:t>
            </a:r>
            <a:r>
              <a:rPr lang="en-GB" sz="1000" dirty="0" err="1" smtClean="0">
                <a:solidFill>
                  <a:schemeClr val="bg1">
                    <a:lumMod val="75000"/>
                  </a:schemeClr>
                </a:solidFill>
                <a:latin typeface="+mj-lt"/>
              </a:rPr>
              <a:t>Gengenwart</a:t>
            </a:r>
            <a:r>
              <a:rPr lang="en-GB" sz="1000" dirty="0" smtClean="0">
                <a:solidFill>
                  <a:schemeClr val="bg1">
                    <a:lumMod val="75000"/>
                  </a:schemeClr>
                </a:solidFill>
                <a:latin typeface="+mj-lt"/>
              </a:rPr>
              <a:t>			[97]</a:t>
            </a:r>
          </a:p>
          <a:p>
            <a:pPr marL="0" indent="0">
              <a:buNone/>
            </a:pPr>
            <a:r>
              <a:rPr lang="en-GB" sz="1000" dirty="0" smtClean="0">
                <a:solidFill>
                  <a:schemeClr val="bg1">
                    <a:lumMod val="75000"/>
                  </a:schemeClr>
                </a:solidFill>
                <a:latin typeface="+mj-lt"/>
              </a:rPr>
              <a:t>C. G. Toft Ltd				[97]</a:t>
            </a:r>
            <a:endParaRPr lang="en-GB" sz="1000" dirty="0">
              <a:solidFill>
                <a:schemeClr val="bg1">
                  <a:lumMod val="75000"/>
                </a:schemeClr>
              </a:solidFill>
              <a:latin typeface="+mj-lt"/>
            </a:endParaRPr>
          </a:p>
          <a:p>
            <a:pPr marL="0" indent="0">
              <a:buNone/>
            </a:pPr>
            <a:r>
              <a:rPr lang="en-GB" sz="1000" dirty="0" smtClean="0">
                <a:solidFill>
                  <a:schemeClr val="bg1">
                    <a:lumMod val="75000"/>
                  </a:schemeClr>
                </a:solidFill>
              </a:rPr>
              <a:t>Dragon Laser Ltd				[98]</a:t>
            </a:r>
          </a:p>
          <a:p>
            <a:pPr marL="0" indent="0">
              <a:buNone/>
            </a:pPr>
            <a:r>
              <a:rPr lang="en-GB" sz="1000" dirty="0" smtClean="0">
                <a:solidFill>
                  <a:schemeClr val="bg1">
                    <a:lumMod val="75000"/>
                  </a:schemeClr>
                </a:solidFill>
              </a:rPr>
              <a:t>Mission Gallery				[98]</a:t>
            </a:r>
            <a:endParaRPr lang="en-GB" sz="1000" dirty="0">
              <a:solidFill>
                <a:schemeClr val="bg1">
                  <a:lumMod val="75000"/>
                </a:schemeClr>
              </a:solidFill>
            </a:endParaRPr>
          </a:p>
          <a:p>
            <a:pPr marL="0" indent="0">
              <a:buNone/>
            </a:pPr>
            <a:r>
              <a:rPr lang="en-GB" sz="1000" dirty="0" smtClean="0">
                <a:solidFill>
                  <a:schemeClr val="bg1">
                    <a:lumMod val="75000"/>
                  </a:schemeClr>
                </a:solidFill>
              </a:rPr>
              <a:t>Letter of Introduction 	</a:t>
            </a:r>
            <a:r>
              <a:rPr lang="en-GB" sz="1000" dirty="0">
                <a:solidFill>
                  <a:schemeClr val="bg1">
                    <a:lumMod val="75000"/>
                  </a:schemeClr>
                </a:solidFill>
              </a:rPr>
              <a:t>		</a:t>
            </a:r>
            <a:r>
              <a:rPr lang="en-GB" sz="1000" dirty="0" smtClean="0">
                <a:solidFill>
                  <a:schemeClr val="bg1">
                    <a:lumMod val="75000"/>
                  </a:schemeClr>
                </a:solidFill>
              </a:rPr>
              <a:t>[99]</a:t>
            </a:r>
            <a:endParaRPr lang="en-GB" sz="1000" dirty="0">
              <a:solidFill>
                <a:schemeClr val="bg1">
                  <a:lumMod val="75000"/>
                </a:schemeClr>
              </a:solidFill>
            </a:endParaRPr>
          </a:p>
          <a:p>
            <a:pPr marL="0" indent="0">
              <a:buNone/>
            </a:pPr>
            <a:r>
              <a:rPr lang="en-GB" sz="1000" dirty="0" smtClean="0">
                <a:solidFill>
                  <a:schemeClr val="bg1">
                    <a:lumMod val="75000"/>
                  </a:schemeClr>
                </a:solidFill>
              </a:rPr>
              <a:t>CV		</a:t>
            </a:r>
            <a:r>
              <a:rPr lang="en-GB" sz="1000" dirty="0">
                <a:solidFill>
                  <a:schemeClr val="bg1">
                    <a:lumMod val="75000"/>
                  </a:schemeClr>
                </a:solidFill>
              </a:rPr>
              <a:t>		</a:t>
            </a:r>
            <a:r>
              <a:rPr lang="en-GB" sz="1000" dirty="0" smtClean="0">
                <a:solidFill>
                  <a:schemeClr val="bg1">
                    <a:lumMod val="75000"/>
                  </a:schemeClr>
                </a:solidFill>
              </a:rPr>
              <a:t>[102]</a:t>
            </a:r>
            <a:endParaRPr lang="en-GB" sz="1000" dirty="0">
              <a:solidFill>
                <a:schemeClr val="bg1">
                  <a:lumMod val="75000"/>
                </a:schemeClr>
              </a:solidFill>
            </a:endParaRPr>
          </a:p>
          <a:p>
            <a:pPr marL="0" indent="0">
              <a:buNone/>
            </a:pPr>
            <a:r>
              <a:rPr lang="en-GB" sz="1000" dirty="0" smtClean="0">
                <a:solidFill>
                  <a:schemeClr val="bg1">
                    <a:lumMod val="75000"/>
                  </a:schemeClr>
                </a:solidFill>
              </a:rPr>
              <a:t>Digital Press Kit	</a:t>
            </a:r>
            <a:r>
              <a:rPr lang="en-GB" sz="1000" dirty="0">
                <a:solidFill>
                  <a:schemeClr val="bg1">
                    <a:lumMod val="75000"/>
                  </a:schemeClr>
                </a:solidFill>
              </a:rPr>
              <a:t>			[</a:t>
            </a:r>
            <a:r>
              <a:rPr lang="en-GB" sz="1000" dirty="0" smtClean="0">
                <a:solidFill>
                  <a:schemeClr val="bg1">
                    <a:lumMod val="75000"/>
                  </a:schemeClr>
                </a:solidFill>
              </a:rPr>
              <a:t>108]</a:t>
            </a:r>
            <a:endParaRPr lang="en-GB" sz="1000" dirty="0">
              <a:solidFill>
                <a:schemeClr val="bg1">
                  <a:lumMod val="75000"/>
                </a:schemeClr>
              </a:solidFill>
            </a:endParaRPr>
          </a:p>
          <a:p>
            <a:pPr marL="0" indent="0">
              <a:buNone/>
            </a:pPr>
            <a:endParaRPr lang="en-GB" sz="1000" dirty="0">
              <a:solidFill>
                <a:schemeClr val="bg1">
                  <a:lumMod val="75000"/>
                </a:schemeClr>
              </a:solidFill>
            </a:endParaRPr>
          </a:p>
          <a:p>
            <a:endParaRPr lang="en-GB" sz="1000" dirty="0">
              <a:solidFill>
                <a:schemeClr val="bg1">
                  <a:lumMod val="75000"/>
                </a:schemeClr>
              </a:solidFill>
            </a:endParaRPr>
          </a:p>
          <a:p>
            <a:endParaRPr lang="en-GB" sz="1000" dirty="0"/>
          </a:p>
          <a:p>
            <a:pPr marL="514350" indent="-514350">
              <a:buFont typeface="+mj-lt"/>
              <a:buAutoNum type="arabicPeriod"/>
            </a:pPr>
            <a:endParaRPr lang="en-GB" sz="1000" dirty="0"/>
          </a:p>
          <a:p>
            <a:pPr marL="514350" indent="-514350">
              <a:buFont typeface="+mj-lt"/>
              <a:buAutoNum type="arabicPeriod"/>
            </a:pPr>
            <a:endParaRPr lang="en-GB" sz="1000" dirty="0"/>
          </a:p>
        </p:txBody>
      </p:sp>
      <p:sp>
        <p:nvSpPr>
          <p:cNvPr id="9" name="Title 1"/>
          <p:cNvSpPr>
            <a:spLocks noGrp="1"/>
          </p:cNvSpPr>
          <p:nvPr>
            <p:ph type="title"/>
          </p:nvPr>
        </p:nvSpPr>
        <p:spPr>
          <a:xfrm>
            <a:off x="942075" y="262386"/>
            <a:ext cx="2798652" cy="592818"/>
          </a:xfrm>
        </p:spPr>
        <p:txBody>
          <a:bodyPr>
            <a:normAutofit fontScale="90000"/>
          </a:bodyPr>
          <a:lstStyle/>
          <a:p>
            <a:r>
              <a:rPr lang="en-GB" spc="600" dirty="0">
                <a:solidFill>
                  <a:schemeClr val="bg1">
                    <a:lumMod val="50000"/>
                  </a:schemeClr>
                </a:solidFill>
              </a:rPr>
              <a:t>Contents</a:t>
            </a:r>
          </a:p>
        </p:txBody>
      </p:sp>
    </p:spTree>
    <p:extLst>
      <p:ext uri="{BB962C8B-B14F-4D97-AF65-F5344CB8AC3E}">
        <p14:creationId xmlns:p14="http://schemas.microsoft.com/office/powerpoint/2010/main" val="183712999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pc="600">
                <a:solidFill>
                  <a:schemeClr val="bg1">
                    <a:lumMod val="50000"/>
                  </a:schemeClr>
                </a:solidFill>
              </a:rPr>
              <a:t>Brand Identity</a:t>
            </a:r>
          </a:p>
        </p:txBody>
      </p:sp>
      <p:sp>
        <p:nvSpPr>
          <p:cNvPr id="3" name="Subtitle 2"/>
          <p:cNvSpPr>
            <a:spLocks noGrp="1"/>
          </p:cNvSpPr>
          <p:nvPr>
            <p:ph type="subTitle" idx="1"/>
          </p:nvPr>
        </p:nvSpPr>
        <p:spPr/>
        <p:txBody>
          <a:bodyPr/>
          <a:lstStyle/>
          <a:p>
            <a:r>
              <a:rPr lang="en-GB" spc="300">
                <a:solidFill>
                  <a:schemeClr val="bg1">
                    <a:lumMod val="75000"/>
                  </a:schemeClr>
                </a:solidFill>
              </a:rPr>
              <a:t>INTRODUCTION</a:t>
            </a:r>
          </a:p>
        </p:txBody>
      </p:sp>
      <p:cxnSp>
        <p:nvCxnSpPr>
          <p:cNvPr id="4" name="Straight Connector 3">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5"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6" name="Straight Connector 5">
            <a:extLst>
              <a:ext uri="{FF2B5EF4-FFF2-40B4-BE49-F238E27FC236}">
                <a16:creationId xmlns:a16="http://schemas.microsoft.com/office/drawing/2014/main" id="{DFEBA112-2FA0-448A-A373-EB297C4661F0}"/>
              </a:ext>
            </a:extLst>
          </p:cNvPr>
          <p:cNvCxnSpPr/>
          <p:nvPr/>
        </p:nvCxnSpPr>
        <p:spPr>
          <a:xfrm>
            <a:off x="559704" y="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6718549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46667" y="429562"/>
            <a:ext cx="3510844" cy="461665"/>
          </a:xfrm>
          <a:prstGeom prst="rect">
            <a:avLst/>
          </a:prstGeom>
          <a:noFill/>
        </p:spPr>
        <p:txBody>
          <a:bodyPr wrap="square" rtlCol="0">
            <a:spAutoFit/>
          </a:bodyPr>
          <a:lstStyle/>
          <a:p>
            <a:r>
              <a:rPr lang="en-GB" sz="2400" spc="600">
                <a:solidFill>
                  <a:schemeClr val="bg1">
                    <a:lumMod val="50000"/>
                  </a:schemeClr>
                </a:solidFill>
                <a:latin typeface="+mj-lt"/>
              </a:rPr>
              <a:t>Where To Start?</a:t>
            </a:r>
          </a:p>
        </p:txBody>
      </p:sp>
      <p:cxnSp>
        <p:nvCxnSpPr>
          <p:cNvPr id="3" name="Straight Connector 2">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4"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5" name="Straight Connector 4">
            <a:extLst>
              <a:ext uri="{FF2B5EF4-FFF2-40B4-BE49-F238E27FC236}">
                <a16:creationId xmlns:a16="http://schemas.microsoft.com/office/drawing/2014/main" id="{DFEBA112-2FA0-448A-A373-EB297C4661F0}"/>
              </a:ext>
            </a:extLst>
          </p:cNvPr>
          <p:cNvCxnSpPr/>
          <p:nvPr/>
        </p:nvCxnSpPr>
        <p:spPr>
          <a:xfrm>
            <a:off x="559704" y="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846667" y="1027288"/>
            <a:ext cx="5046133" cy="5632311"/>
          </a:xfrm>
          <a:prstGeom prst="rect">
            <a:avLst/>
          </a:prstGeom>
          <a:noFill/>
        </p:spPr>
        <p:txBody>
          <a:bodyPr wrap="square" rtlCol="0" anchor="t">
            <a:spAutoFit/>
          </a:bodyPr>
          <a:lstStyle/>
          <a:p>
            <a:r>
              <a:rPr lang="en-GB" sz="1200">
                <a:solidFill>
                  <a:schemeClr val="tx1">
                    <a:lumMod val="65000"/>
                    <a:lumOff val="35000"/>
                  </a:schemeClr>
                </a:solidFill>
              </a:rPr>
              <a:t>Two things I’ve always found difficult; identifying where my work sits in the market and who my customer/audience is. Going to Race To Market 2018 really helped me work on this by giving me the skills to perform market research and the confidence to pitch my work at the premium end of the market. Something I identified in myself during the external brief was my lack of confidence and familiarity with the high-end market due to my background and upbringing. The live brief and exhibition with St. Fagans, followed by my experience with the pop-up shop in Creative Bubble, helped build my confidence further and gave me the opportunity to directly engage with my audience. </a:t>
            </a:r>
          </a:p>
          <a:p>
            <a:endParaRPr lang="en-GB" sz="1200">
              <a:solidFill>
                <a:schemeClr val="tx1">
                  <a:lumMod val="65000"/>
                  <a:lumOff val="35000"/>
                </a:schemeClr>
              </a:solidFill>
            </a:endParaRPr>
          </a:p>
          <a:p>
            <a:r>
              <a:rPr lang="en-GB" sz="1200">
                <a:solidFill>
                  <a:schemeClr val="tx1">
                    <a:lumMod val="65000"/>
                    <a:lumOff val="35000"/>
                  </a:schemeClr>
                </a:solidFill>
              </a:rPr>
              <a:t>Now, as I start to consider my brand identity and how I want to present myself, I know I need to be looking at the higher end of the market. Until the St Fagans brief, I really thought I would be undertaking a fashion object project for my graduate collection, so I’d spent a lot of time between 2</a:t>
            </a:r>
            <a:r>
              <a:rPr lang="en-GB" sz="1200" baseline="30000">
                <a:solidFill>
                  <a:schemeClr val="tx1">
                    <a:lumMod val="65000"/>
                    <a:lumOff val="35000"/>
                  </a:schemeClr>
                </a:solidFill>
              </a:rPr>
              <a:t>nd</a:t>
            </a:r>
            <a:r>
              <a:rPr lang="en-GB" sz="1200">
                <a:solidFill>
                  <a:schemeClr val="tx1">
                    <a:lumMod val="65000"/>
                    <a:lumOff val="35000"/>
                  </a:schemeClr>
                </a:solidFill>
              </a:rPr>
              <a:t> and 3</a:t>
            </a:r>
            <a:r>
              <a:rPr lang="en-GB" sz="1200" baseline="30000">
                <a:solidFill>
                  <a:schemeClr val="tx1">
                    <a:lumMod val="65000"/>
                    <a:lumOff val="35000"/>
                  </a:schemeClr>
                </a:solidFill>
              </a:rPr>
              <a:t>rd</a:t>
            </a:r>
            <a:r>
              <a:rPr lang="en-GB" sz="1200">
                <a:solidFill>
                  <a:schemeClr val="tx1">
                    <a:lumMod val="65000"/>
                    <a:lumOff val="35000"/>
                  </a:schemeClr>
                </a:solidFill>
              </a:rPr>
              <a:t> year researching that market and updating my website accordingly. After that I fell in love with glass and have tried to learn as much as possible about it for the remainder of my degree.</a:t>
            </a:r>
            <a:endParaRPr lang="en-GB" sz="1200">
              <a:solidFill>
                <a:schemeClr val="tx1">
                  <a:lumMod val="65000"/>
                  <a:lumOff val="35000"/>
                </a:schemeClr>
              </a:solidFill>
              <a:cs typeface="Calibri"/>
            </a:endParaRPr>
          </a:p>
          <a:p>
            <a:endParaRPr lang="en-GB" sz="1200">
              <a:solidFill>
                <a:schemeClr val="tx1">
                  <a:lumMod val="65000"/>
                  <a:lumOff val="35000"/>
                </a:schemeClr>
              </a:solidFill>
            </a:endParaRPr>
          </a:p>
          <a:p>
            <a:r>
              <a:rPr lang="en-GB" sz="1200">
                <a:solidFill>
                  <a:schemeClr val="tx1">
                    <a:lumMod val="65000"/>
                    <a:lumOff val="35000"/>
                  </a:schemeClr>
                </a:solidFill>
              </a:rPr>
              <a:t>During research trips to see Olafur Elliason, Collect and Cerith Wyn Evans I was focussed on how the work was presented in a gallery and the technicalities of setting up the work for display. It was a bit of an oversight on my part not to have considered how they were presenting themselves and their work through branding, presentation and promotional material. Despite coming home with dozens of flyers and business cards to save me writing down the names of everyone I see, I rarely spent time critically evaluating them. I got back full of ideas and went straight into workshops to start experimenting. Going forward I think I would benefit from structuring these visits with a set time to evaluate the promotional material to see how I can improve this in my own practice.</a:t>
            </a:r>
            <a:endParaRPr lang="en-GB" sz="1200">
              <a:solidFill>
                <a:schemeClr val="tx1">
                  <a:lumMod val="65000"/>
                  <a:lumOff val="35000"/>
                </a:schemeClr>
              </a:solidFill>
              <a:cs typeface="Calibri"/>
            </a:endParaRPr>
          </a:p>
        </p:txBody>
      </p:sp>
      <p:sp>
        <p:nvSpPr>
          <p:cNvPr id="7" name="TextBox 6"/>
          <p:cNvSpPr txBox="1"/>
          <p:nvPr/>
        </p:nvSpPr>
        <p:spPr>
          <a:xfrm>
            <a:off x="6179762" y="891227"/>
            <a:ext cx="5550487" cy="5632311"/>
          </a:xfrm>
          <a:prstGeom prst="rect">
            <a:avLst/>
          </a:prstGeom>
          <a:noFill/>
        </p:spPr>
        <p:txBody>
          <a:bodyPr wrap="square" rtlCol="0" anchor="t">
            <a:spAutoFit/>
          </a:bodyPr>
          <a:lstStyle/>
          <a:p>
            <a:r>
              <a:rPr lang="en-GB" sz="1200">
                <a:solidFill>
                  <a:schemeClr val="tx1">
                    <a:lumMod val="65000"/>
                    <a:lumOff val="35000"/>
                  </a:schemeClr>
                </a:solidFill>
              </a:rPr>
              <a:t>Despite studying hard and learning a lot about glass in a short time, I’m still a novice and there is still so much I don’t know. During tutorials with Cath B, I’ve been challenged to consider the context and application of my glass work; where does it fit in the wider world? The answer to this is the foundation of any branding, presentation and promotional work I do so I need to dig deep and look wide.</a:t>
            </a:r>
          </a:p>
          <a:p>
            <a:endParaRPr lang="en-GB" sz="1200">
              <a:solidFill>
                <a:schemeClr val="tx1">
                  <a:lumMod val="65000"/>
                  <a:lumOff val="35000"/>
                </a:schemeClr>
              </a:solidFill>
            </a:endParaRPr>
          </a:p>
          <a:p>
            <a:r>
              <a:rPr lang="en-GB" sz="1200">
                <a:solidFill>
                  <a:schemeClr val="tx1">
                    <a:lumMod val="65000"/>
                    <a:lumOff val="35000"/>
                  </a:schemeClr>
                </a:solidFill>
              </a:rPr>
              <a:t>The confidence issues I faced when looking at the high end of the fashion market resurfaced when I considered where my glass work ‘fit’ in the market.  Erring on the side of caution I test-traded small glass coasters at a pop-up shop at Creative Bubble and was overwhelmed by the response. After 5 days I sold 90% of my stock (including a display piece) and was commissioned to make a new set of 4 coasters. Clearly smaller functional glass objects were commercially viable even in Swansea but making and marketing them felt like I was underselling my skills and my ambitions. Although I can see this as a realistic way to financially support myself, I really want to do more than make coasters in my career. I want to think BIG – installations, public art and architectural scales.</a:t>
            </a:r>
            <a:endParaRPr lang="en-GB" sz="1200">
              <a:solidFill>
                <a:schemeClr val="tx1">
                  <a:lumMod val="65000"/>
                  <a:lumOff val="35000"/>
                </a:schemeClr>
              </a:solidFill>
              <a:cs typeface="Calibri"/>
            </a:endParaRPr>
          </a:p>
          <a:p>
            <a:endParaRPr lang="en-GB" sz="1200">
              <a:solidFill>
                <a:schemeClr val="tx1">
                  <a:lumMod val="65000"/>
                  <a:lumOff val="35000"/>
                </a:schemeClr>
              </a:solidFill>
            </a:endParaRPr>
          </a:p>
          <a:p>
            <a:r>
              <a:rPr lang="en-GB" sz="1200">
                <a:solidFill>
                  <a:schemeClr val="tx1">
                    <a:lumMod val="65000"/>
                    <a:lumOff val="35000"/>
                  </a:schemeClr>
                </a:solidFill>
              </a:rPr>
              <a:t>This was at least a starting point. After years of researching fashion and makers that work with the body, I wasn’t sure where to start looking to get a deeper understanding of where my glass work sits in the market. Through conversations and tutorials with the SPD and Glass teams, I’ve been able to see the different applications of glass work and how they might be branded/marketed differently. As I’m at the beginning of my journey with glass and still experimenting and producing work that could fit a range of applications, I want to look at makers with a broad practice as well as specialists to identify how they present their work. </a:t>
            </a:r>
            <a:endParaRPr lang="en-GB" sz="1200">
              <a:solidFill>
                <a:schemeClr val="tx1">
                  <a:lumMod val="65000"/>
                  <a:lumOff val="35000"/>
                </a:schemeClr>
              </a:solidFill>
              <a:cs typeface="Calibri"/>
            </a:endParaRPr>
          </a:p>
          <a:p>
            <a:endParaRPr lang="en-GB" sz="1200">
              <a:solidFill>
                <a:schemeClr val="tx1">
                  <a:lumMod val="65000"/>
                  <a:lumOff val="35000"/>
                </a:schemeClr>
              </a:solidFill>
              <a:cs typeface="Calibri"/>
            </a:endParaRPr>
          </a:p>
          <a:p>
            <a:r>
              <a:rPr lang="en-GB" sz="1200">
                <a:solidFill>
                  <a:schemeClr val="tx1">
                    <a:lumMod val="65000"/>
                    <a:lumOff val="35000"/>
                  </a:schemeClr>
                </a:solidFill>
              </a:rPr>
              <a:t>I’ve identified a range of architectural firms, interdisciplinary studios and a range of makers that relate to my practice and ambitions for the future. I’ve front loaded this module with research that examines their branding and online presentation that will underpin my  promotional work now and after graduation.</a:t>
            </a:r>
            <a:endParaRPr lang="en-GB" sz="1200">
              <a:solidFill>
                <a:schemeClr val="tx1">
                  <a:lumMod val="65000"/>
                  <a:lumOff val="35000"/>
                </a:schemeClr>
              </a:solidFill>
              <a:cs typeface="Calibri"/>
            </a:endParaRPr>
          </a:p>
        </p:txBody>
      </p:sp>
      <p:cxnSp>
        <p:nvCxnSpPr>
          <p:cNvPr id="8" name="Straight Connector 7">
            <a:extLst>
              <a:ext uri="{FF2B5EF4-FFF2-40B4-BE49-F238E27FC236}">
                <a16:creationId xmlns:a16="http://schemas.microsoft.com/office/drawing/2014/main" id="{1BD32F58-EB48-4836-BA45-971BA1AA1608}"/>
              </a:ext>
            </a:extLst>
          </p:cNvPr>
          <p:cNvCxnSpPr/>
          <p:nvPr/>
        </p:nvCxnSpPr>
        <p:spPr>
          <a:xfrm>
            <a:off x="6061587" y="0"/>
            <a:ext cx="0" cy="685800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8583500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4"/>
          <p:cNvGrpSpPr/>
          <p:nvPr/>
        </p:nvGrpSpPr>
        <p:grpSpPr>
          <a:xfrm>
            <a:off x="1155203" y="814282"/>
            <a:ext cx="7107463" cy="5674975"/>
            <a:chOff x="1985548" y="0"/>
            <a:chExt cx="8589109" cy="6858000"/>
          </a:xfrm>
        </p:grpSpPr>
        <p:pic>
          <p:nvPicPr>
            <p:cNvPr id="2" name="Picture 1"/>
            <p:cNvPicPr/>
            <p:nvPr/>
          </p:nvPicPr>
          <p:blipFill rotWithShape="1">
            <a:blip r:embed="rId3" cstate="screen">
              <a:extLst>
                <a:ext uri="{28A0092B-C50C-407E-A947-70E740481C1C}">
                  <a14:useLocalDpi xmlns:a14="http://schemas.microsoft.com/office/drawing/2010/main"/>
                </a:ext>
              </a:extLst>
            </a:blip>
            <a:srcRect/>
            <a:stretch/>
          </p:blipFill>
          <p:spPr>
            <a:xfrm>
              <a:off x="1985548" y="0"/>
              <a:ext cx="3918857" cy="6858000"/>
            </a:xfrm>
            <a:prstGeom prst="rect">
              <a:avLst/>
            </a:prstGeom>
          </p:spPr>
        </p:pic>
        <p:pic>
          <p:nvPicPr>
            <p:cNvPr id="3" name="Picture 2"/>
            <p:cNvPicPr/>
            <p:nvPr/>
          </p:nvPicPr>
          <p:blipFill>
            <a:blip r:embed="rId4" cstate="screen">
              <a:extLst>
                <a:ext uri="{28A0092B-C50C-407E-A947-70E740481C1C}">
                  <a14:useLocalDpi xmlns:a14="http://schemas.microsoft.com/office/drawing/2010/main"/>
                </a:ext>
              </a:extLst>
            </a:blip>
            <a:stretch>
              <a:fillRect/>
            </a:stretch>
          </p:blipFill>
          <p:spPr>
            <a:xfrm>
              <a:off x="6818734" y="0"/>
              <a:ext cx="3755923" cy="6858000"/>
            </a:xfrm>
            <a:prstGeom prst="rect">
              <a:avLst/>
            </a:prstGeom>
          </p:spPr>
        </p:pic>
      </p:grpSp>
      <p:sp>
        <p:nvSpPr>
          <p:cNvPr id="4" name="TextBox 3"/>
          <p:cNvSpPr txBox="1"/>
          <p:nvPr/>
        </p:nvSpPr>
        <p:spPr>
          <a:xfrm>
            <a:off x="4484013" y="6296069"/>
            <a:ext cx="4449289" cy="307777"/>
          </a:xfrm>
          <a:prstGeom prst="rect">
            <a:avLst/>
          </a:prstGeom>
          <a:noFill/>
        </p:spPr>
        <p:txBody>
          <a:bodyPr wrap="square" rtlCol="0">
            <a:spAutoFit/>
          </a:bodyPr>
          <a:lstStyle/>
          <a:p>
            <a:pPr algn="ctr"/>
            <a:r>
              <a:rPr lang="en-GB" sz="1400" spc="600">
                <a:solidFill>
                  <a:schemeClr val="bg1">
                    <a:lumMod val="75000"/>
                  </a:schemeClr>
                </a:solidFill>
                <a:latin typeface="+mj-lt"/>
              </a:rPr>
              <a:t>Brand Board Template</a:t>
            </a:r>
          </a:p>
        </p:txBody>
      </p:sp>
      <p:sp>
        <p:nvSpPr>
          <p:cNvPr id="6" name="TextBox 5"/>
          <p:cNvSpPr txBox="1"/>
          <p:nvPr/>
        </p:nvSpPr>
        <p:spPr>
          <a:xfrm>
            <a:off x="887451" y="287322"/>
            <a:ext cx="4328160" cy="461665"/>
          </a:xfrm>
          <a:prstGeom prst="rect">
            <a:avLst/>
          </a:prstGeom>
          <a:noFill/>
        </p:spPr>
        <p:txBody>
          <a:bodyPr wrap="square" rtlCol="0">
            <a:spAutoFit/>
          </a:bodyPr>
          <a:lstStyle/>
          <a:p>
            <a:r>
              <a:rPr lang="en-GB" sz="2400" spc="600">
                <a:solidFill>
                  <a:schemeClr val="bg1">
                    <a:lumMod val="65000"/>
                  </a:schemeClr>
                </a:solidFill>
                <a:latin typeface="+mj-lt"/>
              </a:rPr>
              <a:t>GETTING STARTED</a:t>
            </a:r>
          </a:p>
        </p:txBody>
      </p:sp>
      <p:cxnSp>
        <p:nvCxnSpPr>
          <p:cNvPr id="7" name="Straight Connector 6">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8"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9" name="Straight Connector 8">
            <a:extLst>
              <a:ext uri="{FF2B5EF4-FFF2-40B4-BE49-F238E27FC236}">
                <a16:creationId xmlns:a16="http://schemas.microsoft.com/office/drawing/2014/main" id="{DFEBA112-2FA0-448A-A373-EB297C4661F0}"/>
              </a:ext>
            </a:extLst>
          </p:cNvPr>
          <p:cNvCxnSpPr/>
          <p:nvPr/>
        </p:nvCxnSpPr>
        <p:spPr>
          <a:xfrm>
            <a:off x="559704" y="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10" name="TextBox 9"/>
          <p:cNvSpPr txBox="1"/>
          <p:nvPr/>
        </p:nvSpPr>
        <p:spPr>
          <a:xfrm>
            <a:off x="8773931" y="748987"/>
            <a:ext cx="2854960" cy="5603714"/>
          </a:xfrm>
          <a:prstGeom prst="rect">
            <a:avLst/>
          </a:prstGeom>
          <a:noFill/>
        </p:spPr>
        <p:txBody>
          <a:bodyPr wrap="square" rtlCol="0" anchor="t">
            <a:spAutoFit/>
          </a:bodyPr>
          <a:lstStyle/>
          <a:p>
            <a:pPr>
              <a:lnSpc>
                <a:spcPct val="150000"/>
              </a:lnSpc>
            </a:pPr>
            <a:r>
              <a:rPr lang="en-GB" sz="1200">
                <a:solidFill>
                  <a:schemeClr val="tx1">
                    <a:lumMod val="65000"/>
                    <a:lumOff val="35000"/>
                  </a:schemeClr>
                </a:solidFill>
              </a:rPr>
              <a:t>When I first saw this brand board template, I felt intimidated. Seeing the populated example helped, but I couldn’t work out where to start or what direction to go in. I’ve always found this part of our work the hardest, so I want to dig deep and get my head around this. I missed some taught sessions so wanted to make sure I caught up with all the session notes and resources on Moodle, as well as engage with tutorials remotely with Teams. All the elements of this module, as well as my digital submission for major studies, needed to visually work together with my branding choices. To give myself a firm foundation for both modules and myself after graduation, I wanted to make sure I wasn’t skipping over the research into my intended market and the brands that operate within it.  </a:t>
            </a:r>
            <a:endParaRPr lang="en-GB">
              <a:solidFill>
                <a:schemeClr val="tx1">
                  <a:lumMod val="65000"/>
                  <a:lumOff val="35000"/>
                </a:schemeClr>
              </a:solidFill>
            </a:endParaRPr>
          </a:p>
        </p:txBody>
      </p:sp>
    </p:spTree>
    <p:extLst>
      <p:ext uri="{BB962C8B-B14F-4D97-AF65-F5344CB8AC3E}">
        <p14:creationId xmlns:p14="http://schemas.microsoft.com/office/powerpoint/2010/main" val="121136986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4226559" y="732403"/>
            <a:ext cx="7754254" cy="4698390"/>
          </a:xfrm>
          <a:prstGeom prst="rect">
            <a:avLst/>
          </a:prstGeom>
        </p:spPr>
      </p:pic>
      <p:sp>
        <p:nvSpPr>
          <p:cNvPr id="5" name="TextBox 4"/>
          <p:cNvSpPr txBox="1"/>
          <p:nvPr/>
        </p:nvSpPr>
        <p:spPr>
          <a:xfrm>
            <a:off x="8473892" y="455404"/>
            <a:ext cx="3187638" cy="276999"/>
          </a:xfrm>
          <a:prstGeom prst="rect">
            <a:avLst/>
          </a:prstGeom>
          <a:noFill/>
        </p:spPr>
        <p:txBody>
          <a:bodyPr wrap="square" rtlCol="0">
            <a:spAutoFit/>
          </a:bodyPr>
          <a:lstStyle/>
          <a:p>
            <a:pPr algn="r"/>
            <a:r>
              <a:rPr lang="en-GB" sz="1200" spc="600">
                <a:solidFill>
                  <a:schemeClr val="bg1">
                    <a:lumMod val="75000"/>
                  </a:schemeClr>
                </a:solidFill>
                <a:latin typeface="+mj-lt"/>
              </a:rPr>
              <a:t>Brand Board Template</a:t>
            </a:r>
          </a:p>
        </p:txBody>
      </p:sp>
      <p:cxnSp>
        <p:nvCxnSpPr>
          <p:cNvPr id="8" name="Straight Connector 7">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9"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10" name="Straight Connector 9">
            <a:extLst>
              <a:ext uri="{FF2B5EF4-FFF2-40B4-BE49-F238E27FC236}">
                <a16:creationId xmlns:a16="http://schemas.microsoft.com/office/drawing/2014/main" id="{DFEBA112-2FA0-448A-A373-EB297C4661F0}"/>
              </a:ext>
            </a:extLst>
          </p:cNvPr>
          <p:cNvCxnSpPr/>
          <p:nvPr/>
        </p:nvCxnSpPr>
        <p:spPr>
          <a:xfrm>
            <a:off x="559704" y="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11" name="TextBox 10"/>
          <p:cNvSpPr txBox="1"/>
          <p:nvPr/>
        </p:nvSpPr>
        <p:spPr>
          <a:xfrm>
            <a:off x="884372" y="838820"/>
            <a:ext cx="3017520" cy="4708981"/>
          </a:xfrm>
          <a:prstGeom prst="rect">
            <a:avLst/>
          </a:prstGeom>
          <a:noFill/>
        </p:spPr>
        <p:txBody>
          <a:bodyPr wrap="square" rtlCol="0" anchor="t">
            <a:spAutoFit/>
          </a:bodyPr>
          <a:lstStyle/>
          <a:p>
            <a:r>
              <a:rPr lang="en-GB" sz="1000">
                <a:solidFill>
                  <a:schemeClr val="tx1">
                    <a:lumMod val="65000"/>
                    <a:lumOff val="35000"/>
                  </a:schemeClr>
                </a:solidFill>
              </a:rPr>
              <a:t>I’ve included this example from Moodle so I can reference it while working on this part of the module. I can get a bit carried away and go off on tangents – this is especially unhelpful when working on branding which requires clear, concise and effective communication. If I start going away from the essential elements of designing my brand-style I can quickly refer to this and make sure I’m not over doing or forgetting anything.</a:t>
            </a:r>
          </a:p>
          <a:p>
            <a:endParaRPr lang="en-GB" sz="1000">
              <a:solidFill>
                <a:schemeClr val="tx1">
                  <a:lumMod val="65000"/>
                  <a:lumOff val="35000"/>
                </a:schemeClr>
              </a:solidFill>
            </a:endParaRPr>
          </a:p>
          <a:p>
            <a:r>
              <a:rPr lang="en-GB" sz="1000">
                <a:solidFill>
                  <a:schemeClr val="tx1">
                    <a:lumMod val="65000"/>
                    <a:lumOff val="35000"/>
                  </a:schemeClr>
                </a:solidFill>
              </a:rPr>
              <a:t>Although this example is quite far removed from my practice, all the information and key elements are clear and easy to understand and relate to. I really like the clean photographic visualisations of the brand style elements in context. The photographs emphasise the materiality of the work – this is definitely a device that I will need to use to present my own work, not just for the sake of the digital submission/lack of degree show – after the world gets back to a sort of ‘normal’, photography will still be the best way for me to present my work outside of an exhibition, which will be the majority of the time. Better to get used to it and get good at it now.</a:t>
            </a:r>
            <a:endParaRPr lang="en-GB" sz="1000">
              <a:solidFill>
                <a:schemeClr val="tx1">
                  <a:lumMod val="65000"/>
                  <a:lumOff val="35000"/>
                </a:schemeClr>
              </a:solidFill>
              <a:cs typeface="Calibri"/>
            </a:endParaRPr>
          </a:p>
          <a:p>
            <a:endParaRPr lang="en-GB" sz="1000">
              <a:solidFill>
                <a:schemeClr val="tx1">
                  <a:lumMod val="65000"/>
                  <a:lumOff val="35000"/>
                </a:schemeClr>
              </a:solidFill>
            </a:endParaRPr>
          </a:p>
          <a:p>
            <a:r>
              <a:rPr lang="en-GB" sz="1000">
                <a:solidFill>
                  <a:schemeClr val="tx1">
                    <a:lumMod val="65000"/>
                    <a:lumOff val="35000"/>
                  </a:schemeClr>
                </a:solidFill>
              </a:rPr>
              <a:t>The other element I was drawn to, was the use of brand patterns. I’m used to thinking of patterns within a series of collections, I hadn’t thought of having a signature or brand pattern for templates and centralised documents, except to use one from a current/recent body of work.</a:t>
            </a:r>
            <a:endParaRPr lang="en-GB" sz="1000">
              <a:solidFill>
                <a:schemeClr val="tx1">
                  <a:lumMod val="65000"/>
                  <a:lumOff val="35000"/>
                </a:schemeClr>
              </a:solidFill>
              <a:cs typeface="Calibri"/>
            </a:endParaRPr>
          </a:p>
        </p:txBody>
      </p:sp>
      <p:sp>
        <p:nvSpPr>
          <p:cNvPr id="12" name="TextBox 11"/>
          <p:cNvSpPr txBox="1"/>
          <p:nvPr/>
        </p:nvSpPr>
        <p:spPr>
          <a:xfrm>
            <a:off x="884372" y="5742101"/>
            <a:ext cx="11176000" cy="861774"/>
          </a:xfrm>
          <a:prstGeom prst="rect">
            <a:avLst/>
          </a:prstGeom>
          <a:noFill/>
        </p:spPr>
        <p:txBody>
          <a:bodyPr wrap="square" rtlCol="0" anchor="t">
            <a:spAutoFit/>
          </a:bodyPr>
          <a:lstStyle/>
          <a:p>
            <a:r>
              <a:rPr lang="en-GB" sz="1000">
                <a:solidFill>
                  <a:schemeClr val="tx1">
                    <a:lumMod val="65000"/>
                    <a:lumOff val="35000"/>
                  </a:schemeClr>
                </a:solidFill>
              </a:rPr>
              <a:t>Is it better to just use a recent pattern and keep updating it as a way of marketing new work, or would this risk diluting brand style, or could it be the brand style? Would it be better to have a separate, continuous brand pattern that remains the same, sitting alongside new work? As I’m moving into glass and away from traditional surface pattern and textile work, would it even benefit me to have brand patterns? Would it dilute my glass work or set me apart with a broader skill-set? I’ll need to consider these questions while researching and analysing other brands. I want to see how they market their work, if they specialise and home in on one thing or have multiple applications. How does that impact their brand style, identity and presence? First things first, I need to identify a group of brands/makers/designers/studios whose work has similar applications to my own.</a:t>
            </a:r>
            <a:endParaRPr lang="en-GB">
              <a:solidFill>
                <a:schemeClr val="tx1">
                  <a:lumMod val="65000"/>
                  <a:lumOff val="35000"/>
                </a:schemeClr>
              </a:solidFill>
            </a:endParaRPr>
          </a:p>
        </p:txBody>
      </p:sp>
      <p:sp>
        <p:nvSpPr>
          <p:cNvPr id="13" name="TextBox 12"/>
          <p:cNvSpPr txBox="1"/>
          <p:nvPr/>
        </p:nvSpPr>
        <p:spPr>
          <a:xfrm>
            <a:off x="884372" y="291063"/>
            <a:ext cx="3627120" cy="369332"/>
          </a:xfrm>
          <a:prstGeom prst="rect">
            <a:avLst/>
          </a:prstGeom>
          <a:noFill/>
        </p:spPr>
        <p:txBody>
          <a:bodyPr wrap="square" rtlCol="0">
            <a:spAutoFit/>
          </a:bodyPr>
          <a:lstStyle/>
          <a:p>
            <a:r>
              <a:rPr lang="en-GB" spc="600">
                <a:solidFill>
                  <a:schemeClr val="bg1">
                    <a:lumMod val="65000"/>
                  </a:schemeClr>
                </a:solidFill>
                <a:latin typeface="+mj-lt"/>
              </a:rPr>
              <a:t>FOCUSED ENQUIRY</a:t>
            </a:r>
            <a:endParaRPr lang="en-GB"/>
          </a:p>
        </p:txBody>
      </p:sp>
    </p:spTree>
    <p:extLst>
      <p:ext uri="{BB962C8B-B14F-4D97-AF65-F5344CB8AC3E}">
        <p14:creationId xmlns:p14="http://schemas.microsoft.com/office/powerpoint/2010/main" val="419049062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pc="600">
                <a:solidFill>
                  <a:schemeClr val="bg1">
                    <a:lumMod val="50000"/>
                  </a:schemeClr>
                </a:solidFill>
              </a:rPr>
              <a:t>Brand Identity</a:t>
            </a:r>
          </a:p>
        </p:txBody>
      </p:sp>
      <p:sp>
        <p:nvSpPr>
          <p:cNvPr id="3" name="Subtitle 2"/>
          <p:cNvSpPr>
            <a:spLocks noGrp="1"/>
          </p:cNvSpPr>
          <p:nvPr>
            <p:ph type="subTitle" idx="1"/>
          </p:nvPr>
        </p:nvSpPr>
        <p:spPr/>
        <p:txBody>
          <a:bodyPr/>
          <a:lstStyle/>
          <a:p>
            <a:r>
              <a:rPr lang="en-GB" spc="300">
                <a:solidFill>
                  <a:schemeClr val="bg1">
                    <a:lumMod val="75000"/>
                  </a:schemeClr>
                </a:solidFill>
              </a:rPr>
              <a:t>RESEARCH &amp; ANALYSIS OF OTHER BRANDS/MAKERS</a:t>
            </a:r>
          </a:p>
        </p:txBody>
      </p:sp>
      <p:cxnSp>
        <p:nvCxnSpPr>
          <p:cNvPr id="4" name="Straight Connector 3">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5"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6" name="Straight Connector 5">
            <a:extLst>
              <a:ext uri="{FF2B5EF4-FFF2-40B4-BE49-F238E27FC236}">
                <a16:creationId xmlns:a16="http://schemas.microsoft.com/office/drawing/2014/main" id="{DFEBA112-2FA0-448A-A373-EB297C4661F0}"/>
              </a:ext>
            </a:extLst>
          </p:cNvPr>
          <p:cNvCxnSpPr/>
          <p:nvPr/>
        </p:nvCxnSpPr>
        <p:spPr>
          <a:xfrm>
            <a:off x="559704" y="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8728584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1876503" y="457554"/>
            <a:ext cx="9964192" cy="4619539"/>
          </a:xfrm>
          <a:prstGeom prst="rect">
            <a:avLst/>
          </a:prstGeom>
        </p:spPr>
      </p:pic>
      <p:sp>
        <p:nvSpPr>
          <p:cNvPr id="4" name="TextBox 3"/>
          <p:cNvSpPr txBox="1"/>
          <p:nvPr/>
        </p:nvSpPr>
        <p:spPr>
          <a:xfrm>
            <a:off x="741937" y="144820"/>
            <a:ext cx="8811491" cy="400110"/>
          </a:xfrm>
          <a:prstGeom prst="rect">
            <a:avLst/>
          </a:prstGeom>
          <a:noFill/>
        </p:spPr>
        <p:txBody>
          <a:bodyPr wrap="square" rtlCol="0">
            <a:spAutoFit/>
          </a:bodyPr>
          <a:lstStyle/>
          <a:p>
            <a:r>
              <a:rPr lang="en-GB" spc="600">
                <a:solidFill>
                  <a:schemeClr val="bg1">
                    <a:lumMod val="50000"/>
                  </a:schemeClr>
                </a:solidFill>
                <a:latin typeface="+mj-lt"/>
              </a:rPr>
              <a:t>Architectural Brand: </a:t>
            </a:r>
            <a:r>
              <a:rPr lang="en-GB" sz="2000" spc="600">
                <a:solidFill>
                  <a:schemeClr val="bg1">
                    <a:lumMod val="75000"/>
                  </a:schemeClr>
                </a:solidFill>
                <a:latin typeface="+mj-lt"/>
              </a:rPr>
              <a:t>BJARKE INGELS GROUP (BIG)</a:t>
            </a:r>
          </a:p>
        </p:txBody>
      </p:sp>
      <p:sp>
        <p:nvSpPr>
          <p:cNvPr id="5" name="TextBox 4"/>
          <p:cNvSpPr txBox="1"/>
          <p:nvPr/>
        </p:nvSpPr>
        <p:spPr>
          <a:xfrm rot="5400000">
            <a:off x="9754100" y="2555702"/>
            <a:ext cx="3491344" cy="307777"/>
          </a:xfrm>
          <a:prstGeom prst="rect">
            <a:avLst/>
          </a:prstGeom>
          <a:noFill/>
        </p:spPr>
        <p:txBody>
          <a:bodyPr wrap="square" rtlCol="0">
            <a:spAutoFit/>
          </a:bodyPr>
          <a:lstStyle/>
          <a:p>
            <a:pPr algn="ctr"/>
            <a:r>
              <a:rPr lang="en-GB" sz="1400" spc="600">
                <a:solidFill>
                  <a:schemeClr val="bg1">
                    <a:lumMod val="75000"/>
                  </a:schemeClr>
                </a:solidFill>
                <a:latin typeface="+mj-lt"/>
              </a:rPr>
              <a:t>Website Landing Page</a:t>
            </a:r>
          </a:p>
        </p:txBody>
      </p:sp>
      <p:sp>
        <p:nvSpPr>
          <p:cNvPr id="6" name="TextBox 5"/>
          <p:cNvSpPr txBox="1"/>
          <p:nvPr/>
        </p:nvSpPr>
        <p:spPr>
          <a:xfrm>
            <a:off x="1876503" y="5132970"/>
            <a:ext cx="2881745" cy="400110"/>
          </a:xfrm>
          <a:prstGeom prst="rect">
            <a:avLst/>
          </a:prstGeom>
          <a:noFill/>
        </p:spPr>
        <p:txBody>
          <a:bodyPr wrap="square" rtlCol="0">
            <a:spAutoFit/>
          </a:bodyPr>
          <a:lstStyle/>
          <a:p>
            <a:r>
              <a:rPr lang="en-GB" sz="1000" spc="300">
                <a:solidFill>
                  <a:schemeClr val="bg1">
                    <a:lumMod val="75000"/>
                  </a:schemeClr>
                </a:solidFill>
              </a:rPr>
              <a:t>Website: big.dk </a:t>
            </a:r>
          </a:p>
          <a:p>
            <a:r>
              <a:rPr lang="en-GB" sz="1000" spc="300">
                <a:solidFill>
                  <a:schemeClr val="bg1">
                    <a:lumMod val="75000"/>
                  </a:schemeClr>
                </a:solidFill>
              </a:rPr>
              <a:t>Instagram: big_builds </a:t>
            </a:r>
          </a:p>
        </p:txBody>
      </p:sp>
      <p:sp>
        <p:nvSpPr>
          <p:cNvPr id="7" name="TextBox 6"/>
          <p:cNvSpPr txBox="1"/>
          <p:nvPr/>
        </p:nvSpPr>
        <p:spPr>
          <a:xfrm>
            <a:off x="7748986" y="5129058"/>
            <a:ext cx="4091709" cy="400110"/>
          </a:xfrm>
          <a:prstGeom prst="rect">
            <a:avLst/>
          </a:prstGeom>
          <a:noFill/>
        </p:spPr>
        <p:txBody>
          <a:bodyPr wrap="square" rtlCol="0">
            <a:spAutoFit/>
          </a:bodyPr>
          <a:lstStyle/>
          <a:p>
            <a:pPr algn="r"/>
            <a:r>
              <a:rPr lang="en-GB" sz="1000" spc="300">
                <a:solidFill>
                  <a:schemeClr val="bg1">
                    <a:lumMod val="75000"/>
                  </a:schemeClr>
                </a:solidFill>
              </a:rPr>
              <a:t>Facebook: @bjarke.ingles.group </a:t>
            </a:r>
          </a:p>
          <a:p>
            <a:pPr algn="r"/>
            <a:r>
              <a:rPr lang="en-GB" sz="1000" spc="300">
                <a:solidFill>
                  <a:schemeClr val="bg1">
                    <a:lumMod val="75000"/>
                  </a:schemeClr>
                </a:solidFill>
              </a:rPr>
              <a:t>LinkedIn: big---bjarke-</a:t>
            </a:r>
            <a:r>
              <a:rPr lang="en-GB" sz="1000" spc="300" err="1">
                <a:solidFill>
                  <a:schemeClr val="bg1">
                    <a:lumMod val="75000"/>
                  </a:schemeClr>
                </a:solidFill>
              </a:rPr>
              <a:t>ingels</a:t>
            </a:r>
            <a:r>
              <a:rPr lang="en-GB" sz="1000" spc="300">
                <a:solidFill>
                  <a:schemeClr val="bg1">
                    <a:lumMod val="75000"/>
                  </a:schemeClr>
                </a:solidFill>
              </a:rPr>
              <a:t>-group</a:t>
            </a:r>
            <a:endParaRPr lang="en-GB" sz="1000">
              <a:solidFill>
                <a:schemeClr val="bg1">
                  <a:lumMod val="75000"/>
                </a:schemeClr>
              </a:solidFill>
            </a:endParaRPr>
          </a:p>
        </p:txBody>
      </p:sp>
      <p:cxnSp>
        <p:nvCxnSpPr>
          <p:cNvPr id="8" name="Straight Connector 7">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9"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10" name="Straight Connector 9">
            <a:extLst>
              <a:ext uri="{FF2B5EF4-FFF2-40B4-BE49-F238E27FC236}">
                <a16:creationId xmlns:a16="http://schemas.microsoft.com/office/drawing/2014/main" id="{DFEBA112-2FA0-448A-A373-EB297C4661F0}"/>
              </a:ext>
            </a:extLst>
          </p:cNvPr>
          <p:cNvCxnSpPr/>
          <p:nvPr/>
        </p:nvCxnSpPr>
        <p:spPr>
          <a:xfrm>
            <a:off x="559704" y="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2" name="TextBox 1"/>
          <p:cNvSpPr txBox="1"/>
          <p:nvPr/>
        </p:nvSpPr>
        <p:spPr>
          <a:xfrm>
            <a:off x="863248" y="1587047"/>
            <a:ext cx="2393757" cy="2677656"/>
          </a:xfrm>
          <a:prstGeom prst="rect">
            <a:avLst/>
          </a:prstGeom>
          <a:noFill/>
        </p:spPr>
        <p:txBody>
          <a:bodyPr wrap="square" rtlCol="0" anchor="t">
            <a:spAutoFit/>
          </a:bodyPr>
          <a:lstStyle/>
          <a:p>
            <a:r>
              <a:rPr lang="en-GB" sz="1000">
                <a:solidFill>
                  <a:schemeClr val="bg1">
                    <a:lumMod val="75000"/>
                  </a:schemeClr>
                </a:solidFill>
              </a:rPr>
              <a:t>*Note about research format</a:t>
            </a:r>
          </a:p>
          <a:p>
            <a:endParaRPr lang="en-GB" sz="1000">
              <a:solidFill>
                <a:schemeClr val="bg1">
                  <a:lumMod val="75000"/>
                </a:schemeClr>
              </a:solidFill>
            </a:endParaRPr>
          </a:p>
          <a:p>
            <a:r>
              <a:rPr lang="en-GB" sz="1000">
                <a:solidFill>
                  <a:schemeClr val="bg1">
                    <a:lumMod val="75000"/>
                  </a:schemeClr>
                </a:solidFill>
              </a:rPr>
              <a:t>On the first page of each new brand/maker I’ve included their social media and website details so I can find and refer to them easier and also for you to see where I’ve been looking. The image on each initial page is a screen shot of the home page of their websites so I can locate and reference the digital ‘face’ they show to the world. The subsequent pages include other parts of their digital presentation and branding material that I felt was helpful to consider in relation to my own practice.</a:t>
            </a:r>
            <a:endParaRPr lang="en-GB" sz="1000">
              <a:solidFill>
                <a:schemeClr val="bg1">
                  <a:lumMod val="75000"/>
                </a:schemeClr>
              </a:solidFill>
              <a:cs typeface="Calibri"/>
            </a:endParaRPr>
          </a:p>
          <a:p>
            <a:endParaRPr lang="en-GB"/>
          </a:p>
        </p:txBody>
      </p:sp>
      <p:sp>
        <p:nvSpPr>
          <p:cNvPr id="11" name="TextBox 10"/>
          <p:cNvSpPr txBox="1"/>
          <p:nvPr/>
        </p:nvSpPr>
        <p:spPr>
          <a:xfrm>
            <a:off x="741937" y="5581133"/>
            <a:ext cx="11258474" cy="1200329"/>
          </a:xfrm>
          <a:prstGeom prst="rect">
            <a:avLst/>
          </a:prstGeom>
          <a:noFill/>
        </p:spPr>
        <p:txBody>
          <a:bodyPr wrap="square" rtlCol="0" anchor="t">
            <a:spAutoFit/>
          </a:bodyPr>
          <a:lstStyle/>
          <a:p>
            <a:r>
              <a:rPr lang="en-GB" sz="1200">
                <a:solidFill>
                  <a:schemeClr val="tx1">
                    <a:lumMod val="65000"/>
                    <a:lumOff val="35000"/>
                  </a:schemeClr>
                </a:solidFill>
              </a:rPr>
              <a:t>Thinking BIG…</a:t>
            </a:r>
          </a:p>
          <a:p>
            <a:endParaRPr lang="en-GB" sz="1200">
              <a:solidFill>
                <a:schemeClr val="tx1">
                  <a:lumMod val="65000"/>
                  <a:lumOff val="35000"/>
                </a:schemeClr>
              </a:solidFill>
            </a:endParaRPr>
          </a:p>
          <a:p>
            <a:r>
              <a:rPr lang="en-GB" sz="1200">
                <a:solidFill>
                  <a:schemeClr val="tx1">
                    <a:lumMod val="65000"/>
                    <a:lumOff val="35000"/>
                  </a:schemeClr>
                </a:solidFill>
              </a:rPr>
              <a:t>One of my favourite architects, I find his design process as well as his commitment to community and environment inspiring. The geometric forms, modular design and use of folds in his visual language resonates with my way of working, although on a much larger scale. I don’t know what I was expecting from his website, but it was certainly bolder, more graphic and more modern than I was expecting. I like his use of youthful colours and infographics as well as the way he’s translated his geometric style into web design, conveying the same sense of playfulness and interactivity as his buildings.</a:t>
            </a:r>
            <a:endParaRPr lang="en-GB">
              <a:solidFill>
                <a:schemeClr val="tx1">
                  <a:lumMod val="65000"/>
                  <a:lumOff val="35000"/>
                </a:schemeClr>
              </a:solidFill>
            </a:endParaRPr>
          </a:p>
        </p:txBody>
      </p:sp>
    </p:spTree>
    <p:extLst>
      <p:ext uri="{BB962C8B-B14F-4D97-AF65-F5344CB8AC3E}">
        <p14:creationId xmlns:p14="http://schemas.microsoft.com/office/powerpoint/2010/main" val="11836898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2728747" y="4095157"/>
            <a:ext cx="2961407" cy="2732363"/>
          </a:xfrm>
          <a:prstGeom prst="rect">
            <a:avLst/>
          </a:prstGeom>
        </p:spPr>
      </p:pic>
      <p:pic>
        <p:nvPicPr>
          <p:cNvPr id="7" name="Picture 6"/>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5979857" y="3633392"/>
            <a:ext cx="5624874" cy="3060949"/>
          </a:xfrm>
          <a:prstGeom prst="rect">
            <a:avLst/>
          </a:prstGeom>
        </p:spPr>
      </p:pic>
      <p:pic>
        <p:nvPicPr>
          <p:cNvPr id="6" name="Picture 2" descr="New Renderings Revealed for BIG's King Street West in Toronto ..."/>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902373" y="1020750"/>
            <a:ext cx="5337585" cy="3003281"/>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10" descr="Save the date for BIG ART! Bringing... - BIG - Bjarke Ingels Group ..."/>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1107602" y="4700905"/>
            <a:ext cx="1460826" cy="1378615"/>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Bjarke Ingels Group (BIG) jobs | Company profile on Dezeen Jobs"/>
          <p:cNvPicPr>
            <a:picLocks noChangeAspect="1" noChangeArrowheads="1"/>
          </p:cNvPicPr>
          <p:nvPr/>
        </p:nvPicPr>
        <p:blipFill>
          <a:blip r:embed="rId6" cstate="screen">
            <a:extLst>
              <a:ext uri="{28A0092B-C50C-407E-A947-70E740481C1C}">
                <a14:useLocalDpi xmlns:a14="http://schemas.microsoft.com/office/drawing/2010/main"/>
              </a:ext>
            </a:extLst>
          </a:blip>
          <a:srcRect/>
          <a:stretch>
            <a:fillRect/>
          </a:stretch>
        </p:blipFill>
        <p:spPr bwMode="auto">
          <a:xfrm>
            <a:off x="1364662" y="1129449"/>
            <a:ext cx="778626" cy="778626"/>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p:cNvSpPr/>
          <p:nvPr/>
        </p:nvSpPr>
        <p:spPr>
          <a:xfrm>
            <a:off x="5697102" y="6310728"/>
            <a:ext cx="339499" cy="21604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6" descr="Bjarke Ingels branding | Branding, Company logo, Tech company logos"/>
          <p:cNvPicPr>
            <a:picLocks noChangeAspect="1" noChangeArrowheads="1"/>
          </p:cNvPicPr>
          <p:nvPr/>
        </p:nvPicPr>
        <p:blipFill rotWithShape="1">
          <a:blip r:embed="rId7" cstate="screen">
            <a:extLst>
              <a:ext uri="{28A0092B-C50C-407E-A947-70E740481C1C}">
                <a14:useLocalDpi xmlns:a14="http://schemas.microsoft.com/office/drawing/2010/main"/>
              </a:ext>
            </a:extLst>
          </a:blip>
          <a:srcRect/>
          <a:stretch/>
        </p:blipFill>
        <p:spPr bwMode="auto">
          <a:xfrm>
            <a:off x="8792294" y="1349304"/>
            <a:ext cx="2856676" cy="1542029"/>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8" descr="Bjarke Ingels Group | HYPEBEAST"/>
          <p:cNvPicPr>
            <a:picLocks noChangeAspect="1" noChangeArrowheads="1"/>
          </p:cNvPicPr>
          <p:nvPr/>
        </p:nvPicPr>
        <p:blipFill>
          <a:blip r:embed="rId8" cstate="screen">
            <a:extLst>
              <a:ext uri="{28A0092B-C50C-407E-A947-70E740481C1C}">
                <a14:useLocalDpi xmlns:a14="http://schemas.microsoft.com/office/drawing/2010/main"/>
              </a:ext>
            </a:extLst>
          </a:blip>
          <a:srcRect/>
          <a:stretch>
            <a:fillRect/>
          </a:stretch>
        </p:blipFill>
        <p:spPr bwMode="auto">
          <a:xfrm rot="5400000">
            <a:off x="6477215" y="1410643"/>
            <a:ext cx="2339357" cy="1559572"/>
          </a:xfrm>
          <a:prstGeom prst="rect">
            <a:avLst/>
          </a:prstGeom>
          <a:noFill/>
          <a:extLst>
            <a:ext uri="{909E8E84-426E-40DD-AFC4-6F175D3DCCD1}">
              <a14:hiddenFill xmlns:a14="http://schemas.microsoft.com/office/drawing/2010/main">
                <a:solidFill>
                  <a:srgbClr val="FFFFFF"/>
                </a:solidFill>
              </a14:hiddenFill>
            </a:ext>
          </a:extLst>
        </p:spPr>
      </p:pic>
      <p:cxnSp>
        <p:nvCxnSpPr>
          <p:cNvPr id="12" name="Straight Connector 11">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13"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14" name="Straight Connector 13">
            <a:extLst>
              <a:ext uri="{FF2B5EF4-FFF2-40B4-BE49-F238E27FC236}">
                <a16:creationId xmlns:a16="http://schemas.microsoft.com/office/drawing/2014/main" id="{DFEBA112-2FA0-448A-A373-EB297C4661F0}"/>
              </a:ext>
            </a:extLst>
          </p:cNvPr>
          <p:cNvCxnSpPr/>
          <p:nvPr/>
        </p:nvCxnSpPr>
        <p:spPr>
          <a:xfrm>
            <a:off x="559704" y="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3" name="TextBox 2"/>
          <p:cNvSpPr txBox="1"/>
          <p:nvPr/>
        </p:nvSpPr>
        <p:spPr>
          <a:xfrm>
            <a:off x="663579" y="178837"/>
            <a:ext cx="11396340" cy="646331"/>
          </a:xfrm>
          <a:prstGeom prst="rect">
            <a:avLst/>
          </a:prstGeom>
          <a:noFill/>
        </p:spPr>
        <p:txBody>
          <a:bodyPr wrap="square" rtlCol="0" anchor="t">
            <a:spAutoFit/>
          </a:bodyPr>
          <a:lstStyle/>
          <a:p>
            <a:r>
              <a:rPr lang="en-GB" sz="1200">
                <a:solidFill>
                  <a:schemeClr val="tx1">
                    <a:lumMod val="65000"/>
                    <a:lumOff val="35000"/>
                  </a:schemeClr>
                </a:solidFill>
              </a:rPr>
              <a:t>Here I’ve collected images of his buildings, logo variations, web pages and publications to get a broader picture of his brand identity and better understanding of how he communicates through his presentation. This is an excellent example of visual communication; seeing his work side by side with his branding you can see the same visual elements in completely different formats. This will be really helpful to refer back to during this module.</a:t>
            </a:r>
          </a:p>
        </p:txBody>
      </p:sp>
    </p:spTree>
    <p:extLst>
      <p:ext uri="{BB962C8B-B14F-4D97-AF65-F5344CB8AC3E}">
        <p14:creationId xmlns:p14="http://schemas.microsoft.com/office/powerpoint/2010/main" val="300121534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cstate="screen">
            <a:extLst>
              <a:ext uri="{28A0092B-C50C-407E-A947-70E740481C1C}">
                <a14:useLocalDpi xmlns:a14="http://schemas.microsoft.com/office/drawing/2010/main"/>
              </a:ext>
            </a:extLst>
          </a:blip>
          <a:srcRect t="12287" b="6964"/>
          <a:stretch/>
        </p:blipFill>
        <p:spPr>
          <a:xfrm>
            <a:off x="837713" y="877156"/>
            <a:ext cx="11252686" cy="5111138"/>
          </a:xfrm>
          <a:prstGeom prst="rect">
            <a:avLst/>
          </a:prstGeom>
        </p:spPr>
      </p:pic>
      <p:sp>
        <p:nvSpPr>
          <p:cNvPr id="3" name="TextBox 2"/>
          <p:cNvSpPr txBox="1"/>
          <p:nvPr/>
        </p:nvSpPr>
        <p:spPr>
          <a:xfrm>
            <a:off x="837713" y="211618"/>
            <a:ext cx="8811491" cy="400110"/>
          </a:xfrm>
          <a:prstGeom prst="rect">
            <a:avLst/>
          </a:prstGeom>
          <a:noFill/>
        </p:spPr>
        <p:txBody>
          <a:bodyPr wrap="square" rtlCol="0">
            <a:spAutoFit/>
          </a:bodyPr>
          <a:lstStyle/>
          <a:p>
            <a:r>
              <a:rPr lang="en-GB" spc="600">
                <a:solidFill>
                  <a:schemeClr val="bg1">
                    <a:lumMod val="50000"/>
                  </a:schemeClr>
                </a:solidFill>
                <a:latin typeface="+mj-lt"/>
              </a:rPr>
              <a:t>Architectural Brand: </a:t>
            </a:r>
            <a:r>
              <a:rPr lang="en-GB" sz="2000" spc="600">
                <a:solidFill>
                  <a:schemeClr val="bg1">
                    <a:lumMod val="75000"/>
                  </a:schemeClr>
                </a:solidFill>
                <a:latin typeface="+mj-lt"/>
              </a:rPr>
              <a:t>ZAHA HADID ARCHITECHTS</a:t>
            </a:r>
          </a:p>
        </p:txBody>
      </p:sp>
      <p:sp>
        <p:nvSpPr>
          <p:cNvPr id="4" name="TextBox 3"/>
          <p:cNvSpPr txBox="1"/>
          <p:nvPr/>
        </p:nvSpPr>
        <p:spPr>
          <a:xfrm>
            <a:off x="787853" y="5673409"/>
            <a:ext cx="3491344" cy="307777"/>
          </a:xfrm>
          <a:prstGeom prst="rect">
            <a:avLst/>
          </a:prstGeom>
          <a:noFill/>
        </p:spPr>
        <p:txBody>
          <a:bodyPr wrap="square" rtlCol="0">
            <a:spAutoFit/>
          </a:bodyPr>
          <a:lstStyle/>
          <a:p>
            <a:pPr algn="ctr"/>
            <a:r>
              <a:rPr lang="en-GB" sz="1400" spc="600">
                <a:solidFill>
                  <a:schemeClr val="bg1">
                    <a:lumMod val="95000"/>
                  </a:schemeClr>
                </a:solidFill>
                <a:latin typeface="+mj-lt"/>
              </a:rPr>
              <a:t>Website Landing Page</a:t>
            </a:r>
          </a:p>
        </p:txBody>
      </p:sp>
      <p:sp>
        <p:nvSpPr>
          <p:cNvPr id="5" name="TextBox 4"/>
          <p:cNvSpPr txBox="1"/>
          <p:nvPr/>
        </p:nvSpPr>
        <p:spPr>
          <a:xfrm>
            <a:off x="787853" y="6246614"/>
            <a:ext cx="3986734" cy="400110"/>
          </a:xfrm>
          <a:prstGeom prst="rect">
            <a:avLst/>
          </a:prstGeom>
          <a:noFill/>
        </p:spPr>
        <p:txBody>
          <a:bodyPr wrap="square" rtlCol="0">
            <a:spAutoFit/>
          </a:bodyPr>
          <a:lstStyle/>
          <a:p>
            <a:r>
              <a:rPr lang="en-GB" sz="1000" spc="300">
                <a:solidFill>
                  <a:schemeClr val="bg1">
                    <a:lumMod val="75000"/>
                  </a:schemeClr>
                </a:solidFill>
              </a:rPr>
              <a:t>Website: zaha-hadid.com </a:t>
            </a:r>
          </a:p>
          <a:p>
            <a:r>
              <a:rPr lang="en-GB" sz="1000" spc="300">
                <a:solidFill>
                  <a:schemeClr val="bg1">
                    <a:lumMod val="75000"/>
                  </a:schemeClr>
                </a:solidFill>
              </a:rPr>
              <a:t>Instagram: zahahadidarchitects </a:t>
            </a:r>
          </a:p>
        </p:txBody>
      </p:sp>
      <p:sp>
        <p:nvSpPr>
          <p:cNvPr id="6" name="TextBox 5"/>
          <p:cNvSpPr txBox="1"/>
          <p:nvPr/>
        </p:nvSpPr>
        <p:spPr>
          <a:xfrm>
            <a:off x="7998690" y="6246614"/>
            <a:ext cx="4091709" cy="400110"/>
          </a:xfrm>
          <a:prstGeom prst="rect">
            <a:avLst/>
          </a:prstGeom>
          <a:noFill/>
        </p:spPr>
        <p:txBody>
          <a:bodyPr wrap="square" rtlCol="0">
            <a:spAutoFit/>
          </a:bodyPr>
          <a:lstStyle/>
          <a:p>
            <a:pPr algn="r"/>
            <a:r>
              <a:rPr lang="en-GB" sz="1000" spc="300">
                <a:solidFill>
                  <a:schemeClr val="bg1">
                    <a:lumMod val="75000"/>
                  </a:schemeClr>
                </a:solidFill>
              </a:rPr>
              <a:t>Facebook: @ZHANews</a:t>
            </a:r>
          </a:p>
          <a:p>
            <a:pPr algn="r"/>
            <a:r>
              <a:rPr lang="en-GB" sz="1000" spc="300">
                <a:solidFill>
                  <a:schemeClr val="bg1">
                    <a:lumMod val="75000"/>
                  </a:schemeClr>
                </a:solidFill>
              </a:rPr>
              <a:t>LinkedIn: zaha-</a:t>
            </a:r>
            <a:r>
              <a:rPr lang="en-GB" sz="1000" spc="300" err="1">
                <a:solidFill>
                  <a:schemeClr val="bg1">
                    <a:lumMod val="75000"/>
                  </a:schemeClr>
                </a:solidFill>
              </a:rPr>
              <a:t>hadid</a:t>
            </a:r>
            <a:r>
              <a:rPr lang="en-GB" sz="1000" spc="300">
                <a:solidFill>
                  <a:schemeClr val="bg1">
                    <a:lumMod val="75000"/>
                  </a:schemeClr>
                </a:solidFill>
              </a:rPr>
              <a:t>-architects</a:t>
            </a:r>
            <a:endParaRPr lang="en-GB" sz="1000">
              <a:solidFill>
                <a:schemeClr val="bg1">
                  <a:lumMod val="75000"/>
                </a:schemeClr>
              </a:solidFill>
            </a:endParaRPr>
          </a:p>
        </p:txBody>
      </p:sp>
      <p:cxnSp>
        <p:nvCxnSpPr>
          <p:cNvPr id="7" name="Straight Connector 6">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8"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9" name="Straight Connector 8">
            <a:extLst>
              <a:ext uri="{FF2B5EF4-FFF2-40B4-BE49-F238E27FC236}">
                <a16:creationId xmlns:a16="http://schemas.microsoft.com/office/drawing/2014/main" id="{DFEBA112-2FA0-448A-A373-EB297C4661F0}"/>
              </a:ext>
            </a:extLst>
          </p:cNvPr>
          <p:cNvCxnSpPr/>
          <p:nvPr/>
        </p:nvCxnSpPr>
        <p:spPr>
          <a:xfrm>
            <a:off x="559704" y="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5115012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5607602" y="513159"/>
            <a:ext cx="6029552" cy="5552264"/>
            <a:chOff x="0" y="0"/>
            <a:chExt cx="7638473" cy="7033826"/>
          </a:xfrm>
        </p:grpSpPr>
        <p:pic>
          <p:nvPicPr>
            <p:cNvPr id="2" name="Picture 1"/>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0" y="0"/>
              <a:ext cx="7638473" cy="3574593"/>
            </a:xfrm>
            <a:prstGeom prst="rect">
              <a:avLst/>
            </a:prstGeom>
          </p:spPr>
        </p:pic>
        <p:pic>
          <p:nvPicPr>
            <p:cNvPr id="3" name="Picture 2"/>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0" y="3574593"/>
              <a:ext cx="7638473" cy="3459233"/>
            </a:xfrm>
            <a:prstGeom prst="rect">
              <a:avLst/>
            </a:prstGeom>
          </p:spPr>
        </p:pic>
      </p:grpSp>
      <p:sp>
        <p:nvSpPr>
          <p:cNvPr id="7" name="TextBox 6"/>
          <p:cNvSpPr txBox="1"/>
          <p:nvPr/>
        </p:nvSpPr>
        <p:spPr>
          <a:xfrm>
            <a:off x="6876706" y="6262305"/>
            <a:ext cx="3491344" cy="276999"/>
          </a:xfrm>
          <a:prstGeom prst="rect">
            <a:avLst/>
          </a:prstGeom>
          <a:noFill/>
        </p:spPr>
        <p:txBody>
          <a:bodyPr wrap="square" rtlCol="0">
            <a:spAutoFit/>
          </a:bodyPr>
          <a:lstStyle/>
          <a:p>
            <a:pPr algn="ctr"/>
            <a:r>
              <a:rPr lang="en-GB" sz="1200" spc="600">
                <a:solidFill>
                  <a:schemeClr val="bg1">
                    <a:lumMod val="50000"/>
                  </a:schemeClr>
                </a:solidFill>
                <a:latin typeface="+mj-lt"/>
              </a:rPr>
              <a:t>Website Landing Pages</a:t>
            </a:r>
          </a:p>
        </p:txBody>
      </p:sp>
      <p:cxnSp>
        <p:nvCxnSpPr>
          <p:cNvPr id="8" name="Straight Connector 7">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9"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10" name="Straight Connector 9">
            <a:extLst>
              <a:ext uri="{FF2B5EF4-FFF2-40B4-BE49-F238E27FC236}">
                <a16:creationId xmlns:a16="http://schemas.microsoft.com/office/drawing/2014/main" id="{DFEBA112-2FA0-448A-A373-EB297C4661F0}"/>
              </a:ext>
            </a:extLst>
          </p:cNvPr>
          <p:cNvCxnSpPr/>
          <p:nvPr/>
        </p:nvCxnSpPr>
        <p:spPr>
          <a:xfrm>
            <a:off x="559704" y="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11" name="TextBox 10"/>
          <p:cNvSpPr txBox="1"/>
          <p:nvPr/>
        </p:nvSpPr>
        <p:spPr>
          <a:xfrm>
            <a:off x="1046668" y="657802"/>
            <a:ext cx="4073971" cy="5262979"/>
          </a:xfrm>
          <a:prstGeom prst="rect">
            <a:avLst/>
          </a:prstGeom>
          <a:noFill/>
        </p:spPr>
        <p:txBody>
          <a:bodyPr wrap="square" rtlCol="0" anchor="t">
            <a:spAutoFit/>
          </a:bodyPr>
          <a:lstStyle/>
          <a:p>
            <a:r>
              <a:rPr lang="en-GB" sz="1200">
                <a:solidFill>
                  <a:schemeClr val="tx1">
                    <a:lumMod val="65000"/>
                    <a:lumOff val="35000"/>
                  </a:schemeClr>
                </a:solidFill>
              </a:rPr>
              <a:t>Ever since I was introduced to Zaha Hadid's work during the Architectonic brief in 1</a:t>
            </a:r>
            <a:r>
              <a:rPr lang="en-GB" sz="1200" baseline="30000">
                <a:solidFill>
                  <a:schemeClr val="tx1">
                    <a:lumMod val="65000"/>
                    <a:lumOff val="35000"/>
                  </a:schemeClr>
                </a:solidFill>
              </a:rPr>
              <a:t>st</a:t>
            </a:r>
            <a:r>
              <a:rPr lang="en-GB" sz="1200">
                <a:solidFill>
                  <a:schemeClr val="tx1">
                    <a:lumMod val="65000"/>
                    <a:lumOff val="35000"/>
                  </a:schemeClr>
                </a:solidFill>
              </a:rPr>
              <a:t> year, I’ve been fascinated with her use of line and form as well as the fluid way she designs both buildings and jewellery. It was interesting to see her style of website, usually I just go straight to images of her work. </a:t>
            </a:r>
          </a:p>
          <a:p>
            <a:endParaRPr lang="en-GB" sz="1200">
              <a:solidFill>
                <a:schemeClr val="tx1">
                  <a:lumMod val="65000"/>
                  <a:lumOff val="35000"/>
                </a:schemeClr>
              </a:solidFill>
            </a:endParaRPr>
          </a:p>
          <a:p>
            <a:r>
              <a:rPr lang="en-GB" sz="1200">
                <a:solidFill>
                  <a:schemeClr val="tx1">
                    <a:lumMod val="65000"/>
                    <a:lumOff val="35000"/>
                  </a:schemeClr>
                </a:solidFill>
              </a:rPr>
              <a:t>Like BIG, her website home page is customisable, inviting engagement from the user immediately. These are massive international firms that will have teams of specialist designers creating their branding and website. They’ll have budgets I can’t dream of yet, for building and maintaining their online presence. That doesn’t mean I can’t take elements of their thinking and translate it in Wix. I can’t make an interactive landing page in the way they have but I could add a scrolling gallery so users can control which images they see at their own pace.</a:t>
            </a:r>
            <a:endParaRPr lang="en-GB" sz="1200">
              <a:solidFill>
                <a:schemeClr val="tx1">
                  <a:lumMod val="65000"/>
                  <a:lumOff val="35000"/>
                </a:schemeClr>
              </a:solidFill>
              <a:cs typeface="Calibri"/>
            </a:endParaRPr>
          </a:p>
          <a:p>
            <a:endParaRPr lang="en-GB" sz="1200">
              <a:solidFill>
                <a:schemeClr val="tx1">
                  <a:lumMod val="65000"/>
                  <a:lumOff val="35000"/>
                </a:schemeClr>
              </a:solidFill>
            </a:endParaRPr>
          </a:p>
          <a:p>
            <a:r>
              <a:rPr lang="en-GB" sz="1200">
                <a:solidFill>
                  <a:schemeClr val="tx1">
                    <a:lumMod val="65000"/>
                    <a:lumOff val="35000"/>
                  </a:schemeClr>
                </a:solidFill>
              </a:rPr>
              <a:t>Unlike BIG she has taken a more photographic rather than infographic approach to her web design. This fits much better with my own skill set. Although I’m not a photographer, I’m definitely more qualified to take quality photo’s rather than make quality graphics!</a:t>
            </a:r>
            <a:endParaRPr lang="en-GB" sz="1200">
              <a:solidFill>
                <a:schemeClr val="tx1">
                  <a:lumMod val="65000"/>
                  <a:lumOff val="35000"/>
                </a:schemeClr>
              </a:solidFill>
              <a:cs typeface="Calibri"/>
            </a:endParaRPr>
          </a:p>
          <a:p>
            <a:endParaRPr lang="en-GB" sz="1200">
              <a:solidFill>
                <a:schemeClr val="tx1">
                  <a:lumMod val="65000"/>
                  <a:lumOff val="35000"/>
                </a:schemeClr>
              </a:solidFill>
            </a:endParaRPr>
          </a:p>
          <a:p>
            <a:r>
              <a:rPr lang="en-GB" sz="1200">
                <a:solidFill>
                  <a:schemeClr val="tx1">
                    <a:lumMod val="65000"/>
                    <a:lumOff val="35000"/>
                  </a:schemeClr>
                </a:solidFill>
              </a:rPr>
              <a:t>I also prefer her darker colour palette to the bright ‘pop’ colours used by BIG (although I can see how it is more appropriate for him). Her use of neutrals with a splash of colour creates a more mature and established feel to her online presence.</a:t>
            </a:r>
            <a:endParaRPr lang="en-GB" sz="1200">
              <a:solidFill>
                <a:schemeClr val="tx1">
                  <a:lumMod val="65000"/>
                  <a:lumOff val="35000"/>
                </a:schemeClr>
              </a:solidFill>
              <a:cs typeface="Calibri"/>
            </a:endParaRPr>
          </a:p>
        </p:txBody>
      </p:sp>
    </p:spTree>
    <p:extLst>
      <p:ext uri="{BB962C8B-B14F-4D97-AF65-F5344CB8AC3E}">
        <p14:creationId xmlns:p14="http://schemas.microsoft.com/office/powerpoint/2010/main" val="419255353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p:cNvGrpSpPr/>
          <p:nvPr/>
        </p:nvGrpSpPr>
        <p:grpSpPr>
          <a:xfrm>
            <a:off x="857181" y="1320790"/>
            <a:ext cx="9585190" cy="5290671"/>
            <a:chOff x="138543" y="147782"/>
            <a:chExt cx="11918104" cy="6578353"/>
          </a:xfrm>
        </p:grpSpPr>
        <p:pic>
          <p:nvPicPr>
            <p:cNvPr id="3" name="Picture 2"/>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9193361" y="3013515"/>
              <a:ext cx="2863286" cy="2292061"/>
            </a:xfrm>
            <a:prstGeom prst="rect">
              <a:avLst/>
            </a:prstGeom>
          </p:spPr>
        </p:pic>
        <p:pic>
          <p:nvPicPr>
            <p:cNvPr id="1028" name="Picture 4" descr="Mother Design — Zaha Hadid"/>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6962010" y="147782"/>
              <a:ext cx="5094636" cy="2865733"/>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Zaha Hadid Architects New Identity and Website Showcases Breadth ..."/>
            <p:cNvPicPr>
              <a:picLocks noChangeAspect="1" noChangeArrowheads="1"/>
            </p:cNvPicPr>
            <p:nvPr/>
          </p:nvPicPr>
          <p:blipFill rotWithShape="1">
            <a:blip r:embed="rId4" cstate="screen">
              <a:extLst>
                <a:ext uri="{28A0092B-C50C-407E-A947-70E740481C1C}">
                  <a14:useLocalDpi xmlns:a14="http://schemas.microsoft.com/office/drawing/2010/main"/>
                </a:ext>
              </a:extLst>
            </a:blip>
            <a:srcRect/>
            <a:stretch/>
          </p:blipFill>
          <p:spPr bwMode="auto">
            <a:xfrm>
              <a:off x="138544" y="147782"/>
              <a:ext cx="6823466" cy="4765963"/>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Zaha Hadid Architects on Vimeo"/>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a:off x="6962010" y="3013515"/>
              <a:ext cx="2292061" cy="229206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6">
              <a:extLst>
                <a:ext uri="{28A0092B-C50C-407E-A947-70E740481C1C}">
                  <a14:useLocalDpi xmlns:a14="http://schemas.microsoft.com/office/drawing/2010/main"/>
                </a:ext>
              </a:extLst>
            </a:blip>
            <a:stretch>
              <a:fillRect/>
            </a:stretch>
          </p:blipFill>
          <p:spPr>
            <a:xfrm>
              <a:off x="1585408" y="4913745"/>
              <a:ext cx="3020650" cy="1812390"/>
            </a:xfrm>
            <a:prstGeom prst="rect">
              <a:avLst/>
            </a:prstGeom>
          </p:spPr>
        </p:pic>
        <p:pic>
          <p:nvPicPr>
            <p:cNvPr id="1040" name="Picture 16" descr="Zaha Hadid Custom Box Packaging &gt; Progress Packaging"/>
            <p:cNvPicPr>
              <a:picLocks noChangeAspect="1" noChangeArrowheads="1"/>
            </p:cNvPicPr>
            <p:nvPr/>
          </p:nvPicPr>
          <p:blipFill>
            <a:blip r:embed="rId7" cstate="screen">
              <a:extLst>
                <a:ext uri="{28A0092B-C50C-407E-A947-70E740481C1C}">
                  <a14:useLocalDpi xmlns:a14="http://schemas.microsoft.com/office/drawing/2010/main"/>
                </a:ext>
              </a:extLst>
            </a:blip>
            <a:srcRect/>
            <a:stretch>
              <a:fillRect/>
            </a:stretch>
          </p:blipFill>
          <p:spPr bwMode="auto">
            <a:xfrm>
              <a:off x="6962009" y="5296104"/>
              <a:ext cx="2145045" cy="1430031"/>
            </a:xfrm>
            <a:prstGeom prst="rect">
              <a:avLst/>
            </a:prstGeom>
            <a:noFill/>
            <a:extLst>
              <a:ext uri="{909E8E84-426E-40DD-AFC4-6F175D3DCCD1}">
                <a14:hiddenFill xmlns:a14="http://schemas.microsoft.com/office/drawing/2010/main">
                  <a:solidFill>
                    <a:srgbClr val="FFFFFF"/>
                  </a:solidFill>
                </a14:hiddenFill>
              </a:ext>
            </a:extLst>
          </p:spPr>
        </p:pic>
        <p:pic>
          <p:nvPicPr>
            <p:cNvPr id="1042" name="Picture 18" descr="ZHA Website and Branding – Zaha Hadid Architects"/>
            <p:cNvPicPr>
              <a:picLocks noChangeAspect="1" noChangeArrowheads="1"/>
            </p:cNvPicPr>
            <p:nvPr/>
          </p:nvPicPr>
          <p:blipFill rotWithShape="1">
            <a:blip r:embed="rId8" cstate="screen">
              <a:extLst>
                <a:ext uri="{28A0092B-C50C-407E-A947-70E740481C1C}">
                  <a14:useLocalDpi xmlns:a14="http://schemas.microsoft.com/office/drawing/2010/main"/>
                </a:ext>
              </a:extLst>
            </a:blip>
            <a:srcRect/>
            <a:stretch/>
          </p:blipFill>
          <p:spPr bwMode="auto">
            <a:xfrm>
              <a:off x="9107054" y="5408720"/>
              <a:ext cx="2943590" cy="1296876"/>
            </a:xfrm>
            <a:prstGeom prst="rect">
              <a:avLst/>
            </a:prstGeom>
            <a:noFill/>
            <a:extLst>
              <a:ext uri="{909E8E84-426E-40DD-AFC4-6F175D3DCCD1}">
                <a14:hiddenFill xmlns:a14="http://schemas.microsoft.com/office/drawing/2010/main">
                  <a:solidFill>
                    <a:srgbClr val="FFFFFF"/>
                  </a:solidFill>
                </a14:hiddenFill>
              </a:ext>
            </a:extLst>
          </p:spPr>
        </p:pic>
        <p:pic>
          <p:nvPicPr>
            <p:cNvPr id="1044" name="Picture 20" descr="Perrin Paris &amp; Zaha Hadid Team up for a Unique Glove Clutch"/>
            <p:cNvPicPr>
              <a:picLocks noChangeAspect="1" noChangeArrowheads="1"/>
            </p:cNvPicPr>
            <p:nvPr/>
          </p:nvPicPr>
          <p:blipFill>
            <a:blip r:embed="rId9" cstate="screen">
              <a:extLst>
                <a:ext uri="{28A0092B-C50C-407E-A947-70E740481C1C}">
                  <a14:useLocalDpi xmlns:a14="http://schemas.microsoft.com/office/drawing/2010/main"/>
                </a:ext>
              </a:extLst>
            </a:blip>
            <a:srcRect/>
            <a:stretch>
              <a:fillRect/>
            </a:stretch>
          </p:blipFill>
          <p:spPr bwMode="auto">
            <a:xfrm>
              <a:off x="138543" y="4913745"/>
              <a:ext cx="1448499" cy="1812390"/>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Zaha Hadid's 520W28 — Dothings"/>
            <p:cNvPicPr>
              <a:picLocks noChangeAspect="1" noChangeArrowheads="1"/>
            </p:cNvPicPr>
            <p:nvPr/>
          </p:nvPicPr>
          <p:blipFill rotWithShape="1">
            <a:blip r:embed="rId10" cstate="screen">
              <a:extLst>
                <a:ext uri="{28A0092B-C50C-407E-A947-70E740481C1C}">
                  <a14:useLocalDpi xmlns:a14="http://schemas.microsoft.com/office/drawing/2010/main"/>
                </a:ext>
              </a:extLst>
            </a:blip>
            <a:srcRect/>
            <a:stretch/>
          </p:blipFill>
          <p:spPr bwMode="auto">
            <a:xfrm>
              <a:off x="4402863" y="3796144"/>
              <a:ext cx="2559147" cy="2929991"/>
            </a:xfrm>
            <a:prstGeom prst="rect">
              <a:avLst/>
            </a:prstGeom>
            <a:noFill/>
            <a:extLst>
              <a:ext uri="{909E8E84-426E-40DD-AFC4-6F175D3DCCD1}">
                <a14:hiddenFill xmlns:a14="http://schemas.microsoft.com/office/drawing/2010/main">
                  <a:solidFill>
                    <a:srgbClr val="FFFFFF"/>
                  </a:solidFill>
                </a14:hiddenFill>
              </a:ext>
            </a:extLst>
          </p:spPr>
        </p:pic>
      </p:grpSp>
      <p:sp>
        <p:nvSpPr>
          <p:cNvPr id="4" name="TextBox 3"/>
          <p:cNvSpPr txBox="1"/>
          <p:nvPr/>
        </p:nvSpPr>
        <p:spPr>
          <a:xfrm>
            <a:off x="857181" y="244896"/>
            <a:ext cx="10989379" cy="830997"/>
          </a:xfrm>
          <a:prstGeom prst="rect">
            <a:avLst/>
          </a:prstGeom>
          <a:noFill/>
        </p:spPr>
        <p:txBody>
          <a:bodyPr wrap="square" rtlCol="0" anchor="t">
            <a:spAutoFit/>
          </a:bodyPr>
          <a:lstStyle/>
          <a:p>
            <a:r>
              <a:rPr lang="en-GB" sz="1200">
                <a:solidFill>
                  <a:schemeClr val="tx1">
                    <a:lumMod val="65000"/>
                    <a:lumOff val="35000"/>
                  </a:schemeClr>
                </a:solidFill>
              </a:rPr>
              <a:t>This page looks at her brand styling and promotional material. I particularly liked her logo layered on the white papercutting, her use of colour and hint of pattern.</a:t>
            </a:r>
          </a:p>
          <a:p>
            <a:r>
              <a:rPr lang="en-GB" sz="1200">
                <a:solidFill>
                  <a:schemeClr val="tx1">
                    <a:lumMod val="65000"/>
                    <a:lumOff val="35000"/>
                  </a:schemeClr>
                </a:solidFill>
              </a:rPr>
              <a:t>I found her newspaper-style font guide really useful; it reminded me of the lessons learnt in Race to Market about establishing your brand's character as a step towards crafting a well-designed brand. I followed this up in my notebook. After compiling my research for all the brands and makers I wanted to analyse, I went through each one writing down key words, the type that could be used to describe the character of a person, to build a bank of descriptors that I could use to define my own brand identity.  </a:t>
            </a:r>
            <a:endParaRPr lang="en-GB">
              <a:solidFill>
                <a:schemeClr val="tx1">
                  <a:lumMod val="65000"/>
                  <a:lumOff val="35000"/>
                </a:schemeClr>
              </a:solidFill>
            </a:endParaRPr>
          </a:p>
        </p:txBody>
      </p:sp>
      <p:cxnSp>
        <p:nvCxnSpPr>
          <p:cNvPr id="13" name="Straight Connector 12">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14"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15" name="Straight Connector 14">
            <a:extLst>
              <a:ext uri="{FF2B5EF4-FFF2-40B4-BE49-F238E27FC236}">
                <a16:creationId xmlns:a16="http://schemas.microsoft.com/office/drawing/2014/main" id="{DFEBA112-2FA0-448A-A373-EB297C4661F0}"/>
              </a:ext>
            </a:extLst>
          </p:cNvPr>
          <p:cNvCxnSpPr/>
          <p:nvPr/>
        </p:nvCxnSpPr>
        <p:spPr>
          <a:xfrm>
            <a:off x="559704" y="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0511783" y="1843950"/>
            <a:ext cx="1483360" cy="3170099"/>
          </a:xfrm>
          <a:prstGeom prst="rect">
            <a:avLst/>
          </a:prstGeom>
          <a:noFill/>
        </p:spPr>
        <p:txBody>
          <a:bodyPr wrap="square" rtlCol="0">
            <a:spAutoFit/>
          </a:bodyPr>
          <a:lstStyle/>
          <a:p>
            <a:pPr marL="285750" indent="-285750">
              <a:lnSpc>
                <a:spcPct val="200000"/>
              </a:lnSpc>
              <a:buFont typeface="Arial" panose="020B0604020202020204" pitchFamily="34" charset="0"/>
              <a:buChar char="•"/>
            </a:pPr>
            <a:r>
              <a:rPr lang="en-GB" sz="1000">
                <a:solidFill>
                  <a:schemeClr val="bg1">
                    <a:lumMod val="65000"/>
                  </a:schemeClr>
                </a:solidFill>
              </a:rPr>
              <a:t>Monochromatic Colour</a:t>
            </a:r>
          </a:p>
          <a:p>
            <a:pPr>
              <a:lnSpc>
                <a:spcPct val="200000"/>
              </a:lnSpc>
            </a:pPr>
            <a:endParaRPr lang="en-GB" sz="1000">
              <a:solidFill>
                <a:schemeClr val="bg1">
                  <a:lumMod val="65000"/>
                </a:schemeClr>
              </a:solidFill>
            </a:endParaRPr>
          </a:p>
          <a:p>
            <a:pPr marL="285750" indent="-285750">
              <a:lnSpc>
                <a:spcPct val="200000"/>
              </a:lnSpc>
              <a:buFont typeface="Arial" panose="020B0604020202020204" pitchFamily="34" charset="0"/>
              <a:buChar char="•"/>
            </a:pPr>
            <a:r>
              <a:rPr lang="en-GB" sz="1000">
                <a:solidFill>
                  <a:schemeClr val="bg1">
                    <a:lumMod val="65000"/>
                  </a:schemeClr>
                </a:solidFill>
              </a:rPr>
              <a:t>Texture</a:t>
            </a:r>
          </a:p>
          <a:p>
            <a:pPr>
              <a:lnSpc>
                <a:spcPct val="200000"/>
              </a:lnSpc>
            </a:pPr>
            <a:endParaRPr lang="en-GB" sz="1000">
              <a:solidFill>
                <a:schemeClr val="bg1">
                  <a:lumMod val="65000"/>
                </a:schemeClr>
              </a:solidFill>
            </a:endParaRPr>
          </a:p>
          <a:p>
            <a:pPr marL="285750" indent="-285750">
              <a:lnSpc>
                <a:spcPct val="200000"/>
              </a:lnSpc>
              <a:buFont typeface="Arial" panose="020B0604020202020204" pitchFamily="34" charset="0"/>
              <a:buChar char="•"/>
            </a:pPr>
            <a:r>
              <a:rPr lang="en-GB" sz="1000">
                <a:solidFill>
                  <a:schemeClr val="bg1">
                    <a:lumMod val="65000"/>
                  </a:schemeClr>
                </a:solidFill>
              </a:rPr>
              <a:t>Photography</a:t>
            </a:r>
          </a:p>
          <a:p>
            <a:pPr>
              <a:lnSpc>
                <a:spcPct val="200000"/>
              </a:lnSpc>
            </a:pPr>
            <a:endParaRPr lang="en-GB" sz="1000">
              <a:solidFill>
                <a:schemeClr val="bg1">
                  <a:lumMod val="65000"/>
                </a:schemeClr>
              </a:solidFill>
            </a:endParaRPr>
          </a:p>
          <a:p>
            <a:pPr marL="285750" indent="-285750">
              <a:lnSpc>
                <a:spcPct val="200000"/>
              </a:lnSpc>
              <a:buFont typeface="Arial" panose="020B0604020202020204" pitchFamily="34" charset="0"/>
              <a:buChar char="•"/>
            </a:pPr>
            <a:r>
              <a:rPr lang="en-GB" sz="1000">
                <a:solidFill>
                  <a:schemeClr val="bg1">
                    <a:lumMod val="65000"/>
                  </a:schemeClr>
                </a:solidFill>
              </a:rPr>
              <a:t>Pattern</a:t>
            </a:r>
          </a:p>
          <a:p>
            <a:pPr>
              <a:lnSpc>
                <a:spcPct val="200000"/>
              </a:lnSpc>
            </a:pPr>
            <a:endParaRPr lang="en-GB" sz="1000">
              <a:solidFill>
                <a:schemeClr val="bg1">
                  <a:lumMod val="65000"/>
                </a:schemeClr>
              </a:solidFill>
            </a:endParaRPr>
          </a:p>
          <a:p>
            <a:pPr marL="285750" indent="-285750">
              <a:lnSpc>
                <a:spcPct val="200000"/>
              </a:lnSpc>
              <a:buFont typeface="Arial" panose="020B0604020202020204" pitchFamily="34" charset="0"/>
              <a:buChar char="•"/>
            </a:pPr>
            <a:r>
              <a:rPr lang="en-GB" sz="1000">
                <a:solidFill>
                  <a:schemeClr val="bg1">
                    <a:lumMod val="65000"/>
                  </a:schemeClr>
                </a:solidFill>
              </a:rPr>
              <a:t>Papercutting</a:t>
            </a:r>
          </a:p>
        </p:txBody>
      </p:sp>
    </p:spTree>
    <p:extLst>
      <p:ext uri="{BB962C8B-B14F-4D97-AF65-F5344CB8AC3E}">
        <p14:creationId xmlns:p14="http://schemas.microsoft.com/office/powerpoint/2010/main" val="184923614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983053" y="251224"/>
            <a:ext cx="10912454" cy="6211353"/>
            <a:chOff x="485213" y="535704"/>
            <a:chExt cx="10912454" cy="6211353"/>
          </a:xfrm>
        </p:grpSpPr>
        <p:pic>
          <p:nvPicPr>
            <p:cNvPr id="2" name="Picture 1"/>
            <p:cNvPicPr>
              <a:picLocks noChangeAspect="1"/>
            </p:cNvPicPr>
            <p:nvPr/>
          </p:nvPicPr>
          <p:blipFill rotWithShape="1">
            <a:blip r:embed="rId2" cstate="screen">
              <a:extLst>
                <a:ext uri="{28A0092B-C50C-407E-A947-70E740481C1C}">
                  <a14:useLocalDpi xmlns:a14="http://schemas.microsoft.com/office/drawing/2010/main"/>
                </a:ext>
              </a:extLst>
            </a:blip>
            <a:srcRect t="12508" r="1379" b="8296"/>
            <a:stretch/>
          </p:blipFill>
          <p:spPr>
            <a:xfrm>
              <a:off x="485213" y="535704"/>
              <a:ext cx="10187610" cy="4601818"/>
            </a:xfrm>
            <a:prstGeom prst="rect">
              <a:avLst/>
            </a:prstGeom>
          </p:spPr>
        </p:pic>
        <p:pic>
          <p:nvPicPr>
            <p:cNvPr id="3" name="Picture 2"/>
            <p:cNvPicPr>
              <a:picLocks noChangeAspect="1"/>
            </p:cNvPicPr>
            <p:nvPr/>
          </p:nvPicPr>
          <p:blipFill rotWithShape="1">
            <a:blip r:embed="rId3" cstate="screen">
              <a:extLst>
                <a:ext uri="{28A0092B-C50C-407E-A947-70E740481C1C}">
                  <a14:useLocalDpi xmlns:a14="http://schemas.microsoft.com/office/drawing/2010/main"/>
                </a:ext>
              </a:extLst>
            </a:blip>
            <a:srcRect t="12141" r="18605" b="4816"/>
            <a:stretch/>
          </p:blipFill>
          <p:spPr>
            <a:xfrm>
              <a:off x="3483007" y="2204874"/>
              <a:ext cx="7914660" cy="4542183"/>
            </a:xfrm>
            <a:prstGeom prst="rect">
              <a:avLst/>
            </a:prstGeom>
          </p:spPr>
        </p:pic>
      </p:grpSp>
      <p:cxnSp>
        <p:nvCxnSpPr>
          <p:cNvPr id="6" name="Straight Connector 5">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7"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8" name="Straight Connector 7">
            <a:extLst>
              <a:ext uri="{FF2B5EF4-FFF2-40B4-BE49-F238E27FC236}">
                <a16:creationId xmlns:a16="http://schemas.microsoft.com/office/drawing/2014/main" id="{DFEBA112-2FA0-448A-A373-EB297C4661F0}"/>
              </a:ext>
            </a:extLst>
          </p:cNvPr>
          <p:cNvCxnSpPr/>
          <p:nvPr/>
        </p:nvCxnSpPr>
        <p:spPr>
          <a:xfrm>
            <a:off x="559704" y="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9" name="TextBox 8"/>
          <p:cNvSpPr txBox="1"/>
          <p:nvPr/>
        </p:nvSpPr>
        <p:spPr>
          <a:xfrm>
            <a:off x="1327705" y="3967550"/>
            <a:ext cx="2308490" cy="1569660"/>
          </a:xfrm>
          <a:prstGeom prst="rect">
            <a:avLst/>
          </a:prstGeom>
          <a:solidFill>
            <a:schemeClr val="bg1">
              <a:lumMod val="85000"/>
            </a:schemeClr>
          </a:solidFill>
          <a:ln>
            <a:noFill/>
          </a:ln>
        </p:spPr>
        <p:txBody>
          <a:bodyPr wrap="square" rtlCol="0">
            <a:spAutoFit/>
          </a:bodyPr>
          <a:lstStyle/>
          <a:p>
            <a:r>
              <a:rPr lang="en-GB" sz="1200">
                <a:solidFill>
                  <a:schemeClr val="tx1">
                    <a:lumMod val="65000"/>
                    <a:lumOff val="35000"/>
                  </a:schemeClr>
                </a:solidFill>
              </a:rPr>
              <a:t>I’ve included some screenshots from her website that shows her ‘gallery’ style presentation of her works. I really like the simplicity of the white background and layout of image and text. It feels more formal, like viewing work at a gallery.</a:t>
            </a:r>
          </a:p>
        </p:txBody>
      </p:sp>
    </p:spTree>
    <p:extLst>
      <p:ext uri="{BB962C8B-B14F-4D97-AF65-F5344CB8AC3E}">
        <p14:creationId xmlns:p14="http://schemas.microsoft.com/office/powerpoint/2010/main" val="358169917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cstate="screen">
            <a:extLst>
              <a:ext uri="{28A0092B-C50C-407E-A947-70E740481C1C}">
                <a14:useLocalDpi xmlns:a14="http://schemas.microsoft.com/office/drawing/2010/main"/>
              </a:ext>
            </a:extLst>
          </a:blip>
          <a:srcRect t="11801" b="4560"/>
          <a:stretch/>
        </p:blipFill>
        <p:spPr>
          <a:xfrm>
            <a:off x="997082" y="833412"/>
            <a:ext cx="10746956" cy="5056126"/>
          </a:xfrm>
          <a:prstGeom prst="rect">
            <a:avLst/>
          </a:prstGeom>
        </p:spPr>
      </p:pic>
      <p:sp>
        <p:nvSpPr>
          <p:cNvPr id="5" name="TextBox 4"/>
          <p:cNvSpPr txBox="1"/>
          <p:nvPr/>
        </p:nvSpPr>
        <p:spPr>
          <a:xfrm>
            <a:off x="1676400" y="198508"/>
            <a:ext cx="8811491" cy="400110"/>
          </a:xfrm>
          <a:prstGeom prst="rect">
            <a:avLst/>
          </a:prstGeom>
          <a:noFill/>
        </p:spPr>
        <p:txBody>
          <a:bodyPr wrap="square" rtlCol="0">
            <a:spAutoFit/>
          </a:bodyPr>
          <a:lstStyle/>
          <a:p>
            <a:pPr algn="ctr"/>
            <a:r>
              <a:rPr lang="en-GB" spc="600">
                <a:solidFill>
                  <a:schemeClr val="bg1">
                    <a:lumMod val="50000"/>
                  </a:schemeClr>
                </a:solidFill>
                <a:latin typeface="+mj-lt"/>
              </a:rPr>
              <a:t>Design &amp; Architecture Brand: </a:t>
            </a:r>
            <a:r>
              <a:rPr lang="en-GB" sz="2000" spc="600">
                <a:solidFill>
                  <a:schemeClr val="bg1">
                    <a:lumMod val="75000"/>
                  </a:schemeClr>
                </a:solidFill>
                <a:latin typeface="+mj-lt"/>
              </a:rPr>
              <a:t>HEATHERWICK STUDIO</a:t>
            </a:r>
          </a:p>
        </p:txBody>
      </p:sp>
      <p:sp>
        <p:nvSpPr>
          <p:cNvPr id="6" name="TextBox 5"/>
          <p:cNvSpPr txBox="1"/>
          <p:nvPr/>
        </p:nvSpPr>
        <p:spPr>
          <a:xfrm>
            <a:off x="997082" y="6251843"/>
            <a:ext cx="4371041" cy="400110"/>
          </a:xfrm>
          <a:prstGeom prst="rect">
            <a:avLst/>
          </a:prstGeom>
          <a:noFill/>
        </p:spPr>
        <p:txBody>
          <a:bodyPr wrap="square" rtlCol="0">
            <a:spAutoFit/>
          </a:bodyPr>
          <a:lstStyle/>
          <a:p>
            <a:r>
              <a:rPr lang="en-GB" sz="1000" spc="300">
                <a:solidFill>
                  <a:schemeClr val="bg1">
                    <a:lumMod val="65000"/>
                  </a:schemeClr>
                </a:solidFill>
              </a:rPr>
              <a:t>Website: heatherwick.com </a:t>
            </a:r>
          </a:p>
          <a:p>
            <a:r>
              <a:rPr lang="en-GB" sz="1000" spc="300">
                <a:solidFill>
                  <a:schemeClr val="bg1">
                    <a:lumMod val="65000"/>
                  </a:schemeClr>
                </a:solidFill>
              </a:rPr>
              <a:t>Instagram: officialheatherwickstudio</a:t>
            </a:r>
          </a:p>
        </p:txBody>
      </p:sp>
      <p:sp>
        <p:nvSpPr>
          <p:cNvPr id="7" name="TextBox 6"/>
          <p:cNvSpPr txBox="1"/>
          <p:nvPr/>
        </p:nvSpPr>
        <p:spPr>
          <a:xfrm>
            <a:off x="7652329" y="6251843"/>
            <a:ext cx="4091709" cy="400110"/>
          </a:xfrm>
          <a:prstGeom prst="rect">
            <a:avLst/>
          </a:prstGeom>
          <a:noFill/>
        </p:spPr>
        <p:txBody>
          <a:bodyPr wrap="square" rtlCol="0">
            <a:spAutoFit/>
          </a:bodyPr>
          <a:lstStyle/>
          <a:p>
            <a:pPr algn="r"/>
            <a:r>
              <a:rPr lang="en-GB" sz="1000" spc="300">
                <a:solidFill>
                  <a:schemeClr val="bg1">
                    <a:lumMod val="65000"/>
                  </a:schemeClr>
                </a:solidFill>
              </a:rPr>
              <a:t>Facebook: @heatherwick-studio</a:t>
            </a:r>
          </a:p>
          <a:p>
            <a:pPr algn="r"/>
            <a:r>
              <a:rPr lang="en-GB" sz="1000" spc="300">
                <a:solidFill>
                  <a:schemeClr val="bg1">
                    <a:lumMod val="65000"/>
                  </a:schemeClr>
                </a:solidFill>
              </a:rPr>
              <a:t>LinkedIn: heatherwick-studio</a:t>
            </a:r>
            <a:endParaRPr lang="en-GB" sz="1000">
              <a:solidFill>
                <a:schemeClr val="bg1">
                  <a:lumMod val="65000"/>
                </a:schemeClr>
              </a:solidFill>
            </a:endParaRPr>
          </a:p>
        </p:txBody>
      </p:sp>
      <p:sp>
        <p:nvSpPr>
          <p:cNvPr id="8" name="TextBox 7"/>
          <p:cNvSpPr txBox="1"/>
          <p:nvPr/>
        </p:nvSpPr>
        <p:spPr>
          <a:xfrm>
            <a:off x="4336474" y="5959016"/>
            <a:ext cx="3491344" cy="276999"/>
          </a:xfrm>
          <a:prstGeom prst="rect">
            <a:avLst/>
          </a:prstGeom>
          <a:noFill/>
        </p:spPr>
        <p:txBody>
          <a:bodyPr wrap="square" rtlCol="0">
            <a:spAutoFit/>
          </a:bodyPr>
          <a:lstStyle/>
          <a:p>
            <a:pPr algn="ctr"/>
            <a:r>
              <a:rPr lang="en-GB" sz="1200" spc="600">
                <a:solidFill>
                  <a:schemeClr val="bg1">
                    <a:lumMod val="75000"/>
                  </a:schemeClr>
                </a:solidFill>
                <a:latin typeface="+mj-lt"/>
              </a:rPr>
              <a:t>Website Landing Page</a:t>
            </a:r>
          </a:p>
        </p:txBody>
      </p:sp>
      <p:cxnSp>
        <p:nvCxnSpPr>
          <p:cNvPr id="9" name="Straight Connector 8">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10"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11" name="Straight Connector 10">
            <a:extLst>
              <a:ext uri="{FF2B5EF4-FFF2-40B4-BE49-F238E27FC236}">
                <a16:creationId xmlns:a16="http://schemas.microsoft.com/office/drawing/2014/main" id="{DFEBA112-2FA0-448A-A373-EB297C4661F0}"/>
              </a:ext>
            </a:extLst>
          </p:cNvPr>
          <p:cNvCxnSpPr/>
          <p:nvPr/>
        </p:nvCxnSpPr>
        <p:spPr>
          <a:xfrm>
            <a:off x="559704" y="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035934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811617" y="359607"/>
            <a:ext cx="8811491" cy="400110"/>
          </a:xfrm>
          <a:prstGeom prst="rect">
            <a:avLst/>
          </a:prstGeom>
          <a:noFill/>
        </p:spPr>
        <p:txBody>
          <a:bodyPr wrap="square" rtlCol="0">
            <a:spAutoFit/>
          </a:bodyPr>
          <a:lstStyle/>
          <a:p>
            <a:r>
              <a:rPr lang="en-GB" spc="600">
                <a:solidFill>
                  <a:schemeClr val="bg1">
                    <a:lumMod val="50000"/>
                  </a:schemeClr>
                </a:solidFill>
                <a:latin typeface="+mj-lt"/>
              </a:rPr>
              <a:t>Segmented Branding: </a:t>
            </a:r>
            <a:r>
              <a:rPr lang="en-GB" sz="2000" spc="600">
                <a:solidFill>
                  <a:schemeClr val="bg1">
                    <a:lumMod val="75000"/>
                  </a:schemeClr>
                </a:solidFill>
                <a:latin typeface="+mj-lt"/>
              </a:rPr>
              <a:t>HEATHERWICK STUDIO</a:t>
            </a:r>
          </a:p>
        </p:txBody>
      </p:sp>
      <p:grpSp>
        <p:nvGrpSpPr>
          <p:cNvPr id="3" name="Group 2"/>
          <p:cNvGrpSpPr/>
          <p:nvPr/>
        </p:nvGrpSpPr>
        <p:grpSpPr>
          <a:xfrm>
            <a:off x="811617" y="1151649"/>
            <a:ext cx="10996149" cy="5517342"/>
            <a:chOff x="110835" y="741218"/>
            <a:chExt cx="11859492" cy="5950526"/>
          </a:xfrm>
        </p:grpSpPr>
        <p:pic>
          <p:nvPicPr>
            <p:cNvPr id="2" name="Picture 1"/>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265446" y="741218"/>
              <a:ext cx="5368736" cy="2513947"/>
            </a:xfrm>
            <a:prstGeom prst="rect">
              <a:avLst/>
            </a:prstGeom>
          </p:spPr>
        </p:pic>
        <p:pic>
          <p:nvPicPr>
            <p:cNvPr id="6" name="Picture 5"/>
            <p:cNvPicPr>
              <a:picLocks noChangeAspect="1"/>
            </p:cNvPicPr>
            <p:nvPr/>
          </p:nvPicPr>
          <p:blipFill rotWithShape="1">
            <a:blip r:embed="rId3" cstate="screen">
              <a:extLst>
                <a:ext uri="{28A0092B-C50C-407E-A947-70E740481C1C}">
                  <a14:useLocalDpi xmlns:a14="http://schemas.microsoft.com/office/drawing/2010/main"/>
                </a:ext>
              </a:extLst>
            </a:blip>
            <a:srcRect l="-1"/>
            <a:stretch/>
          </p:blipFill>
          <p:spPr>
            <a:xfrm>
              <a:off x="3906478" y="2268831"/>
              <a:ext cx="8063849" cy="4422913"/>
            </a:xfrm>
            <a:prstGeom prst="rect">
              <a:avLst/>
            </a:prstGeom>
          </p:spPr>
        </p:pic>
        <p:pic>
          <p:nvPicPr>
            <p:cNvPr id="7" name="Picture 6"/>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110835" y="3409622"/>
              <a:ext cx="4616125" cy="3282122"/>
            </a:xfrm>
            <a:prstGeom prst="rect">
              <a:avLst/>
            </a:prstGeom>
          </p:spPr>
        </p:pic>
      </p:grpSp>
      <p:cxnSp>
        <p:nvCxnSpPr>
          <p:cNvPr id="8" name="Straight Connector 7">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9"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10" name="Straight Connector 9">
            <a:extLst>
              <a:ext uri="{FF2B5EF4-FFF2-40B4-BE49-F238E27FC236}">
                <a16:creationId xmlns:a16="http://schemas.microsoft.com/office/drawing/2014/main" id="{DFEBA112-2FA0-448A-A373-EB297C4661F0}"/>
              </a:ext>
            </a:extLst>
          </p:cNvPr>
          <p:cNvCxnSpPr/>
          <p:nvPr/>
        </p:nvCxnSpPr>
        <p:spPr>
          <a:xfrm>
            <a:off x="559704" y="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4" name="TextBox 3"/>
          <p:cNvSpPr txBox="1"/>
          <p:nvPr/>
        </p:nvSpPr>
        <p:spPr>
          <a:xfrm>
            <a:off x="6328146" y="925823"/>
            <a:ext cx="5579686" cy="1569660"/>
          </a:xfrm>
          <a:prstGeom prst="rect">
            <a:avLst/>
          </a:prstGeom>
          <a:solidFill>
            <a:schemeClr val="bg1">
              <a:lumMod val="95000"/>
            </a:schemeClr>
          </a:solidFill>
          <a:ln>
            <a:noFill/>
          </a:ln>
        </p:spPr>
        <p:txBody>
          <a:bodyPr wrap="square" rtlCol="0" anchor="t">
            <a:spAutoFit/>
          </a:bodyPr>
          <a:lstStyle/>
          <a:p>
            <a:r>
              <a:rPr lang="en-GB" sz="1200">
                <a:solidFill>
                  <a:schemeClr val="tx1">
                    <a:lumMod val="65000"/>
                    <a:lumOff val="35000"/>
                  </a:schemeClr>
                </a:solidFill>
              </a:rPr>
              <a:t>Heatherwick's architecture is so innovative and has a grand presence. I love the way he blends traditional and contemporary forms and materials in his buildings, and I can see that translates well on his website. He blends serif with sans-serif fonts to underline his traditional and trustworthy reputation with his modern aesthetic. Like Zaha Hadid, he displays his work in a formal way that feels like a white walled gallery. I’m interested in how he segments his work so that it feels organised and easy to navigate. By separating his work the smaller objects don’t dilute his impressive buildings and nothing feels out of place. </a:t>
            </a:r>
          </a:p>
        </p:txBody>
      </p:sp>
    </p:spTree>
    <p:extLst>
      <p:ext uri="{BB962C8B-B14F-4D97-AF65-F5344CB8AC3E}">
        <p14:creationId xmlns:p14="http://schemas.microsoft.com/office/powerpoint/2010/main" val="5095871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cstate="screen">
            <a:extLst>
              <a:ext uri="{28A0092B-C50C-407E-A947-70E740481C1C}">
                <a14:useLocalDpi xmlns:a14="http://schemas.microsoft.com/office/drawing/2010/main"/>
              </a:ext>
            </a:extLst>
          </a:blip>
          <a:srcRect t="12158" r="1273" b="5178"/>
          <a:stretch/>
        </p:blipFill>
        <p:spPr>
          <a:xfrm>
            <a:off x="1490475" y="1089272"/>
            <a:ext cx="9268965" cy="4365557"/>
          </a:xfrm>
          <a:prstGeom prst="rect">
            <a:avLst/>
          </a:prstGeom>
        </p:spPr>
      </p:pic>
      <p:sp>
        <p:nvSpPr>
          <p:cNvPr id="9" name="TextBox 8"/>
          <p:cNvSpPr txBox="1"/>
          <p:nvPr/>
        </p:nvSpPr>
        <p:spPr>
          <a:xfrm>
            <a:off x="826139" y="361885"/>
            <a:ext cx="3207381" cy="400110"/>
          </a:xfrm>
          <a:prstGeom prst="rect">
            <a:avLst/>
          </a:prstGeom>
          <a:noFill/>
        </p:spPr>
        <p:txBody>
          <a:bodyPr wrap="square" rtlCol="0">
            <a:spAutoFit/>
          </a:bodyPr>
          <a:lstStyle/>
          <a:p>
            <a:r>
              <a:rPr lang="en-GB" sz="2000" spc="600">
                <a:solidFill>
                  <a:schemeClr val="bg1">
                    <a:lumMod val="75000"/>
                  </a:schemeClr>
                </a:solidFill>
                <a:latin typeface="+mj-lt"/>
              </a:rPr>
              <a:t>IMPACT OF TEXT</a:t>
            </a:r>
          </a:p>
        </p:txBody>
      </p:sp>
      <p:cxnSp>
        <p:nvCxnSpPr>
          <p:cNvPr id="4" name="Straight Connector 3">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5"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6" name="Straight Connector 5">
            <a:extLst>
              <a:ext uri="{FF2B5EF4-FFF2-40B4-BE49-F238E27FC236}">
                <a16:creationId xmlns:a16="http://schemas.microsoft.com/office/drawing/2014/main" id="{DFEBA112-2FA0-448A-A373-EB297C4661F0}"/>
              </a:ext>
            </a:extLst>
          </p:cNvPr>
          <p:cNvCxnSpPr/>
          <p:nvPr/>
        </p:nvCxnSpPr>
        <p:spPr>
          <a:xfrm>
            <a:off x="559704" y="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3" name="TextBox 2"/>
          <p:cNvSpPr txBox="1"/>
          <p:nvPr/>
        </p:nvSpPr>
        <p:spPr>
          <a:xfrm>
            <a:off x="826139" y="5782106"/>
            <a:ext cx="11203301" cy="830997"/>
          </a:xfrm>
          <a:prstGeom prst="rect">
            <a:avLst/>
          </a:prstGeom>
          <a:solidFill>
            <a:schemeClr val="bg1">
              <a:lumMod val="95000"/>
            </a:schemeClr>
          </a:solidFill>
          <a:ln>
            <a:noFill/>
          </a:ln>
        </p:spPr>
        <p:txBody>
          <a:bodyPr wrap="square" rtlCol="0" anchor="t">
            <a:spAutoFit/>
          </a:bodyPr>
          <a:lstStyle/>
          <a:p>
            <a:r>
              <a:rPr lang="en-GB" sz="1200">
                <a:solidFill>
                  <a:schemeClr val="tx1">
                    <a:lumMod val="65000"/>
                    <a:lumOff val="35000"/>
                  </a:schemeClr>
                </a:solidFill>
              </a:rPr>
              <a:t>I was really drawn to the ‘about’ page of his website. I think after seeing so many fashion/surface pattern websites over the years, which are often rich in colour and imagery, this really stood out to me. The impact of the simple black on white text in a traditional serif font was striking. It seemed so at odds with my often-haphazard presentation, but I really connected with it. It said confidence in a way that didn’t ‘shout’ or feel egotistical or arrogant. I felt it communicated a lot about the brand identity before reading a single word. An excellent example of good design and how form follows function.</a:t>
            </a:r>
          </a:p>
        </p:txBody>
      </p:sp>
    </p:spTree>
    <p:extLst>
      <p:ext uri="{BB962C8B-B14F-4D97-AF65-F5344CB8AC3E}">
        <p14:creationId xmlns:p14="http://schemas.microsoft.com/office/powerpoint/2010/main" val="59005724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p:cNvGrpSpPr/>
          <p:nvPr/>
        </p:nvGrpSpPr>
        <p:grpSpPr>
          <a:xfrm>
            <a:off x="1727654" y="239758"/>
            <a:ext cx="8798106" cy="5297452"/>
            <a:chOff x="752294" y="55420"/>
            <a:chExt cx="11236494" cy="6765636"/>
          </a:xfrm>
        </p:grpSpPr>
        <p:pic>
          <p:nvPicPr>
            <p:cNvPr id="7" name="Picture 6"/>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752294" y="73892"/>
              <a:ext cx="5960612" cy="6747164"/>
            </a:xfrm>
            <a:prstGeom prst="rect">
              <a:avLst/>
            </a:prstGeom>
          </p:spPr>
        </p:pic>
        <p:pic>
          <p:nvPicPr>
            <p:cNvPr id="8" name="Picture 7"/>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7294791" y="55420"/>
              <a:ext cx="4693997" cy="6747164"/>
            </a:xfrm>
            <a:prstGeom prst="rect">
              <a:avLst/>
            </a:prstGeom>
          </p:spPr>
        </p:pic>
      </p:grpSp>
      <p:cxnSp>
        <p:nvCxnSpPr>
          <p:cNvPr id="5" name="Straight Connector 4">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6"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10" name="Straight Connector 9">
            <a:extLst>
              <a:ext uri="{FF2B5EF4-FFF2-40B4-BE49-F238E27FC236}">
                <a16:creationId xmlns:a16="http://schemas.microsoft.com/office/drawing/2014/main" id="{DFEBA112-2FA0-448A-A373-EB297C4661F0}"/>
              </a:ext>
            </a:extLst>
          </p:cNvPr>
          <p:cNvCxnSpPr/>
          <p:nvPr/>
        </p:nvCxnSpPr>
        <p:spPr>
          <a:xfrm>
            <a:off x="559704" y="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3" name="TextBox 2"/>
          <p:cNvSpPr txBox="1"/>
          <p:nvPr/>
        </p:nvSpPr>
        <p:spPr>
          <a:xfrm>
            <a:off x="797934" y="5689773"/>
            <a:ext cx="11272146" cy="1015663"/>
          </a:xfrm>
          <a:prstGeom prst="rect">
            <a:avLst/>
          </a:prstGeom>
          <a:solidFill>
            <a:schemeClr val="bg1">
              <a:lumMod val="95000"/>
            </a:schemeClr>
          </a:solidFill>
          <a:ln>
            <a:noFill/>
          </a:ln>
        </p:spPr>
        <p:txBody>
          <a:bodyPr wrap="square" rtlCol="0" anchor="t">
            <a:spAutoFit/>
          </a:bodyPr>
          <a:lstStyle/>
          <a:p>
            <a:r>
              <a:rPr lang="en-GB" sz="1200">
                <a:solidFill>
                  <a:schemeClr val="tx1">
                    <a:lumMod val="65000"/>
                    <a:lumOff val="35000"/>
                  </a:schemeClr>
                </a:solidFill>
              </a:rPr>
              <a:t>I’ve included these screenshots from the ‘people’ page of his website. When you open this page a wheel of names appears, spins and zooms in. This simple feature really appealed to me. I know I wouldn’t be able to do the things I love and make the work I have without a team of people supporting me, from lecturers to technicians, student colleagues and friends. I wouldn’t have made it this far through my degree without them and certainly wouldn’t be in a good shape if I tried to go it ‘alone’. I feel it’s important to be aware of the system of people that surround us in our practice and life and to acknowledge their impact and role. Collaboration and community are really important to me and I can see how a visual device like the one Heatherwick’s used here could be a simple way to communicate this on my website. </a:t>
            </a:r>
          </a:p>
        </p:txBody>
      </p:sp>
    </p:spTree>
    <p:extLst>
      <p:ext uri="{BB962C8B-B14F-4D97-AF65-F5344CB8AC3E}">
        <p14:creationId xmlns:p14="http://schemas.microsoft.com/office/powerpoint/2010/main" val="407117007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cstate="screen">
            <a:extLst>
              <a:ext uri="{28A0092B-C50C-407E-A947-70E740481C1C}">
                <a14:useLocalDpi xmlns:a14="http://schemas.microsoft.com/office/drawing/2010/main"/>
              </a:ext>
            </a:extLst>
          </a:blip>
          <a:srcRect l="1571" t="14281" r="1839" b="5144"/>
          <a:stretch/>
        </p:blipFill>
        <p:spPr>
          <a:xfrm>
            <a:off x="663579" y="719191"/>
            <a:ext cx="11528421" cy="5409572"/>
          </a:xfrm>
          <a:prstGeom prst="rect">
            <a:avLst/>
          </a:prstGeom>
        </p:spPr>
      </p:pic>
      <p:sp>
        <p:nvSpPr>
          <p:cNvPr id="5" name="TextBox 4"/>
          <p:cNvSpPr txBox="1"/>
          <p:nvPr/>
        </p:nvSpPr>
        <p:spPr>
          <a:xfrm>
            <a:off x="663579" y="6180246"/>
            <a:ext cx="3986734" cy="400110"/>
          </a:xfrm>
          <a:prstGeom prst="rect">
            <a:avLst/>
          </a:prstGeom>
          <a:noFill/>
        </p:spPr>
        <p:txBody>
          <a:bodyPr wrap="square" rtlCol="0">
            <a:spAutoFit/>
          </a:bodyPr>
          <a:lstStyle/>
          <a:p>
            <a:r>
              <a:rPr lang="en-GB" sz="1000" spc="300">
                <a:solidFill>
                  <a:schemeClr val="bg1">
                    <a:lumMod val="65000"/>
                  </a:schemeClr>
                </a:solidFill>
              </a:rPr>
              <a:t>Website: olafureliasson.net </a:t>
            </a:r>
          </a:p>
          <a:p>
            <a:r>
              <a:rPr lang="en-GB" sz="1000" spc="300">
                <a:solidFill>
                  <a:schemeClr val="bg1">
                    <a:lumMod val="65000"/>
                  </a:schemeClr>
                </a:solidFill>
              </a:rPr>
              <a:t>Instagram: </a:t>
            </a:r>
            <a:r>
              <a:rPr lang="en-GB" sz="1000" spc="300" err="1">
                <a:solidFill>
                  <a:schemeClr val="bg1">
                    <a:lumMod val="65000"/>
                  </a:schemeClr>
                </a:solidFill>
              </a:rPr>
              <a:t>studioolafureliasson</a:t>
            </a:r>
            <a:r>
              <a:rPr lang="en-GB" sz="1000" spc="300">
                <a:solidFill>
                  <a:schemeClr val="bg1">
                    <a:lumMod val="65000"/>
                  </a:schemeClr>
                </a:solidFill>
              </a:rPr>
              <a:t> </a:t>
            </a:r>
          </a:p>
        </p:txBody>
      </p:sp>
      <p:sp>
        <p:nvSpPr>
          <p:cNvPr id="6" name="TextBox 5"/>
          <p:cNvSpPr txBox="1"/>
          <p:nvPr/>
        </p:nvSpPr>
        <p:spPr>
          <a:xfrm>
            <a:off x="7853680" y="6128763"/>
            <a:ext cx="4091709" cy="400110"/>
          </a:xfrm>
          <a:prstGeom prst="rect">
            <a:avLst/>
          </a:prstGeom>
          <a:noFill/>
        </p:spPr>
        <p:txBody>
          <a:bodyPr wrap="square" rtlCol="0">
            <a:spAutoFit/>
          </a:bodyPr>
          <a:lstStyle/>
          <a:p>
            <a:pPr algn="r"/>
            <a:r>
              <a:rPr lang="en-GB" sz="1000" spc="300">
                <a:solidFill>
                  <a:schemeClr val="bg1">
                    <a:lumMod val="65000"/>
                  </a:schemeClr>
                </a:solidFill>
              </a:rPr>
              <a:t>Twitter: @</a:t>
            </a:r>
            <a:r>
              <a:rPr lang="en-GB" sz="1000" spc="300" err="1">
                <a:solidFill>
                  <a:schemeClr val="bg1">
                    <a:lumMod val="65000"/>
                  </a:schemeClr>
                </a:solidFill>
              </a:rPr>
              <a:t>olafureliasson</a:t>
            </a:r>
            <a:endParaRPr lang="en-GB" sz="1000" spc="300">
              <a:solidFill>
                <a:schemeClr val="bg1">
                  <a:lumMod val="65000"/>
                </a:schemeClr>
              </a:solidFill>
            </a:endParaRPr>
          </a:p>
          <a:p>
            <a:pPr algn="r"/>
            <a:r>
              <a:rPr lang="en-GB" sz="1000" spc="300">
                <a:solidFill>
                  <a:schemeClr val="bg1">
                    <a:lumMod val="65000"/>
                  </a:schemeClr>
                </a:solidFill>
              </a:rPr>
              <a:t>LinkedIn: studio-</a:t>
            </a:r>
            <a:r>
              <a:rPr lang="en-GB" sz="1000" spc="300" err="1">
                <a:solidFill>
                  <a:schemeClr val="bg1">
                    <a:lumMod val="65000"/>
                  </a:schemeClr>
                </a:solidFill>
              </a:rPr>
              <a:t>olafur</a:t>
            </a:r>
            <a:r>
              <a:rPr lang="en-GB" sz="1000" spc="300">
                <a:solidFill>
                  <a:schemeClr val="bg1">
                    <a:lumMod val="65000"/>
                  </a:schemeClr>
                </a:solidFill>
              </a:rPr>
              <a:t>-</a:t>
            </a:r>
            <a:r>
              <a:rPr lang="en-GB" sz="1000" spc="300" err="1">
                <a:solidFill>
                  <a:schemeClr val="bg1">
                    <a:lumMod val="65000"/>
                  </a:schemeClr>
                </a:solidFill>
              </a:rPr>
              <a:t>eliasson</a:t>
            </a:r>
            <a:endParaRPr lang="en-GB" sz="1000">
              <a:solidFill>
                <a:schemeClr val="bg1">
                  <a:lumMod val="65000"/>
                </a:schemeClr>
              </a:solidFill>
            </a:endParaRPr>
          </a:p>
        </p:txBody>
      </p:sp>
      <p:sp>
        <p:nvSpPr>
          <p:cNvPr id="8" name="TextBox 7"/>
          <p:cNvSpPr txBox="1"/>
          <p:nvPr/>
        </p:nvSpPr>
        <p:spPr>
          <a:xfrm>
            <a:off x="2032511" y="261659"/>
            <a:ext cx="8124736" cy="369332"/>
          </a:xfrm>
          <a:prstGeom prst="rect">
            <a:avLst/>
          </a:prstGeom>
          <a:noFill/>
        </p:spPr>
        <p:txBody>
          <a:bodyPr wrap="square" rtlCol="0">
            <a:spAutoFit/>
          </a:bodyPr>
          <a:lstStyle/>
          <a:p>
            <a:pPr algn="ctr"/>
            <a:r>
              <a:rPr lang="en-GB" spc="600">
                <a:solidFill>
                  <a:schemeClr val="bg1">
                    <a:lumMod val="50000"/>
                  </a:schemeClr>
                </a:solidFill>
                <a:latin typeface="+mj-lt"/>
              </a:rPr>
              <a:t>Interdisciplinary Art: </a:t>
            </a:r>
            <a:r>
              <a:rPr lang="en-GB" spc="600">
                <a:solidFill>
                  <a:schemeClr val="bg1">
                    <a:lumMod val="75000"/>
                  </a:schemeClr>
                </a:solidFill>
                <a:latin typeface="+mj-lt"/>
              </a:rPr>
              <a:t>STUDIO</a:t>
            </a:r>
            <a:r>
              <a:rPr lang="en-GB" spc="600">
                <a:solidFill>
                  <a:schemeClr val="bg1">
                    <a:lumMod val="50000"/>
                  </a:schemeClr>
                </a:solidFill>
                <a:latin typeface="+mj-lt"/>
              </a:rPr>
              <a:t> </a:t>
            </a:r>
            <a:r>
              <a:rPr lang="en-GB" spc="600">
                <a:solidFill>
                  <a:schemeClr val="bg1">
                    <a:lumMod val="75000"/>
                  </a:schemeClr>
                </a:solidFill>
                <a:latin typeface="+mj-lt"/>
              </a:rPr>
              <a:t>OLAFUR ELIASSON</a:t>
            </a:r>
            <a:endParaRPr lang="en-GB" sz="2000" spc="600">
              <a:solidFill>
                <a:schemeClr val="bg1">
                  <a:lumMod val="75000"/>
                </a:schemeClr>
              </a:solidFill>
              <a:latin typeface="+mj-lt"/>
            </a:endParaRPr>
          </a:p>
        </p:txBody>
      </p:sp>
      <p:sp>
        <p:nvSpPr>
          <p:cNvPr id="9" name="TextBox 8"/>
          <p:cNvSpPr txBox="1"/>
          <p:nvPr/>
        </p:nvSpPr>
        <p:spPr>
          <a:xfrm rot="16200000">
            <a:off x="24706" y="3326016"/>
            <a:ext cx="3491344" cy="307777"/>
          </a:xfrm>
          <a:prstGeom prst="rect">
            <a:avLst/>
          </a:prstGeom>
          <a:noFill/>
        </p:spPr>
        <p:txBody>
          <a:bodyPr wrap="square" rtlCol="0">
            <a:spAutoFit/>
          </a:bodyPr>
          <a:lstStyle/>
          <a:p>
            <a:pPr algn="ctr"/>
            <a:r>
              <a:rPr lang="en-GB" sz="1400" spc="600">
                <a:solidFill>
                  <a:schemeClr val="bg1">
                    <a:lumMod val="75000"/>
                  </a:schemeClr>
                </a:solidFill>
                <a:latin typeface="+mj-lt"/>
              </a:rPr>
              <a:t>Website Landing Page</a:t>
            </a:r>
          </a:p>
        </p:txBody>
      </p:sp>
      <p:cxnSp>
        <p:nvCxnSpPr>
          <p:cNvPr id="7" name="Straight Connector 6">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10"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11" name="Straight Connector 10">
            <a:extLst>
              <a:ext uri="{FF2B5EF4-FFF2-40B4-BE49-F238E27FC236}">
                <a16:creationId xmlns:a16="http://schemas.microsoft.com/office/drawing/2014/main" id="{DFEBA112-2FA0-448A-A373-EB297C4661F0}"/>
              </a:ext>
            </a:extLst>
          </p:cNvPr>
          <p:cNvCxnSpPr/>
          <p:nvPr/>
        </p:nvCxnSpPr>
        <p:spPr>
          <a:xfrm>
            <a:off x="559704" y="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0323541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p:cNvGrpSpPr/>
          <p:nvPr/>
        </p:nvGrpSpPr>
        <p:grpSpPr>
          <a:xfrm>
            <a:off x="2402106" y="386080"/>
            <a:ext cx="9444453" cy="5323850"/>
            <a:chOff x="1" y="3826"/>
            <a:chExt cx="12192000" cy="6872645"/>
          </a:xfrm>
        </p:grpSpPr>
        <p:pic>
          <p:nvPicPr>
            <p:cNvPr id="3" name="Picture 2"/>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1" y="3826"/>
              <a:ext cx="5311027" cy="2514447"/>
            </a:xfrm>
            <a:prstGeom prst="rect">
              <a:avLst/>
            </a:prstGeom>
          </p:spPr>
        </p:pic>
        <p:pic>
          <p:nvPicPr>
            <p:cNvPr id="4" name="Picture 3"/>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2438401" y="2243510"/>
              <a:ext cx="9753600" cy="4632961"/>
            </a:xfrm>
            <a:prstGeom prst="rect">
              <a:avLst/>
            </a:prstGeom>
          </p:spPr>
        </p:pic>
        <p:pic>
          <p:nvPicPr>
            <p:cNvPr id="5" name="Picture 4"/>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5311029" y="3826"/>
              <a:ext cx="6880972" cy="2374610"/>
            </a:xfrm>
            <a:prstGeom prst="rect">
              <a:avLst/>
            </a:prstGeom>
          </p:spPr>
        </p:pic>
      </p:grpSp>
      <p:cxnSp>
        <p:nvCxnSpPr>
          <p:cNvPr id="6" name="Straight Connector 5">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7"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8" name="Straight Connector 7">
            <a:extLst>
              <a:ext uri="{FF2B5EF4-FFF2-40B4-BE49-F238E27FC236}">
                <a16:creationId xmlns:a16="http://schemas.microsoft.com/office/drawing/2014/main" id="{DFEBA112-2FA0-448A-A373-EB297C4661F0}"/>
              </a:ext>
            </a:extLst>
          </p:cNvPr>
          <p:cNvCxnSpPr/>
          <p:nvPr/>
        </p:nvCxnSpPr>
        <p:spPr>
          <a:xfrm>
            <a:off x="559704" y="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9" name="TextBox 8"/>
          <p:cNvSpPr txBox="1"/>
          <p:nvPr/>
        </p:nvSpPr>
        <p:spPr>
          <a:xfrm>
            <a:off x="793316" y="2621309"/>
            <a:ext cx="3310560" cy="3693319"/>
          </a:xfrm>
          <a:prstGeom prst="rect">
            <a:avLst/>
          </a:prstGeom>
          <a:noFill/>
        </p:spPr>
        <p:txBody>
          <a:bodyPr wrap="square" rtlCol="0" anchor="t">
            <a:spAutoFit/>
          </a:bodyPr>
          <a:lstStyle/>
          <a:p>
            <a:pPr>
              <a:lnSpc>
                <a:spcPct val="150000"/>
              </a:lnSpc>
            </a:pPr>
            <a:r>
              <a:rPr lang="en-GB" sz="1200">
                <a:solidFill>
                  <a:schemeClr val="tx1">
                    <a:lumMod val="65000"/>
                    <a:lumOff val="35000"/>
                  </a:schemeClr>
                </a:solidFill>
              </a:rPr>
              <a:t>I’m a big fan of Olafur Elliason and the research trip to his exhibition had a huge impact on my direction for major studies. When looking at his website, much like his work, I have to remind myself that he has a whole team and massive studio at his disposal! This is not something I can achieve solo! I really loved his web design though, it’s so interactive! I love the virtual space that presents his work in a totally unconventional but very intuitive format. His interdisciplinary practice is perfectly represented through this non-linear approach, highlighting the interconnectedness and systemic relationships within his portfolio. </a:t>
            </a:r>
          </a:p>
        </p:txBody>
      </p:sp>
    </p:spTree>
    <p:extLst>
      <p:ext uri="{BB962C8B-B14F-4D97-AF65-F5344CB8AC3E}">
        <p14:creationId xmlns:p14="http://schemas.microsoft.com/office/powerpoint/2010/main" val="25407408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Olafur Eliasson's Pentagonal Landscapes logo - Google 搜尋 in 2020 ..."/>
          <p:cNvPicPr>
            <a:picLocks noChangeAspect="1" noChangeArrowheads="1"/>
          </p:cNvPicPr>
          <p:nvPr/>
        </p:nvPicPr>
        <p:blipFill rotWithShape="1">
          <a:blip r:embed="rId2" cstate="screen">
            <a:extLst>
              <a:ext uri="{28A0092B-C50C-407E-A947-70E740481C1C}">
                <a14:useLocalDpi xmlns:a14="http://schemas.microsoft.com/office/drawing/2010/main"/>
              </a:ext>
            </a:extLst>
          </a:blip>
          <a:srcRect/>
          <a:stretch/>
        </p:blipFill>
        <p:spPr bwMode="auto">
          <a:xfrm>
            <a:off x="3590578" y="4598577"/>
            <a:ext cx="4880347" cy="1182463"/>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descr="Olafur Eliasson: The Design of Art - Abstract: The Art of Design ..."/>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6444278" y="151423"/>
            <a:ext cx="2381947" cy="999095"/>
          </a:xfrm>
          <a:prstGeom prst="rect">
            <a:avLst/>
          </a:prstGeom>
          <a:noFill/>
          <a:extLst>
            <a:ext uri="{909E8E84-426E-40DD-AFC4-6F175D3DCCD1}">
              <a14:hiddenFill xmlns:a14="http://schemas.microsoft.com/office/drawing/2010/main">
                <a:solidFill>
                  <a:srgbClr val="FFFFFF"/>
                </a:solidFill>
              </a14:hiddenFill>
            </a:ext>
          </a:extLst>
        </p:spPr>
      </p:pic>
      <p:pic>
        <p:nvPicPr>
          <p:cNvPr id="2060" name="Picture 12" descr="Review: Olafur Eliasson brings planetary magic back down to Earth ..."/>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3680992" y="1561714"/>
            <a:ext cx="5249108" cy="2955748"/>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Olafur Eliasson: Experience: Amazon.co.uk: Olafur Eliasson ..."/>
          <p:cNvPicPr>
            <a:picLocks noChangeAspect="1" noChangeArrowheads="1"/>
          </p:cNvPicPr>
          <p:nvPr/>
        </p:nvPicPr>
        <p:blipFill rotWithShape="1">
          <a:blip r:embed="rId5" cstate="screen">
            <a:extLst>
              <a:ext uri="{28A0092B-C50C-407E-A947-70E740481C1C}">
                <a14:useLocalDpi xmlns:a14="http://schemas.microsoft.com/office/drawing/2010/main"/>
              </a:ext>
            </a:extLst>
          </a:blip>
          <a:srcRect/>
          <a:stretch/>
        </p:blipFill>
        <p:spPr bwMode="auto">
          <a:xfrm>
            <a:off x="8470925" y="3791790"/>
            <a:ext cx="1854423" cy="2273735"/>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Olafur Eliasson returns to Tate Modern with this unmissable ..."/>
          <p:cNvPicPr>
            <a:picLocks noChangeAspect="1" noChangeArrowheads="1"/>
          </p:cNvPicPr>
          <p:nvPr/>
        </p:nvPicPr>
        <p:blipFill>
          <a:blip r:embed="rId6" cstate="screen">
            <a:extLst>
              <a:ext uri="{28A0092B-C50C-407E-A947-70E740481C1C}">
                <a14:useLocalDpi xmlns:a14="http://schemas.microsoft.com/office/drawing/2010/main"/>
              </a:ext>
            </a:extLst>
          </a:blip>
          <a:srcRect/>
          <a:stretch>
            <a:fillRect/>
          </a:stretch>
        </p:blipFill>
        <p:spPr bwMode="auto">
          <a:xfrm>
            <a:off x="8930100" y="155038"/>
            <a:ext cx="3099340" cy="1743379"/>
          </a:xfrm>
          <a:prstGeom prst="rect">
            <a:avLst/>
          </a:prstGeom>
          <a:noFill/>
          <a:extLst>
            <a:ext uri="{909E8E84-426E-40DD-AFC4-6F175D3DCCD1}">
              <a14:hiddenFill xmlns:a14="http://schemas.microsoft.com/office/drawing/2010/main">
                <a:solidFill>
                  <a:srgbClr val="FFFFFF"/>
                </a:solidFill>
              </a14:hiddenFill>
            </a:ext>
          </a:extLst>
        </p:spPr>
      </p:pic>
      <p:pic>
        <p:nvPicPr>
          <p:cNvPr id="2062" name="Picture 14" descr="Branding Little Sun, “A Work Of Art That Works In Life ..."/>
          <p:cNvPicPr>
            <a:picLocks noChangeAspect="1" noChangeArrowheads="1"/>
          </p:cNvPicPr>
          <p:nvPr/>
        </p:nvPicPr>
        <p:blipFill>
          <a:blip r:embed="rId7" cstate="screen">
            <a:extLst>
              <a:ext uri="{28A0092B-C50C-407E-A947-70E740481C1C}">
                <a14:useLocalDpi xmlns:a14="http://schemas.microsoft.com/office/drawing/2010/main"/>
              </a:ext>
            </a:extLst>
          </a:blip>
          <a:srcRect/>
          <a:stretch>
            <a:fillRect/>
          </a:stretch>
        </p:blipFill>
        <p:spPr bwMode="auto">
          <a:xfrm>
            <a:off x="9638819" y="1986676"/>
            <a:ext cx="2390621" cy="1593747"/>
          </a:xfrm>
          <a:prstGeom prst="rect">
            <a:avLst/>
          </a:prstGeom>
          <a:noFill/>
          <a:extLst>
            <a:ext uri="{909E8E84-426E-40DD-AFC4-6F175D3DCCD1}">
              <a14:hiddenFill xmlns:a14="http://schemas.microsoft.com/office/drawing/2010/main">
                <a:solidFill>
                  <a:srgbClr val="FFFFFF"/>
                </a:solidFill>
              </a14:hiddenFill>
            </a:ext>
          </a:extLst>
        </p:spPr>
      </p:pic>
      <p:grpSp>
        <p:nvGrpSpPr>
          <p:cNvPr id="4" name="Group 3"/>
          <p:cNvGrpSpPr/>
          <p:nvPr/>
        </p:nvGrpSpPr>
        <p:grpSpPr>
          <a:xfrm>
            <a:off x="1068231" y="183454"/>
            <a:ext cx="6115760" cy="1297145"/>
            <a:chOff x="3729793" y="1572728"/>
            <a:chExt cx="7426434" cy="1575138"/>
          </a:xfrm>
        </p:grpSpPr>
        <p:pic>
          <p:nvPicPr>
            <p:cNvPr id="3" name="Picture 2"/>
            <p:cNvPicPr>
              <a:picLocks noChangeAspect="1"/>
            </p:cNvPicPr>
            <p:nvPr/>
          </p:nvPicPr>
          <p:blipFill rotWithShape="1">
            <a:blip r:embed="rId8" cstate="screen">
              <a:extLst>
                <a:ext uri="{28A0092B-C50C-407E-A947-70E740481C1C}">
                  <a14:useLocalDpi xmlns:a14="http://schemas.microsoft.com/office/drawing/2010/main"/>
                </a:ext>
              </a:extLst>
            </a:blip>
            <a:srcRect/>
            <a:stretch/>
          </p:blipFill>
          <p:spPr>
            <a:xfrm>
              <a:off x="3729793" y="1572728"/>
              <a:ext cx="6402114" cy="1424092"/>
            </a:xfrm>
            <a:prstGeom prst="rect">
              <a:avLst/>
            </a:prstGeom>
          </p:spPr>
        </p:pic>
        <p:pic>
          <p:nvPicPr>
            <p:cNvPr id="2056" name="Picture 8" descr="OLAFUR ELIASSON | sandro"/>
            <p:cNvPicPr>
              <a:picLocks noChangeAspect="1" noChangeArrowheads="1"/>
            </p:cNvPicPr>
            <p:nvPr/>
          </p:nvPicPr>
          <p:blipFill rotWithShape="1">
            <a:blip r:embed="rId9" cstate="screen">
              <a:extLst>
                <a:ext uri="{28A0092B-C50C-407E-A947-70E740481C1C}">
                  <a14:useLocalDpi xmlns:a14="http://schemas.microsoft.com/office/drawing/2010/main"/>
                </a:ext>
              </a:extLst>
            </a:blip>
            <a:srcRect/>
            <a:stretch/>
          </p:blipFill>
          <p:spPr bwMode="auto">
            <a:xfrm>
              <a:off x="8298727" y="2676812"/>
              <a:ext cx="2857500" cy="471054"/>
            </a:xfrm>
            <a:prstGeom prst="rect">
              <a:avLst/>
            </a:prstGeom>
            <a:noFill/>
            <a:extLst>
              <a:ext uri="{909E8E84-426E-40DD-AFC4-6F175D3DCCD1}">
                <a14:hiddenFill xmlns:a14="http://schemas.microsoft.com/office/drawing/2010/main">
                  <a:solidFill>
                    <a:srgbClr val="FFFFFF"/>
                  </a:solidFill>
                </a14:hiddenFill>
              </a:ext>
            </a:extLst>
          </p:spPr>
        </p:pic>
      </p:grpSp>
      <p:pic>
        <p:nvPicPr>
          <p:cNvPr id="2064" name="Picture 16" descr="Studio Olafur Eliasson: The Kitchen (FOOD COOK): Amazon.co.uk ..."/>
          <p:cNvPicPr>
            <a:picLocks noChangeAspect="1" noChangeArrowheads="1"/>
          </p:cNvPicPr>
          <p:nvPr/>
        </p:nvPicPr>
        <p:blipFill>
          <a:blip r:embed="rId10" cstate="screen">
            <a:extLst>
              <a:ext uri="{28A0092B-C50C-407E-A947-70E740481C1C}">
                <a14:useLocalDpi xmlns:a14="http://schemas.microsoft.com/office/drawing/2010/main"/>
              </a:ext>
            </a:extLst>
          </a:blip>
          <a:srcRect/>
          <a:stretch>
            <a:fillRect/>
          </a:stretch>
        </p:blipFill>
        <p:spPr bwMode="auto">
          <a:xfrm>
            <a:off x="10554661" y="3658532"/>
            <a:ext cx="1474779" cy="1971630"/>
          </a:xfrm>
          <a:prstGeom prst="rect">
            <a:avLst/>
          </a:prstGeom>
          <a:noFill/>
          <a:extLst>
            <a:ext uri="{909E8E84-426E-40DD-AFC4-6F175D3DCCD1}">
              <a14:hiddenFill xmlns:a14="http://schemas.microsoft.com/office/drawing/2010/main">
                <a:solidFill>
                  <a:srgbClr val="FFFFFF"/>
                </a:solidFill>
              </a14:hiddenFill>
            </a:ext>
          </a:extLst>
        </p:spPr>
      </p:pic>
      <p:cxnSp>
        <p:nvCxnSpPr>
          <p:cNvPr id="13" name="Straight Connector 12">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14"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15" name="Straight Connector 14">
            <a:extLst>
              <a:ext uri="{FF2B5EF4-FFF2-40B4-BE49-F238E27FC236}">
                <a16:creationId xmlns:a16="http://schemas.microsoft.com/office/drawing/2014/main" id="{DFEBA112-2FA0-448A-A373-EB297C4661F0}"/>
              </a:ext>
            </a:extLst>
          </p:cNvPr>
          <p:cNvCxnSpPr/>
          <p:nvPr/>
        </p:nvCxnSpPr>
        <p:spPr>
          <a:xfrm>
            <a:off x="559704" y="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870413" y="1424719"/>
            <a:ext cx="2563824" cy="5326715"/>
          </a:xfrm>
          <a:prstGeom prst="rect">
            <a:avLst/>
          </a:prstGeom>
          <a:solidFill>
            <a:schemeClr val="bg1">
              <a:lumMod val="85000"/>
            </a:schemeClr>
          </a:solidFill>
          <a:ln>
            <a:noFill/>
          </a:ln>
        </p:spPr>
        <p:txBody>
          <a:bodyPr wrap="square" rtlCol="0" anchor="t">
            <a:spAutoFit/>
          </a:bodyPr>
          <a:lstStyle/>
          <a:p>
            <a:pPr>
              <a:lnSpc>
                <a:spcPct val="150000"/>
              </a:lnSpc>
            </a:pPr>
            <a:r>
              <a:rPr lang="en-GB" sz="1200">
                <a:solidFill>
                  <a:schemeClr val="tx1">
                    <a:lumMod val="65000"/>
                    <a:lumOff val="35000"/>
                  </a:schemeClr>
                </a:solidFill>
              </a:rPr>
              <a:t>All of the brands I’ve looked at so far are eponymous, using their name as their logo often in a set font. </a:t>
            </a:r>
            <a:r>
              <a:rPr lang="en-GB" sz="1200" err="1">
                <a:solidFill>
                  <a:schemeClr val="tx1">
                    <a:lumMod val="65000"/>
                    <a:lumOff val="35000"/>
                  </a:schemeClr>
                </a:solidFill>
              </a:rPr>
              <a:t>Olafur</a:t>
            </a:r>
            <a:r>
              <a:rPr lang="en-GB" sz="1200">
                <a:solidFill>
                  <a:schemeClr val="tx1">
                    <a:lumMod val="65000"/>
                    <a:lumOff val="35000"/>
                  </a:schemeClr>
                </a:solidFill>
              </a:rPr>
              <a:t> </a:t>
            </a:r>
            <a:r>
              <a:rPr lang="en-GB" sz="1200" err="1">
                <a:solidFill>
                  <a:schemeClr val="tx1">
                    <a:lumMod val="65000"/>
                    <a:lumOff val="35000"/>
                  </a:schemeClr>
                </a:solidFill>
              </a:rPr>
              <a:t>Elliason</a:t>
            </a:r>
            <a:r>
              <a:rPr lang="en-GB" sz="1200">
                <a:solidFill>
                  <a:schemeClr val="tx1">
                    <a:lumMod val="65000"/>
                    <a:lumOff val="35000"/>
                  </a:schemeClr>
                </a:solidFill>
              </a:rPr>
              <a:t> follows suit but varies his font choice frequently adapting it to the context. I found examples of serif, sans-serif and slab. </a:t>
            </a:r>
          </a:p>
          <a:p>
            <a:pPr>
              <a:lnSpc>
                <a:spcPct val="150000"/>
              </a:lnSpc>
            </a:pPr>
            <a:endParaRPr lang="en-GB" sz="1200">
              <a:solidFill>
                <a:schemeClr val="tx1">
                  <a:lumMod val="65000"/>
                  <a:lumOff val="35000"/>
                </a:schemeClr>
              </a:solidFill>
            </a:endParaRPr>
          </a:p>
          <a:p>
            <a:pPr>
              <a:lnSpc>
                <a:spcPct val="150000"/>
              </a:lnSpc>
            </a:pPr>
            <a:r>
              <a:rPr lang="en-GB" sz="1200">
                <a:solidFill>
                  <a:schemeClr val="tx1">
                    <a:lumMod val="65000"/>
                    <a:lumOff val="35000"/>
                  </a:schemeClr>
                </a:solidFill>
              </a:rPr>
              <a:t>His palette is bold yet restrained, using black white and his signature yellow, only occasionally varying this with the introduction of complementary chromatic colours from his installations. I’ve often struggled with palette preferring to use materiality and light to bring my designs to life, so perhaps this is something I can experiment with for my brand colours? </a:t>
            </a:r>
          </a:p>
        </p:txBody>
      </p:sp>
    </p:spTree>
    <p:extLst>
      <p:ext uri="{BB962C8B-B14F-4D97-AF65-F5344CB8AC3E}">
        <p14:creationId xmlns:p14="http://schemas.microsoft.com/office/powerpoint/2010/main" val="333901405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rotWithShape="1">
          <a:blip r:embed="rId2" cstate="screen">
            <a:extLst>
              <a:ext uri="{28A0092B-C50C-407E-A947-70E740481C1C}">
                <a14:useLocalDpi xmlns:a14="http://schemas.microsoft.com/office/drawing/2010/main"/>
              </a:ext>
            </a:extLst>
          </a:blip>
          <a:srcRect l="981" t="11983" r="761" b="5992"/>
          <a:stretch/>
        </p:blipFill>
        <p:spPr>
          <a:xfrm>
            <a:off x="1112894" y="1219200"/>
            <a:ext cx="10157244" cy="4769488"/>
          </a:xfrm>
          <a:prstGeom prst="rect">
            <a:avLst/>
          </a:prstGeom>
        </p:spPr>
      </p:pic>
      <p:sp>
        <p:nvSpPr>
          <p:cNvPr id="3" name="TextBox 2"/>
          <p:cNvSpPr txBox="1"/>
          <p:nvPr/>
        </p:nvSpPr>
        <p:spPr>
          <a:xfrm>
            <a:off x="767454" y="291063"/>
            <a:ext cx="6899564" cy="369332"/>
          </a:xfrm>
          <a:prstGeom prst="rect">
            <a:avLst/>
          </a:prstGeom>
          <a:noFill/>
        </p:spPr>
        <p:txBody>
          <a:bodyPr wrap="square" rtlCol="0">
            <a:spAutoFit/>
          </a:bodyPr>
          <a:lstStyle/>
          <a:p>
            <a:pPr algn="ctr"/>
            <a:r>
              <a:rPr lang="en-GB" spc="600">
                <a:solidFill>
                  <a:schemeClr val="bg1">
                    <a:lumMod val="50000"/>
                  </a:schemeClr>
                </a:solidFill>
                <a:latin typeface="+mj-lt"/>
              </a:rPr>
              <a:t>Light &amp; Glass Artist: </a:t>
            </a:r>
            <a:r>
              <a:rPr lang="en-GB" spc="600">
                <a:solidFill>
                  <a:schemeClr val="bg1">
                    <a:lumMod val="75000"/>
                  </a:schemeClr>
                </a:solidFill>
                <a:latin typeface="+mj-lt"/>
              </a:rPr>
              <a:t>CHRIS WOOD LIGHT</a:t>
            </a:r>
            <a:endParaRPr lang="en-GB" sz="2000" spc="600">
              <a:solidFill>
                <a:schemeClr val="bg1">
                  <a:lumMod val="75000"/>
                </a:schemeClr>
              </a:solidFill>
              <a:latin typeface="+mj-lt"/>
            </a:endParaRPr>
          </a:p>
        </p:txBody>
      </p:sp>
      <p:sp>
        <p:nvSpPr>
          <p:cNvPr id="4" name="TextBox 3"/>
          <p:cNvSpPr txBox="1"/>
          <p:nvPr/>
        </p:nvSpPr>
        <p:spPr>
          <a:xfrm>
            <a:off x="4352038" y="5811559"/>
            <a:ext cx="3491344" cy="276999"/>
          </a:xfrm>
          <a:prstGeom prst="rect">
            <a:avLst/>
          </a:prstGeom>
          <a:noFill/>
        </p:spPr>
        <p:txBody>
          <a:bodyPr wrap="square" rtlCol="0">
            <a:spAutoFit/>
          </a:bodyPr>
          <a:lstStyle/>
          <a:p>
            <a:pPr algn="ctr"/>
            <a:r>
              <a:rPr lang="en-GB" sz="1200" spc="600">
                <a:solidFill>
                  <a:schemeClr val="bg1">
                    <a:lumMod val="75000"/>
                  </a:schemeClr>
                </a:solidFill>
                <a:latin typeface="+mj-lt"/>
              </a:rPr>
              <a:t>Website Landing Page</a:t>
            </a:r>
          </a:p>
        </p:txBody>
      </p:sp>
      <p:sp>
        <p:nvSpPr>
          <p:cNvPr id="5" name="TextBox 4"/>
          <p:cNvSpPr txBox="1"/>
          <p:nvPr/>
        </p:nvSpPr>
        <p:spPr>
          <a:xfrm>
            <a:off x="7744691" y="6070956"/>
            <a:ext cx="4091709" cy="553998"/>
          </a:xfrm>
          <a:prstGeom prst="rect">
            <a:avLst/>
          </a:prstGeom>
          <a:noFill/>
        </p:spPr>
        <p:txBody>
          <a:bodyPr wrap="square" rtlCol="0">
            <a:spAutoFit/>
          </a:bodyPr>
          <a:lstStyle/>
          <a:p>
            <a:pPr algn="r"/>
            <a:r>
              <a:rPr lang="en-GB" sz="1000" spc="300">
                <a:solidFill>
                  <a:schemeClr val="bg1">
                    <a:lumMod val="65000"/>
                  </a:schemeClr>
                </a:solidFill>
              </a:rPr>
              <a:t>Website: chriswoodlight.art </a:t>
            </a:r>
          </a:p>
          <a:p>
            <a:pPr algn="r"/>
            <a:r>
              <a:rPr lang="en-GB" sz="1000" spc="300">
                <a:solidFill>
                  <a:schemeClr val="bg1">
                    <a:lumMod val="65000"/>
                  </a:schemeClr>
                </a:solidFill>
              </a:rPr>
              <a:t>Instagram: chriswoodlight</a:t>
            </a:r>
          </a:p>
          <a:p>
            <a:pPr algn="r"/>
            <a:r>
              <a:rPr lang="en-GB" sz="1000" spc="300">
                <a:solidFill>
                  <a:schemeClr val="bg1">
                    <a:lumMod val="65000"/>
                  </a:schemeClr>
                </a:solidFill>
              </a:rPr>
              <a:t>Facebook: @chriswoodlight</a:t>
            </a:r>
          </a:p>
        </p:txBody>
      </p:sp>
      <p:cxnSp>
        <p:nvCxnSpPr>
          <p:cNvPr id="7" name="Straight Connector 6">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8"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9" name="Straight Connector 8">
            <a:extLst>
              <a:ext uri="{FF2B5EF4-FFF2-40B4-BE49-F238E27FC236}">
                <a16:creationId xmlns:a16="http://schemas.microsoft.com/office/drawing/2014/main" id="{DFEBA112-2FA0-448A-A373-EB297C4661F0}"/>
              </a:ext>
            </a:extLst>
          </p:cNvPr>
          <p:cNvCxnSpPr/>
          <p:nvPr/>
        </p:nvCxnSpPr>
        <p:spPr>
          <a:xfrm>
            <a:off x="559704" y="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0588789"/>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cstate="screen">
            <a:extLst>
              <a:ext uri="{28A0092B-C50C-407E-A947-70E740481C1C}">
                <a14:useLocalDpi xmlns:a14="http://schemas.microsoft.com/office/drawing/2010/main"/>
              </a:ext>
            </a:extLst>
          </a:blip>
          <a:srcRect t="12122" r="1236" b="4832"/>
          <a:stretch/>
        </p:blipFill>
        <p:spPr>
          <a:xfrm>
            <a:off x="767454" y="235534"/>
            <a:ext cx="11209172" cy="5301676"/>
          </a:xfrm>
          <a:prstGeom prst="rect">
            <a:avLst/>
          </a:prstGeom>
        </p:spPr>
      </p:pic>
      <p:cxnSp>
        <p:nvCxnSpPr>
          <p:cNvPr id="4" name="Straight Connector 3">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6"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7" name="Straight Connector 6">
            <a:extLst>
              <a:ext uri="{FF2B5EF4-FFF2-40B4-BE49-F238E27FC236}">
                <a16:creationId xmlns:a16="http://schemas.microsoft.com/office/drawing/2014/main" id="{DFEBA112-2FA0-448A-A373-EB297C4661F0}"/>
              </a:ext>
            </a:extLst>
          </p:cNvPr>
          <p:cNvCxnSpPr/>
          <p:nvPr/>
        </p:nvCxnSpPr>
        <p:spPr>
          <a:xfrm>
            <a:off x="559704" y="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3" name="TextBox 2"/>
          <p:cNvSpPr txBox="1"/>
          <p:nvPr/>
        </p:nvSpPr>
        <p:spPr>
          <a:xfrm>
            <a:off x="871328" y="2407920"/>
            <a:ext cx="2054751" cy="4218719"/>
          </a:xfrm>
          <a:prstGeom prst="rect">
            <a:avLst/>
          </a:prstGeom>
          <a:solidFill>
            <a:schemeClr val="bg1">
              <a:lumMod val="85000"/>
            </a:schemeClr>
          </a:solidFill>
          <a:ln>
            <a:noFill/>
          </a:ln>
        </p:spPr>
        <p:txBody>
          <a:bodyPr wrap="square" rtlCol="0" anchor="t">
            <a:spAutoFit/>
          </a:bodyPr>
          <a:lstStyle/>
          <a:p>
            <a:pPr>
              <a:lnSpc>
                <a:spcPct val="150000"/>
              </a:lnSpc>
            </a:pPr>
            <a:r>
              <a:rPr lang="en-GB" sz="1200">
                <a:solidFill>
                  <a:schemeClr val="tx1">
                    <a:lumMod val="65000"/>
                    <a:lumOff val="35000"/>
                  </a:schemeClr>
                </a:solidFill>
              </a:rPr>
              <a:t>I like her simple branding. It’s in line with the others I’ve researched; she uses her name as the logo, capitalised and sans serif to give a sleek and modern feel. The gorgeous chromatic colours of the dichroic glass she often uses are centre stage, highlighted by the clean white/grey/black palette. There is a ‘gallery’ style presentation to her work which seems to be a recurring trend.</a:t>
            </a:r>
          </a:p>
        </p:txBody>
      </p:sp>
    </p:spTree>
    <p:extLst>
      <p:ext uri="{BB962C8B-B14F-4D97-AF65-F5344CB8AC3E}">
        <p14:creationId xmlns:p14="http://schemas.microsoft.com/office/powerpoint/2010/main" val="331039818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678408" y="475729"/>
            <a:ext cx="6899564" cy="369332"/>
          </a:xfrm>
          <a:prstGeom prst="rect">
            <a:avLst/>
          </a:prstGeom>
          <a:noFill/>
        </p:spPr>
        <p:txBody>
          <a:bodyPr wrap="square" rtlCol="0">
            <a:spAutoFit/>
          </a:bodyPr>
          <a:lstStyle/>
          <a:p>
            <a:pPr algn="ctr"/>
            <a:r>
              <a:rPr lang="en-GB" spc="600">
                <a:solidFill>
                  <a:schemeClr val="bg1">
                    <a:lumMod val="65000"/>
                  </a:schemeClr>
                </a:solidFill>
                <a:latin typeface="+mj-lt"/>
              </a:rPr>
              <a:t>SEGMENTED BRANDING</a:t>
            </a:r>
            <a:endParaRPr lang="en-GB" sz="2000" spc="600">
              <a:solidFill>
                <a:schemeClr val="bg1">
                  <a:lumMod val="65000"/>
                </a:schemeClr>
              </a:solidFill>
              <a:latin typeface="+mj-lt"/>
            </a:endParaRPr>
          </a:p>
        </p:txBody>
      </p:sp>
      <p:grpSp>
        <p:nvGrpSpPr>
          <p:cNvPr id="2" name="Group 1"/>
          <p:cNvGrpSpPr/>
          <p:nvPr/>
        </p:nvGrpSpPr>
        <p:grpSpPr>
          <a:xfrm>
            <a:off x="1068323" y="1259441"/>
            <a:ext cx="10485416" cy="4097681"/>
            <a:chOff x="186442" y="969742"/>
            <a:chExt cx="11773697" cy="4601139"/>
          </a:xfrm>
        </p:grpSpPr>
        <p:pic>
          <p:nvPicPr>
            <p:cNvPr id="5" name="Picture 4"/>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5889277" y="989453"/>
              <a:ext cx="6070862" cy="4581428"/>
            </a:xfrm>
            <a:prstGeom prst="rect">
              <a:avLst/>
            </a:prstGeom>
          </p:spPr>
        </p:pic>
        <p:pic>
          <p:nvPicPr>
            <p:cNvPr id="6" name="Picture 5"/>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186442" y="969742"/>
              <a:ext cx="5703217" cy="4339652"/>
            </a:xfrm>
            <a:prstGeom prst="rect">
              <a:avLst/>
            </a:prstGeom>
          </p:spPr>
        </p:pic>
      </p:grpSp>
      <p:cxnSp>
        <p:nvCxnSpPr>
          <p:cNvPr id="7" name="Straight Connector 6">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8"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9" name="Straight Connector 8">
            <a:extLst>
              <a:ext uri="{FF2B5EF4-FFF2-40B4-BE49-F238E27FC236}">
                <a16:creationId xmlns:a16="http://schemas.microsoft.com/office/drawing/2014/main" id="{DFEBA112-2FA0-448A-A373-EB297C4661F0}"/>
              </a:ext>
            </a:extLst>
          </p:cNvPr>
          <p:cNvCxnSpPr/>
          <p:nvPr/>
        </p:nvCxnSpPr>
        <p:spPr>
          <a:xfrm>
            <a:off x="559704" y="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3" name="TextBox 2"/>
          <p:cNvSpPr txBox="1"/>
          <p:nvPr/>
        </p:nvSpPr>
        <p:spPr>
          <a:xfrm>
            <a:off x="863600" y="5659743"/>
            <a:ext cx="11125200" cy="830997"/>
          </a:xfrm>
          <a:prstGeom prst="rect">
            <a:avLst/>
          </a:prstGeom>
          <a:noFill/>
        </p:spPr>
        <p:txBody>
          <a:bodyPr wrap="square" rtlCol="0" anchor="t">
            <a:spAutoFit/>
          </a:bodyPr>
          <a:lstStyle/>
          <a:p>
            <a:r>
              <a:rPr lang="en-GB" sz="1200">
                <a:solidFill>
                  <a:schemeClr val="tx1">
                    <a:lumMod val="65000"/>
                    <a:lumOff val="35000"/>
                  </a:schemeClr>
                </a:solidFill>
              </a:rPr>
              <a:t>I hadn’t seen her work before this module – I’m surprised I haven’t come across it before! I love her material choices and the way she focusses using them as tools to sculpt light. She has a diverse portfolio that includes wall panels, commissions, gallery works, installations, architectural pieces and found object interventions. Her website could easily be a jumbled mess but it’s organised in such a clear and user friendly way that nothing seems out of place and the range of her work doesn’t undermine her specialism or water down her skills. </a:t>
            </a:r>
          </a:p>
        </p:txBody>
      </p:sp>
    </p:spTree>
    <p:extLst>
      <p:ext uri="{BB962C8B-B14F-4D97-AF65-F5344CB8AC3E}">
        <p14:creationId xmlns:p14="http://schemas.microsoft.com/office/powerpoint/2010/main" val="103724074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cstate="screen">
            <a:extLst>
              <a:ext uri="{28A0092B-C50C-407E-A947-70E740481C1C}">
                <a14:useLocalDpi xmlns:a14="http://schemas.microsoft.com/office/drawing/2010/main"/>
              </a:ext>
            </a:extLst>
          </a:blip>
          <a:srcRect l="34452" t="17483" r="35465" b="7121"/>
          <a:stretch/>
        </p:blipFill>
        <p:spPr>
          <a:xfrm>
            <a:off x="6787219" y="0"/>
            <a:ext cx="4856141" cy="6845906"/>
          </a:xfrm>
          <a:prstGeom prst="rect">
            <a:avLst/>
          </a:prstGeom>
        </p:spPr>
      </p:pic>
      <p:grpSp>
        <p:nvGrpSpPr>
          <p:cNvPr id="7" name="Group 6"/>
          <p:cNvGrpSpPr/>
          <p:nvPr/>
        </p:nvGrpSpPr>
        <p:grpSpPr>
          <a:xfrm>
            <a:off x="1161868" y="100732"/>
            <a:ext cx="5707239" cy="5404054"/>
            <a:chOff x="400530" y="112826"/>
            <a:chExt cx="7017217" cy="6644442"/>
          </a:xfrm>
        </p:grpSpPr>
        <p:pic>
          <p:nvPicPr>
            <p:cNvPr id="3" name="Picture 2"/>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400530" y="112826"/>
              <a:ext cx="7017217" cy="3763217"/>
            </a:xfrm>
            <a:prstGeom prst="rect">
              <a:avLst/>
            </a:prstGeom>
          </p:spPr>
        </p:pic>
        <p:pic>
          <p:nvPicPr>
            <p:cNvPr id="5" name="Picture 4"/>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1932587" y="3876043"/>
              <a:ext cx="5403272" cy="2881225"/>
            </a:xfrm>
            <a:prstGeom prst="rect">
              <a:avLst/>
            </a:prstGeom>
          </p:spPr>
        </p:pic>
        <p:pic>
          <p:nvPicPr>
            <p:cNvPr id="6" name="Picture 5"/>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rot="16200000">
              <a:off x="708769" y="5533450"/>
              <a:ext cx="1634836" cy="812800"/>
            </a:xfrm>
            <a:prstGeom prst="rect">
              <a:avLst/>
            </a:prstGeom>
          </p:spPr>
        </p:pic>
      </p:grpSp>
      <p:cxnSp>
        <p:nvCxnSpPr>
          <p:cNvPr id="9" name="Straight Connector 8">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10"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11" name="Straight Connector 10">
            <a:extLst>
              <a:ext uri="{FF2B5EF4-FFF2-40B4-BE49-F238E27FC236}">
                <a16:creationId xmlns:a16="http://schemas.microsoft.com/office/drawing/2014/main" id="{DFEBA112-2FA0-448A-A373-EB297C4661F0}"/>
              </a:ext>
            </a:extLst>
          </p:cNvPr>
          <p:cNvCxnSpPr/>
          <p:nvPr/>
        </p:nvCxnSpPr>
        <p:spPr>
          <a:xfrm>
            <a:off x="559704" y="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12" name="TextBox 11"/>
          <p:cNvSpPr txBox="1"/>
          <p:nvPr/>
        </p:nvSpPr>
        <p:spPr>
          <a:xfrm>
            <a:off x="867228" y="5898962"/>
            <a:ext cx="5442132" cy="646331"/>
          </a:xfrm>
          <a:prstGeom prst="rect">
            <a:avLst/>
          </a:prstGeom>
          <a:solidFill>
            <a:schemeClr val="bg1">
              <a:lumMod val="85000"/>
            </a:schemeClr>
          </a:solidFill>
          <a:ln>
            <a:noFill/>
          </a:ln>
        </p:spPr>
        <p:txBody>
          <a:bodyPr wrap="square" rtlCol="0" anchor="t">
            <a:spAutoFit/>
          </a:bodyPr>
          <a:lstStyle/>
          <a:p>
            <a:r>
              <a:rPr lang="en-GB" sz="1200">
                <a:solidFill>
                  <a:schemeClr val="tx1">
                    <a:lumMod val="65000"/>
                    <a:lumOff val="35000"/>
                  </a:schemeClr>
                </a:solidFill>
              </a:rPr>
              <a:t>I’ve included these screenshots from other parts of her website that evidence her direct engagement with her audience. I love the household optics tasks she includes in her blog!</a:t>
            </a:r>
          </a:p>
        </p:txBody>
      </p:sp>
    </p:spTree>
    <p:extLst>
      <p:ext uri="{BB962C8B-B14F-4D97-AF65-F5344CB8AC3E}">
        <p14:creationId xmlns:p14="http://schemas.microsoft.com/office/powerpoint/2010/main" val="2178557177"/>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2" cstate="screen">
            <a:extLst>
              <a:ext uri="{28A0092B-C50C-407E-A947-70E740481C1C}">
                <a14:useLocalDpi xmlns:a14="http://schemas.microsoft.com/office/drawing/2010/main"/>
              </a:ext>
            </a:extLst>
          </a:blip>
          <a:srcRect l="14420" t="12221" r="26575" b="5250"/>
          <a:stretch/>
        </p:blipFill>
        <p:spPr>
          <a:xfrm>
            <a:off x="876035" y="77584"/>
            <a:ext cx="6446983" cy="5072230"/>
          </a:xfrm>
          <a:prstGeom prst="rect">
            <a:avLst/>
          </a:prstGeom>
        </p:spPr>
      </p:pic>
      <p:pic>
        <p:nvPicPr>
          <p:cNvPr id="5" name="Picture 4"/>
          <p:cNvPicPr>
            <a:picLocks noChangeAspect="1"/>
          </p:cNvPicPr>
          <p:nvPr/>
        </p:nvPicPr>
        <p:blipFill rotWithShape="1">
          <a:blip r:embed="rId3" cstate="screen">
            <a:extLst>
              <a:ext uri="{28A0092B-C50C-407E-A947-70E740481C1C}">
                <a14:useLocalDpi xmlns:a14="http://schemas.microsoft.com/office/drawing/2010/main"/>
              </a:ext>
            </a:extLst>
          </a:blip>
          <a:srcRect l="26256" t="18812" r="27219" b="6901"/>
          <a:stretch/>
        </p:blipFill>
        <p:spPr>
          <a:xfrm>
            <a:off x="7275293" y="2204720"/>
            <a:ext cx="4795329" cy="4306916"/>
          </a:xfrm>
          <a:prstGeom prst="rect">
            <a:avLst/>
          </a:prstGeom>
        </p:spPr>
      </p:pic>
      <p:cxnSp>
        <p:nvCxnSpPr>
          <p:cNvPr id="4" name="Straight Connector 3">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6"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7" name="Straight Connector 6">
            <a:extLst>
              <a:ext uri="{FF2B5EF4-FFF2-40B4-BE49-F238E27FC236}">
                <a16:creationId xmlns:a16="http://schemas.microsoft.com/office/drawing/2014/main" id="{DFEBA112-2FA0-448A-A373-EB297C4661F0}"/>
              </a:ext>
            </a:extLst>
          </p:cNvPr>
          <p:cNvCxnSpPr/>
          <p:nvPr/>
        </p:nvCxnSpPr>
        <p:spPr>
          <a:xfrm>
            <a:off x="559704" y="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2" name="TextBox 1"/>
          <p:cNvSpPr txBox="1"/>
          <p:nvPr/>
        </p:nvSpPr>
        <p:spPr>
          <a:xfrm>
            <a:off x="1265722" y="5551274"/>
            <a:ext cx="5303554" cy="617733"/>
          </a:xfrm>
          <a:prstGeom prst="rect">
            <a:avLst/>
          </a:prstGeom>
          <a:solidFill>
            <a:schemeClr val="bg1">
              <a:lumMod val="85000"/>
            </a:schemeClr>
          </a:solidFill>
          <a:ln>
            <a:noFill/>
          </a:ln>
        </p:spPr>
        <p:txBody>
          <a:bodyPr wrap="square" rtlCol="0" anchor="t">
            <a:spAutoFit/>
          </a:bodyPr>
          <a:lstStyle/>
          <a:p>
            <a:pPr>
              <a:lnSpc>
                <a:spcPct val="150000"/>
              </a:lnSpc>
            </a:pPr>
            <a:r>
              <a:rPr lang="en-GB" sz="1200">
                <a:solidFill>
                  <a:schemeClr val="tx1">
                    <a:lumMod val="65000"/>
                    <a:lumOff val="35000"/>
                  </a:schemeClr>
                </a:solidFill>
              </a:rPr>
              <a:t>I really like the way she breaks down the 'about' section of her website to include information and acknowledgement to her material and her team as well as herself.</a:t>
            </a:r>
          </a:p>
        </p:txBody>
      </p:sp>
    </p:spTree>
    <p:extLst>
      <p:ext uri="{BB962C8B-B14F-4D97-AF65-F5344CB8AC3E}">
        <p14:creationId xmlns:p14="http://schemas.microsoft.com/office/powerpoint/2010/main" val="2729055291"/>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cstate="screen">
            <a:extLst>
              <a:ext uri="{28A0092B-C50C-407E-A947-70E740481C1C}">
                <a14:useLocalDpi xmlns:a14="http://schemas.microsoft.com/office/drawing/2010/main"/>
              </a:ext>
            </a:extLst>
          </a:blip>
          <a:srcRect l="837" t="12345" r="1466" b="5872"/>
          <a:stretch/>
        </p:blipFill>
        <p:spPr>
          <a:xfrm>
            <a:off x="934720" y="660395"/>
            <a:ext cx="10911840" cy="5138151"/>
          </a:xfrm>
          <a:prstGeom prst="rect">
            <a:avLst/>
          </a:prstGeom>
        </p:spPr>
      </p:pic>
      <p:sp>
        <p:nvSpPr>
          <p:cNvPr id="3" name="TextBox 2"/>
          <p:cNvSpPr txBox="1"/>
          <p:nvPr/>
        </p:nvSpPr>
        <p:spPr>
          <a:xfrm>
            <a:off x="2568239" y="152639"/>
            <a:ext cx="7644801" cy="369332"/>
          </a:xfrm>
          <a:prstGeom prst="rect">
            <a:avLst/>
          </a:prstGeom>
          <a:noFill/>
        </p:spPr>
        <p:txBody>
          <a:bodyPr wrap="square" rtlCol="0">
            <a:spAutoFit/>
          </a:bodyPr>
          <a:lstStyle/>
          <a:p>
            <a:pPr algn="ctr"/>
            <a:r>
              <a:rPr lang="en-GB" spc="600">
                <a:solidFill>
                  <a:schemeClr val="bg1">
                    <a:lumMod val="50000"/>
                  </a:schemeClr>
                </a:solidFill>
                <a:latin typeface="+mj-lt"/>
              </a:rPr>
              <a:t>Interdisciplinary Maker: </a:t>
            </a:r>
            <a:r>
              <a:rPr lang="en-GB" spc="600">
                <a:solidFill>
                  <a:schemeClr val="bg1">
                    <a:lumMod val="75000"/>
                  </a:schemeClr>
                </a:solidFill>
                <a:latin typeface="+mj-lt"/>
              </a:rPr>
              <a:t>JAN KOEN LOMANS</a:t>
            </a:r>
            <a:endParaRPr lang="en-GB" sz="2000" spc="600">
              <a:solidFill>
                <a:schemeClr val="bg1">
                  <a:lumMod val="75000"/>
                </a:schemeClr>
              </a:solidFill>
              <a:latin typeface="+mj-lt"/>
            </a:endParaRPr>
          </a:p>
        </p:txBody>
      </p:sp>
      <p:sp>
        <p:nvSpPr>
          <p:cNvPr id="4" name="TextBox 3"/>
          <p:cNvSpPr txBox="1"/>
          <p:nvPr/>
        </p:nvSpPr>
        <p:spPr>
          <a:xfrm rot="16200000">
            <a:off x="-160457" y="3229395"/>
            <a:ext cx="3124748" cy="276999"/>
          </a:xfrm>
          <a:prstGeom prst="rect">
            <a:avLst/>
          </a:prstGeom>
          <a:noFill/>
        </p:spPr>
        <p:txBody>
          <a:bodyPr wrap="square" rtlCol="0">
            <a:spAutoFit/>
          </a:bodyPr>
          <a:lstStyle/>
          <a:p>
            <a:pPr algn="ctr"/>
            <a:r>
              <a:rPr lang="en-GB" sz="1200" spc="600">
                <a:solidFill>
                  <a:schemeClr val="bg1">
                    <a:lumMod val="75000"/>
                  </a:schemeClr>
                </a:solidFill>
                <a:latin typeface="+mj-lt"/>
              </a:rPr>
              <a:t>Website Landing Page</a:t>
            </a:r>
          </a:p>
        </p:txBody>
      </p:sp>
      <p:sp>
        <p:nvSpPr>
          <p:cNvPr id="6" name="TextBox 5"/>
          <p:cNvSpPr txBox="1"/>
          <p:nvPr/>
        </p:nvSpPr>
        <p:spPr>
          <a:xfrm>
            <a:off x="934720" y="6075394"/>
            <a:ext cx="3986734" cy="400110"/>
          </a:xfrm>
          <a:prstGeom prst="rect">
            <a:avLst/>
          </a:prstGeom>
          <a:noFill/>
        </p:spPr>
        <p:txBody>
          <a:bodyPr wrap="square" rtlCol="0">
            <a:spAutoFit/>
          </a:bodyPr>
          <a:lstStyle/>
          <a:p>
            <a:r>
              <a:rPr lang="en-GB" sz="1000" spc="300">
                <a:solidFill>
                  <a:schemeClr val="bg1">
                    <a:lumMod val="65000"/>
                  </a:schemeClr>
                </a:solidFill>
              </a:rPr>
              <a:t>Website: jankoenlomans.com </a:t>
            </a:r>
          </a:p>
          <a:p>
            <a:r>
              <a:rPr lang="en-GB" sz="1000" spc="300">
                <a:solidFill>
                  <a:schemeClr val="bg1">
                    <a:lumMod val="65000"/>
                  </a:schemeClr>
                </a:solidFill>
              </a:rPr>
              <a:t>Instagram: studio_jkl </a:t>
            </a:r>
          </a:p>
        </p:txBody>
      </p:sp>
      <p:sp>
        <p:nvSpPr>
          <p:cNvPr id="7" name="TextBox 6"/>
          <p:cNvSpPr txBox="1"/>
          <p:nvPr/>
        </p:nvSpPr>
        <p:spPr>
          <a:xfrm>
            <a:off x="7754851" y="6075394"/>
            <a:ext cx="4091709" cy="400110"/>
          </a:xfrm>
          <a:prstGeom prst="rect">
            <a:avLst/>
          </a:prstGeom>
          <a:noFill/>
        </p:spPr>
        <p:txBody>
          <a:bodyPr wrap="square" rtlCol="0">
            <a:spAutoFit/>
          </a:bodyPr>
          <a:lstStyle/>
          <a:p>
            <a:pPr algn="r"/>
            <a:r>
              <a:rPr lang="en-GB" sz="1000" spc="300">
                <a:solidFill>
                  <a:schemeClr val="bg1">
                    <a:lumMod val="65000"/>
                  </a:schemeClr>
                </a:solidFill>
              </a:rPr>
              <a:t>Facebook: @jan-koen-lomans</a:t>
            </a:r>
          </a:p>
          <a:p>
            <a:pPr algn="r"/>
            <a:r>
              <a:rPr lang="en-GB" sz="1000" spc="300">
                <a:solidFill>
                  <a:schemeClr val="bg1">
                    <a:lumMod val="65000"/>
                  </a:schemeClr>
                </a:solidFill>
              </a:rPr>
              <a:t>LinkedIn: jankoenlomans</a:t>
            </a:r>
            <a:endParaRPr lang="en-GB" sz="1100">
              <a:solidFill>
                <a:schemeClr val="bg1">
                  <a:lumMod val="65000"/>
                </a:schemeClr>
              </a:solidFill>
            </a:endParaRPr>
          </a:p>
        </p:txBody>
      </p:sp>
      <p:cxnSp>
        <p:nvCxnSpPr>
          <p:cNvPr id="8" name="Straight Connector 7">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9"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10" name="Straight Connector 9">
            <a:extLst>
              <a:ext uri="{FF2B5EF4-FFF2-40B4-BE49-F238E27FC236}">
                <a16:creationId xmlns:a16="http://schemas.microsoft.com/office/drawing/2014/main" id="{DFEBA112-2FA0-448A-A373-EB297C4661F0}"/>
              </a:ext>
            </a:extLst>
          </p:cNvPr>
          <p:cNvCxnSpPr/>
          <p:nvPr/>
        </p:nvCxnSpPr>
        <p:spPr>
          <a:xfrm>
            <a:off x="559704" y="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93472173"/>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651165" y="321425"/>
            <a:ext cx="9756122" cy="4616335"/>
          </a:xfrm>
          <a:prstGeom prst="rect">
            <a:avLst/>
          </a:prstGeom>
        </p:spPr>
      </p:pic>
      <p:pic>
        <p:nvPicPr>
          <p:cNvPr id="2" name="Picture 1"/>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7359185" y="2642707"/>
            <a:ext cx="4832815" cy="2295053"/>
          </a:xfrm>
          <a:prstGeom prst="rect">
            <a:avLst/>
          </a:prstGeom>
        </p:spPr>
      </p:pic>
      <p:cxnSp>
        <p:nvCxnSpPr>
          <p:cNvPr id="6" name="Straight Connector 5">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7"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8" name="Straight Connector 7">
            <a:extLst>
              <a:ext uri="{FF2B5EF4-FFF2-40B4-BE49-F238E27FC236}">
                <a16:creationId xmlns:a16="http://schemas.microsoft.com/office/drawing/2014/main" id="{DFEBA112-2FA0-448A-A373-EB297C4661F0}"/>
              </a:ext>
            </a:extLst>
          </p:cNvPr>
          <p:cNvCxnSpPr/>
          <p:nvPr/>
        </p:nvCxnSpPr>
        <p:spPr>
          <a:xfrm>
            <a:off x="559704" y="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9" name="TextBox 8"/>
          <p:cNvSpPr txBox="1"/>
          <p:nvPr/>
        </p:nvSpPr>
        <p:spPr>
          <a:xfrm>
            <a:off x="863600" y="5192831"/>
            <a:ext cx="11115040" cy="1448730"/>
          </a:xfrm>
          <a:prstGeom prst="rect">
            <a:avLst/>
          </a:prstGeom>
          <a:noFill/>
        </p:spPr>
        <p:txBody>
          <a:bodyPr wrap="square" rtlCol="0" anchor="t">
            <a:spAutoFit/>
          </a:bodyPr>
          <a:lstStyle/>
          <a:p>
            <a:pPr>
              <a:lnSpc>
                <a:spcPct val="150000"/>
              </a:lnSpc>
            </a:pPr>
            <a:r>
              <a:rPr lang="en-GB" sz="1200">
                <a:solidFill>
                  <a:schemeClr val="tx1">
                    <a:lumMod val="65000"/>
                    <a:lumOff val="35000"/>
                  </a:schemeClr>
                </a:solidFill>
              </a:rPr>
              <a:t>I love Jan’s work, it was so inspiring and informative to hear his lecture in the 2</a:t>
            </a:r>
            <a:r>
              <a:rPr lang="en-GB" sz="1200" baseline="30000">
                <a:solidFill>
                  <a:schemeClr val="tx1">
                    <a:lumMod val="65000"/>
                    <a:lumOff val="35000"/>
                  </a:schemeClr>
                </a:solidFill>
              </a:rPr>
              <a:t>nd</a:t>
            </a:r>
            <a:r>
              <a:rPr lang="en-GB" sz="1200">
                <a:solidFill>
                  <a:schemeClr val="tx1">
                    <a:lumMod val="65000"/>
                    <a:lumOff val="35000"/>
                  </a:schemeClr>
                </a:solidFill>
              </a:rPr>
              <a:t> year. Hearing about his interdisciplinary practice at that stage of my education was invaluable and broadened my perception of what a maker could be. It seemed natural to look at his website and how he presents himself online. I really like his use of photography and video throughout and the subdued colour palettes that highlight his work in a completely different way to Chris Wood Light or Studio </a:t>
            </a:r>
            <a:r>
              <a:rPr lang="en-GB" sz="1200" err="1">
                <a:solidFill>
                  <a:schemeClr val="tx1">
                    <a:lumMod val="65000"/>
                    <a:lumOff val="35000"/>
                  </a:schemeClr>
                </a:solidFill>
              </a:rPr>
              <a:t>Olafur</a:t>
            </a:r>
            <a:r>
              <a:rPr lang="en-GB" sz="1200">
                <a:solidFill>
                  <a:schemeClr val="tx1">
                    <a:lumMod val="65000"/>
                    <a:lumOff val="35000"/>
                  </a:schemeClr>
                </a:solidFill>
              </a:rPr>
              <a:t> </a:t>
            </a:r>
            <a:r>
              <a:rPr lang="en-GB" sz="1200" err="1">
                <a:solidFill>
                  <a:schemeClr val="tx1">
                    <a:lumMod val="65000"/>
                    <a:lumOff val="35000"/>
                  </a:schemeClr>
                </a:solidFill>
              </a:rPr>
              <a:t>Elliason</a:t>
            </a:r>
            <a:r>
              <a:rPr lang="en-GB" sz="1200">
                <a:solidFill>
                  <a:schemeClr val="tx1">
                    <a:lumMod val="65000"/>
                    <a:lumOff val="35000"/>
                  </a:schemeClr>
                </a:solidFill>
              </a:rPr>
              <a:t>.  His website is simple and easy to navigate and his branding falls in line with those I’ve seen so far – neutral colour palette, eponymous brand name, mix of serif/sans-serif font and strong use of photography.</a:t>
            </a:r>
          </a:p>
        </p:txBody>
      </p:sp>
    </p:spTree>
    <p:extLst>
      <p:ext uri="{BB962C8B-B14F-4D97-AF65-F5344CB8AC3E}">
        <p14:creationId xmlns:p14="http://schemas.microsoft.com/office/powerpoint/2010/main" val="3131750393"/>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cstate="screen">
            <a:extLst>
              <a:ext uri="{28A0092B-C50C-407E-A947-70E740481C1C}">
                <a14:useLocalDpi xmlns:a14="http://schemas.microsoft.com/office/drawing/2010/main"/>
              </a:ext>
            </a:extLst>
          </a:blip>
          <a:srcRect t="12473" r="1646" b="5209"/>
          <a:stretch/>
        </p:blipFill>
        <p:spPr>
          <a:xfrm>
            <a:off x="767454" y="660395"/>
            <a:ext cx="11157042" cy="5252672"/>
          </a:xfrm>
          <a:prstGeom prst="rect">
            <a:avLst/>
          </a:prstGeom>
        </p:spPr>
      </p:pic>
      <p:sp>
        <p:nvSpPr>
          <p:cNvPr id="3" name="TextBox 2"/>
          <p:cNvSpPr txBox="1"/>
          <p:nvPr/>
        </p:nvSpPr>
        <p:spPr>
          <a:xfrm>
            <a:off x="1295005" y="209900"/>
            <a:ext cx="9601990" cy="369332"/>
          </a:xfrm>
          <a:prstGeom prst="rect">
            <a:avLst/>
          </a:prstGeom>
          <a:noFill/>
        </p:spPr>
        <p:txBody>
          <a:bodyPr wrap="square" rtlCol="0">
            <a:spAutoFit/>
          </a:bodyPr>
          <a:lstStyle/>
          <a:p>
            <a:pPr algn="ctr"/>
            <a:r>
              <a:rPr lang="en-GB" spc="600">
                <a:solidFill>
                  <a:schemeClr val="bg1">
                    <a:lumMod val="50000"/>
                  </a:schemeClr>
                </a:solidFill>
                <a:latin typeface="+mj-lt"/>
              </a:rPr>
              <a:t>Interdisciplinary Design Brand: </a:t>
            </a:r>
            <a:r>
              <a:rPr lang="en-GB" spc="600">
                <a:solidFill>
                  <a:schemeClr val="bg1">
                    <a:lumMod val="75000"/>
                  </a:schemeClr>
                </a:solidFill>
                <a:latin typeface="+mj-lt"/>
              </a:rPr>
              <a:t>TORD BOONTJE</a:t>
            </a:r>
            <a:endParaRPr lang="en-GB" sz="2000" spc="600">
              <a:solidFill>
                <a:schemeClr val="bg1">
                  <a:lumMod val="75000"/>
                </a:schemeClr>
              </a:solidFill>
              <a:latin typeface="+mj-lt"/>
            </a:endParaRPr>
          </a:p>
        </p:txBody>
      </p:sp>
      <p:cxnSp>
        <p:nvCxnSpPr>
          <p:cNvPr id="4" name="Straight Connector 3">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5"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6" name="Straight Connector 5">
            <a:extLst>
              <a:ext uri="{FF2B5EF4-FFF2-40B4-BE49-F238E27FC236}">
                <a16:creationId xmlns:a16="http://schemas.microsoft.com/office/drawing/2014/main" id="{DFEBA112-2FA0-448A-A373-EB297C4661F0}"/>
              </a:ext>
            </a:extLst>
          </p:cNvPr>
          <p:cNvCxnSpPr/>
          <p:nvPr/>
        </p:nvCxnSpPr>
        <p:spPr>
          <a:xfrm>
            <a:off x="559704" y="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7" name="TextBox 6"/>
          <p:cNvSpPr txBox="1"/>
          <p:nvPr/>
        </p:nvSpPr>
        <p:spPr>
          <a:xfrm>
            <a:off x="934720" y="6075394"/>
            <a:ext cx="3986734" cy="400110"/>
          </a:xfrm>
          <a:prstGeom prst="rect">
            <a:avLst/>
          </a:prstGeom>
          <a:noFill/>
        </p:spPr>
        <p:txBody>
          <a:bodyPr wrap="square" rtlCol="0">
            <a:spAutoFit/>
          </a:bodyPr>
          <a:lstStyle/>
          <a:p>
            <a:r>
              <a:rPr lang="en-GB" sz="1000" spc="300">
                <a:solidFill>
                  <a:schemeClr val="bg1">
                    <a:lumMod val="65000"/>
                  </a:schemeClr>
                </a:solidFill>
              </a:rPr>
              <a:t>Website: tordboontje.com </a:t>
            </a:r>
          </a:p>
          <a:p>
            <a:r>
              <a:rPr lang="en-GB" sz="1000" spc="300">
                <a:solidFill>
                  <a:schemeClr val="bg1">
                    <a:lumMod val="65000"/>
                  </a:schemeClr>
                </a:solidFill>
              </a:rPr>
              <a:t>Instagram: tordboontje</a:t>
            </a:r>
          </a:p>
        </p:txBody>
      </p:sp>
      <p:sp>
        <p:nvSpPr>
          <p:cNvPr id="8" name="TextBox 7"/>
          <p:cNvSpPr txBox="1"/>
          <p:nvPr/>
        </p:nvSpPr>
        <p:spPr>
          <a:xfrm>
            <a:off x="7754851" y="6075394"/>
            <a:ext cx="4091709" cy="523220"/>
          </a:xfrm>
          <a:prstGeom prst="rect">
            <a:avLst/>
          </a:prstGeom>
          <a:noFill/>
        </p:spPr>
        <p:txBody>
          <a:bodyPr wrap="square" rtlCol="0">
            <a:spAutoFit/>
          </a:bodyPr>
          <a:lstStyle/>
          <a:p>
            <a:pPr algn="r"/>
            <a:r>
              <a:rPr lang="en-GB" sz="1000" spc="300">
                <a:solidFill>
                  <a:schemeClr val="bg1">
                    <a:lumMod val="65000"/>
                  </a:schemeClr>
                </a:solidFill>
              </a:rPr>
              <a:t>Facebook: </a:t>
            </a:r>
            <a:r>
              <a:rPr lang="en-GB" sz="1000" spc="300">
                <a:solidFill>
                  <a:schemeClr val="bg1">
                    <a:lumMod val="65000"/>
                  </a:schemeClr>
                </a:solidFill>
                <a:latin typeface="+mj-lt"/>
              </a:rPr>
              <a:t>@tordboontje</a:t>
            </a:r>
            <a:r>
              <a:rPr lang="en-GB"/>
              <a:t> </a:t>
            </a:r>
            <a:endParaRPr lang="en-GB" sz="1000" spc="300">
              <a:solidFill>
                <a:schemeClr val="bg1">
                  <a:lumMod val="65000"/>
                </a:schemeClr>
              </a:solidFill>
            </a:endParaRPr>
          </a:p>
          <a:p>
            <a:pPr algn="r"/>
            <a:r>
              <a:rPr lang="en-GB" sz="1000" spc="300">
                <a:solidFill>
                  <a:schemeClr val="bg1">
                    <a:lumMod val="65000"/>
                  </a:schemeClr>
                </a:solidFill>
              </a:rPr>
              <a:t>LinkedIn: studio-</a:t>
            </a:r>
            <a:r>
              <a:rPr lang="en-GB" sz="1000" spc="300" err="1">
                <a:solidFill>
                  <a:schemeClr val="bg1">
                    <a:lumMod val="65000"/>
                  </a:schemeClr>
                </a:solidFill>
              </a:rPr>
              <a:t>tord</a:t>
            </a:r>
            <a:r>
              <a:rPr lang="en-GB" sz="1000" spc="300">
                <a:solidFill>
                  <a:schemeClr val="bg1">
                    <a:lumMod val="65000"/>
                  </a:schemeClr>
                </a:solidFill>
              </a:rPr>
              <a:t>-</a:t>
            </a:r>
            <a:r>
              <a:rPr lang="en-GB" sz="1000" spc="300" err="1">
                <a:solidFill>
                  <a:schemeClr val="bg1">
                    <a:lumMod val="65000"/>
                  </a:schemeClr>
                </a:solidFill>
              </a:rPr>
              <a:t>boontje</a:t>
            </a:r>
            <a:endParaRPr lang="en-GB" sz="1100">
              <a:solidFill>
                <a:schemeClr val="bg1">
                  <a:lumMod val="65000"/>
                </a:schemeClr>
              </a:solidFill>
            </a:endParaRPr>
          </a:p>
        </p:txBody>
      </p:sp>
    </p:spTree>
    <p:extLst>
      <p:ext uri="{BB962C8B-B14F-4D97-AF65-F5344CB8AC3E}">
        <p14:creationId xmlns:p14="http://schemas.microsoft.com/office/powerpoint/2010/main" val="3106400101"/>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cstate="screen">
            <a:extLst>
              <a:ext uri="{28A0092B-C50C-407E-A947-70E740481C1C}">
                <a14:useLocalDpi xmlns:a14="http://schemas.microsoft.com/office/drawing/2010/main"/>
              </a:ext>
            </a:extLst>
          </a:blip>
          <a:srcRect l="33447" t="19953" r="34943" b="6428"/>
          <a:stretch/>
        </p:blipFill>
        <p:spPr>
          <a:xfrm>
            <a:off x="2345006" y="2583263"/>
            <a:ext cx="3255968" cy="4265501"/>
          </a:xfrm>
          <a:prstGeom prst="rect">
            <a:avLst/>
          </a:prstGeom>
        </p:spPr>
      </p:pic>
      <p:pic>
        <p:nvPicPr>
          <p:cNvPr id="3" name="Picture 2"/>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5692590" y="105857"/>
            <a:ext cx="3219476" cy="2706617"/>
          </a:xfrm>
          <a:prstGeom prst="rect">
            <a:avLst/>
          </a:prstGeom>
        </p:spPr>
      </p:pic>
      <p:pic>
        <p:nvPicPr>
          <p:cNvPr id="4" name="Picture 3"/>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5799411" y="2816886"/>
            <a:ext cx="2835564" cy="2092242"/>
          </a:xfrm>
          <a:prstGeom prst="rect">
            <a:avLst/>
          </a:prstGeom>
        </p:spPr>
      </p:pic>
      <p:pic>
        <p:nvPicPr>
          <p:cNvPr id="6" name="Picture 5"/>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3868398" y="87743"/>
            <a:ext cx="1759116" cy="2430866"/>
          </a:xfrm>
          <a:prstGeom prst="rect">
            <a:avLst/>
          </a:prstGeom>
        </p:spPr>
      </p:pic>
      <p:pic>
        <p:nvPicPr>
          <p:cNvPr id="9" name="Picture 8"/>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a:off x="651321" y="0"/>
            <a:ext cx="1498194" cy="3583710"/>
          </a:xfrm>
          <a:prstGeom prst="rect">
            <a:avLst/>
          </a:prstGeom>
        </p:spPr>
      </p:pic>
      <p:pic>
        <p:nvPicPr>
          <p:cNvPr id="10" name="Picture 9"/>
          <p:cNvPicPr>
            <a:picLocks noChangeAspect="1"/>
          </p:cNvPicPr>
          <p:nvPr/>
        </p:nvPicPr>
        <p:blipFill rotWithShape="1">
          <a:blip r:embed="rId7" cstate="screen">
            <a:extLst>
              <a:ext uri="{28A0092B-C50C-407E-A947-70E740481C1C}">
                <a14:useLocalDpi xmlns:a14="http://schemas.microsoft.com/office/drawing/2010/main"/>
              </a:ext>
            </a:extLst>
          </a:blip>
          <a:srcRect/>
          <a:stretch/>
        </p:blipFill>
        <p:spPr>
          <a:xfrm>
            <a:off x="9245601" y="3661650"/>
            <a:ext cx="2946400" cy="3196351"/>
          </a:xfrm>
          <a:prstGeom prst="rect">
            <a:avLst/>
          </a:prstGeom>
        </p:spPr>
      </p:pic>
      <p:cxnSp>
        <p:nvCxnSpPr>
          <p:cNvPr id="8" name="Straight Connector 7">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11"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12" name="Straight Connector 11">
            <a:extLst>
              <a:ext uri="{FF2B5EF4-FFF2-40B4-BE49-F238E27FC236}">
                <a16:creationId xmlns:a16="http://schemas.microsoft.com/office/drawing/2014/main" id="{DFEBA112-2FA0-448A-A373-EB297C4661F0}"/>
              </a:ext>
            </a:extLst>
          </p:cNvPr>
          <p:cNvCxnSpPr/>
          <p:nvPr/>
        </p:nvCxnSpPr>
        <p:spPr>
          <a:xfrm>
            <a:off x="559704" y="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5" name="TextBox 4"/>
          <p:cNvSpPr txBox="1"/>
          <p:nvPr/>
        </p:nvSpPr>
        <p:spPr>
          <a:xfrm>
            <a:off x="859071" y="4084320"/>
            <a:ext cx="1280160" cy="2279727"/>
          </a:xfrm>
          <a:prstGeom prst="rect">
            <a:avLst/>
          </a:prstGeom>
          <a:solidFill>
            <a:schemeClr val="bg1">
              <a:lumMod val="85000"/>
            </a:schemeClr>
          </a:solidFill>
          <a:ln>
            <a:noFill/>
          </a:ln>
        </p:spPr>
        <p:txBody>
          <a:bodyPr wrap="square" rtlCol="0" anchor="t">
            <a:spAutoFit/>
          </a:bodyPr>
          <a:lstStyle/>
          <a:p>
            <a:pPr>
              <a:lnSpc>
                <a:spcPct val="150000"/>
              </a:lnSpc>
            </a:pPr>
            <a:r>
              <a:rPr lang="en-GB" sz="1200">
                <a:solidFill>
                  <a:schemeClr val="tx1">
                    <a:lumMod val="65000"/>
                    <a:lumOff val="35000"/>
                  </a:schemeClr>
                </a:solidFill>
              </a:rPr>
              <a:t>Absolutely LOVE the small animated drawings that appear on the screen as you scroll through his website.</a:t>
            </a:r>
          </a:p>
        </p:txBody>
      </p:sp>
      <p:sp>
        <p:nvSpPr>
          <p:cNvPr id="7" name="TextBox 6"/>
          <p:cNvSpPr txBox="1"/>
          <p:nvPr/>
        </p:nvSpPr>
        <p:spPr>
          <a:xfrm>
            <a:off x="9018887" y="206143"/>
            <a:ext cx="2997200" cy="3387722"/>
          </a:xfrm>
          <a:prstGeom prst="rect">
            <a:avLst/>
          </a:prstGeom>
          <a:solidFill>
            <a:schemeClr val="bg1">
              <a:lumMod val="85000"/>
            </a:schemeClr>
          </a:solidFill>
          <a:ln>
            <a:noFill/>
          </a:ln>
        </p:spPr>
        <p:txBody>
          <a:bodyPr wrap="square" rtlCol="0" anchor="t">
            <a:spAutoFit/>
          </a:bodyPr>
          <a:lstStyle/>
          <a:p>
            <a:pPr>
              <a:lnSpc>
                <a:spcPct val="150000"/>
              </a:lnSpc>
            </a:pPr>
            <a:r>
              <a:rPr lang="en-GB" sz="1200">
                <a:solidFill>
                  <a:schemeClr val="tx1">
                    <a:lumMod val="65000"/>
                    <a:lumOff val="35000"/>
                  </a:schemeClr>
                </a:solidFill>
              </a:rPr>
              <a:t>The sleek design throughout his website feels so fresh and is a pleasure to view. The formality of his 'about' page and the font choices for his branding are offset by the whimsical illustrations which perfectly communicates his design philosophy.</a:t>
            </a:r>
          </a:p>
          <a:p>
            <a:pPr>
              <a:lnSpc>
                <a:spcPct val="150000"/>
              </a:lnSpc>
            </a:pPr>
            <a:endParaRPr lang="en-GB" sz="1200">
              <a:solidFill>
                <a:schemeClr val="tx1">
                  <a:lumMod val="65000"/>
                  <a:lumOff val="35000"/>
                </a:schemeClr>
              </a:solidFill>
            </a:endParaRPr>
          </a:p>
          <a:p>
            <a:pPr>
              <a:lnSpc>
                <a:spcPct val="150000"/>
              </a:lnSpc>
            </a:pPr>
            <a:r>
              <a:rPr lang="en-GB" sz="1200">
                <a:solidFill>
                  <a:schemeClr val="tx1">
                    <a:lumMod val="65000"/>
                    <a:lumOff val="35000"/>
                  </a:schemeClr>
                </a:solidFill>
              </a:rPr>
              <a:t>I think I want to format my CV in a similar way to his 'about' page – I like the professional and formal look balanced with small creative choices that don’t distract from the information.</a:t>
            </a:r>
            <a:endParaRPr lang="en-GB" sz="1200">
              <a:solidFill>
                <a:schemeClr val="tx1">
                  <a:lumMod val="65000"/>
                  <a:lumOff val="35000"/>
                </a:schemeClr>
              </a:solidFill>
              <a:cs typeface="Calibri"/>
            </a:endParaRPr>
          </a:p>
        </p:txBody>
      </p:sp>
    </p:spTree>
    <p:extLst>
      <p:ext uri="{BB962C8B-B14F-4D97-AF65-F5344CB8AC3E}">
        <p14:creationId xmlns:p14="http://schemas.microsoft.com/office/powerpoint/2010/main" val="1559148359"/>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4744899" y="222643"/>
            <a:ext cx="7447851" cy="3454956"/>
          </a:xfrm>
          <a:prstGeom prst="rect">
            <a:avLst/>
          </a:prstGeom>
        </p:spPr>
      </p:pic>
      <p:pic>
        <p:nvPicPr>
          <p:cNvPr id="2" name="Picture 1"/>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1345377" y="3429300"/>
            <a:ext cx="3620319" cy="3296620"/>
          </a:xfrm>
          <a:prstGeom prst="rect">
            <a:avLst/>
          </a:prstGeom>
        </p:spPr>
      </p:pic>
      <p:pic>
        <p:nvPicPr>
          <p:cNvPr id="4" name="Picture 3"/>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5384531" y="3919545"/>
            <a:ext cx="5221777" cy="2806375"/>
          </a:xfrm>
          <a:prstGeom prst="rect">
            <a:avLst/>
          </a:prstGeom>
        </p:spPr>
      </p:pic>
      <p:sp>
        <p:nvSpPr>
          <p:cNvPr id="5" name="TextBox 4"/>
          <p:cNvSpPr txBox="1"/>
          <p:nvPr/>
        </p:nvSpPr>
        <p:spPr>
          <a:xfrm>
            <a:off x="894080" y="222643"/>
            <a:ext cx="6435831" cy="369332"/>
          </a:xfrm>
          <a:prstGeom prst="rect">
            <a:avLst/>
          </a:prstGeom>
          <a:noFill/>
        </p:spPr>
        <p:txBody>
          <a:bodyPr wrap="square" rtlCol="0">
            <a:spAutoFit/>
          </a:bodyPr>
          <a:lstStyle/>
          <a:p>
            <a:r>
              <a:rPr lang="en-GB" spc="600">
                <a:solidFill>
                  <a:schemeClr val="bg1">
                    <a:lumMod val="65000"/>
                  </a:schemeClr>
                </a:solidFill>
                <a:latin typeface="+mj-lt"/>
              </a:rPr>
              <a:t>SEGMENTED BRANDING</a:t>
            </a:r>
            <a:endParaRPr lang="en-GB" sz="2000" spc="600">
              <a:solidFill>
                <a:schemeClr val="bg1">
                  <a:lumMod val="65000"/>
                </a:schemeClr>
              </a:solidFill>
              <a:latin typeface="+mj-lt"/>
            </a:endParaRPr>
          </a:p>
        </p:txBody>
      </p:sp>
      <p:cxnSp>
        <p:nvCxnSpPr>
          <p:cNvPr id="6" name="Straight Connector 5">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7"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8" name="Straight Connector 7">
            <a:extLst>
              <a:ext uri="{FF2B5EF4-FFF2-40B4-BE49-F238E27FC236}">
                <a16:creationId xmlns:a16="http://schemas.microsoft.com/office/drawing/2014/main" id="{DFEBA112-2FA0-448A-A373-EB297C4661F0}"/>
              </a:ext>
            </a:extLst>
          </p:cNvPr>
          <p:cNvCxnSpPr/>
          <p:nvPr/>
        </p:nvCxnSpPr>
        <p:spPr>
          <a:xfrm>
            <a:off x="559704" y="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10" name="TextBox 9"/>
          <p:cNvSpPr txBox="1"/>
          <p:nvPr/>
        </p:nvSpPr>
        <p:spPr>
          <a:xfrm>
            <a:off x="856799" y="1133474"/>
            <a:ext cx="3657600" cy="1754326"/>
          </a:xfrm>
          <a:prstGeom prst="rect">
            <a:avLst/>
          </a:prstGeom>
          <a:solidFill>
            <a:schemeClr val="bg1">
              <a:lumMod val="85000"/>
            </a:schemeClr>
          </a:solidFill>
          <a:ln>
            <a:noFill/>
          </a:ln>
        </p:spPr>
        <p:txBody>
          <a:bodyPr wrap="square" rtlCol="0" anchor="t">
            <a:spAutoFit/>
          </a:bodyPr>
          <a:lstStyle/>
          <a:p>
            <a:r>
              <a:rPr lang="en-GB" sz="1200">
                <a:solidFill>
                  <a:schemeClr val="tx1">
                    <a:lumMod val="65000"/>
                    <a:lumOff val="35000"/>
                  </a:schemeClr>
                </a:solidFill>
              </a:rPr>
              <a:t>As another designer with a diverse portfolio, I was interested to see how he organised his work online. He segments his work in a clear way that makes it easy to read and navigate. Like most of the others, he employs the clean white gallery wall presentation aesthetic and leaves enough space to let the work ‘breathe’. I like the super pale off grey he uses to gently separate the menu from the white background; it's quite similar to the colour Heatherwick used on his site.</a:t>
            </a:r>
          </a:p>
        </p:txBody>
      </p:sp>
    </p:spTree>
    <p:extLst>
      <p:ext uri="{BB962C8B-B14F-4D97-AF65-F5344CB8AC3E}">
        <p14:creationId xmlns:p14="http://schemas.microsoft.com/office/powerpoint/2010/main" val="1785861871"/>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cstate="screen">
            <a:extLst>
              <a:ext uri="{28A0092B-C50C-407E-A947-70E740481C1C}">
                <a14:useLocalDpi xmlns:a14="http://schemas.microsoft.com/office/drawing/2010/main"/>
              </a:ext>
            </a:extLst>
          </a:blip>
          <a:srcRect l="1495" t="12623" r="1301" b="5245"/>
          <a:stretch/>
        </p:blipFill>
        <p:spPr>
          <a:xfrm>
            <a:off x="767454" y="583584"/>
            <a:ext cx="11155150" cy="5301890"/>
          </a:xfrm>
          <a:prstGeom prst="rect">
            <a:avLst/>
          </a:prstGeom>
        </p:spPr>
      </p:pic>
      <p:sp>
        <p:nvSpPr>
          <p:cNvPr id="3" name="TextBox 2"/>
          <p:cNvSpPr txBox="1"/>
          <p:nvPr/>
        </p:nvSpPr>
        <p:spPr>
          <a:xfrm>
            <a:off x="559704" y="75752"/>
            <a:ext cx="5911273" cy="400110"/>
          </a:xfrm>
          <a:prstGeom prst="rect">
            <a:avLst/>
          </a:prstGeom>
          <a:noFill/>
        </p:spPr>
        <p:txBody>
          <a:bodyPr wrap="square" rtlCol="0">
            <a:spAutoFit/>
          </a:bodyPr>
          <a:lstStyle/>
          <a:p>
            <a:pPr algn="ctr"/>
            <a:r>
              <a:rPr lang="en-GB" spc="600">
                <a:solidFill>
                  <a:schemeClr val="bg1">
                    <a:lumMod val="50000"/>
                  </a:schemeClr>
                </a:solidFill>
                <a:latin typeface="+mj-lt"/>
              </a:rPr>
              <a:t>Light Sculptor: </a:t>
            </a:r>
            <a:r>
              <a:rPr lang="en-GB" sz="2000" spc="600">
                <a:solidFill>
                  <a:schemeClr val="bg1">
                    <a:lumMod val="75000"/>
                  </a:schemeClr>
                </a:solidFill>
                <a:latin typeface="+mj-lt"/>
              </a:rPr>
              <a:t>SOO SUNNY PARK</a:t>
            </a:r>
          </a:p>
        </p:txBody>
      </p:sp>
      <p:sp>
        <p:nvSpPr>
          <p:cNvPr id="4" name="TextBox 3"/>
          <p:cNvSpPr txBox="1"/>
          <p:nvPr/>
        </p:nvSpPr>
        <p:spPr>
          <a:xfrm>
            <a:off x="767454" y="6208535"/>
            <a:ext cx="3986734" cy="400110"/>
          </a:xfrm>
          <a:prstGeom prst="rect">
            <a:avLst/>
          </a:prstGeom>
          <a:noFill/>
        </p:spPr>
        <p:txBody>
          <a:bodyPr wrap="square" rtlCol="0">
            <a:spAutoFit/>
          </a:bodyPr>
          <a:lstStyle/>
          <a:p>
            <a:r>
              <a:rPr lang="en-GB" sz="1000" spc="300">
                <a:solidFill>
                  <a:schemeClr val="bg1">
                    <a:lumMod val="65000"/>
                  </a:schemeClr>
                </a:solidFill>
                <a:latin typeface="+mj-lt"/>
              </a:rPr>
              <a:t>Website: soosunnypark.com </a:t>
            </a:r>
          </a:p>
          <a:p>
            <a:r>
              <a:rPr lang="en-GB" sz="1000" spc="300">
                <a:solidFill>
                  <a:schemeClr val="bg1">
                    <a:lumMod val="65000"/>
                  </a:schemeClr>
                </a:solidFill>
                <a:latin typeface="+mj-lt"/>
              </a:rPr>
              <a:t>Instagram: soosunnypark </a:t>
            </a:r>
          </a:p>
        </p:txBody>
      </p:sp>
      <p:sp>
        <p:nvSpPr>
          <p:cNvPr id="5" name="TextBox 4"/>
          <p:cNvSpPr txBox="1"/>
          <p:nvPr/>
        </p:nvSpPr>
        <p:spPr>
          <a:xfrm>
            <a:off x="5188372" y="6208535"/>
            <a:ext cx="6825672" cy="400110"/>
          </a:xfrm>
          <a:prstGeom prst="rect">
            <a:avLst/>
          </a:prstGeom>
          <a:noFill/>
        </p:spPr>
        <p:txBody>
          <a:bodyPr wrap="square" rtlCol="0">
            <a:spAutoFit/>
          </a:bodyPr>
          <a:lstStyle/>
          <a:p>
            <a:pPr algn="r"/>
            <a:r>
              <a:rPr lang="en-GB" sz="1000" spc="300">
                <a:solidFill>
                  <a:schemeClr val="bg1">
                    <a:lumMod val="65000"/>
                  </a:schemeClr>
                </a:solidFill>
                <a:latin typeface="+mj-lt"/>
              </a:rPr>
              <a:t>Facebook: @soo-sunny-park</a:t>
            </a:r>
          </a:p>
          <a:p>
            <a:pPr algn="r"/>
            <a:r>
              <a:rPr lang="en-GB" sz="1000" spc="300">
                <a:solidFill>
                  <a:schemeClr val="bg1">
                    <a:lumMod val="65000"/>
                  </a:schemeClr>
                </a:solidFill>
                <a:latin typeface="+mj-lt"/>
              </a:rPr>
              <a:t>Additional: faculty-directory.dartmouth.edu/soo-sunny-park</a:t>
            </a:r>
            <a:endParaRPr lang="en-GB" sz="1000">
              <a:solidFill>
                <a:schemeClr val="bg1">
                  <a:lumMod val="65000"/>
                </a:schemeClr>
              </a:solidFill>
              <a:latin typeface="+mj-lt"/>
            </a:endParaRPr>
          </a:p>
        </p:txBody>
      </p:sp>
      <p:sp>
        <p:nvSpPr>
          <p:cNvPr id="8" name="TextBox 7"/>
          <p:cNvSpPr txBox="1"/>
          <p:nvPr/>
        </p:nvSpPr>
        <p:spPr>
          <a:xfrm>
            <a:off x="8522700" y="275807"/>
            <a:ext cx="3491344" cy="276999"/>
          </a:xfrm>
          <a:prstGeom prst="rect">
            <a:avLst/>
          </a:prstGeom>
          <a:noFill/>
        </p:spPr>
        <p:txBody>
          <a:bodyPr wrap="square" rtlCol="0">
            <a:spAutoFit/>
          </a:bodyPr>
          <a:lstStyle/>
          <a:p>
            <a:pPr algn="r"/>
            <a:r>
              <a:rPr lang="en-GB" sz="1200" spc="600">
                <a:solidFill>
                  <a:schemeClr val="bg1">
                    <a:lumMod val="75000"/>
                  </a:schemeClr>
                </a:solidFill>
                <a:latin typeface="+mj-lt"/>
              </a:rPr>
              <a:t>Website Landing Page</a:t>
            </a:r>
          </a:p>
        </p:txBody>
      </p:sp>
      <p:cxnSp>
        <p:nvCxnSpPr>
          <p:cNvPr id="7" name="Straight Connector 6">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9"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10" name="Straight Connector 9">
            <a:extLst>
              <a:ext uri="{FF2B5EF4-FFF2-40B4-BE49-F238E27FC236}">
                <a16:creationId xmlns:a16="http://schemas.microsoft.com/office/drawing/2014/main" id="{DFEBA112-2FA0-448A-A373-EB297C4661F0}"/>
              </a:ext>
            </a:extLst>
          </p:cNvPr>
          <p:cNvCxnSpPr/>
          <p:nvPr/>
        </p:nvCxnSpPr>
        <p:spPr>
          <a:xfrm>
            <a:off x="559704" y="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85719488"/>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1073893" y="4215981"/>
            <a:ext cx="6379243" cy="2337219"/>
          </a:xfrm>
          <a:prstGeom prst="rect">
            <a:avLst/>
          </a:prstGeom>
        </p:spPr>
      </p:pic>
      <p:pic>
        <p:nvPicPr>
          <p:cNvPr id="2" name="Picture 1"/>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609120" y="219523"/>
            <a:ext cx="8438825" cy="3999798"/>
          </a:xfrm>
          <a:prstGeom prst="rect">
            <a:avLst/>
          </a:prstGeom>
        </p:spPr>
      </p:pic>
      <p:pic>
        <p:nvPicPr>
          <p:cNvPr id="6" name="Picture 5"/>
          <p:cNvPicPr>
            <a:picLocks noChangeAspect="1"/>
          </p:cNvPicPr>
          <p:nvPr/>
        </p:nvPicPr>
        <p:blipFill rotWithShape="1">
          <a:blip r:embed="rId4" cstate="screen">
            <a:extLst>
              <a:ext uri="{28A0092B-C50C-407E-A947-70E740481C1C}">
                <a14:useLocalDpi xmlns:a14="http://schemas.microsoft.com/office/drawing/2010/main"/>
              </a:ext>
            </a:extLst>
          </a:blip>
          <a:srcRect l="36414" t="15761" r="37502" b="10670"/>
          <a:stretch/>
        </p:blipFill>
        <p:spPr>
          <a:xfrm>
            <a:off x="9102624" y="173959"/>
            <a:ext cx="3089376" cy="4901400"/>
          </a:xfrm>
          <a:prstGeom prst="rect">
            <a:avLst/>
          </a:prstGeom>
        </p:spPr>
      </p:pic>
      <p:sp>
        <p:nvSpPr>
          <p:cNvPr id="7" name="TextBox 6"/>
          <p:cNvSpPr txBox="1"/>
          <p:nvPr/>
        </p:nvSpPr>
        <p:spPr>
          <a:xfrm>
            <a:off x="7710515" y="5384590"/>
            <a:ext cx="3980874" cy="954107"/>
          </a:xfrm>
          <a:prstGeom prst="rect">
            <a:avLst/>
          </a:prstGeom>
          <a:noFill/>
        </p:spPr>
        <p:txBody>
          <a:bodyPr wrap="square" rtlCol="0">
            <a:spAutoFit/>
          </a:bodyPr>
          <a:lstStyle/>
          <a:p>
            <a:pPr algn="just"/>
            <a:r>
              <a:rPr lang="en-GB" sz="1400" spc="300">
                <a:solidFill>
                  <a:schemeClr val="bg1">
                    <a:lumMod val="75000"/>
                  </a:schemeClr>
                </a:solidFill>
              </a:rPr>
              <a:t> ”Hybrid Objects… Sculptures are drawings, drawings are sculptures, and installations are sculptures and drawings at once.”  </a:t>
            </a:r>
          </a:p>
        </p:txBody>
      </p:sp>
      <p:cxnSp>
        <p:nvCxnSpPr>
          <p:cNvPr id="9" name="Straight Connector 8">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10"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11" name="Straight Connector 10">
            <a:extLst>
              <a:ext uri="{FF2B5EF4-FFF2-40B4-BE49-F238E27FC236}">
                <a16:creationId xmlns:a16="http://schemas.microsoft.com/office/drawing/2014/main" id="{DFEBA112-2FA0-448A-A373-EB297C4661F0}"/>
              </a:ext>
            </a:extLst>
          </p:cNvPr>
          <p:cNvCxnSpPr/>
          <p:nvPr/>
        </p:nvCxnSpPr>
        <p:spPr>
          <a:xfrm>
            <a:off x="559704" y="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06480841"/>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p:cNvGrpSpPr/>
          <p:nvPr/>
        </p:nvGrpSpPr>
        <p:grpSpPr>
          <a:xfrm>
            <a:off x="6894396" y="2573219"/>
            <a:ext cx="5111464" cy="3960721"/>
            <a:chOff x="988286" y="2889229"/>
            <a:chExt cx="4941175" cy="3828769"/>
          </a:xfrm>
        </p:grpSpPr>
        <p:pic>
          <p:nvPicPr>
            <p:cNvPr id="6" name="Picture 5"/>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1022713" y="4283522"/>
              <a:ext cx="4906748" cy="2434476"/>
            </a:xfrm>
            <a:prstGeom prst="rect">
              <a:avLst/>
            </a:prstGeom>
          </p:spPr>
        </p:pic>
        <p:pic>
          <p:nvPicPr>
            <p:cNvPr id="5" name="Picture 4"/>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988286" y="2889229"/>
              <a:ext cx="4809011" cy="2232263"/>
            </a:xfrm>
            <a:prstGeom prst="rect">
              <a:avLst/>
            </a:prstGeom>
          </p:spPr>
        </p:pic>
      </p:grpSp>
      <p:pic>
        <p:nvPicPr>
          <p:cNvPr id="2" name="Picture 1"/>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823673" y="178233"/>
            <a:ext cx="7116706" cy="2209367"/>
          </a:xfrm>
          <a:prstGeom prst="rect">
            <a:avLst/>
          </a:prstGeom>
        </p:spPr>
      </p:pic>
      <p:pic>
        <p:nvPicPr>
          <p:cNvPr id="9" name="Picture 8"/>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8100472" y="175529"/>
            <a:ext cx="3905388" cy="2212071"/>
          </a:xfrm>
          <a:prstGeom prst="rect">
            <a:avLst/>
          </a:prstGeom>
        </p:spPr>
      </p:pic>
      <p:sp>
        <p:nvSpPr>
          <p:cNvPr id="11" name="TextBox 10"/>
          <p:cNvSpPr txBox="1"/>
          <p:nvPr/>
        </p:nvSpPr>
        <p:spPr>
          <a:xfrm>
            <a:off x="823673" y="117378"/>
            <a:ext cx="5361492" cy="830997"/>
          </a:xfrm>
          <a:prstGeom prst="rect">
            <a:avLst/>
          </a:prstGeom>
          <a:noFill/>
        </p:spPr>
        <p:txBody>
          <a:bodyPr wrap="square" rtlCol="0">
            <a:spAutoFit/>
          </a:bodyPr>
          <a:lstStyle/>
          <a:p>
            <a:pPr algn="just">
              <a:lnSpc>
                <a:spcPct val="200000"/>
              </a:lnSpc>
            </a:pPr>
            <a:r>
              <a:rPr lang="en-GB" sz="1200" b="1" spc="300">
                <a:solidFill>
                  <a:schemeClr val="tx1">
                    <a:lumMod val="65000"/>
                    <a:lumOff val="35000"/>
                  </a:schemeClr>
                </a:solidFill>
              </a:rPr>
              <a:t>“…my work has moved toward casting light as a sculptural material…”</a:t>
            </a:r>
          </a:p>
        </p:txBody>
      </p:sp>
      <p:cxnSp>
        <p:nvCxnSpPr>
          <p:cNvPr id="12" name="Straight Connector 11">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13"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14" name="Straight Connector 13">
            <a:extLst>
              <a:ext uri="{FF2B5EF4-FFF2-40B4-BE49-F238E27FC236}">
                <a16:creationId xmlns:a16="http://schemas.microsoft.com/office/drawing/2014/main" id="{DFEBA112-2FA0-448A-A373-EB297C4661F0}"/>
              </a:ext>
            </a:extLst>
          </p:cNvPr>
          <p:cNvCxnSpPr/>
          <p:nvPr/>
        </p:nvCxnSpPr>
        <p:spPr>
          <a:xfrm>
            <a:off x="559704" y="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4" name="TextBox 3"/>
          <p:cNvSpPr txBox="1"/>
          <p:nvPr/>
        </p:nvSpPr>
        <p:spPr>
          <a:xfrm>
            <a:off x="823673" y="2573219"/>
            <a:ext cx="5841287" cy="3970318"/>
          </a:xfrm>
          <a:prstGeom prst="rect">
            <a:avLst/>
          </a:prstGeom>
          <a:solidFill>
            <a:schemeClr val="bg1">
              <a:lumMod val="85000"/>
            </a:schemeClr>
          </a:solidFill>
          <a:ln>
            <a:noFill/>
          </a:ln>
        </p:spPr>
        <p:txBody>
          <a:bodyPr wrap="square" rtlCol="0" anchor="t">
            <a:spAutoFit/>
          </a:bodyPr>
          <a:lstStyle/>
          <a:p>
            <a:pPr>
              <a:lnSpc>
                <a:spcPct val="150000"/>
              </a:lnSpc>
            </a:pPr>
            <a:r>
              <a:rPr lang="en-GB" sz="1200">
                <a:solidFill>
                  <a:schemeClr val="tx1">
                    <a:lumMod val="65000"/>
                    <a:lumOff val="35000"/>
                  </a:schemeClr>
                </a:solidFill>
              </a:rPr>
              <a:t>Another of my favourites, I’ve researched Soo Sunny Park for the majority of university projects. Her work is so rich, ranging from drawings, hybrid objects, sculptures and installations, focussing on exploiting material properties to harness and draw with light. She’s a bit of a hero of mine and I first encountered iridescent acrylic through research into her practice. </a:t>
            </a:r>
          </a:p>
          <a:p>
            <a:pPr>
              <a:lnSpc>
                <a:spcPct val="150000"/>
              </a:lnSpc>
            </a:pPr>
            <a:endParaRPr lang="en-GB" sz="1200">
              <a:solidFill>
                <a:schemeClr val="tx1">
                  <a:lumMod val="65000"/>
                  <a:lumOff val="35000"/>
                </a:schemeClr>
              </a:solidFill>
            </a:endParaRPr>
          </a:p>
          <a:p>
            <a:pPr>
              <a:lnSpc>
                <a:spcPct val="150000"/>
              </a:lnSpc>
            </a:pPr>
            <a:r>
              <a:rPr lang="en-GB" sz="1200">
                <a:solidFill>
                  <a:schemeClr val="tx1">
                    <a:lumMod val="65000"/>
                    <a:lumOff val="35000"/>
                  </a:schemeClr>
                </a:solidFill>
              </a:rPr>
              <a:t>Her branding reminds me of </a:t>
            </a:r>
            <a:r>
              <a:rPr lang="en-GB" sz="1200" err="1">
                <a:solidFill>
                  <a:schemeClr val="tx1">
                    <a:lumMod val="65000"/>
                    <a:lumOff val="35000"/>
                  </a:schemeClr>
                </a:solidFill>
              </a:rPr>
              <a:t>Olafur</a:t>
            </a:r>
            <a:r>
              <a:rPr lang="en-GB" sz="1200">
                <a:solidFill>
                  <a:schemeClr val="tx1">
                    <a:lumMod val="65000"/>
                    <a:lumOff val="35000"/>
                  </a:schemeClr>
                </a:solidFill>
              </a:rPr>
              <a:t> </a:t>
            </a:r>
            <a:r>
              <a:rPr lang="en-GB" sz="1200" err="1">
                <a:solidFill>
                  <a:schemeClr val="tx1">
                    <a:lumMod val="65000"/>
                    <a:lumOff val="35000"/>
                  </a:schemeClr>
                </a:solidFill>
              </a:rPr>
              <a:t>Elliason</a:t>
            </a:r>
            <a:r>
              <a:rPr lang="en-GB" sz="1200">
                <a:solidFill>
                  <a:schemeClr val="tx1">
                    <a:lumMod val="65000"/>
                    <a:lumOff val="35000"/>
                  </a:schemeClr>
                </a:solidFill>
              </a:rPr>
              <a:t>; they have similar palettes and diverse archives of innovative work. Unlike </a:t>
            </a:r>
            <a:r>
              <a:rPr lang="en-GB" sz="1200" err="1">
                <a:solidFill>
                  <a:schemeClr val="tx1">
                    <a:lumMod val="65000"/>
                    <a:lumOff val="35000"/>
                  </a:schemeClr>
                </a:solidFill>
              </a:rPr>
              <a:t>Elliason</a:t>
            </a:r>
            <a:r>
              <a:rPr lang="en-GB" sz="1200">
                <a:solidFill>
                  <a:schemeClr val="tx1">
                    <a:lumMod val="65000"/>
                    <a:lumOff val="35000"/>
                  </a:schemeClr>
                </a:solidFill>
              </a:rPr>
              <a:t>, Park has gone for a simpler grid format layout that is uniform across pages. I really like the more cluttered arrangement that demands your attention as it’s far more maximalist than some of the others I’ve looked at.</a:t>
            </a:r>
            <a:endParaRPr lang="en-GB" sz="1200">
              <a:solidFill>
                <a:schemeClr val="tx1">
                  <a:lumMod val="65000"/>
                  <a:lumOff val="35000"/>
                </a:schemeClr>
              </a:solidFill>
              <a:cs typeface="Calibri"/>
            </a:endParaRPr>
          </a:p>
          <a:p>
            <a:pPr>
              <a:lnSpc>
                <a:spcPct val="150000"/>
              </a:lnSpc>
            </a:pPr>
            <a:endParaRPr lang="en-GB" sz="1200">
              <a:solidFill>
                <a:schemeClr val="tx1">
                  <a:lumMod val="65000"/>
                  <a:lumOff val="35000"/>
                </a:schemeClr>
              </a:solidFill>
            </a:endParaRPr>
          </a:p>
          <a:p>
            <a:pPr>
              <a:lnSpc>
                <a:spcPct val="150000"/>
              </a:lnSpc>
            </a:pPr>
            <a:r>
              <a:rPr lang="en-GB" sz="1200">
                <a:solidFill>
                  <a:schemeClr val="tx1">
                    <a:lumMod val="65000"/>
                    <a:lumOff val="35000"/>
                  </a:schemeClr>
                </a:solidFill>
              </a:rPr>
              <a:t>I found her artist statement on her 'about' page really interesting so I’ve saved it here so I can access and reference it easier. I also really liked the photos on this page where she is seen with her work, the second picture literally frames her through her work.</a:t>
            </a:r>
            <a:endParaRPr lang="en-GB" sz="1200">
              <a:solidFill>
                <a:schemeClr val="tx1">
                  <a:lumMod val="65000"/>
                  <a:lumOff val="35000"/>
                </a:schemeClr>
              </a:solidFill>
              <a:cs typeface="Calibri"/>
            </a:endParaRPr>
          </a:p>
        </p:txBody>
      </p:sp>
    </p:spTree>
    <p:extLst>
      <p:ext uri="{BB962C8B-B14F-4D97-AF65-F5344CB8AC3E}">
        <p14:creationId xmlns:p14="http://schemas.microsoft.com/office/powerpoint/2010/main" val="2295928162"/>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cstate="screen">
            <a:extLst>
              <a:ext uri="{28A0092B-C50C-407E-A947-70E740481C1C}">
                <a14:useLocalDpi xmlns:a14="http://schemas.microsoft.com/office/drawing/2010/main"/>
              </a:ext>
            </a:extLst>
          </a:blip>
          <a:srcRect l="1206" t="12213" r="1340" b="4912"/>
          <a:stretch/>
        </p:blipFill>
        <p:spPr>
          <a:xfrm>
            <a:off x="1089487" y="660395"/>
            <a:ext cx="10594725" cy="5067992"/>
          </a:xfrm>
          <a:prstGeom prst="rect">
            <a:avLst/>
          </a:prstGeom>
        </p:spPr>
      </p:pic>
      <p:sp>
        <p:nvSpPr>
          <p:cNvPr id="5" name="TextBox 4"/>
          <p:cNvSpPr txBox="1"/>
          <p:nvPr/>
        </p:nvSpPr>
        <p:spPr>
          <a:xfrm>
            <a:off x="1685817" y="120848"/>
            <a:ext cx="8811491" cy="400110"/>
          </a:xfrm>
          <a:prstGeom prst="rect">
            <a:avLst/>
          </a:prstGeom>
          <a:noFill/>
        </p:spPr>
        <p:txBody>
          <a:bodyPr wrap="square" rtlCol="0">
            <a:spAutoFit/>
          </a:bodyPr>
          <a:lstStyle/>
          <a:p>
            <a:pPr algn="ctr"/>
            <a:r>
              <a:rPr lang="en-GB" spc="600">
                <a:solidFill>
                  <a:schemeClr val="bg1">
                    <a:lumMod val="50000"/>
                  </a:schemeClr>
                </a:solidFill>
                <a:latin typeface="+mj-lt"/>
              </a:rPr>
              <a:t>Architectural Glass Brand: </a:t>
            </a:r>
            <a:r>
              <a:rPr lang="en-GB" sz="2000" spc="600">
                <a:solidFill>
                  <a:schemeClr val="bg1">
                    <a:lumMod val="75000"/>
                  </a:schemeClr>
                </a:solidFill>
                <a:latin typeface="+mj-lt"/>
              </a:rPr>
              <a:t>CATRIN JONES</a:t>
            </a:r>
          </a:p>
        </p:txBody>
      </p:sp>
      <p:sp>
        <p:nvSpPr>
          <p:cNvPr id="6" name="TextBox 5"/>
          <p:cNvSpPr txBox="1"/>
          <p:nvPr/>
        </p:nvSpPr>
        <p:spPr>
          <a:xfrm>
            <a:off x="1089487" y="6149092"/>
            <a:ext cx="3463641" cy="400110"/>
          </a:xfrm>
          <a:prstGeom prst="rect">
            <a:avLst/>
          </a:prstGeom>
          <a:noFill/>
        </p:spPr>
        <p:txBody>
          <a:bodyPr wrap="square" rtlCol="0">
            <a:spAutoFit/>
          </a:bodyPr>
          <a:lstStyle/>
          <a:p>
            <a:r>
              <a:rPr lang="en-GB" sz="1000" spc="300">
                <a:solidFill>
                  <a:schemeClr val="bg1">
                    <a:lumMod val="65000"/>
                  </a:schemeClr>
                </a:solidFill>
                <a:latin typeface="+mj-lt"/>
              </a:rPr>
              <a:t>Website: catrinjones.co.uk </a:t>
            </a:r>
          </a:p>
          <a:p>
            <a:r>
              <a:rPr lang="en-GB" sz="1000" spc="300">
                <a:solidFill>
                  <a:schemeClr val="bg1">
                    <a:lumMod val="65000"/>
                  </a:schemeClr>
                </a:solidFill>
                <a:latin typeface="+mj-lt"/>
              </a:rPr>
              <a:t>Instagram: jones_catrin </a:t>
            </a:r>
          </a:p>
        </p:txBody>
      </p:sp>
      <p:sp>
        <p:nvSpPr>
          <p:cNvPr id="7" name="TextBox 6"/>
          <p:cNvSpPr txBox="1"/>
          <p:nvPr/>
        </p:nvSpPr>
        <p:spPr>
          <a:xfrm>
            <a:off x="7592503" y="6149092"/>
            <a:ext cx="4091709" cy="400110"/>
          </a:xfrm>
          <a:prstGeom prst="rect">
            <a:avLst/>
          </a:prstGeom>
          <a:noFill/>
        </p:spPr>
        <p:txBody>
          <a:bodyPr wrap="square" rtlCol="0">
            <a:spAutoFit/>
          </a:bodyPr>
          <a:lstStyle/>
          <a:p>
            <a:pPr algn="r"/>
            <a:r>
              <a:rPr lang="en-GB" sz="1000" spc="300">
                <a:solidFill>
                  <a:schemeClr val="bg1">
                    <a:lumMod val="65000"/>
                  </a:schemeClr>
                </a:solidFill>
                <a:latin typeface="+mj-lt"/>
              </a:rPr>
              <a:t>Facebook: @CatrinJonesGlass </a:t>
            </a:r>
          </a:p>
          <a:p>
            <a:pPr algn="r"/>
            <a:r>
              <a:rPr lang="en-GB" sz="1000" spc="300">
                <a:solidFill>
                  <a:schemeClr val="bg1">
                    <a:lumMod val="65000"/>
                  </a:schemeClr>
                </a:solidFill>
                <a:latin typeface="+mj-lt"/>
              </a:rPr>
              <a:t>LinkedIn: catrin-jones-51404933</a:t>
            </a:r>
            <a:endParaRPr lang="en-GB" sz="1000">
              <a:solidFill>
                <a:schemeClr val="bg1">
                  <a:lumMod val="65000"/>
                </a:schemeClr>
              </a:solidFill>
              <a:latin typeface="+mj-lt"/>
            </a:endParaRPr>
          </a:p>
        </p:txBody>
      </p:sp>
      <p:sp>
        <p:nvSpPr>
          <p:cNvPr id="8" name="TextBox 7"/>
          <p:cNvSpPr txBox="1"/>
          <p:nvPr/>
        </p:nvSpPr>
        <p:spPr>
          <a:xfrm>
            <a:off x="4345891" y="5872093"/>
            <a:ext cx="3491344" cy="276999"/>
          </a:xfrm>
          <a:prstGeom prst="rect">
            <a:avLst/>
          </a:prstGeom>
          <a:noFill/>
        </p:spPr>
        <p:txBody>
          <a:bodyPr wrap="square" rtlCol="0">
            <a:spAutoFit/>
          </a:bodyPr>
          <a:lstStyle/>
          <a:p>
            <a:pPr algn="ctr"/>
            <a:r>
              <a:rPr lang="en-GB" sz="1200" spc="600">
                <a:solidFill>
                  <a:schemeClr val="bg1">
                    <a:lumMod val="75000"/>
                  </a:schemeClr>
                </a:solidFill>
                <a:latin typeface="+mj-lt"/>
              </a:rPr>
              <a:t>Website Landing Page</a:t>
            </a:r>
          </a:p>
        </p:txBody>
      </p:sp>
      <p:cxnSp>
        <p:nvCxnSpPr>
          <p:cNvPr id="9" name="Straight Connector 8">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10"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11" name="Straight Connector 10">
            <a:extLst>
              <a:ext uri="{FF2B5EF4-FFF2-40B4-BE49-F238E27FC236}">
                <a16:creationId xmlns:a16="http://schemas.microsoft.com/office/drawing/2014/main" id="{DFEBA112-2FA0-448A-A373-EB297C4661F0}"/>
              </a:ext>
            </a:extLst>
          </p:cNvPr>
          <p:cNvCxnSpPr/>
          <p:nvPr/>
        </p:nvCxnSpPr>
        <p:spPr>
          <a:xfrm>
            <a:off x="559704" y="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26470596"/>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892643" y="3226488"/>
            <a:ext cx="4098474" cy="3636122"/>
          </a:xfrm>
          <a:prstGeom prst="rect">
            <a:avLst/>
          </a:prstGeom>
        </p:spPr>
      </p:pic>
      <p:pic>
        <p:nvPicPr>
          <p:cNvPr id="3" name="Picture 2"/>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1335218" y="0"/>
            <a:ext cx="3655899" cy="3121891"/>
          </a:xfrm>
          <a:prstGeom prst="rect">
            <a:avLst/>
          </a:prstGeom>
        </p:spPr>
      </p:pic>
      <p:pic>
        <p:nvPicPr>
          <p:cNvPr id="6" name="Picture 5"/>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5082796" y="2645617"/>
            <a:ext cx="4349365" cy="4216993"/>
          </a:xfrm>
          <a:prstGeom prst="rect">
            <a:avLst/>
          </a:prstGeom>
        </p:spPr>
      </p:pic>
      <p:pic>
        <p:nvPicPr>
          <p:cNvPr id="5122" name="Picture 2" descr="Catrin Jones Architectural Glass, Swansea | Stained Glass - Yell"/>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8410338" y="0"/>
            <a:ext cx="2670753" cy="2003065"/>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a:off x="5082796" y="0"/>
            <a:ext cx="2930267" cy="2521527"/>
          </a:xfrm>
          <a:prstGeom prst="rect">
            <a:avLst/>
          </a:prstGeom>
        </p:spPr>
      </p:pic>
      <p:cxnSp>
        <p:nvCxnSpPr>
          <p:cNvPr id="9" name="Straight Connector 8">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10"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11" name="Straight Connector 10">
            <a:extLst>
              <a:ext uri="{FF2B5EF4-FFF2-40B4-BE49-F238E27FC236}">
                <a16:creationId xmlns:a16="http://schemas.microsoft.com/office/drawing/2014/main" id="{DFEBA112-2FA0-448A-A373-EB297C4661F0}"/>
              </a:ext>
            </a:extLst>
          </p:cNvPr>
          <p:cNvCxnSpPr/>
          <p:nvPr/>
        </p:nvCxnSpPr>
        <p:spPr>
          <a:xfrm>
            <a:off x="559704" y="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4" name="TextBox 3"/>
          <p:cNvSpPr txBox="1"/>
          <p:nvPr/>
        </p:nvSpPr>
        <p:spPr>
          <a:xfrm>
            <a:off x="9662160" y="1560945"/>
            <a:ext cx="2316480" cy="5049716"/>
          </a:xfrm>
          <a:prstGeom prst="rect">
            <a:avLst/>
          </a:prstGeom>
          <a:noFill/>
        </p:spPr>
        <p:txBody>
          <a:bodyPr wrap="square" rtlCol="0" anchor="t">
            <a:spAutoFit/>
          </a:bodyPr>
          <a:lstStyle/>
          <a:p>
            <a:pPr>
              <a:lnSpc>
                <a:spcPct val="150000"/>
              </a:lnSpc>
            </a:pPr>
            <a:r>
              <a:rPr lang="en-GB" sz="1200">
                <a:solidFill>
                  <a:schemeClr val="tx1">
                    <a:lumMod val="65000"/>
                    <a:lumOff val="35000"/>
                  </a:schemeClr>
                </a:solidFill>
              </a:rPr>
              <a:t>Gorgeous work, but after seeing all the others, I feel the grey background doesn’t show the beautiful photography as much as the white backgrounds seem to. </a:t>
            </a:r>
          </a:p>
          <a:p>
            <a:pPr>
              <a:lnSpc>
                <a:spcPct val="150000"/>
              </a:lnSpc>
            </a:pPr>
            <a:endParaRPr lang="en-GB" sz="1200">
              <a:solidFill>
                <a:schemeClr val="tx1">
                  <a:lumMod val="65000"/>
                  <a:lumOff val="35000"/>
                </a:schemeClr>
              </a:solidFill>
            </a:endParaRPr>
          </a:p>
          <a:p>
            <a:pPr>
              <a:lnSpc>
                <a:spcPct val="150000"/>
              </a:lnSpc>
            </a:pPr>
            <a:r>
              <a:rPr lang="en-GB" sz="1200">
                <a:solidFill>
                  <a:schemeClr val="tx1">
                    <a:lumMod val="65000"/>
                    <a:lumOff val="35000"/>
                  </a:schemeClr>
                </a:solidFill>
              </a:rPr>
              <a:t>She includes a ‘techniques’ section which could be interesting to experiment with on my website.</a:t>
            </a:r>
            <a:endParaRPr lang="en-GB" sz="1200">
              <a:solidFill>
                <a:schemeClr val="tx1">
                  <a:lumMod val="65000"/>
                  <a:lumOff val="35000"/>
                </a:schemeClr>
              </a:solidFill>
              <a:cs typeface="Calibri"/>
            </a:endParaRPr>
          </a:p>
          <a:p>
            <a:pPr>
              <a:lnSpc>
                <a:spcPct val="150000"/>
              </a:lnSpc>
            </a:pPr>
            <a:endParaRPr lang="en-GB" sz="1200">
              <a:solidFill>
                <a:schemeClr val="tx1">
                  <a:lumMod val="65000"/>
                  <a:lumOff val="35000"/>
                </a:schemeClr>
              </a:solidFill>
            </a:endParaRPr>
          </a:p>
          <a:p>
            <a:pPr>
              <a:lnSpc>
                <a:spcPct val="150000"/>
              </a:lnSpc>
            </a:pPr>
            <a:r>
              <a:rPr lang="en-GB" sz="1200">
                <a:solidFill>
                  <a:schemeClr val="tx1">
                    <a:lumMod val="65000"/>
                    <a:lumOff val="35000"/>
                  </a:schemeClr>
                </a:solidFill>
              </a:rPr>
              <a:t>The projects are sectioned really clearly and work like case studies. </a:t>
            </a:r>
            <a:endParaRPr lang="en-GB" sz="1200">
              <a:solidFill>
                <a:schemeClr val="tx1">
                  <a:lumMod val="65000"/>
                  <a:lumOff val="35000"/>
                </a:schemeClr>
              </a:solidFill>
              <a:cs typeface="Calibri"/>
            </a:endParaRPr>
          </a:p>
          <a:p>
            <a:pPr>
              <a:lnSpc>
                <a:spcPct val="150000"/>
              </a:lnSpc>
            </a:pPr>
            <a:endParaRPr lang="en-GB" sz="1200">
              <a:solidFill>
                <a:schemeClr val="tx1">
                  <a:lumMod val="65000"/>
                  <a:lumOff val="35000"/>
                </a:schemeClr>
              </a:solidFill>
            </a:endParaRPr>
          </a:p>
          <a:p>
            <a:pPr>
              <a:lnSpc>
                <a:spcPct val="150000"/>
              </a:lnSpc>
            </a:pPr>
            <a:r>
              <a:rPr lang="en-GB" sz="1200">
                <a:solidFill>
                  <a:schemeClr val="tx1">
                    <a:lumMod val="65000"/>
                    <a:lumOff val="35000"/>
                  </a:schemeClr>
                </a:solidFill>
              </a:rPr>
              <a:t>Almost too much information? Can be a bit overwhelming and harder to read compared to the websites that use more space.</a:t>
            </a:r>
            <a:endParaRPr lang="en-GB" sz="1200">
              <a:solidFill>
                <a:schemeClr val="tx1">
                  <a:lumMod val="65000"/>
                  <a:lumOff val="35000"/>
                </a:schemeClr>
              </a:solidFill>
              <a:cs typeface="Calibri"/>
            </a:endParaRPr>
          </a:p>
        </p:txBody>
      </p:sp>
    </p:spTree>
    <p:extLst>
      <p:ext uri="{BB962C8B-B14F-4D97-AF65-F5344CB8AC3E}">
        <p14:creationId xmlns:p14="http://schemas.microsoft.com/office/powerpoint/2010/main" val="1443555264"/>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63579" y="287972"/>
            <a:ext cx="6415004" cy="369332"/>
          </a:xfrm>
          <a:prstGeom prst="rect">
            <a:avLst/>
          </a:prstGeom>
          <a:noFill/>
        </p:spPr>
        <p:txBody>
          <a:bodyPr wrap="square" rtlCol="0">
            <a:spAutoFit/>
          </a:bodyPr>
          <a:lstStyle/>
          <a:p>
            <a:r>
              <a:rPr lang="en-GB" spc="600">
                <a:solidFill>
                  <a:schemeClr val="bg1">
                    <a:lumMod val="50000"/>
                  </a:schemeClr>
                </a:solidFill>
                <a:latin typeface="+mj-lt"/>
              </a:rPr>
              <a:t>Glass Objects: </a:t>
            </a:r>
            <a:r>
              <a:rPr lang="en-GB" spc="600">
                <a:solidFill>
                  <a:schemeClr val="bg1">
                    <a:lumMod val="75000"/>
                  </a:schemeClr>
                </a:solidFill>
                <a:latin typeface="+mj-lt"/>
              </a:rPr>
              <a:t>SEGMENTED BRANDING</a:t>
            </a:r>
            <a:endParaRPr lang="en-GB" sz="2000" spc="600">
              <a:solidFill>
                <a:schemeClr val="bg1">
                  <a:lumMod val="75000"/>
                </a:schemeClr>
              </a:solidFill>
              <a:latin typeface="+mj-lt"/>
            </a:endParaRPr>
          </a:p>
        </p:txBody>
      </p:sp>
      <p:pic>
        <p:nvPicPr>
          <p:cNvPr id="6" name="Picture 5"/>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1294995" y="932012"/>
            <a:ext cx="5783588" cy="4330490"/>
          </a:xfrm>
          <a:prstGeom prst="rect">
            <a:avLst/>
          </a:prstGeom>
        </p:spPr>
      </p:pic>
      <p:pic>
        <p:nvPicPr>
          <p:cNvPr id="5" name="Picture 4"/>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7865147" y="287972"/>
            <a:ext cx="3608901" cy="2887775"/>
          </a:xfrm>
          <a:prstGeom prst="rect">
            <a:avLst/>
          </a:prstGeom>
        </p:spPr>
      </p:pic>
      <p:pic>
        <p:nvPicPr>
          <p:cNvPr id="7" name="Picture 6"/>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7881686" y="3351482"/>
            <a:ext cx="3575822" cy="1645512"/>
          </a:xfrm>
          <a:prstGeom prst="rect">
            <a:avLst/>
          </a:prstGeom>
        </p:spPr>
      </p:pic>
      <p:sp>
        <p:nvSpPr>
          <p:cNvPr id="9" name="TextBox 8"/>
          <p:cNvSpPr txBox="1"/>
          <p:nvPr/>
        </p:nvSpPr>
        <p:spPr>
          <a:xfrm>
            <a:off x="4757124" y="5049618"/>
            <a:ext cx="3168077" cy="246221"/>
          </a:xfrm>
          <a:prstGeom prst="rect">
            <a:avLst/>
          </a:prstGeom>
          <a:noFill/>
        </p:spPr>
        <p:txBody>
          <a:bodyPr wrap="square" rtlCol="0">
            <a:spAutoFit/>
          </a:bodyPr>
          <a:lstStyle/>
          <a:p>
            <a:r>
              <a:rPr lang="en-GB" sz="1000" spc="300">
                <a:solidFill>
                  <a:schemeClr val="bg1">
                    <a:lumMod val="65000"/>
                  </a:schemeClr>
                </a:solidFill>
                <a:latin typeface="+mj-lt"/>
              </a:rPr>
              <a:t>Website: akane-glass.com </a:t>
            </a:r>
          </a:p>
        </p:txBody>
      </p:sp>
      <p:cxnSp>
        <p:nvCxnSpPr>
          <p:cNvPr id="10" name="Straight Connector 9">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11"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12" name="Straight Connector 11">
            <a:extLst>
              <a:ext uri="{FF2B5EF4-FFF2-40B4-BE49-F238E27FC236}">
                <a16:creationId xmlns:a16="http://schemas.microsoft.com/office/drawing/2014/main" id="{DFEBA112-2FA0-448A-A373-EB297C4661F0}"/>
              </a:ext>
            </a:extLst>
          </p:cNvPr>
          <p:cNvCxnSpPr/>
          <p:nvPr/>
        </p:nvCxnSpPr>
        <p:spPr>
          <a:xfrm>
            <a:off x="559704" y="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3" name="TextBox 2"/>
          <p:cNvSpPr txBox="1"/>
          <p:nvPr/>
        </p:nvSpPr>
        <p:spPr>
          <a:xfrm>
            <a:off x="767454" y="5438237"/>
            <a:ext cx="11272146" cy="1200329"/>
          </a:xfrm>
          <a:prstGeom prst="rect">
            <a:avLst/>
          </a:prstGeom>
          <a:solidFill>
            <a:schemeClr val="bg1">
              <a:lumMod val="85000"/>
            </a:schemeClr>
          </a:solidFill>
          <a:ln>
            <a:noFill/>
          </a:ln>
        </p:spPr>
        <p:txBody>
          <a:bodyPr wrap="square" rtlCol="0" anchor="t">
            <a:spAutoFit/>
          </a:bodyPr>
          <a:lstStyle/>
          <a:p>
            <a:r>
              <a:rPr lang="en-GB" sz="1200">
                <a:solidFill>
                  <a:schemeClr val="tx1">
                    <a:lumMod val="65000"/>
                    <a:lumOff val="35000"/>
                  </a:schemeClr>
                </a:solidFill>
              </a:rPr>
              <a:t>This glass artist doesn’t work at an architectural scale like the others I’ve included in my research, but her practice does have distinct elements that she presents separately on her website for easy navigation. She organises her work into 3 sections; one very personal project based on a narrative and titled in chapters, one for her more formal gallery objects and another for her function glass products. In contrast to Catrin Jones, she uses white backgrounds for the webpages which doesn’t distract from the artwork. I also really like the neutral backgrounds with subtle gradients for her photography, using soft warm tones to frame her colourful and intricately patterned glass objects. I love the simplicity of her branding and presentation – it’s not a style that comes easy to me, but I’ve definitely improved my presentational skills through the external project so now I need to keep refining them and strive for something as sleek as this.  </a:t>
            </a:r>
          </a:p>
        </p:txBody>
      </p:sp>
    </p:spTree>
    <p:extLst>
      <p:ext uri="{BB962C8B-B14F-4D97-AF65-F5344CB8AC3E}">
        <p14:creationId xmlns:p14="http://schemas.microsoft.com/office/powerpoint/2010/main" val="901362439"/>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cstate="screen">
            <a:extLst>
              <a:ext uri="{28A0092B-C50C-407E-A947-70E740481C1C}">
                <a14:useLocalDpi xmlns:a14="http://schemas.microsoft.com/office/drawing/2010/main"/>
              </a:ext>
            </a:extLst>
          </a:blip>
          <a:srcRect t="12793" r="1237" b="5723"/>
          <a:stretch/>
        </p:blipFill>
        <p:spPr>
          <a:xfrm>
            <a:off x="-2" y="654576"/>
            <a:ext cx="12182723" cy="5653860"/>
          </a:xfrm>
          <a:prstGeom prst="rect">
            <a:avLst/>
          </a:prstGeom>
        </p:spPr>
      </p:pic>
      <p:sp>
        <p:nvSpPr>
          <p:cNvPr id="3" name="TextBox 2"/>
          <p:cNvSpPr txBox="1"/>
          <p:nvPr/>
        </p:nvSpPr>
        <p:spPr>
          <a:xfrm>
            <a:off x="1685613" y="126364"/>
            <a:ext cx="8811491" cy="400110"/>
          </a:xfrm>
          <a:prstGeom prst="rect">
            <a:avLst/>
          </a:prstGeom>
          <a:noFill/>
        </p:spPr>
        <p:txBody>
          <a:bodyPr wrap="square" rtlCol="0">
            <a:spAutoFit/>
          </a:bodyPr>
          <a:lstStyle/>
          <a:p>
            <a:pPr algn="ctr"/>
            <a:r>
              <a:rPr lang="en-GB" spc="600">
                <a:solidFill>
                  <a:schemeClr val="bg1">
                    <a:lumMod val="50000"/>
                  </a:schemeClr>
                </a:solidFill>
                <a:latin typeface="+mj-lt"/>
              </a:rPr>
              <a:t>Visual Artist: </a:t>
            </a:r>
            <a:r>
              <a:rPr lang="en-GB" sz="2000" spc="600">
                <a:solidFill>
                  <a:schemeClr val="bg1">
                    <a:lumMod val="75000"/>
                  </a:schemeClr>
                </a:solidFill>
                <a:latin typeface="+mj-lt"/>
              </a:rPr>
              <a:t>SIMON PERITON</a:t>
            </a:r>
          </a:p>
        </p:txBody>
      </p:sp>
      <p:sp>
        <p:nvSpPr>
          <p:cNvPr id="4" name="TextBox 3"/>
          <p:cNvSpPr txBox="1"/>
          <p:nvPr/>
        </p:nvSpPr>
        <p:spPr>
          <a:xfrm>
            <a:off x="5857678" y="6183108"/>
            <a:ext cx="5922750" cy="400110"/>
          </a:xfrm>
          <a:prstGeom prst="rect">
            <a:avLst/>
          </a:prstGeom>
          <a:noFill/>
        </p:spPr>
        <p:txBody>
          <a:bodyPr wrap="square" rtlCol="0">
            <a:spAutoFit/>
          </a:bodyPr>
          <a:lstStyle/>
          <a:p>
            <a:pPr algn="r"/>
            <a:r>
              <a:rPr lang="en-GB" sz="1000" spc="300">
                <a:solidFill>
                  <a:schemeClr val="bg1">
                    <a:lumMod val="65000"/>
                  </a:schemeClr>
                </a:solidFill>
                <a:latin typeface="+mj-lt"/>
              </a:rPr>
              <a:t>Website: sadiecoles.com/artists/31-simon-periton </a:t>
            </a:r>
          </a:p>
          <a:p>
            <a:pPr algn="r"/>
            <a:r>
              <a:rPr lang="en-GB" sz="1000" spc="300">
                <a:solidFill>
                  <a:schemeClr val="bg1">
                    <a:lumMod val="65000"/>
                  </a:schemeClr>
                </a:solidFill>
                <a:latin typeface="+mj-lt"/>
              </a:rPr>
              <a:t>Instagram: </a:t>
            </a:r>
            <a:r>
              <a:rPr lang="en-GB" sz="1000" spc="300" err="1">
                <a:solidFill>
                  <a:schemeClr val="bg1">
                    <a:lumMod val="65000"/>
                  </a:schemeClr>
                </a:solidFill>
                <a:latin typeface="+mj-lt"/>
              </a:rPr>
              <a:t>simonperiton</a:t>
            </a:r>
            <a:r>
              <a:rPr lang="en-GB" sz="1000" spc="300">
                <a:solidFill>
                  <a:schemeClr val="bg1">
                    <a:lumMod val="65000"/>
                  </a:schemeClr>
                </a:solidFill>
                <a:latin typeface="+mj-lt"/>
              </a:rPr>
              <a:t> </a:t>
            </a:r>
          </a:p>
        </p:txBody>
      </p:sp>
      <p:cxnSp>
        <p:nvCxnSpPr>
          <p:cNvPr id="6" name="Straight Connector 5">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7"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8" name="Straight Connector 7">
            <a:extLst>
              <a:ext uri="{FF2B5EF4-FFF2-40B4-BE49-F238E27FC236}">
                <a16:creationId xmlns:a16="http://schemas.microsoft.com/office/drawing/2014/main" id="{DFEBA112-2FA0-448A-A373-EB297C4661F0}"/>
              </a:ext>
            </a:extLst>
          </p:cNvPr>
          <p:cNvCxnSpPr/>
          <p:nvPr/>
        </p:nvCxnSpPr>
        <p:spPr>
          <a:xfrm>
            <a:off x="559704" y="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9" name="TextBox 8"/>
          <p:cNvSpPr txBox="1"/>
          <p:nvPr/>
        </p:nvSpPr>
        <p:spPr>
          <a:xfrm>
            <a:off x="934720" y="4497546"/>
            <a:ext cx="1879600" cy="1938992"/>
          </a:xfrm>
          <a:prstGeom prst="rect">
            <a:avLst/>
          </a:prstGeom>
          <a:solidFill>
            <a:schemeClr val="bg1">
              <a:lumMod val="85000"/>
            </a:schemeClr>
          </a:solidFill>
          <a:ln>
            <a:noFill/>
          </a:ln>
        </p:spPr>
        <p:txBody>
          <a:bodyPr wrap="square" rtlCol="0" anchor="t">
            <a:spAutoFit/>
          </a:bodyPr>
          <a:lstStyle/>
          <a:p>
            <a:r>
              <a:rPr lang="en-GB" sz="1200">
                <a:solidFill>
                  <a:schemeClr val="tx1">
                    <a:lumMod val="65000"/>
                    <a:lumOff val="35000"/>
                  </a:schemeClr>
                </a:solidFill>
              </a:rPr>
              <a:t>Claire showed me this artist's work during a tutorial for major studies, highlighting his Farringdon station project and his use of digital visualisations. I hadn’t come across him before, so I thought I’d look at his work in more depth for this module.</a:t>
            </a:r>
          </a:p>
        </p:txBody>
      </p:sp>
    </p:spTree>
    <p:extLst>
      <p:ext uri="{BB962C8B-B14F-4D97-AF65-F5344CB8AC3E}">
        <p14:creationId xmlns:p14="http://schemas.microsoft.com/office/powerpoint/2010/main" val="142044154"/>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663579" y="245989"/>
            <a:ext cx="8686014" cy="6366022"/>
            <a:chOff x="1712030" y="193949"/>
            <a:chExt cx="8686014" cy="6366022"/>
          </a:xfrm>
        </p:grpSpPr>
        <p:pic>
          <p:nvPicPr>
            <p:cNvPr id="2" name="Picture 1"/>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1712030" y="193949"/>
              <a:ext cx="4601285" cy="3731190"/>
            </a:xfrm>
            <a:prstGeom prst="rect">
              <a:avLst/>
            </a:prstGeom>
          </p:spPr>
        </p:pic>
        <p:pic>
          <p:nvPicPr>
            <p:cNvPr id="2050" name="Picture 2" descr="Simon Periton | Guerilla Gardener (2015) | Available for Sale | Artsy"/>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6330869" y="463970"/>
              <a:ext cx="4067175" cy="6096001"/>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New artworks installed by Crossrail in the Elizabeth line stations ..."/>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2336804" y="4032480"/>
              <a:ext cx="3774237" cy="2518255"/>
            </a:xfrm>
            <a:prstGeom prst="rect">
              <a:avLst/>
            </a:prstGeom>
            <a:noFill/>
            <a:extLst>
              <a:ext uri="{909E8E84-426E-40DD-AFC4-6F175D3DCCD1}">
                <a14:hiddenFill xmlns:a14="http://schemas.microsoft.com/office/drawing/2010/main">
                  <a:solidFill>
                    <a:srgbClr val="FFFFFF"/>
                  </a:solidFill>
                </a14:hiddenFill>
              </a:ext>
            </a:extLst>
          </p:spPr>
        </p:pic>
      </p:grpSp>
      <p:cxnSp>
        <p:nvCxnSpPr>
          <p:cNvPr id="6" name="Straight Connector 5">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7"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8" name="Straight Connector 7">
            <a:extLst>
              <a:ext uri="{FF2B5EF4-FFF2-40B4-BE49-F238E27FC236}">
                <a16:creationId xmlns:a16="http://schemas.microsoft.com/office/drawing/2014/main" id="{DFEBA112-2FA0-448A-A373-EB297C4661F0}"/>
              </a:ext>
            </a:extLst>
          </p:cNvPr>
          <p:cNvCxnSpPr/>
          <p:nvPr/>
        </p:nvCxnSpPr>
        <p:spPr>
          <a:xfrm>
            <a:off x="559704" y="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4" name="TextBox 3"/>
          <p:cNvSpPr txBox="1"/>
          <p:nvPr/>
        </p:nvSpPr>
        <p:spPr>
          <a:xfrm>
            <a:off x="9479280" y="245989"/>
            <a:ext cx="2387600" cy="6319294"/>
          </a:xfrm>
          <a:prstGeom prst="rect">
            <a:avLst/>
          </a:prstGeom>
          <a:noFill/>
        </p:spPr>
        <p:txBody>
          <a:bodyPr wrap="square" rtlCol="0" anchor="t">
            <a:spAutoFit/>
          </a:bodyPr>
          <a:lstStyle/>
          <a:p>
            <a:pPr>
              <a:lnSpc>
                <a:spcPct val="200000"/>
              </a:lnSpc>
            </a:pPr>
            <a:r>
              <a:rPr lang="en-GB" sz="1200">
                <a:solidFill>
                  <a:schemeClr val="tx1">
                    <a:lumMod val="65000"/>
                    <a:lumOff val="35000"/>
                  </a:schemeClr>
                </a:solidFill>
              </a:rPr>
              <a:t>It took me ages to realise he didn’t have his own website! He’s only represented externally through galleries and on contemporary artist listings. This was very different to the others I’ve looked at so I wanted to make a note of it. His branding, presentation and promotional material will all be done through his gallery representative. This is probably more typical for visual artists and fine artists but less appropriate for applied arts and design. It does highlight the possibility of external branding and outsourcing this part of my practice in the future. </a:t>
            </a:r>
          </a:p>
        </p:txBody>
      </p:sp>
    </p:spTree>
    <p:extLst>
      <p:ext uri="{BB962C8B-B14F-4D97-AF65-F5344CB8AC3E}">
        <p14:creationId xmlns:p14="http://schemas.microsoft.com/office/powerpoint/2010/main" val="2805097767"/>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782104" y="0"/>
            <a:ext cx="8155708" cy="3862878"/>
          </a:xfrm>
          <a:prstGeom prst="rect">
            <a:avLst/>
          </a:prstGeom>
        </p:spPr>
      </p:pic>
      <p:pic>
        <p:nvPicPr>
          <p:cNvPr id="3" name="Picture 2"/>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6557817" y="3718669"/>
            <a:ext cx="5578764" cy="2985532"/>
          </a:xfrm>
          <a:prstGeom prst="rect">
            <a:avLst/>
          </a:prstGeom>
        </p:spPr>
      </p:pic>
      <p:pic>
        <p:nvPicPr>
          <p:cNvPr id="3074" name="Picture 2" descr="Sadie Coles HQ | Artsy"/>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2697388" y="2501757"/>
            <a:ext cx="1134810" cy="1133526"/>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Laura Owens at Sadie Coles HQ, London •Mousse Magazine"/>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a:off x="2263625" y="3989672"/>
            <a:ext cx="4071793" cy="271452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8595360" y="618451"/>
            <a:ext cx="3322320" cy="2625975"/>
          </a:xfrm>
          <a:prstGeom prst="rect">
            <a:avLst/>
          </a:prstGeom>
          <a:solidFill>
            <a:schemeClr val="bg1">
              <a:lumMod val="85000"/>
            </a:schemeClr>
          </a:solidFill>
          <a:ln>
            <a:noFill/>
          </a:ln>
        </p:spPr>
        <p:txBody>
          <a:bodyPr wrap="square" rtlCol="0" anchor="t">
            <a:spAutoFit/>
          </a:bodyPr>
          <a:lstStyle/>
          <a:p>
            <a:pPr>
              <a:lnSpc>
                <a:spcPct val="200000"/>
              </a:lnSpc>
            </a:pPr>
            <a:r>
              <a:rPr lang="en-GB" sz="1200">
                <a:solidFill>
                  <a:schemeClr val="tx1">
                    <a:lumMod val="65000"/>
                    <a:lumOff val="35000"/>
                  </a:schemeClr>
                </a:solidFill>
              </a:rPr>
              <a:t>I’ve included these screenshots to analyse how the gallery is presenting itself and the artist's work online. They also go for the white background, simple easy to read fonts and neutral tones. Their logo and brand is also eponymous and uses a bold sans-serif font. The use of black denotes luxury and status and is a staple for the premium market.</a:t>
            </a:r>
          </a:p>
        </p:txBody>
      </p:sp>
      <p:sp>
        <p:nvSpPr>
          <p:cNvPr id="5" name="TextBox 4"/>
          <p:cNvSpPr txBox="1"/>
          <p:nvPr/>
        </p:nvSpPr>
        <p:spPr>
          <a:xfrm>
            <a:off x="965762" y="3989672"/>
            <a:ext cx="995680" cy="1200329"/>
          </a:xfrm>
          <a:prstGeom prst="rect">
            <a:avLst/>
          </a:prstGeom>
          <a:solidFill>
            <a:schemeClr val="bg1">
              <a:lumMod val="85000"/>
            </a:schemeClr>
          </a:solidFill>
          <a:ln>
            <a:noFill/>
          </a:ln>
        </p:spPr>
        <p:txBody>
          <a:bodyPr wrap="square" rtlCol="0">
            <a:spAutoFit/>
          </a:bodyPr>
          <a:lstStyle/>
          <a:p>
            <a:r>
              <a:rPr lang="en-GB" sz="1200">
                <a:solidFill>
                  <a:schemeClr val="tx1">
                    <a:lumMod val="65000"/>
                    <a:lumOff val="35000"/>
                  </a:schemeClr>
                </a:solidFill>
              </a:rPr>
              <a:t>Clean and professional photographs</a:t>
            </a:r>
          </a:p>
          <a:p>
            <a:r>
              <a:rPr lang="en-GB" sz="1200">
                <a:solidFill>
                  <a:schemeClr val="tx1">
                    <a:lumMod val="65000"/>
                    <a:lumOff val="35000"/>
                  </a:schemeClr>
                </a:solidFill>
              </a:rPr>
              <a:t>show the work in a space.</a:t>
            </a:r>
          </a:p>
        </p:txBody>
      </p:sp>
      <p:cxnSp>
        <p:nvCxnSpPr>
          <p:cNvPr id="9" name="Straight Connector 8">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10"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11" name="Straight Connector 10">
            <a:extLst>
              <a:ext uri="{FF2B5EF4-FFF2-40B4-BE49-F238E27FC236}">
                <a16:creationId xmlns:a16="http://schemas.microsoft.com/office/drawing/2014/main" id="{DFEBA112-2FA0-448A-A373-EB297C4661F0}"/>
              </a:ext>
            </a:extLst>
          </p:cNvPr>
          <p:cNvCxnSpPr/>
          <p:nvPr/>
        </p:nvCxnSpPr>
        <p:spPr>
          <a:xfrm>
            <a:off x="559704" y="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12887656"/>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cstate="screen">
            <a:extLst>
              <a:ext uri="{28A0092B-C50C-407E-A947-70E740481C1C}">
                <a14:useLocalDpi xmlns:a14="http://schemas.microsoft.com/office/drawing/2010/main"/>
              </a:ext>
            </a:extLst>
          </a:blip>
          <a:srcRect t="12915" b="4821"/>
          <a:stretch/>
        </p:blipFill>
        <p:spPr>
          <a:xfrm>
            <a:off x="857711" y="630908"/>
            <a:ext cx="11070129" cy="5122487"/>
          </a:xfrm>
          <a:prstGeom prst="rect">
            <a:avLst/>
          </a:prstGeom>
        </p:spPr>
      </p:pic>
      <p:sp>
        <p:nvSpPr>
          <p:cNvPr id="5" name="TextBox 4"/>
          <p:cNvSpPr txBox="1"/>
          <p:nvPr/>
        </p:nvSpPr>
        <p:spPr>
          <a:xfrm>
            <a:off x="1987029" y="111890"/>
            <a:ext cx="8811491" cy="400110"/>
          </a:xfrm>
          <a:prstGeom prst="rect">
            <a:avLst/>
          </a:prstGeom>
          <a:noFill/>
        </p:spPr>
        <p:txBody>
          <a:bodyPr wrap="square" rtlCol="0">
            <a:spAutoFit/>
          </a:bodyPr>
          <a:lstStyle/>
          <a:p>
            <a:pPr algn="ctr"/>
            <a:r>
              <a:rPr lang="en-GB" spc="600">
                <a:solidFill>
                  <a:schemeClr val="bg1">
                    <a:lumMod val="50000"/>
                  </a:schemeClr>
                </a:solidFill>
                <a:latin typeface="+mj-lt"/>
              </a:rPr>
              <a:t>Kiln-Formed Glass Artist: </a:t>
            </a:r>
            <a:r>
              <a:rPr lang="en-GB" sz="2000" spc="600">
                <a:solidFill>
                  <a:schemeClr val="bg1">
                    <a:lumMod val="75000"/>
                  </a:schemeClr>
                </a:solidFill>
                <a:latin typeface="+mj-lt"/>
              </a:rPr>
              <a:t>LISA CAHILL</a:t>
            </a:r>
          </a:p>
        </p:txBody>
      </p:sp>
      <p:sp>
        <p:nvSpPr>
          <p:cNvPr id="6" name="TextBox 5"/>
          <p:cNvSpPr txBox="1"/>
          <p:nvPr/>
        </p:nvSpPr>
        <p:spPr>
          <a:xfrm>
            <a:off x="857711" y="6197605"/>
            <a:ext cx="3463641" cy="400110"/>
          </a:xfrm>
          <a:prstGeom prst="rect">
            <a:avLst/>
          </a:prstGeom>
          <a:noFill/>
        </p:spPr>
        <p:txBody>
          <a:bodyPr wrap="square" rtlCol="0">
            <a:spAutoFit/>
          </a:bodyPr>
          <a:lstStyle/>
          <a:p>
            <a:r>
              <a:rPr lang="en-GB" sz="1000" spc="300">
                <a:solidFill>
                  <a:schemeClr val="bg1">
                    <a:lumMod val="65000"/>
                  </a:schemeClr>
                </a:solidFill>
                <a:latin typeface="+mj-lt"/>
              </a:rPr>
              <a:t>Website: lisacahill.com </a:t>
            </a:r>
          </a:p>
          <a:p>
            <a:r>
              <a:rPr lang="en-GB" sz="1000" spc="300">
                <a:solidFill>
                  <a:schemeClr val="bg1">
                    <a:lumMod val="65000"/>
                  </a:schemeClr>
                </a:solidFill>
                <a:latin typeface="+mj-lt"/>
              </a:rPr>
              <a:t>Instagram: </a:t>
            </a:r>
            <a:r>
              <a:rPr lang="en-GB" sz="1000" spc="300" err="1">
                <a:solidFill>
                  <a:schemeClr val="bg1">
                    <a:lumMod val="65000"/>
                  </a:schemeClr>
                </a:solidFill>
                <a:latin typeface="+mj-lt"/>
              </a:rPr>
              <a:t>lisacahillglass</a:t>
            </a:r>
            <a:r>
              <a:rPr lang="en-GB" sz="1000" spc="300">
                <a:solidFill>
                  <a:schemeClr val="bg1">
                    <a:lumMod val="65000"/>
                  </a:schemeClr>
                </a:solidFill>
                <a:latin typeface="+mj-lt"/>
              </a:rPr>
              <a:t> </a:t>
            </a:r>
          </a:p>
        </p:txBody>
      </p:sp>
      <p:sp>
        <p:nvSpPr>
          <p:cNvPr id="7" name="TextBox 6"/>
          <p:cNvSpPr txBox="1"/>
          <p:nvPr/>
        </p:nvSpPr>
        <p:spPr>
          <a:xfrm>
            <a:off x="6246979" y="6197605"/>
            <a:ext cx="5680861" cy="400110"/>
          </a:xfrm>
          <a:prstGeom prst="rect">
            <a:avLst/>
          </a:prstGeom>
          <a:noFill/>
        </p:spPr>
        <p:txBody>
          <a:bodyPr wrap="square" rtlCol="0">
            <a:spAutoFit/>
          </a:bodyPr>
          <a:lstStyle/>
          <a:p>
            <a:pPr algn="r"/>
            <a:r>
              <a:rPr lang="en-GB" sz="1000" spc="300">
                <a:solidFill>
                  <a:schemeClr val="bg1">
                    <a:lumMod val="65000"/>
                  </a:schemeClr>
                </a:solidFill>
                <a:latin typeface="+mj-lt"/>
              </a:rPr>
              <a:t>Facebook: @Lisa-Cahill-1718490964917942s </a:t>
            </a:r>
          </a:p>
          <a:p>
            <a:pPr algn="r"/>
            <a:r>
              <a:rPr lang="en-GB" sz="1000" spc="300">
                <a:solidFill>
                  <a:schemeClr val="bg1">
                    <a:lumMod val="65000"/>
                  </a:schemeClr>
                </a:solidFill>
                <a:latin typeface="+mj-lt"/>
              </a:rPr>
              <a:t>LinkedIn: lisa-cahill-974b3b35</a:t>
            </a:r>
            <a:endParaRPr lang="en-GB" sz="1000">
              <a:solidFill>
                <a:schemeClr val="bg1">
                  <a:lumMod val="65000"/>
                </a:schemeClr>
              </a:solidFill>
              <a:latin typeface="+mj-lt"/>
            </a:endParaRPr>
          </a:p>
        </p:txBody>
      </p:sp>
      <p:sp>
        <p:nvSpPr>
          <p:cNvPr id="8" name="TextBox 7"/>
          <p:cNvSpPr txBox="1"/>
          <p:nvPr/>
        </p:nvSpPr>
        <p:spPr>
          <a:xfrm>
            <a:off x="4230542" y="5852389"/>
            <a:ext cx="3491344" cy="246221"/>
          </a:xfrm>
          <a:prstGeom prst="rect">
            <a:avLst/>
          </a:prstGeom>
          <a:noFill/>
        </p:spPr>
        <p:txBody>
          <a:bodyPr wrap="square" rtlCol="0">
            <a:spAutoFit/>
          </a:bodyPr>
          <a:lstStyle/>
          <a:p>
            <a:pPr algn="ctr"/>
            <a:r>
              <a:rPr lang="en-GB" sz="1000" spc="600">
                <a:solidFill>
                  <a:schemeClr val="bg1">
                    <a:lumMod val="65000"/>
                  </a:schemeClr>
                </a:solidFill>
                <a:latin typeface="+mj-lt"/>
              </a:rPr>
              <a:t>Website Landing Page</a:t>
            </a:r>
          </a:p>
        </p:txBody>
      </p:sp>
      <p:cxnSp>
        <p:nvCxnSpPr>
          <p:cNvPr id="9" name="Straight Connector 8">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10"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11" name="Straight Connector 10">
            <a:extLst>
              <a:ext uri="{FF2B5EF4-FFF2-40B4-BE49-F238E27FC236}">
                <a16:creationId xmlns:a16="http://schemas.microsoft.com/office/drawing/2014/main" id="{DFEBA112-2FA0-448A-A373-EB297C4661F0}"/>
              </a:ext>
            </a:extLst>
          </p:cNvPr>
          <p:cNvCxnSpPr/>
          <p:nvPr/>
        </p:nvCxnSpPr>
        <p:spPr>
          <a:xfrm>
            <a:off x="559704" y="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81950495"/>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cstate="screen">
            <a:extLst>
              <a:ext uri="{28A0092B-C50C-407E-A947-70E740481C1C}">
                <a14:useLocalDpi xmlns:a14="http://schemas.microsoft.com/office/drawing/2010/main"/>
              </a:ext>
            </a:extLst>
          </a:blip>
          <a:srcRect l="23553" t="12284" r="23452" b="5595"/>
          <a:stretch/>
        </p:blipFill>
        <p:spPr>
          <a:xfrm>
            <a:off x="881753" y="-1"/>
            <a:ext cx="7867860" cy="6858001"/>
          </a:xfrm>
          <a:prstGeom prst="rect">
            <a:avLst/>
          </a:prstGeom>
        </p:spPr>
      </p:pic>
      <p:cxnSp>
        <p:nvCxnSpPr>
          <p:cNvPr id="4" name="Straight Connector 3">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6"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7" name="Straight Connector 6">
            <a:extLst>
              <a:ext uri="{FF2B5EF4-FFF2-40B4-BE49-F238E27FC236}">
                <a16:creationId xmlns:a16="http://schemas.microsoft.com/office/drawing/2014/main" id="{DFEBA112-2FA0-448A-A373-EB297C4661F0}"/>
              </a:ext>
            </a:extLst>
          </p:cNvPr>
          <p:cNvCxnSpPr/>
          <p:nvPr/>
        </p:nvCxnSpPr>
        <p:spPr>
          <a:xfrm>
            <a:off x="559704" y="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3" name="TextBox 2"/>
          <p:cNvSpPr txBox="1"/>
          <p:nvPr/>
        </p:nvSpPr>
        <p:spPr>
          <a:xfrm>
            <a:off x="8575040" y="612843"/>
            <a:ext cx="3180080" cy="5632311"/>
          </a:xfrm>
          <a:prstGeom prst="rect">
            <a:avLst/>
          </a:prstGeom>
          <a:solidFill>
            <a:schemeClr val="bg1">
              <a:lumMod val="85000"/>
            </a:schemeClr>
          </a:solidFill>
          <a:ln>
            <a:noFill/>
          </a:ln>
        </p:spPr>
        <p:txBody>
          <a:bodyPr wrap="square" rtlCol="0" anchor="t">
            <a:spAutoFit/>
          </a:bodyPr>
          <a:lstStyle/>
          <a:p>
            <a:pPr>
              <a:lnSpc>
                <a:spcPct val="200000"/>
              </a:lnSpc>
            </a:pPr>
            <a:r>
              <a:rPr lang="en-GB" sz="1200">
                <a:solidFill>
                  <a:schemeClr val="tx1">
                    <a:lumMod val="65000"/>
                    <a:lumOff val="35000"/>
                  </a:schemeClr>
                </a:solidFill>
              </a:rPr>
              <a:t>Another maker I hadn’t come across prior to this module – I must have been living under a rock! Her glass work is absolutely gorgeous, I really connected to her use of multiples to create larger pieces for architectural scales.</a:t>
            </a:r>
          </a:p>
          <a:p>
            <a:pPr>
              <a:lnSpc>
                <a:spcPct val="200000"/>
              </a:lnSpc>
            </a:pPr>
            <a:endParaRPr lang="en-GB" sz="1200">
              <a:solidFill>
                <a:schemeClr val="tx1">
                  <a:lumMod val="65000"/>
                  <a:lumOff val="35000"/>
                </a:schemeClr>
              </a:solidFill>
            </a:endParaRPr>
          </a:p>
          <a:p>
            <a:pPr>
              <a:lnSpc>
                <a:spcPct val="200000"/>
              </a:lnSpc>
            </a:pPr>
            <a:r>
              <a:rPr lang="en-GB" sz="1200">
                <a:solidFill>
                  <a:schemeClr val="tx1">
                    <a:lumMod val="65000"/>
                    <a:lumOff val="35000"/>
                  </a:schemeClr>
                </a:solidFill>
              </a:rPr>
              <a:t>Her strong use of photography, especially on the landing page, speaks volumes and tells you immediately what she does. During Race to Market, we were told the landing page of your website should be about what you can offer the client NOT be about you. I think she does this perfectly. The landing page shows potential clients what she can do for them without having to navigate to the 'about' page or galleries.</a:t>
            </a:r>
            <a:endParaRPr lang="en-GB" sz="1200">
              <a:solidFill>
                <a:schemeClr val="tx1">
                  <a:lumMod val="65000"/>
                  <a:lumOff val="35000"/>
                </a:schemeClr>
              </a:solidFill>
              <a:cs typeface="Calibri"/>
            </a:endParaRPr>
          </a:p>
        </p:txBody>
      </p:sp>
    </p:spTree>
    <p:extLst>
      <p:ext uri="{BB962C8B-B14F-4D97-AF65-F5344CB8AC3E}">
        <p14:creationId xmlns:p14="http://schemas.microsoft.com/office/powerpoint/2010/main" val="2725534997"/>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8290560" y="2312676"/>
            <a:ext cx="3864496" cy="4545324"/>
          </a:xfrm>
          <a:prstGeom prst="rect">
            <a:avLst/>
          </a:prstGeom>
        </p:spPr>
      </p:pic>
      <p:cxnSp>
        <p:nvCxnSpPr>
          <p:cNvPr id="7" name="Straight Connector 6">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8"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9" name="Straight Connector 8">
            <a:extLst>
              <a:ext uri="{FF2B5EF4-FFF2-40B4-BE49-F238E27FC236}">
                <a16:creationId xmlns:a16="http://schemas.microsoft.com/office/drawing/2014/main" id="{DFEBA112-2FA0-448A-A373-EB297C4661F0}"/>
              </a:ext>
            </a:extLst>
          </p:cNvPr>
          <p:cNvCxnSpPr/>
          <p:nvPr/>
        </p:nvCxnSpPr>
        <p:spPr>
          <a:xfrm>
            <a:off x="559704" y="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pic>
        <p:nvPicPr>
          <p:cNvPr id="10" name="Picture 9"/>
          <p:cNvPicPr>
            <a:picLocks noChangeAspect="1"/>
          </p:cNvPicPr>
          <p:nvPr/>
        </p:nvPicPr>
        <p:blipFill rotWithShape="1">
          <a:blip r:embed="rId3" cstate="screen">
            <a:extLst>
              <a:ext uri="{28A0092B-C50C-407E-A947-70E740481C1C}">
                <a14:useLocalDpi xmlns:a14="http://schemas.microsoft.com/office/drawing/2010/main"/>
              </a:ext>
            </a:extLst>
          </a:blip>
          <a:srcRect l="12830" t="32345" r="14513" b="5605"/>
          <a:stretch/>
        </p:blipFill>
        <p:spPr>
          <a:xfrm>
            <a:off x="767454" y="0"/>
            <a:ext cx="7523106" cy="3614018"/>
          </a:xfrm>
          <a:prstGeom prst="rect">
            <a:avLst/>
          </a:prstGeom>
        </p:spPr>
      </p:pic>
      <p:pic>
        <p:nvPicPr>
          <p:cNvPr id="5" name="Picture 4"/>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3225973" y="3144520"/>
            <a:ext cx="4856838" cy="3520440"/>
          </a:xfrm>
          <a:prstGeom prst="rect">
            <a:avLst/>
          </a:prstGeom>
        </p:spPr>
      </p:pic>
      <p:sp>
        <p:nvSpPr>
          <p:cNvPr id="4" name="TextBox 3"/>
          <p:cNvSpPr txBox="1"/>
          <p:nvPr/>
        </p:nvSpPr>
        <p:spPr>
          <a:xfrm>
            <a:off x="8082811" y="582014"/>
            <a:ext cx="3749040" cy="1148648"/>
          </a:xfrm>
          <a:prstGeom prst="rect">
            <a:avLst/>
          </a:prstGeom>
          <a:solidFill>
            <a:schemeClr val="bg1">
              <a:lumMod val="85000"/>
            </a:schemeClr>
          </a:solidFill>
          <a:ln>
            <a:noFill/>
          </a:ln>
        </p:spPr>
        <p:txBody>
          <a:bodyPr wrap="square" rtlCol="0">
            <a:spAutoFit/>
          </a:bodyPr>
          <a:lstStyle/>
          <a:p>
            <a:pPr>
              <a:lnSpc>
                <a:spcPct val="200000"/>
              </a:lnSpc>
            </a:pPr>
            <a:r>
              <a:rPr lang="en-GB" sz="1200">
                <a:solidFill>
                  <a:schemeClr val="tx1">
                    <a:lumMod val="65000"/>
                    <a:lumOff val="35000"/>
                  </a:schemeClr>
                </a:solidFill>
              </a:rPr>
              <a:t>I really like the clear way she separates her work into distinct areas that encompass architectural projects, gallery objects and panels and also functional products. </a:t>
            </a:r>
          </a:p>
        </p:txBody>
      </p:sp>
      <p:sp>
        <p:nvSpPr>
          <p:cNvPr id="11" name="TextBox 10"/>
          <p:cNvSpPr txBox="1"/>
          <p:nvPr/>
        </p:nvSpPr>
        <p:spPr>
          <a:xfrm>
            <a:off x="871329" y="3861126"/>
            <a:ext cx="2240453" cy="2556726"/>
          </a:xfrm>
          <a:prstGeom prst="rect">
            <a:avLst/>
          </a:prstGeom>
          <a:solidFill>
            <a:schemeClr val="bg1">
              <a:lumMod val="85000"/>
            </a:schemeClr>
          </a:solidFill>
          <a:ln>
            <a:noFill/>
          </a:ln>
        </p:spPr>
        <p:txBody>
          <a:bodyPr wrap="square" rtlCol="0" anchor="t">
            <a:spAutoFit/>
          </a:bodyPr>
          <a:lstStyle/>
          <a:p>
            <a:pPr>
              <a:lnSpc>
                <a:spcPct val="150000"/>
              </a:lnSpc>
            </a:pPr>
            <a:r>
              <a:rPr lang="en-GB" sz="1200">
                <a:solidFill>
                  <a:schemeClr val="tx1">
                    <a:lumMod val="65000"/>
                    <a:lumOff val="35000"/>
                  </a:schemeClr>
                </a:solidFill>
              </a:rPr>
              <a:t>Of all the brands and makers I’ve looked at I think the way she presents her work is my favourite and isn’t impossible for me to emulate using Wix. The strong images, clear titles and concise descriptions really make it feel like viewing work at a gallery.</a:t>
            </a:r>
          </a:p>
        </p:txBody>
      </p:sp>
    </p:spTree>
    <p:extLst>
      <p:ext uri="{BB962C8B-B14F-4D97-AF65-F5344CB8AC3E}">
        <p14:creationId xmlns:p14="http://schemas.microsoft.com/office/powerpoint/2010/main" val="2297472458"/>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cstate="screen">
            <a:extLst>
              <a:ext uri="{28A0092B-C50C-407E-A947-70E740481C1C}">
                <a14:useLocalDpi xmlns:a14="http://schemas.microsoft.com/office/drawing/2010/main"/>
              </a:ext>
            </a:extLst>
          </a:blip>
          <a:srcRect l="24556" t="25806" r="25826" b="5415"/>
          <a:stretch/>
        </p:blipFill>
        <p:spPr>
          <a:xfrm>
            <a:off x="1034213" y="621997"/>
            <a:ext cx="5187981" cy="4045148"/>
          </a:xfrm>
          <a:prstGeom prst="rect">
            <a:avLst/>
          </a:prstGeom>
        </p:spPr>
      </p:pic>
      <p:pic>
        <p:nvPicPr>
          <p:cNvPr id="2" name="Picture 1"/>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6304242" y="934820"/>
            <a:ext cx="5440717" cy="3460309"/>
          </a:xfrm>
          <a:prstGeom prst="rect">
            <a:avLst/>
          </a:prstGeom>
        </p:spPr>
      </p:pic>
      <p:cxnSp>
        <p:nvCxnSpPr>
          <p:cNvPr id="8" name="Straight Connector 7">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9"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10" name="Straight Connector 9">
            <a:extLst>
              <a:ext uri="{FF2B5EF4-FFF2-40B4-BE49-F238E27FC236}">
                <a16:creationId xmlns:a16="http://schemas.microsoft.com/office/drawing/2014/main" id="{DFEBA112-2FA0-448A-A373-EB297C4661F0}"/>
              </a:ext>
            </a:extLst>
          </p:cNvPr>
          <p:cNvCxnSpPr/>
          <p:nvPr/>
        </p:nvCxnSpPr>
        <p:spPr>
          <a:xfrm>
            <a:off x="559704" y="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3" name="TextBox 2"/>
          <p:cNvSpPr txBox="1"/>
          <p:nvPr/>
        </p:nvSpPr>
        <p:spPr>
          <a:xfrm>
            <a:off x="1034213" y="5181942"/>
            <a:ext cx="10710746" cy="1015663"/>
          </a:xfrm>
          <a:prstGeom prst="rect">
            <a:avLst/>
          </a:prstGeom>
          <a:noFill/>
        </p:spPr>
        <p:txBody>
          <a:bodyPr wrap="square" rtlCol="0" anchor="t">
            <a:spAutoFit/>
          </a:bodyPr>
          <a:lstStyle/>
          <a:p>
            <a:r>
              <a:rPr lang="en-GB" sz="1200">
                <a:solidFill>
                  <a:schemeClr val="tx1">
                    <a:lumMod val="65000"/>
                    <a:lumOff val="35000"/>
                  </a:schemeClr>
                </a:solidFill>
              </a:rPr>
              <a:t>Learning to photograph glass has been a sharp learning curve – it’s such a difficult material to take good quality pictures of but for the same reason it’s such a lovely material to work with; its transparency, reflectiveness and fragile surface. I’ve included these images from the product's section of her work as they are beautifully photographed and brilliant examples of the type of shots I can realistically try while working from home during lockdown. It’s taken me ages to iron out the issues with taking photos of my glass work at home and a lot of my major studies has been devoted to lighting tests, learning how to use a DSLR and improving my Photoshop skills.  I really like the variety of angles, compositions and styling of these shots, they look so professional and sleek!</a:t>
            </a:r>
          </a:p>
        </p:txBody>
      </p:sp>
    </p:spTree>
    <p:extLst>
      <p:ext uri="{BB962C8B-B14F-4D97-AF65-F5344CB8AC3E}">
        <p14:creationId xmlns:p14="http://schemas.microsoft.com/office/powerpoint/2010/main" val="3864578078"/>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pc="600">
                <a:solidFill>
                  <a:schemeClr val="bg1">
                    <a:lumMod val="50000"/>
                  </a:schemeClr>
                </a:solidFill>
              </a:rPr>
              <a:t>Brand Identity</a:t>
            </a:r>
          </a:p>
        </p:txBody>
      </p:sp>
      <p:sp>
        <p:nvSpPr>
          <p:cNvPr id="3" name="Subtitle 2"/>
          <p:cNvSpPr>
            <a:spLocks noGrp="1"/>
          </p:cNvSpPr>
          <p:nvPr>
            <p:ph type="subTitle" idx="1"/>
          </p:nvPr>
        </p:nvSpPr>
        <p:spPr/>
        <p:txBody>
          <a:bodyPr/>
          <a:lstStyle/>
          <a:p>
            <a:r>
              <a:rPr lang="en-GB" spc="300">
                <a:solidFill>
                  <a:schemeClr val="bg1">
                    <a:lumMod val="75000"/>
                  </a:schemeClr>
                </a:solidFill>
              </a:rPr>
              <a:t>CONNECTING RESEARCH TO PRACTICE</a:t>
            </a:r>
          </a:p>
        </p:txBody>
      </p:sp>
      <p:cxnSp>
        <p:nvCxnSpPr>
          <p:cNvPr id="4" name="Straight Connector 3">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5"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6" name="Straight Connector 5">
            <a:extLst>
              <a:ext uri="{FF2B5EF4-FFF2-40B4-BE49-F238E27FC236}">
                <a16:creationId xmlns:a16="http://schemas.microsoft.com/office/drawing/2014/main" id="{DFEBA112-2FA0-448A-A373-EB297C4661F0}"/>
              </a:ext>
            </a:extLst>
          </p:cNvPr>
          <p:cNvCxnSpPr/>
          <p:nvPr/>
        </p:nvCxnSpPr>
        <p:spPr>
          <a:xfrm>
            <a:off x="559704" y="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84677386"/>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7342721" y="1"/>
            <a:ext cx="4849279" cy="6858000"/>
          </a:xfrm>
          <a:prstGeom prst="rect">
            <a:avLst/>
          </a:prstGeom>
        </p:spPr>
      </p:pic>
      <p:cxnSp>
        <p:nvCxnSpPr>
          <p:cNvPr id="3" name="Straight Connector 2">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4"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5" name="Straight Connector 4">
            <a:extLst>
              <a:ext uri="{FF2B5EF4-FFF2-40B4-BE49-F238E27FC236}">
                <a16:creationId xmlns:a16="http://schemas.microsoft.com/office/drawing/2014/main" id="{DFEBA112-2FA0-448A-A373-EB297C4661F0}"/>
              </a:ext>
            </a:extLst>
          </p:cNvPr>
          <p:cNvCxnSpPr/>
          <p:nvPr/>
        </p:nvCxnSpPr>
        <p:spPr>
          <a:xfrm>
            <a:off x="559704" y="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952986" y="243512"/>
            <a:ext cx="5953760" cy="6370975"/>
          </a:xfrm>
          <a:prstGeom prst="rect">
            <a:avLst/>
          </a:prstGeom>
          <a:noFill/>
        </p:spPr>
        <p:txBody>
          <a:bodyPr wrap="square" rtlCol="0" anchor="t">
            <a:spAutoFit/>
          </a:bodyPr>
          <a:lstStyle/>
          <a:p>
            <a:pPr>
              <a:lnSpc>
                <a:spcPct val="200000"/>
              </a:lnSpc>
            </a:pPr>
            <a:r>
              <a:rPr lang="en-GB" sz="1200">
                <a:solidFill>
                  <a:schemeClr val="tx1">
                    <a:lumMod val="65000"/>
                    <a:lumOff val="35000"/>
                  </a:schemeClr>
                </a:solidFill>
              </a:rPr>
              <a:t>When writing my brief for the final major project, I found it really helpful to analyse and evaluate the outcomes for my previous projects. I was looking for a connecting thread, something I could push further and develop that would encompass my best skills and favourite processes. I was really happy with the proposal I wrote after looking critically back over my what I’d made so far.</a:t>
            </a:r>
          </a:p>
          <a:p>
            <a:pPr>
              <a:lnSpc>
                <a:spcPct val="200000"/>
              </a:lnSpc>
            </a:pPr>
            <a:endParaRPr lang="en-GB" sz="1200">
              <a:solidFill>
                <a:schemeClr val="tx1">
                  <a:lumMod val="65000"/>
                  <a:lumOff val="35000"/>
                </a:schemeClr>
              </a:solidFill>
            </a:endParaRPr>
          </a:p>
          <a:p>
            <a:pPr>
              <a:lnSpc>
                <a:spcPct val="200000"/>
              </a:lnSpc>
            </a:pPr>
            <a:r>
              <a:rPr lang="en-GB" sz="1200">
                <a:solidFill>
                  <a:schemeClr val="tx1">
                    <a:lumMod val="65000"/>
                    <a:lumOff val="35000"/>
                  </a:schemeClr>
                </a:solidFill>
              </a:rPr>
              <a:t>During a tutorial with Cath B, she advised me to pull out 10-20 key images from my current project to examine and use as a platform to build my brand identity. As I had to take a break from university during my 3</a:t>
            </a:r>
            <a:r>
              <a:rPr lang="en-GB" sz="1200" baseline="30000">
                <a:solidFill>
                  <a:schemeClr val="tx1">
                    <a:lumMod val="65000"/>
                    <a:lumOff val="35000"/>
                  </a:schemeClr>
                </a:solidFill>
              </a:rPr>
              <a:t>rd</a:t>
            </a:r>
            <a:r>
              <a:rPr lang="en-GB" sz="1200">
                <a:solidFill>
                  <a:schemeClr val="tx1">
                    <a:lumMod val="65000"/>
                    <a:lumOff val="35000"/>
                  </a:schemeClr>
                </a:solidFill>
              </a:rPr>
              <a:t> year and return to complete it the following year, it’s felt like I’ve been working on my final project forever! Going through images from the start to the end will hopefully give me a better perspective of it as a whole and give me plenty to build a brand style from.</a:t>
            </a:r>
            <a:endParaRPr lang="en-GB" sz="1200">
              <a:solidFill>
                <a:schemeClr val="tx1">
                  <a:lumMod val="65000"/>
                  <a:lumOff val="35000"/>
                </a:schemeClr>
              </a:solidFill>
              <a:cs typeface="Calibri"/>
            </a:endParaRPr>
          </a:p>
          <a:p>
            <a:pPr>
              <a:lnSpc>
                <a:spcPct val="200000"/>
              </a:lnSpc>
            </a:pPr>
            <a:endParaRPr lang="en-GB" sz="1200">
              <a:solidFill>
                <a:schemeClr val="tx1">
                  <a:lumMod val="65000"/>
                  <a:lumOff val="35000"/>
                </a:schemeClr>
              </a:solidFill>
            </a:endParaRPr>
          </a:p>
          <a:p>
            <a:pPr>
              <a:lnSpc>
                <a:spcPct val="200000"/>
              </a:lnSpc>
            </a:pPr>
            <a:endParaRPr lang="en-GB" sz="1200">
              <a:solidFill>
                <a:schemeClr val="tx1">
                  <a:lumMod val="65000"/>
                  <a:lumOff val="35000"/>
                </a:schemeClr>
              </a:solidFill>
            </a:endParaRPr>
          </a:p>
          <a:p>
            <a:pPr>
              <a:lnSpc>
                <a:spcPct val="200000"/>
              </a:lnSpc>
            </a:pPr>
            <a:endParaRPr lang="en-GB" sz="1200">
              <a:solidFill>
                <a:schemeClr val="tx1">
                  <a:lumMod val="65000"/>
                  <a:lumOff val="35000"/>
                </a:schemeClr>
              </a:solidFill>
            </a:endParaRPr>
          </a:p>
          <a:p>
            <a:pPr>
              <a:lnSpc>
                <a:spcPct val="200000"/>
              </a:lnSpc>
            </a:pPr>
            <a:r>
              <a:rPr lang="en-GB" sz="1200">
                <a:solidFill>
                  <a:schemeClr val="tx1">
                    <a:lumMod val="65000"/>
                    <a:lumOff val="35000"/>
                  </a:schemeClr>
                </a:solidFill>
              </a:rPr>
              <a:t>These are the images I pulled together to help me write my brief for major, showing work from 1</a:t>
            </a:r>
            <a:r>
              <a:rPr lang="en-GB" sz="1200" baseline="30000">
                <a:solidFill>
                  <a:schemeClr val="tx1">
                    <a:lumMod val="65000"/>
                    <a:lumOff val="35000"/>
                  </a:schemeClr>
                </a:solidFill>
              </a:rPr>
              <a:t>st</a:t>
            </a:r>
            <a:r>
              <a:rPr lang="en-GB" sz="1200">
                <a:solidFill>
                  <a:schemeClr val="tx1">
                    <a:lumMod val="65000"/>
                    <a:lumOff val="35000"/>
                  </a:schemeClr>
                </a:solidFill>
              </a:rPr>
              <a:t> year to the start of my final project </a:t>
            </a:r>
            <a:r>
              <a:rPr lang="en-GB" sz="1200">
                <a:solidFill>
                  <a:schemeClr val="tx1">
                    <a:lumMod val="65000"/>
                    <a:lumOff val="35000"/>
                  </a:schemeClr>
                </a:solidFill>
                <a:sym typeface="Wingdings" panose="05000000000000000000" pitchFamily="2" charset="2"/>
              </a:rPr>
              <a:t></a:t>
            </a:r>
            <a:endParaRPr lang="en-GB" sz="1200">
              <a:solidFill>
                <a:schemeClr val="tx1">
                  <a:lumMod val="65000"/>
                  <a:lumOff val="35000"/>
                </a:schemeClr>
              </a:solidFill>
            </a:endParaRPr>
          </a:p>
        </p:txBody>
      </p:sp>
    </p:spTree>
    <p:extLst>
      <p:ext uri="{BB962C8B-B14F-4D97-AF65-F5344CB8AC3E}">
        <p14:creationId xmlns:p14="http://schemas.microsoft.com/office/powerpoint/2010/main" val="3050931422"/>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3897201" y="3440430"/>
            <a:ext cx="2922180" cy="3417571"/>
          </a:xfrm>
          <a:prstGeom prst="rect">
            <a:avLst/>
          </a:prstGeom>
        </p:spPr>
      </p:pic>
      <p:pic>
        <p:nvPicPr>
          <p:cNvPr id="3" name="Picture 2"/>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133214" y="1"/>
            <a:ext cx="6116318" cy="3440429"/>
          </a:xfrm>
          <a:prstGeom prst="rect">
            <a:avLst/>
          </a:prstGeom>
        </p:spPr>
      </p:pic>
      <p:cxnSp>
        <p:nvCxnSpPr>
          <p:cNvPr id="6" name="Straight Connector 5">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7"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8" name="Straight Connector 7">
            <a:extLst>
              <a:ext uri="{FF2B5EF4-FFF2-40B4-BE49-F238E27FC236}">
                <a16:creationId xmlns:a16="http://schemas.microsoft.com/office/drawing/2014/main" id="{DFEBA112-2FA0-448A-A373-EB297C4661F0}"/>
              </a:ext>
            </a:extLst>
          </p:cNvPr>
          <p:cNvCxnSpPr/>
          <p:nvPr/>
        </p:nvCxnSpPr>
        <p:spPr>
          <a:xfrm>
            <a:off x="559704" y="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pic>
        <p:nvPicPr>
          <p:cNvPr id="9" name="Picture 8"/>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819381" y="0"/>
            <a:ext cx="5372619" cy="6858000"/>
          </a:xfrm>
          <a:prstGeom prst="rect">
            <a:avLst/>
          </a:prstGeom>
        </p:spPr>
      </p:pic>
      <p:sp>
        <p:nvSpPr>
          <p:cNvPr id="10" name="TextBox 9"/>
          <p:cNvSpPr txBox="1"/>
          <p:nvPr/>
        </p:nvSpPr>
        <p:spPr>
          <a:xfrm>
            <a:off x="1133214" y="3881120"/>
            <a:ext cx="2453266" cy="2308324"/>
          </a:xfrm>
          <a:prstGeom prst="rect">
            <a:avLst/>
          </a:prstGeom>
          <a:noFill/>
        </p:spPr>
        <p:txBody>
          <a:bodyPr wrap="square" rtlCol="0">
            <a:spAutoFit/>
          </a:bodyPr>
          <a:lstStyle/>
          <a:p>
            <a:pPr marL="171450" indent="-171450">
              <a:lnSpc>
                <a:spcPct val="150000"/>
              </a:lnSpc>
              <a:buFont typeface="Arial" panose="020B0604020202020204" pitchFamily="34" charset="0"/>
              <a:buChar char="•"/>
            </a:pPr>
            <a:r>
              <a:rPr lang="en-GB" sz="1200">
                <a:solidFill>
                  <a:schemeClr val="tx1">
                    <a:lumMod val="65000"/>
                    <a:lumOff val="35000"/>
                  </a:schemeClr>
                </a:solidFill>
              </a:rPr>
              <a:t>Layered drawings of flowers and a fossil</a:t>
            </a:r>
          </a:p>
          <a:p>
            <a:pPr>
              <a:lnSpc>
                <a:spcPct val="150000"/>
              </a:lnSpc>
            </a:pPr>
            <a:endParaRPr lang="en-GB" sz="1200">
              <a:solidFill>
                <a:schemeClr val="tx1">
                  <a:lumMod val="65000"/>
                  <a:lumOff val="35000"/>
                </a:schemeClr>
              </a:solidFill>
            </a:endParaRPr>
          </a:p>
          <a:p>
            <a:pPr marL="171450" indent="-171450">
              <a:lnSpc>
                <a:spcPct val="150000"/>
              </a:lnSpc>
              <a:buFont typeface="Arial" panose="020B0604020202020204" pitchFamily="34" charset="0"/>
              <a:buChar char="•"/>
            </a:pPr>
            <a:r>
              <a:rPr lang="en-GB" sz="1200">
                <a:solidFill>
                  <a:schemeClr val="tx1">
                    <a:lumMod val="65000"/>
                    <a:lumOff val="35000"/>
                  </a:schemeClr>
                </a:solidFill>
              </a:rPr>
              <a:t>Water colour painting of a Bismuth mineral sample</a:t>
            </a:r>
          </a:p>
          <a:p>
            <a:pPr>
              <a:lnSpc>
                <a:spcPct val="150000"/>
              </a:lnSpc>
            </a:pPr>
            <a:endParaRPr lang="en-GB" sz="1200">
              <a:solidFill>
                <a:schemeClr val="tx1">
                  <a:lumMod val="65000"/>
                  <a:lumOff val="35000"/>
                </a:schemeClr>
              </a:solidFill>
            </a:endParaRPr>
          </a:p>
          <a:p>
            <a:pPr marL="171450" indent="-171450">
              <a:lnSpc>
                <a:spcPct val="150000"/>
              </a:lnSpc>
              <a:buFont typeface="Arial" panose="020B0604020202020204" pitchFamily="34" charset="0"/>
              <a:buChar char="•"/>
            </a:pPr>
            <a:r>
              <a:rPr lang="en-GB" sz="1200">
                <a:solidFill>
                  <a:schemeClr val="tx1">
                    <a:lumMod val="65000"/>
                    <a:lumOff val="35000"/>
                  </a:schemeClr>
                </a:solidFill>
              </a:rPr>
              <a:t>Gouache painting of an Astrophylite mineral sample</a:t>
            </a:r>
          </a:p>
        </p:txBody>
      </p:sp>
    </p:spTree>
    <p:extLst>
      <p:ext uri="{BB962C8B-B14F-4D97-AF65-F5344CB8AC3E}">
        <p14:creationId xmlns:p14="http://schemas.microsoft.com/office/powerpoint/2010/main" val="1621698765"/>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070940" y="1159842"/>
            <a:ext cx="3855699" cy="5452715"/>
          </a:xfrm>
          <a:prstGeom prst="rect">
            <a:avLst/>
          </a:prstGeom>
        </p:spPr>
      </p:pic>
      <p:pic>
        <p:nvPicPr>
          <p:cNvPr id="3" name="Picture 2"/>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334000" y="0"/>
            <a:ext cx="6858000" cy="6858000"/>
          </a:xfrm>
          <a:prstGeom prst="rect">
            <a:avLst/>
          </a:prstGeom>
        </p:spPr>
      </p:pic>
      <p:cxnSp>
        <p:nvCxnSpPr>
          <p:cNvPr id="4" name="Straight Connector 3">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5"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6" name="Straight Connector 5">
            <a:extLst>
              <a:ext uri="{FF2B5EF4-FFF2-40B4-BE49-F238E27FC236}">
                <a16:creationId xmlns:a16="http://schemas.microsoft.com/office/drawing/2014/main" id="{DFEBA112-2FA0-448A-A373-EB297C4661F0}"/>
              </a:ext>
            </a:extLst>
          </p:cNvPr>
          <p:cNvCxnSpPr/>
          <p:nvPr/>
        </p:nvCxnSpPr>
        <p:spPr>
          <a:xfrm>
            <a:off x="559704" y="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7" name="TextBox 6"/>
          <p:cNvSpPr txBox="1"/>
          <p:nvPr/>
        </p:nvSpPr>
        <p:spPr>
          <a:xfrm>
            <a:off x="853440" y="203200"/>
            <a:ext cx="4124960" cy="646331"/>
          </a:xfrm>
          <a:prstGeom prst="rect">
            <a:avLst/>
          </a:prstGeom>
          <a:noFill/>
        </p:spPr>
        <p:txBody>
          <a:bodyPr wrap="square" rtlCol="0">
            <a:spAutoFit/>
          </a:bodyPr>
          <a:lstStyle/>
          <a:p>
            <a:pPr marL="171450" indent="-171450">
              <a:lnSpc>
                <a:spcPct val="150000"/>
              </a:lnSpc>
              <a:buFont typeface="Arial" panose="020B0604020202020204" pitchFamily="34" charset="0"/>
              <a:buChar char="•"/>
            </a:pPr>
            <a:r>
              <a:rPr lang="en-GB" sz="1200">
                <a:solidFill>
                  <a:schemeClr val="tx1">
                    <a:lumMod val="65000"/>
                    <a:lumOff val="35000"/>
                  </a:schemeClr>
                </a:solidFill>
              </a:rPr>
              <a:t>Digital repeat design using photographs of flowers for colour</a:t>
            </a:r>
          </a:p>
          <a:p>
            <a:pPr marL="171450" indent="-171450">
              <a:lnSpc>
                <a:spcPct val="150000"/>
              </a:lnSpc>
              <a:buFont typeface="Arial" panose="020B0604020202020204" pitchFamily="34" charset="0"/>
              <a:buChar char="•"/>
            </a:pPr>
            <a:r>
              <a:rPr lang="en-GB" sz="1200">
                <a:solidFill>
                  <a:schemeClr val="tx1">
                    <a:lumMod val="65000"/>
                    <a:lumOff val="35000"/>
                  </a:schemeClr>
                </a:solidFill>
              </a:rPr>
              <a:t>Digital placement design using layered illustrator drawings</a:t>
            </a:r>
          </a:p>
        </p:txBody>
      </p:sp>
    </p:spTree>
    <p:extLst>
      <p:ext uri="{BB962C8B-B14F-4D97-AF65-F5344CB8AC3E}">
        <p14:creationId xmlns:p14="http://schemas.microsoft.com/office/powerpoint/2010/main" val="637258414"/>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933815" y="0"/>
            <a:ext cx="5050424" cy="6858000"/>
          </a:xfrm>
          <a:prstGeom prst="rect">
            <a:avLst/>
          </a:prstGeom>
        </p:spPr>
      </p:pic>
      <p:pic>
        <p:nvPicPr>
          <p:cNvPr id="6" name="Picture 5"/>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rot="10800000">
            <a:off x="5984239" y="0"/>
            <a:ext cx="6207761" cy="4622801"/>
          </a:xfrm>
          <a:prstGeom prst="rect">
            <a:avLst/>
          </a:prstGeom>
        </p:spPr>
      </p:pic>
      <p:cxnSp>
        <p:nvCxnSpPr>
          <p:cNvPr id="7" name="Straight Connector 6">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8"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9" name="Straight Connector 8">
            <a:extLst>
              <a:ext uri="{FF2B5EF4-FFF2-40B4-BE49-F238E27FC236}">
                <a16:creationId xmlns:a16="http://schemas.microsoft.com/office/drawing/2014/main" id="{DFEBA112-2FA0-448A-A373-EB297C4661F0}"/>
              </a:ext>
            </a:extLst>
          </p:cNvPr>
          <p:cNvCxnSpPr/>
          <p:nvPr/>
        </p:nvCxnSpPr>
        <p:spPr>
          <a:xfrm>
            <a:off x="559704" y="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3" name="TextBox 2"/>
          <p:cNvSpPr txBox="1"/>
          <p:nvPr/>
        </p:nvSpPr>
        <p:spPr>
          <a:xfrm>
            <a:off x="6258560" y="4958080"/>
            <a:ext cx="5659120" cy="1448730"/>
          </a:xfrm>
          <a:prstGeom prst="rect">
            <a:avLst/>
          </a:prstGeom>
          <a:noFill/>
        </p:spPr>
        <p:txBody>
          <a:bodyPr wrap="square" rtlCol="0" anchor="t">
            <a:spAutoFit/>
          </a:bodyPr>
          <a:lstStyle/>
          <a:p>
            <a:pPr marL="171450" indent="-171450">
              <a:lnSpc>
                <a:spcPct val="150000"/>
              </a:lnSpc>
              <a:buFont typeface="Arial" panose="020B0604020202020204" pitchFamily="34" charset="0"/>
              <a:buChar char="•"/>
            </a:pPr>
            <a:r>
              <a:rPr lang="en-GB" sz="1200">
                <a:solidFill>
                  <a:schemeClr val="tx1">
                    <a:lumMod val="65000"/>
                    <a:lumOff val="35000"/>
                  </a:schemeClr>
                </a:solidFill>
              </a:rPr>
              <a:t>Photogram using layered drawings, real tulip flower and hand painted developer fluid</a:t>
            </a:r>
          </a:p>
          <a:p>
            <a:pPr marL="171450" indent="-171450">
              <a:lnSpc>
                <a:spcPct val="150000"/>
              </a:lnSpc>
              <a:buFont typeface="Arial" panose="020B0604020202020204" pitchFamily="34" charset="0"/>
              <a:buChar char="•"/>
            </a:pPr>
            <a:endParaRPr lang="en-GB" sz="1200">
              <a:solidFill>
                <a:schemeClr val="tx1">
                  <a:lumMod val="65000"/>
                  <a:lumOff val="35000"/>
                </a:schemeClr>
              </a:solidFill>
            </a:endParaRPr>
          </a:p>
          <a:p>
            <a:pPr marL="171450" indent="-171450">
              <a:lnSpc>
                <a:spcPct val="150000"/>
              </a:lnSpc>
              <a:buFont typeface="Arial" panose="020B0604020202020204" pitchFamily="34" charset="0"/>
              <a:buChar char="•"/>
            </a:pPr>
            <a:r>
              <a:rPr lang="en-GB" sz="1200">
                <a:solidFill>
                  <a:schemeClr val="tx1">
                    <a:lumMod val="65000"/>
                    <a:lumOff val="35000"/>
                  </a:schemeClr>
                </a:solidFill>
              </a:rPr>
              <a:t>Fossil </a:t>
            </a:r>
            <a:r>
              <a:rPr lang="en-GB" sz="1200" err="1">
                <a:solidFill>
                  <a:schemeClr val="tx1">
                    <a:lumMod val="65000"/>
                    <a:lumOff val="35000"/>
                  </a:schemeClr>
                </a:solidFill>
              </a:rPr>
              <a:t>vitra</a:t>
            </a:r>
            <a:r>
              <a:rPr lang="en-GB" sz="1200">
                <a:solidFill>
                  <a:schemeClr val="tx1">
                    <a:lumMod val="65000"/>
                    <a:lumOff val="35000"/>
                  </a:schemeClr>
                </a:solidFill>
              </a:rPr>
              <a:t> sample from my first batch – real tulip flower (the same as used in the photogram) burnt out between layers of acid etched float glass on top of iridescent acrylic. An attempt at translating my photogram into glass.</a:t>
            </a:r>
            <a:endParaRPr lang="en-GB" sz="1200">
              <a:solidFill>
                <a:schemeClr val="tx1">
                  <a:lumMod val="65000"/>
                  <a:lumOff val="35000"/>
                </a:schemeClr>
              </a:solidFill>
              <a:cs typeface="Calibri"/>
            </a:endParaRPr>
          </a:p>
        </p:txBody>
      </p:sp>
    </p:spTree>
    <p:extLst>
      <p:ext uri="{BB962C8B-B14F-4D97-AF65-F5344CB8AC3E}">
        <p14:creationId xmlns:p14="http://schemas.microsoft.com/office/powerpoint/2010/main" val="3768657707"/>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rot="16200000">
            <a:off x="3336857" y="1101725"/>
            <a:ext cx="2934581" cy="2636844"/>
          </a:xfrm>
          <a:prstGeom prst="rect">
            <a:avLst/>
          </a:prstGeom>
        </p:spPr>
      </p:pic>
      <p:pic>
        <p:nvPicPr>
          <p:cNvPr id="8" name="Picture 7"/>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6102249" y="0"/>
            <a:ext cx="6089751" cy="3362959"/>
          </a:xfrm>
          <a:prstGeom prst="rect">
            <a:avLst/>
          </a:prstGeom>
        </p:spPr>
      </p:pic>
      <p:pic>
        <p:nvPicPr>
          <p:cNvPr id="3" name="Picture 2"/>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rot="10800000">
            <a:off x="1766516" y="3754755"/>
            <a:ext cx="3750364" cy="3103245"/>
          </a:xfrm>
          <a:prstGeom prst="rect">
            <a:avLst/>
          </a:prstGeom>
        </p:spPr>
      </p:pic>
      <p:cxnSp>
        <p:nvCxnSpPr>
          <p:cNvPr id="4" name="Straight Connector 3">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5"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6" name="Straight Connector 5">
            <a:extLst>
              <a:ext uri="{FF2B5EF4-FFF2-40B4-BE49-F238E27FC236}">
                <a16:creationId xmlns:a16="http://schemas.microsoft.com/office/drawing/2014/main" id="{DFEBA112-2FA0-448A-A373-EB297C4661F0}"/>
              </a:ext>
            </a:extLst>
          </p:cNvPr>
          <p:cNvCxnSpPr/>
          <p:nvPr/>
        </p:nvCxnSpPr>
        <p:spPr>
          <a:xfrm>
            <a:off x="559704" y="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pic>
        <p:nvPicPr>
          <p:cNvPr id="7" name="Picture 6"/>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5516880" y="3103245"/>
            <a:ext cx="6675120" cy="3754755"/>
          </a:xfrm>
          <a:prstGeom prst="rect">
            <a:avLst/>
          </a:prstGeom>
        </p:spPr>
      </p:pic>
      <p:sp>
        <p:nvSpPr>
          <p:cNvPr id="2" name="TextBox 1"/>
          <p:cNvSpPr txBox="1"/>
          <p:nvPr/>
        </p:nvSpPr>
        <p:spPr>
          <a:xfrm>
            <a:off x="663579" y="20923"/>
            <a:ext cx="5029200" cy="3046988"/>
          </a:xfrm>
          <a:prstGeom prst="rect">
            <a:avLst/>
          </a:prstGeom>
          <a:noFill/>
        </p:spPr>
        <p:txBody>
          <a:bodyPr wrap="square" rtlCol="0">
            <a:spAutoFit/>
          </a:bodyPr>
          <a:lstStyle/>
          <a:p>
            <a:pPr>
              <a:lnSpc>
                <a:spcPct val="150000"/>
              </a:lnSpc>
            </a:pPr>
            <a:r>
              <a:rPr lang="en-GB" sz="1200">
                <a:solidFill>
                  <a:schemeClr val="tx1">
                    <a:lumMod val="65000"/>
                    <a:lumOff val="35000"/>
                  </a:schemeClr>
                </a:solidFill>
              </a:rPr>
              <a:t>Clockwise:</a:t>
            </a:r>
          </a:p>
          <a:p>
            <a:pPr>
              <a:lnSpc>
                <a:spcPct val="150000"/>
              </a:lnSpc>
            </a:pPr>
            <a:endParaRPr lang="en-GB" sz="1200">
              <a:solidFill>
                <a:schemeClr val="tx1">
                  <a:lumMod val="65000"/>
                  <a:lumOff val="35000"/>
                </a:schemeClr>
              </a:solidFill>
            </a:endParaRPr>
          </a:p>
          <a:p>
            <a:pPr marL="171450" indent="-171450">
              <a:lnSpc>
                <a:spcPct val="150000"/>
              </a:lnSpc>
              <a:buFont typeface="Arial" panose="020B0604020202020204" pitchFamily="34" charset="0"/>
              <a:buChar char="•"/>
            </a:pPr>
            <a:r>
              <a:rPr lang="en-GB" sz="1200">
                <a:solidFill>
                  <a:schemeClr val="tx1">
                    <a:lumMod val="65000"/>
                    <a:lumOff val="35000"/>
                  </a:schemeClr>
                </a:solidFill>
              </a:rPr>
              <a:t>Hand rendered radial repeat, traced off digital drawings of Wisteria flowers</a:t>
            </a:r>
          </a:p>
          <a:p>
            <a:pPr marL="171450" indent="-171450">
              <a:lnSpc>
                <a:spcPct val="150000"/>
              </a:lnSpc>
              <a:buFont typeface="Arial" panose="020B0604020202020204" pitchFamily="34" charset="0"/>
              <a:buChar char="•"/>
            </a:pPr>
            <a:endParaRPr lang="en-GB" sz="1200">
              <a:solidFill>
                <a:schemeClr val="tx1">
                  <a:lumMod val="65000"/>
                  <a:lumOff val="35000"/>
                </a:schemeClr>
              </a:solidFill>
            </a:endParaRPr>
          </a:p>
          <a:p>
            <a:pPr marL="171450" indent="-171450">
              <a:lnSpc>
                <a:spcPct val="150000"/>
              </a:lnSpc>
              <a:buFont typeface="Arial" panose="020B0604020202020204" pitchFamily="34" charset="0"/>
              <a:buChar char="•"/>
            </a:pPr>
            <a:r>
              <a:rPr lang="en-GB" sz="1200">
                <a:solidFill>
                  <a:schemeClr val="tx1">
                    <a:lumMod val="65000"/>
                    <a:lumOff val="35000"/>
                  </a:schemeClr>
                </a:solidFill>
              </a:rPr>
              <a:t>Fossil </a:t>
            </a:r>
            <a:r>
              <a:rPr lang="en-GB" sz="1200" err="1">
                <a:solidFill>
                  <a:schemeClr val="tx1">
                    <a:lumMod val="65000"/>
                    <a:lumOff val="35000"/>
                  </a:schemeClr>
                </a:solidFill>
              </a:rPr>
              <a:t>vitra</a:t>
            </a:r>
            <a:r>
              <a:rPr lang="en-GB" sz="1200">
                <a:solidFill>
                  <a:schemeClr val="tx1">
                    <a:lumMod val="65000"/>
                    <a:lumOff val="35000"/>
                  </a:schemeClr>
                </a:solidFill>
              </a:rPr>
              <a:t> slumped glass with laser engraved </a:t>
            </a:r>
          </a:p>
          <a:p>
            <a:pPr>
              <a:lnSpc>
                <a:spcPct val="150000"/>
              </a:lnSpc>
            </a:pPr>
            <a:r>
              <a:rPr lang="en-GB" sz="1200">
                <a:solidFill>
                  <a:schemeClr val="tx1">
                    <a:lumMod val="65000"/>
                    <a:lumOff val="35000"/>
                  </a:schemeClr>
                </a:solidFill>
              </a:rPr>
              <a:t>     Wisteria flower pattern</a:t>
            </a:r>
          </a:p>
          <a:p>
            <a:pPr marL="171450" indent="-171450">
              <a:lnSpc>
                <a:spcPct val="150000"/>
              </a:lnSpc>
              <a:buFont typeface="Arial" panose="020B0604020202020204" pitchFamily="34" charset="0"/>
              <a:buChar char="•"/>
            </a:pPr>
            <a:endParaRPr lang="en-GB" sz="1200">
              <a:solidFill>
                <a:schemeClr val="tx1">
                  <a:lumMod val="65000"/>
                  <a:lumOff val="35000"/>
                </a:schemeClr>
              </a:solidFill>
            </a:endParaRPr>
          </a:p>
          <a:p>
            <a:pPr marL="171450" indent="-171450">
              <a:lnSpc>
                <a:spcPct val="150000"/>
              </a:lnSpc>
              <a:buFont typeface="Arial" panose="020B0604020202020204" pitchFamily="34" charset="0"/>
              <a:buChar char="•"/>
            </a:pPr>
            <a:r>
              <a:rPr lang="en-GB" sz="1200">
                <a:solidFill>
                  <a:schemeClr val="tx1">
                    <a:lumMod val="65000"/>
                    <a:lumOff val="35000"/>
                  </a:schemeClr>
                </a:solidFill>
              </a:rPr>
              <a:t>Fossil </a:t>
            </a:r>
            <a:r>
              <a:rPr lang="en-GB" sz="1200" err="1">
                <a:solidFill>
                  <a:schemeClr val="tx1">
                    <a:lumMod val="65000"/>
                    <a:lumOff val="35000"/>
                  </a:schemeClr>
                </a:solidFill>
              </a:rPr>
              <a:t>vitra</a:t>
            </a:r>
            <a:r>
              <a:rPr lang="en-GB" sz="1200">
                <a:solidFill>
                  <a:schemeClr val="tx1">
                    <a:lumMod val="65000"/>
                    <a:lumOff val="35000"/>
                  </a:schemeClr>
                </a:solidFill>
              </a:rPr>
              <a:t> samples on table</a:t>
            </a:r>
          </a:p>
          <a:p>
            <a:pPr marL="171450" indent="-171450">
              <a:lnSpc>
                <a:spcPct val="150000"/>
              </a:lnSpc>
              <a:buFont typeface="Arial" panose="020B0604020202020204" pitchFamily="34" charset="0"/>
              <a:buChar char="•"/>
            </a:pPr>
            <a:endParaRPr lang="en-GB" sz="1200">
              <a:solidFill>
                <a:schemeClr val="tx1">
                  <a:lumMod val="65000"/>
                  <a:lumOff val="35000"/>
                </a:schemeClr>
              </a:solidFill>
            </a:endParaRPr>
          </a:p>
          <a:p>
            <a:pPr marL="171450" indent="-171450">
              <a:lnSpc>
                <a:spcPct val="150000"/>
              </a:lnSpc>
              <a:buFont typeface="Arial" panose="020B0604020202020204" pitchFamily="34" charset="0"/>
              <a:buChar char="•"/>
            </a:pPr>
            <a:r>
              <a:rPr lang="en-GB" sz="1200">
                <a:solidFill>
                  <a:schemeClr val="tx1">
                    <a:lumMod val="65000"/>
                    <a:lumOff val="35000"/>
                  </a:schemeClr>
                </a:solidFill>
              </a:rPr>
              <a:t>Fossil </a:t>
            </a:r>
            <a:r>
              <a:rPr lang="en-GB" sz="1200" err="1">
                <a:solidFill>
                  <a:schemeClr val="tx1">
                    <a:lumMod val="65000"/>
                    <a:lumOff val="35000"/>
                  </a:schemeClr>
                </a:solidFill>
              </a:rPr>
              <a:t>vitra</a:t>
            </a:r>
            <a:r>
              <a:rPr lang="en-GB" sz="1200">
                <a:solidFill>
                  <a:schemeClr val="tx1">
                    <a:lumMod val="65000"/>
                    <a:lumOff val="35000"/>
                  </a:schemeClr>
                </a:solidFill>
              </a:rPr>
              <a:t> samples on OHP </a:t>
            </a:r>
          </a:p>
          <a:p>
            <a:pPr marL="171450" indent="-171450">
              <a:buFont typeface="Arial" panose="020B0604020202020204" pitchFamily="34" charset="0"/>
              <a:buChar char="•"/>
            </a:pPr>
            <a:endParaRPr lang="en-GB" sz="1200">
              <a:solidFill>
                <a:schemeClr val="tx1">
                  <a:lumMod val="65000"/>
                  <a:lumOff val="35000"/>
                </a:schemeClr>
              </a:solidFill>
            </a:endParaRPr>
          </a:p>
        </p:txBody>
      </p:sp>
    </p:spTree>
    <p:extLst>
      <p:ext uri="{BB962C8B-B14F-4D97-AF65-F5344CB8AC3E}">
        <p14:creationId xmlns:p14="http://schemas.microsoft.com/office/powerpoint/2010/main" val="1440757097"/>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rot="5400000">
            <a:off x="2194242" y="1500189"/>
            <a:ext cx="6858000" cy="3857625"/>
          </a:xfrm>
          <a:prstGeom prst="rect">
            <a:avLst/>
          </a:prstGeom>
        </p:spPr>
      </p:pic>
      <p:cxnSp>
        <p:nvCxnSpPr>
          <p:cNvPr id="5" name="Straight Connector 4">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6"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7" name="Straight Connector 6">
            <a:extLst>
              <a:ext uri="{FF2B5EF4-FFF2-40B4-BE49-F238E27FC236}">
                <a16:creationId xmlns:a16="http://schemas.microsoft.com/office/drawing/2014/main" id="{DFEBA112-2FA0-448A-A373-EB297C4661F0}"/>
              </a:ext>
            </a:extLst>
          </p:cNvPr>
          <p:cNvCxnSpPr/>
          <p:nvPr/>
        </p:nvCxnSpPr>
        <p:spPr>
          <a:xfrm>
            <a:off x="559704" y="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pic>
        <p:nvPicPr>
          <p:cNvPr id="8" name="Picture 7"/>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rot="5400000">
            <a:off x="6326188" y="1500190"/>
            <a:ext cx="6858000" cy="3857625"/>
          </a:xfrm>
          <a:prstGeom prst="rect">
            <a:avLst/>
          </a:prstGeom>
        </p:spPr>
      </p:pic>
      <p:sp>
        <p:nvSpPr>
          <p:cNvPr id="2" name="TextBox 1"/>
          <p:cNvSpPr txBox="1"/>
          <p:nvPr/>
        </p:nvSpPr>
        <p:spPr>
          <a:xfrm>
            <a:off x="937900" y="325120"/>
            <a:ext cx="2235200" cy="3046988"/>
          </a:xfrm>
          <a:prstGeom prst="rect">
            <a:avLst/>
          </a:prstGeom>
          <a:noFill/>
        </p:spPr>
        <p:txBody>
          <a:bodyPr wrap="square" rtlCol="0">
            <a:spAutoFit/>
          </a:bodyPr>
          <a:lstStyle/>
          <a:p>
            <a:pPr marL="171450" indent="-171450">
              <a:lnSpc>
                <a:spcPct val="200000"/>
              </a:lnSpc>
              <a:buFont typeface="Arial" panose="020B0604020202020204" pitchFamily="34" charset="0"/>
              <a:buChar char="•"/>
            </a:pPr>
            <a:r>
              <a:rPr lang="en-GB" sz="1200">
                <a:solidFill>
                  <a:schemeClr val="tx1">
                    <a:lumMod val="65000"/>
                    <a:lumOff val="35000"/>
                  </a:schemeClr>
                </a:solidFill>
              </a:rPr>
              <a:t>Assembled paper cubes initial 3D drawing next to the pencil drawing of it (MAKE-DRAW-…)</a:t>
            </a:r>
          </a:p>
          <a:p>
            <a:pPr marL="171450" indent="-171450">
              <a:lnSpc>
                <a:spcPct val="200000"/>
              </a:lnSpc>
              <a:buFont typeface="Arial" panose="020B0604020202020204" pitchFamily="34" charset="0"/>
              <a:buChar char="•"/>
            </a:pPr>
            <a:endParaRPr lang="en-GB" sz="1200">
              <a:solidFill>
                <a:schemeClr val="tx1">
                  <a:lumMod val="65000"/>
                  <a:lumOff val="35000"/>
                </a:schemeClr>
              </a:solidFill>
            </a:endParaRPr>
          </a:p>
          <a:p>
            <a:pPr marL="171450" indent="-171450">
              <a:lnSpc>
                <a:spcPct val="200000"/>
              </a:lnSpc>
              <a:buFont typeface="Arial" panose="020B0604020202020204" pitchFamily="34" charset="0"/>
              <a:buChar char="•"/>
            </a:pPr>
            <a:r>
              <a:rPr lang="en-GB" sz="1200">
                <a:solidFill>
                  <a:schemeClr val="tx1">
                    <a:lumMod val="65000"/>
                    <a:lumOff val="35000"/>
                  </a:schemeClr>
                </a:solidFill>
              </a:rPr>
              <a:t>Hand-cut kiln paper former - on top of the distorted photocopy of my paper cut pattern (…-DRAW-REMAKE)</a:t>
            </a:r>
          </a:p>
        </p:txBody>
      </p:sp>
    </p:spTree>
    <p:extLst>
      <p:ext uri="{BB962C8B-B14F-4D97-AF65-F5344CB8AC3E}">
        <p14:creationId xmlns:p14="http://schemas.microsoft.com/office/powerpoint/2010/main" val="1675061150"/>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3" name="Straight Connector 2">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4"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5" name="Straight Connector 4">
            <a:extLst>
              <a:ext uri="{FF2B5EF4-FFF2-40B4-BE49-F238E27FC236}">
                <a16:creationId xmlns:a16="http://schemas.microsoft.com/office/drawing/2014/main" id="{DFEBA112-2FA0-448A-A373-EB297C4661F0}"/>
              </a:ext>
            </a:extLst>
          </p:cNvPr>
          <p:cNvCxnSpPr/>
          <p:nvPr/>
        </p:nvCxnSpPr>
        <p:spPr>
          <a:xfrm>
            <a:off x="559704" y="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814764" y="4567714"/>
            <a:ext cx="2996452" cy="1938992"/>
          </a:xfrm>
          <a:prstGeom prst="rect">
            <a:avLst/>
          </a:prstGeom>
          <a:noFill/>
        </p:spPr>
        <p:txBody>
          <a:bodyPr wrap="square" rtlCol="0">
            <a:spAutoFit/>
          </a:bodyPr>
          <a:lstStyle/>
          <a:p>
            <a:pPr marL="171450" indent="-171450">
              <a:lnSpc>
                <a:spcPct val="200000"/>
              </a:lnSpc>
              <a:buFont typeface="Arial" panose="020B0604020202020204" pitchFamily="34" charset="0"/>
              <a:buChar char="•"/>
            </a:pPr>
            <a:r>
              <a:rPr lang="en-GB" sz="1200">
                <a:solidFill>
                  <a:schemeClr val="tx1">
                    <a:lumMod val="65000"/>
                    <a:lumOff val="35000"/>
                  </a:schemeClr>
                </a:solidFill>
              </a:rPr>
              <a:t>Slumped glass sample and shadows</a:t>
            </a:r>
          </a:p>
          <a:p>
            <a:pPr marL="171450" indent="-171450">
              <a:lnSpc>
                <a:spcPct val="200000"/>
              </a:lnSpc>
              <a:buFont typeface="Arial" panose="020B0604020202020204" pitchFamily="34" charset="0"/>
              <a:buChar char="•"/>
            </a:pPr>
            <a:endParaRPr lang="en-GB" sz="1200">
              <a:solidFill>
                <a:schemeClr val="tx1">
                  <a:lumMod val="65000"/>
                  <a:lumOff val="35000"/>
                </a:schemeClr>
              </a:solidFill>
            </a:endParaRPr>
          </a:p>
          <a:p>
            <a:pPr marL="171450" indent="-171450">
              <a:lnSpc>
                <a:spcPct val="200000"/>
              </a:lnSpc>
              <a:buFont typeface="Arial" panose="020B0604020202020204" pitchFamily="34" charset="0"/>
              <a:buChar char="•"/>
            </a:pPr>
            <a:r>
              <a:rPr lang="en-GB" sz="1200">
                <a:solidFill>
                  <a:schemeClr val="tx1">
                    <a:lumMod val="65000"/>
                    <a:lumOff val="35000"/>
                  </a:schemeClr>
                </a:solidFill>
              </a:rPr>
              <a:t>Digital visualisation of a slumped glass sample and shadows, showing it an architectural scale</a:t>
            </a:r>
          </a:p>
        </p:txBody>
      </p:sp>
      <p:pic>
        <p:nvPicPr>
          <p:cNvPr id="7" name="Picture 6"/>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3962400" y="1371600"/>
            <a:ext cx="8229600" cy="5486400"/>
          </a:xfrm>
          <a:prstGeom prst="rect">
            <a:avLst/>
          </a:prstGeom>
        </p:spPr>
      </p:pic>
      <p:pic>
        <p:nvPicPr>
          <p:cNvPr id="2" name="Picture 1"/>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67453" y="0"/>
            <a:ext cx="6387197" cy="4258613"/>
          </a:xfrm>
          <a:prstGeom prst="rect">
            <a:avLst/>
          </a:prstGeom>
        </p:spPr>
      </p:pic>
    </p:spTree>
    <p:extLst>
      <p:ext uri="{BB962C8B-B14F-4D97-AF65-F5344CB8AC3E}">
        <p14:creationId xmlns:p14="http://schemas.microsoft.com/office/powerpoint/2010/main" val="1434228874"/>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7225350" y="3311102"/>
            <a:ext cx="4011610" cy="3547580"/>
          </a:xfrm>
          <a:prstGeom prst="rect">
            <a:avLst/>
          </a:prstGeom>
        </p:spPr>
      </p:pic>
      <p:pic>
        <p:nvPicPr>
          <p:cNvPr id="2" name="Picture 1"/>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1307556" y="0"/>
            <a:ext cx="5938114" cy="4876800"/>
          </a:xfrm>
          <a:prstGeom prst="rect">
            <a:avLst/>
          </a:prstGeom>
        </p:spPr>
      </p:pic>
      <p:cxnSp>
        <p:nvCxnSpPr>
          <p:cNvPr id="3" name="Straight Connector 2">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4"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5" name="Straight Connector 4">
            <a:extLst>
              <a:ext uri="{FF2B5EF4-FFF2-40B4-BE49-F238E27FC236}">
                <a16:creationId xmlns:a16="http://schemas.microsoft.com/office/drawing/2014/main" id="{DFEBA112-2FA0-448A-A373-EB297C4661F0}"/>
              </a:ext>
            </a:extLst>
          </p:cNvPr>
          <p:cNvCxnSpPr/>
          <p:nvPr/>
        </p:nvCxnSpPr>
        <p:spPr>
          <a:xfrm>
            <a:off x="559704" y="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663579" y="4990578"/>
            <a:ext cx="6561771" cy="1754326"/>
          </a:xfrm>
          <a:prstGeom prst="rect">
            <a:avLst/>
          </a:prstGeom>
          <a:noFill/>
        </p:spPr>
        <p:txBody>
          <a:bodyPr wrap="square" rtlCol="0" anchor="t">
            <a:spAutoFit/>
          </a:bodyPr>
          <a:lstStyle/>
          <a:p>
            <a:pPr marL="285750" indent="-285750">
              <a:lnSpc>
                <a:spcPct val="150000"/>
              </a:lnSpc>
              <a:buFont typeface="Arial" panose="020B0604020202020204" pitchFamily="34" charset="0"/>
              <a:buChar char="•"/>
            </a:pPr>
            <a:r>
              <a:rPr lang="en-GB" sz="1200">
                <a:solidFill>
                  <a:schemeClr val="tx1">
                    <a:lumMod val="65000"/>
                    <a:lumOff val="35000"/>
                  </a:schemeClr>
                </a:solidFill>
              </a:rPr>
              <a:t>Laser cut card, non-repeating pattern 48cm, test cut. Intended to be water jet cut in glass and laser cut in kiln paper to form glass </a:t>
            </a:r>
          </a:p>
          <a:p>
            <a:pPr>
              <a:lnSpc>
                <a:spcPct val="150000"/>
              </a:lnSpc>
            </a:pPr>
            <a:endParaRPr lang="en-GB" sz="1200">
              <a:solidFill>
                <a:schemeClr val="tx1">
                  <a:lumMod val="65000"/>
                  <a:lumOff val="35000"/>
                </a:schemeClr>
              </a:solidFill>
            </a:endParaRPr>
          </a:p>
          <a:p>
            <a:pPr marL="285750" indent="-285750">
              <a:lnSpc>
                <a:spcPct val="150000"/>
              </a:lnSpc>
              <a:buFont typeface="Arial" panose="020B0604020202020204" pitchFamily="34" charset="0"/>
              <a:buChar char="•"/>
            </a:pPr>
            <a:r>
              <a:rPr lang="en-GB" sz="1200">
                <a:solidFill>
                  <a:schemeClr val="tx1">
                    <a:lumMod val="65000"/>
                    <a:lumOff val="35000"/>
                  </a:schemeClr>
                </a:solidFill>
              </a:rPr>
              <a:t>Shadows from laser cut card</a:t>
            </a:r>
            <a:endParaRPr lang="en-GB" sz="1200">
              <a:solidFill>
                <a:schemeClr val="tx1">
                  <a:lumMod val="65000"/>
                  <a:lumOff val="35000"/>
                </a:schemeClr>
              </a:solidFill>
              <a:cs typeface="Calibri"/>
            </a:endParaRPr>
          </a:p>
          <a:p>
            <a:pPr>
              <a:lnSpc>
                <a:spcPct val="150000"/>
              </a:lnSpc>
            </a:pPr>
            <a:endParaRPr lang="en-GB" sz="1200">
              <a:solidFill>
                <a:schemeClr val="tx1">
                  <a:lumMod val="65000"/>
                  <a:lumOff val="35000"/>
                </a:schemeClr>
              </a:solidFill>
            </a:endParaRPr>
          </a:p>
          <a:p>
            <a:pPr marL="285750" indent="-285750">
              <a:lnSpc>
                <a:spcPct val="150000"/>
              </a:lnSpc>
              <a:buFont typeface="Arial" panose="020B0604020202020204" pitchFamily="34" charset="0"/>
              <a:buChar char="•"/>
            </a:pPr>
            <a:r>
              <a:rPr lang="en-GB" sz="1200">
                <a:solidFill>
                  <a:schemeClr val="tx1">
                    <a:lumMod val="65000"/>
                    <a:lumOff val="35000"/>
                  </a:schemeClr>
                </a:solidFill>
              </a:rPr>
              <a:t>Water jet cut float glass</a:t>
            </a:r>
            <a:endParaRPr lang="en-GB" sz="1200">
              <a:solidFill>
                <a:schemeClr val="tx1">
                  <a:lumMod val="65000"/>
                  <a:lumOff val="35000"/>
                </a:schemeClr>
              </a:solidFill>
              <a:cs typeface="Calibri"/>
            </a:endParaRPr>
          </a:p>
        </p:txBody>
      </p:sp>
      <p:pic>
        <p:nvPicPr>
          <p:cNvPr id="9" name="Picture 8"/>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7225350" y="1"/>
            <a:ext cx="4966650" cy="3311100"/>
          </a:xfrm>
          <a:prstGeom prst="rect">
            <a:avLst/>
          </a:prstGeom>
        </p:spPr>
      </p:pic>
    </p:spTree>
    <p:extLst>
      <p:ext uri="{BB962C8B-B14F-4D97-AF65-F5344CB8AC3E}">
        <p14:creationId xmlns:p14="http://schemas.microsoft.com/office/powerpoint/2010/main" val="1736567377"/>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5"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6" name="Straight Connector 5">
            <a:extLst>
              <a:ext uri="{FF2B5EF4-FFF2-40B4-BE49-F238E27FC236}">
                <a16:creationId xmlns:a16="http://schemas.microsoft.com/office/drawing/2014/main" id="{DFEBA112-2FA0-448A-A373-EB297C4661F0}"/>
              </a:ext>
            </a:extLst>
          </p:cNvPr>
          <p:cNvCxnSpPr/>
          <p:nvPr/>
        </p:nvCxnSpPr>
        <p:spPr>
          <a:xfrm>
            <a:off x="559704" y="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7" name="TextBox 6"/>
          <p:cNvSpPr txBox="1"/>
          <p:nvPr/>
        </p:nvSpPr>
        <p:spPr>
          <a:xfrm>
            <a:off x="1447909" y="660395"/>
            <a:ext cx="4140091" cy="923330"/>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sz="1200">
                <a:solidFill>
                  <a:schemeClr val="tx1">
                    <a:lumMod val="65000"/>
                    <a:lumOff val="35000"/>
                  </a:schemeClr>
                </a:solidFill>
              </a:rPr>
              <a:t>Detail of my fused glass ‘Spiralling’ sculptural drawing</a:t>
            </a:r>
          </a:p>
          <a:p>
            <a:pPr marL="285750" indent="-285750">
              <a:lnSpc>
                <a:spcPct val="150000"/>
              </a:lnSpc>
              <a:buFont typeface="Arial" panose="020B0604020202020204" pitchFamily="34" charset="0"/>
              <a:buChar char="•"/>
            </a:pPr>
            <a:endParaRPr lang="en-GB" sz="1200">
              <a:solidFill>
                <a:schemeClr val="tx1">
                  <a:lumMod val="65000"/>
                  <a:lumOff val="35000"/>
                </a:schemeClr>
              </a:solidFill>
            </a:endParaRPr>
          </a:p>
          <a:p>
            <a:pPr marL="285750" indent="-285750">
              <a:lnSpc>
                <a:spcPct val="150000"/>
              </a:lnSpc>
              <a:buFont typeface="Arial" panose="020B0604020202020204" pitchFamily="34" charset="0"/>
              <a:buChar char="•"/>
            </a:pPr>
            <a:r>
              <a:rPr lang="en-GB" sz="1200">
                <a:solidFill>
                  <a:schemeClr val="tx1">
                    <a:lumMod val="65000"/>
                    <a:lumOff val="35000"/>
                  </a:schemeClr>
                </a:solidFill>
              </a:rPr>
              <a:t>‘Vortex’ fused glass sculptural drawing with hands</a:t>
            </a:r>
          </a:p>
        </p:txBody>
      </p:sp>
      <p:pic>
        <p:nvPicPr>
          <p:cNvPr id="8" name="Picture 7"/>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767454" y="2299547"/>
            <a:ext cx="6837680" cy="4558453"/>
          </a:xfrm>
          <a:prstGeom prst="rect">
            <a:avLst/>
          </a:prstGeom>
        </p:spPr>
      </p:pic>
      <p:pic>
        <p:nvPicPr>
          <p:cNvPr id="3" name="Picture 2"/>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537960" y="1"/>
            <a:ext cx="5654040" cy="3769360"/>
          </a:xfrm>
          <a:prstGeom prst="rect">
            <a:avLst/>
          </a:prstGeom>
        </p:spPr>
      </p:pic>
    </p:spTree>
    <p:extLst>
      <p:ext uri="{BB962C8B-B14F-4D97-AF65-F5344CB8AC3E}">
        <p14:creationId xmlns:p14="http://schemas.microsoft.com/office/powerpoint/2010/main" val="1753215145"/>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8"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9" name="Straight Connector 8">
            <a:extLst>
              <a:ext uri="{FF2B5EF4-FFF2-40B4-BE49-F238E27FC236}">
                <a16:creationId xmlns:a16="http://schemas.microsoft.com/office/drawing/2014/main" id="{DFEBA112-2FA0-448A-A373-EB297C4661F0}"/>
              </a:ext>
            </a:extLst>
          </p:cNvPr>
          <p:cNvCxnSpPr/>
          <p:nvPr/>
        </p:nvCxnSpPr>
        <p:spPr>
          <a:xfrm>
            <a:off x="559704" y="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pic>
        <p:nvPicPr>
          <p:cNvPr id="3" name="Picture 2"/>
          <p:cNvPicPr>
            <a:picLocks noChangeAspect="1"/>
          </p:cNvPicPr>
          <p:nvPr/>
        </p:nvPicPr>
        <p:blipFill rotWithShape="1">
          <a:blip r:embed="rId2" cstate="screen">
            <a:extLst>
              <a:ext uri="{28A0092B-C50C-407E-A947-70E740481C1C}">
                <a14:useLocalDpi xmlns:a14="http://schemas.microsoft.com/office/drawing/2010/main"/>
              </a:ext>
            </a:extLst>
          </a:blip>
          <a:srcRect l="908" t="30452" r="6854" b="16699"/>
          <a:stretch/>
        </p:blipFill>
        <p:spPr>
          <a:xfrm>
            <a:off x="899534" y="535863"/>
            <a:ext cx="10947026" cy="3528137"/>
          </a:xfrm>
          <a:prstGeom prst="rect">
            <a:avLst/>
          </a:prstGeom>
        </p:spPr>
      </p:pic>
      <p:sp>
        <p:nvSpPr>
          <p:cNvPr id="10" name="TextBox 9"/>
          <p:cNvSpPr txBox="1"/>
          <p:nvPr/>
        </p:nvSpPr>
        <p:spPr>
          <a:xfrm>
            <a:off x="899534" y="4258613"/>
            <a:ext cx="10947026" cy="1938992"/>
          </a:xfrm>
          <a:prstGeom prst="rect">
            <a:avLst/>
          </a:prstGeom>
          <a:noFill/>
        </p:spPr>
        <p:txBody>
          <a:bodyPr wrap="square" rtlCol="0" anchor="t">
            <a:spAutoFit/>
          </a:bodyPr>
          <a:lstStyle/>
          <a:p>
            <a:pPr>
              <a:lnSpc>
                <a:spcPct val="200000"/>
              </a:lnSpc>
            </a:pPr>
            <a:r>
              <a:rPr lang="en-GB" sz="1200">
                <a:solidFill>
                  <a:schemeClr val="tx1">
                    <a:lumMod val="65000"/>
                    <a:lumOff val="35000"/>
                  </a:schemeClr>
                </a:solidFill>
              </a:rPr>
              <a:t>Wow, that was a lot harder to do than I expected. I knew I had a lot of stuff for major, but I still underestimated the sheer volume of digital files that needed wading through! Although it did give me some much needed time to reflect, analyse and evaluate while sorting through them and having them all in one place here made it much easier to navigate. After gathering them all I went through them with my notebook and started writing down two lists; one with visually descriptive words and one with words that could be used to describe the character of a person. This was an extension of what I’d done with the brand/maker research; while trying to define their brand identity, I used the bank of keywords I’d generated with that to help me analyse my own work.</a:t>
            </a:r>
          </a:p>
        </p:txBody>
      </p:sp>
    </p:spTree>
    <p:extLst>
      <p:ext uri="{BB962C8B-B14F-4D97-AF65-F5344CB8AC3E}">
        <p14:creationId xmlns:p14="http://schemas.microsoft.com/office/powerpoint/2010/main" val="3548173347"/>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 name="Straight Connector 1">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3"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4" name="Straight Connector 3">
            <a:extLst>
              <a:ext uri="{FF2B5EF4-FFF2-40B4-BE49-F238E27FC236}">
                <a16:creationId xmlns:a16="http://schemas.microsoft.com/office/drawing/2014/main" id="{DFEBA112-2FA0-448A-A373-EB297C4661F0}"/>
              </a:ext>
            </a:extLst>
          </p:cNvPr>
          <p:cNvCxnSpPr/>
          <p:nvPr/>
        </p:nvCxnSpPr>
        <p:spPr>
          <a:xfrm>
            <a:off x="559704" y="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pic>
        <p:nvPicPr>
          <p:cNvPr id="5" name="Picture 4"/>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767454" y="0"/>
            <a:ext cx="4026324" cy="5849905"/>
          </a:xfrm>
          <a:prstGeom prst="rect">
            <a:avLst/>
          </a:prstGeom>
        </p:spPr>
      </p:pic>
      <p:pic>
        <p:nvPicPr>
          <p:cNvPr id="7" name="Picture 6"/>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960887" y="1008095"/>
            <a:ext cx="3885440" cy="5849906"/>
          </a:xfrm>
          <a:prstGeom prst="rect">
            <a:avLst/>
          </a:prstGeom>
        </p:spPr>
      </p:pic>
      <p:sp>
        <p:nvSpPr>
          <p:cNvPr id="8" name="TextBox 7"/>
          <p:cNvSpPr txBox="1"/>
          <p:nvPr/>
        </p:nvSpPr>
        <p:spPr>
          <a:xfrm>
            <a:off x="767454" y="5974080"/>
            <a:ext cx="3895986" cy="646331"/>
          </a:xfrm>
          <a:prstGeom prst="rect">
            <a:avLst/>
          </a:prstGeom>
          <a:noFill/>
        </p:spPr>
        <p:txBody>
          <a:bodyPr wrap="square" rtlCol="0">
            <a:spAutoFit/>
          </a:bodyPr>
          <a:lstStyle/>
          <a:p>
            <a:r>
              <a:rPr lang="en-GB" sz="1200">
                <a:solidFill>
                  <a:schemeClr val="bg1">
                    <a:lumMod val="65000"/>
                  </a:schemeClr>
                </a:solidFill>
                <a:latin typeface="+mj-lt"/>
              </a:rPr>
              <a:t>Notebook extract, list of ‘character’ descriptive words – relating to the brands/makers I’ve researched for this module.</a:t>
            </a:r>
          </a:p>
        </p:txBody>
      </p:sp>
      <p:sp>
        <p:nvSpPr>
          <p:cNvPr id="9" name="TextBox 8"/>
          <p:cNvSpPr txBox="1"/>
          <p:nvPr/>
        </p:nvSpPr>
        <p:spPr>
          <a:xfrm>
            <a:off x="4960887" y="162560"/>
            <a:ext cx="3804160" cy="646331"/>
          </a:xfrm>
          <a:prstGeom prst="rect">
            <a:avLst/>
          </a:prstGeom>
          <a:noFill/>
        </p:spPr>
        <p:txBody>
          <a:bodyPr wrap="square" rtlCol="0">
            <a:spAutoFit/>
          </a:bodyPr>
          <a:lstStyle/>
          <a:p>
            <a:r>
              <a:rPr lang="en-GB" sz="1200">
                <a:solidFill>
                  <a:schemeClr val="bg1">
                    <a:lumMod val="65000"/>
                  </a:schemeClr>
                </a:solidFill>
                <a:latin typeface="+mj-lt"/>
              </a:rPr>
              <a:t>Notebook extract, lists of ‘character’ and visually descriptive words – relating the 20 key images of my major studies work.</a:t>
            </a:r>
          </a:p>
        </p:txBody>
      </p:sp>
      <p:pic>
        <p:nvPicPr>
          <p:cNvPr id="10" name="Picture 9"/>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9013436" y="0"/>
            <a:ext cx="3199615" cy="3205584"/>
          </a:xfrm>
          <a:prstGeom prst="rect">
            <a:avLst/>
          </a:prstGeom>
        </p:spPr>
      </p:pic>
      <p:sp>
        <p:nvSpPr>
          <p:cNvPr id="11" name="TextBox 10"/>
          <p:cNvSpPr txBox="1"/>
          <p:nvPr/>
        </p:nvSpPr>
        <p:spPr>
          <a:xfrm>
            <a:off x="9013436" y="3286717"/>
            <a:ext cx="3056644" cy="461665"/>
          </a:xfrm>
          <a:prstGeom prst="rect">
            <a:avLst/>
          </a:prstGeom>
          <a:noFill/>
        </p:spPr>
        <p:txBody>
          <a:bodyPr wrap="square" rtlCol="0">
            <a:spAutoFit/>
          </a:bodyPr>
          <a:lstStyle/>
          <a:p>
            <a:r>
              <a:rPr lang="en-GB" sz="1200">
                <a:solidFill>
                  <a:schemeClr val="bg1">
                    <a:lumMod val="65000"/>
                  </a:schemeClr>
                </a:solidFill>
                <a:latin typeface="+mj-lt"/>
              </a:rPr>
              <a:t>Notebook extract, final list of key words for my brand identity.</a:t>
            </a:r>
          </a:p>
        </p:txBody>
      </p:sp>
      <p:sp>
        <p:nvSpPr>
          <p:cNvPr id="12" name="TextBox 11"/>
          <p:cNvSpPr txBox="1"/>
          <p:nvPr/>
        </p:nvSpPr>
        <p:spPr>
          <a:xfrm>
            <a:off x="9191601" y="4135120"/>
            <a:ext cx="2843284" cy="2308324"/>
          </a:xfrm>
          <a:prstGeom prst="rect">
            <a:avLst/>
          </a:prstGeom>
          <a:solidFill>
            <a:schemeClr val="bg1">
              <a:lumMod val="85000"/>
            </a:schemeClr>
          </a:solidFill>
          <a:ln>
            <a:noFill/>
          </a:ln>
        </p:spPr>
        <p:txBody>
          <a:bodyPr wrap="square" rtlCol="0" anchor="t">
            <a:spAutoFit/>
          </a:bodyPr>
          <a:lstStyle/>
          <a:p>
            <a:pPr>
              <a:lnSpc>
                <a:spcPct val="200000"/>
              </a:lnSpc>
            </a:pPr>
            <a:r>
              <a:rPr lang="en-GB" sz="1200">
                <a:solidFill>
                  <a:schemeClr val="tx1">
                    <a:lumMod val="65000"/>
                    <a:lumOff val="35000"/>
                  </a:schemeClr>
                </a:solidFill>
              </a:rPr>
              <a:t>Again, this task took longer than I anticipated, but I feel it was worth investing the time. I’ve taken ‘ambiguous’ off the final list as I think it’s too similar to fluid. I want to avoid being repetitive and need to be as concise as possible.</a:t>
            </a:r>
          </a:p>
        </p:txBody>
      </p:sp>
    </p:spTree>
    <p:extLst>
      <p:ext uri="{BB962C8B-B14F-4D97-AF65-F5344CB8AC3E}">
        <p14:creationId xmlns:p14="http://schemas.microsoft.com/office/powerpoint/2010/main" val="3892132739"/>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 name="Straight Connector 1">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3"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4" name="Straight Connector 3">
            <a:extLst>
              <a:ext uri="{FF2B5EF4-FFF2-40B4-BE49-F238E27FC236}">
                <a16:creationId xmlns:a16="http://schemas.microsoft.com/office/drawing/2014/main" id="{DFEBA112-2FA0-448A-A373-EB297C4661F0}"/>
              </a:ext>
            </a:extLst>
          </p:cNvPr>
          <p:cNvCxnSpPr/>
          <p:nvPr/>
        </p:nvCxnSpPr>
        <p:spPr>
          <a:xfrm>
            <a:off x="559704" y="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5" name="TextBox 4"/>
          <p:cNvSpPr txBox="1"/>
          <p:nvPr/>
        </p:nvSpPr>
        <p:spPr>
          <a:xfrm>
            <a:off x="1268792" y="939069"/>
            <a:ext cx="3947642" cy="4985980"/>
          </a:xfrm>
          <a:prstGeom prst="rect">
            <a:avLst/>
          </a:prstGeom>
          <a:solidFill>
            <a:schemeClr val="bg1">
              <a:lumMod val="95000"/>
            </a:schemeClr>
          </a:solidFill>
          <a:ln>
            <a:noFill/>
          </a:ln>
        </p:spPr>
        <p:txBody>
          <a:bodyPr wrap="square" rtlCol="0">
            <a:spAutoFit/>
          </a:bodyPr>
          <a:lstStyle/>
          <a:p>
            <a:pPr>
              <a:lnSpc>
                <a:spcPct val="200000"/>
              </a:lnSpc>
            </a:pPr>
            <a:r>
              <a:rPr lang="en-GB" sz="1600" spc="300">
                <a:solidFill>
                  <a:schemeClr val="bg1">
                    <a:lumMod val="65000"/>
                  </a:schemeClr>
                </a:solidFill>
                <a:latin typeface="+mj-lt"/>
              </a:rPr>
              <a:t>My Brand Character Key Words</a:t>
            </a:r>
            <a:r>
              <a:rPr lang="en-GB" sz="1400" spc="300">
                <a:solidFill>
                  <a:schemeClr val="bg1">
                    <a:lumMod val="65000"/>
                  </a:schemeClr>
                </a:solidFill>
                <a:latin typeface="+mj-lt"/>
              </a:rPr>
              <a:t>:</a:t>
            </a:r>
          </a:p>
          <a:p>
            <a:pPr>
              <a:lnSpc>
                <a:spcPct val="200000"/>
              </a:lnSpc>
            </a:pPr>
            <a:endParaRPr lang="en-GB" sz="1400" spc="600">
              <a:solidFill>
                <a:schemeClr val="tx1">
                  <a:lumMod val="65000"/>
                  <a:lumOff val="35000"/>
                </a:schemeClr>
              </a:solidFill>
              <a:latin typeface="+mj-lt"/>
            </a:endParaRPr>
          </a:p>
          <a:p>
            <a:pPr marL="285750" indent="-285750">
              <a:lnSpc>
                <a:spcPct val="200000"/>
              </a:lnSpc>
              <a:buFont typeface="Arial" panose="020B0604020202020204" pitchFamily="34" charset="0"/>
              <a:buChar char="•"/>
            </a:pPr>
            <a:r>
              <a:rPr lang="en-GB" sz="2400" spc="600">
                <a:solidFill>
                  <a:schemeClr val="tx1">
                    <a:lumMod val="65000"/>
                    <a:lumOff val="35000"/>
                  </a:schemeClr>
                </a:solidFill>
                <a:latin typeface="+mj-lt"/>
              </a:rPr>
              <a:t>REBELLIOUS</a:t>
            </a:r>
          </a:p>
          <a:p>
            <a:pPr marL="285750" indent="-285750">
              <a:lnSpc>
                <a:spcPct val="200000"/>
              </a:lnSpc>
              <a:buFont typeface="Arial" panose="020B0604020202020204" pitchFamily="34" charset="0"/>
              <a:buChar char="•"/>
            </a:pPr>
            <a:r>
              <a:rPr lang="en-GB" sz="2400" spc="600">
                <a:solidFill>
                  <a:schemeClr val="tx1">
                    <a:lumMod val="65000"/>
                    <a:lumOff val="35000"/>
                  </a:schemeClr>
                </a:solidFill>
                <a:latin typeface="+mj-lt"/>
              </a:rPr>
              <a:t>CEREBRAL</a:t>
            </a:r>
          </a:p>
          <a:p>
            <a:pPr marL="285750" indent="-285750">
              <a:lnSpc>
                <a:spcPct val="200000"/>
              </a:lnSpc>
              <a:buFont typeface="Arial" panose="020B0604020202020204" pitchFamily="34" charset="0"/>
              <a:buChar char="•"/>
            </a:pPr>
            <a:r>
              <a:rPr lang="en-GB" sz="2400" spc="600">
                <a:solidFill>
                  <a:schemeClr val="tx1">
                    <a:lumMod val="65000"/>
                    <a:lumOff val="35000"/>
                  </a:schemeClr>
                </a:solidFill>
                <a:latin typeface="+mj-lt"/>
              </a:rPr>
              <a:t>FLUID</a:t>
            </a:r>
          </a:p>
          <a:p>
            <a:pPr marL="285750" indent="-285750">
              <a:lnSpc>
                <a:spcPct val="200000"/>
              </a:lnSpc>
              <a:buFont typeface="Arial" panose="020B0604020202020204" pitchFamily="34" charset="0"/>
              <a:buChar char="•"/>
            </a:pPr>
            <a:r>
              <a:rPr lang="en-GB" sz="2400" spc="600">
                <a:solidFill>
                  <a:schemeClr val="tx1">
                    <a:lumMod val="65000"/>
                    <a:lumOff val="35000"/>
                  </a:schemeClr>
                </a:solidFill>
                <a:latin typeface="+mj-lt"/>
              </a:rPr>
              <a:t>SOPHISTICATED</a:t>
            </a:r>
          </a:p>
          <a:p>
            <a:pPr marL="285750" indent="-285750">
              <a:lnSpc>
                <a:spcPct val="200000"/>
              </a:lnSpc>
              <a:buFont typeface="Arial" panose="020B0604020202020204" pitchFamily="34" charset="0"/>
              <a:buChar char="•"/>
            </a:pPr>
            <a:r>
              <a:rPr lang="en-GB" sz="2400" spc="600">
                <a:solidFill>
                  <a:schemeClr val="tx1">
                    <a:lumMod val="65000"/>
                    <a:lumOff val="35000"/>
                  </a:schemeClr>
                </a:solidFill>
                <a:latin typeface="+mj-lt"/>
              </a:rPr>
              <a:t>REFLECTIVE</a:t>
            </a:r>
          </a:p>
          <a:p>
            <a:pPr marL="285750" indent="-285750">
              <a:buFont typeface="Arial" panose="020B0604020202020204" pitchFamily="34" charset="0"/>
              <a:buChar char="•"/>
            </a:pPr>
            <a:endParaRPr lang="en-GB"/>
          </a:p>
        </p:txBody>
      </p:sp>
      <p:sp>
        <p:nvSpPr>
          <p:cNvPr id="6" name="TextBox 5"/>
          <p:cNvSpPr txBox="1"/>
          <p:nvPr/>
        </p:nvSpPr>
        <p:spPr>
          <a:xfrm>
            <a:off x="5821646" y="1536174"/>
            <a:ext cx="5529943" cy="3785652"/>
          </a:xfrm>
          <a:prstGeom prst="rect">
            <a:avLst/>
          </a:prstGeom>
          <a:noFill/>
        </p:spPr>
        <p:txBody>
          <a:bodyPr wrap="square" rtlCol="0" anchor="t">
            <a:spAutoFit/>
          </a:bodyPr>
          <a:lstStyle/>
          <a:p>
            <a:pPr>
              <a:lnSpc>
                <a:spcPct val="200000"/>
              </a:lnSpc>
            </a:pPr>
            <a:r>
              <a:rPr lang="en-GB" sz="1200">
                <a:solidFill>
                  <a:schemeClr val="tx1">
                    <a:lumMod val="65000"/>
                    <a:lumOff val="35000"/>
                  </a:schemeClr>
                </a:solidFill>
              </a:rPr>
              <a:t>I’m really happy with my brand character key words. Although it was a lot of effort, I feel much clearer about my brand identity and a lot more confident about approaching the rest of the task. This is a great start and gives me a solid foundation to build on but it’s just one element of what I need to do. I still need to work out my brand colours, font, logo and graphics. </a:t>
            </a:r>
          </a:p>
          <a:p>
            <a:pPr>
              <a:lnSpc>
                <a:spcPct val="200000"/>
              </a:lnSpc>
            </a:pPr>
            <a:endParaRPr lang="en-GB" sz="1200">
              <a:solidFill>
                <a:schemeClr val="tx1">
                  <a:lumMod val="65000"/>
                  <a:lumOff val="35000"/>
                </a:schemeClr>
              </a:solidFill>
            </a:endParaRPr>
          </a:p>
          <a:p>
            <a:pPr>
              <a:lnSpc>
                <a:spcPct val="200000"/>
              </a:lnSpc>
            </a:pPr>
            <a:r>
              <a:rPr lang="en-GB" sz="1200">
                <a:solidFill>
                  <a:schemeClr val="tx1">
                    <a:lumMod val="65000"/>
                    <a:lumOff val="35000"/>
                  </a:schemeClr>
                </a:solidFill>
              </a:rPr>
              <a:t>I’m going to try and get my colours sorted first. I’m a bit unsure of how to build an appropriate colour palette for my brand so I’m going to have a look online for some general advice. From my brand/maker research, I’m already pretty sure I’ll be building on a base of white/grey/black but have no idea beyond that.</a:t>
            </a:r>
            <a:endParaRPr lang="en-GB" sz="1200">
              <a:solidFill>
                <a:schemeClr val="tx1">
                  <a:lumMod val="65000"/>
                  <a:lumOff val="35000"/>
                </a:schemeClr>
              </a:solidFill>
              <a:cs typeface="Calibri"/>
            </a:endParaRPr>
          </a:p>
        </p:txBody>
      </p:sp>
    </p:spTree>
    <p:extLst>
      <p:ext uri="{BB962C8B-B14F-4D97-AF65-F5344CB8AC3E}">
        <p14:creationId xmlns:p14="http://schemas.microsoft.com/office/powerpoint/2010/main" val="445002886"/>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 name="Straight Connector 1">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3"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4" name="Straight Connector 3">
            <a:extLst>
              <a:ext uri="{FF2B5EF4-FFF2-40B4-BE49-F238E27FC236}">
                <a16:creationId xmlns:a16="http://schemas.microsoft.com/office/drawing/2014/main" id="{DFEBA112-2FA0-448A-A373-EB297C4661F0}"/>
              </a:ext>
            </a:extLst>
          </p:cNvPr>
          <p:cNvCxnSpPr/>
          <p:nvPr/>
        </p:nvCxnSpPr>
        <p:spPr>
          <a:xfrm>
            <a:off x="559704" y="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pic>
        <p:nvPicPr>
          <p:cNvPr id="5" name="Picture 2" descr="the psychology of color infographic ignyte branding agency"/>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663579" y="0"/>
            <a:ext cx="8875060" cy="6858001"/>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3503366" y="6549026"/>
            <a:ext cx="3033203" cy="246221"/>
          </a:xfrm>
          <a:prstGeom prst="rect">
            <a:avLst/>
          </a:prstGeom>
        </p:spPr>
        <p:txBody>
          <a:bodyPr wrap="none">
            <a:spAutoFit/>
          </a:bodyPr>
          <a:lstStyle/>
          <a:p>
            <a:r>
              <a:rPr lang="en-GB" sz="1000">
                <a:solidFill>
                  <a:schemeClr val="bg1">
                    <a:lumMod val="65000"/>
                  </a:schemeClr>
                </a:solidFill>
                <a:latin typeface="+mj-lt"/>
              </a:rPr>
              <a:t>ignytebrands.com/the-psychology-of-</a:t>
            </a:r>
            <a:r>
              <a:rPr lang="en-GB" sz="1000" err="1">
                <a:solidFill>
                  <a:schemeClr val="bg1">
                    <a:lumMod val="65000"/>
                  </a:schemeClr>
                </a:solidFill>
                <a:latin typeface="+mj-lt"/>
              </a:rPr>
              <a:t>color</a:t>
            </a:r>
            <a:r>
              <a:rPr lang="en-GB" sz="1000">
                <a:solidFill>
                  <a:schemeClr val="bg1">
                    <a:lumMod val="65000"/>
                  </a:schemeClr>
                </a:solidFill>
                <a:latin typeface="+mj-lt"/>
              </a:rPr>
              <a:t>-in-branding</a:t>
            </a:r>
          </a:p>
        </p:txBody>
      </p:sp>
      <p:sp>
        <p:nvSpPr>
          <p:cNvPr id="7" name="TextBox 6"/>
          <p:cNvSpPr txBox="1"/>
          <p:nvPr/>
        </p:nvSpPr>
        <p:spPr>
          <a:xfrm>
            <a:off x="9376356" y="164004"/>
            <a:ext cx="2645315" cy="6157711"/>
          </a:xfrm>
          <a:prstGeom prst="rect">
            <a:avLst/>
          </a:prstGeom>
          <a:noFill/>
        </p:spPr>
        <p:txBody>
          <a:bodyPr wrap="square" rtlCol="0" anchor="t">
            <a:spAutoFit/>
          </a:bodyPr>
          <a:lstStyle/>
          <a:p>
            <a:pPr>
              <a:lnSpc>
                <a:spcPct val="150000"/>
              </a:lnSpc>
            </a:pPr>
            <a:r>
              <a:rPr lang="en-GB" sz="1200">
                <a:solidFill>
                  <a:schemeClr val="tx1">
                    <a:lumMod val="65000"/>
                    <a:lumOff val="35000"/>
                  </a:schemeClr>
                </a:solidFill>
              </a:rPr>
              <a:t>I spent a fair bit of time reading articles and looking at infographics online, trying to get a broader picture of the relationship between colour and a well-designed brand. This breakdown of colour by mood key words has been the most helpful for me to identify which colour will help me visually communicate my brand's character.</a:t>
            </a:r>
          </a:p>
          <a:p>
            <a:pPr>
              <a:lnSpc>
                <a:spcPct val="150000"/>
              </a:lnSpc>
            </a:pPr>
            <a:endParaRPr lang="en-GB" sz="1200">
              <a:solidFill>
                <a:schemeClr val="tx1">
                  <a:lumMod val="65000"/>
                  <a:lumOff val="35000"/>
                </a:schemeClr>
              </a:solidFill>
            </a:endParaRPr>
          </a:p>
          <a:p>
            <a:pPr>
              <a:lnSpc>
                <a:spcPct val="150000"/>
              </a:lnSpc>
            </a:pPr>
            <a:r>
              <a:rPr lang="en-GB" sz="1200">
                <a:solidFill>
                  <a:schemeClr val="tx1">
                    <a:lumMod val="65000"/>
                    <a:lumOff val="35000"/>
                  </a:schemeClr>
                </a:solidFill>
              </a:rPr>
              <a:t>As expected, brown, black, grey and white all fit well, but the other colours which suit my keywords aren’t the ones I would have guessed. For example, magenta seems to be the best fit for ‘rebellious’ and green/turquoise/blue/purple all have aspects which fit with the other key words. None immediately connect with ‘fluid’ but maybe that can be expressed through gradient/texture/pattern or another branding element? </a:t>
            </a:r>
            <a:endParaRPr lang="en-GB" sz="1200">
              <a:solidFill>
                <a:schemeClr val="tx1">
                  <a:lumMod val="65000"/>
                  <a:lumOff val="35000"/>
                </a:schemeClr>
              </a:solidFill>
              <a:cs typeface="Calibri"/>
            </a:endParaRPr>
          </a:p>
        </p:txBody>
      </p:sp>
    </p:spTree>
    <p:extLst>
      <p:ext uri="{BB962C8B-B14F-4D97-AF65-F5344CB8AC3E}">
        <p14:creationId xmlns:p14="http://schemas.microsoft.com/office/powerpoint/2010/main" val="1029134313"/>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 name="Straight Connector 1">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3"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4" name="Straight Connector 3">
            <a:extLst>
              <a:ext uri="{FF2B5EF4-FFF2-40B4-BE49-F238E27FC236}">
                <a16:creationId xmlns:a16="http://schemas.microsoft.com/office/drawing/2014/main" id="{DFEBA112-2FA0-448A-A373-EB297C4661F0}"/>
              </a:ext>
            </a:extLst>
          </p:cNvPr>
          <p:cNvCxnSpPr/>
          <p:nvPr/>
        </p:nvCxnSpPr>
        <p:spPr>
          <a:xfrm>
            <a:off x="559704" y="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16" name="Rectangle 15"/>
          <p:cNvSpPr/>
          <p:nvPr/>
        </p:nvSpPr>
        <p:spPr>
          <a:xfrm>
            <a:off x="887420" y="6517934"/>
            <a:ext cx="3218830" cy="276999"/>
          </a:xfrm>
          <a:prstGeom prst="rect">
            <a:avLst/>
          </a:prstGeom>
        </p:spPr>
        <p:txBody>
          <a:bodyPr wrap="none">
            <a:spAutoFit/>
          </a:bodyPr>
          <a:lstStyle/>
          <a:p>
            <a:r>
              <a:rPr lang="en-GB" sz="1200">
                <a:solidFill>
                  <a:schemeClr val="bg1">
                    <a:lumMod val="65000"/>
                  </a:schemeClr>
                </a:solidFill>
                <a:latin typeface="+mj-lt"/>
              </a:rPr>
              <a:t>www.canva.com/colors/color-palette-generator/</a:t>
            </a:r>
          </a:p>
        </p:txBody>
      </p:sp>
      <p:sp>
        <p:nvSpPr>
          <p:cNvPr id="17" name="TextBox 16"/>
          <p:cNvSpPr txBox="1"/>
          <p:nvPr/>
        </p:nvSpPr>
        <p:spPr>
          <a:xfrm>
            <a:off x="10214923" y="1430600"/>
            <a:ext cx="1672900" cy="3970318"/>
          </a:xfrm>
          <a:prstGeom prst="rect">
            <a:avLst/>
          </a:prstGeom>
          <a:solidFill>
            <a:schemeClr val="bg1">
              <a:lumMod val="85000"/>
            </a:schemeClr>
          </a:solidFill>
          <a:ln>
            <a:noFill/>
          </a:ln>
        </p:spPr>
        <p:txBody>
          <a:bodyPr wrap="square" rtlCol="0" anchor="t">
            <a:spAutoFit/>
          </a:bodyPr>
          <a:lstStyle/>
          <a:p>
            <a:pPr>
              <a:lnSpc>
                <a:spcPct val="150000"/>
              </a:lnSpc>
            </a:pPr>
            <a:r>
              <a:rPr lang="en-GB" sz="1200">
                <a:solidFill>
                  <a:schemeClr val="tx1">
                    <a:lumMod val="65000"/>
                    <a:lumOff val="35000"/>
                  </a:schemeClr>
                </a:solidFill>
              </a:rPr>
              <a:t>Here I’ve used an online tool to pick out palettes from photos of my work and research trips. My aim was to generate a selection of colours from my key images, then narrow it down to my final palette. By doing it this way I hope to build a palette that reflects my work as well as my brand character.</a:t>
            </a:r>
          </a:p>
        </p:txBody>
      </p:sp>
      <p:grpSp>
        <p:nvGrpSpPr>
          <p:cNvPr id="9" name="Group 8"/>
          <p:cNvGrpSpPr/>
          <p:nvPr/>
        </p:nvGrpSpPr>
        <p:grpSpPr>
          <a:xfrm>
            <a:off x="767454" y="527827"/>
            <a:ext cx="9367769" cy="5990107"/>
            <a:chOff x="767454" y="371072"/>
            <a:chExt cx="8859335" cy="5664995"/>
          </a:xfrm>
        </p:grpSpPr>
        <p:grpSp>
          <p:nvGrpSpPr>
            <p:cNvPr id="5" name="Group 4"/>
            <p:cNvGrpSpPr/>
            <p:nvPr/>
          </p:nvGrpSpPr>
          <p:grpSpPr>
            <a:xfrm>
              <a:off x="812862" y="371072"/>
              <a:ext cx="8622340" cy="4305520"/>
              <a:chOff x="887420" y="1110273"/>
              <a:chExt cx="9897339" cy="4942184"/>
            </a:xfrm>
          </p:grpSpPr>
          <p:pic>
            <p:nvPicPr>
              <p:cNvPr id="6" name="Picture 5"/>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5823870" y="2620444"/>
                <a:ext cx="4960889" cy="1820927"/>
              </a:xfrm>
              <a:prstGeom prst="rect">
                <a:avLst/>
              </a:prstGeom>
            </p:spPr>
          </p:pic>
          <p:pic>
            <p:nvPicPr>
              <p:cNvPr id="7" name="Picture 6"/>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887420" y="4421389"/>
                <a:ext cx="4884327" cy="1561400"/>
              </a:xfrm>
              <a:prstGeom prst="rect">
                <a:avLst/>
              </a:prstGeom>
            </p:spPr>
          </p:pic>
          <p:pic>
            <p:nvPicPr>
              <p:cNvPr id="8" name="Picture 7"/>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5823869" y="4415497"/>
                <a:ext cx="4933527" cy="1636960"/>
              </a:xfrm>
              <a:prstGeom prst="rect">
                <a:avLst/>
              </a:prstGeom>
            </p:spPr>
          </p:pic>
          <p:pic>
            <p:nvPicPr>
              <p:cNvPr id="10" name="Picture 9"/>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887420" y="1110273"/>
                <a:ext cx="4858701" cy="1553716"/>
              </a:xfrm>
              <a:prstGeom prst="rect">
                <a:avLst/>
              </a:prstGeom>
            </p:spPr>
          </p:pic>
          <p:pic>
            <p:nvPicPr>
              <p:cNvPr id="12" name="Picture 11"/>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a:off x="887420" y="2721939"/>
                <a:ext cx="4849930" cy="1527843"/>
              </a:xfrm>
              <a:prstGeom prst="rect">
                <a:avLst/>
              </a:prstGeom>
            </p:spPr>
          </p:pic>
          <p:pic>
            <p:nvPicPr>
              <p:cNvPr id="13" name="Picture 12"/>
              <p:cNvPicPr>
                <a:picLocks noChangeAspect="1"/>
              </p:cNvPicPr>
              <p:nvPr/>
            </p:nvPicPr>
            <p:blipFill rotWithShape="1">
              <a:blip r:embed="rId7" cstate="screen">
                <a:extLst>
                  <a:ext uri="{28A0092B-C50C-407E-A947-70E740481C1C}">
                    <a14:useLocalDpi xmlns:a14="http://schemas.microsoft.com/office/drawing/2010/main"/>
                  </a:ext>
                </a:extLst>
              </a:blip>
              <a:srcRect/>
              <a:stretch/>
            </p:blipFill>
            <p:spPr>
              <a:xfrm>
                <a:off x="5823870" y="1110273"/>
                <a:ext cx="4645204" cy="1553716"/>
              </a:xfrm>
              <a:prstGeom prst="rect">
                <a:avLst/>
              </a:prstGeom>
            </p:spPr>
          </p:pic>
        </p:grpSp>
        <p:pic>
          <p:nvPicPr>
            <p:cNvPr id="18" name="Picture 17"/>
            <p:cNvPicPr>
              <a:picLocks noChangeAspect="1"/>
            </p:cNvPicPr>
            <p:nvPr/>
          </p:nvPicPr>
          <p:blipFill rotWithShape="1">
            <a:blip r:embed="rId8" cstate="screen">
              <a:extLst>
                <a:ext uri="{28A0092B-C50C-407E-A947-70E740481C1C}">
                  <a14:useLocalDpi xmlns:a14="http://schemas.microsoft.com/office/drawing/2010/main"/>
                </a:ext>
              </a:extLst>
            </a:blip>
            <a:srcRect/>
            <a:stretch/>
          </p:blipFill>
          <p:spPr>
            <a:xfrm>
              <a:off x="767454" y="4615898"/>
              <a:ext cx="4418846" cy="1420169"/>
            </a:xfrm>
            <a:prstGeom prst="rect">
              <a:avLst/>
            </a:prstGeom>
          </p:spPr>
        </p:pic>
        <p:pic>
          <p:nvPicPr>
            <p:cNvPr id="19" name="Picture 18"/>
            <p:cNvPicPr>
              <a:picLocks noChangeAspect="1"/>
            </p:cNvPicPr>
            <p:nvPr/>
          </p:nvPicPr>
          <p:blipFill rotWithShape="1">
            <a:blip r:embed="rId9" cstate="screen">
              <a:extLst>
                <a:ext uri="{28A0092B-C50C-407E-A947-70E740481C1C}">
                  <a14:useLocalDpi xmlns:a14="http://schemas.microsoft.com/office/drawing/2010/main"/>
                </a:ext>
              </a:extLst>
            </a:blip>
            <a:srcRect/>
            <a:stretch/>
          </p:blipFill>
          <p:spPr>
            <a:xfrm>
              <a:off x="5113386" y="4593714"/>
              <a:ext cx="4513403" cy="1408880"/>
            </a:xfrm>
            <a:prstGeom prst="rect">
              <a:avLst/>
            </a:prstGeom>
          </p:spPr>
        </p:pic>
      </p:grpSp>
      <p:sp>
        <p:nvSpPr>
          <p:cNvPr id="20" name="TextBox 19"/>
          <p:cNvSpPr txBox="1"/>
          <p:nvPr/>
        </p:nvSpPr>
        <p:spPr>
          <a:xfrm>
            <a:off x="815468" y="48940"/>
            <a:ext cx="6547747" cy="369332"/>
          </a:xfrm>
          <a:prstGeom prst="rect">
            <a:avLst/>
          </a:prstGeom>
          <a:noFill/>
        </p:spPr>
        <p:txBody>
          <a:bodyPr wrap="square" rtlCol="0">
            <a:spAutoFit/>
          </a:bodyPr>
          <a:lstStyle/>
          <a:p>
            <a:r>
              <a:rPr lang="en-GB" spc="600">
                <a:solidFill>
                  <a:schemeClr val="bg1">
                    <a:lumMod val="65000"/>
                  </a:schemeClr>
                </a:solidFill>
                <a:latin typeface="+mj-lt"/>
              </a:rPr>
              <a:t>BRAND COLOUR PALETTE DEVELOPMENT </a:t>
            </a:r>
          </a:p>
        </p:txBody>
      </p:sp>
    </p:spTree>
    <p:extLst>
      <p:ext uri="{BB962C8B-B14F-4D97-AF65-F5344CB8AC3E}">
        <p14:creationId xmlns:p14="http://schemas.microsoft.com/office/powerpoint/2010/main" val="3179433333"/>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5"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6" name="Straight Connector 5">
            <a:extLst>
              <a:ext uri="{FF2B5EF4-FFF2-40B4-BE49-F238E27FC236}">
                <a16:creationId xmlns:a16="http://schemas.microsoft.com/office/drawing/2014/main" id="{DFEBA112-2FA0-448A-A373-EB297C4661F0}"/>
              </a:ext>
            </a:extLst>
          </p:cNvPr>
          <p:cNvCxnSpPr/>
          <p:nvPr/>
        </p:nvCxnSpPr>
        <p:spPr>
          <a:xfrm>
            <a:off x="559704" y="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pic>
        <p:nvPicPr>
          <p:cNvPr id="9" name="Picture 8"/>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5333564" y="3527949"/>
            <a:ext cx="6562344" cy="1545336"/>
          </a:xfrm>
          <a:prstGeom prst="rect">
            <a:avLst/>
          </a:prstGeom>
        </p:spPr>
      </p:pic>
      <p:pic>
        <p:nvPicPr>
          <p:cNvPr id="11" name="Picture 10"/>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1020002" y="1087115"/>
            <a:ext cx="6678375" cy="2152386"/>
          </a:xfrm>
          <a:prstGeom prst="rect">
            <a:avLst/>
          </a:prstGeom>
        </p:spPr>
      </p:pic>
      <p:grpSp>
        <p:nvGrpSpPr>
          <p:cNvPr id="12" name="Group 11"/>
          <p:cNvGrpSpPr/>
          <p:nvPr/>
        </p:nvGrpSpPr>
        <p:grpSpPr>
          <a:xfrm>
            <a:off x="7986859" y="913511"/>
            <a:ext cx="3909049" cy="2499594"/>
            <a:chOff x="767454" y="371072"/>
            <a:chExt cx="8859335" cy="5664995"/>
          </a:xfrm>
        </p:grpSpPr>
        <p:grpSp>
          <p:nvGrpSpPr>
            <p:cNvPr id="13" name="Group 12"/>
            <p:cNvGrpSpPr/>
            <p:nvPr/>
          </p:nvGrpSpPr>
          <p:grpSpPr>
            <a:xfrm>
              <a:off x="812862" y="371072"/>
              <a:ext cx="8622340" cy="4305520"/>
              <a:chOff x="887420" y="1110273"/>
              <a:chExt cx="9897339" cy="4942184"/>
            </a:xfrm>
          </p:grpSpPr>
          <p:pic>
            <p:nvPicPr>
              <p:cNvPr id="16" name="Picture 15"/>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5823870" y="2620444"/>
                <a:ext cx="4960889" cy="1820927"/>
              </a:xfrm>
              <a:prstGeom prst="rect">
                <a:avLst/>
              </a:prstGeom>
            </p:spPr>
          </p:pic>
          <p:pic>
            <p:nvPicPr>
              <p:cNvPr id="17" name="Picture 16"/>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887420" y="4421389"/>
                <a:ext cx="4884327" cy="1561400"/>
              </a:xfrm>
              <a:prstGeom prst="rect">
                <a:avLst/>
              </a:prstGeom>
            </p:spPr>
          </p:pic>
          <p:pic>
            <p:nvPicPr>
              <p:cNvPr id="18" name="Picture 17"/>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a:off x="5823869" y="4415497"/>
                <a:ext cx="4933527" cy="1636960"/>
              </a:xfrm>
              <a:prstGeom prst="rect">
                <a:avLst/>
              </a:prstGeom>
            </p:spPr>
          </p:pic>
          <p:pic>
            <p:nvPicPr>
              <p:cNvPr id="19" name="Picture 18"/>
              <p:cNvPicPr>
                <a:picLocks noChangeAspect="1"/>
              </p:cNvPicPr>
              <p:nvPr/>
            </p:nvPicPr>
            <p:blipFill rotWithShape="1">
              <a:blip r:embed="rId7" cstate="screen">
                <a:extLst>
                  <a:ext uri="{28A0092B-C50C-407E-A947-70E740481C1C}">
                    <a14:useLocalDpi xmlns:a14="http://schemas.microsoft.com/office/drawing/2010/main"/>
                  </a:ext>
                </a:extLst>
              </a:blip>
              <a:srcRect/>
              <a:stretch/>
            </p:blipFill>
            <p:spPr>
              <a:xfrm>
                <a:off x="887420" y="1110273"/>
                <a:ext cx="4858701" cy="1553716"/>
              </a:xfrm>
              <a:prstGeom prst="rect">
                <a:avLst/>
              </a:prstGeom>
            </p:spPr>
          </p:pic>
          <p:pic>
            <p:nvPicPr>
              <p:cNvPr id="20" name="Picture 19"/>
              <p:cNvPicPr>
                <a:picLocks noChangeAspect="1"/>
              </p:cNvPicPr>
              <p:nvPr/>
            </p:nvPicPr>
            <p:blipFill rotWithShape="1">
              <a:blip r:embed="rId8" cstate="screen">
                <a:extLst>
                  <a:ext uri="{28A0092B-C50C-407E-A947-70E740481C1C}">
                    <a14:useLocalDpi xmlns:a14="http://schemas.microsoft.com/office/drawing/2010/main"/>
                  </a:ext>
                </a:extLst>
              </a:blip>
              <a:srcRect/>
              <a:stretch/>
            </p:blipFill>
            <p:spPr>
              <a:xfrm>
                <a:off x="887420" y="2721939"/>
                <a:ext cx="4849930" cy="1527843"/>
              </a:xfrm>
              <a:prstGeom prst="rect">
                <a:avLst/>
              </a:prstGeom>
            </p:spPr>
          </p:pic>
          <p:pic>
            <p:nvPicPr>
              <p:cNvPr id="21" name="Picture 20"/>
              <p:cNvPicPr>
                <a:picLocks noChangeAspect="1"/>
              </p:cNvPicPr>
              <p:nvPr/>
            </p:nvPicPr>
            <p:blipFill rotWithShape="1">
              <a:blip r:embed="rId9" cstate="screen">
                <a:extLst>
                  <a:ext uri="{28A0092B-C50C-407E-A947-70E740481C1C}">
                    <a14:useLocalDpi xmlns:a14="http://schemas.microsoft.com/office/drawing/2010/main"/>
                  </a:ext>
                </a:extLst>
              </a:blip>
              <a:srcRect/>
              <a:stretch/>
            </p:blipFill>
            <p:spPr>
              <a:xfrm>
                <a:off x="5823870" y="1110273"/>
                <a:ext cx="4645204" cy="1553716"/>
              </a:xfrm>
              <a:prstGeom prst="rect">
                <a:avLst/>
              </a:prstGeom>
            </p:spPr>
          </p:pic>
        </p:grpSp>
        <p:pic>
          <p:nvPicPr>
            <p:cNvPr id="14" name="Picture 13"/>
            <p:cNvPicPr>
              <a:picLocks noChangeAspect="1"/>
            </p:cNvPicPr>
            <p:nvPr/>
          </p:nvPicPr>
          <p:blipFill rotWithShape="1">
            <a:blip r:embed="rId10" cstate="screen">
              <a:extLst>
                <a:ext uri="{28A0092B-C50C-407E-A947-70E740481C1C}">
                  <a14:useLocalDpi xmlns:a14="http://schemas.microsoft.com/office/drawing/2010/main"/>
                </a:ext>
              </a:extLst>
            </a:blip>
            <a:srcRect/>
            <a:stretch/>
          </p:blipFill>
          <p:spPr>
            <a:xfrm>
              <a:off x="767454" y="4615898"/>
              <a:ext cx="4418846" cy="1420169"/>
            </a:xfrm>
            <a:prstGeom prst="rect">
              <a:avLst/>
            </a:prstGeom>
          </p:spPr>
        </p:pic>
        <p:pic>
          <p:nvPicPr>
            <p:cNvPr id="15" name="Picture 14"/>
            <p:cNvPicPr>
              <a:picLocks noChangeAspect="1"/>
            </p:cNvPicPr>
            <p:nvPr/>
          </p:nvPicPr>
          <p:blipFill rotWithShape="1">
            <a:blip r:embed="rId11" cstate="screen">
              <a:extLst>
                <a:ext uri="{28A0092B-C50C-407E-A947-70E740481C1C}">
                  <a14:useLocalDpi xmlns:a14="http://schemas.microsoft.com/office/drawing/2010/main"/>
                </a:ext>
              </a:extLst>
            </a:blip>
            <a:srcRect/>
            <a:stretch/>
          </p:blipFill>
          <p:spPr>
            <a:xfrm>
              <a:off x="5113386" y="4593714"/>
              <a:ext cx="4513403" cy="1408880"/>
            </a:xfrm>
            <a:prstGeom prst="rect">
              <a:avLst/>
            </a:prstGeom>
          </p:spPr>
        </p:pic>
      </p:grpSp>
      <p:sp>
        <p:nvSpPr>
          <p:cNvPr id="10" name="TextBox 9"/>
          <p:cNvSpPr txBox="1"/>
          <p:nvPr/>
        </p:nvSpPr>
        <p:spPr>
          <a:xfrm>
            <a:off x="1020002" y="3701143"/>
            <a:ext cx="3927566" cy="2308324"/>
          </a:xfrm>
          <a:prstGeom prst="rect">
            <a:avLst/>
          </a:prstGeom>
          <a:noFill/>
        </p:spPr>
        <p:txBody>
          <a:bodyPr wrap="square" rtlCol="0" anchor="t">
            <a:spAutoFit/>
          </a:bodyPr>
          <a:lstStyle/>
          <a:p>
            <a:pPr>
              <a:lnSpc>
                <a:spcPct val="150000"/>
              </a:lnSpc>
            </a:pPr>
            <a:r>
              <a:rPr lang="en-GB" sz="1200">
                <a:solidFill>
                  <a:schemeClr val="tx1">
                    <a:lumMod val="65000"/>
                    <a:lumOff val="35000"/>
                  </a:schemeClr>
                </a:solidFill>
              </a:rPr>
              <a:t>I’m really happy with my final colour palette. It took a fair bit of stress and hard work, but I got there in the end! It’s nice to see how its developed from the key 20 images through to this selection. I feel it reflects my work and brand character well.</a:t>
            </a:r>
          </a:p>
          <a:p>
            <a:pPr>
              <a:lnSpc>
                <a:spcPct val="150000"/>
              </a:lnSpc>
            </a:pPr>
            <a:endParaRPr lang="en-GB" sz="1200">
              <a:solidFill>
                <a:schemeClr val="tx1">
                  <a:lumMod val="65000"/>
                  <a:lumOff val="35000"/>
                </a:schemeClr>
              </a:solidFill>
            </a:endParaRPr>
          </a:p>
          <a:p>
            <a:pPr>
              <a:lnSpc>
                <a:spcPct val="150000"/>
              </a:lnSpc>
            </a:pPr>
            <a:endParaRPr lang="en-GB" sz="1200">
              <a:solidFill>
                <a:schemeClr val="tx1">
                  <a:lumMod val="65000"/>
                  <a:lumOff val="35000"/>
                </a:schemeClr>
              </a:solidFill>
            </a:endParaRPr>
          </a:p>
          <a:p>
            <a:pPr>
              <a:lnSpc>
                <a:spcPct val="150000"/>
              </a:lnSpc>
            </a:pPr>
            <a:r>
              <a:rPr lang="en-GB" sz="1200">
                <a:solidFill>
                  <a:schemeClr val="tx1">
                    <a:lumMod val="65000"/>
                    <a:lumOff val="35000"/>
                  </a:schemeClr>
                </a:solidFill>
              </a:rPr>
              <a:t>Onto the logo development next!</a:t>
            </a:r>
            <a:endParaRPr lang="en-GB" sz="1200">
              <a:solidFill>
                <a:schemeClr val="tx1">
                  <a:lumMod val="65000"/>
                  <a:lumOff val="35000"/>
                </a:schemeClr>
              </a:solidFill>
              <a:cs typeface="Calibri"/>
            </a:endParaRPr>
          </a:p>
        </p:txBody>
      </p:sp>
      <p:sp>
        <p:nvSpPr>
          <p:cNvPr id="22" name="TextBox 21"/>
          <p:cNvSpPr txBox="1"/>
          <p:nvPr/>
        </p:nvSpPr>
        <p:spPr>
          <a:xfrm>
            <a:off x="1020002" y="304800"/>
            <a:ext cx="6025232" cy="369332"/>
          </a:xfrm>
          <a:prstGeom prst="rect">
            <a:avLst/>
          </a:prstGeom>
          <a:noFill/>
        </p:spPr>
        <p:txBody>
          <a:bodyPr wrap="square" rtlCol="0">
            <a:spAutoFit/>
          </a:bodyPr>
          <a:lstStyle/>
          <a:p>
            <a:r>
              <a:rPr lang="en-GB" spc="600">
                <a:solidFill>
                  <a:schemeClr val="bg1">
                    <a:lumMod val="65000"/>
                  </a:schemeClr>
                </a:solidFill>
                <a:latin typeface="+mj-lt"/>
              </a:rPr>
              <a:t>FINAL BRAND COLOUR PALETTE </a:t>
            </a:r>
          </a:p>
        </p:txBody>
      </p:sp>
    </p:spTree>
    <p:extLst>
      <p:ext uri="{BB962C8B-B14F-4D97-AF65-F5344CB8AC3E}">
        <p14:creationId xmlns:p14="http://schemas.microsoft.com/office/powerpoint/2010/main" val="528423360"/>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 name="Straight Connector 1">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3"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4" name="Straight Connector 3">
            <a:extLst>
              <a:ext uri="{FF2B5EF4-FFF2-40B4-BE49-F238E27FC236}">
                <a16:creationId xmlns:a16="http://schemas.microsoft.com/office/drawing/2014/main" id="{DFEBA112-2FA0-448A-A373-EB297C4661F0}"/>
              </a:ext>
            </a:extLst>
          </p:cNvPr>
          <p:cNvCxnSpPr/>
          <p:nvPr/>
        </p:nvCxnSpPr>
        <p:spPr>
          <a:xfrm>
            <a:off x="559704" y="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20" name="TextBox 19"/>
          <p:cNvSpPr txBox="1"/>
          <p:nvPr/>
        </p:nvSpPr>
        <p:spPr>
          <a:xfrm>
            <a:off x="809755" y="1320790"/>
            <a:ext cx="2717074" cy="4772717"/>
          </a:xfrm>
          <a:prstGeom prst="rect">
            <a:avLst/>
          </a:prstGeom>
          <a:solidFill>
            <a:schemeClr val="bg1">
              <a:lumMod val="95000"/>
            </a:schemeClr>
          </a:solidFill>
          <a:ln>
            <a:noFill/>
          </a:ln>
        </p:spPr>
        <p:txBody>
          <a:bodyPr wrap="square" rtlCol="0" anchor="t">
            <a:spAutoFit/>
          </a:bodyPr>
          <a:lstStyle/>
          <a:p>
            <a:pPr>
              <a:lnSpc>
                <a:spcPct val="150000"/>
              </a:lnSpc>
            </a:pPr>
            <a:r>
              <a:rPr lang="en-GB" sz="1200" dirty="0">
                <a:solidFill>
                  <a:schemeClr val="tx1">
                    <a:lumMod val="65000"/>
                    <a:lumOff val="35000"/>
                  </a:schemeClr>
                </a:solidFill>
              </a:rPr>
              <a:t>Through my research into other brands and makers, I realised that they were all eponymous and used their name as their logo too. When I looked online to get a bit of background on font selection, I found out that serif fonts are often used by luxury brands to communicate a degree of tradition and trustworthiness – all necessary to charge a hefty price tag. The formality of the serif fonts were often balanced with modern easy to read sans-serif fonts for headings and text body. </a:t>
            </a:r>
          </a:p>
          <a:p>
            <a:pPr>
              <a:lnSpc>
                <a:spcPct val="150000"/>
              </a:lnSpc>
            </a:pPr>
            <a:endParaRPr lang="en-GB" sz="1200" dirty="0">
              <a:solidFill>
                <a:schemeClr val="tx1">
                  <a:lumMod val="65000"/>
                  <a:lumOff val="35000"/>
                </a:schemeClr>
              </a:solidFill>
            </a:endParaRPr>
          </a:p>
          <a:p>
            <a:pPr>
              <a:lnSpc>
                <a:spcPct val="150000"/>
              </a:lnSpc>
            </a:pPr>
            <a:r>
              <a:rPr lang="en-GB" sz="1200" dirty="0">
                <a:solidFill>
                  <a:schemeClr val="tx1">
                    <a:lumMod val="65000"/>
                    <a:lumOff val="35000"/>
                  </a:schemeClr>
                </a:solidFill>
              </a:rPr>
              <a:t>Using 'Da Fonts' online I downloaded a group of serif font packs to play around with and see which worked best.</a:t>
            </a:r>
            <a:endParaRPr lang="en-GB" sz="1200" dirty="0">
              <a:solidFill>
                <a:schemeClr val="tx1">
                  <a:lumMod val="65000"/>
                  <a:lumOff val="35000"/>
                </a:schemeClr>
              </a:solidFill>
              <a:cs typeface="Calibri"/>
            </a:endParaRPr>
          </a:p>
        </p:txBody>
      </p:sp>
      <p:sp>
        <p:nvSpPr>
          <p:cNvPr id="21" name="TextBox 20"/>
          <p:cNvSpPr txBox="1"/>
          <p:nvPr/>
        </p:nvSpPr>
        <p:spPr>
          <a:xfrm>
            <a:off x="881719" y="268535"/>
            <a:ext cx="2808465" cy="646331"/>
          </a:xfrm>
          <a:prstGeom prst="rect">
            <a:avLst/>
          </a:prstGeom>
          <a:noFill/>
        </p:spPr>
        <p:txBody>
          <a:bodyPr wrap="square" rtlCol="0">
            <a:spAutoFit/>
          </a:bodyPr>
          <a:lstStyle/>
          <a:p>
            <a:r>
              <a:rPr lang="en-GB">
                <a:solidFill>
                  <a:schemeClr val="bg1">
                    <a:lumMod val="65000"/>
                  </a:schemeClr>
                </a:solidFill>
                <a:latin typeface="+mj-lt"/>
              </a:rPr>
              <a:t>LOGO FONT: </a:t>
            </a:r>
          </a:p>
          <a:p>
            <a:r>
              <a:rPr lang="en-GB">
                <a:solidFill>
                  <a:schemeClr val="bg1">
                    <a:lumMod val="65000"/>
                  </a:schemeClr>
                </a:solidFill>
                <a:latin typeface="+mj-lt"/>
              </a:rPr>
              <a:t>To Serif Or To Sans-serif?</a:t>
            </a:r>
          </a:p>
        </p:txBody>
      </p:sp>
      <p:pic>
        <p:nvPicPr>
          <p:cNvPr id="12" name="Picture 11"/>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3630704" y="-1"/>
            <a:ext cx="8561296" cy="6858001"/>
          </a:xfrm>
          <a:prstGeom prst="rect">
            <a:avLst/>
          </a:prstGeom>
        </p:spPr>
      </p:pic>
    </p:spTree>
    <p:extLst>
      <p:ext uri="{BB962C8B-B14F-4D97-AF65-F5344CB8AC3E}">
        <p14:creationId xmlns:p14="http://schemas.microsoft.com/office/powerpoint/2010/main" val="3454641204"/>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11"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12" name="Straight Connector 11">
            <a:extLst>
              <a:ext uri="{FF2B5EF4-FFF2-40B4-BE49-F238E27FC236}">
                <a16:creationId xmlns:a16="http://schemas.microsoft.com/office/drawing/2014/main" id="{DFEBA112-2FA0-448A-A373-EB297C4661F0}"/>
              </a:ext>
            </a:extLst>
          </p:cNvPr>
          <p:cNvCxnSpPr/>
          <p:nvPr/>
        </p:nvCxnSpPr>
        <p:spPr>
          <a:xfrm>
            <a:off x="559704" y="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2" name="TextBox 1"/>
          <p:cNvSpPr txBox="1"/>
          <p:nvPr/>
        </p:nvSpPr>
        <p:spPr>
          <a:xfrm>
            <a:off x="767454" y="195816"/>
            <a:ext cx="3004458" cy="3733971"/>
          </a:xfrm>
          <a:prstGeom prst="rect">
            <a:avLst/>
          </a:prstGeom>
          <a:solidFill>
            <a:schemeClr val="bg1">
              <a:lumMod val="95000"/>
            </a:schemeClr>
          </a:solidFill>
          <a:ln>
            <a:noFill/>
          </a:ln>
        </p:spPr>
        <p:txBody>
          <a:bodyPr wrap="square" rtlCol="0" anchor="t">
            <a:spAutoFit/>
          </a:bodyPr>
          <a:lstStyle/>
          <a:p>
            <a:pPr>
              <a:lnSpc>
                <a:spcPct val="200000"/>
              </a:lnSpc>
            </a:pPr>
            <a:r>
              <a:rPr lang="en-GB" sz="1200">
                <a:solidFill>
                  <a:schemeClr val="tx1">
                    <a:lumMod val="65000"/>
                    <a:lumOff val="35000"/>
                  </a:schemeClr>
                </a:solidFill>
              </a:rPr>
              <a:t>From the group of fronts I downloaded, I picked my top 5 (highlighted in grey) to test further. Of these '</a:t>
            </a:r>
            <a:r>
              <a:rPr lang="en-GB" sz="1200" err="1">
                <a:solidFill>
                  <a:schemeClr val="tx1">
                    <a:lumMod val="65000"/>
                    <a:lumOff val="35000"/>
                  </a:schemeClr>
                </a:solidFill>
              </a:rPr>
              <a:t>Mories</a:t>
            </a:r>
            <a:r>
              <a:rPr lang="en-GB" sz="1200">
                <a:solidFill>
                  <a:schemeClr val="tx1">
                    <a:lumMod val="65000"/>
                    <a:lumOff val="35000"/>
                  </a:schemeClr>
                </a:solidFill>
              </a:rPr>
              <a:t> Display' is my favourite – I love the backward letters in the lowercase! It would communicate the ‘rebellious’ key word for sure but is it too fussy? 'Cameron Demo' is a lot more conventional and I will need to test it out to see what fits best with all my brand identity key words.</a:t>
            </a:r>
          </a:p>
        </p:txBody>
      </p:sp>
      <p:sp>
        <p:nvSpPr>
          <p:cNvPr id="32" name="TextBox 31"/>
          <p:cNvSpPr txBox="1"/>
          <p:nvPr/>
        </p:nvSpPr>
        <p:spPr>
          <a:xfrm>
            <a:off x="698886" y="4125603"/>
            <a:ext cx="3073026" cy="369332"/>
          </a:xfrm>
          <a:prstGeom prst="rect">
            <a:avLst/>
          </a:prstGeom>
          <a:noFill/>
        </p:spPr>
        <p:txBody>
          <a:bodyPr wrap="square" rtlCol="0">
            <a:spAutoFit/>
          </a:bodyPr>
          <a:lstStyle/>
          <a:p>
            <a:r>
              <a:rPr lang="en-GB" spc="600" dirty="0">
                <a:solidFill>
                  <a:schemeClr val="bg1">
                    <a:lumMod val="65000"/>
                  </a:schemeClr>
                </a:solidFill>
                <a:latin typeface="+mj-lt"/>
              </a:rPr>
              <a:t>Top 5 Logo Fonts</a:t>
            </a:r>
            <a:r>
              <a:rPr lang="en-GB" dirty="0">
                <a:solidFill>
                  <a:schemeClr val="bg1">
                    <a:lumMod val="65000"/>
                  </a:schemeClr>
                </a:solidFill>
                <a:latin typeface="+mj-lt"/>
              </a:rPr>
              <a:t>:</a:t>
            </a:r>
          </a:p>
        </p:txBody>
      </p:sp>
      <p:pic>
        <p:nvPicPr>
          <p:cNvPr id="3" name="Picture 2"/>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3729541" y="0"/>
            <a:ext cx="8462459" cy="6858000"/>
          </a:xfrm>
          <a:prstGeom prst="rect">
            <a:avLst/>
          </a:prstGeom>
        </p:spPr>
      </p:pic>
    </p:spTree>
    <p:extLst>
      <p:ext uri="{BB962C8B-B14F-4D97-AF65-F5344CB8AC3E}">
        <p14:creationId xmlns:p14="http://schemas.microsoft.com/office/powerpoint/2010/main" val="3693000197"/>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1150631" y="1320790"/>
            <a:ext cx="7719236" cy="4330582"/>
          </a:xfrm>
          <a:prstGeom prst="rect">
            <a:avLst/>
          </a:prstGeom>
        </p:spPr>
      </p:pic>
      <p:cxnSp>
        <p:nvCxnSpPr>
          <p:cNvPr id="5" name="Straight Connector 4">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6"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7" name="Straight Connector 6">
            <a:extLst>
              <a:ext uri="{FF2B5EF4-FFF2-40B4-BE49-F238E27FC236}">
                <a16:creationId xmlns:a16="http://schemas.microsoft.com/office/drawing/2014/main" id="{DFEBA112-2FA0-448A-A373-EB297C4661F0}"/>
              </a:ext>
            </a:extLst>
          </p:cNvPr>
          <p:cNvCxnSpPr/>
          <p:nvPr/>
        </p:nvCxnSpPr>
        <p:spPr>
          <a:xfrm>
            <a:off x="559704" y="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7236823" y="3307080"/>
            <a:ext cx="4180115" cy="3046988"/>
          </a:xfrm>
          <a:prstGeom prst="rect">
            <a:avLst/>
          </a:prstGeom>
          <a:solidFill>
            <a:schemeClr val="bg1">
              <a:lumMod val="95000"/>
            </a:schemeClr>
          </a:solidFill>
          <a:ln>
            <a:noFill/>
          </a:ln>
        </p:spPr>
        <p:txBody>
          <a:bodyPr wrap="square" rtlCol="0" anchor="t">
            <a:spAutoFit/>
          </a:bodyPr>
          <a:lstStyle/>
          <a:p>
            <a:pPr>
              <a:lnSpc>
                <a:spcPct val="200000"/>
              </a:lnSpc>
            </a:pPr>
            <a:r>
              <a:rPr lang="en-GB" sz="1200">
                <a:solidFill>
                  <a:schemeClr val="tx1">
                    <a:lumMod val="65000"/>
                    <a:lumOff val="35000"/>
                  </a:schemeClr>
                </a:solidFill>
              </a:rPr>
              <a:t>Here I’ve started to play around with the '</a:t>
            </a:r>
            <a:r>
              <a:rPr lang="en-GB" sz="1200" err="1">
                <a:solidFill>
                  <a:schemeClr val="tx1">
                    <a:lumMod val="65000"/>
                    <a:lumOff val="35000"/>
                  </a:schemeClr>
                </a:solidFill>
              </a:rPr>
              <a:t>Mories</a:t>
            </a:r>
            <a:r>
              <a:rPr lang="en-GB" sz="1200">
                <a:solidFill>
                  <a:schemeClr val="tx1">
                    <a:lumMod val="65000"/>
                    <a:lumOff val="35000"/>
                  </a:schemeClr>
                </a:solidFill>
              </a:rPr>
              <a:t> Display' font. Despite appearing to be in uppercase, the alphabet above is in the </a:t>
            </a:r>
            <a:r>
              <a:rPr lang="en-GB" sz="1200" err="1">
                <a:solidFill>
                  <a:schemeClr val="tx1">
                    <a:lumMod val="65000"/>
                    <a:lumOff val="35000"/>
                  </a:schemeClr>
                </a:solidFill>
              </a:rPr>
              <a:t>AaBbCc</a:t>
            </a:r>
            <a:r>
              <a:rPr lang="en-GB" sz="1200">
                <a:solidFill>
                  <a:schemeClr val="tx1">
                    <a:lumMod val="65000"/>
                    <a:lumOff val="35000"/>
                  </a:schemeClr>
                </a:solidFill>
              </a:rPr>
              <a:t>… format. Some of the lowercase letters are mirrored or have other minor variations (k, m, r and w for example). This gives me a lot to work with. There are so many combinations of cases I can use within my name to give subtly different looks. I’m going to muck around and see what I can produce. </a:t>
            </a:r>
          </a:p>
        </p:txBody>
      </p:sp>
      <p:sp>
        <p:nvSpPr>
          <p:cNvPr id="9" name="TextBox 8"/>
          <p:cNvSpPr txBox="1"/>
          <p:nvPr/>
        </p:nvSpPr>
        <p:spPr>
          <a:xfrm>
            <a:off x="771995" y="475729"/>
            <a:ext cx="4370603" cy="369332"/>
          </a:xfrm>
          <a:prstGeom prst="rect">
            <a:avLst/>
          </a:prstGeom>
          <a:noFill/>
        </p:spPr>
        <p:txBody>
          <a:bodyPr wrap="square" rtlCol="0">
            <a:spAutoFit/>
          </a:bodyPr>
          <a:lstStyle/>
          <a:p>
            <a:r>
              <a:rPr lang="en-GB" spc="600">
                <a:solidFill>
                  <a:schemeClr val="bg1">
                    <a:lumMod val="65000"/>
                  </a:schemeClr>
                </a:solidFill>
                <a:latin typeface="+mj-lt"/>
              </a:rPr>
              <a:t>LOGO FONT DEVELOPMENT</a:t>
            </a:r>
          </a:p>
        </p:txBody>
      </p:sp>
    </p:spTree>
    <p:extLst>
      <p:ext uri="{BB962C8B-B14F-4D97-AF65-F5344CB8AC3E}">
        <p14:creationId xmlns:p14="http://schemas.microsoft.com/office/powerpoint/2010/main" val="199800676"/>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 name="Straight Connector 1">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3"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4" name="Straight Connector 3">
            <a:extLst>
              <a:ext uri="{FF2B5EF4-FFF2-40B4-BE49-F238E27FC236}">
                <a16:creationId xmlns:a16="http://schemas.microsoft.com/office/drawing/2014/main" id="{DFEBA112-2FA0-448A-A373-EB297C4661F0}"/>
              </a:ext>
            </a:extLst>
          </p:cNvPr>
          <p:cNvCxnSpPr/>
          <p:nvPr/>
        </p:nvCxnSpPr>
        <p:spPr>
          <a:xfrm>
            <a:off x="559704" y="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grpSp>
        <p:nvGrpSpPr>
          <p:cNvPr id="7" name="Group 6"/>
          <p:cNvGrpSpPr/>
          <p:nvPr/>
        </p:nvGrpSpPr>
        <p:grpSpPr>
          <a:xfrm>
            <a:off x="915182" y="2080926"/>
            <a:ext cx="10788353" cy="4589840"/>
            <a:chOff x="1503827" y="556926"/>
            <a:chExt cx="9590893" cy="4080388"/>
          </a:xfrm>
        </p:grpSpPr>
        <p:pic>
          <p:nvPicPr>
            <p:cNvPr id="5" name="Picture 4"/>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1503827" y="556926"/>
              <a:ext cx="6204155" cy="4080388"/>
            </a:xfrm>
            <a:prstGeom prst="rect">
              <a:avLst/>
            </a:prstGeom>
          </p:spPr>
        </p:pic>
        <p:pic>
          <p:nvPicPr>
            <p:cNvPr id="6" name="Picture 5"/>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8274039" y="556926"/>
              <a:ext cx="2820681" cy="3539325"/>
            </a:xfrm>
            <a:prstGeom prst="rect">
              <a:avLst/>
            </a:prstGeom>
          </p:spPr>
        </p:pic>
      </p:grpSp>
      <p:sp>
        <p:nvSpPr>
          <p:cNvPr id="8" name="TextBox 7"/>
          <p:cNvSpPr txBox="1"/>
          <p:nvPr/>
        </p:nvSpPr>
        <p:spPr>
          <a:xfrm>
            <a:off x="767454" y="905291"/>
            <a:ext cx="11049292" cy="779316"/>
          </a:xfrm>
          <a:prstGeom prst="rect">
            <a:avLst/>
          </a:prstGeom>
          <a:solidFill>
            <a:schemeClr val="bg1">
              <a:lumMod val="95000"/>
            </a:schemeClr>
          </a:solidFill>
          <a:ln>
            <a:noFill/>
          </a:ln>
        </p:spPr>
        <p:txBody>
          <a:bodyPr wrap="square" rtlCol="0" anchor="t">
            <a:spAutoFit/>
          </a:bodyPr>
          <a:lstStyle/>
          <a:p>
            <a:pPr>
              <a:lnSpc>
                <a:spcPct val="200000"/>
              </a:lnSpc>
            </a:pPr>
            <a:r>
              <a:rPr lang="en-GB" sz="1200">
                <a:solidFill>
                  <a:schemeClr val="tx1">
                    <a:lumMod val="65000"/>
                    <a:lumOff val="35000"/>
                  </a:schemeClr>
                </a:solidFill>
              </a:rPr>
              <a:t>When I set out to play around the combination of letter cases, I didn’t think I’d end up with so many! It’s really interesting to see them side by side. Despite being so similar the small differences make a huge impact on how easy it is to read and the tone it sets. </a:t>
            </a:r>
          </a:p>
        </p:txBody>
      </p:sp>
      <p:sp>
        <p:nvSpPr>
          <p:cNvPr id="9" name="TextBox 8"/>
          <p:cNvSpPr txBox="1"/>
          <p:nvPr/>
        </p:nvSpPr>
        <p:spPr>
          <a:xfrm>
            <a:off x="663579" y="291063"/>
            <a:ext cx="4370603" cy="369332"/>
          </a:xfrm>
          <a:prstGeom prst="rect">
            <a:avLst/>
          </a:prstGeom>
          <a:noFill/>
        </p:spPr>
        <p:txBody>
          <a:bodyPr wrap="square" rtlCol="0">
            <a:spAutoFit/>
          </a:bodyPr>
          <a:lstStyle/>
          <a:p>
            <a:r>
              <a:rPr lang="en-GB" spc="600">
                <a:solidFill>
                  <a:schemeClr val="bg1">
                    <a:lumMod val="65000"/>
                  </a:schemeClr>
                </a:solidFill>
                <a:latin typeface="+mj-lt"/>
              </a:rPr>
              <a:t>LOGO FONT DEVELOPMENT</a:t>
            </a:r>
          </a:p>
        </p:txBody>
      </p:sp>
    </p:spTree>
    <p:extLst>
      <p:ext uri="{BB962C8B-B14F-4D97-AF65-F5344CB8AC3E}">
        <p14:creationId xmlns:p14="http://schemas.microsoft.com/office/powerpoint/2010/main" val="2109871488"/>
      </p:ext>
    </p:extLst>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1085219" y="2284435"/>
            <a:ext cx="4468090" cy="3212460"/>
          </a:xfrm>
          <a:prstGeom prst="rect">
            <a:avLst/>
          </a:prstGeom>
        </p:spPr>
      </p:pic>
      <p:pic>
        <p:nvPicPr>
          <p:cNvPr id="4" name="Picture 3"/>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767454" y="5611580"/>
            <a:ext cx="5103619" cy="831273"/>
          </a:xfrm>
          <a:prstGeom prst="rect">
            <a:avLst/>
          </a:prstGeom>
        </p:spPr>
      </p:pic>
      <p:cxnSp>
        <p:nvCxnSpPr>
          <p:cNvPr id="5" name="Straight Connector 4">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6"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7" name="Straight Connector 6">
            <a:extLst>
              <a:ext uri="{FF2B5EF4-FFF2-40B4-BE49-F238E27FC236}">
                <a16:creationId xmlns:a16="http://schemas.microsoft.com/office/drawing/2014/main" id="{DFEBA112-2FA0-448A-A373-EB297C4661F0}"/>
              </a:ext>
            </a:extLst>
          </p:cNvPr>
          <p:cNvCxnSpPr/>
          <p:nvPr/>
        </p:nvCxnSpPr>
        <p:spPr>
          <a:xfrm>
            <a:off x="559704" y="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9" name="Rectangle 8"/>
          <p:cNvSpPr/>
          <p:nvPr/>
        </p:nvSpPr>
        <p:spPr>
          <a:xfrm>
            <a:off x="5871073" y="1303763"/>
            <a:ext cx="6096000" cy="923330"/>
          </a:xfrm>
          <a:prstGeom prst="rect">
            <a:avLst/>
          </a:prstGeom>
        </p:spPr>
        <p:txBody>
          <a:bodyPr>
            <a:spAutoFit/>
          </a:bodyPr>
          <a:lstStyle/>
          <a:p>
            <a:pPr algn="ctr"/>
            <a:endParaRPr lang="en-GB" sz="4000" spc="600" dirty="0">
              <a:solidFill>
                <a:schemeClr val="bg1">
                  <a:lumMod val="50000"/>
                </a:schemeClr>
              </a:solidFill>
              <a:latin typeface="Mories Display" panose="02000500000000000000" pitchFamily="50" charset="0"/>
            </a:endParaRPr>
          </a:p>
          <a:p>
            <a:pPr algn="ctr"/>
            <a:r>
              <a:rPr lang="en-GB" sz="1400" spc="600" dirty="0">
                <a:solidFill>
                  <a:schemeClr val="bg1">
                    <a:lumMod val="50000"/>
                  </a:schemeClr>
                </a:solidFill>
                <a:latin typeface="+mj-lt"/>
              </a:rPr>
              <a:t>INTERDISCIPLINARY MAKER</a:t>
            </a:r>
          </a:p>
        </p:txBody>
      </p:sp>
      <p:sp>
        <p:nvSpPr>
          <p:cNvPr id="10" name="Rectangle 9"/>
          <p:cNvSpPr/>
          <p:nvPr/>
        </p:nvSpPr>
        <p:spPr>
          <a:xfrm>
            <a:off x="5871073" y="2746100"/>
            <a:ext cx="6096000" cy="307777"/>
          </a:xfrm>
          <a:prstGeom prst="rect">
            <a:avLst/>
          </a:prstGeom>
        </p:spPr>
        <p:txBody>
          <a:bodyPr>
            <a:spAutoFit/>
          </a:bodyPr>
          <a:lstStyle/>
          <a:p>
            <a:pPr algn="ctr"/>
            <a:r>
              <a:rPr lang="en-GB" sz="1400" spc="600" dirty="0" smtClean="0">
                <a:solidFill>
                  <a:schemeClr val="bg1">
                    <a:lumMod val="50000"/>
                  </a:schemeClr>
                </a:solidFill>
                <a:latin typeface="+mj-lt"/>
              </a:rPr>
              <a:t>INTERDISCIPLINARY </a:t>
            </a:r>
            <a:r>
              <a:rPr lang="en-GB" sz="1400" spc="600" dirty="0">
                <a:solidFill>
                  <a:schemeClr val="bg1">
                    <a:lumMod val="50000"/>
                  </a:schemeClr>
                </a:solidFill>
                <a:latin typeface="+mj-lt"/>
              </a:rPr>
              <a:t>DESIGN</a:t>
            </a:r>
          </a:p>
        </p:txBody>
      </p:sp>
      <p:sp>
        <p:nvSpPr>
          <p:cNvPr id="11" name="Rectangle 10"/>
          <p:cNvSpPr/>
          <p:nvPr/>
        </p:nvSpPr>
        <p:spPr>
          <a:xfrm>
            <a:off x="5871073" y="3669430"/>
            <a:ext cx="6096000" cy="307777"/>
          </a:xfrm>
          <a:prstGeom prst="rect">
            <a:avLst/>
          </a:prstGeom>
        </p:spPr>
        <p:txBody>
          <a:bodyPr>
            <a:spAutoFit/>
          </a:bodyPr>
          <a:lstStyle/>
          <a:p>
            <a:pPr algn="ctr"/>
            <a:r>
              <a:rPr lang="en-GB" sz="1400" spc="600" dirty="0" smtClean="0">
                <a:solidFill>
                  <a:schemeClr val="bg1">
                    <a:lumMod val="50000"/>
                  </a:schemeClr>
                </a:solidFill>
                <a:latin typeface="+mj-lt"/>
              </a:rPr>
              <a:t>INTERDISCIPLINARY </a:t>
            </a:r>
            <a:r>
              <a:rPr lang="en-GB" sz="1400" spc="600" dirty="0">
                <a:solidFill>
                  <a:schemeClr val="bg1">
                    <a:lumMod val="50000"/>
                  </a:schemeClr>
                </a:solidFill>
                <a:latin typeface="+mj-lt"/>
              </a:rPr>
              <a:t>ATTITUDE</a:t>
            </a:r>
          </a:p>
        </p:txBody>
      </p:sp>
      <p:sp>
        <p:nvSpPr>
          <p:cNvPr id="12" name="Rectangle 11"/>
          <p:cNvSpPr/>
          <p:nvPr/>
        </p:nvSpPr>
        <p:spPr>
          <a:xfrm>
            <a:off x="5871073" y="4592760"/>
            <a:ext cx="6096000" cy="307777"/>
          </a:xfrm>
          <a:prstGeom prst="rect">
            <a:avLst/>
          </a:prstGeom>
        </p:spPr>
        <p:txBody>
          <a:bodyPr>
            <a:spAutoFit/>
          </a:bodyPr>
          <a:lstStyle/>
          <a:p>
            <a:pPr algn="ctr"/>
            <a:r>
              <a:rPr lang="en-GB" sz="1400" spc="600" dirty="0" smtClean="0">
                <a:solidFill>
                  <a:schemeClr val="bg1">
                    <a:lumMod val="50000"/>
                  </a:schemeClr>
                </a:solidFill>
                <a:latin typeface="+mj-lt"/>
              </a:rPr>
              <a:t>SURFACE </a:t>
            </a:r>
            <a:r>
              <a:rPr lang="en-GB" sz="1400" spc="600" dirty="0">
                <a:solidFill>
                  <a:schemeClr val="bg1">
                    <a:lumMod val="50000"/>
                  </a:schemeClr>
                </a:solidFill>
                <a:latin typeface="+mj-lt"/>
              </a:rPr>
              <a:t>PATTERN &amp; GLASS</a:t>
            </a:r>
          </a:p>
        </p:txBody>
      </p:sp>
      <p:sp>
        <p:nvSpPr>
          <p:cNvPr id="13" name="Rectangle 12"/>
          <p:cNvSpPr/>
          <p:nvPr/>
        </p:nvSpPr>
        <p:spPr>
          <a:xfrm>
            <a:off x="5871073" y="5516090"/>
            <a:ext cx="6096000" cy="307777"/>
          </a:xfrm>
          <a:prstGeom prst="rect">
            <a:avLst/>
          </a:prstGeom>
        </p:spPr>
        <p:txBody>
          <a:bodyPr>
            <a:spAutoFit/>
          </a:bodyPr>
          <a:lstStyle/>
          <a:p>
            <a:pPr algn="ctr"/>
            <a:r>
              <a:rPr lang="en-GB" sz="1400" spc="600" dirty="0" smtClean="0">
                <a:solidFill>
                  <a:schemeClr val="bg1">
                    <a:lumMod val="50000"/>
                  </a:schemeClr>
                </a:solidFill>
                <a:latin typeface="+mj-lt"/>
              </a:rPr>
              <a:t>AN </a:t>
            </a:r>
            <a:r>
              <a:rPr lang="en-GB" sz="1400" spc="600" dirty="0">
                <a:solidFill>
                  <a:schemeClr val="bg1">
                    <a:lumMod val="50000"/>
                  </a:schemeClr>
                </a:solidFill>
                <a:latin typeface="+mj-lt"/>
              </a:rPr>
              <a:t>INTERDISCIPLINARY APPROACH</a:t>
            </a:r>
          </a:p>
        </p:txBody>
      </p:sp>
      <p:sp>
        <p:nvSpPr>
          <p:cNvPr id="14" name="TextBox 13"/>
          <p:cNvSpPr txBox="1"/>
          <p:nvPr/>
        </p:nvSpPr>
        <p:spPr>
          <a:xfrm>
            <a:off x="2238103" y="951289"/>
            <a:ext cx="7676616" cy="461665"/>
          </a:xfrm>
          <a:prstGeom prst="rect">
            <a:avLst/>
          </a:prstGeom>
          <a:solidFill>
            <a:schemeClr val="bg1">
              <a:lumMod val="95000"/>
            </a:schemeClr>
          </a:solidFill>
          <a:ln>
            <a:noFill/>
          </a:ln>
        </p:spPr>
        <p:txBody>
          <a:bodyPr wrap="square" rtlCol="0">
            <a:spAutoFit/>
          </a:bodyPr>
          <a:lstStyle/>
          <a:p>
            <a:pPr>
              <a:lnSpc>
                <a:spcPct val="200000"/>
              </a:lnSpc>
            </a:pPr>
            <a:r>
              <a:rPr lang="en-GB" sz="1200">
                <a:solidFill>
                  <a:schemeClr val="tx1">
                    <a:lumMod val="65000"/>
                    <a:lumOff val="35000"/>
                  </a:schemeClr>
                </a:solidFill>
              </a:rPr>
              <a:t>After picking my favourite letter case combo I began testing out the impact of the letter spacing and different ‘tag-lines’.</a:t>
            </a:r>
          </a:p>
        </p:txBody>
      </p:sp>
      <p:sp>
        <p:nvSpPr>
          <p:cNvPr id="15" name="TextBox 14"/>
          <p:cNvSpPr txBox="1"/>
          <p:nvPr/>
        </p:nvSpPr>
        <p:spPr>
          <a:xfrm>
            <a:off x="859081" y="172142"/>
            <a:ext cx="4370603" cy="369332"/>
          </a:xfrm>
          <a:prstGeom prst="rect">
            <a:avLst/>
          </a:prstGeom>
          <a:noFill/>
        </p:spPr>
        <p:txBody>
          <a:bodyPr wrap="square" rtlCol="0">
            <a:spAutoFit/>
          </a:bodyPr>
          <a:lstStyle/>
          <a:p>
            <a:r>
              <a:rPr lang="en-GB" spc="600">
                <a:solidFill>
                  <a:schemeClr val="bg1">
                    <a:lumMod val="65000"/>
                  </a:schemeClr>
                </a:solidFill>
                <a:latin typeface="+mj-lt"/>
              </a:rPr>
              <a:t>LOGO FONT DEVELOPMENT</a:t>
            </a:r>
          </a:p>
        </p:txBody>
      </p:sp>
    </p:spTree>
    <p:extLst>
      <p:ext uri="{BB962C8B-B14F-4D97-AF65-F5344CB8AC3E}">
        <p14:creationId xmlns:p14="http://schemas.microsoft.com/office/powerpoint/2010/main" val="2918377569"/>
      </p:ext>
    </p:extLst>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8"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9" name="Straight Connector 8">
            <a:extLst>
              <a:ext uri="{FF2B5EF4-FFF2-40B4-BE49-F238E27FC236}">
                <a16:creationId xmlns:a16="http://schemas.microsoft.com/office/drawing/2014/main" id="{DFEBA112-2FA0-448A-A373-EB297C4661F0}"/>
              </a:ext>
            </a:extLst>
          </p:cNvPr>
          <p:cNvCxnSpPr/>
          <p:nvPr/>
        </p:nvCxnSpPr>
        <p:spPr>
          <a:xfrm>
            <a:off x="559704" y="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11" name="TextBox 10"/>
          <p:cNvSpPr txBox="1"/>
          <p:nvPr/>
        </p:nvSpPr>
        <p:spPr>
          <a:xfrm>
            <a:off x="895101" y="3244335"/>
            <a:ext cx="7378787" cy="1569660"/>
          </a:xfrm>
          <a:prstGeom prst="rect">
            <a:avLst/>
          </a:prstGeom>
          <a:noFill/>
        </p:spPr>
        <p:txBody>
          <a:bodyPr wrap="square" rtlCol="0">
            <a:spAutoFit/>
          </a:bodyPr>
          <a:lstStyle/>
          <a:p>
            <a:r>
              <a:rPr lang="en-GB" sz="2400" spc="600">
                <a:solidFill>
                  <a:schemeClr val="bg1">
                    <a:lumMod val="65000"/>
                  </a:schemeClr>
                </a:solidFill>
                <a:latin typeface="+mj-lt"/>
              </a:rPr>
              <a:t>Calibri Light (Very Loose Spacing)</a:t>
            </a:r>
          </a:p>
          <a:p>
            <a:r>
              <a:rPr lang="en-GB" sz="2400" spc="600">
                <a:solidFill>
                  <a:schemeClr val="bg1">
                    <a:lumMod val="65000"/>
                  </a:schemeClr>
                </a:solidFill>
                <a:latin typeface="+mj-lt"/>
              </a:rPr>
              <a:t>Heading Font</a:t>
            </a:r>
          </a:p>
          <a:p>
            <a:r>
              <a:rPr lang="en-GB" sz="2400" spc="600">
                <a:solidFill>
                  <a:schemeClr val="bg1">
                    <a:lumMod val="65000"/>
                  </a:schemeClr>
                </a:solidFill>
                <a:latin typeface="+mj-lt"/>
              </a:rPr>
              <a:t>ABCDEFGHIJKLMNOPQRSTUVWXYZ</a:t>
            </a:r>
          </a:p>
          <a:p>
            <a:r>
              <a:rPr lang="en-GB" sz="2400" spc="600" err="1">
                <a:solidFill>
                  <a:schemeClr val="bg1">
                    <a:lumMod val="65000"/>
                  </a:schemeClr>
                </a:solidFill>
                <a:latin typeface="+mj-lt"/>
              </a:rPr>
              <a:t>abcdefghijlkmnopqrstuvwxyz</a:t>
            </a:r>
            <a:endParaRPr lang="en-GB" sz="2400" spc="600">
              <a:solidFill>
                <a:schemeClr val="bg1">
                  <a:lumMod val="65000"/>
                </a:schemeClr>
              </a:solidFill>
              <a:latin typeface="+mj-lt"/>
            </a:endParaRPr>
          </a:p>
        </p:txBody>
      </p:sp>
      <p:sp>
        <p:nvSpPr>
          <p:cNvPr id="12" name="TextBox 11"/>
          <p:cNvSpPr txBox="1"/>
          <p:nvPr/>
        </p:nvSpPr>
        <p:spPr>
          <a:xfrm>
            <a:off x="7861511" y="3429000"/>
            <a:ext cx="4000729" cy="1200329"/>
          </a:xfrm>
          <a:prstGeom prst="rect">
            <a:avLst/>
          </a:prstGeom>
          <a:noFill/>
        </p:spPr>
        <p:txBody>
          <a:bodyPr wrap="square" rtlCol="0">
            <a:spAutoFit/>
          </a:bodyPr>
          <a:lstStyle/>
          <a:p>
            <a:pPr algn="r"/>
            <a:r>
              <a:rPr lang="en-GB">
                <a:solidFill>
                  <a:schemeClr val="tx1">
                    <a:lumMod val="65000"/>
                    <a:lumOff val="35000"/>
                  </a:schemeClr>
                </a:solidFill>
              </a:rPr>
              <a:t>Calibri (Normal Spacing)</a:t>
            </a:r>
          </a:p>
          <a:p>
            <a:pPr algn="r"/>
            <a:r>
              <a:rPr lang="en-GB">
                <a:solidFill>
                  <a:schemeClr val="tx1">
                    <a:lumMod val="65000"/>
                    <a:lumOff val="35000"/>
                  </a:schemeClr>
                </a:solidFill>
              </a:rPr>
              <a:t>Body Font</a:t>
            </a:r>
          </a:p>
          <a:p>
            <a:pPr algn="r"/>
            <a:r>
              <a:rPr lang="en-GB">
                <a:solidFill>
                  <a:schemeClr val="tx1">
                    <a:lumMod val="65000"/>
                    <a:lumOff val="35000"/>
                  </a:schemeClr>
                </a:solidFill>
              </a:rPr>
              <a:t>ABCDEFGHIJKLMNOPQRSTUVWXYZ</a:t>
            </a:r>
          </a:p>
          <a:p>
            <a:pPr algn="r"/>
            <a:r>
              <a:rPr lang="en-GB" err="1">
                <a:solidFill>
                  <a:schemeClr val="tx1">
                    <a:lumMod val="65000"/>
                    <a:lumOff val="35000"/>
                  </a:schemeClr>
                </a:solidFill>
              </a:rPr>
              <a:t>abcdefghijlkmnopqrstuvwxyz</a:t>
            </a:r>
            <a:endParaRPr lang="en-GB">
              <a:solidFill>
                <a:schemeClr val="tx1">
                  <a:lumMod val="65000"/>
                  <a:lumOff val="35000"/>
                </a:schemeClr>
              </a:solidFill>
            </a:endParaRPr>
          </a:p>
        </p:txBody>
      </p:sp>
      <p:sp>
        <p:nvSpPr>
          <p:cNvPr id="14" name="TextBox 13"/>
          <p:cNvSpPr txBox="1"/>
          <p:nvPr/>
        </p:nvSpPr>
        <p:spPr>
          <a:xfrm>
            <a:off x="767454" y="5207606"/>
            <a:ext cx="11233812" cy="1200329"/>
          </a:xfrm>
          <a:prstGeom prst="rect">
            <a:avLst/>
          </a:prstGeom>
          <a:solidFill>
            <a:schemeClr val="bg1">
              <a:lumMod val="95000"/>
            </a:schemeClr>
          </a:solidFill>
          <a:ln>
            <a:noFill/>
          </a:ln>
        </p:spPr>
        <p:txBody>
          <a:bodyPr wrap="square" rtlCol="0">
            <a:spAutoFit/>
          </a:bodyPr>
          <a:lstStyle/>
          <a:p>
            <a:pPr>
              <a:lnSpc>
                <a:spcPct val="150000"/>
              </a:lnSpc>
            </a:pPr>
            <a:r>
              <a:rPr lang="en-GB" sz="1200">
                <a:solidFill>
                  <a:schemeClr val="tx1">
                    <a:lumMod val="65000"/>
                    <a:lumOff val="35000"/>
                  </a:schemeClr>
                </a:solidFill>
              </a:rPr>
              <a:t>After taking quite a long time choosing and formatting my logo font, I wanted to go fuss-free for the heading and body fonts. My main concern is legibility and ease of access. Downloading font packs can be a pain and I haven’t found a way of uploading them to Wix so it means saving all my text as a jpeg in the correct sizes etc… then uploading them to use on my website. None of which sounds very appealing and is likely to put me off updating my website. To avoid this I’ve chosen two variations of Calibri at two different letter spacing's. As Calibri is a standard font on Microsoft, it should make it a lot simpler for me.</a:t>
            </a:r>
          </a:p>
        </p:txBody>
      </p:sp>
      <p:pic>
        <p:nvPicPr>
          <p:cNvPr id="2" name="Picture 1"/>
          <p:cNvPicPr>
            <a:picLocks noChangeAspect="1"/>
          </p:cNvPicPr>
          <p:nvPr/>
        </p:nvPicPr>
        <p:blipFill rotWithShape="1">
          <a:blip r:embed="rId2"/>
          <a:srcRect l="26916" t="20163" r="9907" b="50168"/>
          <a:stretch/>
        </p:blipFill>
        <p:spPr>
          <a:xfrm>
            <a:off x="895101" y="260248"/>
            <a:ext cx="11296899" cy="2984086"/>
          </a:xfrm>
          <a:prstGeom prst="rect">
            <a:avLst/>
          </a:prstGeom>
        </p:spPr>
      </p:pic>
    </p:spTree>
    <p:extLst>
      <p:ext uri="{BB962C8B-B14F-4D97-AF65-F5344CB8AC3E}">
        <p14:creationId xmlns:p14="http://schemas.microsoft.com/office/powerpoint/2010/main" val="3339866360"/>
      </p:ext>
    </p:extLst>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8"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9" name="Straight Connector 8">
            <a:extLst>
              <a:ext uri="{FF2B5EF4-FFF2-40B4-BE49-F238E27FC236}">
                <a16:creationId xmlns:a16="http://schemas.microsoft.com/office/drawing/2014/main" id="{DFEBA112-2FA0-448A-A373-EB297C4661F0}"/>
              </a:ext>
            </a:extLst>
          </p:cNvPr>
          <p:cNvCxnSpPr/>
          <p:nvPr/>
        </p:nvCxnSpPr>
        <p:spPr>
          <a:xfrm>
            <a:off x="559704" y="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pic>
        <p:nvPicPr>
          <p:cNvPr id="13" name="Picture 12"/>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520492" y="1"/>
            <a:ext cx="4741919" cy="6858000"/>
          </a:xfrm>
          <a:prstGeom prst="rect">
            <a:avLst/>
          </a:prstGeom>
        </p:spPr>
      </p:pic>
      <p:sp>
        <p:nvSpPr>
          <p:cNvPr id="14" name="TextBox 13"/>
          <p:cNvSpPr txBox="1"/>
          <p:nvPr/>
        </p:nvSpPr>
        <p:spPr>
          <a:xfrm>
            <a:off x="845142" y="203976"/>
            <a:ext cx="3630375" cy="369332"/>
          </a:xfrm>
          <a:prstGeom prst="rect">
            <a:avLst/>
          </a:prstGeom>
          <a:noFill/>
        </p:spPr>
        <p:txBody>
          <a:bodyPr wrap="square" rtlCol="0">
            <a:spAutoFit/>
          </a:bodyPr>
          <a:lstStyle/>
          <a:p>
            <a:r>
              <a:rPr lang="en-GB" spc="300">
                <a:solidFill>
                  <a:schemeClr val="bg1">
                    <a:lumMod val="65000"/>
                  </a:schemeClr>
                </a:solidFill>
                <a:latin typeface="+mj-lt"/>
              </a:rPr>
              <a:t>COMPLETED BRAND BOARD </a:t>
            </a:r>
          </a:p>
        </p:txBody>
      </p:sp>
      <p:sp>
        <p:nvSpPr>
          <p:cNvPr id="15" name="TextBox 14"/>
          <p:cNvSpPr txBox="1"/>
          <p:nvPr/>
        </p:nvSpPr>
        <p:spPr>
          <a:xfrm>
            <a:off x="845142" y="982176"/>
            <a:ext cx="5468572" cy="5632311"/>
          </a:xfrm>
          <a:prstGeom prst="rect">
            <a:avLst/>
          </a:prstGeom>
          <a:noFill/>
        </p:spPr>
        <p:txBody>
          <a:bodyPr wrap="square" rtlCol="0">
            <a:spAutoFit/>
          </a:bodyPr>
          <a:lstStyle/>
          <a:p>
            <a:pPr>
              <a:lnSpc>
                <a:spcPct val="200000"/>
              </a:lnSpc>
            </a:pPr>
            <a:r>
              <a:rPr lang="en-GB" sz="1200">
                <a:solidFill>
                  <a:schemeClr val="tx1">
                    <a:lumMod val="65000"/>
                    <a:lumOff val="35000"/>
                  </a:schemeClr>
                </a:solidFill>
              </a:rPr>
              <a:t>I can’t believe how much time, research and work went into that!! Hopefully it will serve me well throughout the remainder of this module and beyond graduation. </a:t>
            </a:r>
          </a:p>
          <a:p>
            <a:pPr>
              <a:lnSpc>
                <a:spcPct val="200000"/>
              </a:lnSpc>
            </a:pPr>
            <a:endParaRPr lang="en-GB" sz="1200">
              <a:solidFill>
                <a:schemeClr val="tx1">
                  <a:lumMod val="65000"/>
                  <a:lumOff val="35000"/>
                </a:schemeClr>
              </a:solidFill>
            </a:endParaRPr>
          </a:p>
          <a:p>
            <a:pPr>
              <a:lnSpc>
                <a:spcPct val="200000"/>
              </a:lnSpc>
            </a:pPr>
            <a:r>
              <a:rPr lang="en-GB" sz="1200">
                <a:solidFill>
                  <a:schemeClr val="tx1">
                    <a:lumMod val="65000"/>
                    <a:lumOff val="35000"/>
                  </a:schemeClr>
                </a:solidFill>
              </a:rPr>
              <a:t>I’m really happy with how it’s turned out considering how nervous I was at the start. Beyond what you can see on this board, I’ve also done a lot of market research, critical reflection and brand character development to get to this point. My experiences during the external project have really served me well so far during this module, it’s been great to see those skills translate into tangible results in my practice.</a:t>
            </a:r>
          </a:p>
          <a:p>
            <a:pPr>
              <a:lnSpc>
                <a:spcPct val="200000"/>
              </a:lnSpc>
            </a:pPr>
            <a:endParaRPr lang="en-GB" sz="1200">
              <a:solidFill>
                <a:schemeClr val="tx1">
                  <a:lumMod val="65000"/>
                  <a:lumOff val="35000"/>
                </a:schemeClr>
              </a:solidFill>
            </a:endParaRPr>
          </a:p>
          <a:p>
            <a:pPr>
              <a:lnSpc>
                <a:spcPct val="200000"/>
              </a:lnSpc>
            </a:pPr>
            <a:r>
              <a:rPr lang="en-GB" sz="1200">
                <a:solidFill>
                  <a:schemeClr val="tx1">
                    <a:lumMod val="65000"/>
                    <a:lumOff val="35000"/>
                  </a:schemeClr>
                </a:solidFill>
              </a:rPr>
              <a:t>Instead of graphics I’ve referenced my use of photography and a brand pattern as I feel this better represents my work than an illustration or graphic.</a:t>
            </a:r>
          </a:p>
          <a:p>
            <a:pPr>
              <a:lnSpc>
                <a:spcPct val="200000"/>
              </a:lnSpc>
            </a:pPr>
            <a:endParaRPr lang="en-GB" sz="1200">
              <a:solidFill>
                <a:schemeClr val="tx1">
                  <a:lumMod val="65000"/>
                  <a:lumOff val="35000"/>
                </a:schemeClr>
              </a:solidFill>
            </a:endParaRPr>
          </a:p>
          <a:p>
            <a:pPr>
              <a:lnSpc>
                <a:spcPct val="200000"/>
              </a:lnSpc>
            </a:pPr>
            <a:r>
              <a:rPr lang="en-GB" sz="1200">
                <a:solidFill>
                  <a:schemeClr val="tx1">
                    <a:lumMod val="65000"/>
                    <a:lumOff val="35000"/>
                  </a:schemeClr>
                </a:solidFill>
              </a:rPr>
              <a:t>Now I need to apply my brand style to my website/social media/promotional material.</a:t>
            </a:r>
          </a:p>
        </p:txBody>
      </p:sp>
    </p:spTree>
    <p:extLst>
      <p:ext uri="{BB962C8B-B14F-4D97-AF65-F5344CB8AC3E}">
        <p14:creationId xmlns:p14="http://schemas.microsoft.com/office/powerpoint/2010/main" val="3784793583"/>
      </p:ext>
    </p:extLst>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27908" y="1139780"/>
            <a:ext cx="9736183" cy="2387600"/>
          </a:xfrm>
        </p:spPr>
        <p:txBody>
          <a:bodyPr/>
          <a:lstStyle/>
          <a:p>
            <a:r>
              <a:rPr lang="en-GB" spc="600">
                <a:solidFill>
                  <a:schemeClr val="bg1">
                    <a:lumMod val="50000"/>
                  </a:schemeClr>
                </a:solidFill>
              </a:rPr>
              <a:t>‘A Robust Online Profile’</a:t>
            </a:r>
          </a:p>
        </p:txBody>
      </p:sp>
      <p:sp>
        <p:nvSpPr>
          <p:cNvPr id="3" name="Subtitle 2"/>
          <p:cNvSpPr>
            <a:spLocks noGrp="1"/>
          </p:cNvSpPr>
          <p:nvPr>
            <p:ph type="subTitle" idx="1"/>
          </p:nvPr>
        </p:nvSpPr>
        <p:spPr/>
        <p:txBody>
          <a:bodyPr/>
          <a:lstStyle/>
          <a:p>
            <a:r>
              <a:rPr lang="en-GB" spc="300">
                <a:solidFill>
                  <a:schemeClr val="bg1">
                    <a:lumMod val="75000"/>
                  </a:schemeClr>
                </a:solidFill>
              </a:rPr>
              <a:t>WEBSITE DEVELOPMENT</a:t>
            </a:r>
          </a:p>
          <a:p>
            <a:r>
              <a:rPr lang="en-GB" sz="1600" spc="600">
                <a:solidFill>
                  <a:schemeClr val="bg1">
                    <a:lumMod val="75000"/>
                  </a:schemeClr>
                </a:solidFill>
                <a:latin typeface="+mj-lt"/>
              </a:rPr>
              <a:t>www.zoealicenoakes.co.uk</a:t>
            </a:r>
          </a:p>
        </p:txBody>
      </p:sp>
      <p:cxnSp>
        <p:nvCxnSpPr>
          <p:cNvPr id="4" name="Straight Connector 3">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5"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6" name="Straight Connector 5">
            <a:extLst>
              <a:ext uri="{FF2B5EF4-FFF2-40B4-BE49-F238E27FC236}">
                <a16:creationId xmlns:a16="http://schemas.microsoft.com/office/drawing/2014/main" id="{DFEBA112-2FA0-448A-A373-EB297C4661F0}"/>
              </a:ext>
            </a:extLst>
          </p:cNvPr>
          <p:cNvCxnSpPr/>
          <p:nvPr/>
        </p:nvCxnSpPr>
        <p:spPr>
          <a:xfrm>
            <a:off x="559704" y="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85246082"/>
      </p:ext>
    </p:extLst>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862150" y="2717076"/>
            <a:ext cx="10813386" cy="4140925"/>
          </a:xfrm>
          <a:prstGeom prst="rect">
            <a:avLst/>
          </a:prstGeom>
        </p:spPr>
      </p:pic>
      <p:cxnSp>
        <p:nvCxnSpPr>
          <p:cNvPr id="4" name="Straight Connector 3">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5"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6" name="Straight Connector 5">
            <a:extLst>
              <a:ext uri="{FF2B5EF4-FFF2-40B4-BE49-F238E27FC236}">
                <a16:creationId xmlns:a16="http://schemas.microsoft.com/office/drawing/2014/main" id="{DFEBA112-2FA0-448A-A373-EB297C4661F0}"/>
              </a:ext>
            </a:extLst>
          </p:cNvPr>
          <p:cNvCxnSpPr/>
          <p:nvPr/>
        </p:nvCxnSpPr>
        <p:spPr>
          <a:xfrm>
            <a:off x="559704" y="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pic>
        <p:nvPicPr>
          <p:cNvPr id="7" name="Picture 6"/>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862150" y="0"/>
            <a:ext cx="5082892" cy="2717076"/>
          </a:xfrm>
          <a:prstGeom prst="rect">
            <a:avLst/>
          </a:prstGeom>
        </p:spPr>
      </p:pic>
      <p:sp>
        <p:nvSpPr>
          <p:cNvPr id="8" name="TextBox 7"/>
          <p:cNvSpPr txBox="1"/>
          <p:nvPr/>
        </p:nvSpPr>
        <p:spPr>
          <a:xfrm>
            <a:off x="6247487" y="291063"/>
            <a:ext cx="2037805" cy="369332"/>
          </a:xfrm>
          <a:prstGeom prst="rect">
            <a:avLst/>
          </a:prstGeom>
          <a:noFill/>
        </p:spPr>
        <p:txBody>
          <a:bodyPr wrap="square" rtlCol="0">
            <a:spAutoFit/>
          </a:bodyPr>
          <a:lstStyle/>
          <a:p>
            <a:r>
              <a:rPr lang="en-GB" spc="600">
                <a:solidFill>
                  <a:schemeClr val="bg1">
                    <a:lumMod val="65000"/>
                  </a:schemeClr>
                </a:solidFill>
                <a:latin typeface="+mj-lt"/>
              </a:rPr>
              <a:t>HOME PAGE</a:t>
            </a:r>
          </a:p>
        </p:txBody>
      </p:sp>
      <p:sp>
        <p:nvSpPr>
          <p:cNvPr id="9" name="TextBox 8"/>
          <p:cNvSpPr txBox="1"/>
          <p:nvPr/>
        </p:nvSpPr>
        <p:spPr>
          <a:xfrm>
            <a:off x="6200503" y="929083"/>
            <a:ext cx="5475033" cy="1384995"/>
          </a:xfrm>
          <a:prstGeom prst="rect">
            <a:avLst/>
          </a:prstGeom>
          <a:noFill/>
        </p:spPr>
        <p:txBody>
          <a:bodyPr wrap="square" rtlCol="0" anchor="t">
            <a:spAutoFit/>
          </a:bodyPr>
          <a:lstStyle/>
          <a:p>
            <a:r>
              <a:rPr lang="en-GB" sz="1200">
                <a:solidFill>
                  <a:schemeClr val="tx1">
                    <a:lumMod val="65000"/>
                    <a:lumOff val="35000"/>
                  </a:schemeClr>
                </a:solidFill>
              </a:rPr>
              <a:t>The image at the top is how my home page looked at the end of second year. I did like it, but it was very busy and hard to see the menus and text with a very sloppy logo.</a:t>
            </a:r>
          </a:p>
          <a:p>
            <a:endParaRPr lang="en-GB" sz="1200">
              <a:solidFill>
                <a:schemeClr val="tx1">
                  <a:lumMod val="65000"/>
                  <a:lumOff val="35000"/>
                </a:schemeClr>
              </a:solidFill>
            </a:endParaRPr>
          </a:p>
          <a:p>
            <a:r>
              <a:rPr lang="en-GB" sz="1200">
                <a:solidFill>
                  <a:schemeClr val="tx1">
                    <a:lumMod val="65000"/>
                    <a:lumOff val="35000"/>
                  </a:schemeClr>
                </a:solidFill>
              </a:rPr>
              <a:t>The bottom image is what it looks like after adding some brand styling. I still need to add the updated logo but I am pretty happy so far; it looks a lot cleaner and easier to navigate.</a:t>
            </a:r>
            <a:endParaRPr lang="en-GB" sz="1200">
              <a:solidFill>
                <a:schemeClr val="tx1">
                  <a:lumMod val="65000"/>
                  <a:lumOff val="35000"/>
                </a:schemeClr>
              </a:solidFill>
              <a:cs typeface="Calibri"/>
            </a:endParaRPr>
          </a:p>
        </p:txBody>
      </p:sp>
    </p:spTree>
    <p:extLst>
      <p:ext uri="{BB962C8B-B14F-4D97-AF65-F5344CB8AC3E}">
        <p14:creationId xmlns:p14="http://schemas.microsoft.com/office/powerpoint/2010/main" val="2074960270"/>
      </p:ext>
    </p:extLst>
  </p:cSld>
  <p:clrMapOvr>
    <a:masterClrMapping/>
  </p:clrMapOvr>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5" name="Straight Connector 4">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6"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7" name="Straight Connector 6">
            <a:extLst>
              <a:ext uri="{FF2B5EF4-FFF2-40B4-BE49-F238E27FC236}">
                <a16:creationId xmlns:a16="http://schemas.microsoft.com/office/drawing/2014/main" id="{DFEBA112-2FA0-448A-A373-EB297C4661F0}"/>
              </a:ext>
            </a:extLst>
          </p:cNvPr>
          <p:cNvCxnSpPr/>
          <p:nvPr/>
        </p:nvCxnSpPr>
        <p:spPr>
          <a:xfrm>
            <a:off x="559704" y="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pic>
        <p:nvPicPr>
          <p:cNvPr id="2" name="Picture 1"/>
          <p:cNvPicPr>
            <a:picLocks noChangeAspect="1"/>
          </p:cNvPicPr>
          <p:nvPr/>
        </p:nvPicPr>
        <p:blipFill rotWithShape="1">
          <a:blip r:embed="rId2" cstate="screen">
            <a:extLst>
              <a:ext uri="{28A0092B-C50C-407E-A947-70E740481C1C}">
                <a14:useLocalDpi xmlns:a14="http://schemas.microsoft.com/office/drawing/2010/main"/>
              </a:ext>
            </a:extLst>
          </a:blip>
          <a:srcRect l="727" t="22152" r="1429" b="6589"/>
          <a:stretch/>
        </p:blipFill>
        <p:spPr>
          <a:xfrm>
            <a:off x="840509" y="812802"/>
            <a:ext cx="11092874" cy="4544290"/>
          </a:xfrm>
          <a:prstGeom prst="rect">
            <a:avLst/>
          </a:prstGeom>
        </p:spPr>
      </p:pic>
      <p:sp>
        <p:nvSpPr>
          <p:cNvPr id="3" name="TextBox 2"/>
          <p:cNvSpPr txBox="1"/>
          <p:nvPr/>
        </p:nvSpPr>
        <p:spPr>
          <a:xfrm>
            <a:off x="2558473" y="5537210"/>
            <a:ext cx="7656946" cy="369332"/>
          </a:xfrm>
          <a:prstGeom prst="rect">
            <a:avLst/>
          </a:prstGeom>
          <a:noFill/>
        </p:spPr>
        <p:txBody>
          <a:bodyPr wrap="square" rtlCol="0">
            <a:spAutoFit/>
          </a:bodyPr>
          <a:lstStyle/>
          <a:p>
            <a:pPr>
              <a:lnSpc>
                <a:spcPct val="150000"/>
              </a:lnSpc>
            </a:pPr>
            <a:r>
              <a:rPr lang="en-GB" sz="1200" dirty="0" smtClean="0">
                <a:solidFill>
                  <a:schemeClr val="tx1">
                    <a:lumMod val="65000"/>
                    <a:lumOff val="35000"/>
                  </a:schemeClr>
                </a:solidFill>
              </a:rPr>
              <a:t>After adding the branding, I’m happy with how the home page looks and will use this as a base to style the other pages.</a:t>
            </a:r>
            <a:endParaRPr lang="en-GB" sz="1200" dirty="0">
              <a:solidFill>
                <a:schemeClr val="tx1">
                  <a:lumMod val="65000"/>
                  <a:lumOff val="35000"/>
                </a:schemeClr>
              </a:solidFill>
            </a:endParaRPr>
          </a:p>
        </p:txBody>
      </p:sp>
    </p:spTree>
    <p:extLst>
      <p:ext uri="{BB962C8B-B14F-4D97-AF65-F5344CB8AC3E}">
        <p14:creationId xmlns:p14="http://schemas.microsoft.com/office/powerpoint/2010/main" val="1102177655"/>
      </p:ext>
    </p:extLst>
  </p:cSld>
  <p:clrMapOvr>
    <a:masterClrMapping/>
  </p:clrMapOvr>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cstate="screen">
            <a:extLst>
              <a:ext uri="{28A0092B-C50C-407E-A947-70E740481C1C}">
                <a14:useLocalDpi xmlns:a14="http://schemas.microsoft.com/office/drawing/2010/main"/>
              </a:ext>
            </a:extLst>
          </a:blip>
          <a:srcRect l="7395" t="22440" r="6914" b="13139"/>
          <a:stretch/>
        </p:blipFill>
        <p:spPr>
          <a:xfrm>
            <a:off x="1219199" y="594679"/>
            <a:ext cx="10113819" cy="4276978"/>
          </a:xfrm>
          <a:prstGeom prst="rect">
            <a:avLst/>
          </a:prstGeom>
        </p:spPr>
      </p:pic>
      <p:cxnSp>
        <p:nvCxnSpPr>
          <p:cNvPr id="3" name="Straight Connector 2">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4"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5" name="Straight Connector 4">
            <a:extLst>
              <a:ext uri="{FF2B5EF4-FFF2-40B4-BE49-F238E27FC236}">
                <a16:creationId xmlns:a16="http://schemas.microsoft.com/office/drawing/2014/main" id="{DFEBA112-2FA0-448A-A373-EB297C4661F0}"/>
              </a:ext>
            </a:extLst>
          </p:cNvPr>
          <p:cNvCxnSpPr/>
          <p:nvPr/>
        </p:nvCxnSpPr>
        <p:spPr>
          <a:xfrm>
            <a:off x="559704" y="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19199" y="5430982"/>
            <a:ext cx="10113819" cy="923330"/>
          </a:xfrm>
          <a:prstGeom prst="rect">
            <a:avLst/>
          </a:prstGeom>
          <a:noFill/>
        </p:spPr>
        <p:txBody>
          <a:bodyPr wrap="square" rtlCol="0">
            <a:spAutoFit/>
          </a:bodyPr>
          <a:lstStyle/>
          <a:p>
            <a:pPr>
              <a:lnSpc>
                <a:spcPct val="150000"/>
              </a:lnSpc>
            </a:pPr>
            <a:r>
              <a:rPr lang="en-GB" sz="1200" dirty="0" smtClean="0">
                <a:solidFill>
                  <a:schemeClr val="tx1">
                    <a:lumMod val="65000"/>
                    <a:lumOff val="35000"/>
                  </a:schemeClr>
                </a:solidFill>
              </a:rPr>
              <a:t>I’m leaving the home page with the patterned background for now so I can move on with the rest of my work, but over the summer I want to experiment further with using photographic backgrounds again. Maybe something like this with a water mark behind the rest of the site pages?  I keep thinking of Lisa Cahill Glass’s landing page – the strong photo really stood out and told you immediately what she did so that’s what I want to aim for beyond this module.</a:t>
            </a:r>
            <a:endParaRPr lang="en-GB" sz="1200" dirty="0">
              <a:solidFill>
                <a:schemeClr val="tx1">
                  <a:lumMod val="65000"/>
                  <a:lumOff val="35000"/>
                </a:schemeClr>
              </a:solidFill>
            </a:endParaRPr>
          </a:p>
        </p:txBody>
      </p:sp>
    </p:spTree>
    <p:extLst>
      <p:ext uri="{BB962C8B-B14F-4D97-AF65-F5344CB8AC3E}">
        <p14:creationId xmlns:p14="http://schemas.microsoft.com/office/powerpoint/2010/main" val="702446556"/>
      </p:ext>
    </p:extLst>
  </p:cSld>
  <p:clrMapOvr>
    <a:masterClrMapping/>
  </p:clrMapOvr>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 name="Straight Connector 1">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3"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4" name="Straight Connector 3">
            <a:extLst>
              <a:ext uri="{FF2B5EF4-FFF2-40B4-BE49-F238E27FC236}">
                <a16:creationId xmlns:a16="http://schemas.microsoft.com/office/drawing/2014/main" id="{DFEBA112-2FA0-448A-A373-EB297C4661F0}"/>
              </a:ext>
            </a:extLst>
          </p:cNvPr>
          <p:cNvCxnSpPr/>
          <p:nvPr/>
        </p:nvCxnSpPr>
        <p:spPr>
          <a:xfrm>
            <a:off x="559704" y="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pic>
        <p:nvPicPr>
          <p:cNvPr id="5" name="Picture 4"/>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927535" y="30018"/>
            <a:ext cx="8321963" cy="4027054"/>
          </a:xfrm>
          <a:prstGeom prst="rect">
            <a:avLst/>
          </a:prstGeom>
        </p:spPr>
      </p:pic>
      <p:pic>
        <p:nvPicPr>
          <p:cNvPr id="6" name="Picture 5"/>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9513453" y="1214582"/>
            <a:ext cx="2419927" cy="5643418"/>
          </a:xfrm>
          <a:prstGeom prst="rect">
            <a:avLst/>
          </a:prstGeom>
        </p:spPr>
      </p:pic>
      <p:sp>
        <p:nvSpPr>
          <p:cNvPr id="8" name="TextBox 7"/>
          <p:cNvSpPr txBox="1"/>
          <p:nvPr/>
        </p:nvSpPr>
        <p:spPr>
          <a:xfrm>
            <a:off x="927534" y="4336881"/>
            <a:ext cx="8321963" cy="2123658"/>
          </a:xfrm>
          <a:prstGeom prst="rect">
            <a:avLst/>
          </a:prstGeom>
          <a:noFill/>
        </p:spPr>
        <p:txBody>
          <a:bodyPr wrap="square" rtlCol="0">
            <a:spAutoFit/>
          </a:bodyPr>
          <a:lstStyle/>
          <a:p>
            <a:pPr>
              <a:lnSpc>
                <a:spcPct val="150000"/>
              </a:lnSpc>
            </a:pPr>
            <a:r>
              <a:rPr lang="en-GB" sz="1200" dirty="0" smtClean="0">
                <a:solidFill>
                  <a:schemeClr val="tx1">
                    <a:lumMod val="65000"/>
                    <a:lumOff val="35000"/>
                  </a:schemeClr>
                </a:solidFill>
              </a:rPr>
              <a:t>As the list of projects was getting longer, it made designing </a:t>
            </a:r>
            <a:r>
              <a:rPr lang="en-GB" sz="1200" dirty="0" smtClean="0">
                <a:solidFill>
                  <a:schemeClr val="tx1">
                    <a:lumMod val="65000"/>
                    <a:lumOff val="35000"/>
                  </a:schemeClr>
                </a:solidFill>
              </a:rPr>
              <a:t>and navigating the </a:t>
            </a:r>
            <a:r>
              <a:rPr lang="en-GB" sz="1200" dirty="0" smtClean="0">
                <a:solidFill>
                  <a:schemeClr val="tx1">
                    <a:lumMod val="65000"/>
                    <a:lumOff val="35000"/>
                  </a:schemeClr>
                </a:solidFill>
              </a:rPr>
              <a:t>drop down </a:t>
            </a:r>
            <a:r>
              <a:rPr lang="en-GB" sz="1200" dirty="0" smtClean="0">
                <a:solidFill>
                  <a:schemeClr val="tx1">
                    <a:lumMod val="65000"/>
                    <a:lumOff val="35000"/>
                  </a:schemeClr>
                </a:solidFill>
              </a:rPr>
              <a:t>menus much harder. </a:t>
            </a:r>
            <a:r>
              <a:rPr lang="en-GB" sz="1200" dirty="0" smtClean="0">
                <a:solidFill>
                  <a:schemeClr val="tx1">
                    <a:lumMod val="65000"/>
                    <a:lumOff val="35000"/>
                  </a:schemeClr>
                </a:solidFill>
              </a:rPr>
              <a:t>The brands I’ve looked at had organised their projects to make this easier for the viewer and used interactive </a:t>
            </a:r>
            <a:r>
              <a:rPr lang="en-GB" sz="1200" dirty="0" smtClean="0">
                <a:solidFill>
                  <a:schemeClr val="tx1">
                    <a:lumMod val="65000"/>
                    <a:lumOff val="35000"/>
                  </a:schemeClr>
                </a:solidFill>
              </a:rPr>
              <a:t>elements. </a:t>
            </a:r>
            <a:endParaRPr lang="en-GB" sz="1200" dirty="0" smtClean="0">
              <a:solidFill>
                <a:schemeClr val="tx1">
                  <a:lumMod val="65000"/>
                  <a:lumOff val="35000"/>
                </a:schemeClr>
              </a:solidFill>
            </a:endParaRPr>
          </a:p>
          <a:p>
            <a:pPr>
              <a:lnSpc>
                <a:spcPct val="150000"/>
              </a:lnSpc>
            </a:pPr>
            <a:endParaRPr lang="en-GB" sz="1200" dirty="0">
              <a:solidFill>
                <a:schemeClr val="tx1">
                  <a:lumMod val="65000"/>
                  <a:lumOff val="35000"/>
                </a:schemeClr>
              </a:solidFill>
            </a:endParaRPr>
          </a:p>
          <a:p>
            <a:pPr>
              <a:lnSpc>
                <a:spcPct val="150000"/>
              </a:lnSpc>
            </a:pPr>
            <a:r>
              <a:rPr lang="en-GB" sz="1200" dirty="0" smtClean="0">
                <a:solidFill>
                  <a:schemeClr val="tx1">
                    <a:lumMod val="65000"/>
                    <a:lumOff val="35000"/>
                  </a:schemeClr>
                </a:solidFill>
              </a:rPr>
              <a:t>I started by making interactive mini slideshows with project titles and links to project pages embedded as buttons, adding them to a central ‘projects’ page. From there I started to organise my work into groups. I made new pages for each category and separated </a:t>
            </a:r>
            <a:r>
              <a:rPr lang="en-GB" sz="1200" dirty="0" smtClean="0">
                <a:solidFill>
                  <a:schemeClr val="tx1">
                    <a:lumMod val="65000"/>
                    <a:lumOff val="35000"/>
                  </a:schemeClr>
                </a:solidFill>
              </a:rPr>
              <a:t>them </a:t>
            </a:r>
            <a:r>
              <a:rPr lang="en-GB" sz="1200" dirty="0" smtClean="0">
                <a:solidFill>
                  <a:schemeClr val="tx1">
                    <a:lumMod val="65000"/>
                    <a:lumOff val="35000"/>
                  </a:schemeClr>
                </a:solidFill>
              </a:rPr>
              <a:t>accordingly.</a:t>
            </a:r>
          </a:p>
          <a:p>
            <a:endParaRPr lang="en-GB" sz="1200" dirty="0">
              <a:solidFill>
                <a:schemeClr val="tx1">
                  <a:lumMod val="65000"/>
                  <a:lumOff val="35000"/>
                </a:schemeClr>
              </a:solidFill>
            </a:endParaRPr>
          </a:p>
          <a:p>
            <a:endParaRPr lang="en-GB" sz="1200" dirty="0">
              <a:solidFill>
                <a:schemeClr val="tx1">
                  <a:lumMod val="65000"/>
                  <a:lumOff val="35000"/>
                </a:schemeClr>
              </a:solidFill>
            </a:endParaRPr>
          </a:p>
        </p:txBody>
      </p:sp>
    </p:spTree>
    <p:extLst>
      <p:ext uri="{BB962C8B-B14F-4D97-AF65-F5344CB8AC3E}">
        <p14:creationId xmlns:p14="http://schemas.microsoft.com/office/powerpoint/2010/main" val="3020633902"/>
      </p:ext>
    </p:extLst>
  </p:cSld>
  <p:clrMapOvr>
    <a:masterClrMapping/>
  </p:clrMapOvr>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4414981" y="526472"/>
            <a:ext cx="3417455" cy="5569527"/>
          </a:xfrm>
          <a:prstGeom prst="rect">
            <a:avLst/>
          </a:prstGeom>
        </p:spPr>
      </p:pic>
      <p:pic>
        <p:nvPicPr>
          <p:cNvPr id="3" name="Picture 2"/>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8285017" y="526472"/>
            <a:ext cx="3205019" cy="4747492"/>
          </a:xfrm>
          <a:prstGeom prst="rect">
            <a:avLst/>
          </a:prstGeom>
        </p:spPr>
      </p:pic>
      <p:pic>
        <p:nvPicPr>
          <p:cNvPr id="4" name="Picture 3"/>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1165204" y="350982"/>
            <a:ext cx="2714068" cy="5920509"/>
          </a:xfrm>
          <a:prstGeom prst="rect">
            <a:avLst/>
          </a:prstGeom>
        </p:spPr>
      </p:pic>
      <p:cxnSp>
        <p:nvCxnSpPr>
          <p:cNvPr id="5" name="Straight Connector 4">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6"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7" name="Straight Connector 6">
            <a:extLst>
              <a:ext uri="{FF2B5EF4-FFF2-40B4-BE49-F238E27FC236}">
                <a16:creationId xmlns:a16="http://schemas.microsoft.com/office/drawing/2014/main" id="{DFEBA112-2FA0-448A-A373-EB297C4661F0}"/>
              </a:ext>
            </a:extLst>
          </p:cNvPr>
          <p:cNvCxnSpPr/>
          <p:nvPr/>
        </p:nvCxnSpPr>
        <p:spPr>
          <a:xfrm>
            <a:off x="559704" y="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8201891" y="5366327"/>
            <a:ext cx="3546764" cy="1015663"/>
          </a:xfrm>
          <a:prstGeom prst="rect">
            <a:avLst/>
          </a:prstGeom>
          <a:noFill/>
        </p:spPr>
        <p:txBody>
          <a:bodyPr wrap="square" rtlCol="0">
            <a:spAutoFit/>
          </a:bodyPr>
          <a:lstStyle/>
          <a:p>
            <a:r>
              <a:rPr lang="en-GB" sz="1200" dirty="0" smtClean="0">
                <a:solidFill>
                  <a:schemeClr val="tx1">
                    <a:lumMod val="65000"/>
                    <a:lumOff val="35000"/>
                  </a:schemeClr>
                </a:solidFill>
              </a:rPr>
              <a:t>These are the 3 categories I’ve separated my work into and how I’ve laid them out online.</a:t>
            </a:r>
          </a:p>
          <a:p>
            <a:endParaRPr lang="en-GB" sz="1200" dirty="0" smtClean="0">
              <a:solidFill>
                <a:schemeClr val="tx1">
                  <a:lumMod val="65000"/>
                  <a:lumOff val="35000"/>
                </a:schemeClr>
              </a:solidFill>
            </a:endParaRPr>
          </a:p>
          <a:p>
            <a:r>
              <a:rPr lang="en-GB" sz="1200" dirty="0" smtClean="0">
                <a:solidFill>
                  <a:schemeClr val="tx1">
                    <a:lumMod val="65000"/>
                    <a:lumOff val="35000"/>
                  </a:schemeClr>
                </a:solidFill>
              </a:rPr>
              <a:t>(graduate collection, collaborative projects and fashion projects)</a:t>
            </a:r>
            <a:endParaRPr lang="en-GB" sz="1200" dirty="0">
              <a:solidFill>
                <a:schemeClr val="tx1">
                  <a:lumMod val="65000"/>
                  <a:lumOff val="35000"/>
                </a:schemeClr>
              </a:solidFill>
            </a:endParaRPr>
          </a:p>
        </p:txBody>
      </p:sp>
    </p:spTree>
    <p:extLst>
      <p:ext uri="{BB962C8B-B14F-4D97-AF65-F5344CB8AC3E}">
        <p14:creationId xmlns:p14="http://schemas.microsoft.com/office/powerpoint/2010/main" val="500048591"/>
      </p:ext>
    </p:extLst>
  </p:cSld>
  <p:clrMapOvr>
    <a:masterClrMapping/>
  </p:clrMapOvr>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4987636" y="326839"/>
            <a:ext cx="6982691" cy="4397711"/>
          </a:xfrm>
          <a:prstGeom prst="rect">
            <a:avLst/>
          </a:prstGeom>
        </p:spPr>
      </p:pic>
      <p:cxnSp>
        <p:nvCxnSpPr>
          <p:cNvPr id="3" name="Straight Connector 2">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4"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5" name="Straight Connector 4">
            <a:extLst>
              <a:ext uri="{FF2B5EF4-FFF2-40B4-BE49-F238E27FC236}">
                <a16:creationId xmlns:a16="http://schemas.microsoft.com/office/drawing/2014/main" id="{DFEBA112-2FA0-448A-A373-EB297C4661F0}"/>
              </a:ext>
            </a:extLst>
          </p:cNvPr>
          <p:cNvCxnSpPr/>
          <p:nvPr/>
        </p:nvCxnSpPr>
        <p:spPr>
          <a:xfrm>
            <a:off x="559704" y="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pic>
        <p:nvPicPr>
          <p:cNvPr id="6" name="Picture 5"/>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969818" y="326839"/>
            <a:ext cx="3796608" cy="3491345"/>
          </a:xfrm>
          <a:prstGeom prst="rect">
            <a:avLst/>
          </a:prstGeom>
        </p:spPr>
      </p:pic>
      <p:sp>
        <p:nvSpPr>
          <p:cNvPr id="7" name="TextBox 6"/>
          <p:cNvSpPr txBox="1"/>
          <p:nvPr/>
        </p:nvSpPr>
        <p:spPr>
          <a:xfrm>
            <a:off x="863831" y="4147128"/>
            <a:ext cx="4008582" cy="2308324"/>
          </a:xfrm>
          <a:prstGeom prst="rect">
            <a:avLst/>
          </a:prstGeom>
          <a:noFill/>
        </p:spPr>
        <p:txBody>
          <a:bodyPr wrap="square" rtlCol="0">
            <a:spAutoFit/>
          </a:bodyPr>
          <a:lstStyle/>
          <a:p>
            <a:pPr>
              <a:lnSpc>
                <a:spcPct val="150000"/>
              </a:lnSpc>
            </a:pPr>
            <a:r>
              <a:rPr lang="en-GB" sz="1200" dirty="0" smtClean="0">
                <a:solidFill>
                  <a:schemeClr val="tx1">
                    <a:lumMod val="65000"/>
                    <a:lumOff val="35000"/>
                  </a:schemeClr>
                </a:solidFill>
              </a:rPr>
              <a:t>Each project has its own page with images and text. I tested out different gallery styles to see what worked best and fit my sector. </a:t>
            </a:r>
          </a:p>
          <a:p>
            <a:pPr>
              <a:lnSpc>
                <a:spcPct val="150000"/>
              </a:lnSpc>
            </a:pPr>
            <a:endParaRPr lang="en-GB" sz="1200" dirty="0">
              <a:solidFill>
                <a:schemeClr val="tx1">
                  <a:lumMod val="65000"/>
                  <a:lumOff val="35000"/>
                </a:schemeClr>
              </a:solidFill>
            </a:endParaRPr>
          </a:p>
          <a:p>
            <a:pPr>
              <a:lnSpc>
                <a:spcPct val="150000"/>
              </a:lnSpc>
            </a:pPr>
            <a:r>
              <a:rPr lang="en-GB" sz="1200" dirty="0" smtClean="0">
                <a:solidFill>
                  <a:schemeClr val="tx1">
                    <a:lumMod val="65000"/>
                    <a:lumOff val="35000"/>
                  </a:schemeClr>
                </a:solidFill>
              </a:rPr>
              <a:t>I really wanted the circular frames to work but they were visually clunky and hard to navigate on a computer and phone. The simple grid format works best and fits with my research.</a:t>
            </a:r>
            <a:endParaRPr lang="en-GB" sz="1200" dirty="0">
              <a:solidFill>
                <a:schemeClr val="tx1">
                  <a:lumMod val="65000"/>
                  <a:lumOff val="35000"/>
                </a:schemeClr>
              </a:solidFill>
            </a:endParaRPr>
          </a:p>
        </p:txBody>
      </p:sp>
    </p:spTree>
    <p:extLst>
      <p:ext uri="{BB962C8B-B14F-4D97-AF65-F5344CB8AC3E}">
        <p14:creationId xmlns:p14="http://schemas.microsoft.com/office/powerpoint/2010/main" val="752909609"/>
      </p:ext>
    </p:extLst>
  </p:cSld>
  <p:clrMapOvr>
    <a:masterClrMapping/>
  </p:clrMapOvr>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961418" y="415636"/>
            <a:ext cx="5212410" cy="4160472"/>
          </a:xfrm>
          <a:prstGeom prst="rect">
            <a:avLst/>
          </a:prstGeom>
        </p:spPr>
      </p:pic>
      <p:cxnSp>
        <p:nvCxnSpPr>
          <p:cNvPr id="3" name="Straight Connector 2">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4"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5" name="Straight Connector 4">
            <a:extLst>
              <a:ext uri="{FF2B5EF4-FFF2-40B4-BE49-F238E27FC236}">
                <a16:creationId xmlns:a16="http://schemas.microsoft.com/office/drawing/2014/main" id="{DFEBA112-2FA0-448A-A373-EB297C4661F0}"/>
              </a:ext>
            </a:extLst>
          </p:cNvPr>
          <p:cNvCxnSpPr/>
          <p:nvPr/>
        </p:nvCxnSpPr>
        <p:spPr>
          <a:xfrm>
            <a:off x="559704" y="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pic>
        <p:nvPicPr>
          <p:cNvPr id="6" name="Picture 5"/>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5600792" y="415636"/>
            <a:ext cx="6230435" cy="4160472"/>
          </a:xfrm>
          <a:prstGeom prst="rect">
            <a:avLst/>
          </a:prstGeom>
        </p:spPr>
      </p:pic>
      <p:sp>
        <p:nvSpPr>
          <p:cNvPr id="7" name="TextBox 6"/>
          <p:cNvSpPr txBox="1"/>
          <p:nvPr/>
        </p:nvSpPr>
        <p:spPr>
          <a:xfrm>
            <a:off x="1163782" y="4895273"/>
            <a:ext cx="10667445" cy="923330"/>
          </a:xfrm>
          <a:prstGeom prst="rect">
            <a:avLst/>
          </a:prstGeom>
          <a:noFill/>
        </p:spPr>
        <p:txBody>
          <a:bodyPr wrap="square" rtlCol="0">
            <a:spAutoFit/>
          </a:bodyPr>
          <a:lstStyle/>
          <a:p>
            <a:pPr>
              <a:lnSpc>
                <a:spcPct val="150000"/>
              </a:lnSpc>
            </a:pPr>
            <a:r>
              <a:rPr lang="en-GB" sz="1200" dirty="0" smtClean="0">
                <a:solidFill>
                  <a:schemeClr val="tx1">
                    <a:lumMod val="65000"/>
                    <a:lumOff val="35000"/>
                  </a:schemeClr>
                </a:solidFill>
              </a:rPr>
              <a:t>While updating the site I decided to remove the ‘fusion’ page – although I was happy with the work itself the photographs really aren’t up to scratch and don’t feel so relevant to my practice now. In contrast I’ve kept the ‘militant’ page, the use of </a:t>
            </a:r>
            <a:r>
              <a:rPr lang="en-GB" sz="1200" dirty="0" smtClean="0">
                <a:solidFill>
                  <a:schemeClr val="tx1">
                    <a:lumMod val="65000"/>
                    <a:lumOff val="35000"/>
                  </a:schemeClr>
                </a:solidFill>
              </a:rPr>
              <a:t>cyanotype printing and blend of hard/soft materials is still relevant to my practice and while the phots could be improved, they still show the work well on screen.</a:t>
            </a:r>
            <a:endParaRPr lang="en-GB" sz="1200" dirty="0">
              <a:solidFill>
                <a:schemeClr val="tx1">
                  <a:lumMod val="65000"/>
                  <a:lumOff val="35000"/>
                </a:schemeClr>
              </a:solidFill>
            </a:endParaRPr>
          </a:p>
        </p:txBody>
      </p:sp>
    </p:spTree>
    <p:extLst>
      <p:ext uri="{BB962C8B-B14F-4D97-AF65-F5344CB8AC3E}">
        <p14:creationId xmlns:p14="http://schemas.microsoft.com/office/powerpoint/2010/main" val="3184740540"/>
      </p:ext>
    </p:extLst>
  </p:cSld>
  <p:clrMapOvr>
    <a:masterClrMapping/>
  </p:clrMapOvr>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767454" y="0"/>
            <a:ext cx="4636789" cy="4054764"/>
          </a:xfrm>
          <a:prstGeom prst="rect">
            <a:avLst/>
          </a:prstGeom>
        </p:spPr>
      </p:pic>
      <p:cxnSp>
        <p:nvCxnSpPr>
          <p:cNvPr id="5" name="Straight Connector 4">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6"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7" name="Straight Connector 6">
            <a:extLst>
              <a:ext uri="{FF2B5EF4-FFF2-40B4-BE49-F238E27FC236}">
                <a16:creationId xmlns:a16="http://schemas.microsoft.com/office/drawing/2014/main" id="{DFEBA112-2FA0-448A-A373-EB297C4661F0}"/>
              </a:ext>
            </a:extLst>
          </p:cNvPr>
          <p:cNvCxnSpPr/>
          <p:nvPr/>
        </p:nvCxnSpPr>
        <p:spPr>
          <a:xfrm>
            <a:off x="559704" y="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pic>
        <p:nvPicPr>
          <p:cNvPr id="8" name="Picture 7"/>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5508665" y="0"/>
            <a:ext cx="6683335" cy="6548581"/>
          </a:xfrm>
          <a:prstGeom prst="rect">
            <a:avLst/>
          </a:prstGeom>
        </p:spPr>
      </p:pic>
      <p:sp>
        <p:nvSpPr>
          <p:cNvPr id="9" name="TextBox 8"/>
          <p:cNvSpPr txBox="1"/>
          <p:nvPr/>
        </p:nvSpPr>
        <p:spPr>
          <a:xfrm>
            <a:off x="1006764" y="4581236"/>
            <a:ext cx="4202545" cy="2031325"/>
          </a:xfrm>
          <a:prstGeom prst="rect">
            <a:avLst/>
          </a:prstGeom>
          <a:noFill/>
        </p:spPr>
        <p:txBody>
          <a:bodyPr wrap="square" rtlCol="0">
            <a:spAutoFit/>
          </a:bodyPr>
          <a:lstStyle/>
          <a:p>
            <a:pPr>
              <a:lnSpc>
                <a:spcPct val="150000"/>
              </a:lnSpc>
            </a:pPr>
            <a:r>
              <a:rPr lang="en-GB" sz="1200" dirty="0" smtClean="0">
                <a:solidFill>
                  <a:schemeClr val="tx1">
                    <a:lumMod val="65000"/>
                    <a:lumOff val="35000"/>
                  </a:schemeClr>
                </a:solidFill>
              </a:rPr>
              <a:t>I updated all </a:t>
            </a:r>
            <a:r>
              <a:rPr lang="en-GB" sz="1200" dirty="0" smtClean="0">
                <a:solidFill>
                  <a:schemeClr val="tx1">
                    <a:lumMod val="65000"/>
                    <a:lumOff val="35000"/>
                  </a:schemeClr>
                </a:solidFill>
              </a:rPr>
              <a:t>my old </a:t>
            </a:r>
            <a:r>
              <a:rPr lang="en-GB" sz="1200" dirty="0" smtClean="0">
                <a:solidFill>
                  <a:schemeClr val="tx1">
                    <a:lumMod val="65000"/>
                    <a:lumOff val="35000"/>
                  </a:schemeClr>
                </a:solidFill>
              </a:rPr>
              <a:t>project pages in line with my brand style research and made new pages to add my 3</a:t>
            </a:r>
            <a:r>
              <a:rPr lang="en-GB" sz="1200" baseline="30000" dirty="0" smtClean="0">
                <a:solidFill>
                  <a:schemeClr val="tx1">
                    <a:lumMod val="65000"/>
                    <a:lumOff val="35000"/>
                  </a:schemeClr>
                </a:solidFill>
              </a:rPr>
              <a:t>rd</a:t>
            </a:r>
            <a:r>
              <a:rPr lang="en-GB" sz="1200" dirty="0" smtClean="0">
                <a:solidFill>
                  <a:schemeClr val="tx1">
                    <a:lumMod val="65000"/>
                    <a:lumOff val="35000"/>
                  </a:schemeClr>
                </a:solidFill>
              </a:rPr>
              <a:t> year work. I’m still trying to get to grips with the gallery wall aesthetic where less is more. Here, I’ve </a:t>
            </a:r>
            <a:r>
              <a:rPr lang="en-GB" sz="1200" dirty="0" err="1" smtClean="0">
                <a:solidFill>
                  <a:schemeClr val="tx1">
                    <a:lumMod val="65000"/>
                    <a:lumOff val="35000"/>
                  </a:schemeClr>
                </a:solidFill>
              </a:rPr>
              <a:t>desaturated</a:t>
            </a:r>
            <a:r>
              <a:rPr lang="en-GB" sz="1200" dirty="0" smtClean="0">
                <a:solidFill>
                  <a:schemeClr val="tx1">
                    <a:lumMod val="65000"/>
                    <a:lumOff val="35000"/>
                  </a:schemeClr>
                </a:solidFill>
              </a:rPr>
              <a:t> the background pattern and changed the layout of the gallery images and text</a:t>
            </a:r>
            <a:r>
              <a:rPr lang="en-GB" sz="1200" dirty="0" smtClean="0">
                <a:solidFill>
                  <a:schemeClr val="tx1">
                    <a:lumMod val="65000"/>
                    <a:lumOff val="35000"/>
                  </a:schemeClr>
                </a:solidFill>
              </a:rPr>
              <a:t>. It still seems a bit off, I thinks it might be the formatting and font of the body text – something to look into further after this module.</a:t>
            </a:r>
            <a:endParaRPr lang="en-GB" sz="1200" dirty="0">
              <a:solidFill>
                <a:schemeClr val="tx1">
                  <a:lumMod val="65000"/>
                  <a:lumOff val="35000"/>
                </a:schemeClr>
              </a:solidFill>
            </a:endParaRPr>
          </a:p>
        </p:txBody>
      </p:sp>
    </p:spTree>
    <p:extLst>
      <p:ext uri="{BB962C8B-B14F-4D97-AF65-F5344CB8AC3E}">
        <p14:creationId xmlns:p14="http://schemas.microsoft.com/office/powerpoint/2010/main" val="2838363017"/>
      </p:ext>
    </p:extLst>
  </p:cSld>
  <p:clrMapOvr>
    <a:masterClrMapping/>
  </p:clrMapOvr>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854074" y="3541059"/>
            <a:ext cx="5927015" cy="3283132"/>
          </a:xfrm>
          <a:prstGeom prst="rect">
            <a:avLst/>
          </a:prstGeom>
        </p:spPr>
      </p:pic>
      <p:pic>
        <p:nvPicPr>
          <p:cNvPr id="3" name="Picture 2"/>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5587439" y="173403"/>
            <a:ext cx="6026333" cy="3367656"/>
          </a:xfrm>
          <a:prstGeom prst="rect">
            <a:avLst/>
          </a:prstGeom>
        </p:spPr>
      </p:pic>
      <p:pic>
        <p:nvPicPr>
          <p:cNvPr id="4" name="Picture 3"/>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854074" y="0"/>
            <a:ext cx="4733365" cy="3541059"/>
          </a:xfrm>
          <a:prstGeom prst="rect">
            <a:avLst/>
          </a:prstGeom>
        </p:spPr>
      </p:pic>
      <p:cxnSp>
        <p:nvCxnSpPr>
          <p:cNvPr id="5" name="Straight Connector 4">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6"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7" name="Straight Connector 6">
            <a:extLst>
              <a:ext uri="{FF2B5EF4-FFF2-40B4-BE49-F238E27FC236}">
                <a16:creationId xmlns:a16="http://schemas.microsoft.com/office/drawing/2014/main" id="{DFEBA112-2FA0-448A-A373-EB297C4661F0}"/>
              </a:ext>
            </a:extLst>
          </p:cNvPr>
          <p:cNvCxnSpPr/>
          <p:nvPr/>
        </p:nvCxnSpPr>
        <p:spPr>
          <a:xfrm>
            <a:off x="559704" y="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7359394" y="4019230"/>
            <a:ext cx="3676073" cy="1517980"/>
          </a:xfrm>
          <a:prstGeom prst="rect">
            <a:avLst/>
          </a:prstGeom>
          <a:noFill/>
        </p:spPr>
        <p:txBody>
          <a:bodyPr wrap="square" rtlCol="0">
            <a:spAutoFit/>
          </a:bodyPr>
          <a:lstStyle/>
          <a:p>
            <a:pPr marL="285750" indent="-285750">
              <a:lnSpc>
                <a:spcPct val="200000"/>
              </a:lnSpc>
              <a:buFont typeface="Arial" panose="020B0604020202020204" pitchFamily="34" charset="0"/>
              <a:buChar char="•"/>
            </a:pPr>
            <a:r>
              <a:rPr lang="en-GB" sz="1200" dirty="0" smtClean="0">
                <a:solidFill>
                  <a:schemeClr val="tx1">
                    <a:lumMod val="65000"/>
                    <a:lumOff val="35000"/>
                  </a:schemeClr>
                </a:solidFill>
              </a:rPr>
              <a:t>Too much info at first</a:t>
            </a:r>
          </a:p>
          <a:p>
            <a:pPr marL="285750" indent="-285750">
              <a:lnSpc>
                <a:spcPct val="200000"/>
              </a:lnSpc>
              <a:buFont typeface="Arial" panose="020B0604020202020204" pitchFamily="34" charset="0"/>
              <a:buChar char="•"/>
            </a:pPr>
            <a:r>
              <a:rPr lang="en-GB" sz="1200" dirty="0" smtClean="0">
                <a:solidFill>
                  <a:schemeClr val="tx1">
                    <a:lumMod val="65000"/>
                    <a:lumOff val="35000"/>
                  </a:schemeClr>
                </a:solidFill>
              </a:rPr>
              <a:t>Then not enough</a:t>
            </a:r>
          </a:p>
          <a:p>
            <a:pPr marL="285750" indent="-285750">
              <a:lnSpc>
                <a:spcPct val="200000"/>
              </a:lnSpc>
              <a:buFont typeface="Arial" panose="020B0604020202020204" pitchFamily="34" charset="0"/>
              <a:buChar char="•"/>
            </a:pPr>
            <a:r>
              <a:rPr lang="en-GB" sz="1200" dirty="0" smtClean="0">
                <a:solidFill>
                  <a:schemeClr val="tx1">
                    <a:lumMod val="65000"/>
                    <a:lumOff val="35000"/>
                  </a:schemeClr>
                </a:solidFill>
              </a:rPr>
              <a:t>3</a:t>
            </a:r>
            <a:r>
              <a:rPr lang="en-GB" sz="1200" baseline="30000" dirty="0" smtClean="0">
                <a:solidFill>
                  <a:schemeClr val="tx1">
                    <a:lumMod val="65000"/>
                    <a:lumOff val="35000"/>
                  </a:schemeClr>
                </a:solidFill>
              </a:rPr>
              <a:t>rd</a:t>
            </a:r>
            <a:r>
              <a:rPr lang="en-GB" sz="1200" dirty="0" smtClean="0">
                <a:solidFill>
                  <a:schemeClr val="tx1">
                    <a:lumMod val="65000"/>
                    <a:lumOff val="35000"/>
                  </a:schemeClr>
                </a:solidFill>
              </a:rPr>
              <a:t> person was awkward and felt insincere</a:t>
            </a:r>
          </a:p>
          <a:p>
            <a:pPr marL="285750" indent="-285750">
              <a:lnSpc>
                <a:spcPct val="200000"/>
              </a:lnSpc>
              <a:buFont typeface="Arial" panose="020B0604020202020204" pitchFamily="34" charset="0"/>
              <a:buChar char="•"/>
            </a:pPr>
            <a:r>
              <a:rPr lang="en-GB" sz="1200" dirty="0" smtClean="0">
                <a:solidFill>
                  <a:schemeClr val="tx1">
                    <a:lumMod val="65000"/>
                    <a:lumOff val="35000"/>
                  </a:schemeClr>
                </a:solidFill>
              </a:rPr>
              <a:t>Need better images</a:t>
            </a:r>
            <a:endParaRPr lang="en-GB" sz="1200" dirty="0">
              <a:solidFill>
                <a:schemeClr val="tx1">
                  <a:lumMod val="65000"/>
                  <a:lumOff val="35000"/>
                </a:schemeClr>
              </a:solidFill>
            </a:endParaRPr>
          </a:p>
        </p:txBody>
      </p:sp>
    </p:spTree>
    <p:extLst>
      <p:ext uri="{BB962C8B-B14F-4D97-AF65-F5344CB8AC3E}">
        <p14:creationId xmlns:p14="http://schemas.microsoft.com/office/powerpoint/2010/main" val="4223101164"/>
      </p:ext>
    </p:extLst>
  </p:cSld>
  <p:clrMapOvr>
    <a:masterClrMapping/>
  </p:clrMapOvr>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 name="Straight Connector 1">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3"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4" name="Straight Connector 3">
            <a:extLst>
              <a:ext uri="{FF2B5EF4-FFF2-40B4-BE49-F238E27FC236}">
                <a16:creationId xmlns:a16="http://schemas.microsoft.com/office/drawing/2014/main" id="{DFEBA112-2FA0-448A-A373-EB297C4661F0}"/>
              </a:ext>
            </a:extLst>
          </p:cNvPr>
          <p:cNvCxnSpPr/>
          <p:nvPr/>
        </p:nvCxnSpPr>
        <p:spPr>
          <a:xfrm>
            <a:off x="559704" y="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pic>
        <p:nvPicPr>
          <p:cNvPr id="5" name="Picture 4"/>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1062444" y="41365"/>
            <a:ext cx="6616567" cy="6775269"/>
          </a:xfrm>
          <a:prstGeom prst="rect">
            <a:avLst/>
          </a:prstGeom>
        </p:spPr>
      </p:pic>
      <p:sp>
        <p:nvSpPr>
          <p:cNvPr id="6" name="TextBox 5"/>
          <p:cNvSpPr txBox="1"/>
          <p:nvPr/>
        </p:nvSpPr>
        <p:spPr>
          <a:xfrm>
            <a:off x="8181750" y="471054"/>
            <a:ext cx="3205018" cy="5262979"/>
          </a:xfrm>
          <a:prstGeom prst="rect">
            <a:avLst/>
          </a:prstGeom>
          <a:noFill/>
        </p:spPr>
        <p:txBody>
          <a:bodyPr wrap="square" rtlCol="0">
            <a:spAutoFit/>
          </a:bodyPr>
          <a:lstStyle/>
          <a:p>
            <a:pPr>
              <a:lnSpc>
                <a:spcPct val="200000"/>
              </a:lnSpc>
            </a:pPr>
            <a:r>
              <a:rPr lang="en-GB" sz="1200" dirty="0" smtClean="0">
                <a:solidFill>
                  <a:schemeClr val="tx1">
                    <a:lumMod val="65000"/>
                    <a:lumOff val="35000"/>
                  </a:schemeClr>
                </a:solidFill>
              </a:rPr>
              <a:t>I’m much happier with the update, I’ve used a strong image from major studies with my hands engaging with the work. From Instagram insights I </a:t>
            </a:r>
            <a:r>
              <a:rPr lang="en-GB" sz="1200" dirty="0" smtClean="0">
                <a:solidFill>
                  <a:schemeClr val="tx1">
                    <a:lumMod val="65000"/>
                    <a:lumOff val="35000"/>
                  </a:schemeClr>
                </a:solidFill>
              </a:rPr>
              <a:t>could see </a:t>
            </a:r>
            <a:r>
              <a:rPr lang="en-GB" sz="1200" dirty="0" smtClean="0">
                <a:solidFill>
                  <a:schemeClr val="tx1">
                    <a:lumMod val="65000"/>
                    <a:lumOff val="35000"/>
                  </a:schemeClr>
                </a:solidFill>
              </a:rPr>
              <a:t>this was one of </a:t>
            </a:r>
            <a:r>
              <a:rPr lang="en-GB" sz="1200" dirty="0" smtClean="0">
                <a:solidFill>
                  <a:schemeClr val="tx1">
                    <a:lumMod val="65000"/>
                    <a:lumOff val="35000"/>
                  </a:schemeClr>
                </a:solidFill>
              </a:rPr>
              <a:t>the</a:t>
            </a:r>
            <a:r>
              <a:rPr lang="en-GB" sz="1200" dirty="0" smtClean="0">
                <a:solidFill>
                  <a:schemeClr val="tx1">
                    <a:lumMod val="65000"/>
                    <a:lumOff val="35000"/>
                  </a:schemeClr>
                </a:solidFill>
              </a:rPr>
              <a:t> </a:t>
            </a:r>
            <a:r>
              <a:rPr lang="en-GB" sz="1200" dirty="0" smtClean="0">
                <a:solidFill>
                  <a:schemeClr val="tx1">
                    <a:lumMod val="65000"/>
                    <a:lumOff val="35000"/>
                  </a:schemeClr>
                </a:solidFill>
              </a:rPr>
              <a:t>most popular </a:t>
            </a:r>
            <a:r>
              <a:rPr lang="en-GB" sz="1200" dirty="0" smtClean="0">
                <a:solidFill>
                  <a:schemeClr val="tx1">
                    <a:lumMod val="65000"/>
                    <a:lumOff val="35000"/>
                  </a:schemeClr>
                </a:solidFill>
              </a:rPr>
              <a:t>posts so used </a:t>
            </a:r>
            <a:r>
              <a:rPr lang="en-GB" sz="1200" dirty="0" smtClean="0">
                <a:solidFill>
                  <a:schemeClr val="tx1">
                    <a:lumMod val="65000"/>
                    <a:lumOff val="35000"/>
                  </a:schemeClr>
                </a:solidFill>
              </a:rPr>
              <a:t>it to represent myself here on the website. I like how the line from the glass in the picture almost match the lines in the background pattern – happy accident!</a:t>
            </a:r>
          </a:p>
          <a:p>
            <a:pPr>
              <a:lnSpc>
                <a:spcPct val="200000"/>
              </a:lnSpc>
            </a:pPr>
            <a:endParaRPr lang="en-GB" sz="1200" dirty="0">
              <a:solidFill>
                <a:schemeClr val="tx1">
                  <a:lumMod val="65000"/>
                  <a:lumOff val="35000"/>
                </a:schemeClr>
              </a:solidFill>
            </a:endParaRPr>
          </a:p>
          <a:p>
            <a:pPr>
              <a:lnSpc>
                <a:spcPct val="200000"/>
              </a:lnSpc>
            </a:pPr>
            <a:r>
              <a:rPr lang="en-GB" sz="1200" dirty="0" smtClean="0">
                <a:solidFill>
                  <a:schemeClr val="tx1">
                    <a:lumMod val="65000"/>
                    <a:lumOff val="35000"/>
                  </a:schemeClr>
                </a:solidFill>
              </a:rPr>
              <a:t>I’ve added links at the bottom of the page; internally to my work, externally to my Instagram profile and to an email. I will also add links to my CV and digital press kit once they’re done too.</a:t>
            </a:r>
            <a:endParaRPr lang="en-GB" sz="1200" dirty="0">
              <a:solidFill>
                <a:schemeClr val="tx1">
                  <a:lumMod val="65000"/>
                  <a:lumOff val="35000"/>
                </a:schemeClr>
              </a:solidFill>
            </a:endParaRPr>
          </a:p>
        </p:txBody>
      </p:sp>
    </p:spTree>
    <p:extLst>
      <p:ext uri="{BB962C8B-B14F-4D97-AF65-F5344CB8AC3E}">
        <p14:creationId xmlns:p14="http://schemas.microsoft.com/office/powerpoint/2010/main" val="2893920960"/>
      </p:ext>
    </p:extLst>
  </p:cSld>
  <p:clrMapOvr>
    <a:masterClrMapping/>
  </p:clrMapOvr>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3" name="Straight Connector 2">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4"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5" name="Straight Connector 4">
            <a:extLst>
              <a:ext uri="{FF2B5EF4-FFF2-40B4-BE49-F238E27FC236}">
                <a16:creationId xmlns:a16="http://schemas.microsoft.com/office/drawing/2014/main" id="{DFEBA112-2FA0-448A-A373-EB297C4661F0}"/>
              </a:ext>
            </a:extLst>
          </p:cNvPr>
          <p:cNvCxnSpPr/>
          <p:nvPr/>
        </p:nvCxnSpPr>
        <p:spPr>
          <a:xfrm>
            <a:off x="559704" y="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pic>
        <p:nvPicPr>
          <p:cNvPr id="6" name="Picture 5"/>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697560" y="-1"/>
            <a:ext cx="5134488" cy="3872753"/>
          </a:xfrm>
          <a:prstGeom prst="rect">
            <a:avLst/>
          </a:prstGeom>
        </p:spPr>
      </p:pic>
      <p:pic>
        <p:nvPicPr>
          <p:cNvPr id="7" name="Picture 6"/>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5832048" y="1"/>
            <a:ext cx="6359952" cy="6840582"/>
          </a:xfrm>
          <a:prstGeom prst="rect">
            <a:avLst/>
          </a:prstGeom>
        </p:spPr>
      </p:pic>
      <p:sp>
        <p:nvSpPr>
          <p:cNvPr id="2" name="TextBox 1"/>
          <p:cNvSpPr txBox="1"/>
          <p:nvPr/>
        </p:nvSpPr>
        <p:spPr>
          <a:xfrm>
            <a:off x="942109" y="4285673"/>
            <a:ext cx="4451927" cy="1887312"/>
          </a:xfrm>
          <a:prstGeom prst="rect">
            <a:avLst/>
          </a:prstGeom>
          <a:noFill/>
        </p:spPr>
        <p:txBody>
          <a:bodyPr wrap="square" rtlCol="0">
            <a:spAutoFit/>
          </a:bodyPr>
          <a:lstStyle/>
          <a:p>
            <a:pPr>
              <a:lnSpc>
                <a:spcPct val="200000"/>
              </a:lnSpc>
            </a:pPr>
            <a:r>
              <a:rPr lang="en-GB" sz="1200" dirty="0" smtClean="0">
                <a:solidFill>
                  <a:schemeClr val="tx1">
                    <a:lumMod val="65000"/>
                    <a:lumOff val="35000"/>
                  </a:schemeClr>
                </a:solidFill>
              </a:rPr>
              <a:t>I was really happy with the initial design of this page – but I wanted the whole website to formatted the same for a sleeker look.</a:t>
            </a:r>
          </a:p>
          <a:p>
            <a:pPr>
              <a:lnSpc>
                <a:spcPct val="200000"/>
              </a:lnSpc>
            </a:pPr>
            <a:endParaRPr lang="en-GB" sz="1200" dirty="0">
              <a:solidFill>
                <a:schemeClr val="tx1">
                  <a:lumMod val="65000"/>
                  <a:lumOff val="35000"/>
                </a:schemeClr>
              </a:solidFill>
            </a:endParaRPr>
          </a:p>
          <a:p>
            <a:pPr>
              <a:lnSpc>
                <a:spcPct val="200000"/>
              </a:lnSpc>
            </a:pPr>
            <a:r>
              <a:rPr lang="en-GB" sz="1200" dirty="0" smtClean="0">
                <a:solidFill>
                  <a:schemeClr val="tx1">
                    <a:lumMod val="65000"/>
                    <a:lumOff val="35000"/>
                  </a:schemeClr>
                </a:solidFill>
              </a:rPr>
              <a:t>This looks OK but I don’t like the lowercase title or the images at the bottom of the page so I’ll update those before publishing.</a:t>
            </a:r>
            <a:endParaRPr lang="en-GB" sz="1200" dirty="0">
              <a:solidFill>
                <a:schemeClr val="tx1">
                  <a:lumMod val="65000"/>
                  <a:lumOff val="35000"/>
                </a:schemeClr>
              </a:solidFill>
            </a:endParaRPr>
          </a:p>
        </p:txBody>
      </p:sp>
    </p:spTree>
    <p:extLst>
      <p:ext uri="{BB962C8B-B14F-4D97-AF65-F5344CB8AC3E}">
        <p14:creationId xmlns:p14="http://schemas.microsoft.com/office/powerpoint/2010/main" val="272438298"/>
      </p:ext>
    </p:extLst>
  </p:cSld>
  <p:clrMapOvr>
    <a:masterClrMapping/>
  </p:clrMapOvr>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 name="Straight Connector 1">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3"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4" name="Straight Connector 3">
            <a:extLst>
              <a:ext uri="{FF2B5EF4-FFF2-40B4-BE49-F238E27FC236}">
                <a16:creationId xmlns:a16="http://schemas.microsoft.com/office/drawing/2014/main" id="{DFEBA112-2FA0-448A-A373-EB297C4661F0}"/>
              </a:ext>
            </a:extLst>
          </p:cNvPr>
          <p:cNvCxnSpPr/>
          <p:nvPr/>
        </p:nvCxnSpPr>
        <p:spPr>
          <a:xfrm>
            <a:off x="559704" y="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pic>
        <p:nvPicPr>
          <p:cNvPr id="5" name="Picture 4"/>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7961745" y="0"/>
            <a:ext cx="4230255" cy="6842406"/>
          </a:xfrm>
          <a:prstGeom prst="rect">
            <a:avLst/>
          </a:prstGeom>
        </p:spPr>
      </p:pic>
      <p:pic>
        <p:nvPicPr>
          <p:cNvPr id="6" name="Picture 5"/>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997620" y="660395"/>
            <a:ext cx="6526210" cy="2620878"/>
          </a:xfrm>
          <a:prstGeom prst="rect">
            <a:avLst/>
          </a:prstGeom>
        </p:spPr>
      </p:pic>
      <p:sp>
        <p:nvSpPr>
          <p:cNvPr id="7" name="TextBox 6"/>
          <p:cNvSpPr txBox="1"/>
          <p:nvPr/>
        </p:nvSpPr>
        <p:spPr>
          <a:xfrm>
            <a:off x="847888" y="3760489"/>
            <a:ext cx="6825673" cy="1148648"/>
          </a:xfrm>
          <a:prstGeom prst="rect">
            <a:avLst/>
          </a:prstGeom>
          <a:noFill/>
        </p:spPr>
        <p:txBody>
          <a:bodyPr wrap="square" rtlCol="0">
            <a:spAutoFit/>
          </a:bodyPr>
          <a:lstStyle/>
          <a:p>
            <a:pPr>
              <a:lnSpc>
                <a:spcPct val="200000"/>
              </a:lnSpc>
            </a:pPr>
            <a:r>
              <a:rPr lang="en-GB" sz="1200" dirty="0" smtClean="0">
                <a:solidFill>
                  <a:schemeClr val="tx1">
                    <a:lumMod val="65000"/>
                    <a:lumOff val="35000"/>
                  </a:schemeClr>
                </a:solidFill>
              </a:rPr>
              <a:t>Again, I was really happy with the design of this page, I really liked the photographic backgrounds and this one makes  me hesitate and question whether that would be a better direction for my brand styling online. Due to time, I want to get this update finished but this is something I will consider further after graduation.</a:t>
            </a:r>
            <a:endParaRPr lang="en-GB" sz="1200" dirty="0">
              <a:solidFill>
                <a:schemeClr val="tx1">
                  <a:lumMod val="65000"/>
                  <a:lumOff val="35000"/>
                </a:schemeClr>
              </a:solidFill>
            </a:endParaRPr>
          </a:p>
        </p:txBody>
      </p:sp>
    </p:spTree>
    <p:extLst>
      <p:ext uri="{BB962C8B-B14F-4D97-AF65-F5344CB8AC3E}">
        <p14:creationId xmlns:p14="http://schemas.microsoft.com/office/powerpoint/2010/main" val="4134460853"/>
      </p:ext>
    </p:extLst>
  </p:cSld>
  <p:clrMapOvr>
    <a:masterClrMapping/>
  </p:clrMapOvr>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5"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6" name="Straight Connector 5">
            <a:extLst>
              <a:ext uri="{FF2B5EF4-FFF2-40B4-BE49-F238E27FC236}">
                <a16:creationId xmlns:a16="http://schemas.microsoft.com/office/drawing/2014/main" id="{DFEBA112-2FA0-448A-A373-EB297C4661F0}"/>
              </a:ext>
            </a:extLst>
          </p:cNvPr>
          <p:cNvCxnSpPr/>
          <p:nvPr/>
        </p:nvCxnSpPr>
        <p:spPr>
          <a:xfrm>
            <a:off x="559704" y="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pic>
        <p:nvPicPr>
          <p:cNvPr id="7" name="Picture 6"/>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1884217" y="452582"/>
            <a:ext cx="8672945" cy="3812952"/>
          </a:xfrm>
          <a:prstGeom prst="rect">
            <a:avLst/>
          </a:prstGeom>
        </p:spPr>
      </p:pic>
      <p:sp>
        <p:nvSpPr>
          <p:cNvPr id="8" name="TextBox 7"/>
          <p:cNvSpPr txBox="1"/>
          <p:nvPr/>
        </p:nvSpPr>
        <p:spPr>
          <a:xfrm>
            <a:off x="1496291" y="4922982"/>
            <a:ext cx="9559636" cy="1477328"/>
          </a:xfrm>
          <a:prstGeom prst="rect">
            <a:avLst/>
          </a:prstGeom>
          <a:noFill/>
        </p:spPr>
        <p:txBody>
          <a:bodyPr wrap="square" rtlCol="0">
            <a:spAutoFit/>
          </a:bodyPr>
          <a:lstStyle/>
          <a:p>
            <a:pPr>
              <a:lnSpc>
                <a:spcPct val="150000"/>
              </a:lnSpc>
            </a:pPr>
            <a:r>
              <a:rPr lang="en-GB" sz="1200" dirty="0" smtClean="0">
                <a:solidFill>
                  <a:schemeClr val="tx1">
                    <a:lumMod val="65000"/>
                    <a:lumOff val="35000"/>
                  </a:schemeClr>
                </a:solidFill>
              </a:rPr>
              <a:t>I’ve dropped the ball with my blog since second year (although I hadn’t done much then either) and I haven’t kept it updated. This is something I really need to improve on beyond the end of this module. For now I’ve just updated the brand styling and title, changing it from JOURNAL to NEWS. </a:t>
            </a:r>
          </a:p>
          <a:p>
            <a:pPr>
              <a:lnSpc>
                <a:spcPct val="150000"/>
              </a:lnSpc>
            </a:pPr>
            <a:endParaRPr lang="en-GB" sz="1200" dirty="0">
              <a:solidFill>
                <a:schemeClr val="tx1">
                  <a:lumMod val="65000"/>
                  <a:lumOff val="35000"/>
                </a:schemeClr>
              </a:solidFill>
            </a:endParaRPr>
          </a:p>
          <a:p>
            <a:pPr>
              <a:lnSpc>
                <a:spcPct val="150000"/>
              </a:lnSpc>
            </a:pPr>
            <a:r>
              <a:rPr lang="en-GB" sz="1200" dirty="0" smtClean="0">
                <a:solidFill>
                  <a:schemeClr val="tx1">
                    <a:lumMod val="65000"/>
                    <a:lumOff val="35000"/>
                  </a:schemeClr>
                </a:solidFill>
              </a:rPr>
              <a:t>I’ve been really focussed on improving my social media presence to drive traffic to my website that way. My Instagram posts have become micro blogs keeping track of my work but I need to be doing I here too.</a:t>
            </a:r>
            <a:endParaRPr lang="en-GB" sz="1200" dirty="0">
              <a:solidFill>
                <a:schemeClr val="tx1">
                  <a:lumMod val="65000"/>
                  <a:lumOff val="35000"/>
                </a:schemeClr>
              </a:solidFill>
            </a:endParaRPr>
          </a:p>
        </p:txBody>
      </p:sp>
    </p:spTree>
    <p:extLst>
      <p:ext uri="{BB962C8B-B14F-4D97-AF65-F5344CB8AC3E}">
        <p14:creationId xmlns:p14="http://schemas.microsoft.com/office/powerpoint/2010/main" val="858024969"/>
      </p:ext>
    </p:extLst>
  </p:cSld>
  <p:clrMapOvr>
    <a:masterClrMapping/>
  </p:clrMapOvr>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5" name="Straight Connector 4">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6"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7" name="Straight Connector 6">
            <a:extLst>
              <a:ext uri="{FF2B5EF4-FFF2-40B4-BE49-F238E27FC236}">
                <a16:creationId xmlns:a16="http://schemas.microsoft.com/office/drawing/2014/main" id="{DFEBA112-2FA0-448A-A373-EB297C4661F0}"/>
              </a:ext>
            </a:extLst>
          </p:cNvPr>
          <p:cNvCxnSpPr/>
          <p:nvPr/>
        </p:nvCxnSpPr>
        <p:spPr>
          <a:xfrm>
            <a:off x="559704" y="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pic>
        <p:nvPicPr>
          <p:cNvPr id="9" name="Picture 8"/>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5688763" y="1320790"/>
            <a:ext cx="6086764" cy="3962400"/>
          </a:xfrm>
          <a:prstGeom prst="rect">
            <a:avLst/>
          </a:prstGeom>
        </p:spPr>
      </p:pic>
      <p:sp>
        <p:nvSpPr>
          <p:cNvPr id="10" name="TextBox 9"/>
          <p:cNvSpPr txBox="1"/>
          <p:nvPr/>
        </p:nvSpPr>
        <p:spPr>
          <a:xfrm>
            <a:off x="914400" y="612843"/>
            <a:ext cx="4523543" cy="5632311"/>
          </a:xfrm>
          <a:prstGeom prst="rect">
            <a:avLst/>
          </a:prstGeom>
          <a:noFill/>
        </p:spPr>
        <p:txBody>
          <a:bodyPr wrap="square" rtlCol="0">
            <a:spAutoFit/>
          </a:bodyPr>
          <a:lstStyle/>
          <a:p>
            <a:pPr>
              <a:lnSpc>
                <a:spcPct val="200000"/>
              </a:lnSpc>
            </a:pPr>
            <a:r>
              <a:rPr lang="en-GB" sz="1200" dirty="0" smtClean="0">
                <a:solidFill>
                  <a:schemeClr val="tx1">
                    <a:lumMod val="65000"/>
                    <a:lumOff val="35000"/>
                  </a:schemeClr>
                </a:solidFill>
              </a:rPr>
              <a:t>Just before the St </a:t>
            </a:r>
            <a:r>
              <a:rPr lang="en-GB" sz="1200" dirty="0" err="1" smtClean="0">
                <a:solidFill>
                  <a:schemeClr val="tx1">
                    <a:lumMod val="65000"/>
                    <a:lumOff val="35000"/>
                  </a:schemeClr>
                </a:solidFill>
              </a:rPr>
              <a:t>Fagans</a:t>
            </a:r>
            <a:r>
              <a:rPr lang="en-GB" sz="1200" dirty="0" smtClean="0">
                <a:solidFill>
                  <a:schemeClr val="tx1">
                    <a:lumMod val="65000"/>
                    <a:lumOff val="35000"/>
                  </a:schemeClr>
                </a:solidFill>
              </a:rPr>
              <a:t> exhibition I bought a domain name for my website, gave it an update and started to establish my eponymous band identity. Later, when I restarted my major project this January I  switched my Instagram profile to a business account and started to apply myself to posting on and engaging with my online platforms. Six months and a lot of hard work down later; it was really nice to see that it was starting to work.</a:t>
            </a:r>
          </a:p>
          <a:p>
            <a:pPr>
              <a:lnSpc>
                <a:spcPct val="200000"/>
              </a:lnSpc>
            </a:pPr>
            <a:endParaRPr lang="en-GB" sz="1200" dirty="0">
              <a:solidFill>
                <a:schemeClr val="tx1">
                  <a:lumMod val="65000"/>
                  <a:lumOff val="35000"/>
                </a:schemeClr>
              </a:solidFill>
            </a:endParaRPr>
          </a:p>
          <a:p>
            <a:pPr>
              <a:lnSpc>
                <a:spcPct val="200000"/>
              </a:lnSpc>
            </a:pPr>
            <a:r>
              <a:rPr lang="en-GB" sz="1200" dirty="0" smtClean="0">
                <a:solidFill>
                  <a:schemeClr val="tx1">
                    <a:lumMod val="65000"/>
                    <a:lumOff val="35000"/>
                  </a:schemeClr>
                </a:solidFill>
              </a:rPr>
              <a:t>After a couple of really successful Instagram posts leading up to my submissions, I saw that I’d been getting traffic to my website!</a:t>
            </a:r>
          </a:p>
          <a:p>
            <a:pPr>
              <a:lnSpc>
                <a:spcPct val="200000"/>
              </a:lnSpc>
            </a:pPr>
            <a:endParaRPr lang="en-GB" sz="1200" dirty="0">
              <a:solidFill>
                <a:schemeClr val="tx1">
                  <a:lumMod val="65000"/>
                  <a:lumOff val="35000"/>
                </a:schemeClr>
              </a:solidFill>
            </a:endParaRPr>
          </a:p>
          <a:p>
            <a:pPr>
              <a:lnSpc>
                <a:spcPct val="200000"/>
              </a:lnSpc>
            </a:pPr>
            <a:r>
              <a:rPr lang="en-GB" sz="1200" dirty="0" smtClean="0">
                <a:solidFill>
                  <a:schemeClr val="tx1">
                    <a:lumMod val="65000"/>
                    <a:lumOff val="35000"/>
                  </a:schemeClr>
                </a:solidFill>
              </a:rPr>
              <a:t>I feel more optimistic that </a:t>
            </a:r>
            <a:r>
              <a:rPr lang="en-GB" sz="1200" dirty="0">
                <a:solidFill>
                  <a:schemeClr val="tx1">
                    <a:lumMod val="65000"/>
                    <a:lumOff val="35000"/>
                  </a:schemeClr>
                </a:solidFill>
              </a:rPr>
              <a:t>I’m on the right track and keen to keen working at my online promotion  rather than being afraid of it. </a:t>
            </a:r>
            <a:r>
              <a:rPr lang="en-GB" sz="1200" dirty="0" smtClean="0">
                <a:solidFill>
                  <a:schemeClr val="tx1">
                    <a:lumMod val="65000"/>
                    <a:lumOff val="35000"/>
                  </a:schemeClr>
                </a:solidFill>
              </a:rPr>
              <a:t>My website’s been updated again, I’ve researched and developed a brand identity and I’ve started to build an online audience.</a:t>
            </a:r>
            <a:endParaRPr lang="en-GB" sz="1200" dirty="0">
              <a:solidFill>
                <a:schemeClr val="tx1">
                  <a:lumMod val="65000"/>
                  <a:lumOff val="35000"/>
                </a:schemeClr>
              </a:solidFill>
            </a:endParaRPr>
          </a:p>
        </p:txBody>
      </p:sp>
    </p:spTree>
    <p:extLst>
      <p:ext uri="{BB962C8B-B14F-4D97-AF65-F5344CB8AC3E}">
        <p14:creationId xmlns:p14="http://schemas.microsoft.com/office/powerpoint/2010/main" val="2402915301"/>
      </p:ext>
    </p:extLst>
  </p:cSld>
  <p:clrMapOvr>
    <a:masterClrMapping/>
  </p:clrMapOvr>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27908" y="1139780"/>
            <a:ext cx="9736183" cy="2387600"/>
          </a:xfrm>
        </p:spPr>
        <p:txBody>
          <a:bodyPr/>
          <a:lstStyle/>
          <a:p>
            <a:r>
              <a:rPr lang="en-GB" spc="600">
                <a:solidFill>
                  <a:schemeClr val="bg1">
                    <a:lumMod val="50000"/>
                  </a:schemeClr>
                </a:solidFill>
              </a:rPr>
              <a:t>‘A Robust Online Profile’</a:t>
            </a:r>
          </a:p>
        </p:txBody>
      </p:sp>
      <p:sp>
        <p:nvSpPr>
          <p:cNvPr id="3" name="Subtitle 2"/>
          <p:cNvSpPr>
            <a:spLocks noGrp="1"/>
          </p:cNvSpPr>
          <p:nvPr>
            <p:ph type="subTitle" idx="1"/>
          </p:nvPr>
        </p:nvSpPr>
        <p:spPr/>
        <p:txBody>
          <a:bodyPr>
            <a:normAutofit/>
          </a:bodyPr>
          <a:lstStyle/>
          <a:p>
            <a:r>
              <a:rPr lang="en-GB" spc="300" dirty="0" smtClean="0">
                <a:solidFill>
                  <a:schemeClr val="bg1">
                    <a:lumMod val="75000"/>
                  </a:schemeClr>
                </a:solidFill>
              </a:rPr>
              <a:t>SOCIAL MEDIA PLATFORMS</a:t>
            </a:r>
            <a:endParaRPr lang="en-GB" spc="300" dirty="0">
              <a:solidFill>
                <a:schemeClr val="bg1">
                  <a:lumMod val="75000"/>
                </a:schemeClr>
              </a:solidFill>
            </a:endParaRPr>
          </a:p>
          <a:p>
            <a:r>
              <a:rPr lang="en-GB" sz="1600" spc="600" dirty="0" smtClean="0">
                <a:solidFill>
                  <a:schemeClr val="bg1">
                    <a:lumMod val="75000"/>
                  </a:schemeClr>
                </a:solidFill>
                <a:latin typeface="+mj-lt"/>
              </a:rPr>
              <a:t>INSTAGRAM:@</a:t>
            </a:r>
            <a:r>
              <a:rPr lang="en-GB" sz="1600" spc="300" dirty="0" err="1" smtClean="0">
                <a:solidFill>
                  <a:schemeClr val="bg1">
                    <a:lumMod val="75000"/>
                  </a:schemeClr>
                </a:solidFill>
                <a:latin typeface="+mj-lt"/>
              </a:rPr>
              <a:t>z.a.noakes</a:t>
            </a:r>
            <a:endParaRPr lang="en-GB" sz="1600" spc="300" dirty="0" smtClean="0">
              <a:solidFill>
                <a:schemeClr val="bg1">
                  <a:lumMod val="75000"/>
                </a:schemeClr>
              </a:solidFill>
              <a:latin typeface="+mj-lt"/>
            </a:endParaRPr>
          </a:p>
          <a:p>
            <a:r>
              <a:rPr lang="en-GB" sz="1600" spc="600" dirty="0" err="1">
                <a:solidFill>
                  <a:schemeClr val="bg1">
                    <a:lumMod val="75000"/>
                  </a:schemeClr>
                </a:solidFill>
                <a:latin typeface="+mj-lt"/>
              </a:rPr>
              <a:t>ARTSTHREAD:</a:t>
            </a:r>
            <a:r>
              <a:rPr lang="en-GB" sz="1600" dirty="0" err="1">
                <a:solidFill>
                  <a:schemeClr val="bg1">
                    <a:lumMod val="75000"/>
                  </a:schemeClr>
                </a:solidFill>
                <a:latin typeface="+mj-lt"/>
              </a:rPr>
              <a:t>https</a:t>
            </a:r>
            <a:r>
              <a:rPr lang="en-GB" sz="1600" dirty="0">
                <a:solidFill>
                  <a:schemeClr val="bg1">
                    <a:lumMod val="75000"/>
                  </a:schemeClr>
                </a:solidFill>
                <a:latin typeface="+mj-lt"/>
              </a:rPr>
              <a:t>://www.artsthread.com/portfolios/woven-time-bryn-eryr-re-imagined-in-glass/</a:t>
            </a:r>
            <a:endParaRPr lang="en-GB" sz="1600" dirty="0" smtClean="0">
              <a:solidFill>
                <a:schemeClr val="bg1">
                  <a:lumMod val="75000"/>
                </a:schemeClr>
              </a:solidFill>
              <a:latin typeface="+mj-lt"/>
            </a:endParaRPr>
          </a:p>
          <a:p>
            <a:r>
              <a:rPr lang="en-GB" sz="1600" spc="600" dirty="0" err="1">
                <a:solidFill>
                  <a:schemeClr val="bg1">
                    <a:lumMod val="75000"/>
                  </a:schemeClr>
                </a:solidFill>
                <a:latin typeface="+mj-lt"/>
              </a:rPr>
              <a:t>LINKEDIN:</a:t>
            </a:r>
            <a:r>
              <a:rPr lang="en-GB" sz="1600" dirty="0" err="1">
                <a:solidFill>
                  <a:schemeClr val="bg1">
                    <a:lumMod val="75000"/>
                  </a:schemeClr>
                </a:solidFill>
                <a:latin typeface="+mj-lt"/>
              </a:rPr>
              <a:t>https</a:t>
            </a:r>
            <a:r>
              <a:rPr lang="en-GB" sz="1600" dirty="0">
                <a:solidFill>
                  <a:schemeClr val="bg1">
                    <a:lumMod val="75000"/>
                  </a:schemeClr>
                </a:solidFill>
                <a:latin typeface="+mj-lt"/>
              </a:rPr>
              <a:t>://uk.linkedin.com/in/zo%C3%AB-alice-noakes-b53849164</a:t>
            </a:r>
          </a:p>
        </p:txBody>
      </p:sp>
      <p:cxnSp>
        <p:nvCxnSpPr>
          <p:cNvPr id="4" name="Straight Connector 3">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5"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6" name="Straight Connector 5">
            <a:extLst>
              <a:ext uri="{FF2B5EF4-FFF2-40B4-BE49-F238E27FC236}">
                <a16:creationId xmlns:a16="http://schemas.microsoft.com/office/drawing/2014/main" id="{DFEBA112-2FA0-448A-A373-EB297C4661F0}"/>
              </a:ext>
            </a:extLst>
          </p:cNvPr>
          <p:cNvCxnSpPr/>
          <p:nvPr/>
        </p:nvCxnSpPr>
        <p:spPr>
          <a:xfrm>
            <a:off x="559704" y="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78903684"/>
      </p:ext>
    </p:extLst>
  </p:cSld>
  <p:clrMapOvr>
    <a:masterClrMapping/>
  </p:clrMapOvr>
  <p:timing>
    <p:tnLst>
      <p:par>
        <p:cTn id="1" dur="indefinite" restart="never" nodeType="tmRoot"/>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6"/>
          <p:cNvGrpSpPr/>
          <p:nvPr/>
        </p:nvGrpSpPr>
        <p:grpSpPr>
          <a:xfrm>
            <a:off x="833100" y="216399"/>
            <a:ext cx="11085380" cy="6424545"/>
            <a:chOff x="226424" y="87090"/>
            <a:chExt cx="11599692" cy="6722615"/>
          </a:xfrm>
        </p:grpSpPr>
        <p:pic>
          <p:nvPicPr>
            <p:cNvPr id="2" name="Picture 1"/>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226424" y="212818"/>
              <a:ext cx="3030071" cy="6571129"/>
            </a:xfrm>
            <a:prstGeom prst="rect">
              <a:avLst/>
            </a:prstGeom>
          </p:spPr>
        </p:pic>
        <p:pic>
          <p:nvPicPr>
            <p:cNvPr id="4" name="Picture 3"/>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5999729" y="87857"/>
              <a:ext cx="3012141" cy="6697419"/>
            </a:xfrm>
            <a:prstGeom prst="rect">
              <a:avLst/>
            </a:prstGeom>
          </p:spPr>
        </p:pic>
        <p:pic>
          <p:nvPicPr>
            <p:cNvPr id="3" name="Picture 2"/>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3185483" y="87857"/>
              <a:ext cx="2886636" cy="6721848"/>
            </a:xfrm>
            <a:prstGeom prst="rect">
              <a:avLst/>
            </a:prstGeom>
          </p:spPr>
        </p:pic>
        <p:pic>
          <p:nvPicPr>
            <p:cNvPr id="5" name="Picture 4"/>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8957410" y="87090"/>
              <a:ext cx="2868706" cy="5710519"/>
            </a:xfrm>
            <a:prstGeom prst="rect">
              <a:avLst/>
            </a:prstGeom>
          </p:spPr>
        </p:pic>
        <p:pic>
          <p:nvPicPr>
            <p:cNvPr id="6" name="Picture 5"/>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9199793" y="5797609"/>
              <a:ext cx="2438400" cy="975360"/>
            </a:xfrm>
            <a:prstGeom prst="rect">
              <a:avLst/>
            </a:prstGeom>
          </p:spPr>
        </p:pic>
      </p:grpSp>
      <p:cxnSp>
        <p:nvCxnSpPr>
          <p:cNvPr id="8" name="Straight Connector 7">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9"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10" name="Straight Connector 9">
            <a:extLst>
              <a:ext uri="{FF2B5EF4-FFF2-40B4-BE49-F238E27FC236}">
                <a16:creationId xmlns:a16="http://schemas.microsoft.com/office/drawing/2014/main" id="{DFEBA112-2FA0-448A-A373-EB297C4661F0}"/>
              </a:ext>
            </a:extLst>
          </p:cNvPr>
          <p:cNvCxnSpPr/>
          <p:nvPr/>
        </p:nvCxnSpPr>
        <p:spPr>
          <a:xfrm>
            <a:off x="559704" y="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76844314"/>
      </p:ext>
    </p:extLst>
  </p:cSld>
  <p:clrMapOvr>
    <a:masterClrMapping/>
  </p:clrMapOvr>
  <p:timing>
    <p:tnLst>
      <p:par>
        <p:cTn id="1" dur="indefinite" restart="never" nodeType="tmRoot"/>
      </p:par>
    </p:tn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921334" y="1089891"/>
            <a:ext cx="11089691" cy="5472835"/>
            <a:chOff x="276224" y="771525"/>
            <a:chExt cx="11734801" cy="5791201"/>
          </a:xfrm>
        </p:grpSpPr>
        <p:pic>
          <p:nvPicPr>
            <p:cNvPr id="2" name="Picture 1"/>
            <p:cNvPicPr>
              <a:picLocks noChangeAspect="1"/>
            </p:cNvPicPr>
            <p:nvPr/>
          </p:nvPicPr>
          <p:blipFill rotWithShape="1">
            <a:blip r:embed="rId2" cstate="screen">
              <a:extLst>
                <a:ext uri="{28A0092B-C50C-407E-A947-70E740481C1C}">
                  <a14:useLocalDpi xmlns:a14="http://schemas.microsoft.com/office/drawing/2010/main"/>
                </a:ext>
              </a:extLst>
            </a:blip>
            <a:srcRect l="23950" t="12013" r="25008" b="7538"/>
            <a:stretch/>
          </p:blipFill>
          <p:spPr>
            <a:xfrm>
              <a:off x="276224" y="1590676"/>
              <a:ext cx="5608259" cy="4972050"/>
            </a:xfrm>
            <a:prstGeom prst="rect">
              <a:avLst/>
            </a:prstGeom>
          </p:spPr>
        </p:pic>
        <p:pic>
          <p:nvPicPr>
            <p:cNvPr id="3" name="Picture 2"/>
            <p:cNvPicPr>
              <a:picLocks noChangeAspect="1"/>
            </p:cNvPicPr>
            <p:nvPr/>
          </p:nvPicPr>
          <p:blipFill rotWithShape="1">
            <a:blip r:embed="rId3" cstate="screen">
              <a:extLst>
                <a:ext uri="{28A0092B-C50C-407E-A947-70E740481C1C}">
                  <a14:useLocalDpi xmlns:a14="http://schemas.microsoft.com/office/drawing/2010/main"/>
                </a:ext>
              </a:extLst>
            </a:blip>
            <a:srcRect l="26691" t="16575" r="26372" b="5036"/>
            <a:stretch/>
          </p:blipFill>
          <p:spPr>
            <a:xfrm>
              <a:off x="5900279" y="771525"/>
              <a:ext cx="6110746" cy="5740659"/>
            </a:xfrm>
            <a:prstGeom prst="rect">
              <a:avLst/>
            </a:prstGeom>
          </p:spPr>
        </p:pic>
      </p:grpSp>
      <p:cxnSp>
        <p:nvCxnSpPr>
          <p:cNvPr id="5" name="Straight Connector 4">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6"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7" name="Straight Connector 6">
            <a:extLst>
              <a:ext uri="{FF2B5EF4-FFF2-40B4-BE49-F238E27FC236}">
                <a16:creationId xmlns:a16="http://schemas.microsoft.com/office/drawing/2014/main" id="{DFEBA112-2FA0-448A-A373-EB297C4661F0}"/>
              </a:ext>
            </a:extLst>
          </p:cNvPr>
          <p:cNvCxnSpPr/>
          <p:nvPr/>
        </p:nvCxnSpPr>
        <p:spPr>
          <a:xfrm>
            <a:off x="559704" y="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921334" y="295564"/>
            <a:ext cx="4999175" cy="1200329"/>
          </a:xfrm>
          <a:prstGeom prst="rect">
            <a:avLst/>
          </a:prstGeom>
          <a:noFill/>
        </p:spPr>
        <p:txBody>
          <a:bodyPr wrap="square" rtlCol="0">
            <a:spAutoFit/>
          </a:bodyPr>
          <a:lstStyle/>
          <a:p>
            <a:pPr>
              <a:lnSpc>
                <a:spcPct val="150000"/>
              </a:lnSpc>
            </a:pPr>
            <a:r>
              <a:rPr lang="en-GB" sz="1200" dirty="0" smtClean="0">
                <a:solidFill>
                  <a:schemeClr val="tx1">
                    <a:lumMod val="65000"/>
                    <a:lumOff val="35000"/>
                  </a:schemeClr>
                </a:solidFill>
              </a:rPr>
              <a:t>I was really bad with all things digital at the start of my degree and particularly allergic to social media. Seeing my Instagram profile here in my research journal feels like a milestone. I’ve been working so hard the last year to improve the weaker aspects of my practice, it’s good to see it paying off. </a:t>
            </a:r>
            <a:endParaRPr lang="en-GB" sz="1200" dirty="0">
              <a:solidFill>
                <a:schemeClr val="tx1">
                  <a:lumMod val="65000"/>
                  <a:lumOff val="35000"/>
                </a:schemeClr>
              </a:solidFill>
            </a:endParaRPr>
          </a:p>
        </p:txBody>
      </p:sp>
    </p:spTree>
    <p:extLst>
      <p:ext uri="{BB962C8B-B14F-4D97-AF65-F5344CB8AC3E}">
        <p14:creationId xmlns:p14="http://schemas.microsoft.com/office/powerpoint/2010/main" val="411357432"/>
      </p:ext>
    </p:extLst>
  </p:cSld>
  <p:clrMapOvr>
    <a:masterClrMapping/>
  </p:clrMapOvr>
  <p:timing>
    <p:tnLst>
      <p:par>
        <p:cTn id="1" dur="indefinite" restart="never" nodeType="tmRoot"/>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3" name="Straight Connector 2">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4"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5" name="Straight Connector 4">
            <a:extLst>
              <a:ext uri="{FF2B5EF4-FFF2-40B4-BE49-F238E27FC236}">
                <a16:creationId xmlns:a16="http://schemas.microsoft.com/office/drawing/2014/main" id="{DFEBA112-2FA0-448A-A373-EB297C4661F0}"/>
              </a:ext>
            </a:extLst>
          </p:cNvPr>
          <p:cNvCxnSpPr/>
          <p:nvPr/>
        </p:nvCxnSpPr>
        <p:spPr>
          <a:xfrm>
            <a:off x="559704" y="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grpSp>
        <p:nvGrpSpPr>
          <p:cNvPr id="6" name="Group 5"/>
          <p:cNvGrpSpPr/>
          <p:nvPr/>
        </p:nvGrpSpPr>
        <p:grpSpPr>
          <a:xfrm>
            <a:off x="1003098" y="0"/>
            <a:ext cx="11188902" cy="3757488"/>
            <a:chOff x="0" y="3858037"/>
            <a:chExt cx="8933173" cy="2999963"/>
          </a:xfrm>
        </p:grpSpPr>
        <p:pic>
          <p:nvPicPr>
            <p:cNvPr id="7" name="Picture 6"/>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0" y="3861890"/>
              <a:ext cx="2940627" cy="2996110"/>
            </a:xfrm>
            <a:prstGeom prst="rect">
              <a:avLst/>
            </a:prstGeom>
          </p:spPr>
        </p:pic>
        <p:pic>
          <p:nvPicPr>
            <p:cNvPr id="8" name="Picture 7"/>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2940628" y="3858037"/>
              <a:ext cx="2992582" cy="2999963"/>
            </a:xfrm>
            <a:prstGeom prst="rect">
              <a:avLst/>
            </a:prstGeom>
          </p:spPr>
        </p:pic>
        <p:pic>
          <p:nvPicPr>
            <p:cNvPr id="9" name="Picture 8"/>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5933210" y="3858037"/>
              <a:ext cx="2999963" cy="2999963"/>
            </a:xfrm>
            <a:prstGeom prst="rect">
              <a:avLst/>
            </a:prstGeom>
          </p:spPr>
        </p:pic>
      </p:grpSp>
      <p:pic>
        <p:nvPicPr>
          <p:cNvPr id="10" name="Picture 9"/>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5038989" y="3757488"/>
            <a:ext cx="7153012" cy="3100512"/>
          </a:xfrm>
          <a:prstGeom prst="rect">
            <a:avLst/>
          </a:prstGeom>
        </p:spPr>
      </p:pic>
      <p:sp>
        <p:nvSpPr>
          <p:cNvPr id="11" name="TextBox 10"/>
          <p:cNvSpPr txBox="1"/>
          <p:nvPr/>
        </p:nvSpPr>
        <p:spPr>
          <a:xfrm>
            <a:off x="1003098" y="3968916"/>
            <a:ext cx="3771867" cy="2677656"/>
          </a:xfrm>
          <a:prstGeom prst="rect">
            <a:avLst/>
          </a:prstGeom>
          <a:solidFill>
            <a:schemeClr val="bg1">
              <a:lumMod val="95000"/>
            </a:schemeClr>
          </a:solidFill>
          <a:ln>
            <a:noFill/>
          </a:ln>
        </p:spPr>
        <p:txBody>
          <a:bodyPr wrap="square" rtlCol="0" anchor="t">
            <a:spAutoFit/>
          </a:bodyPr>
          <a:lstStyle/>
          <a:p>
            <a:pPr>
              <a:lnSpc>
                <a:spcPct val="200000"/>
              </a:lnSpc>
            </a:pPr>
            <a:r>
              <a:rPr lang="en-GB" sz="1200" dirty="0" smtClean="0">
                <a:solidFill>
                  <a:schemeClr val="tx1">
                    <a:lumMod val="65000"/>
                    <a:lumOff val="35000"/>
                  </a:schemeClr>
                </a:solidFill>
              </a:rPr>
              <a:t>I’ve </a:t>
            </a:r>
            <a:r>
              <a:rPr lang="en-GB" sz="1200" dirty="0">
                <a:solidFill>
                  <a:schemeClr val="tx1">
                    <a:lumMod val="65000"/>
                    <a:lumOff val="35000"/>
                  </a:schemeClr>
                </a:solidFill>
              </a:rPr>
              <a:t>started to play around with logo variations, introducing subtle colours and imagery. I put it into Instagram so I could see how it worked in ‘the circle’.  Above are 3 variations made using Instagram's built-in editing tools. The 3</a:t>
            </a:r>
            <a:r>
              <a:rPr lang="en-GB" sz="1200" baseline="30000" dirty="0">
                <a:solidFill>
                  <a:schemeClr val="tx1">
                    <a:lumMod val="65000"/>
                    <a:lumOff val="35000"/>
                  </a:schemeClr>
                </a:solidFill>
              </a:rPr>
              <a:t>rd</a:t>
            </a:r>
            <a:r>
              <a:rPr lang="en-GB" sz="1200" dirty="0">
                <a:solidFill>
                  <a:schemeClr val="tx1">
                    <a:lumMod val="65000"/>
                    <a:lumOff val="35000"/>
                  </a:schemeClr>
                </a:solidFill>
              </a:rPr>
              <a:t> one feels more 3D and gives a suggestion of glass. In context, I don’t think the tag line works, it gets lost at that scale. Need to readjust.</a:t>
            </a:r>
          </a:p>
        </p:txBody>
      </p:sp>
    </p:spTree>
    <p:extLst>
      <p:ext uri="{BB962C8B-B14F-4D97-AF65-F5344CB8AC3E}">
        <p14:creationId xmlns:p14="http://schemas.microsoft.com/office/powerpoint/2010/main" val="3538729805"/>
      </p:ext>
    </p:extLst>
  </p:cSld>
  <p:clrMapOvr>
    <a:masterClrMapping/>
  </p:clrMapOvr>
  <p:timing>
    <p:tnLst>
      <p:par>
        <p:cTn id="1" dur="indefinite" restart="never" nodeType="tmRoot"/>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2" name="Group 21"/>
          <p:cNvGrpSpPr/>
          <p:nvPr/>
        </p:nvGrpSpPr>
        <p:grpSpPr>
          <a:xfrm>
            <a:off x="767454" y="0"/>
            <a:ext cx="5772377" cy="4819285"/>
            <a:chOff x="2666648" y="0"/>
            <a:chExt cx="8214282" cy="6858001"/>
          </a:xfrm>
        </p:grpSpPr>
        <p:pic>
          <p:nvPicPr>
            <p:cNvPr id="10" name="Picture 9"/>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675613" y="0"/>
              <a:ext cx="2812075" cy="3952529"/>
            </a:xfrm>
            <a:prstGeom prst="rect">
              <a:avLst/>
            </a:prstGeom>
          </p:spPr>
        </p:pic>
        <p:grpSp>
          <p:nvGrpSpPr>
            <p:cNvPr id="20" name="Group 19"/>
            <p:cNvGrpSpPr/>
            <p:nvPr/>
          </p:nvGrpSpPr>
          <p:grpSpPr>
            <a:xfrm>
              <a:off x="2666648" y="3880573"/>
              <a:ext cx="5769140" cy="2977428"/>
              <a:chOff x="6139811" y="1"/>
              <a:chExt cx="5349040" cy="2760616"/>
            </a:xfrm>
          </p:grpSpPr>
          <p:pic>
            <p:nvPicPr>
              <p:cNvPr id="17" name="Picture 16"/>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6139811" y="1"/>
                <a:ext cx="2614263" cy="2760616"/>
              </a:xfrm>
              <a:prstGeom prst="rect">
                <a:avLst/>
              </a:prstGeom>
            </p:spPr>
          </p:pic>
          <p:pic>
            <p:nvPicPr>
              <p:cNvPr id="18" name="Picture 17"/>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8790789" y="129265"/>
                <a:ext cx="2698062" cy="2465934"/>
              </a:xfrm>
              <a:prstGeom prst="rect">
                <a:avLst/>
              </a:prstGeom>
            </p:spPr>
          </p:pic>
        </p:grpSp>
        <p:pic>
          <p:nvPicPr>
            <p:cNvPr id="19" name="Picture 18"/>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5477264" y="364490"/>
              <a:ext cx="5403666" cy="3516083"/>
            </a:xfrm>
            <a:prstGeom prst="rect">
              <a:avLst/>
            </a:prstGeom>
          </p:spPr>
        </p:pic>
      </p:grpSp>
      <p:sp>
        <p:nvSpPr>
          <p:cNvPr id="23" name="TextBox 22"/>
          <p:cNvSpPr txBox="1"/>
          <p:nvPr/>
        </p:nvSpPr>
        <p:spPr>
          <a:xfrm>
            <a:off x="4991111" y="2988299"/>
            <a:ext cx="5439743" cy="523220"/>
          </a:xfrm>
          <a:prstGeom prst="rect">
            <a:avLst/>
          </a:prstGeom>
          <a:noFill/>
        </p:spPr>
        <p:txBody>
          <a:bodyPr wrap="square" rtlCol="0">
            <a:spAutoFit/>
          </a:bodyPr>
          <a:lstStyle/>
          <a:p>
            <a:pPr algn="just"/>
            <a:r>
              <a:rPr lang="en-GB" sz="2800" spc="600" dirty="0">
                <a:solidFill>
                  <a:schemeClr val="bg1">
                    <a:lumMod val="75000"/>
                  </a:schemeClr>
                </a:solidFill>
                <a:latin typeface="+mj-lt"/>
              </a:rPr>
              <a:t>Connecting With Makers</a:t>
            </a:r>
          </a:p>
        </p:txBody>
      </p:sp>
      <p:grpSp>
        <p:nvGrpSpPr>
          <p:cNvPr id="9" name="Group 8"/>
          <p:cNvGrpSpPr/>
          <p:nvPr/>
        </p:nvGrpSpPr>
        <p:grpSpPr>
          <a:xfrm>
            <a:off x="4849397" y="3773129"/>
            <a:ext cx="7267700" cy="3034306"/>
            <a:chOff x="400595" y="809898"/>
            <a:chExt cx="11242766" cy="4693920"/>
          </a:xfrm>
        </p:grpSpPr>
        <p:pic>
          <p:nvPicPr>
            <p:cNvPr id="11" name="Picture 10"/>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a:off x="400595" y="846013"/>
              <a:ext cx="4426730" cy="4621689"/>
            </a:xfrm>
            <a:prstGeom prst="rect">
              <a:avLst/>
            </a:prstGeom>
          </p:spPr>
        </p:pic>
        <p:pic>
          <p:nvPicPr>
            <p:cNvPr id="12" name="Picture 11"/>
            <p:cNvPicPr>
              <a:picLocks noChangeAspect="1"/>
            </p:cNvPicPr>
            <p:nvPr/>
          </p:nvPicPr>
          <p:blipFill rotWithShape="1">
            <a:blip r:embed="rId7" cstate="screen">
              <a:extLst>
                <a:ext uri="{28A0092B-C50C-407E-A947-70E740481C1C}">
                  <a14:useLocalDpi xmlns:a14="http://schemas.microsoft.com/office/drawing/2010/main"/>
                </a:ext>
              </a:extLst>
            </a:blip>
            <a:srcRect/>
            <a:stretch/>
          </p:blipFill>
          <p:spPr>
            <a:xfrm>
              <a:off x="4827325" y="809898"/>
              <a:ext cx="2211959" cy="4693920"/>
            </a:xfrm>
            <a:prstGeom prst="rect">
              <a:avLst/>
            </a:prstGeom>
          </p:spPr>
        </p:pic>
        <p:pic>
          <p:nvPicPr>
            <p:cNvPr id="13" name="Picture 12"/>
            <p:cNvPicPr>
              <a:picLocks noChangeAspect="1"/>
            </p:cNvPicPr>
            <p:nvPr/>
          </p:nvPicPr>
          <p:blipFill rotWithShape="1">
            <a:blip r:embed="rId8" cstate="screen">
              <a:extLst>
                <a:ext uri="{28A0092B-C50C-407E-A947-70E740481C1C}">
                  <a14:useLocalDpi xmlns:a14="http://schemas.microsoft.com/office/drawing/2010/main"/>
                </a:ext>
              </a:extLst>
            </a:blip>
            <a:srcRect/>
            <a:stretch/>
          </p:blipFill>
          <p:spPr>
            <a:xfrm>
              <a:off x="7124757" y="892765"/>
              <a:ext cx="2297917" cy="4611053"/>
            </a:xfrm>
            <a:prstGeom prst="rect">
              <a:avLst/>
            </a:prstGeom>
          </p:spPr>
        </p:pic>
        <p:pic>
          <p:nvPicPr>
            <p:cNvPr id="14" name="Picture 13"/>
            <p:cNvPicPr>
              <a:picLocks noChangeAspect="1"/>
            </p:cNvPicPr>
            <p:nvPr/>
          </p:nvPicPr>
          <p:blipFill rotWithShape="1">
            <a:blip r:embed="rId9" cstate="screen">
              <a:extLst>
                <a:ext uri="{28A0092B-C50C-407E-A947-70E740481C1C}">
                  <a14:useLocalDpi xmlns:a14="http://schemas.microsoft.com/office/drawing/2010/main"/>
                </a:ext>
              </a:extLst>
            </a:blip>
            <a:srcRect/>
            <a:stretch/>
          </p:blipFill>
          <p:spPr>
            <a:xfrm>
              <a:off x="9422674" y="947541"/>
              <a:ext cx="2220687" cy="4484081"/>
            </a:xfrm>
            <a:prstGeom prst="rect">
              <a:avLst/>
            </a:prstGeom>
          </p:spPr>
        </p:pic>
      </p:grpSp>
      <p:cxnSp>
        <p:nvCxnSpPr>
          <p:cNvPr id="15" name="Straight Connector 14">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16"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21" name="Straight Connector 20">
            <a:extLst>
              <a:ext uri="{FF2B5EF4-FFF2-40B4-BE49-F238E27FC236}">
                <a16:creationId xmlns:a16="http://schemas.microsoft.com/office/drawing/2014/main" id="{DFEBA112-2FA0-448A-A373-EB297C4661F0}"/>
              </a:ext>
            </a:extLst>
          </p:cNvPr>
          <p:cNvCxnSpPr/>
          <p:nvPr/>
        </p:nvCxnSpPr>
        <p:spPr>
          <a:xfrm>
            <a:off x="639117" y="-1"/>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2" name="TextBox 1"/>
          <p:cNvSpPr txBox="1"/>
          <p:nvPr/>
        </p:nvSpPr>
        <p:spPr>
          <a:xfrm>
            <a:off x="6770255" y="256136"/>
            <a:ext cx="5089236" cy="2585323"/>
          </a:xfrm>
          <a:prstGeom prst="rect">
            <a:avLst/>
          </a:prstGeom>
          <a:noFill/>
        </p:spPr>
        <p:txBody>
          <a:bodyPr wrap="square" rtlCol="0">
            <a:spAutoFit/>
          </a:bodyPr>
          <a:lstStyle/>
          <a:p>
            <a:pPr>
              <a:lnSpc>
                <a:spcPct val="150000"/>
              </a:lnSpc>
            </a:pPr>
            <a:r>
              <a:rPr lang="en-GB" sz="1200" dirty="0" smtClean="0">
                <a:solidFill>
                  <a:schemeClr val="tx1">
                    <a:lumMod val="65000"/>
                    <a:lumOff val="35000"/>
                  </a:schemeClr>
                </a:solidFill>
              </a:rPr>
              <a:t>On </a:t>
            </a:r>
            <a:r>
              <a:rPr lang="en-GB" sz="1200" dirty="0" err="1" smtClean="0">
                <a:solidFill>
                  <a:schemeClr val="tx1">
                    <a:lumMod val="65000"/>
                    <a:lumOff val="35000"/>
                  </a:schemeClr>
                </a:solidFill>
              </a:rPr>
              <a:t>instagram</a:t>
            </a:r>
            <a:r>
              <a:rPr lang="en-GB" sz="1200" dirty="0" smtClean="0">
                <a:solidFill>
                  <a:schemeClr val="tx1">
                    <a:lumMod val="65000"/>
                    <a:lumOff val="35000"/>
                  </a:schemeClr>
                </a:solidFill>
              </a:rPr>
              <a:t>, I’ve tried to connect with other makers, my sector in general as well as my audience.</a:t>
            </a:r>
          </a:p>
          <a:p>
            <a:pPr>
              <a:lnSpc>
                <a:spcPct val="150000"/>
              </a:lnSpc>
            </a:pPr>
            <a:endParaRPr lang="en-GB" sz="1200" dirty="0">
              <a:solidFill>
                <a:schemeClr val="tx1">
                  <a:lumMod val="65000"/>
                  <a:lumOff val="35000"/>
                </a:schemeClr>
              </a:solidFill>
            </a:endParaRPr>
          </a:p>
          <a:p>
            <a:pPr>
              <a:lnSpc>
                <a:spcPct val="150000"/>
              </a:lnSpc>
            </a:pPr>
            <a:r>
              <a:rPr lang="en-GB" sz="1200" dirty="0" smtClean="0">
                <a:solidFill>
                  <a:schemeClr val="tx1">
                    <a:lumMod val="65000"/>
                    <a:lumOff val="35000"/>
                  </a:schemeClr>
                </a:solidFill>
              </a:rPr>
              <a:t>I’ve been contacted by makers from around the world since I started to share my glass work. Some offering answers to the questions I’ve been asking, other times its been congratulations/commiserations depending on what I’ve shared that day and others have sought out my advice. Here’s an example where a German stone mason has asked for help with his fossil </a:t>
            </a:r>
            <a:r>
              <a:rPr lang="en-GB" sz="1200" dirty="0" err="1" smtClean="0">
                <a:solidFill>
                  <a:schemeClr val="tx1">
                    <a:lumMod val="65000"/>
                    <a:lumOff val="35000"/>
                  </a:schemeClr>
                </a:solidFill>
              </a:rPr>
              <a:t>vitra</a:t>
            </a:r>
            <a:r>
              <a:rPr lang="en-GB" sz="1200" dirty="0" smtClean="0">
                <a:solidFill>
                  <a:schemeClr val="tx1">
                    <a:lumMod val="65000"/>
                    <a:lumOff val="35000"/>
                  </a:schemeClr>
                </a:solidFill>
              </a:rPr>
              <a:t> tests after seeing my successful samples and what he achieved afterwards.</a:t>
            </a:r>
            <a:endParaRPr lang="en-GB" sz="1200" dirty="0">
              <a:solidFill>
                <a:schemeClr val="tx1">
                  <a:lumMod val="65000"/>
                  <a:lumOff val="35000"/>
                </a:schemeClr>
              </a:solidFill>
            </a:endParaRPr>
          </a:p>
        </p:txBody>
      </p:sp>
      <p:sp>
        <p:nvSpPr>
          <p:cNvPr id="3" name="TextBox 2"/>
          <p:cNvSpPr txBox="1"/>
          <p:nvPr/>
        </p:nvSpPr>
        <p:spPr>
          <a:xfrm>
            <a:off x="771825" y="5076458"/>
            <a:ext cx="3943877" cy="1708160"/>
          </a:xfrm>
          <a:prstGeom prst="rect">
            <a:avLst/>
          </a:prstGeom>
          <a:noFill/>
        </p:spPr>
        <p:txBody>
          <a:bodyPr wrap="square" rtlCol="0">
            <a:spAutoFit/>
          </a:bodyPr>
          <a:lstStyle/>
          <a:p>
            <a:pPr>
              <a:lnSpc>
                <a:spcPct val="150000"/>
              </a:lnSpc>
            </a:pPr>
            <a:r>
              <a:rPr lang="en-GB" sz="1000" dirty="0" smtClean="0">
                <a:solidFill>
                  <a:schemeClr val="tx1">
                    <a:lumMod val="65000"/>
                    <a:lumOff val="35000"/>
                  </a:schemeClr>
                </a:solidFill>
              </a:rPr>
              <a:t>Although it’s a compliment to be asked and I’m inclined to skill-share, it’s been pointed out to me by a few people that it’s good to practice caution. You don’t want to give away too much, but where’s the line? Here I’ve only given him the firing for the small size samples, which Colin gave to me when I started my tests. I’ve developed my firing schedules for larger sizes through experimentation and I’ve encouraged this maker to do the same.</a:t>
            </a:r>
            <a:endParaRPr lang="en-GB" sz="1000" dirty="0">
              <a:solidFill>
                <a:schemeClr val="tx1">
                  <a:lumMod val="65000"/>
                  <a:lumOff val="35000"/>
                </a:schemeClr>
              </a:solidFill>
            </a:endParaRPr>
          </a:p>
        </p:txBody>
      </p:sp>
    </p:spTree>
    <p:extLst>
      <p:ext uri="{BB962C8B-B14F-4D97-AF65-F5344CB8AC3E}">
        <p14:creationId xmlns:p14="http://schemas.microsoft.com/office/powerpoint/2010/main" val="296199276"/>
      </p:ext>
    </p:extLst>
  </p:cSld>
  <p:clrMapOvr>
    <a:masterClrMapping/>
  </p:clrMapOvr>
  <p:timing>
    <p:tnLst>
      <p:par>
        <p:cTn id="1" dur="indefinite" restart="never" nodeType="tmRoot"/>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9"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10" name="Straight Connector 9">
            <a:extLst>
              <a:ext uri="{FF2B5EF4-FFF2-40B4-BE49-F238E27FC236}">
                <a16:creationId xmlns:a16="http://schemas.microsoft.com/office/drawing/2014/main" id="{DFEBA112-2FA0-448A-A373-EB297C4661F0}"/>
              </a:ext>
            </a:extLst>
          </p:cNvPr>
          <p:cNvCxnSpPr/>
          <p:nvPr/>
        </p:nvCxnSpPr>
        <p:spPr>
          <a:xfrm>
            <a:off x="639117" y="-1"/>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pic>
        <p:nvPicPr>
          <p:cNvPr id="2" name="Picture 1"/>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7185891" y="225925"/>
            <a:ext cx="4692074" cy="3173058"/>
          </a:xfrm>
          <a:prstGeom prst="rect">
            <a:avLst/>
          </a:prstGeom>
        </p:spPr>
      </p:pic>
      <p:pic>
        <p:nvPicPr>
          <p:cNvPr id="3" name="Picture 2"/>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7185891" y="3398983"/>
            <a:ext cx="4692074" cy="3179968"/>
          </a:xfrm>
          <a:prstGeom prst="rect">
            <a:avLst/>
          </a:prstGeom>
        </p:spPr>
      </p:pic>
      <p:sp>
        <p:nvSpPr>
          <p:cNvPr id="4" name="TextBox 3"/>
          <p:cNvSpPr txBox="1"/>
          <p:nvPr/>
        </p:nvSpPr>
        <p:spPr>
          <a:xfrm>
            <a:off x="1012286" y="225925"/>
            <a:ext cx="5800437" cy="4524315"/>
          </a:xfrm>
          <a:prstGeom prst="rect">
            <a:avLst/>
          </a:prstGeom>
          <a:noFill/>
        </p:spPr>
        <p:txBody>
          <a:bodyPr wrap="square" rtlCol="0">
            <a:spAutoFit/>
          </a:bodyPr>
          <a:lstStyle/>
          <a:p>
            <a:pPr>
              <a:lnSpc>
                <a:spcPct val="200000"/>
              </a:lnSpc>
            </a:pPr>
            <a:r>
              <a:rPr lang="en-GB" sz="1200" dirty="0" smtClean="0">
                <a:solidFill>
                  <a:schemeClr val="tx1">
                    <a:lumMod val="65000"/>
                    <a:lumOff val="35000"/>
                  </a:schemeClr>
                </a:solidFill>
              </a:rPr>
              <a:t>I was over the moon when Kiln Care featured my work on their page and story a few months ago. I was ecstatic when they featured my work again last week! I’ve had over 100 new follows since and other glass artists share my work in their stories too. I couldn’t have expected the ripple effect these two posts would have when I first shared them and this encourages me to keep going even if I’m feeling a bit unsure. </a:t>
            </a:r>
          </a:p>
          <a:p>
            <a:pPr>
              <a:lnSpc>
                <a:spcPct val="200000"/>
              </a:lnSpc>
            </a:pPr>
            <a:endParaRPr lang="en-GB" sz="1200" dirty="0" smtClean="0">
              <a:solidFill>
                <a:schemeClr val="tx1">
                  <a:lumMod val="65000"/>
                  <a:lumOff val="35000"/>
                </a:schemeClr>
              </a:solidFill>
            </a:endParaRPr>
          </a:p>
          <a:p>
            <a:pPr>
              <a:lnSpc>
                <a:spcPct val="200000"/>
              </a:lnSpc>
            </a:pPr>
            <a:r>
              <a:rPr lang="en-GB" sz="1200" dirty="0" smtClean="0">
                <a:solidFill>
                  <a:schemeClr val="tx1">
                    <a:lumMod val="65000"/>
                    <a:lumOff val="35000"/>
                  </a:schemeClr>
                </a:solidFill>
              </a:rPr>
              <a:t>I’ve been shocked by some of the people who have responded to my posts, followed or engaged with my work since sharing it regularly on </a:t>
            </a:r>
            <a:r>
              <a:rPr lang="en-GB" sz="1200" dirty="0" err="1" smtClean="0">
                <a:solidFill>
                  <a:schemeClr val="tx1">
                    <a:lumMod val="65000"/>
                    <a:lumOff val="35000"/>
                  </a:schemeClr>
                </a:solidFill>
              </a:rPr>
              <a:t>instagram</a:t>
            </a:r>
            <a:r>
              <a:rPr lang="en-GB" sz="1200" dirty="0" smtClean="0">
                <a:solidFill>
                  <a:schemeClr val="tx1">
                    <a:lumMod val="65000"/>
                    <a:lumOff val="35000"/>
                  </a:schemeClr>
                </a:solidFill>
              </a:rPr>
              <a:t>. One maker from Collect, Hannah Gibson, whose work is regularly featured in magazines and big galleries, has been following me, liking all my posts and regularly commenting on it. This has been such a massive confidence boost as I’m a huge fan of her work and inspired by her practice. I love her cast glass </a:t>
            </a:r>
            <a:r>
              <a:rPr lang="en-GB" sz="1200" dirty="0" err="1" smtClean="0">
                <a:solidFill>
                  <a:schemeClr val="tx1">
                    <a:lumMod val="65000"/>
                    <a:lumOff val="35000"/>
                  </a:schemeClr>
                </a:solidFill>
              </a:rPr>
              <a:t>lego</a:t>
            </a:r>
            <a:r>
              <a:rPr lang="en-GB" sz="1200" dirty="0" smtClean="0">
                <a:solidFill>
                  <a:schemeClr val="tx1">
                    <a:lumMod val="65000"/>
                    <a:lumOff val="35000"/>
                  </a:schemeClr>
                </a:solidFill>
              </a:rPr>
              <a:t> people, made from recycled glass. </a:t>
            </a:r>
          </a:p>
        </p:txBody>
      </p:sp>
      <p:pic>
        <p:nvPicPr>
          <p:cNvPr id="1026" name="Picture 2" descr="Repost @glassartsociety with @get_repost ・・・ Today's ..."/>
          <p:cNvPicPr>
            <a:picLocks noChangeAspect="1" noChangeArrowheads="1"/>
          </p:cNvPicPr>
          <p:nvPr/>
        </p:nvPicPr>
        <p:blipFill rotWithShape="1">
          <a:blip r:embed="rId4" cstate="screen">
            <a:extLst>
              <a:ext uri="{28A0092B-C50C-407E-A947-70E740481C1C}">
                <a14:useLocalDpi xmlns:a14="http://schemas.microsoft.com/office/drawing/2010/main"/>
              </a:ext>
            </a:extLst>
          </a:blip>
          <a:srcRect l="-987"/>
          <a:stretch/>
        </p:blipFill>
        <p:spPr bwMode="auto">
          <a:xfrm>
            <a:off x="1437160" y="4988967"/>
            <a:ext cx="4871276" cy="14945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79577800"/>
      </p:ext>
    </p:extLst>
  </p:cSld>
  <p:clrMapOvr>
    <a:masterClrMapping/>
  </p:clrMapOvr>
  <p:timing>
    <p:tnLst>
      <p:par>
        <p:cTn id="1" dur="indefinite" restart="never" nodeType="tmRoot"/>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4714302" y="0"/>
            <a:ext cx="7477698" cy="6858000"/>
          </a:xfrm>
          <a:prstGeom prst="rect">
            <a:avLst/>
          </a:prstGeom>
        </p:spPr>
      </p:pic>
      <p:cxnSp>
        <p:nvCxnSpPr>
          <p:cNvPr id="4" name="Straight Connector 3">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5"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6" name="Straight Connector 5">
            <a:extLst>
              <a:ext uri="{FF2B5EF4-FFF2-40B4-BE49-F238E27FC236}">
                <a16:creationId xmlns:a16="http://schemas.microsoft.com/office/drawing/2014/main" id="{DFEBA112-2FA0-448A-A373-EB297C4661F0}"/>
              </a:ext>
            </a:extLst>
          </p:cNvPr>
          <p:cNvCxnSpPr/>
          <p:nvPr/>
        </p:nvCxnSpPr>
        <p:spPr>
          <a:xfrm>
            <a:off x="559704" y="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7" name="TextBox 6"/>
          <p:cNvSpPr txBox="1"/>
          <p:nvPr/>
        </p:nvSpPr>
        <p:spPr>
          <a:xfrm>
            <a:off x="980213" y="1305341"/>
            <a:ext cx="3417455" cy="4247317"/>
          </a:xfrm>
          <a:prstGeom prst="rect">
            <a:avLst/>
          </a:prstGeom>
          <a:noFill/>
        </p:spPr>
        <p:txBody>
          <a:bodyPr wrap="square" rtlCol="0">
            <a:spAutoFit/>
          </a:bodyPr>
          <a:lstStyle/>
          <a:p>
            <a:pPr>
              <a:lnSpc>
                <a:spcPct val="150000"/>
              </a:lnSpc>
            </a:pPr>
            <a:r>
              <a:rPr lang="en-GB" sz="1200" dirty="0" smtClean="0">
                <a:solidFill>
                  <a:schemeClr val="tx1">
                    <a:lumMod val="65000"/>
                    <a:lumOff val="35000"/>
                  </a:schemeClr>
                </a:solidFill>
              </a:rPr>
              <a:t>By actively engaging with others and posting regular content, I’ve gained over 500 new followers throughout this module!</a:t>
            </a:r>
          </a:p>
          <a:p>
            <a:pPr>
              <a:lnSpc>
                <a:spcPct val="150000"/>
              </a:lnSpc>
            </a:pPr>
            <a:endParaRPr lang="en-GB" sz="1200" dirty="0">
              <a:solidFill>
                <a:schemeClr val="tx1">
                  <a:lumMod val="65000"/>
                  <a:lumOff val="35000"/>
                </a:schemeClr>
              </a:solidFill>
            </a:endParaRPr>
          </a:p>
          <a:p>
            <a:pPr>
              <a:lnSpc>
                <a:spcPct val="150000"/>
              </a:lnSpc>
            </a:pPr>
            <a:r>
              <a:rPr lang="en-GB" sz="1200" dirty="0" smtClean="0">
                <a:solidFill>
                  <a:schemeClr val="tx1">
                    <a:lumMod val="65000"/>
                    <a:lumOff val="35000"/>
                  </a:schemeClr>
                </a:solidFill>
              </a:rPr>
              <a:t>I haven’t written a formal posting plan during, but have stuck to a structure that works for me. Balancing work and health is difficult at the best of times so a simple approach has its own merits. Except for the first month of lockdown, I tried to stick to 1-2 posts most days, 3 when I can and a day off posting each week when I need it.</a:t>
            </a:r>
          </a:p>
          <a:p>
            <a:pPr>
              <a:lnSpc>
                <a:spcPct val="150000"/>
              </a:lnSpc>
            </a:pPr>
            <a:endParaRPr lang="en-GB" sz="1200" dirty="0">
              <a:solidFill>
                <a:schemeClr val="tx1">
                  <a:lumMod val="65000"/>
                  <a:lumOff val="35000"/>
                </a:schemeClr>
              </a:solidFill>
            </a:endParaRPr>
          </a:p>
          <a:p>
            <a:pPr>
              <a:lnSpc>
                <a:spcPct val="150000"/>
              </a:lnSpc>
            </a:pPr>
            <a:r>
              <a:rPr lang="en-GB" sz="1200" dirty="0" smtClean="0">
                <a:solidFill>
                  <a:schemeClr val="tx1">
                    <a:lumMod val="65000"/>
                    <a:lumOff val="35000"/>
                  </a:schemeClr>
                </a:solidFill>
              </a:rPr>
              <a:t>Going forward I want to make a more in depth plan that will give me more structure and keep me focussed after graduation.  </a:t>
            </a:r>
          </a:p>
        </p:txBody>
      </p:sp>
    </p:spTree>
    <p:extLst>
      <p:ext uri="{BB962C8B-B14F-4D97-AF65-F5344CB8AC3E}">
        <p14:creationId xmlns:p14="http://schemas.microsoft.com/office/powerpoint/2010/main" val="2377409387"/>
      </p:ext>
    </p:extLst>
  </p:cSld>
  <p:clrMapOvr>
    <a:masterClrMapping/>
  </p:clrMapOvr>
  <p:timing>
    <p:tnLst>
      <p:par>
        <p:cTn id="1" dur="indefinite" restart="never" nodeType="tmRoot"/>
      </p:par>
    </p:tn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12292" y="2909458"/>
            <a:ext cx="12161236" cy="3472873"/>
          </a:xfrm>
          <a:prstGeom prst="rect">
            <a:avLst/>
          </a:prstGeom>
        </p:spPr>
      </p:pic>
      <p:cxnSp>
        <p:nvCxnSpPr>
          <p:cNvPr id="2" name="Straight Connector 1">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3"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4" name="Straight Connector 3">
            <a:extLst>
              <a:ext uri="{FF2B5EF4-FFF2-40B4-BE49-F238E27FC236}">
                <a16:creationId xmlns:a16="http://schemas.microsoft.com/office/drawing/2014/main" id="{DFEBA112-2FA0-448A-A373-EB297C4661F0}"/>
              </a:ext>
            </a:extLst>
          </p:cNvPr>
          <p:cNvCxnSpPr/>
          <p:nvPr/>
        </p:nvCxnSpPr>
        <p:spPr>
          <a:xfrm>
            <a:off x="559704" y="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pic>
        <p:nvPicPr>
          <p:cNvPr id="6" name="Picture 5"/>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1171772" y="289558"/>
            <a:ext cx="3880519" cy="2412078"/>
          </a:xfrm>
          <a:prstGeom prst="rect">
            <a:avLst/>
          </a:prstGeom>
        </p:spPr>
      </p:pic>
      <p:sp>
        <p:nvSpPr>
          <p:cNvPr id="7" name="TextBox 6"/>
          <p:cNvSpPr txBox="1"/>
          <p:nvPr/>
        </p:nvSpPr>
        <p:spPr>
          <a:xfrm>
            <a:off x="5338617" y="618434"/>
            <a:ext cx="5144655" cy="1754326"/>
          </a:xfrm>
          <a:prstGeom prst="rect">
            <a:avLst/>
          </a:prstGeom>
          <a:solidFill>
            <a:schemeClr val="bg1">
              <a:lumMod val="95000"/>
            </a:schemeClr>
          </a:solidFill>
          <a:ln>
            <a:noFill/>
          </a:ln>
        </p:spPr>
        <p:txBody>
          <a:bodyPr wrap="square" rtlCol="0">
            <a:spAutoFit/>
          </a:bodyPr>
          <a:lstStyle/>
          <a:p>
            <a:r>
              <a:rPr lang="en-GB" sz="1200" dirty="0" smtClean="0">
                <a:solidFill>
                  <a:schemeClr val="tx1">
                    <a:lumMod val="65000"/>
                    <a:lumOff val="35000"/>
                  </a:schemeClr>
                </a:solidFill>
              </a:rPr>
              <a:t>I’ve started looking at how other makers present themselves and their work on </a:t>
            </a:r>
            <a:r>
              <a:rPr lang="en-GB" sz="1200" dirty="0" err="1" smtClean="0">
                <a:solidFill>
                  <a:schemeClr val="tx1">
                    <a:lumMod val="65000"/>
                    <a:lumOff val="35000"/>
                  </a:schemeClr>
                </a:solidFill>
              </a:rPr>
              <a:t>Artsthread</a:t>
            </a:r>
            <a:r>
              <a:rPr lang="en-GB" sz="1200" dirty="0">
                <a:solidFill>
                  <a:schemeClr val="tx1">
                    <a:lumMod val="65000"/>
                    <a:lumOff val="35000"/>
                  </a:schemeClr>
                </a:solidFill>
              </a:rPr>
              <a:t> </a:t>
            </a:r>
            <a:r>
              <a:rPr lang="en-GB" sz="1200" dirty="0" smtClean="0">
                <a:solidFill>
                  <a:schemeClr val="tx1">
                    <a:lumMod val="65000"/>
                    <a:lumOff val="35000"/>
                  </a:schemeClr>
                </a:solidFill>
              </a:rPr>
              <a:t>and I’ve set up my account. I didn’t do it in second year which I regret, and this year I’ve been focussed on getting to grips with Instagram, leaving </a:t>
            </a:r>
            <a:r>
              <a:rPr lang="en-GB" sz="1200" dirty="0" err="1" smtClean="0">
                <a:solidFill>
                  <a:schemeClr val="tx1">
                    <a:lumMod val="65000"/>
                    <a:lumOff val="35000"/>
                  </a:schemeClr>
                </a:solidFill>
              </a:rPr>
              <a:t>artsthread</a:t>
            </a:r>
            <a:r>
              <a:rPr lang="en-GB" sz="1200" dirty="0" smtClean="0">
                <a:solidFill>
                  <a:schemeClr val="tx1">
                    <a:lumMod val="65000"/>
                    <a:lumOff val="35000"/>
                  </a:schemeClr>
                </a:solidFill>
              </a:rPr>
              <a:t> till last minute again. At least I’m going in the right direction slowly and the disruption from lockdown cant be understated.</a:t>
            </a:r>
          </a:p>
          <a:p>
            <a:endParaRPr lang="en-GB" sz="1200" dirty="0">
              <a:solidFill>
                <a:schemeClr val="tx1">
                  <a:lumMod val="65000"/>
                  <a:lumOff val="35000"/>
                </a:schemeClr>
              </a:solidFill>
            </a:endParaRPr>
          </a:p>
          <a:p>
            <a:r>
              <a:rPr lang="en-GB" sz="1200" dirty="0" smtClean="0">
                <a:solidFill>
                  <a:schemeClr val="tx1">
                    <a:lumMod val="65000"/>
                    <a:lumOff val="35000"/>
                  </a:schemeClr>
                </a:solidFill>
              </a:rPr>
              <a:t>Now my account is set up it will be a lot easier for me to spend some time after my submission to get the rest of my work uploaded. For now, this is all I’ve uploaded to my portfolio.</a:t>
            </a:r>
            <a:endParaRPr lang="en-GB" sz="1200" dirty="0">
              <a:solidFill>
                <a:schemeClr val="tx1">
                  <a:lumMod val="65000"/>
                  <a:lumOff val="35000"/>
                </a:schemeClr>
              </a:solidFill>
            </a:endParaRPr>
          </a:p>
        </p:txBody>
      </p:sp>
    </p:spTree>
    <p:extLst>
      <p:ext uri="{BB962C8B-B14F-4D97-AF65-F5344CB8AC3E}">
        <p14:creationId xmlns:p14="http://schemas.microsoft.com/office/powerpoint/2010/main" val="2456223581"/>
      </p:ext>
    </p:extLst>
  </p:cSld>
  <p:clrMapOvr>
    <a:masterClrMapping/>
  </p:clrMapOvr>
  <p:timing>
    <p:tnLst>
      <p:par>
        <p:cTn id="1" dur="indefinite" restart="never" nodeType="tmRoot"/>
      </p:par>
    </p:tn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 name="Straight Connector 1">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3"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4" name="Straight Connector 3">
            <a:extLst>
              <a:ext uri="{FF2B5EF4-FFF2-40B4-BE49-F238E27FC236}">
                <a16:creationId xmlns:a16="http://schemas.microsoft.com/office/drawing/2014/main" id="{DFEBA112-2FA0-448A-A373-EB297C4661F0}"/>
              </a:ext>
            </a:extLst>
          </p:cNvPr>
          <p:cNvCxnSpPr/>
          <p:nvPr/>
        </p:nvCxnSpPr>
        <p:spPr>
          <a:xfrm>
            <a:off x="559704" y="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pic>
        <p:nvPicPr>
          <p:cNvPr id="5" name="Picture 4"/>
          <p:cNvPicPr>
            <a:picLocks noChangeAspect="1"/>
          </p:cNvPicPr>
          <p:nvPr/>
        </p:nvPicPr>
        <p:blipFill rotWithShape="1">
          <a:blip r:embed="rId2" cstate="screen">
            <a:extLst>
              <a:ext uri="{28A0092B-C50C-407E-A947-70E740481C1C}">
                <a14:useLocalDpi xmlns:a14="http://schemas.microsoft.com/office/drawing/2010/main"/>
              </a:ext>
            </a:extLst>
          </a:blip>
          <a:srcRect l="11104" t="17809" r="11935" b="17990"/>
          <a:stretch/>
        </p:blipFill>
        <p:spPr>
          <a:xfrm>
            <a:off x="1237673" y="193963"/>
            <a:ext cx="9679709" cy="4542107"/>
          </a:xfrm>
          <a:prstGeom prst="rect">
            <a:avLst/>
          </a:prstGeom>
        </p:spPr>
      </p:pic>
      <p:sp>
        <p:nvSpPr>
          <p:cNvPr id="6" name="TextBox 5"/>
          <p:cNvSpPr txBox="1"/>
          <p:nvPr/>
        </p:nvSpPr>
        <p:spPr>
          <a:xfrm>
            <a:off x="1237673" y="5089236"/>
            <a:ext cx="10243127" cy="1477328"/>
          </a:xfrm>
          <a:prstGeom prst="rect">
            <a:avLst/>
          </a:prstGeom>
          <a:noFill/>
        </p:spPr>
        <p:txBody>
          <a:bodyPr wrap="square" rtlCol="0">
            <a:spAutoFit/>
          </a:bodyPr>
          <a:lstStyle/>
          <a:p>
            <a:pPr>
              <a:lnSpc>
                <a:spcPct val="150000"/>
              </a:lnSpc>
            </a:pPr>
            <a:r>
              <a:rPr lang="en-GB" sz="1200" dirty="0" smtClean="0">
                <a:solidFill>
                  <a:schemeClr val="tx1">
                    <a:lumMod val="65000"/>
                    <a:lumOff val="35000"/>
                  </a:schemeClr>
                </a:solidFill>
              </a:rPr>
              <a:t>I set up a LinkedIn account during Race To Market as part of my external project – I feel really embarrassed writing this – but I can’t remember what email address I used to make it, I’ve tried every email address I’m aware of having so I’m a bit confused. I set it up about 2 years ago and had 3 surgeries since so my memory is a bit unclear, that said I’m not usually this bad with logins! I’m not sure how to access my account now so I’ll contact their </a:t>
            </a:r>
            <a:r>
              <a:rPr lang="en-GB" sz="1200" dirty="0">
                <a:solidFill>
                  <a:schemeClr val="tx1">
                    <a:lumMod val="65000"/>
                    <a:lumOff val="35000"/>
                  </a:schemeClr>
                </a:solidFill>
              </a:rPr>
              <a:t>t</a:t>
            </a:r>
            <a:r>
              <a:rPr lang="en-GB" sz="1200" dirty="0" smtClean="0">
                <a:solidFill>
                  <a:schemeClr val="tx1">
                    <a:lumMod val="65000"/>
                    <a:lumOff val="35000"/>
                  </a:schemeClr>
                </a:solidFill>
              </a:rPr>
              <a:t>ech support when I have some spare time after deadlines are done. In the meantime I’ve included the link to my page for submission and feedback while I’m trying to sort out access and I’ll update it over the summer.</a:t>
            </a:r>
            <a:endParaRPr lang="en-GB" sz="1200" dirty="0">
              <a:solidFill>
                <a:schemeClr val="tx1">
                  <a:lumMod val="65000"/>
                  <a:lumOff val="35000"/>
                </a:schemeClr>
              </a:solidFill>
            </a:endParaRPr>
          </a:p>
        </p:txBody>
      </p:sp>
    </p:spTree>
    <p:extLst>
      <p:ext uri="{BB962C8B-B14F-4D97-AF65-F5344CB8AC3E}">
        <p14:creationId xmlns:p14="http://schemas.microsoft.com/office/powerpoint/2010/main" val="1297904387"/>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27908" y="1139780"/>
            <a:ext cx="9736183" cy="2387600"/>
          </a:xfrm>
        </p:spPr>
        <p:txBody>
          <a:bodyPr/>
          <a:lstStyle/>
          <a:p>
            <a:r>
              <a:rPr lang="en-GB" spc="600" dirty="0" smtClean="0">
                <a:solidFill>
                  <a:schemeClr val="bg1">
                    <a:lumMod val="50000"/>
                  </a:schemeClr>
                </a:solidFill>
              </a:rPr>
              <a:t>Press Packs</a:t>
            </a:r>
            <a:endParaRPr lang="en-GB" spc="600" dirty="0">
              <a:solidFill>
                <a:schemeClr val="bg1">
                  <a:lumMod val="50000"/>
                </a:schemeClr>
              </a:solidFill>
            </a:endParaRPr>
          </a:p>
        </p:txBody>
      </p:sp>
      <p:sp>
        <p:nvSpPr>
          <p:cNvPr id="3" name="Subtitle 2"/>
          <p:cNvSpPr>
            <a:spLocks noGrp="1"/>
          </p:cNvSpPr>
          <p:nvPr>
            <p:ph type="subTitle" idx="1"/>
          </p:nvPr>
        </p:nvSpPr>
        <p:spPr/>
        <p:txBody>
          <a:bodyPr/>
          <a:lstStyle/>
          <a:p>
            <a:r>
              <a:rPr lang="en-GB" spc="300" dirty="0" smtClean="0">
                <a:solidFill>
                  <a:schemeClr val="bg1">
                    <a:lumMod val="75000"/>
                  </a:schemeClr>
                </a:solidFill>
              </a:rPr>
              <a:t>RECIPIENTS, LETTER OF INTRODUCTION, CV, PROFILE </a:t>
            </a:r>
          </a:p>
          <a:p>
            <a:r>
              <a:rPr lang="en-GB" spc="300" dirty="0" smtClean="0">
                <a:solidFill>
                  <a:schemeClr val="bg1">
                    <a:lumMod val="75000"/>
                  </a:schemeClr>
                </a:solidFill>
              </a:rPr>
              <a:t>&amp; DIGITAL PRESS KIT</a:t>
            </a:r>
            <a:endParaRPr lang="en-GB" spc="300" dirty="0">
              <a:solidFill>
                <a:schemeClr val="bg1">
                  <a:lumMod val="75000"/>
                </a:schemeClr>
              </a:solidFill>
            </a:endParaRPr>
          </a:p>
        </p:txBody>
      </p:sp>
      <p:cxnSp>
        <p:nvCxnSpPr>
          <p:cNvPr id="4" name="Straight Connector 3">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5"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6" name="Straight Connector 5">
            <a:extLst>
              <a:ext uri="{FF2B5EF4-FFF2-40B4-BE49-F238E27FC236}">
                <a16:creationId xmlns:a16="http://schemas.microsoft.com/office/drawing/2014/main" id="{DFEBA112-2FA0-448A-A373-EB297C4661F0}"/>
              </a:ext>
            </a:extLst>
          </p:cNvPr>
          <p:cNvCxnSpPr/>
          <p:nvPr/>
        </p:nvCxnSpPr>
        <p:spPr>
          <a:xfrm>
            <a:off x="559704" y="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60541175"/>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 name="Straight Connector 1">
            <a:extLst>
              <a:ext uri="{FF2B5EF4-FFF2-40B4-BE49-F238E27FC236}">
                <a16:creationId xmlns:a16="http://schemas.microsoft.com/office/drawing/2014/main" id="{1BD32F58-EB48-4836-BA45-971BA1AA1608}"/>
              </a:ext>
            </a:extLst>
          </p:cNvPr>
          <p:cNvCxnSpPr/>
          <p:nvPr/>
        </p:nvCxnSpPr>
        <p:spPr>
          <a:xfrm>
            <a:off x="6095453" y="0"/>
            <a:ext cx="0" cy="685800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4" name="TextBox 3"/>
          <p:cNvSpPr txBox="1"/>
          <p:nvPr/>
        </p:nvSpPr>
        <p:spPr>
          <a:xfrm>
            <a:off x="746226" y="281839"/>
            <a:ext cx="2908471" cy="246221"/>
          </a:xfrm>
          <a:prstGeom prst="rect">
            <a:avLst/>
          </a:prstGeom>
          <a:noFill/>
        </p:spPr>
        <p:txBody>
          <a:bodyPr wrap="square" rtlCol="0">
            <a:spAutoFit/>
          </a:bodyPr>
          <a:lstStyle/>
          <a:p>
            <a:r>
              <a:rPr lang="en-GB" sz="1000">
                <a:solidFill>
                  <a:schemeClr val="bg1">
                    <a:lumMod val="65000"/>
                  </a:schemeClr>
                </a:solidFill>
                <a:latin typeface="+mj-lt"/>
              </a:rPr>
              <a:t>RECIPIENT 1: </a:t>
            </a:r>
            <a:r>
              <a:rPr lang="en-GB" sz="1000">
                <a:solidFill>
                  <a:schemeClr val="bg1">
                    <a:lumMod val="50000"/>
                  </a:schemeClr>
                </a:solidFill>
                <a:latin typeface="+mj-lt"/>
              </a:rPr>
              <a:t>Studio Olafur Elliason</a:t>
            </a:r>
          </a:p>
        </p:txBody>
      </p:sp>
      <p:cxnSp>
        <p:nvCxnSpPr>
          <p:cNvPr id="5" name="Straight Connector 4">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6"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7" name="Straight Connector 6">
            <a:extLst>
              <a:ext uri="{FF2B5EF4-FFF2-40B4-BE49-F238E27FC236}">
                <a16:creationId xmlns:a16="http://schemas.microsoft.com/office/drawing/2014/main" id="{DFEBA112-2FA0-448A-A373-EB297C4661F0}"/>
              </a:ext>
            </a:extLst>
          </p:cNvPr>
          <p:cNvCxnSpPr/>
          <p:nvPr/>
        </p:nvCxnSpPr>
        <p:spPr>
          <a:xfrm>
            <a:off x="559704" y="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6281974" y="281838"/>
            <a:ext cx="2908471" cy="246221"/>
          </a:xfrm>
          <a:prstGeom prst="rect">
            <a:avLst/>
          </a:prstGeom>
          <a:noFill/>
        </p:spPr>
        <p:txBody>
          <a:bodyPr wrap="square" rtlCol="0">
            <a:spAutoFit/>
          </a:bodyPr>
          <a:lstStyle/>
          <a:p>
            <a:r>
              <a:rPr lang="en-GB" sz="1000">
                <a:solidFill>
                  <a:schemeClr val="bg1">
                    <a:lumMod val="65000"/>
                  </a:schemeClr>
                </a:solidFill>
                <a:latin typeface="+mj-lt"/>
              </a:rPr>
              <a:t>RECIPIENT 2: </a:t>
            </a:r>
            <a:r>
              <a:rPr lang="en-GB" sz="1000">
                <a:solidFill>
                  <a:schemeClr val="bg1">
                    <a:lumMod val="50000"/>
                  </a:schemeClr>
                </a:solidFill>
                <a:latin typeface="+mj-lt"/>
              </a:rPr>
              <a:t>Jan Koen Lomans</a:t>
            </a:r>
          </a:p>
        </p:txBody>
      </p:sp>
      <p:sp>
        <p:nvSpPr>
          <p:cNvPr id="9" name="TextBox 8"/>
          <p:cNvSpPr txBox="1"/>
          <p:nvPr/>
        </p:nvSpPr>
        <p:spPr>
          <a:xfrm>
            <a:off x="746226" y="810159"/>
            <a:ext cx="5162707" cy="1323439"/>
          </a:xfrm>
          <a:prstGeom prst="rect">
            <a:avLst/>
          </a:prstGeom>
          <a:noFill/>
        </p:spPr>
        <p:txBody>
          <a:bodyPr wrap="square" rtlCol="0">
            <a:spAutoFit/>
          </a:bodyPr>
          <a:lstStyle/>
          <a:p>
            <a:r>
              <a:rPr lang="en-GB" sz="1000">
                <a:solidFill>
                  <a:schemeClr val="bg1">
                    <a:lumMod val="65000"/>
                  </a:schemeClr>
                </a:solidFill>
                <a:latin typeface="+mj-lt"/>
              </a:rPr>
              <a:t>ABOUT: </a:t>
            </a:r>
            <a:r>
              <a:rPr lang="en-GB" sz="1000">
                <a:solidFill>
                  <a:schemeClr val="tx1">
                    <a:lumMod val="65000"/>
                    <a:lumOff val="35000"/>
                  </a:schemeClr>
                </a:solidFill>
                <a:latin typeface="+mj-lt"/>
              </a:rPr>
              <a:t>“</a:t>
            </a:r>
            <a:r>
              <a:rPr lang="en-GB" sz="1000">
                <a:solidFill>
                  <a:schemeClr val="tx1">
                    <a:lumMod val="65000"/>
                    <a:lumOff val="35000"/>
                  </a:schemeClr>
                </a:solidFill>
              </a:rPr>
              <a:t>The team at Studio Olafur Eliasson consists of craftsmen and specialized technicians, architects, archivists and art historians, web and graphic designers, film-makers, cooks, and administrators. They work with Eliasson to develop, produce, and install artworks, projects, and exhibitions, as well as on experimentation, archiving, research, publishing, and communications. In addition to realizing artworks in-house, Eliasson and the studio work with structural engineers and other specialists and collaborate worldwide with cultural practitioners, policymakers, and scientists. The studio hosts workshops and events in order to further artistic and intellectual exchanges with people and institutions outside the art world.” </a:t>
            </a:r>
            <a:r>
              <a:rPr lang="en-GB" sz="1000">
                <a:solidFill>
                  <a:schemeClr val="bg1">
                    <a:lumMod val="65000"/>
                  </a:schemeClr>
                </a:solidFill>
              </a:rPr>
              <a:t>olafureliasson.net/studio</a:t>
            </a:r>
            <a:endParaRPr lang="en-GB" sz="1000">
              <a:solidFill>
                <a:schemeClr val="bg1">
                  <a:lumMod val="65000"/>
                </a:schemeClr>
              </a:solidFill>
              <a:latin typeface="+mj-lt"/>
            </a:endParaRPr>
          </a:p>
        </p:txBody>
      </p:sp>
      <p:sp>
        <p:nvSpPr>
          <p:cNvPr id="10" name="TextBox 9"/>
          <p:cNvSpPr txBox="1"/>
          <p:nvPr/>
        </p:nvSpPr>
        <p:spPr>
          <a:xfrm>
            <a:off x="746226" y="5537210"/>
            <a:ext cx="5162707" cy="861774"/>
          </a:xfrm>
          <a:prstGeom prst="rect">
            <a:avLst/>
          </a:prstGeom>
          <a:noFill/>
        </p:spPr>
        <p:txBody>
          <a:bodyPr wrap="square" rtlCol="0" anchor="t">
            <a:spAutoFit/>
          </a:bodyPr>
          <a:lstStyle/>
          <a:p>
            <a:r>
              <a:rPr lang="en-GB" sz="1000">
                <a:solidFill>
                  <a:schemeClr val="bg1">
                    <a:lumMod val="65000"/>
                  </a:schemeClr>
                </a:solidFill>
                <a:latin typeface="+mj-lt"/>
              </a:rPr>
              <a:t>WHY: </a:t>
            </a:r>
            <a:r>
              <a:rPr lang="en-GB" sz="1000">
                <a:solidFill>
                  <a:schemeClr val="tx1">
                    <a:lumMod val="65000"/>
                    <a:lumOff val="35000"/>
                  </a:schemeClr>
                </a:solidFill>
                <a:latin typeface="+mj-lt"/>
              </a:rPr>
              <a:t>I would love to apply for an internship or work experience with Studio Olafur Elliason, I feel like this is a bit ambitious at my stage but it’s good to aim high and work towards your goals now rather than waiting for it to just ‘happen’. I’m drawn to his multidisciplinary studio practice and would love an opportunity to work in an environment where all my interests, skills and research areas are represented. </a:t>
            </a:r>
          </a:p>
        </p:txBody>
      </p:sp>
      <p:sp>
        <p:nvSpPr>
          <p:cNvPr id="11" name="TextBox 10"/>
          <p:cNvSpPr txBox="1"/>
          <p:nvPr/>
        </p:nvSpPr>
        <p:spPr>
          <a:xfrm>
            <a:off x="6281974" y="810159"/>
            <a:ext cx="5676346" cy="1169551"/>
          </a:xfrm>
          <a:prstGeom prst="rect">
            <a:avLst/>
          </a:prstGeom>
          <a:noFill/>
        </p:spPr>
        <p:txBody>
          <a:bodyPr wrap="square" rtlCol="0">
            <a:spAutoFit/>
          </a:bodyPr>
          <a:lstStyle/>
          <a:p>
            <a:r>
              <a:rPr lang="en-GB" sz="1000">
                <a:solidFill>
                  <a:schemeClr val="bg1">
                    <a:lumMod val="65000"/>
                  </a:schemeClr>
                </a:solidFill>
                <a:latin typeface="+mj-lt"/>
              </a:rPr>
              <a:t>ABOUT: </a:t>
            </a:r>
            <a:r>
              <a:rPr lang="en-GB" sz="1000">
                <a:solidFill>
                  <a:schemeClr val="tx1">
                    <a:lumMod val="65000"/>
                    <a:lumOff val="35000"/>
                  </a:schemeClr>
                </a:solidFill>
                <a:latin typeface="+mj-lt"/>
              </a:rPr>
              <a:t>“</a:t>
            </a:r>
            <a:r>
              <a:rPr lang="en-GB" sz="1000">
                <a:solidFill>
                  <a:schemeClr val="tx1">
                    <a:lumMod val="65000"/>
                    <a:lumOff val="35000"/>
                  </a:schemeClr>
                </a:solidFill>
              </a:rPr>
              <a:t>Jan Koen Lomans is an interdisciplinary visual artist working with nature as a contemplative motive for his research and collaboration projects. He depicts this theme in a range of ways, by making it tangible in installations.</a:t>
            </a:r>
          </a:p>
          <a:p>
            <a:r>
              <a:rPr lang="en-GB" sz="1000">
                <a:solidFill>
                  <a:schemeClr val="tx1">
                    <a:lumMod val="65000"/>
                    <a:lumOff val="35000"/>
                  </a:schemeClr>
                </a:solidFill>
              </a:rPr>
              <a:t>To Lomans collaboration is key and a necessity to transform his innovative ideas into artwork and installations. Work that contains his fascination with the cosmos, consciousness and quantum physics and how we look at natural phenomena.” </a:t>
            </a:r>
            <a:r>
              <a:rPr lang="en-GB" sz="1000">
                <a:solidFill>
                  <a:schemeClr val="bg1">
                    <a:lumMod val="65000"/>
                  </a:schemeClr>
                </a:solidFill>
              </a:rPr>
              <a:t>jankoenlomans.com/</a:t>
            </a:r>
            <a:r>
              <a:rPr lang="en-GB" sz="1000" err="1">
                <a:solidFill>
                  <a:schemeClr val="bg1">
                    <a:lumMod val="65000"/>
                  </a:schemeClr>
                </a:solidFill>
              </a:rPr>
              <a:t>jkl</a:t>
            </a:r>
            <a:r>
              <a:rPr lang="en-GB" sz="1000">
                <a:solidFill>
                  <a:schemeClr val="bg1">
                    <a:lumMod val="65000"/>
                  </a:schemeClr>
                </a:solidFill>
              </a:rPr>
              <a:t>-studio</a:t>
            </a:r>
          </a:p>
          <a:p>
            <a:endParaRPr lang="en-GB" sz="1000">
              <a:latin typeface="+mj-lt"/>
            </a:endParaRPr>
          </a:p>
        </p:txBody>
      </p:sp>
      <p:sp>
        <p:nvSpPr>
          <p:cNvPr id="12" name="TextBox 11"/>
          <p:cNvSpPr txBox="1"/>
          <p:nvPr/>
        </p:nvSpPr>
        <p:spPr>
          <a:xfrm>
            <a:off x="6281974" y="5537210"/>
            <a:ext cx="5676346" cy="707886"/>
          </a:xfrm>
          <a:prstGeom prst="rect">
            <a:avLst/>
          </a:prstGeom>
          <a:noFill/>
        </p:spPr>
        <p:txBody>
          <a:bodyPr wrap="square" rtlCol="0" anchor="t">
            <a:spAutoFit/>
          </a:bodyPr>
          <a:lstStyle/>
          <a:p>
            <a:r>
              <a:rPr lang="en-GB" sz="1000">
                <a:solidFill>
                  <a:schemeClr val="bg1">
                    <a:lumMod val="50000"/>
                  </a:schemeClr>
                </a:solidFill>
                <a:latin typeface="+mj-lt"/>
              </a:rPr>
              <a:t>WHY: </a:t>
            </a:r>
            <a:r>
              <a:rPr lang="en-GB" sz="1000">
                <a:solidFill>
                  <a:schemeClr val="tx1">
                    <a:lumMod val="65000"/>
                    <a:lumOff val="35000"/>
                  </a:schemeClr>
                </a:solidFill>
                <a:latin typeface="+mj-lt"/>
              </a:rPr>
              <a:t>His interdisciplinary approach to making has inspired my practice since I attended his guest lecture during our 2</a:t>
            </a:r>
            <a:r>
              <a:rPr lang="en-GB" sz="1000" baseline="30000">
                <a:solidFill>
                  <a:schemeClr val="tx1">
                    <a:lumMod val="65000"/>
                    <a:lumOff val="35000"/>
                  </a:schemeClr>
                </a:solidFill>
                <a:latin typeface="+mj-lt"/>
              </a:rPr>
              <a:t>nd</a:t>
            </a:r>
            <a:r>
              <a:rPr lang="en-GB" sz="1000">
                <a:solidFill>
                  <a:schemeClr val="tx1">
                    <a:lumMod val="65000"/>
                    <a:lumOff val="35000"/>
                  </a:schemeClr>
                </a:solidFill>
                <a:latin typeface="+mj-lt"/>
              </a:rPr>
              <a:t> year. His process of fusing textiles in glass informed my 3</a:t>
            </a:r>
            <a:r>
              <a:rPr lang="en-GB" sz="1000" baseline="30000">
                <a:solidFill>
                  <a:schemeClr val="tx1">
                    <a:lumMod val="65000"/>
                    <a:lumOff val="35000"/>
                  </a:schemeClr>
                </a:solidFill>
                <a:latin typeface="+mj-lt"/>
              </a:rPr>
              <a:t>rd</a:t>
            </a:r>
            <a:r>
              <a:rPr lang="en-GB" sz="1000">
                <a:solidFill>
                  <a:schemeClr val="tx1">
                    <a:lumMod val="65000"/>
                    <a:lumOff val="35000"/>
                  </a:schemeClr>
                </a:solidFill>
                <a:latin typeface="+mj-lt"/>
              </a:rPr>
              <a:t> year glass experiments with organic inclusions. With his links to UWTSD and the SPD dept. I think I would be a good fit for his studio and would like to apply for work experience with him during my Masters.</a:t>
            </a:r>
          </a:p>
        </p:txBody>
      </p:sp>
      <p:pic>
        <p:nvPicPr>
          <p:cNvPr id="13" name="Picture 12" descr="Review: Olafur Eliasson brings planetary magic back down to Earth ..."/>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878868" y="2584855"/>
            <a:ext cx="4783620" cy="2693634"/>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Glass- An alchemistic approach – Jan Koen Lomans"/>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6730942" y="2144506"/>
            <a:ext cx="4700974" cy="31339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06412603"/>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3" name="Straight Connector 2">
            <a:extLst>
              <a:ext uri="{FF2B5EF4-FFF2-40B4-BE49-F238E27FC236}">
                <a16:creationId xmlns:a16="http://schemas.microsoft.com/office/drawing/2014/main" id="{1BD32F58-EB48-4836-BA45-971BA1AA1608}"/>
              </a:ext>
            </a:extLst>
          </p:cNvPr>
          <p:cNvCxnSpPr/>
          <p:nvPr/>
        </p:nvCxnSpPr>
        <p:spPr>
          <a:xfrm>
            <a:off x="5993853" y="0"/>
            <a:ext cx="0" cy="685800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4" name="TextBox 3"/>
          <p:cNvSpPr txBox="1"/>
          <p:nvPr/>
        </p:nvSpPr>
        <p:spPr>
          <a:xfrm>
            <a:off x="746226" y="281839"/>
            <a:ext cx="2908471" cy="246221"/>
          </a:xfrm>
          <a:prstGeom prst="rect">
            <a:avLst/>
          </a:prstGeom>
          <a:noFill/>
        </p:spPr>
        <p:txBody>
          <a:bodyPr wrap="square" rtlCol="0">
            <a:spAutoFit/>
          </a:bodyPr>
          <a:lstStyle/>
          <a:p>
            <a:r>
              <a:rPr lang="en-GB" sz="1000">
                <a:solidFill>
                  <a:schemeClr val="bg1">
                    <a:lumMod val="50000"/>
                  </a:schemeClr>
                </a:solidFill>
                <a:latin typeface="+mj-lt"/>
              </a:rPr>
              <a:t>RECIPIENT 3: </a:t>
            </a:r>
            <a:r>
              <a:rPr lang="en-GB" sz="1000" err="1">
                <a:solidFill>
                  <a:schemeClr val="bg1">
                    <a:lumMod val="50000"/>
                  </a:schemeClr>
                </a:solidFill>
                <a:latin typeface="+mj-lt"/>
              </a:rPr>
              <a:t>Tord</a:t>
            </a:r>
            <a:r>
              <a:rPr lang="en-GB" sz="1000">
                <a:solidFill>
                  <a:schemeClr val="bg1">
                    <a:lumMod val="50000"/>
                  </a:schemeClr>
                </a:solidFill>
                <a:latin typeface="+mj-lt"/>
              </a:rPr>
              <a:t> </a:t>
            </a:r>
            <a:r>
              <a:rPr lang="en-GB" sz="1000" err="1">
                <a:solidFill>
                  <a:schemeClr val="bg1">
                    <a:lumMod val="50000"/>
                  </a:schemeClr>
                </a:solidFill>
                <a:latin typeface="+mj-lt"/>
              </a:rPr>
              <a:t>Boontje</a:t>
            </a:r>
            <a:endParaRPr lang="en-GB" sz="1000">
              <a:solidFill>
                <a:schemeClr val="bg1">
                  <a:lumMod val="50000"/>
                </a:schemeClr>
              </a:solidFill>
              <a:latin typeface="+mj-lt"/>
            </a:endParaRPr>
          </a:p>
        </p:txBody>
      </p:sp>
      <p:cxnSp>
        <p:nvCxnSpPr>
          <p:cNvPr id="5" name="Straight Connector 4">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6"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7" name="Straight Connector 6">
            <a:extLst>
              <a:ext uri="{FF2B5EF4-FFF2-40B4-BE49-F238E27FC236}">
                <a16:creationId xmlns:a16="http://schemas.microsoft.com/office/drawing/2014/main" id="{DFEBA112-2FA0-448A-A373-EB297C4661F0}"/>
              </a:ext>
            </a:extLst>
          </p:cNvPr>
          <p:cNvCxnSpPr/>
          <p:nvPr/>
        </p:nvCxnSpPr>
        <p:spPr>
          <a:xfrm>
            <a:off x="559704" y="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6180374" y="281838"/>
            <a:ext cx="2908471" cy="246221"/>
          </a:xfrm>
          <a:prstGeom prst="rect">
            <a:avLst/>
          </a:prstGeom>
          <a:noFill/>
        </p:spPr>
        <p:txBody>
          <a:bodyPr wrap="square" rtlCol="0">
            <a:spAutoFit/>
          </a:bodyPr>
          <a:lstStyle/>
          <a:p>
            <a:r>
              <a:rPr lang="en-GB" sz="1000">
                <a:solidFill>
                  <a:schemeClr val="bg1">
                    <a:lumMod val="50000"/>
                  </a:schemeClr>
                </a:solidFill>
                <a:latin typeface="+mj-lt"/>
              </a:rPr>
              <a:t>RECIPIENT 4: </a:t>
            </a:r>
            <a:r>
              <a:rPr lang="en-GB" sz="1000">
                <a:solidFill>
                  <a:schemeClr val="bg1">
                    <a:lumMod val="50000"/>
                  </a:schemeClr>
                </a:solidFill>
              </a:rPr>
              <a:t>Chris Wood Light </a:t>
            </a:r>
            <a:endParaRPr lang="en-GB" sz="1000">
              <a:solidFill>
                <a:schemeClr val="bg1">
                  <a:lumMod val="50000"/>
                </a:schemeClr>
              </a:solidFill>
              <a:latin typeface="+mj-lt"/>
            </a:endParaRPr>
          </a:p>
        </p:txBody>
      </p:sp>
      <p:sp>
        <p:nvSpPr>
          <p:cNvPr id="9" name="TextBox 8"/>
          <p:cNvSpPr txBox="1"/>
          <p:nvPr/>
        </p:nvSpPr>
        <p:spPr>
          <a:xfrm>
            <a:off x="746226" y="810159"/>
            <a:ext cx="5061107" cy="1323439"/>
          </a:xfrm>
          <a:prstGeom prst="rect">
            <a:avLst/>
          </a:prstGeom>
          <a:noFill/>
        </p:spPr>
        <p:txBody>
          <a:bodyPr wrap="square" rtlCol="0">
            <a:spAutoFit/>
          </a:bodyPr>
          <a:lstStyle/>
          <a:p>
            <a:r>
              <a:rPr lang="en-GB" sz="1000">
                <a:solidFill>
                  <a:schemeClr val="bg1">
                    <a:lumMod val="65000"/>
                  </a:schemeClr>
                </a:solidFill>
                <a:latin typeface="+mj-lt"/>
              </a:rPr>
              <a:t>ABOUT: </a:t>
            </a:r>
            <a:r>
              <a:rPr lang="en-GB" sz="1000">
                <a:solidFill>
                  <a:schemeClr val="tx1">
                    <a:lumMod val="65000"/>
                    <a:lumOff val="35000"/>
                  </a:schemeClr>
                </a:solidFill>
                <a:latin typeface="+mj-lt"/>
              </a:rPr>
              <a:t>“</a:t>
            </a:r>
            <a:r>
              <a:rPr lang="en-GB" sz="1000">
                <a:solidFill>
                  <a:schemeClr val="tx1">
                    <a:lumMod val="65000"/>
                    <a:lumOff val="35000"/>
                  </a:schemeClr>
                </a:solidFill>
              </a:rPr>
              <a:t>The studio has since worked with international companies on a range of products that includes lighting, graphic identity, textiles, ceramics, site-specific installations, and furniture. Work can be found in major museum collections such as the Victoria and Albert Museum and MoMA in New York. This extremely creative and prolific studio responds to and leads trends. An interest in social issues grew into working with artisans in developing countries and led to projects in Guatemala, Senegal, Rio de Janeiro and Columbia.” </a:t>
            </a:r>
            <a:r>
              <a:rPr lang="en-GB" sz="1000">
                <a:solidFill>
                  <a:schemeClr val="bg1">
                    <a:lumMod val="65000"/>
                  </a:schemeClr>
                </a:solidFill>
              </a:rPr>
              <a:t>tordboontje.com/about</a:t>
            </a:r>
          </a:p>
          <a:p>
            <a:endParaRPr lang="en-GB" sz="1000">
              <a:solidFill>
                <a:schemeClr val="bg1">
                  <a:lumMod val="50000"/>
                </a:schemeClr>
              </a:solidFill>
              <a:latin typeface="+mj-lt"/>
            </a:endParaRPr>
          </a:p>
        </p:txBody>
      </p:sp>
      <p:sp>
        <p:nvSpPr>
          <p:cNvPr id="10" name="TextBox 9"/>
          <p:cNvSpPr txBox="1"/>
          <p:nvPr/>
        </p:nvSpPr>
        <p:spPr>
          <a:xfrm>
            <a:off x="746226" y="5537210"/>
            <a:ext cx="5061107" cy="707886"/>
          </a:xfrm>
          <a:prstGeom prst="rect">
            <a:avLst/>
          </a:prstGeom>
          <a:noFill/>
        </p:spPr>
        <p:txBody>
          <a:bodyPr wrap="square" rtlCol="0">
            <a:spAutoFit/>
          </a:bodyPr>
          <a:lstStyle/>
          <a:p>
            <a:r>
              <a:rPr lang="en-GB" sz="1000">
                <a:solidFill>
                  <a:schemeClr val="bg1">
                    <a:lumMod val="50000"/>
                  </a:schemeClr>
                </a:solidFill>
                <a:latin typeface="+mj-lt"/>
              </a:rPr>
              <a:t>WHY: </a:t>
            </a:r>
            <a:r>
              <a:rPr lang="en-GB" sz="1000">
                <a:solidFill>
                  <a:schemeClr val="tx1">
                    <a:lumMod val="65000"/>
                    <a:lumOff val="35000"/>
                  </a:schemeClr>
                </a:solidFill>
                <a:latin typeface="+mj-lt"/>
              </a:rPr>
              <a:t>I think I would be a good fit for his studio – the way he explores drawing through cutwork and material is similar to my own although more floral and less geometric in style. I would like to apply for an internship or work experience with his studio to expand my knowledge and skills in applying my cutwork designs to more functional objects.</a:t>
            </a:r>
          </a:p>
        </p:txBody>
      </p:sp>
      <p:sp>
        <p:nvSpPr>
          <p:cNvPr id="11" name="TextBox 10"/>
          <p:cNvSpPr txBox="1"/>
          <p:nvPr/>
        </p:nvSpPr>
        <p:spPr>
          <a:xfrm>
            <a:off x="6180374" y="810159"/>
            <a:ext cx="5788106" cy="707886"/>
          </a:xfrm>
          <a:prstGeom prst="rect">
            <a:avLst/>
          </a:prstGeom>
          <a:noFill/>
        </p:spPr>
        <p:txBody>
          <a:bodyPr wrap="square" rtlCol="0">
            <a:spAutoFit/>
          </a:bodyPr>
          <a:lstStyle/>
          <a:p>
            <a:r>
              <a:rPr lang="en-GB" sz="1000">
                <a:solidFill>
                  <a:schemeClr val="bg1">
                    <a:lumMod val="50000"/>
                  </a:schemeClr>
                </a:solidFill>
                <a:latin typeface="+mj-lt"/>
              </a:rPr>
              <a:t>ABOUT: “</a:t>
            </a:r>
            <a:r>
              <a:rPr lang="en-GB" sz="1000">
                <a:solidFill>
                  <a:schemeClr val="tx1">
                    <a:lumMod val="65000"/>
                    <a:lumOff val="35000"/>
                  </a:schemeClr>
                </a:solidFill>
              </a:rPr>
              <a:t>Chris Wood’s medium is light. She uses a range of high and low-tech optical materials to harness patterns of light that suggest ephemeral glimpsed moments in the natural world.  Her sculptures are simple arrangements creating kinetic patterns in response to the environments in which they are placed. Wood orders the accidental and makes us reflect on the experience of seeing.” </a:t>
            </a:r>
            <a:r>
              <a:rPr lang="en-GB" sz="1000" err="1">
                <a:solidFill>
                  <a:schemeClr val="bg1">
                    <a:lumMod val="65000"/>
                  </a:schemeClr>
                </a:solidFill>
              </a:rPr>
              <a:t>chriswoodlight.art</a:t>
            </a:r>
            <a:r>
              <a:rPr lang="en-GB" sz="1000">
                <a:solidFill>
                  <a:schemeClr val="bg1">
                    <a:lumMod val="65000"/>
                  </a:schemeClr>
                </a:solidFill>
              </a:rPr>
              <a:t>/about</a:t>
            </a:r>
            <a:endParaRPr lang="en-GB" sz="1000">
              <a:solidFill>
                <a:schemeClr val="bg1">
                  <a:lumMod val="65000"/>
                </a:schemeClr>
              </a:solidFill>
              <a:latin typeface="+mj-lt"/>
            </a:endParaRPr>
          </a:p>
        </p:txBody>
      </p:sp>
      <p:sp>
        <p:nvSpPr>
          <p:cNvPr id="12" name="TextBox 11"/>
          <p:cNvSpPr txBox="1"/>
          <p:nvPr/>
        </p:nvSpPr>
        <p:spPr>
          <a:xfrm>
            <a:off x="6180374" y="5537210"/>
            <a:ext cx="5788106" cy="553998"/>
          </a:xfrm>
          <a:prstGeom prst="rect">
            <a:avLst/>
          </a:prstGeom>
          <a:noFill/>
        </p:spPr>
        <p:txBody>
          <a:bodyPr wrap="square" rtlCol="0" anchor="t">
            <a:spAutoFit/>
          </a:bodyPr>
          <a:lstStyle/>
          <a:p>
            <a:r>
              <a:rPr lang="en-GB" sz="1000">
                <a:solidFill>
                  <a:schemeClr val="bg1">
                    <a:lumMod val="50000"/>
                  </a:schemeClr>
                </a:solidFill>
                <a:latin typeface="+mj-lt"/>
              </a:rPr>
              <a:t>WHY: </a:t>
            </a:r>
            <a:r>
              <a:rPr lang="en-GB" sz="1000">
                <a:solidFill>
                  <a:schemeClr val="tx1">
                    <a:lumMod val="65000"/>
                    <a:lumOff val="35000"/>
                  </a:schemeClr>
                </a:solidFill>
                <a:latin typeface="+mj-lt"/>
              </a:rPr>
              <a:t>Her specific use of dichroic glass and found objects to create architectural pieces as well as installations and wall panels. It would be amazing to get work experience with a light art expert based in the UK. </a:t>
            </a:r>
          </a:p>
        </p:txBody>
      </p:sp>
      <p:pic>
        <p:nvPicPr>
          <p:cNvPr id="2050" name="Picture 2" descr="Bouquet Lampshade by Tord Boontje: Amazon.co.uk: Lighting"/>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1513475" y="2195282"/>
            <a:ext cx="3149965" cy="3149965"/>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2" descr="Dichroic Glass Installations by Chris Wood Reflect Light in a ..."/>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6657228" y="2083774"/>
            <a:ext cx="4926696" cy="32614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83213045"/>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 name="Straight Connector 1">
            <a:extLst>
              <a:ext uri="{FF2B5EF4-FFF2-40B4-BE49-F238E27FC236}">
                <a16:creationId xmlns:a16="http://schemas.microsoft.com/office/drawing/2014/main" id="{1BD32F58-EB48-4836-BA45-971BA1AA1608}"/>
              </a:ext>
            </a:extLst>
          </p:cNvPr>
          <p:cNvCxnSpPr/>
          <p:nvPr/>
        </p:nvCxnSpPr>
        <p:spPr>
          <a:xfrm>
            <a:off x="6176733" y="0"/>
            <a:ext cx="0" cy="685800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3" name="TextBox 2"/>
          <p:cNvSpPr txBox="1"/>
          <p:nvPr/>
        </p:nvSpPr>
        <p:spPr>
          <a:xfrm>
            <a:off x="746226" y="281839"/>
            <a:ext cx="2908471" cy="400110"/>
          </a:xfrm>
          <a:prstGeom prst="rect">
            <a:avLst/>
          </a:prstGeom>
          <a:noFill/>
        </p:spPr>
        <p:txBody>
          <a:bodyPr wrap="square" rtlCol="0">
            <a:spAutoFit/>
          </a:bodyPr>
          <a:lstStyle/>
          <a:p>
            <a:r>
              <a:rPr lang="en-GB" sz="1000">
                <a:solidFill>
                  <a:schemeClr val="bg1">
                    <a:lumMod val="50000"/>
                  </a:schemeClr>
                </a:solidFill>
                <a:latin typeface="+mj-lt"/>
              </a:rPr>
              <a:t>RECIPIENT 5: </a:t>
            </a:r>
            <a:r>
              <a:rPr lang="en-GB" sz="1000">
                <a:solidFill>
                  <a:schemeClr val="bg1">
                    <a:lumMod val="50000"/>
                  </a:schemeClr>
                </a:solidFill>
              </a:rPr>
              <a:t>Caroline Rees</a:t>
            </a:r>
          </a:p>
          <a:p>
            <a:endParaRPr lang="en-GB" sz="1000">
              <a:solidFill>
                <a:schemeClr val="bg1">
                  <a:lumMod val="50000"/>
                </a:schemeClr>
              </a:solidFill>
              <a:latin typeface="+mj-lt"/>
            </a:endParaRPr>
          </a:p>
        </p:txBody>
      </p:sp>
      <p:cxnSp>
        <p:nvCxnSpPr>
          <p:cNvPr id="4" name="Straight Connector 3">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5"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6" name="Straight Connector 5">
            <a:extLst>
              <a:ext uri="{FF2B5EF4-FFF2-40B4-BE49-F238E27FC236}">
                <a16:creationId xmlns:a16="http://schemas.microsoft.com/office/drawing/2014/main" id="{DFEBA112-2FA0-448A-A373-EB297C4661F0}"/>
              </a:ext>
            </a:extLst>
          </p:cNvPr>
          <p:cNvCxnSpPr/>
          <p:nvPr/>
        </p:nvCxnSpPr>
        <p:spPr>
          <a:xfrm>
            <a:off x="559704" y="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7" name="TextBox 6"/>
          <p:cNvSpPr txBox="1"/>
          <p:nvPr/>
        </p:nvSpPr>
        <p:spPr>
          <a:xfrm>
            <a:off x="6363254" y="281838"/>
            <a:ext cx="2908471" cy="246221"/>
          </a:xfrm>
          <a:prstGeom prst="rect">
            <a:avLst/>
          </a:prstGeom>
          <a:noFill/>
        </p:spPr>
        <p:txBody>
          <a:bodyPr wrap="square" rtlCol="0">
            <a:spAutoFit/>
          </a:bodyPr>
          <a:lstStyle/>
          <a:p>
            <a:r>
              <a:rPr lang="en-GB" sz="1000">
                <a:solidFill>
                  <a:schemeClr val="bg1">
                    <a:lumMod val="50000"/>
                  </a:schemeClr>
                </a:solidFill>
                <a:latin typeface="+mj-lt"/>
              </a:rPr>
              <a:t>RECIPIENT 6: Catrin Jones Architectural Glass</a:t>
            </a:r>
          </a:p>
        </p:txBody>
      </p:sp>
      <p:sp>
        <p:nvSpPr>
          <p:cNvPr id="8" name="TextBox 7"/>
          <p:cNvSpPr txBox="1"/>
          <p:nvPr/>
        </p:nvSpPr>
        <p:spPr>
          <a:xfrm>
            <a:off x="746226" y="810159"/>
            <a:ext cx="5322198" cy="1477328"/>
          </a:xfrm>
          <a:prstGeom prst="rect">
            <a:avLst/>
          </a:prstGeom>
          <a:noFill/>
        </p:spPr>
        <p:txBody>
          <a:bodyPr wrap="square" rtlCol="0">
            <a:spAutoFit/>
          </a:bodyPr>
          <a:lstStyle/>
          <a:p>
            <a:r>
              <a:rPr lang="en-GB" sz="1000">
                <a:solidFill>
                  <a:schemeClr val="bg1">
                    <a:lumMod val="50000"/>
                  </a:schemeClr>
                </a:solidFill>
                <a:latin typeface="+mj-lt"/>
              </a:rPr>
              <a:t>ABOUT:</a:t>
            </a:r>
            <a:r>
              <a:rPr lang="en-GB" sz="1000">
                <a:solidFill>
                  <a:schemeClr val="tx1">
                    <a:lumMod val="65000"/>
                    <a:lumOff val="35000"/>
                  </a:schemeClr>
                </a:solidFill>
                <a:latin typeface="+mj-lt"/>
              </a:rPr>
              <a:t> “</a:t>
            </a:r>
            <a:r>
              <a:rPr lang="en-GB" sz="1000">
                <a:solidFill>
                  <a:schemeClr val="tx1">
                    <a:lumMod val="65000"/>
                    <a:lumOff val="35000"/>
                  </a:schemeClr>
                </a:solidFill>
              </a:rPr>
              <a:t>I am a surface designer and have been designing and cutting stencils for almost 30 years - first for printed textiles, then for architectural sandblasted glass and currently for papercuts. I love simple, bold and graphic imagery and am inspired by primitive art, Scandinavian textiles, my Welsh heritage and the beautiful Gower landscape where I live, all mixed up with a love of illustration and design. Although I gained recognition for my distinctive architectural glass, undertaking large scale commissions for public and private spaces and meeting the Queen with my work, it is the hands on, simple and traditional technique of paper cutting which I currently find most gratifying. With just a scalpel, paper and cutting mat I create contemporary and humorous images which are designed to make you smile.” </a:t>
            </a:r>
            <a:r>
              <a:rPr lang="en-GB" sz="1000">
                <a:solidFill>
                  <a:schemeClr val="bg1">
                    <a:lumMod val="65000"/>
                  </a:schemeClr>
                </a:solidFill>
              </a:rPr>
              <a:t>www.carolinerees.co.uk/pages/about-us</a:t>
            </a:r>
            <a:endParaRPr lang="en-GB" sz="1000">
              <a:solidFill>
                <a:schemeClr val="bg1">
                  <a:lumMod val="65000"/>
                </a:schemeClr>
              </a:solidFill>
              <a:latin typeface="+mj-lt"/>
            </a:endParaRPr>
          </a:p>
        </p:txBody>
      </p:sp>
      <p:sp>
        <p:nvSpPr>
          <p:cNvPr id="9" name="TextBox 8"/>
          <p:cNvSpPr txBox="1"/>
          <p:nvPr/>
        </p:nvSpPr>
        <p:spPr>
          <a:xfrm>
            <a:off x="746226" y="5537210"/>
            <a:ext cx="5243987" cy="1015663"/>
          </a:xfrm>
          <a:prstGeom prst="rect">
            <a:avLst/>
          </a:prstGeom>
          <a:noFill/>
        </p:spPr>
        <p:txBody>
          <a:bodyPr wrap="square" rtlCol="0">
            <a:spAutoFit/>
          </a:bodyPr>
          <a:lstStyle/>
          <a:p>
            <a:r>
              <a:rPr lang="en-GB" sz="1000">
                <a:solidFill>
                  <a:schemeClr val="bg1">
                    <a:lumMod val="50000"/>
                  </a:schemeClr>
                </a:solidFill>
                <a:latin typeface="+mj-lt"/>
              </a:rPr>
              <a:t>WHY: </a:t>
            </a:r>
            <a:r>
              <a:rPr lang="en-GB" sz="1000">
                <a:solidFill>
                  <a:schemeClr val="tx1">
                    <a:lumMod val="65000"/>
                    <a:lumOff val="35000"/>
                  </a:schemeClr>
                </a:solidFill>
                <a:latin typeface="+mj-lt"/>
              </a:rPr>
              <a:t>I know exactly what she means when she talks about the satisfaction of traditional cutwork. I think it would be a missed opportunity not to apply for work experience with a surface pattern designer so close to home who specialises in cutwork and applies these skills to glass. I can see from her website that she has moved away from larger scale work because of the digital design work necessary – perhaps this could be something I could assist with so it would be beneficial for her too? </a:t>
            </a:r>
          </a:p>
        </p:txBody>
      </p:sp>
      <p:sp>
        <p:nvSpPr>
          <p:cNvPr id="10" name="TextBox 9"/>
          <p:cNvSpPr txBox="1"/>
          <p:nvPr/>
        </p:nvSpPr>
        <p:spPr>
          <a:xfrm>
            <a:off x="6363254" y="810159"/>
            <a:ext cx="5611032" cy="1785104"/>
          </a:xfrm>
          <a:prstGeom prst="rect">
            <a:avLst/>
          </a:prstGeom>
          <a:noFill/>
        </p:spPr>
        <p:txBody>
          <a:bodyPr wrap="square" rtlCol="0">
            <a:spAutoFit/>
          </a:bodyPr>
          <a:lstStyle/>
          <a:p>
            <a:r>
              <a:rPr lang="en-GB" sz="1000">
                <a:solidFill>
                  <a:schemeClr val="bg1">
                    <a:lumMod val="50000"/>
                  </a:schemeClr>
                </a:solidFill>
                <a:latin typeface="+mj-lt"/>
              </a:rPr>
              <a:t>ABOUT: “</a:t>
            </a:r>
            <a:r>
              <a:rPr lang="en-GB" sz="1000">
                <a:solidFill>
                  <a:schemeClr val="tx1">
                    <a:lumMod val="65000"/>
                    <a:lumOff val="35000"/>
                  </a:schemeClr>
                </a:solidFill>
              </a:rPr>
              <a:t>Unlike many glass designers, Catrin is essentially an artist who uses glass as her preferred medium. Glass differs significantly from canvas in that it imparts transmitted (as opposed to reflected) light, which has an extraordinary capacity to affect the human spirit. The traditions of drawing and painting remain applicable, and can be combined with techniques of sandblasting and acid-etching for dramatic effect. Most of her work is made to commission for architectural environments but, besides working to commission, Catrin also produces occasional works for exhibition. Here, the relative lack of prescription allows a more inventive and spontaneous approach to the medium and provides an opportunity to experiment with new processes, techniques and materials, including found objects. Glass can be treated as a collage material, and can be combined with other media to create three-dimensional, freestyle pieces. Catrin has exhibited work in Europe, Japan and North America and her works are in public collections in Britain and Japan.” </a:t>
            </a:r>
            <a:r>
              <a:rPr lang="en-GB" sz="1000">
                <a:solidFill>
                  <a:schemeClr val="bg1">
                    <a:lumMod val="65000"/>
                  </a:schemeClr>
                </a:solidFill>
              </a:rPr>
              <a:t>catrinjones.co.uk/aboutus.html</a:t>
            </a:r>
            <a:endParaRPr lang="en-GB" sz="1000">
              <a:solidFill>
                <a:schemeClr val="bg1">
                  <a:lumMod val="65000"/>
                </a:schemeClr>
              </a:solidFill>
              <a:latin typeface="+mj-lt"/>
            </a:endParaRPr>
          </a:p>
        </p:txBody>
      </p:sp>
      <p:sp>
        <p:nvSpPr>
          <p:cNvPr id="11" name="TextBox 10"/>
          <p:cNvSpPr txBox="1"/>
          <p:nvPr/>
        </p:nvSpPr>
        <p:spPr>
          <a:xfrm>
            <a:off x="6363254" y="5537210"/>
            <a:ext cx="5611032" cy="553998"/>
          </a:xfrm>
          <a:prstGeom prst="rect">
            <a:avLst/>
          </a:prstGeom>
          <a:noFill/>
        </p:spPr>
        <p:txBody>
          <a:bodyPr wrap="square" rtlCol="0">
            <a:spAutoFit/>
          </a:bodyPr>
          <a:lstStyle/>
          <a:p>
            <a:r>
              <a:rPr lang="en-GB" sz="1000">
                <a:solidFill>
                  <a:schemeClr val="bg1">
                    <a:lumMod val="50000"/>
                  </a:schemeClr>
                </a:solidFill>
                <a:latin typeface="+mj-lt"/>
              </a:rPr>
              <a:t>WHY: Another Welsh designer maker, she specialises in architectural glass and has links with UWTSD – I think it would be a good idea to make contact and see if there’s any opportunities for work experience with her during my MA.  </a:t>
            </a:r>
          </a:p>
        </p:txBody>
      </p:sp>
      <p:pic>
        <p:nvPicPr>
          <p:cNvPr id="3076" name="Picture 4" descr="Catrin Jones Architectural Glass - Swansea - Architectural Glazing ..."/>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7241746" y="2843190"/>
            <a:ext cx="3785823" cy="2529618"/>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13"/>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746226" y="2451889"/>
            <a:ext cx="2875279" cy="2920919"/>
          </a:xfrm>
          <a:prstGeom prst="rect">
            <a:avLst/>
          </a:prstGeom>
        </p:spPr>
      </p:pic>
      <p:sp>
        <p:nvSpPr>
          <p:cNvPr id="15" name="TextBox 14"/>
          <p:cNvSpPr txBox="1"/>
          <p:nvPr/>
        </p:nvSpPr>
        <p:spPr>
          <a:xfrm>
            <a:off x="3654697" y="2712019"/>
            <a:ext cx="2260399" cy="2400657"/>
          </a:xfrm>
          <a:prstGeom prst="rect">
            <a:avLst/>
          </a:prstGeom>
          <a:noFill/>
        </p:spPr>
        <p:txBody>
          <a:bodyPr wrap="square" rtlCol="0">
            <a:spAutoFit/>
          </a:bodyPr>
          <a:lstStyle/>
          <a:p>
            <a:r>
              <a:rPr lang="en-GB" sz="1000">
                <a:solidFill>
                  <a:schemeClr val="tx1">
                    <a:lumMod val="65000"/>
                    <a:lumOff val="35000"/>
                  </a:schemeClr>
                </a:solidFill>
              </a:rPr>
              <a:t>“As the commissions became larger the scale of some of my projects and manufacturing issues compelled me to learn how to create digital stencils for sandblasting. This resulted in me spending a considerable amount of time on the computer plotting the stencils from my drawings. I began to miss the satisfying feeling of cutting a stencil with a really scarp scalpel and this is why I am now mainly concentrating on paper cutting as it enables me to work in my studio, on my own and be in complete control of the whole process and the end product.”</a:t>
            </a:r>
          </a:p>
        </p:txBody>
      </p:sp>
    </p:spTree>
    <p:extLst>
      <p:ext uri="{BB962C8B-B14F-4D97-AF65-F5344CB8AC3E}">
        <p14:creationId xmlns:p14="http://schemas.microsoft.com/office/powerpoint/2010/main" val="3293790475"/>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 name="Straight Connector 1">
            <a:extLst>
              <a:ext uri="{FF2B5EF4-FFF2-40B4-BE49-F238E27FC236}">
                <a16:creationId xmlns:a16="http://schemas.microsoft.com/office/drawing/2014/main" id="{1BD32F58-EB48-4836-BA45-971BA1AA1608}"/>
              </a:ext>
            </a:extLst>
          </p:cNvPr>
          <p:cNvCxnSpPr/>
          <p:nvPr/>
        </p:nvCxnSpPr>
        <p:spPr>
          <a:xfrm>
            <a:off x="6197053" y="0"/>
            <a:ext cx="0" cy="685800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3" name="TextBox 2"/>
          <p:cNvSpPr txBox="1"/>
          <p:nvPr/>
        </p:nvSpPr>
        <p:spPr>
          <a:xfrm>
            <a:off x="746226" y="281839"/>
            <a:ext cx="2908471" cy="400110"/>
          </a:xfrm>
          <a:prstGeom prst="rect">
            <a:avLst/>
          </a:prstGeom>
          <a:noFill/>
        </p:spPr>
        <p:txBody>
          <a:bodyPr wrap="square" rtlCol="0">
            <a:spAutoFit/>
          </a:bodyPr>
          <a:lstStyle/>
          <a:p>
            <a:r>
              <a:rPr lang="en-GB" sz="1000" dirty="0">
                <a:solidFill>
                  <a:schemeClr val="bg1">
                    <a:lumMod val="50000"/>
                  </a:schemeClr>
                </a:solidFill>
                <a:latin typeface="+mj-lt"/>
              </a:rPr>
              <a:t>RECIPIENT 7</a:t>
            </a:r>
            <a:r>
              <a:rPr lang="en-GB" sz="1000" dirty="0" smtClean="0">
                <a:solidFill>
                  <a:schemeClr val="bg1">
                    <a:lumMod val="50000"/>
                  </a:schemeClr>
                </a:solidFill>
                <a:latin typeface="+mj-lt"/>
              </a:rPr>
              <a:t>: </a:t>
            </a:r>
            <a:r>
              <a:rPr lang="en-GB" sz="1000" dirty="0" err="1">
                <a:solidFill>
                  <a:schemeClr val="bg1">
                    <a:lumMod val="50000"/>
                  </a:schemeClr>
                </a:solidFill>
                <a:latin typeface="+mj-lt"/>
              </a:rPr>
              <a:t>Beate</a:t>
            </a:r>
            <a:r>
              <a:rPr lang="en-GB" sz="1000" dirty="0">
                <a:solidFill>
                  <a:schemeClr val="bg1">
                    <a:lumMod val="50000"/>
                  </a:schemeClr>
                </a:solidFill>
                <a:latin typeface="+mj-lt"/>
              </a:rPr>
              <a:t> </a:t>
            </a:r>
            <a:r>
              <a:rPr lang="en-GB" sz="1000" dirty="0" err="1">
                <a:solidFill>
                  <a:schemeClr val="bg1">
                    <a:lumMod val="50000"/>
                  </a:schemeClr>
                </a:solidFill>
                <a:latin typeface="+mj-lt"/>
              </a:rPr>
              <a:t>Gengenwart</a:t>
            </a:r>
            <a:endParaRPr lang="en-GB" sz="1000" dirty="0">
              <a:solidFill>
                <a:schemeClr val="bg1">
                  <a:lumMod val="50000"/>
                </a:schemeClr>
              </a:solidFill>
              <a:latin typeface="+mj-lt"/>
            </a:endParaRPr>
          </a:p>
          <a:p>
            <a:endParaRPr lang="en-GB" sz="1000" dirty="0">
              <a:solidFill>
                <a:schemeClr val="bg1">
                  <a:lumMod val="50000"/>
                </a:schemeClr>
              </a:solidFill>
              <a:latin typeface="+mj-lt"/>
            </a:endParaRPr>
          </a:p>
        </p:txBody>
      </p:sp>
      <p:cxnSp>
        <p:nvCxnSpPr>
          <p:cNvPr id="4" name="Straight Connector 3">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5"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6" name="Straight Connector 5">
            <a:extLst>
              <a:ext uri="{FF2B5EF4-FFF2-40B4-BE49-F238E27FC236}">
                <a16:creationId xmlns:a16="http://schemas.microsoft.com/office/drawing/2014/main" id="{DFEBA112-2FA0-448A-A373-EB297C4661F0}"/>
              </a:ext>
            </a:extLst>
          </p:cNvPr>
          <p:cNvCxnSpPr/>
          <p:nvPr/>
        </p:nvCxnSpPr>
        <p:spPr>
          <a:xfrm>
            <a:off x="559704" y="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7" name="TextBox 6"/>
          <p:cNvSpPr txBox="1"/>
          <p:nvPr/>
        </p:nvSpPr>
        <p:spPr>
          <a:xfrm>
            <a:off x="6383574" y="281838"/>
            <a:ext cx="2908471" cy="246221"/>
          </a:xfrm>
          <a:prstGeom prst="rect">
            <a:avLst/>
          </a:prstGeom>
          <a:noFill/>
        </p:spPr>
        <p:txBody>
          <a:bodyPr wrap="square" rtlCol="0">
            <a:spAutoFit/>
          </a:bodyPr>
          <a:lstStyle/>
          <a:p>
            <a:r>
              <a:rPr lang="en-GB" sz="1000" dirty="0">
                <a:solidFill>
                  <a:schemeClr val="bg1">
                    <a:lumMod val="50000"/>
                  </a:schemeClr>
                </a:solidFill>
                <a:latin typeface="+mj-lt"/>
              </a:rPr>
              <a:t>RECIPIENT 8</a:t>
            </a:r>
            <a:r>
              <a:rPr lang="en-GB" sz="1000" dirty="0" smtClean="0">
                <a:solidFill>
                  <a:schemeClr val="bg1">
                    <a:lumMod val="50000"/>
                  </a:schemeClr>
                </a:solidFill>
                <a:latin typeface="+mj-lt"/>
              </a:rPr>
              <a:t>: C.G. Toft Ltd</a:t>
            </a:r>
            <a:endParaRPr lang="en-GB" sz="1000" dirty="0">
              <a:solidFill>
                <a:schemeClr val="bg1">
                  <a:lumMod val="50000"/>
                </a:schemeClr>
              </a:solidFill>
              <a:latin typeface="+mj-lt"/>
            </a:endParaRPr>
          </a:p>
        </p:txBody>
      </p:sp>
      <p:sp>
        <p:nvSpPr>
          <p:cNvPr id="8" name="TextBox 7"/>
          <p:cNvSpPr txBox="1"/>
          <p:nvPr/>
        </p:nvSpPr>
        <p:spPr>
          <a:xfrm>
            <a:off x="746226" y="810159"/>
            <a:ext cx="5264307" cy="2092881"/>
          </a:xfrm>
          <a:prstGeom prst="rect">
            <a:avLst/>
          </a:prstGeom>
          <a:noFill/>
        </p:spPr>
        <p:txBody>
          <a:bodyPr wrap="square" rtlCol="0">
            <a:spAutoFit/>
          </a:bodyPr>
          <a:lstStyle/>
          <a:p>
            <a:r>
              <a:rPr lang="en-GB" sz="1000" dirty="0">
                <a:solidFill>
                  <a:schemeClr val="bg1">
                    <a:lumMod val="50000"/>
                  </a:schemeClr>
                </a:solidFill>
                <a:latin typeface="+mj-lt"/>
              </a:rPr>
              <a:t>ABOUT: “</a:t>
            </a:r>
            <a:r>
              <a:rPr lang="en-GB" sz="1000" dirty="0">
                <a:solidFill>
                  <a:schemeClr val="tx1">
                    <a:lumMod val="65000"/>
                    <a:lumOff val="35000"/>
                  </a:schemeClr>
                </a:solidFill>
              </a:rPr>
              <a:t>Each piece is built layer upon layer of drawn imagery, beginning on paper: drawings of lines, net structures with empty spaces, holes; the lines becoming the space itself, conveying a sense of dynamic movement. Often these drawings are then water jet or laser cut in stainless or mild steel. Cutting, incising and piercing have been part of my vocabulary of drawing for a very long time. In the early days as a practicing ceramist I intricately incised and pierced very thin and fragile bone china forms. These incisions, lines and holes created energetic movements around and across the forms. The act of cutting through stainless steel with a laser however is much more extreme – the high heat required to cut the steel slightly deforms the metal creating physical tensions in strong contrast to the original intricate mark making. I am aiming for an ever-increasing level of intricacy and complexity, which means many unexpected results and having to very much accept the ‘non perfect’, every piece is different. At the same time the lasers are able to cut lines and marks finer and smaller than I would ever be able to accomplish in steel by hand.” </a:t>
            </a:r>
            <a:r>
              <a:rPr lang="en-GB" sz="1000" dirty="0">
                <a:solidFill>
                  <a:schemeClr val="bg1">
                    <a:lumMod val="65000"/>
                  </a:schemeClr>
                </a:solidFill>
              </a:rPr>
              <a:t>http://beategegenwart.co.uk/about/statement</a:t>
            </a:r>
            <a:endParaRPr lang="en-GB" sz="1000" dirty="0">
              <a:solidFill>
                <a:schemeClr val="bg1">
                  <a:lumMod val="65000"/>
                </a:schemeClr>
              </a:solidFill>
              <a:latin typeface="+mj-lt"/>
            </a:endParaRPr>
          </a:p>
        </p:txBody>
      </p:sp>
      <p:sp>
        <p:nvSpPr>
          <p:cNvPr id="9" name="TextBox 8"/>
          <p:cNvSpPr txBox="1"/>
          <p:nvPr/>
        </p:nvSpPr>
        <p:spPr>
          <a:xfrm>
            <a:off x="746226" y="5537210"/>
            <a:ext cx="5264307" cy="1015663"/>
          </a:xfrm>
          <a:prstGeom prst="rect">
            <a:avLst/>
          </a:prstGeom>
          <a:noFill/>
        </p:spPr>
        <p:txBody>
          <a:bodyPr wrap="square" rtlCol="0" anchor="t">
            <a:spAutoFit/>
          </a:bodyPr>
          <a:lstStyle/>
          <a:p>
            <a:r>
              <a:rPr lang="en-GB" sz="1000">
                <a:solidFill>
                  <a:schemeClr val="bg1">
                    <a:lumMod val="50000"/>
                  </a:schemeClr>
                </a:solidFill>
                <a:latin typeface="+mj-lt"/>
              </a:rPr>
              <a:t>WHY: </a:t>
            </a:r>
            <a:r>
              <a:rPr lang="en-GB" sz="1000">
                <a:solidFill>
                  <a:schemeClr val="tx1">
                    <a:lumMod val="65000"/>
                    <a:lumOff val="35000"/>
                  </a:schemeClr>
                </a:solidFill>
                <a:latin typeface="+mj-lt"/>
              </a:rPr>
              <a:t>I’ve been inspired by Beate’s work throughout my time in university but especially when I’m with the water jet and I see her cutwork ‘left-overs’ scattered around. I’ve spent a lot of time waiting for Dan or the machine studying the intricate lines and forms. I love her use of line, photography, limited palette and materiality. I work in a very similar way to her, translating drawings into cutworks onto hard materials. As she is local it  I will apply for work experience with her while undertaking my MA.</a:t>
            </a:r>
          </a:p>
        </p:txBody>
      </p:sp>
      <p:sp>
        <p:nvSpPr>
          <p:cNvPr id="10" name="TextBox 9"/>
          <p:cNvSpPr txBox="1"/>
          <p:nvPr/>
        </p:nvSpPr>
        <p:spPr>
          <a:xfrm>
            <a:off x="6383574" y="810159"/>
            <a:ext cx="5660380" cy="1015663"/>
          </a:xfrm>
          <a:prstGeom prst="rect">
            <a:avLst/>
          </a:prstGeom>
          <a:noFill/>
        </p:spPr>
        <p:txBody>
          <a:bodyPr wrap="square" rtlCol="0">
            <a:spAutoFit/>
          </a:bodyPr>
          <a:lstStyle/>
          <a:p>
            <a:r>
              <a:rPr lang="en-GB" sz="1000">
                <a:solidFill>
                  <a:schemeClr val="bg1">
                    <a:lumMod val="50000"/>
                  </a:schemeClr>
                </a:solidFill>
                <a:latin typeface="+mj-lt"/>
              </a:rPr>
              <a:t>ABOUT: </a:t>
            </a:r>
            <a:r>
              <a:rPr lang="en-GB" sz="1000">
                <a:solidFill>
                  <a:schemeClr val="tx1">
                    <a:lumMod val="65000"/>
                    <a:lumOff val="35000"/>
                  </a:schemeClr>
                </a:solidFill>
              </a:rPr>
              <a:t>Based in Swansea, C.G. Toft Ltd provides specialist glass services and repairs across South Wales. We've worked on a variety of projects in the past, from churches and listed buildings to homes and industrial sites. Established in 1968, we are specialists in designing and installing decorative glass panels, mirrors and windows, including leaded lights, stained glass and etched effect glass. In addition to decorative glass products, we also supply and fit standard glazing, such as double glazed units.</a:t>
            </a:r>
            <a:r>
              <a:rPr lang="en-GB" sz="1000">
                <a:solidFill>
                  <a:schemeClr val="tx1">
                    <a:lumMod val="65000"/>
                    <a:lumOff val="35000"/>
                  </a:schemeClr>
                </a:solidFill>
                <a:latin typeface="+mj-lt"/>
              </a:rPr>
              <a:t>” </a:t>
            </a:r>
            <a:r>
              <a:rPr lang="en-GB" sz="1000">
                <a:solidFill>
                  <a:schemeClr val="bg1">
                    <a:lumMod val="65000"/>
                  </a:schemeClr>
                </a:solidFill>
                <a:latin typeface="+mj-lt"/>
              </a:rPr>
              <a:t>cgtoftswansea.co.uk</a:t>
            </a:r>
            <a:endParaRPr lang="en-GB" sz="1000">
              <a:solidFill>
                <a:schemeClr val="bg1">
                  <a:lumMod val="65000"/>
                </a:schemeClr>
              </a:solidFill>
            </a:endParaRPr>
          </a:p>
        </p:txBody>
      </p:sp>
      <p:sp>
        <p:nvSpPr>
          <p:cNvPr id="11" name="TextBox 10"/>
          <p:cNvSpPr txBox="1"/>
          <p:nvPr/>
        </p:nvSpPr>
        <p:spPr>
          <a:xfrm>
            <a:off x="6383574" y="5537210"/>
            <a:ext cx="5660380" cy="1015663"/>
          </a:xfrm>
          <a:prstGeom prst="rect">
            <a:avLst/>
          </a:prstGeom>
          <a:noFill/>
        </p:spPr>
        <p:txBody>
          <a:bodyPr wrap="square" rtlCol="0" anchor="t">
            <a:spAutoFit/>
          </a:bodyPr>
          <a:lstStyle/>
          <a:p>
            <a:r>
              <a:rPr lang="en-GB" sz="1000">
                <a:solidFill>
                  <a:schemeClr val="bg1">
                    <a:lumMod val="50000"/>
                  </a:schemeClr>
                </a:solidFill>
                <a:latin typeface="+mj-lt"/>
              </a:rPr>
              <a:t>WHY: </a:t>
            </a:r>
            <a:r>
              <a:rPr lang="en-GB" sz="1000">
                <a:solidFill>
                  <a:schemeClr val="tx1">
                    <a:lumMod val="65000"/>
                    <a:lumOff val="35000"/>
                  </a:schemeClr>
                </a:solidFill>
                <a:latin typeface="+mj-lt"/>
              </a:rPr>
              <a:t>This company came out to fix my window in my rented home. After talking to them about my glass work in university and showing them a sample I had at home they asked me to come down to the workshop for work experience once I’d finished for the summer. It’s close to home and I’ve already made contact so this should be a good one to send a  CV and digital press pack to. I’d really like to get a deeper understanding of how architectural glass is fitted into buildings so I can better design and make work for this application.</a:t>
            </a:r>
          </a:p>
        </p:txBody>
      </p:sp>
      <p:pic>
        <p:nvPicPr>
          <p:cNvPr id="5122" name="Picture 2" descr="partially boarded stained glass window depicting saints"/>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7053448" y="2107922"/>
            <a:ext cx="4241569" cy="3181177"/>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http://beategegenwart.co.uk/wp-content/uploads/7.BGegenwart-Arches.jpg"/>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1171668" y="3031250"/>
            <a:ext cx="2072611" cy="2072611"/>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descr="http://beategegenwart.co.uk/wp-content/uploads/Postcard3.jpg"/>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3681465" y="2920118"/>
            <a:ext cx="1659194" cy="22948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53382495"/>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 name="Straight Connector 1">
            <a:extLst>
              <a:ext uri="{FF2B5EF4-FFF2-40B4-BE49-F238E27FC236}">
                <a16:creationId xmlns:a16="http://schemas.microsoft.com/office/drawing/2014/main" id="{1BD32F58-EB48-4836-BA45-971BA1AA1608}"/>
              </a:ext>
            </a:extLst>
          </p:cNvPr>
          <p:cNvCxnSpPr/>
          <p:nvPr/>
        </p:nvCxnSpPr>
        <p:spPr>
          <a:xfrm>
            <a:off x="6237693" y="0"/>
            <a:ext cx="0" cy="685800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3" name="TextBox 2"/>
          <p:cNvSpPr txBox="1"/>
          <p:nvPr/>
        </p:nvSpPr>
        <p:spPr>
          <a:xfrm>
            <a:off x="746226" y="281839"/>
            <a:ext cx="2908471" cy="400110"/>
          </a:xfrm>
          <a:prstGeom prst="rect">
            <a:avLst/>
          </a:prstGeom>
          <a:noFill/>
        </p:spPr>
        <p:txBody>
          <a:bodyPr wrap="square" rtlCol="0">
            <a:spAutoFit/>
          </a:bodyPr>
          <a:lstStyle/>
          <a:p>
            <a:r>
              <a:rPr lang="en-GB" sz="1000">
                <a:solidFill>
                  <a:schemeClr val="bg1">
                    <a:lumMod val="50000"/>
                  </a:schemeClr>
                </a:solidFill>
                <a:latin typeface="+mj-lt"/>
              </a:rPr>
              <a:t>RECIPIENT 9: </a:t>
            </a:r>
            <a:r>
              <a:rPr lang="en-GB" sz="1000">
                <a:solidFill>
                  <a:schemeClr val="bg1">
                    <a:lumMod val="50000"/>
                  </a:schemeClr>
                </a:solidFill>
              </a:rPr>
              <a:t>Dragon Laser Ltd, Bridgend</a:t>
            </a:r>
          </a:p>
          <a:p>
            <a:endParaRPr lang="en-GB" sz="1000">
              <a:solidFill>
                <a:schemeClr val="bg1">
                  <a:lumMod val="50000"/>
                </a:schemeClr>
              </a:solidFill>
              <a:latin typeface="+mj-lt"/>
            </a:endParaRPr>
          </a:p>
        </p:txBody>
      </p:sp>
      <p:cxnSp>
        <p:nvCxnSpPr>
          <p:cNvPr id="4" name="Straight Connector 3">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5"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6" name="Straight Connector 5">
            <a:extLst>
              <a:ext uri="{FF2B5EF4-FFF2-40B4-BE49-F238E27FC236}">
                <a16:creationId xmlns:a16="http://schemas.microsoft.com/office/drawing/2014/main" id="{DFEBA112-2FA0-448A-A373-EB297C4661F0}"/>
              </a:ext>
            </a:extLst>
          </p:cNvPr>
          <p:cNvCxnSpPr/>
          <p:nvPr/>
        </p:nvCxnSpPr>
        <p:spPr>
          <a:xfrm>
            <a:off x="559704" y="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7" name="TextBox 6"/>
          <p:cNvSpPr txBox="1"/>
          <p:nvPr/>
        </p:nvSpPr>
        <p:spPr>
          <a:xfrm>
            <a:off x="6424214" y="281838"/>
            <a:ext cx="2908471" cy="246221"/>
          </a:xfrm>
          <a:prstGeom prst="rect">
            <a:avLst/>
          </a:prstGeom>
          <a:noFill/>
        </p:spPr>
        <p:txBody>
          <a:bodyPr wrap="square" rtlCol="0">
            <a:spAutoFit/>
          </a:bodyPr>
          <a:lstStyle/>
          <a:p>
            <a:r>
              <a:rPr lang="en-GB" sz="1000">
                <a:solidFill>
                  <a:schemeClr val="bg1">
                    <a:lumMod val="50000"/>
                  </a:schemeClr>
                </a:solidFill>
                <a:latin typeface="+mj-lt"/>
              </a:rPr>
              <a:t>RECIPIENT 10: Mission Gallery, Swansea</a:t>
            </a:r>
          </a:p>
        </p:txBody>
      </p:sp>
      <p:sp>
        <p:nvSpPr>
          <p:cNvPr id="8" name="TextBox 7"/>
          <p:cNvSpPr txBox="1"/>
          <p:nvPr/>
        </p:nvSpPr>
        <p:spPr>
          <a:xfrm>
            <a:off x="746226" y="810159"/>
            <a:ext cx="5304947" cy="1785104"/>
          </a:xfrm>
          <a:prstGeom prst="rect">
            <a:avLst/>
          </a:prstGeom>
          <a:noFill/>
        </p:spPr>
        <p:txBody>
          <a:bodyPr wrap="square" rtlCol="0">
            <a:spAutoFit/>
          </a:bodyPr>
          <a:lstStyle/>
          <a:p>
            <a:r>
              <a:rPr lang="en-GB" sz="1000">
                <a:solidFill>
                  <a:schemeClr val="bg1">
                    <a:lumMod val="50000"/>
                  </a:schemeClr>
                </a:solidFill>
                <a:latin typeface="+mj-lt"/>
              </a:rPr>
              <a:t>ABOUT: </a:t>
            </a:r>
            <a:r>
              <a:rPr lang="en-GB" sz="1000">
                <a:solidFill>
                  <a:schemeClr val="tx1">
                    <a:lumMod val="65000"/>
                    <a:lumOff val="35000"/>
                  </a:schemeClr>
                </a:solidFill>
              </a:rPr>
              <a:t>”Dragon Laser Limited is an established Laser Shop and, with more than 20 years experience in laser profiling and cutting of sheet metal, provides an independent service to the metal fabrication and general engineering industries. As a business, we focus on the contract and sub-contract requirements of equipment manufacturers, sheet metal fabricators and general engineers located in Wales and the South West.</a:t>
            </a:r>
          </a:p>
          <a:p>
            <a:r>
              <a:rPr lang="en-GB" sz="1000">
                <a:solidFill>
                  <a:schemeClr val="tx1">
                    <a:lumMod val="65000"/>
                    <a:lumOff val="35000"/>
                  </a:schemeClr>
                </a:solidFill>
              </a:rPr>
              <a:t>The company was established in 1997 as the first independent laser profiling and cutting centre to be located in the Bridgend area. The Directors’ belief that this service would become an invaluable and cost effective service to local industry was soon realised and the move to a bigger, purpose built factory was inevitable. The business was transferred to its own new factory unit located at </a:t>
            </a:r>
            <a:r>
              <a:rPr lang="en-GB" sz="1000" err="1">
                <a:solidFill>
                  <a:schemeClr val="tx1">
                    <a:lumMod val="65000"/>
                    <a:lumOff val="35000"/>
                  </a:schemeClr>
                </a:solidFill>
              </a:rPr>
              <a:t>Heol</a:t>
            </a:r>
            <a:r>
              <a:rPr lang="en-GB" sz="1000">
                <a:solidFill>
                  <a:schemeClr val="tx1">
                    <a:lumMod val="65000"/>
                    <a:lumOff val="35000"/>
                  </a:schemeClr>
                </a:solidFill>
              </a:rPr>
              <a:t> </a:t>
            </a:r>
            <a:r>
              <a:rPr lang="en-GB" sz="1000" err="1">
                <a:solidFill>
                  <a:schemeClr val="tx1">
                    <a:lumMod val="65000"/>
                    <a:lumOff val="35000"/>
                  </a:schemeClr>
                </a:solidFill>
              </a:rPr>
              <a:t>Ffaldau</a:t>
            </a:r>
            <a:r>
              <a:rPr lang="en-GB" sz="1000">
                <a:solidFill>
                  <a:schemeClr val="tx1">
                    <a:lumMod val="65000"/>
                    <a:lumOff val="35000"/>
                  </a:schemeClr>
                </a:solidFill>
              </a:rPr>
              <a:t>, </a:t>
            </a:r>
            <a:r>
              <a:rPr lang="en-GB" sz="1000" err="1">
                <a:solidFill>
                  <a:schemeClr val="tx1">
                    <a:lumMod val="65000"/>
                    <a:lumOff val="35000"/>
                  </a:schemeClr>
                </a:solidFill>
              </a:rPr>
              <a:t>Brackla</a:t>
            </a:r>
            <a:r>
              <a:rPr lang="en-GB" sz="1000">
                <a:solidFill>
                  <a:schemeClr val="tx1">
                    <a:lumMod val="65000"/>
                    <a:lumOff val="35000"/>
                  </a:schemeClr>
                </a:solidFill>
              </a:rPr>
              <a:t> Industrial Estate, Bridgend in April 2004” </a:t>
            </a:r>
            <a:r>
              <a:rPr lang="en-GB" sz="1000">
                <a:solidFill>
                  <a:schemeClr val="bg1">
                    <a:lumMod val="65000"/>
                  </a:schemeClr>
                </a:solidFill>
              </a:rPr>
              <a:t>dragonlaser.co.uk/about-us</a:t>
            </a:r>
          </a:p>
          <a:p>
            <a:endParaRPr lang="en-GB" sz="1000">
              <a:solidFill>
                <a:schemeClr val="tx1">
                  <a:lumMod val="65000"/>
                  <a:lumOff val="35000"/>
                </a:schemeClr>
              </a:solidFill>
              <a:latin typeface="+mj-lt"/>
            </a:endParaRPr>
          </a:p>
        </p:txBody>
      </p:sp>
      <p:sp>
        <p:nvSpPr>
          <p:cNvPr id="9" name="TextBox 8"/>
          <p:cNvSpPr txBox="1"/>
          <p:nvPr/>
        </p:nvSpPr>
        <p:spPr>
          <a:xfrm>
            <a:off x="746226" y="5537210"/>
            <a:ext cx="5233666" cy="553998"/>
          </a:xfrm>
          <a:prstGeom prst="rect">
            <a:avLst/>
          </a:prstGeom>
          <a:noFill/>
        </p:spPr>
        <p:txBody>
          <a:bodyPr wrap="square" rtlCol="0" anchor="t">
            <a:spAutoFit/>
          </a:bodyPr>
          <a:lstStyle/>
          <a:p>
            <a:r>
              <a:rPr lang="en-GB" sz="1000">
                <a:solidFill>
                  <a:schemeClr val="bg1">
                    <a:lumMod val="50000"/>
                  </a:schemeClr>
                </a:solidFill>
                <a:latin typeface="+mj-lt"/>
              </a:rPr>
              <a:t>WHY: </a:t>
            </a:r>
            <a:r>
              <a:rPr lang="en-GB" sz="1000">
                <a:solidFill>
                  <a:schemeClr val="tx1">
                    <a:lumMod val="65000"/>
                    <a:lumOff val="35000"/>
                  </a:schemeClr>
                </a:solidFill>
                <a:latin typeface="+mj-lt"/>
              </a:rPr>
              <a:t>This could be a good opportunity for work experience that would help me develop a working relationship with local fabricators during my MA,  that would benefit me further along the road when I don’t have access to university facilities. </a:t>
            </a:r>
          </a:p>
        </p:txBody>
      </p:sp>
      <p:sp>
        <p:nvSpPr>
          <p:cNvPr id="10" name="TextBox 9"/>
          <p:cNvSpPr txBox="1"/>
          <p:nvPr/>
        </p:nvSpPr>
        <p:spPr>
          <a:xfrm>
            <a:off x="6424214" y="810159"/>
            <a:ext cx="5611032" cy="1631216"/>
          </a:xfrm>
          <a:prstGeom prst="rect">
            <a:avLst/>
          </a:prstGeom>
          <a:noFill/>
        </p:spPr>
        <p:txBody>
          <a:bodyPr wrap="square" rtlCol="0">
            <a:spAutoFit/>
          </a:bodyPr>
          <a:lstStyle/>
          <a:p>
            <a:r>
              <a:rPr lang="en-GB" sz="1000">
                <a:solidFill>
                  <a:schemeClr val="bg1">
                    <a:lumMod val="50000"/>
                  </a:schemeClr>
                </a:solidFill>
                <a:latin typeface="+mj-lt"/>
              </a:rPr>
              <a:t>ABOUT: </a:t>
            </a:r>
            <a:r>
              <a:rPr lang="en-GB" sz="1000">
                <a:solidFill>
                  <a:schemeClr val="tx1">
                    <a:lumMod val="65000"/>
                    <a:lumOff val="35000"/>
                  </a:schemeClr>
                </a:solidFill>
              </a:rPr>
              <a:t>”Founded by artists in 1977 as ‘Swansea Arts Workshop Gallery’, Mission Gallery has since developed a national and international reputation for presenting dynamic and distinctive programming. Boasting a proud forty year history of delivery and a strong reputation for supporting and nurturing artists, Mission Gallery has taken artistic risks; showing ambitious, diverse work by established and emerging artists across all disciplines, from Wales and beyond. Mission Gallery has a thriving Learning and Participation Programme aimed at all ages and abilities, building strong and meaningful cultural partnerships within artistic and education institutions. Mission Gallery is proud of the important collaborations, projects and exchanges developed with cultural organisations in New York and Venice, building our international work through programming, partnerships and residencies​” </a:t>
            </a:r>
            <a:r>
              <a:rPr lang="en-GB" sz="1000">
                <a:solidFill>
                  <a:schemeClr val="bg1">
                    <a:lumMod val="65000"/>
                  </a:schemeClr>
                </a:solidFill>
              </a:rPr>
              <a:t>missiongallery.co.uk/about</a:t>
            </a:r>
            <a:endParaRPr lang="en-GB" sz="1000">
              <a:solidFill>
                <a:schemeClr val="bg1">
                  <a:lumMod val="65000"/>
                </a:schemeClr>
              </a:solidFill>
              <a:latin typeface="+mj-lt"/>
            </a:endParaRPr>
          </a:p>
        </p:txBody>
      </p:sp>
      <p:sp>
        <p:nvSpPr>
          <p:cNvPr id="11" name="TextBox 10"/>
          <p:cNvSpPr txBox="1"/>
          <p:nvPr/>
        </p:nvSpPr>
        <p:spPr>
          <a:xfrm>
            <a:off x="6424214" y="5537210"/>
            <a:ext cx="5491468" cy="707886"/>
          </a:xfrm>
          <a:prstGeom prst="rect">
            <a:avLst/>
          </a:prstGeom>
          <a:noFill/>
        </p:spPr>
        <p:txBody>
          <a:bodyPr wrap="square" rtlCol="0" anchor="t">
            <a:spAutoFit/>
          </a:bodyPr>
          <a:lstStyle/>
          <a:p>
            <a:r>
              <a:rPr lang="en-GB" sz="1000">
                <a:solidFill>
                  <a:schemeClr val="bg1">
                    <a:lumMod val="50000"/>
                  </a:schemeClr>
                </a:solidFill>
                <a:latin typeface="+mj-lt"/>
              </a:rPr>
              <a:t>WHY: </a:t>
            </a:r>
            <a:r>
              <a:rPr lang="en-GB" sz="1000">
                <a:solidFill>
                  <a:schemeClr val="tx1">
                    <a:lumMod val="65000"/>
                    <a:lumOff val="35000"/>
                  </a:schemeClr>
                </a:solidFill>
                <a:latin typeface="+mj-lt"/>
              </a:rPr>
              <a:t>This should probably have been the 1</a:t>
            </a:r>
            <a:r>
              <a:rPr lang="en-GB" sz="1000" baseline="30000">
                <a:solidFill>
                  <a:schemeClr val="tx1">
                    <a:lumMod val="65000"/>
                    <a:lumOff val="35000"/>
                  </a:schemeClr>
                </a:solidFill>
                <a:latin typeface="+mj-lt"/>
              </a:rPr>
              <a:t>st</a:t>
            </a:r>
            <a:r>
              <a:rPr lang="en-GB" sz="1000">
                <a:solidFill>
                  <a:schemeClr val="tx1">
                    <a:lumMod val="65000"/>
                    <a:lumOff val="35000"/>
                  </a:schemeClr>
                </a:solidFill>
                <a:latin typeface="+mj-lt"/>
              </a:rPr>
              <a:t> one on my list of recipients! It’s the closest to home with the widest range of opportunities from exhibiting, selling in the shop, volunteering, careers and workshops. I would like to apply to exhibit my glass work in their space once I’ve returned for my MA and the facilities are reopened, as well as enquire about selling my smaller glass products in the shop.</a:t>
            </a:r>
          </a:p>
        </p:txBody>
      </p:sp>
      <p:pic>
        <p:nvPicPr>
          <p:cNvPr id="12" name="Picture 11"/>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963668" y="2595262"/>
            <a:ext cx="2313578" cy="2755729"/>
          </a:xfrm>
          <a:prstGeom prst="rect">
            <a:avLst/>
          </a:prstGeom>
        </p:spPr>
      </p:pic>
      <p:pic>
        <p:nvPicPr>
          <p:cNvPr id="13" name="Picture 12"/>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6341568" y="2655176"/>
            <a:ext cx="4082592" cy="1167408"/>
          </a:xfrm>
          <a:prstGeom prst="rect">
            <a:avLst/>
          </a:prstGeom>
        </p:spPr>
      </p:pic>
      <p:pic>
        <p:nvPicPr>
          <p:cNvPr id="14" name="Picture 13"/>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6495495" y="4055337"/>
            <a:ext cx="2201363" cy="1125635"/>
          </a:xfrm>
          <a:prstGeom prst="rect">
            <a:avLst/>
          </a:prstGeom>
        </p:spPr>
      </p:pic>
      <p:pic>
        <p:nvPicPr>
          <p:cNvPr id="15" name="Picture 14"/>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8857245" y="3531297"/>
            <a:ext cx="2954562" cy="1792112"/>
          </a:xfrm>
          <a:prstGeom prst="rect">
            <a:avLst/>
          </a:prstGeom>
        </p:spPr>
      </p:pic>
      <p:pic>
        <p:nvPicPr>
          <p:cNvPr id="4098" name="Picture 2" descr="15081803"/>
          <p:cNvPicPr>
            <a:picLocks noChangeAspect="1" noChangeArrowheads="1"/>
          </p:cNvPicPr>
          <p:nvPr/>
        </p:nvPicPr>
        <p:blipFill>
          <a:blip r:embed="rId6" cstate="screen">
            <a:extLst>
              <a:ext uri="{28A0092B-C50C-407E-A947-70E740481C1C}">
                <a14:useLocalDpi xmlns:a14="http://schemas.microsoft.com/office/drawing/2010/main"/>
              </a:ext>
            </a:extLst>
          </a:blip>
          <a:srcRect/>
          <a:stretch>
            <a:fillRect/>
          </a:stretch>
        </p:blipFill>
        <p:spPr bwMode="auto">
          <a:xfrm>
            <a:off x="3512217" y="2595263"/>
            <a:ext cx="2070341" cy="27604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76278375"/>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 name="Straight Connector 1">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3"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4" name="Straight Connector 3">
            <a:extLst>
              <a:ext uri="{FF2B5EF4-FFF2-40B4-BE49-F238E27FC236}">
                <a16:creationId xmlns:a16="http://schemas.microsoft.com/office/drawing/2014/main" id="{DFEBA112-2FA0-448A-A373-EB297C4661F0}"/>
              </a:ext>
            </a:extLst>
          </p:cNvPr>
          <p:cNvCxnSpPr/>
          <p:nvPr/>
        </p:nvCxnSpPr>
        <p:spPr>
          <a:xfrm>
            <a:off x="559704" y="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5" name="Rectangle 4"/>
          <p:cNvSpPr/>
          <p:nvPr/>
        </p:nvSpPr>
        <p:spPr>
          <a:xfrm>
            <a:off x="2419928" y="179649"/>
            <a:ext cx="6096000" cy="6498702"/>
          </a:xfrm>
          <a:prstGeom prst="rect">
            <a:avLst/>
          </a:prstGeom>
        </p:spPr>
        <p:txBody>
          <a:bodyPr>
            <a:spAutoFit/>
          </a:bodyPr>
          <a:lstStyle/>
          <a:p>
            <a:pPr>
              <a:lnSpc>
                <a:spcPct val="107000"/>
              </a:lnSpc>
              <a:spcAft>
                <a:spcPts val="800"/>
              </a:spcAft>
            </a:pPr>
            <a:r>
              <a:rPr lang="en-GB" sz="1000" dirty="0" err="1">
                <a:latin typeface="Calibri Light" panose="020F0302020204030204" pitchFamily="34" charset="0"/>
                <a:ea typeface="Calibri" panose="020F0502020204030204" pitchFamily="34" charset="0"/>
                <a:cs typeface="Times New Roman" panose="02020603050405020304" pitchFamily="18" charset="0"/>
              </a:rPr>
              <a:t>XX</a:t>
            </a:r>
            <a:r>
              <a:rPr lang="en-GB" sz="1000" baseline="30000" dirty="0" err="1">
                <a:latin typeface="Calibri Light" panose="020F0302020204030204" pitchFamily="34" charset="0"/>
                <a:ea typeface="Calibri" panose="020F0502020204030204" pitchFamily="34" charset="0"/>
                <a:cs typeface="Times New Roman" panose="02020603050405020304" pitchFamily="18" charset="0"/>
              </a:rPr>
              <a:t>th</a:t>
            </a:r>
            <a:r>
              <a:rPr lang="en-GB" sz="1000" dirty="0">
                <a:latin typeface="Calibri Light" panose="020F0302020204030204" pitchFamily="34" charset="0"/>
                <a:ea typeface="Calibri" panose="020F0502020204030204" pitchFamily="34" charset="0"/>
                <a:cs typeface="Times New Roman" panose="02020603050405020304" pitchFamily="18" charset="0"/>
              </a:rPr>
              <a:t> June 2020</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00" dirty="0">
                <a:latin typeface="Calibri Light" panose="020F0302020204030204" pitchFamily="34" charset="0"/>
                <a:ea typeface="Calibri" panose="020F0502020204030204" pitchFamily="34" charset="0"/>
                <a:cs typeface="Times New Roman" panose="02020603050405020304" pitchFamily="18" charset="0"/>
              </a:rPr>
              <a:t>Rhian </a:t>
            </a:r>
            <a:r>
              <a:rPr lang="en-GB" sz="1000" dirty="0" err="1">
                <a:latin typeface="Calibri Light" panose="020F0302020204030204" pitchFamily="34" charset="0"/>
                <a:ea typeface="Calibri" panose="020F0502020204030204" pitchFamily="34" charset="0"/>
                <a:cs typeface="Times New Roman" panose="02020603050405020304" pitchFamily="18" charset="0"/>
              </a:rPr>
              <a:t>Wyn</a:t>
            </a:r>
            <a:r>
              <a:rPr lang="en-GB" sz="1000" dirty="0">
                <a:latin typeface="Calibri Light" panose="020F0302020204030204" pitchFamily="34" charset="0"/>
                <a:ea typeface="Calibri" panose="020F0502020204030204" pitchFamily="34" charset="0"/>
                <a:cs typeface="Times New Roman" panose="02020603050405020304" pitchFamily="18" charset="0"/>
              </a:rPr>
              <a:t> Stone</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00" dirty="0">
                <a:latin typeface="Calibri Light" panose="020F0302020204030204" pitchFamily="34" charset="0"/>
                <a:ea typeface="Calibri" panose="020F0502020204030204" pitchFamily="34" charset="0"/>
                <a:cs typeface="Times New Roman" panose="02020603050405020304" pitchFamily="18" charset="0"/>
              </a:rPr>
              <a:t>Mission Gallery</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00" dirty="0">
                <a:latin typeface="Calibri Light" panose="020F0302020204030204" pitchFamily="34" charset="0"/>
                <a:ea typeface="Calibri" panose="020F0502020204030204" pitchFamily="34" charset="0"/>
                <a:cs typeface="Times New Roman" panose="02020603050405020304" pitchFamily="18" charset="0"/>
              </a:rPr>
              <a:t>Gloucester Place</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00" dirty="0">
                <a:latin typeface="Calibri Light" panose="020F0302020204030204" pitchFamily="34" charset="0"/>
                <a:ea typeface="Calibri" panose="020F0502020204030204" pitchFamily="34" charset="0"/>
                <a:cs typeface="Times New Roman" panose="02020603050405020304" pitchFamily="18" charset="0"/>
              </a:rPr>
              <a:t>Maritime Quarter</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00" dirty="0">
                <a:latin typeface="Calibri Light" panose="020F0302020204030204" pitchFamily="34" charset="0"/>
                <a:ea typeface="Calibri" panose="020F0502020204030204" pitchFamily="34" charset="0"/>
                <a:cs typeface="Times New Roman" panose="02020603050405020304" pitchFamily="18" charset="0"/>
              </a:rPr>
              <a:t>Swansea, SA1 1TY</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00" dirty="0">
                <a:solidFill>
                  <a:srgbClr val="222222"/>
                </a:solidFill>
                <a:latin typeface="Calibri Light" panose="020F0302020204030204" pitchFamily="34" charset="0"/>
                <a:ea typeface="Calibri" panose="020F0502020204030204" pitchFamily="34" charset="0"/>
                <a:cs typeface="Times New Roman" panose="02020603050405020304" pitchFamily="18" charset="0"/>
              </a:rPr>
              <a:t>01792 652016</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00" u="sng" dirty="0">
                <a:solidFill>
                  <a:srgbClr val="0563C1"/>
                </a:solidFill>
                <a:latin typeface="Calibri Light" panose="020F0302020204030204" pitchFamily="34" charset="0"/>
                <a:ea typeface="Calibri" panose="020F0502020204030204" pitchFamily="34" charset="0"/>
                <a:cs typeface="Times New Roman" panose="02020603050405020304" pitchFamily="18" charset="0"/>
                <a:hlinkClick r:id="rId2"/>
              </a:rPr>
              <a:t>rhian@missiongallery.co.uk</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00" dirty="0">
                <a:latin typeface="Calibri Light" panose="020F0302020204030204" pitchFamily="34" charset="0"/>
                <a:ea typeface="Calibri" panose="020F0502020204030204" pitchFamily="34" charset="0"/>
                <a:cs typeface="Times New Roman" panose="02020603050405020304" pitchFamily="18" charset="0"/>
              </a:rPr>
              <a:t> </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r>
              <a:rPr lang="en-GB" sz="1000" dirty="0">
                <a:solidFill>
                  <a:srgbClr val="000000"/>
                </a:solidFill>
                <a:latin typeface="Calibri Light" panose="020F0302020204030204" pitchFamily="34" charset="0"/>
                <a:ea typeface="Times New Roman" panose="02020603050405020304" pitchFamily="18" charset="0"/>
              </a:rPr>
              <a:t>Dear Rhian </a:t>
            </a:r>
            <a:r>
              <a:rPr lang="en-GB" sz="1000" dirty="0" err="1">
                <a:solidFill>
                  <a:srgbClr val="000000"/>
                </a:solidFill>
                <a:latin typeface="Calibri Light" panose="020F0302020204030204" pitchFamily="34" charset="0"/>
                <a:ea typeface="Times New Roman" panose="02020603050405020304" pitchFamily="18" charset="0"/>
              </a:rPr>
              <a:t>Wyn</a:t>
            </a:r>
            <a:r>
              <a:rPr lang="en-GB" sz="1000" dirty="0">
                <a:solidFill>
                  <a:srgbClr val="000000"/>
                </a:solidFill>
                <a:latin typeface="Calibri Light" panose="020F0302020204030204" pitchFamily="34" charset="0"/>
                <a:ea typeface="Times New Roman" panose="02020603050405020304" pitchFamily="18" charset="0"/>
              </a:rPr>
              <a:t> Stone,</a:t>
            </a:r>
            <a:endParaRPr lang="en-GB" sz="1000" dirty="0">
              <a:latin typeface="Times New Roman" panose="02020603050405020304" pitchFamily="18" charset="0"/>
              <a:ea typeface="Times New Roman" panose="02020603050405020304" pitchFamily="18" charset="0"/>
            </a:endParaRPr>
          </a:p>
          <a:p>
            <a:r>
              <a:rPr lang="en-GB" sz="1000" dirty="0">
                <a:solidFill>
                  <a:srgbClr val="000000"/>
                </a:solidFill>
                <a:latin typeface="Calibri Light" panose="020F0302020204030204" pitchFamily="34" charset="0"/>
                <a:ea typeface="Times New Roman" panose="02020603050405020304" pitchFamily="18" charset="0"/>
              </a:rPr>
              <a:t> </a:t>
            </a:r>
            <a:endParaRPr lang="en-GB" sz="1000" dirty="0">
              <a:latin typeface="Times New Roman" panose="02020603050405020304" pitchFamily="18" charset="0"/>
              <a:ea typeface="Times New Roman" panose="02020603050405020304" pitchFamily="18" charset="0"/>
            </a:endParaRPr>
          </a:p>
          <a:p>
            <a:r>
              <a:rPr lang="en-GB" sz="1000" dirty="0">
                <a:solidFill>
                  <a:srgbClr val="000000"/>
                </a:solidFill>
                <a:latin typeface="Calibri Light" panose="020F0302020204030204" pitchFamily="34" charset="0"/>
                <a:ea typeface="Times New Roman" panose="02020603050405020304" pitchFamily="18" charset="0"/>
              </a:rPr>
              <a:t>I am a Maker specialising in glass and cutwork, graduating from University of Wales Trinity St David in Surface Pattern Design this year, and would like to enquire about holding a glass graduate exhibition in The Mission Gallery</a:t>
            </a:r>
            <a:r>
              <a:rPr lang="en-GB" sz="1000" dirty="0" smtClean="0">
                <a:solidFill>
                  <a:srgbClr val="000000"/>
                </a:solidFill>
                <a:latin typeface="Calibri Light" panose="020F0302020204030204" pitchFamily="34" charset="0"/>
                <a:ea typeface="Times New Roman" panose="02020603050405020304" pitchFamily="18" charset="0"/>
              </a:rPr>
              <a:t>.</a:t>
            </a:r>
          </a:p>
          <a:p>
            <a:endParaRPr lang="en-GB" sz="1000" dirty="0">
              <a:latin typeface="Times New Roman" panose="02020603050405020304" pitchFamily="18" charset="0"/>
              <a:ea typeface="Times New Roman" panose="02020603050405020304" pitchFamily="18" charset="0"/>
            </a:endParaRPr>
          </a:p>
          <a:p>
            <a:r>
              <a:rPr lang="en-GB" sz="1000" dirty="0">
                <a:solidFill>
                  <a:srgbClr val="000000"/>
                </a:solidFill>
                <a:latin typeface="Calibri Light" panose="020F0302020204030204" pitchFamily="34" charset="0"/>
                <a:ea typeface="Times New Roman" panose="02020603050405020304" pitchFamily="18" charset="0"/>
              </a:rPr>
              <a:t>I have successfully collaborated with international fashion brands, national museums and local secondary schools resulting in four group exhibitions in the last three years. Alongside these, I have designed and lead creative workshops for Key Stage 3 and 4 pupils as well as selling my art-prints and glass works online, at shows, in shops and by commission. As graduates from the class of 2020, we were unable to physically exhibit our final collections to the public and would like to work with you to organise a graduate showcase. This would provide a much needed boost to our cohort and the local community following lockdown. </a:t>
            </a:r>
            <a:endParaRPr lang="en-GB" sz="1000" dirty="0" smtClean="0">
              <a:solidFill>
                <a:srgbClr val="000000"/>
              </a:solidFill>
              <a:latin typeface="Calibri Light" panose="020F0302020204030204" pitchFamily="34" charset="0"/>
              <a:ea typeface="Times New Roman" panose="02020603050405020304" pitchFamily="18" charset="0"/>
            </a:endParaRPr>
          </a:p>
          <a:p>
            <a:endParaRPr lang="en-GB" sz="1000" dirty="0">
              <a:latin typeface="Times New Roman" panose="02020603050405020304" pitchFamily="18" charset="0"/>
              <a:ea typeface="Times New Roman" panose="02020603050405020304" pitchFamily="18" charset="0"/>
            </a:endParaRPr>
          </a:p>
          <a:p>
            <a:r>
              <a:rPr lang="en-GB" sz="1000" dirty="0">
                <a:solidFill>
                  <a:srgbClr val="000000"/>
                </a:solidFill>
                <a:latin typeface="Calibri Light" panose="020F0302020204030204" pitchFamily="34" charset="0"/>
                <a:ea typeface="Times New Roman" panose="02020603050405020304" pitchFamily="18" charset="0"/>
              </a:rPr>
              <a:t>The Mission Gallery’s distinctive architectural space is an iconic part of the Swansea Art-Scene with a well-deserved international reputation for supporting Artists and bold programming choices. This makes it uniquely qualified to hold a small post-lockdown show for local glass and maker graduates. Working together, I believe we could curate an uplifting demonstration of how </a:t>
            </a:r>
            <a:r>
              <a:rPr lang="en-GB" sz="1000" dirty="0" smtClean="0">
                <a:solidFill>
                  <a:srgbClr val="000000"/>
                </a:solidFill>
                <a:latin typeface="Calibri Light" panose="020F0302020204030204" pitchFamily="34" charset="0"/>
                <a:ea typeface="Times New Roman" panose="02020603050405020304" pitchFamily="18" charset="0"/>
              </a:rPr>
              <a:t>Applied </a:t>
            </a:r>
            <a:r>
              <a:rPr lang="en-GB" sz="1000" dirty="0">
                <a:solidFill>
                  <a:srgbClr val="000000"/>
                </a:solidFill>
                <a:latin typeface="Calibri Light" panose="020F0302020204030204" pitchFamily="34" charset="0"/>
                <a:ea typeface="Times New Roman" panose="02020603050405020304" pitchFamily="18" charset="0"/>
              </a:rPr>
              <a:t>Arts can be safely and publically enjoyed in Wales during the social distancing era</a:t>
            </a:r>
            <a:r>
              <a:rPr lang="en-GB" sz="1000" dirty="0" smtClean="0">
                <a:solidFill>
                  <a:srgbClr val="000000"/>
                </a:solidFill>
                <a:latin typeface="Calibri Light" panose="020F0302020204030204" pitchFamily="34" charset="0"/>
                <a:ea typeface="Times New Roman" panose="02020603050405020304" pitchFamily="18" charset="0"/>
              </a:rPr>
              <a:t>.</a:t>
            </a:r>
          </a:p>
          <a:p>
            <a:endParaRPr lang="en-GB" sz="1000" dirty="0">
              <a:latin typeface="Times New Roman" panose="02020603050405020304" pitchFamily="18" charset="0"/>
              <a:ea typeface="Times New Roman" panose="02020603050405020304" pitchFamily="18" charset="0"/>
            </a:endParaRPr>
          </a:p>
          <a:p>
            <a:r>
              <a:rPr lang="en-GB" sz="1000" dirty="0">
                <a:solidFill>
                  <a:srgbClr val="000000"/>
                </a:solidFill>
                <a:latin typeface="Calibri Light" panose="020F0302020204030204" pitchFamily="34" charset="0"/>
                <a:ea typeface="Times New Roman" panose="02020603050405020304" pitchFamily="18" charset="0"/>
              </a:rPr>
              <a:t>I have attached my Exhibition Proposal, CV, links to my portfolio, and digital press kit for your consideration and my website is detailed above where you will find a larger catalogue of my up to date design work. Thank you for considering my application in this turbulent time, I look forward to discussing it with you at your convenience. </a:t>
            </a:r>
            <a:endParaRPr lang="en-GB" sz="1000" dirty="0">
              <a:latin typeface="Times New Roman" panose="02020603050405020304" pitchFamily="18" charset="0"/>
              <a:ea typeface="Times New Roman" panose="02020603050405020304" pitchFamily="18" charset="0"/>
            </a:endParaRPr>
          </a:p>
          <a:p>
            <a:r>
              <a:rPr lang="en-GB" sz="1000" dirty="0">
                <a:solidFill>
                  <a:srgbClr val="000000"/>
                </a:solidFill>
                <a:latin typeface="Calibri Light" panose="020F0302020204030204" pitchFamily="34" charset="0"/>
                <a:ea typeface="Times New Roman" panose="02020603050405020304" pitchFamily="18" charset="0"/>
              </a:rPr>
              <a:t> </a:t>
            </a:r>
            <a:endParaRPr lang="en-GB" sz="1000" dirty="0">
              <a:latin typeface="Times New Roman" panose="02020603050405020304" pitchFamily="18" charset="0"/>
              <a:ea typeface="Times New Roman" panose="02020603050405020304" pitchFamily="18" charset="0"/>
            </a:endParaRPr>
          </a:p>
          <a:p>
            <a:r>
              <a:rPr lang="en-GB" sz="1000" dirty="0">
                <a:solidFill>
                  <a:srgbClr val="000000"/>
                </a:solidFill>
                <a:latin typeface="Calibri Light" panose="020F0302020204030204" pitchFamily="34" charset="0"/>
                <a:ea typeface="Times New Roman" panose="02020603050405020304" pitchFamily="18" charset="0"/>
              </a:rPr>
              <a:t>Yours sincerely,</a:t>
            </a:r>
            <a:endParaRPr lang="en-GB" sz="1000" dirty="0">
              <a:latin typeface="Times New Roman" panose="02020603050405020304" pitchFamily="18" charset="0"/>
              <a:ea typeface="Times New Roman" panose="02020603050405020304" pitchFamily="18" charset="0"/>
            </a:endParaRPr>
          </a:p>
          <a:p>
            <a:r>
              <a:rPr lang="en-GB" sz="1000" dirty="0">
                <a:solidFill>
                  <a:srgbClr val="000000"/>
                </a:solidFill>
                <a:latin typeface="Calibri Light" panose="020F0302020204030204" pitchFamily="34" charset="0"/>
                <a:ea typeface="Times New Roman" panose="02020603050405020304" pitchFamily="18" charset="0"/>
              </a:rPr>
              <a:t> </a:t>
            </a:r>
            <a:endParaRPr lang="en-GB" sz="1000" dirty="0">
              <a:latin typeface="Times New Roman" panose="02020603050405020304" pitchFamily="18" charset="0"/>
              <a:ea typeface="Times New Roman" panose="02020603050405020304" pitchFamily="18" charset="0"/>
            </a:endParaRPr>
          </a:p>
          <a:p>
            <a:r>
              <a:rPr lang="en-GB" sz="1000" dirty="0">
                <a:solidFill>
                  <a:srgbClr val="000000"/>
                </a:solidFill>
                <a:latin typeface="Calibri Light" panose="020F0302020204030204" pitchFamily="34" charset="0"/>
                <a:ea typeface="Times New Roman" panose="02020603050405020304" pitchFamily="18" charset="0"/>
              </a:rPr>
              <a:t>Zoë Alice </a:t>
            </a:r>
            <a:r>
              <a:rPr lang="en-GB" sz="1000" dirty="0" err="1">
                <a:solidFill>
                  <a:srgbClr val="000000"/>
                </a:solidFill>
                <a:latin typeface="Calibri Light" panose="020F0302020204030204" pitchFamily="34" charset="0"/>
                <a:ea typeface="Times New Roman" panose="02020603050405020304" pitchFamily="18" charset="0"/>
              </a:rPr>
              <a:t>Noakes</a:t>
            </a:r>
            <a:endParaRPr lang="en-GB" sz="1000" dirty="0">
              <a:effectLst/>
              <a:latin typeface="Times New Roman" panose="02020603050405020304" pitchFamily="18" charset="0"/>
              <a:ea typeface="Times New Roman" panose="02020603050405020304" pitchFamily="18" charset="0"/>
            </a:endParaRPr>
          </a:p>
        </p:txBody>
      </p:sp>
      <p:sp>
        <p:nvSpPr>
          <p:cNvPr id="6" name="TextBox 5"/>
          <p:cNvSpPr txBox="1"/>
          <p:nvPr/>
        </p:nvSpPr>
        <p:spPr>
          <a:xfrm>
            <a:off x="6585527" y="535960"/>
            <a:ext cx="2817090" cy="1569660"/>
          </a:xfrm>
          <a:prstGeom prst="rect">
            <a:avLst/>
          </a:prstGeom>
          <a:solidFill>
            <a:schemeClr val="bg1">
              <a:lumMod val="95000"/>
            </a:schemeClr>
          </a:solidFill>
          <a:ln>
            <a:noFill/>
          </a:ln>
        </p:spPr>
        <p:txBody>
          <a:bodyPr wrap="square" rtlCol="0">
            <a:spAutoFit/>
          </a:bodyPr>
          <a:lstStyle/>
          <a:p>
            <a:pPr>
              <a:lnSpc>
                <a:spcPct val="200000"/>
              </a:lnSpc>
            </a:pPr>
            <a:r>
              <a:rPr lang="en-GB" sz="1200" dirty="0" smtClean="0">
                <a:solidFill>
                  <a:schemeClr val="bg1">
                    <a:lumMod val="50000"/>
                  </a:schemeClr>
                </a:solidFill>
              </a:rPr>
              <a:t>After researching the recipients for my press packs, I decided that Mission Gallery was the most realistic so chose to address my cover letter to them. </a:t>
            </a:r>
            <a:endParaRPr lang="en-GB" sz="1200" dirty="0">
              <a:solidFill>
                <a:schemeClr val="bg1">
                  <a:lumMod val="50000"/>
                </a:schemeClr>
              </a:solidFill>
            </a:endParaRPr>
          </a:p>
        </p:txBody>
      </p:sp>
    </p:spTree>
    <p:extLst>
      <p:ext uri="{BB962C8B-B14F-4D97-AF65-F5344CB8AC3E}">
        <p14:creationId xmlns:p14="http://schemas.microsoft.com/office/powerpoint/2010/main" val="1517779402"/>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 name="Straight Connector 1">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3"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4" name="Straight Connector 3">
            <a:extLst>
              <a:ext uri="{FF2B5EF4-FFF2-40B4-BE49-F238E27FC236}">
                <a16:creationId xmlns:a16="http://schemas.microsoft.com/office/drawing/2014/main" id="{DFEBA112-2FA0-448A-A373-EB297C4661F0}"/>
              </a:ext>
            </a:extLst>
          </p:cNvPr>
          <p:cNvCxnSpPr/>
          <p:nvPr/>
        </p:nvCxnSpPr>
        <p:spPr>
          <a:xfrm>
            <a:off x="559704" y="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pic>
        <p:nvPicPr>
          <p:cNvPr id="5" name="Picture 4"/>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563398" y="0"/>
            <a:ext cx="4890368" cy="6858000"/>
          </a:xfrm>
          <a:prstGeom prst="rect">
            <a:avLst/>
          </a:prstGeom>
        </p:spPr>
      </p:pic>
      <p:sp>
        <p:nvSpPr>
          <p:cNvPr id="6" name="TextBox 5"/>
          <p:cNvSpPr txBox="1"/>
          <p:nvPr/>
        </p:nvSpPr>
        <p:spPr>
          <a:xfrm>
            <a:off x="7457459" y="797510"/>
            <a:ext cx="3546765" cy="5262979"/>
          </a:xfrm>
          <a:prstGeom prst="rect">
            <a:avLst/>
          </a:prstGeom>
          <a:noFill/>
        </p:spPr>
        <p:txBody>
          <a:bodyPr wrap="square" rtlCol="0">
            <a:spAutoFit/>
          </a:bodyPr>
          <a:lstStyle/>
          <a:p>
            <a:pPr>
              <a:lnSpc>
                <a:spcPct val="200000"/>
              </a:lnSpc>
            </a:pPr>
            <a:r>
              <a:rPr lang="en-GB" sz="1200" dirty="0" smtClean="0">
                <a:solidFill>
                  <a:schemeClr val="bg1">
                    <a:lumMod val="50000"/>
                  </a:schemeClr>
                </a:solidFill>
              </a:rPr>
              <a:t>I’ve just spotted a spelling error as I’ve put the image in here, typical! Just goes to show how important proof reading is before sending anything off!</a:t>
            </a:r>
          </a:p>
          <a:p>
            <a:pPr>
              <a:lnSpc>
                <a:spcPct val="200000"/>
              </a:lnSpc>
            </a:pPr>
            <a:endParaRPr lang="en-GB" sz="1200" dirty="0">
              <a:solidFill>
                <a:schemeClr val="bg1">
                  <a:lumMod val="50000"/>
                </a:schemeClr>
              </a:solidFill>
            </a:endParaRPr>
          </a:p>
          <a:p>
            <a:pPr>
              <a:lnSpc>
                <a:spcPct val="200000"/>
              </a:lnSpc>
            </a:pPr>
            <a:r>
              <a:rPr lang="en-GB" sz="1200" dirty="0" smtClean="0">
                <a:solidFill>
                  <a:schemeClr val="bg1">
                    <a:lumMod val="50000"/>
                  </a:schemeClr>
                </a:solidFill>
              </a:rPr>
              <a:t>I wanted to design a sleek and professional looking letter head. I chose the same pattern I used for the website to make my branding cohesive and recognisable. As it’s such a busy pattern, I’ve applied a gentle gradient to wash it out from the bottom which draws the eye to the letter head/logo/contact into. To aid readability I also cut sections out of the pattern to create more white areas for the text to sit on so the imagery doesn’t distract from the content. I think I’ll do the same for styling my CV.</a:t>
            </a:r>
          </a:p>
        </p:txBody>
      </p:sp>
    </p:spTree>
    <p:extLst>
      <p:ext uri="{BB962C8B-B14F-4D97-AF65-F5344CB8AC3E}">
        <p14:creationId xmlns:p14="http://schemas.microsoft.com/office/powerpoint/2010/main" val="2237850898"/>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186611" y="1"/>
            <a:ext cx="7111086" cy="6858000"/>
          </a:xfrm>
          <a:prstGeom prst="rect">
            <a:avLst/>
          </a:prstGeom>
        </p:spPr>
      </p:pic>
      <p:cxnSp>
        <p:nvCxnSpPr>
          <p:cNvPr id="4" name="Straight Connector 3">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5"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6" name="Straight Connector 5">
            <a:extLst>
              <a:ext uri="{FF2B5EF4-FFF2-40B4-BE49-F238E27FC236}">
                <a16:creationId xmlns:a16="http://schemas.microsoft.com/office/drawing/2014/main" id="{DFEBA112-2FA0-448A-A373-EB297C4661F0}"/>
              </a:ext>
            </a:extLst>
          </p:cNvPr>
          <p:cNvCxnSpPr/>
          <p:nvPr/>
        </p:nvCxnSpPr>
        <p:spPr>
          <a:xfrm>
            <a:off x="559704" y="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7" name="TextBox 6"/>
          <p:cNvSpPr txBox="1"/>
          <p:nvPr/>
        </p:nvSpPr>
        <p:spPr>
          <a:xfrm>
            <a:off x="8820729" y="2644170"/>
            <a:ext cx="2576944" cy="1569660"/>
          </a:xfrm>
          <a:prstGeom prst="rect">
            <a:avLst/>
          </a:prstGeom>
          <a:noFill/>
        </p:spPr>
        <p:txBody>
          <a:bodyPr wrap="square" rtlCol="0">
            <a:spAutoFit/>
          </a:bodyPr>
          <a:lstStyle/>
          <a:p>
            <a:pPr>
              <a:lnSpc>
                <a:spcPct val="200000"/>
              </a:lnSpc>
            </a:pPr>
            <a:r>
              <a:rPr lang="en-GB" sz="1200" dirty="0" smtClean="0">
                <a:solidFill>
                  <a:schemeClr val="tx1">
                    <a:lumMod val="65000"/>
                    <a:lumOff val="35000"/>
                  </a:schemeClr>
                </a:solidFill>
              </a:rPr>
              <a:t>I’m really proud of how this came out. I’m really happy with the branding and aesthetic and it looks great digitally visualised in print.</a:t>
            </a:r>
          </a:p>
        </p:txBody>
      </p:sp>
    </p:spTree>
    <p:extLst>
      <p:ext uri="{BB962C8B-B14F-4D97-AF65-F5344CB8AC3E}">
        <p14:creationId xmlns:p14="http://schemas.microsoft.com/office/powerpoint/2010/main" val="3684640805"/>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51835" y="944218"/>
            <a:ext cx="3190461" cy="3600986"/>
          </a:xfrm>
          <a:prstGeom prst="rect">
            <a:avLst/>
          </a:prstGeom>
          <a:noFill/>
        </p:spPr>
        <p:txBody>
          <a:bodyPr wrap="square" rtlCol="0">
            <a:spAutoFit/>
          </a:bodyPr>
          <a:lstStyle/>
          <a:p>
            <a:r>
              <a:rPr lang="en-GB" sz="1400"/>
              <a:t>Welshpool High School (2002-2009)</a:t>
            </a:r>
          </a:p>
          <a:p>
            <a:endParaRPr lang="en-GB" sz="1400"/>
          </a:p>
          <a:p>
            <a:r>
              <a:rPr lang="en-GB" sz="1400"/>
              <a:t>GCSEs</a:t>
            </a:r>
          </a:p>
          <a:p>
            <a:endParaRPr lang="en-GB" sz="1400"/>
          </a:p>
          <a:p>
            <a:r>
              <a:rPr lang="en-GB" sz="1400"/>
              <a:t>Art &amp; Design		A*</a:t>
            </a:r>
          </a:p>
          <a:p>
            <a:r>
              <a:rPr lang="en-GB" sz="1400"/>
              <a:t>Mathematics		A*</a:t>
            </a:r>
          </a:p>
          <a:p>
            <a:r>
              <a:rPr lang="en-GB" sz="1400"/>
              <a:t>Chemistry		A*</a:t>
            </a:r>
          </a:p>
          <a:p>
            <a:r>
              <a:rPr lang="en-GB" sz="1400"/>
              <a:t>Biology			A*</a:t>
            </a:r>
          </a:p>
          <a:p>
            <a:r>
              <a:rPr lang="en-GB" sz="1400"/>
              <a:t>Physics			A</a:t>
            </a:r>
          </a:p>
          <a:p>
            <a:r>
              <a:rPr lang="en-GB" sz="1400"/>
              <a:t>English (Language)		A</a:t>
            </a:r>
          </a:p>
          <a:p>
            <a:r>
              <a:rPr lang="en-GB" sz="1400"/>
              <a:t>English (Literature)		A</a:t>
            </a:r>
          </a:p>
          <a:p>
            <a:r>
              <a:rPr lang="en-GB" sz="1400"/>
              <a:t>Geography		A</a:t>
            </a:r>
          </a:p>
          <a:p>
            <a:r>
              <a:rPr lang="en-GB" sz="1400"/>
              <a:t>Spanish			A</a:t>
            </a:r>
          </a:p>
          <a:p>
            <a:r>
              <a:rPr lang="en-GB" sz="1400"/>
              <a:t>Ethics (Short Course)	A</a:t>
            </a:r>
          </a:p>
          <a:p>
            <a:r>
              <a:rPr lang="en-GB" sz="1400"/>
              <a:t>Welsh (Short Course)	A</a:t>
            </a:r>
          </a:p>
          <a:p>
            <a:endParaRPr lang="en-GB"/>
          </a:p>
        </p:txBody>
      </p:sp>
      <p:sp>
        <p:nvSpPr>
          <p:cNvPr id="3" name="TextBox 2"/>
          <p:cNvSpPr txBox="1"/>
          <p:nvPr/>
        </p:nvSpPr>
        <p:spPr>
          <a:xfrm>
            <a:off x="1151834" y="4545204"/>
            <a:ext cx="3190461" cy="523220"/>
          </a:xfrm>
          <a:prstGeom prst="rect">
            <a:avLst/>
          </a:prstGeom>
          <a:noFill/>
        </p:spPr>
        <p:txBody>
          <a:bodyPr wrap="square" rtlCol="0">
            <a:spAutoFit/>
          </a:bodyPr>
          <a:lstStyle/>
          <a:p>
            <a:r>
              <a:rPr lang="en-GB" sz="1400" dirty="0" smtClean="0"/>
              <a:t>3 </a:t>
            </a:r>
            <a:r>
              <a:rPr lang="en-GB" sz="1400" dirty="0"/>
              <a:t>A Levels with a B in Art &amp; </a:t>
            </a:r>
            <a:r>
              <a:rPr lang="en-GB" sz="1400" dirty="0" smtClean="0"/>
              <a:t>Design and 2 additional AS levels. </a:t>
            </a:r>
            <a:endParaRPr lang="en-GB" sz="1400" dirty="0"/>
          </a:p>
        </p:txBody>
      </p:sp>
      <p:sp>
        <p:nvSpPr>
          <p:cNvPr id="5" name="TextBox 4"/>
          <p:cNvSpPr txBox="1"/>
          <p:nvPr/>
        </p:nvSpPr>
        <p:spPr>
          <a:xfrm>
            <a:off x="1151834" y="5344509"/>
            <a:ext cx="4075043" cy="523220"/>
          </a:xfrm>
          <a:prstGeom prst="rect">
            <a:avLst/>
          </a:prstGeom>
          <a:noFill/>
        </p:spPr>
        <p:txBody>
          <a:bodyPr wrap="square" rtlCol="0">
            <a:spAutoFit/>
          </a:bodyPr>
          <a:lstStyle/>
          <a:p>
            <a:r>
              <a:rPr lang="en-GB" sz="1400"/>
              <a:t>Welsh Institute for Science &amp; Art, UWTSD (2016-2020)</a:t>
            </a:r>
          </a:p>
        </p:txBody>
      </p:sp>
      <p:sp>
        <p:nvSpPr>
          <p:cNvPr id="6" name="TextBox 5"/>
          <p:cNvSpPr txBox="1"/>
          <p:nvPr/>
        </p:nvSpPr>
        <p:spPr>
          <a:xfrm>
            <a:off x="1151833" y="5867729"/>
            <a:ext cx="4075043" cy="523220"/>
          </a:xfrm>
          <a:prstGeom prst="rect">
            <a:avLst/>
          </a:prstGeom>
          <a:noFill/>
        </p:spPr>
        <p:txBody>
          <a:bodyPr wrap="square" rtlCol="0">
            <a:spAutoFit/>
          </a:bodyPr>
          <a:lstStyle/>
          <a:p>
            <a:r>
              <a:rPr lang="en-GB" sz="1400" dirty="0"/>
              <a:t>BA (Hons) Surface Pattern Design – Maker</a:t>
            </a:r>
          </a:p>
          <a:p>
            <a:r>
              <a:rPr lang="en-GB" sz="1400" dirty="0"/>
              <a:t>(Grade </a:t>
            </a:r>
            <a:r>
              <a:rPr lang="en-GB" sz="1400" dirty="0" smtClean="0"/>
              <a:t>Pending)</a:t>
            </a:r>
            <a:endParaRPr lang="en-GB" sz="1400" dirty="0"/>
          </a:p>
        </p:txBody>
      </p:sp>
      <p:cxnSp>
        <p:nvCxnSpPr>
          <p:cNvPr id="7" name="Straight Connector 6">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8"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9" name="Straight Connector 8">
            <a:extLst>
              <a:ext uri="{FF2B5EF4-FFF2-40B4-BE49-F238E27FC236}">
                <a16:creationId xmlns:a16="http://schemas.microsoft.com/office/drawing/2014/main" id="{DFEBA112-2FA0-448A-A373-EB297C4661F0}"/>
              </a:ext>
            </a:extLst>
          </p:cNvPr>
          <p:cNvCxnSpPr/>
          <p:nvPr/>
        </p:nvCxnSpPr>
        <p:spPr>
          <a:xfrm>
            <a:off x="559704" y="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10" name="TextBox 9"/>
          <p:cNvSpPr txBox="1"/>
          <p:nvPr/>
        </p:nvSpPr>
        <p:spPr>
          <a:xfrm>
            <a:off x="4830549" y="944218"/>
            <a:ext cx="3422469" cy="4832092"/>
          </a:xfrm>
          <a:prstGeom prst="rect">
            <a:avLst/>
          </a:prstGeom>
          <a:noFill/>
        </p:spPr>
        <p:txBody>
          <a:bodyPr wrap="square" rtlCol="0">
            <a:spAutoFit/>
          </a:bodyPr>
          <a:lstStyle/>
          <a:p>
            <a:r>
              <a:rPr lang="en-GB" sz="1400" dirty="0" smtClean="0"/>
              <a:t>Employment</a:t>
            </a:r>
          </a:p>
          <a:p>
            <a:endParaRPr lang="en-GB" sz="1400" dirty="0"/>
          </a:p>
          <a:p>
            <a:r>
              <a:rPr lang="en-GB" sz="1400" dirty="0" smtClean="0"/>
              <a:t>Arts in Action Residencies (2018 and 2020)</a:t>
            </a:r>
            <a:endParaRPr lang="en-GB" sz="1400" dirty="0"/>
          </a:p>
          <a:p>
            <a:endParaRPr lang="en-GB" sz="1400" dirty="0"/>
          </a:p>
          <a:p>
            <a:r>
              <a:rPr lang="en-GB" sz="1400" dirty="0"/>
              <a:t>Civil service DVLA – Administrative Officer</a:t>
            </a:r>
          </a:p>
          <a:p>
            <a:r>
              <a:rPr lang="en-GB" sz="1400" dirty="0"/>
              <a:t>Providing clear and accurate information while adhering to strict DPA. Assisting member of the public with vehicle enquiries and taking tax </a:t>
            </a:r>
            <a:r>
              <a:rPr lang="en-GB" sz="1400" dirty="0" smtClean="0"/>
              <a:t>payments</a:t>
            </a:r>
          </a:p>
          <a:p>
            <a:endParaRPr lang="en-GB" sz="1400" dirty="0"/>
          </a:p>
          <a:p>
            <a:r>
              <a:rPr lang="en-GB" sz="1400" dirty="0"/>
              <a:t>quality control manager – creating scripts and other centralised documents, training and coaching, monitoring, analysis and reporting of trends</a:t>
            </a:r>
          </a:p>
          <a:p>
            <a:endParaRPr lang="en-GB" sz="1400" dirty="0"/>
          </a:p>
          <a:p>
            <a:endParaRPr lang="en-GB" sz="1400" dirty="0" smtClean="0"/>
          </a:p>
          <a:p>
            <a:r>
              <a:rPr lang="en-GB" sz="1400" dirty="0" smtClean="0"/>
              <a:t>Sales/customer </a:t>
            </a:r>
            <a:r>
              <a:rPr lang="en-GB" sz="1400" dirty="0"/>
              <a:t>service – regularly meeting and exceeding targets in high intensity environments. Excellent communication, problem solving and decision making </a:t>
            </a:r>
            <a:r>
              <a:rPr lang="en-GB" sz="1400" dirty="0" smtClean="0"/>
              <a:t>skills</a:t>
            </a:r>
            <a:endParaRPr lang="en-GB" sz="1400" dirty="0"/>
          </a:p>
          <a:p>
            <a:endParaRPr lang="en-GB" sz="1400" dirty="0"/>
          </a:p>
          <a:p>
            <a:endParaRPr lang="en-GB" sz="1400" dirty="0"/>
          </a:p>
        </p:txBody>
      </p:sp>
      <p:sp>
        <p:nvSpPr>
          <p:cNvPr id="11" name="TextBox 10"/>
          <p:cNvSpPr txBox="1"/>
          <p:nvPr/>
        </p:nvSpPr>
        <p:spPr>
          <a:xfrm>
            <a:off x="8509264" y="944218"/>
            <a:ext cx="3190461" cy="4370427"/>
          </a:xfrm>
          <a:prstGeom prst="rect">
            <a:avLst/>
          </a:prstGeom>
          <a:noFill/>
        </p:spPr>
        <p:txBody>
          <a:bodyPr wrap="square" rtlCol="0">
            <a:spAutoFit/>
          </a:bodyPr>
          <a:lstStyle/>
          <a:p>
            <a:r>
              <a:rPr lang="en-GB" sz="1400" dirty="0" smtClean="0"/>
              <a:t>Experience</a:t>
            </a:r>
          </a:p>
          <a:p>
            <a:endParaRPr lang="en-GB" sz="1400" dirty="0" smtClean="0"/>
          </a:p>
          <a:p>
            <a:r>
              <a:rPr lang="en-GB" sz="1400" dirty="0" smtClean="0"/>
              <a:t>Alacrity Challenge 2020</a:t>
            </a:r>
            <a:endParaRPr lang="en-GB" sz="1400" dirty="0"/>
          </a:p>
          <a:p>
            <a:endParaRPr lang="en-GB" sz="1400" dirty="0" smtClean="0"/>
          </a:p>
          <a:p>
            <a:r>
              <a:rPr lang="en-GB" sz="1400" dirty="0" smtClean="0"/>
              <a:t>Race To Market 2018</a:t>
            </a:r>
            <a:endParaRPr lang="en-GB" sz="1400" dirty="0"/>
          </a:p>
          <a:p>
            <a:endParaRPr lang="en-GB" sz="1400" dirty="0"/>
          </a:p>
          <a:p>
            <a:r>
              <a:rPr lang="en-GB" sz="1400" dirty="0"/>
              <a:t>2 years as course rep in </a:t>
            </a:r>
            <a:r>
              <a:rPr lang="en-GB" sz="1400" dirty="0" err="1"/>
              <a:t>uni</a:t>
            </a:r>
            <a:r>
              <a:rPr lang="en-GB" sz="1400" dirty="0"/>
              <a:t> </a:t>
            </a:r>
            <a:r>
              <a:rPr lang="en-GB" sz="1400" dirty="0" smtClean="0"/>
              <a:t>2016-18</a:t>
            </a:r>
            <a:endParaRPr lang="en-GB" sz="1400" dirty="0"/>
          </a:p>
          <a:p>
            <a:endParaRPr lang="en-GB" dirty="0" smtClean="0"/>
          </a:p>
          <a:p>
            <a:r>
              <a:rPr lang="en-GB" sz="1400" dirty="0"/>
              <a:t>The Sutton Trust Summer School programme 2008 - The University of Cambridge, ‘Mechanics &amp; Special Relativity’ 5 day Physics Course</a:t>
            </a:r>
            <a:r>
              <a:rPr lang="en-GB" sz="1400" dirty="0" smtClean="0"/>
              <a:t>.</a:t>
            </a:r>
          </a:p>
          <a:p>
            <a:endParaRPr lang="en-GB" sz="1400" dirty="0"/>
          </a:p>
          <a:p>
            <a:r>
              <a:rPr lang="en-GB" sz="1400" dirty="0"/>
              <a:t>Powys Youth Forum &amp; Youth Welsh Assembly Government (during school &amp; sixth form)</a:t>
            </a:r>
          </a:p>
          <a:p>
            <a:endParaRPr lang="en-GB" sz="1400" dirty="0"/>
          </a:p>
          <a:p>
            <a:endParaRPr lang="en-GB" dirty="0"/>
          </a:p>
          <a:p>
            <a:endParaRPr lang="en-GB" dirty="0"/>
          </a:p>
        </p:txBody>
      </p:sp>
      <p:sp>
        <p:nvSpPr>
          <p:cNvPr id="12" name="TextBox 11"/>
          <p:cNvSpPr txBox="1"/>
          <p:nvPr/>
        </p:nvSpPr>
        <p:spPr>
          <a:xfrm>
            <a:off x="794327" y="240145"/>
            <a:ext cx="11111346" cy="461665"/>
          </a:xfrm>
          <a:prstGeom prst="rect">
            <a:avLst/>
          </a:prstGeom>
          <a:solidFill>
            <a:schemeClr val="bg1">
              <a:lumMod val="95000"/>
            </a:schemeClr>
          </a:solidFill>
          <a:ln>
            <a:noFill/>
          </a:ln>
        </p:spPr>
        <p:txBody>
          <a:bodyPr wrap="square" rtlCol="0">
            <a:spAutoFit/>
          </a:bodyPr>
          <a:lstStyle/>
          <a:p>
            <a:r>
              <a:rPr lang="en-GB" sz="1200" dirty="0" smtClean="0">
                <a:solidFill>
                  <a:schemeClr val="bg1">
                    <a:lumMod val="50000"/>
                  </a:schemeClr>
                </a:solidFill>
              </a:rPr>
              <a:t>I’ve had a block when trying to write my creative CV. I never had an issue writing one before university, but those were a different format for a different audience. The content of my CV will need editing to suit specific recipients and roles. To start, I’ve gathered all the basic info I need in one place, so hopefully it will just need editing down and formatting.</a:t>
            </a:r>
            <a:endParaRPr lang="en-GB" sz="1200" dirty="0">
              <a:solidFill>
                <a:schemeClr val="bg1">
                  <a:lumMod val="50000"/>
                </a:schemeClr>
              </a:solidFill>
            </a:endParaRPr>
          </a:p>
        </p:txBody>
      </p:sp>
    </p:spTree>
    <p:extLst>
      <p:ext uri="{BB962C8B-B14F-4D97-AF65-F5344CB8AC3E}">
        <p14:creationId xmlns:p14="http://schemas.microsoft.com/office/powerpoint/2010/main" val="3141855863"/>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53435" y="291063"/>
            <a:ext cx="4884656" cy="369332"/>
          </a:xfrm>
          <a:prstGeom prst="rect">
            <a:avLst/>
          </a:prstGeom>
          <a:noFill/>
        </p:spPr>
        <p:txBody>
          <a:bodyPr wrap="square" rtlCol="0">
            <a:spAutoFit/>
          </a:bodyPr>
          <a:lstStyle/>
          <a:p>
            <a:r>
              <a:rPr lang="en-GB"/>
              <a:t>Awards, Exhibitions &amp; Publications/Press Releases</a:t>
            </a:r>
          </a:p>
        </p:txBody>
      </p:sp>
      <p:sp>
        <p:nvSpPr>
          <p:cNvPr id="3" name="TextBox 2"/>
          <p:cNvSpPr txBox="1"/>
          <p:nvPr/>
        </p:nvSpPr>
        <p:spPr>
          <a:xfrm>
            <a:off x="735394" y="944218"/>
            <a:ext cx="2950852" cy="2369880"/>
          </a:xfrm>
          <a:prstGeom prst="rect">
            <a:avLst/>
          </a:prstGeom>
          <a:noFill/>
        </p:spPr>
        <p:txBody>
          <a:bodyPr wrap="square" rtlCol="0">
            <a:spAutoFit/>
          </a:bodyPr>
          <a:lstStyle/>
          <a:p>
            <a:r>
              <a:rPr lang="en-GB" sz="1400" i="1" dirty="0" smtClean="0"/>
              <a:t>Best </a:t>
            </a:r>
            <a:r>
              <a:rPr lang="en-GB" sz="1400" i="1" dirty="0"/>
              <a:t>Product Award </a:t>
            </a:r>
            <a:r>
              <a:rPr lang="en-GB" sz="1400" dirty="0"/>
              <a:t>at Race To Market 2018</a:t>
            </a:r>
          </a:p>
          <a:p>
            <a:endParaRPr lang="en-GB" dirty="0" smtClean="0"/>
          </a:p>
          <a:p>
            <a:r>
              <a:rPr lang="en-GB" sz="1400" i="1" dirty="0"/>
              <a:t>Old </a:t>
            </a:r>
            <a:r>
              <a:rPr lang="en-GB" sz="1400" i="1" dirty="0" err="1"/>
              <a:t>Dy'vorians</a:t>
            </a:r>
            <a:r>
              <a:rPr lang="en-GB" sz="1400" i="1" dirty="0"/>
              <a:t> Association Annual President's Award</a:t>
            </a:r>
          </a:p>
          <a:p>
            <a:r>
              <a:rPr lang="en-GB" sz="1400" dirty="0"/>
              <a:t>2017</a:t>
            </a:r>
          </a:p>
          <a:p>
            <a:endParaRPr lang="en-GB" dirty="0" smtClean="0"/>
          </a:p>
          <a:p>
            <a:r>
              <a:rPr lang="en-GB" sz="1400" dirty="0"/>
              <a:t>Shortlisted </a:t>
            </a:r>
            <a:r>
              <a:rPr lang="en-GB" sz="1400" dirty="0" smtClean="0"/>
              <a:t>for </a:t>
            </a:r>
            <a:r>
              <a:rPr lang="en-GB" sz="1400" i="1" dirty="0" err="1"/>
              <a:t>iDott</a:t>
            </a:r>
            <a:r>
              <a:rPr lang="en-GB" sz="1400" i="1" dirty="0"/>
              <a:t> W</a:t>
            </a:r>
            <a:r>
              <a:rPr lang="en-GB" sz="1400" i="1" dirty="0" smtClean="0"/>
              <a:t>allpaper Competition – LIMITLESS Category  </a:t>
            </a:r>
            <a:r>
              <a:rPr lang="en-GB" sz="1400" dirty="0" smtClean="0"/>
              <a:t>2017  </a:t>
            </a:r>
            <a:endParaRPr lang="en-GB" dirty="0"/>
          </a:p>
        </p:txBody>
      </p:sp>
      <p:sp>
        <p:nvSpPr>
          <p:cNvPr id="4" name="TextBox 3"/>
          <p:cNvSpPr txBox="1"/>
          <p:nvPr/>
        </p:nvSpPr>
        <p:spPr>
          <a:xfrm>
            <a:off x="3861935" y="944218"/>
            <a:ext cx="3190461" cy="3754874"/>
          </a:xfrm>
          <a:prstGeom prst="rect">
            <a:avLst/>
          </a:prstGeom>
          <a:noFill/>
        </p:spPr>
        <p:txBody>
          <a:bodyPr wrap="square" rtlCol="0">
            <a:spAutoFit/>
          </a:bodyPr>
          <a:lstStyle/>
          <a:p>
            <a:r>
              <a:rPr lang="en-GB" sz="1400" dirty="0"/>
              <a:t>FLASH Collaboration with Eley </a:t>
            </a:r>
            <a:r>
              <a:rPr lang="en-GB" sz="1400" dirty="0" err="1"/>
              <a:t>Kishimoto</a:t>
            </a:r>
            <a:r>
              <a:rPr lang="en-GB" sz="1400" dirty="0"/>
              <a:t> 2018</a:t>
            </a:r>
          </a:p>
          <a:p>
            <a:endParaRPr lang="en-GB" sz="1400" dirty="0"/>
          </a:p>
          <a:p>
            <a:r>
              <a:rPr lang="en-GB" sz="1400" dirty="0"/>
              <a:t>Pattern The World, Collaboration with Eley </a:t>
            </a:r>
            <a:r>
              <a:rPr lang="en-GB" sz="1400" dirty="0" err="1"/>
              <a:t>Kishimoto</a:t>
            </a:r>
            <a:r>
              <a:rPr lang="en-GB" sz="1400" dirty="0"/>
              <a:t> 2018</a:t>
            </a:r>
          </a:p>
          <a:p>
            <a:endParaRPr lang="en-GB" sz="1400" dirty="0"/>
          </a:p>
          <a:p>
            <a:r>
              <a:rPr lang="en-GB" sz="1400" dirty="0"/>
              <a:t>Re-Imagining The Archive: Designing The Future. Weekend Intervention at St Fagan’s National Museum of History Feb 2019</a:t>
            </a:r>
          </a:p>
          <a:p>
            <a:endParaRPr lang="en-GB" sz="1400" dirty="0"/>
          </a:p>
          <a:p>
            <a:r>
              <a:rPr lang="en-GB" sz="1400" dirty="0"/>
              <a:t>Picture This 202020, Print exhibition &amp; Sale, Nov 2019</a:t>
            </a:r>
          </a:p>
          <a:p>
            <a:endParaRPr lang="en-GB" sz="1400" dirty="0"/>
          </a:p>
          <a:p>
            <a:r>
              <a:rPr lang="en-GB" sz="1400" dirty="0"/>
              <a:t>SPD Pop-Up Show &amp; Sale, March 2020 </a:t>
            </a:r>
          </a:p>
          <a:p>
            <a:endParaRPr lang="en-GB" sz="1400" dirty="0"/>
          </a:p>
          <a:p>
            <a:r>
              <a:rPr lang="en-GB" sz="1400" dirty="0"/>
              <a:t>SCA Online Summer Showcase, July 2020</a:t>
            </a:r>
          </a:p>
        </p:txBody>
      </p:sp>
      <p:sp>
        <p:nvSpPr>
          <p:cNvPr id="5" name="TextBox 4"/>
          <p:cNvSpPr txBox="1"/>
          <p:nvPr/>
        </p:nvSpPr>
        <p:spPr>
          <a:xfrm>
            <a:off x="7292008" y="159387"/>
            <a:ext cx="4410466" cy="6555641"/>
          </a:xfrm>
          <a:prstGeom prst="rect">
            <a:avLst/>
          </a:prstGeom>
          <a:noFill/>
        </p:spPr>
        <p:txBody>
          <a:bodyPr wrap="square" rtlCol="0">
            <a:spAutoFit/>
          </a:bodyPr>
          <a:lstStyle/>
          <a:p>
            <a:r>
              <a:rPr lang="en-GB" sz="1400" dirty="0" smtClean="0"/>
              <a:t>2 features on </a:t>
            </a:r>
            <a:r>
              <a:rPr lang="en-GB" sz="1400" dirty="0" err="1" smtClean="0"/>
              <a:t>Kilncare’s</a:t>
            </a:r>
            <a:r>
              <a:rPr lang="en-GB" sz="1400" dirty="0" smtClean="0"/>
              <a:t> Instagram</a:t>
            </a:r>
          </a:p>
          <a:p>
            <a:r>
              <a:rPr lang="en-GB" sz="1400" dirty="0">
                <a:hlinkClick r:id="rId2"/>
              </a:rPr>
              <a:t>https://www.instagram.com/p/CBKpFkJna9G</a:t>
            </a:r>
            <a:r>
              <a:rPr lang="en-GB" sz="1400" dirty="0" smtClean="0">
                <a:hlinkClick r:id="rId2"/>
              </a:rPr>
              <a:t>/</a:t>
            </a:r>
            <a:endParaRPr lang="en-GB" sz="1400" dirty="0" smtClean="0"/>
          </a:p>
          <a:p>
            <a:r>
              <a:rPr lang="en-GB" sz="1400" dirty="0">
                <a:hlinkClick r:id="rId3"/>
              </a:rPr>
              <a:t>https://www.instagram.com/p/B8Qvh5lHEB7</a:t>
            </a:r>
            <a:r>
              <a:rPr lang="en-GB" sz="1400" dirty="0" smtClean="0">
                <a:hlinkClick r:id="rId3"/>
              </a:rPr>
              <a:t>/</a:t>
            </a:r>
            <a:endParaRPr lang="en-GB" sz="1400" dirty="0" smtClean="0"/>
          </a:p>
          <a:p>
            <a:endParaRPr lang="en-GB" sz="1400" dirty="0"/>
          </a:p>
          <a:p>
            <a:r>
              <a:rPr lang="en-GB" sz="1400" dirty="0" smtClean="0"/>
              <a:t>St </a:t>
            </a:r>
            <a:r>
              <a:rPr lang="en-GB" sz="1400" dirty="0" err="1"/>
              <a:t>fagans</a:t>
            </a:r>
            <a:r>
              <a:rPr lang="en-GB" sz="1400" dirty="0"/>
              <a:t> Zine</a:t>
            </a:r>
          </a:p>
          <a:p>
            <a:r>
              <a:rPr lang="en-GB" sz="1400" dirty="0">
                <a:hlinkClick r:id="rId4"/>
              </a:rPr>
              <a:t>https://issuu.com/trinitysaintdavid/docs/catalogue pages  204-209</a:t>
            </a:r>
            <a:r>
              <a:rPr lang="en-GB" sz="1400" dirty="0"/>
              <a:t> </a:t>
            </a:r>
            <a:endParaRPr lang="en-GB" sz="1400" dirty="0" smtClean="0"/>
          </a:p>
          <a:p>
            <a:endParaRPr lang="en-GB" sz="1400" dirty="0"/>
          </a:p>
          <a:p>
            <a:r>
              <a:rPr lang="en-GB" sz="1400" dirty="0"/>
              <a:t>St. </a:t>
            </a:r>
            <a:r>
              <a:rPr lang="en-GB" sz="1400" dirty="0" err="1"/>
              <a:t>Fagans</a:t>
            </a:r>
            <a:r>
              <a:rPr lang="en-GB" sz="1400" dirty="0"/>
              <a:t> Collaboration Press Release:</a:t>
            </a:r>
          </a:p>
          <a:p>
            <a:endParaRPr lang="en-GB" sz="1400" dirty="0"/>
          </a:p>
          <a:p>
            <a:r>
              <a:rPr lang="en-GB" sz="1400" dirty="0">
                <a:hlinkClick r:id="rId5"/>
              </a:rPr>
              <a:t>www.uwtsd.ac.uk/news/press-releases/press-2019/uwtsd-surface-pattern-design-students-bring-st-fagans-archive-to-life-in-stunning-new-exhibition</a:t>
            </a:r>
            <a:endParaRPr lang="en-GB" sz="1400" dirty="0"/>
          </a:p>
          <a:p>
            <a:endParaRPr lang="en-GB" sz="1400" dirty="0" smtClean="0"/>
          </a:p>
          <a:p>
            <a:pPr lvl="0"/>
            <a:r>
              <a:rPr lang="en-GB" sz="1400" dirty="0">
                <a:solidFill>
                  <a:prstClr val="black"/>
                </a:solidFill>
              </a:rPr>
              <a:t>Race To Market Press Release:</a:t>
            </a:r>
          </a:p>
          <a:p>
            <a:pPr lvl="0"/>
            <a:endParaRPr lang="en-GB" sz="1400" dirty="0">
              <a:solidFill>
                <a:prstClr val="black"/>
              </a:solidFill>
            </a:endParaRPr>
          </a:p>
          <a:p>
            <a:pPr lvl="0"/>
            <a:r>
              <a:rPr lang="en-GB" sz="1400" dirty="0">
                <a:solidFill>
                  <a:prstClr val="black"/>
                </a:solidFill>
                <a:hlinkClick r:id="rId6"/>
              </a:rPr>
              <a:t>www.uwtsd.ac.uk/news/press-releases/press-2018/student-success-at-race-to-market</a:t>
            </a:r>
            <a:endParaRPr lang="en-GB" sz="1400" dirty="0">
              <a:solidFill>
                <a:prstClr val="black"/>
              </a:solidFill>
            </a:endParaRPr>
          </a:p>
          <a:p>
            <a:endParaRPr lang="en-GB" sz="1400" dirty="0" smtClean="0"/>
          </a:p>
          <a:p>
            <a:r>
              <a:rPr lang="en-GB" sz="1400" dirty="0"/>
              <a:t>Eley </a:t>
            </a:r>
            <a:r>
              <a:rPr lang="en-GB" sz="1400" dirty="0" err="1"/>
              <a:t>Kishimoto</a:t>
            </a:r>
            <a:r>
              <a:rPr lang="en-GB" sz="1400" dirty="0"/>
              <a:t> Collaboration, Zine Article: </a:t>
            </a:r>
          </a:p>
          <a:p>
            <a:r>
              <a:rPr lang="en-GB" sz="1400" dirty="0">
                <a:hlinkClick r:id="rId7"/>
              </a:rPr>
              <a:t>https://issuu.com/trinitysaintdavid/docs/patternzine_-_surface_pattern_desig</a:t>
            </a:r>
            <a:r>
              <a:rPr lang="en-GB" sz="1400" dirty="0"/>
              <a:t> Page 7</a:t>
            </a:r>
          </a:p>
          <a:p>
            <a:endParaRPr lang="en-GB" sz="1400" dirty="0" smtClean="0"/>
          </a:p>
          <a:p>
            <a:endParaRPr lang="en-GB" sz="1400" dirty="0" smtClean="0"/>
          </a:p>
          <a:p>
            <a:r>
              <a:rPr lang="en-GB" sz="1400" dirty="0" smtClean="0"/>
              <a:t>Flash </a:t>
            </a:r>
            <a:r>
              <a:rPr lang="en-GB" sz="1400" dirty="0"/>
              <a:t>Pop Up Exhibition Press Release:</a:t>
            </a:r>
          </a:p>
          <a:p>
            <a:endParaRPr lang="en-GB" sz="1400" dirty="0"/>
          </a:p>
          <a:p>
            <a:r>
              <a:rPr lang="en-GB" sz="1400" dirty="0"/>
              <a:t>www.pcydds.ac.uk/news/press-releases/press-2017/professor-of-practice-flash-project-and-pop-up-exhibition</a:t>
            </a:r>
          </a:p>
          <a:p>
            <a:endParaRPr lang="en-GB" sz="1400" dirty="0"/>
          </a:p>
        </p:txBody>
      </p:sp>
      <p:cxnSp>
        <p:nvCxnSpPr>
          <p:cNvPr id="6" name="Straight Connector 5">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7"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8" name="Straight Connector 7">
            <a:extLst>
              <a:ext uri="{FF2B5EF4-FFF2-40B4-BE49-F238E27FC236}">
                <a16:creationId xmlns:a16="http://schemas.microsoft.com/office/drawing/2014/main" id="{DFEBA112-2FA0-448A-A373-EB297C4661F0}"/>
              </a:ext>
            </a:extLst>
          </p:cNvPr>
          <p:cNvCxnSpPr/>
          <p:nvPr/>
        </p:nvCxnSpPr>
        <p:spPr>
          <a:xfrm>
            <a:off x="559704" y="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9" name="TextBox 8"/>
          <p:cNvSpPr txBox="1"/>
          <p:nvPr/>
        </p:nvSpPr>
        <p:spPr>
          <a:xfrm>
            <a:off x="1034473" y="3519055"/>
            <a:ext cx="2503054" cy="2585323"/>
          </a:xfrm>
          <a:prstGeom prst="rect">
            <a:avLst/>
          </a:prstGeom>
          <a:solidFill>
            <a:schemeClr val="bg1">
              <a:lumMod val="95000"/>
            </a:schemeClr>
          </a:solidFill>
          <a:ln>
            <a:noFill/>
          </a:ln>
        </p:spPr>
        <p:txBody>
          <a:bodyPr wrap="square" rtlCol="0">
            <a:spAutoFit/>
          </a:bodyPr>
          <a:lstStyle/>
          <a:p>
            <a:pPr>
              <a:lnSpc>
                <a:spcPct val="150000"/>
              </a:lnSpc>
            </a:pPr>
            <a:r>
              <a:rPr lang="en-GB" sz="1200" dirty="0" smtClean="0">
                <a:solidFill>
                  <a:schemeClr val="bg1">
                    <a:lumMod val="50000"/>
                  </a:schemeClr>
                </a:solidFill>
              </a:rPr>
              <a:t>I’ve tried to include as much as possible on these pages so I can select the best from them to make as strong a strong CV. I’m not sure </a:t>
            </a:r>
            <a:r>
              <a:rPr lang="en-GB" sz="1200" dirty="0" err="1" smtClean="0">
                <a:solidFill>
                  <a:schemeClr val="bg1">
                    <a:lumMod val="50000"/>
                  </a:schemeClr>
                </a:solidFill>
              </a:rPr>
              <a:t>whats</a:t>
            </a:r>
            <a:r>
              <a:rPr lang="en-GB" sz="1200" dirty="0" smtClean="0">
                <a:solidFill>
                  <a:schemeClr val="bg1">
                    <a:lumMod val="50000"/>
                  </a:schemeClr>
                </a:solidFill>
              </a:rPr>
              <a:t> the most appropriate to mention or if there’s any I should definitely leave out. It will depend on who I’m sending to and what I’m applying for.</a:t>
            </a:r>
            <a:endParaRPr lang="en-GB" sz="1200" dirty="0">
              <a:solidFill>
                <a:schemeClr val="bg1">
                  <a:lumMod val="50000"/>
                </a:schemeClr>
              </a:solidFill>
            </a:endParaRPr>
          </a:p>
        </p:txBody>
      </p:sp>
    </p:spTree>
    <p:extLst>
      <p:ext uri="{BB962C8B-B14F-4D97-AF65-F5344CB8AC3E}">
        <p14:creationId xmlns:p14="http://schemas.microsoft.com/office/powerpoint/2010/main" val="86275797"/>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236123" y="409583"/>
            <a:ext cx="4259403" cy="4401205"/>
          </a:xfrm>
          <a:prstGeom prst="rect">
            <a:avLst/>
          </a:prstGeom>
          <a:noFill/>
        </p:spPr>
        <p:txBody>
          <a:bodyPr wrap="square" rtlCol="0">
            <a:spAutoFit/>
          </a:bodyPr>
          <a:lstStyle/>
          <a:p>
            <a:r>
              <a:rPr lang="en-GB" sz="1400" dirty="0" smtClean="0"/>
              <a:t>Soft-skills</a:t>
            </a:r>
          </a:p>
          <a:p>
            <a:endParaRPr lang="en-GB" sz="1400" dirty="0" smtClean="0"/>
          </a:p>
          <a:p>
            <a:r>
              <a:rPr lang="en-GB" sz="1400" dirty="0" smtClean="0"/>
              <a:t>Independent </a:t>
            </a:r>
            <a:r>
              <a:rPr lang="en-GB" sz="1400" dirty="0"/>
              <a:t>&amp; team work</a:t>
            </a:r>
          </a:p>
          <a:p>
            <a:r>
              <a:rPr lang="en-GB" sz="1400" dirty="0"/>
              <a:t>Time management</a:t>
            </a:r>
          </a:p>
          <a:p>
            <a:r>
              <a:rPr lang="en-GB" sz="1400" dirty="0"/>
              <a:t>Verbal, written &amp; visual communication</a:t>
            </a:r>
          </a:p>
          <a:p>
            <a:r>
              <a:rPr lang="en-GB" sz="1400" dirty="0"/>
              <a:t>Research &amp; reports</a:t>
            </a:r>
          </a:p>
          <a:p>
            <a:r>
              <a:rPr lang="en-GB" sz="1400" dirty="0"/>
              <a:t>Design &amp; delivery of training, coaching and workshops</a:t>
            </a:r>
          </a:p>
          <a:p>
            <a:r>
              <a:rPr lang="en-GB" sz="1400" dirty="0"/>
              <a:t>Creative Problem solving</a:t>
            </a:r>
          </a:p>
          <a:p>
            <a:r>
              <a:rPr lang="en-GB" sz="1400" dirty="0" smtClean="0"/>
              <a:t>Adaptability </a:t>
            </a:r>
            <a:r>
              <a:rPr lang="en-GB" sz="1400" dirty="0"/>
              <a:t>&amp; resilience</a:t>
            </a:r>
          </a:p>
          <a:p>
            <a:r>
              <a:rPr lang="en-GB" sz="1400" dirty="0" smtClean="0"/>
              <a:t>Assiduous </a:t>
            </a:r>
            <a:r>
              <a:rPr lang="en-GB" sz="1400" dirty="0"/>
              <a:t>and diligent</a:t>
            </a:r>
          </a:p>
          <a:p>
            <a:r>
              <a:rPr lang="en-GB" sz="1400" dirty="0"/>
              <a:t>Attention to detail </a:t>
            </a:r>
          </a:p>
          <a:p>
            <a:r>
              <a:rPr lang="en-GB" sz="1400" dirty="0"/>
              <a:t>Presentation </a:t>
            </a:r>
          </a:p>
          <a:p>
            <a:r>
              <a:rPr lang="en-GB" sz="1400" dirty="0"/>
              <a:t>Working to deadlines</a:t>
            </a:r>
          </a:p>
          <a:p>
            <a:r>
              <a:rPr lang="en-GB" sz="1400" dirty="0"/>
              <a:t>Idea generation &amp; exchange</a:t>
            </a:r>
          </a:p>
          <a:p>
            <a:r>
              <a:rPr lang="en-GB" sz="1400" dirty="0"/>
              <a:t>Collaborative and empathetic</a:t>
            </a:r>
          </a:p>
          <a:p>
            <a:r>
              <a:rPr lang="en-GB" sz="1400" dirty="0"/>
              <a:t>Negotiating &amp; Co-ordination</a:t>
            </a:r>
          </a:p>
          <a:p>
            <a:r>
              <a:rPr lang="en-GB" sz="1400" dirty="0"/>
              <a:t>Pitch development, sales &amp; customer </a:t>
            </a:r>
            <a:r>
              <a:rPr lang="en-GB" sz="1400" dirty="0" smtClean="0"/>
              <a:t>liaison</a:t>
            </a:r>
            <a:endParaRPr lang="en-GB" sz="1400" dirty="0"/>
          </a:p>
          <a:p>
            <a:r>
              <a:rPr lang="en-GB" sz="1400" dirty="0"/>
              <a:t>Curious &amp; analytical </a:t>
            </a:r>
          </a:p>
          <a:p>
            <a:r>
              <a:rPr lang="en-GB" sz="1400" dirty="0"/>
              <a:t>Experimental, questioning &amp; innovative</a:t>
            </a:r>
          </a:p>
          <a:p>
            <a:r>
              <a:rPr lang="en-GB" sz="1400" dirty="0"/>
              <a:t>Divergent &amp; convergent design thinking</a:t>
            </a:r>
          </a:p>
        </p:txBody>
      </p:sp>
      <p:sp>
        <p:nvSpPr>
          <p:cNvPr id="3" name="TextBox 2"/>
          <p:cNvSpPr txBox="1"/>
          <p:nvPr/>
        </p:nvSpPr>
        <p:spPr>
          <a:xfrm>
            <a:off x="728234" y="409583"/>
            <a:ext cx="4746404" cy="5262979"/>
          </a:xfrm>
          <a:prstGeom prst="rect">
            <a:avLst/>
          </a:prstGeom>
          <a:noFill/>
        </p:spPr>
        <p:txBody>
          <a:bodyPr wrap="square" rtlCol="0">
            <a:spAutoFit/>
          </a:bodyPr>
          <a:lstStyle/>
          <a:p>
            <a:r>
              <a:rPr lang="en-GB" sz="1400" dirty="0" smtClean="0"/>
              <a:t>Hard-skills </a:t>
            </a:r>
          </a:p>
          <a:p>
            <a:endParaRPr lang="en-GB" sz="1400" dirty="0"/>
          </a:p>
          <a:p>
            <a:r>
              <a:rPr lang="en-GB" sz="1400" dirty="0" smtClean="0"/>
              <a:t>Adobe </a:t>
            </a:r>
            <a:r>
              <a:rPr lang="en-GB" sz="1400" dirty="0"/>
              <a:t>Photoshop &amp; Illustrator</a:t>
            </a:r>
          </a:p>
          <a:p>
            <a:r>
              <a:rPr lang="en-GB" sz="1400" dirty="0"/>
              <a:t>AVA </a:t>
            </a:r>
          </a:p>
          <a:p>
            <a:r>
              <a:rPr lang="en-GB" sz="1400" dirty="0"/>
              <a:t>Microsoft Office</a:t>
            </a:r>
          </a:p>
          <a:p>
            <a:r>
              <a:rPr lang="en-GB" sz="1400" dirty="0"/>
              <a:t>Drawing &amp; Painting</a:t>
            </a:r>
          </a:p>
          <a:p>
            <a:r>
              <a:rPr lang="en-GB" sz="1400" dirty="0"/>
              <a:t>Digital Illustration &amp; design</a:t>
            </a:r>
          </a:p>
          <a:p>
            <a:r>
              <a:rPr lang="en-GB" sz="1400" dirty="0"/>
              <a:t>Hand, Tambour &amp; digital embroidery</a:t>
            </a:r>
          </a:p>
          <a:p>
            <a:r>
              <a:rPr lang="en-GB" sz="1400" dirty="0"/>
              <a:t>Crochet &amp; </a:t>
            </a:r>
            <a:r>
              <a:rPr lang="en-GB" sz="1400" dirty="0" err="1"/>
              <a:t>needlepunching</a:t>
            </a:r>
            <a:endParaRPr lang="en-GB" sz="1400" dirty="0"/>
          </a:p>
          <a:p>
            <a:r>
              <a:rPr lang="en-GB" sz="1400" dirty="0"/>
              <a:t>Hand &amp; digital rendered repeat patterns and designs</a:t>
            </a:r>
          </a:p>
          <a:p>
            <a:r>
              <a:rPr lang="en-GB" sz="1400" dirty="0"/>
              <a:t>Block &amp; relief printing</a:t>
            </a:r>
          </a:p>
          <a:p>
            <a:r>
              <a:rPr lang="en-GB" sz="1400" dirty="0" err="1"/>
              <a:t>Dysperse</a:t>
            </a:r>
            <a:r>
              <a:rPr lang="en-GB" sz="1400" dirty="0"/>
              <a:t> heat transfer printing</a:t>
            </a:r>
          </a:p>
          <a:p>
            <a:r>
              <a:rPr lang="en-GB" sz="1400" dirty="0"/>
              <a:t>Cyanotype printing &amp; photograms</a:t>
            </a:r>
          </a:p>
          <a:p>
            <a:r>
              <a:rPr lang="en-GB" sz="1400" dirty="0"/>
              <a:t>Screen printing</a:t>
            </a:r>
          </a:p>
          <a:p>
            <a:r>
              <a:rPr lang="en-GB" sz="1400" dirty="0"/>
              <a:t>Hand rendered cutwork</a:t>
            </a:r>
          </a:p>
          <a:p>
            <a:r>
              <a:rPr lang="en-GB" sz="1400" dirty="0"/>
              <a:t>Laser cutting &amp; engraving</a:t>
            </a:r>
          </a:p>
          <a:p>
            <a:r>
              <a:rPr lang="en-GB" sz="1400" dirty="0"/>
              <a:t>Plotter cutting</a:t>
            </a:r>
          </a:p>
          <a:p>
            <a:r>
              <a:rPr lang="en-GB" sz="1400" dirty="0"/>
              <a:t>Water Jet Cutting &amp; Engraving</a:t>
            </a:r>
          </a:p>
          <a:p>
            <a:r>
              <a:rPr lang="en-GB" sz="1400" dirty="0"/>
              <a:t>Sandblasting</a:t>
            </a:r>
          </a:p>
          <a:p>
            <a:r>
              <a:rPr lang="en-GB" sz="1400" dirty="0" err="1"/>
              <a:t>Enammelling</a:t>
            </a:r>
            <a:r>
              <a:rPr lang="en-GB" sz="1400" dirty="0"/>
              <a:t> </a:t>
            </a:r>
          </a:p>
          <a:p>
            <a:r>
              <a:rPr lang="en-GB" sz="1400" dirty="0"/>
              <a:t>Kiln formed glass processes (slumping, fusing, fossil </a:t>
            </a:r>
            <a:r>
              <a:rPr lang="en-GB" sz="1400" dirty="0" err="1"/>
              <a:t>vitra</a:t>
            </a:r>
            <a:r>
              <a:rPr lang="en-GB" sz="1400" dirty="0"/>
              <a:t>)</a:t>
            </a:r>
          </a:p>
          <a:p>
            <a:r>
              <a:rPr lang="en-GB" sz="1400" dirty="0"/>
              <a:t>Cold working processes (grinding, polishing, drilling &amp; cutting)</a:t>
            </a:r>
          </a:p>
          <a:p>
            <a:r>
              <a:rPr lang="en-GB" sz="1400" dirty="0"/>
              <a:t>Acid etching glass</a:t>
            </a:r>
          </a:p>
          <a:p>
            <a:r>
              <a:rPr lang="en-GB" sz="1400" dirty="0"/>
              <a:t>Electroforming </a:t>
            </a:r>
          </a:p>
        </p:txBody>
      </p:sp>
      <p:sp>
        <p:nvSpPr>
          <p:cNvPr id="4" name="TextBox 3"/>
          <p:cNvSpPr txBox="1"/>
          <p:nvPr/>
        </p:nvSpPr>
        <p:spPr>
          <a:xfrm>
            <a:off x="5643167" y="4933898"/>
            <a:ext cx="6077778" cy="1477328"/>
          </a:xfrm>
          <a:prstGeom prst="rect">
            <a:avLst/>
          </a:prstGeom>
          <a:solidFill>
            <a:schemeClr val="bg1">
              <a:lumMod val="95000"/>
            </a:schemeClr>
          </a:solidFill>
          <a:ln>
            <a:noFill/>
          </a:ln>
        </p:spPr>
        <p:txBody>
          <a:bodyPr wrap="square" rtlCol="0">
            <a:spAutoFit/>
          </a:bodyPr>
          <a:lstStyle/>
          <a:p>
            <a:pPr>
              <a:lnSpc>
                <a:spcPct val="150000"/>
              </a:lnSpc>
            </a:pPr>
            <a:r>
              <a:rPr lang="en-GB" sz="1200" dirty="0" smtClean="0">
                <a:solidFill>
                  <a:schemeClr val="bg1">
                    <a:lumMod val="50000"/>
                  </a:schemeClr>
                </a:solidFill>
              </a:rPr>
              <a:t>This is too much to include on one CV so careful editing and appropriate selection will be key. For the purposes of this submission I’m going to focus on writing it to the Mission Gallery with a proposal for an exhibition. They also have opportunities to sell work in their gallery shop and to run workshops there so it would be good to </a:t>
            </a:r>
            <a:r>
              <a:rPr lang="en-GB" sz="1200" dirty="0" err="1" smtClean="0">
                <a:solidFill>
                  <a:schemeClr val="bg1">
                    <a:lumMod val="50000"/>
                  </a:schemeClr>
                </a:solidFill>
              </a:rPr>
              <a:t>incude</a:t>
            </a:r>
            <a:r>
              <a:rPr lang="en-GB" sz="1200" dirty="0" smtClean="0">
                <a:solidFill>
                  <a:schemeClr val="bg1">
                    <a:lumMod val="50000"/>
                  </a:schemeClr>
                </a:solidFill>
              </a:rPr>
              <a:t> anything that highlights my skills and experience in these areas.</a:t>
            </a:r>
            <a:endParaRPr lang="en-GB" sz="1200" dirty="0">
              <a:solidFill>
                <a:schemeClr val="bg1">
                  <a:lumMod val="50000"/>
                </a:schemeClr>
              </a:solidFill>
            </a:endParaRPr>
          </a:p>
        </p:txBody>
      </p:sp>
      <p:cxnSp>
        <p:nvCxnSpPr>
          <p:cNvPr id="5" name="Straight Connector 4">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6"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7" name="Straight Connector 6">
            <a:extLst>
              <a:ext uri="{FF2B5EF4-FFF2-40B4-BE49-F238E27FC236}">
                <a16:creationId xmlns:a16="http://schemas.microsoft.com/office/drawing/2014/main" id="{DFEBA112-2FA0-448A-A373-EB297C4661F0}"/>
              </a:ext>
            </a:extLst>
          </p:cNvPr>
          <p:cNvCxnSpPr/>
          <p:nvPr/>
        </p:nvCxnSpPr>
        <p:spPr>
          <a:xfrm>
            <a:off x="559704" y="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44261425"/>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4491589" y="267851"/>
            <a:ext cx="3587867" cy="4401205"/>
          </a:xfrm>
          <a:prstGeom prst="rect">
            <a:avLst/>
          </a:prstGeom>
        </p:spPr>
        <p:txBody>
          <a:bodyPr wrap="square">
            <a:spAutoFit/>
          </a:bodyPr>
          <a:lstStyle/>
          <a:p>
            <a:pPr algn="just" fontAlgn="base"/>
            <a:r>
              <a:rPr lang="en-GB" sz="1000" dirty="0" smtClean="0">
                <a:solidFill>
                  <a:srgbClr val="000000"/>
                </a:solidFill>
              </a:rPr>
              <a:t>Bio/Artist statement for online summer shows:</a:t>
            </a:r>
          </a:p>
          <a:p>
            <a:pPr algn="just" fontAlgn="base"/>
            <a:endParaRPr lang="en-GB" sz="1000" dirty="0">
              <a:solidFill>
                <a:srgbClr val="000000"/>
              </a:solidFill>
            </a:endParaRPr>
          </a:p>
          <a:p>
            <a:pPr algn="just" fontAlgn="base"/>
            <a:r>
              <a:rPr lang="en-GB" sz="1000" dirty="0" smtClean="0">
                <a:solidFill>
                  <a:srgbClr val="000000"/>
                </a:solidFill>
              </a:rPr>
              <a:t>My </a:t>
            </a:r>
            <a:r>
              <a:rPr lang="en-GB" sz="1000" dirty="0">
                <a:solidFill>
                  <a:srgbClr val="000000"/>
                </a:solidFill>
              </a:rPr>
              <a:t>studio practice is founded on broad theoretical and philosophical research into the trans-disciplinary nature of Pattern, as itself. This body of work is an exploration, distortion &amp; re-imagining of patterns and structures connected to growth and formation.  </a:t>
            </a:r>
            <a:endParaRPr lang="en-GB" sz="1000" b="0" i="0" dirty="0">
              <a:solidFill>
                <a:srgbClr val="000000"/>
              </a:solidFill>
              <a:effectLst/>
            </a:endParaRPr>
          </a:p>
          <a:p>
            <a:pPr algn="just" fontAlgn="base"/>
            <a:r>
              <a:rPr lang="en-GB" sz="1000" dirty="0">
                <a:solidFill>
                  <a:srgbClr val="000000"/>
                </a:solidFill>
              </a:rPr>
              <a:t>No pattern or structure in nature is static; they ebb and flow, eternally dancing around us and within us. Shifting forms choreographed by internal and external forces and fields of energy, moving like shadows. Everything is in flux, moving between states of being made, unmade and remade, forever spiralling…   </a:t>
            </a:r>
            <a:endParaRPr lang="en-GB" sz="1000" b="0" i="0" dirty="0">
              <a:solidFill>
                <a:srgbClr val="000000"/>
              </a:solidFill>
              <a:effectLst/>
            </a:endParaRPr>
          </a:p>
          <a:p>
            <a:pPr algn="just" fontAlgn="base"/>
            <a:r>
              <a:rPr lang="en-GB" sz="1000" i="1" dirty="0">
                <a:solidFill>
                  <a:srgbClr val="000000"/>
                </a:solidFill>
              </a:rPr>
              <a:t>#The Shadow Garden.</a:t>
            </a:r>
            <a:r>
              <a:rPr lang="en-GB" sz="1000" dirty="0">
                <a:solidFill>
                  <a:srgbClr val="000000"/>
                </a:solidFill>
              </a:rPr>
              <a:t> </a:t>
            </a:r>
            <a:endParaRPr lang="en-GB" sz="1000" b="0" i="0" dirty="0">
              <a:solidFill>
                <a:srgbClr val="000000"/>
              </a:solidFill>
              <a:effectLst/>
            </a:endParaRPr>
          </a:p>
          <a:p>
            <a:pPr algn="just" fontAlgn="base"/>
            <a:r>
              <a:rPr lang="en-GB" sz="1000" dirty="0">
                <a:solidFill>
                  <a:srgbClr val="000000"/>
                </a:solidFill>
              </a:rPr>
              <a:t>My final collection was designed as an immersive glass installation that would bring people together, inspire them to ask questions and cultivate a curiosity about the magic of nature and its patterns. During lockdown, I’ve been challenged to present my work digitally, resulting in a series of photographic lighting experiments; a glimpse of how the glass and shadows would be experienced within a space. </a:t>
            </a:r>
            <a:endParaRPr lang="en-GB" sz="1000" b="0" i="0" dirty="0">
              <a:solidFill>
                <a:srgbClr val="000000"/>
              </a:solidFill>
              <a:effectLst/>
            </a:endParaRPr>
          </a:p>
          <a:p>
            <a:pPr algn="just" fontAlgn="base"/>
            <a:r>
              <a:rPr lang="en-GB" sz="1000" dirty="0">
                <a:solidFill>
                  <a:srgbClr val="000000"/>
                </a:solidFill>
              </a:rPr>
              <a:t>Next, I aim to physically exhibit this collection and plan to study MA Glass (and hopefully PhD) to further research and explore the potential of Pattern as a tool to reintegrate our knowledge and understanding of the sciences, arts and natural systems. </a:t>
            </a:r>
            <a:endParaRPr lang="en-GB" sz="1000" b="0" i="0" dirty="0">
              <a:solidFill>
                <a:srgbClr val="000000"/>
              </a:solidFill>
              <a:effectLst/>
            </a:endParaRPr>
          </a:p>
          <a:p>
            <a:pPr algn="just" fontAlgn="base"/>
            <a:r>
              <a:rPr lang="en-GB" sz="1000" u="sng" dirty="0">
                <a:solidFill>
                  <a:srgbClr val="000000"/>
                </a:solidFill>
                <a:hlinkClick r:id="rId2"/>
              </a:rPr>
              <a:t>www.zoealicenoakes.co.uk</a:t>
            </a:r>
            <a:r>
              <a:rPr lang="en-GB" sz="1000" dirty="0">
                <a:solidFill>
                  <a:srgbClr val="000000"/>
                </a:solidFill>
              </a:rPr>
              <a:t> </a:t>
            </a:r>
            <a:endParaRPr lang="en-GB" sz="1000" b="0" i="0" dirty="0">
              <a:solidFill>
                <a:srgbClr val="000000"/>
              </a:solidFill>
              <a:effectLst/>
            </a:endParaRPr>
          </a:p>
          <a:p>
            <a:pPr algn="just" fontAlgn="base"/>
            <a:r>
              <a:rPr lang="en-GB" sz="1000" u="sng" dirty="0">
                <a:solidFill>
                  <a:srgbClr val="000000"/>
                </a:solidFill>
                <a:hlinkClick r:id="rId3"/>
              </a:rPr>
              <a:t>info@zoealicenoakes.co.uk</a:t>
            </a:r>
            <a:r>
              <a:rPr lang="en-GB" sz="1000" b="0" i="0" dirty="0">
                <a:solidFill>
                  <a:srgbClr val="000000"/>
                </a:solidFill>
                <a:effectLst/>
              </a:rPr>
              <a:t> </a:t>
            </a:r>
          </a:p>
          <a:p>
            <a:pPr algn="just" fontAlgn="base"/>
            <a:r>
              <a:rPr lang="en-GB" sz="1000" dirty="0">
                <a:solidFill>
                  <a:srgbClr val="000000"/>
                </a:solidFill>
              </a:rPr>
              <a:t>Instagram: </a:t>
            </a:r>
            <a:r>
              <a:rPr lang="en-GB" sz="1000" dirty="0" err="1">
                <a:solidFill>
                  <a:srgbClr val="000000"/>
                </a:solidFill>
              </a:rPr>
              <a:t>z.a.noakes</a:t>
            </a:r>
            <a:r>
              <a:rPr lang="en-GB" sz="1000" dirty="0">
                <a:solidFill>
                  <a:srgbClr val="000000"/>
                </a:solidFill>
              </a:rPr>
              <a:t> </a:t>
            </a:r>
            <a:endParaRPr lang="en-GB" sz="1000" b="0" i="0" dirty="0">
              <a:solidFill>
                <a:srgbClr val="000000"/>
              </a:solidFill>
              <a:effectLst/>
            </a:endParaRPr>
          </a:p>
        </p:txBody>
      </p:sp>
      <p:sp>
        <p:nvSpPr>
          <p:cNvPr id="5" name="Rectangle 4"/>
          <p:cNvSpPr/>
          <p:nvPr/>
        </p:nvSpPr>
        <p:spPr>
          <a:xfrm>
            <a:off x="767454" y="253196"/>
            <a:ext cx="3654222" cy="5786199"/>
          </a:xfrm>
          <a:prstGeom prst="rect">
            <a:avLst/>
          </a:prstGeom>
        </p:spPr>
        <p:txBody>
          <a:bodyPr wrap="square">
            <a:spAutoFit/>
          </a:bodyPr>
          <a:lstStyle/>
          <a:p>
            <a:pPr algn="just" fontAlgn="base"/>
            <a:r>
              <a:rPr lang="en-GB" sz="1000" dirty="0" smtClean="0"/>
              <a:t>From the about page of website (1</a:t>
            </a:r>
            <a:r>
              <a:rPr lang="en-GB" sz="1000" baseline="30000" dirty="0" smtClean="0"/>
              <a:t>st</a:t>
            </a:r>
            <a:r>
              <a:rPr lang="en-GB" sz="1000" dirty="0" smtClean="0"/>
              <a:t> person after edit):</a:t>
            </a:r>
          </a:p>
          <a:p>
            <a:pPr algn="just" fontAlgn="base"/>
            <a:endParaRPr lang="en-GB" sz="1000" dirty="0"/>
          </a:p>
          <a:p>
            <a:pPr algn="just" fontAlgn="base"/>
            <a:r>
              <a:rPr lang="en-GB" sz="1000" dirty="0" smtClean="0"/>
              <a:t> I'm </a:t>
            </a:r>
            <a:r>
              <a:rPr lang="en-GB" sz="1000" dirty="0"/>
              <a:t>an interdisciplinary designer-maker specialising in cutting technologies and decorative glass about to complete my BA(Hons) in Surface Pattern Design at the innovative Welsh Institute for Science &amp; Art, UWTSD.</a:t>
            </a:r>
          </a:p>
          <a:p>
            <a:pPr algn="just" fontAlgn="base"/>
            <a:r>
              <a:rPr lang="en-GB" sz="1000" dirty="0"/>
              <a:t>​</a:t>
            </a:r>
          </a:p>
          <a:p>
            <a:pPr algn="just" fontAlgn="base"/>
            <a:r>
              <a:rPr lang="en-GB" sz="1000" dirty="0"/>
              <a:t> </a:t>
            </a:r>
          </a:p>
          <a:p>
            <a:pPr algn="just" fontAlgn="base"/>
            <a:r>
              <a:rPr lang="en-GB" sz="1000" dirty="0"/>
              <a:t>Fusing traditional craft techniques with digital and industrial processes, I apply and construct patterns with a range of materials to create surfaces and objects that embody my enchantment with the dynamic nature of light and geometry. These interests and passions have developed into a distinct visual and material signature, present throughout my personal projects and collaborations with fashion brands, national museums and local schools.</a:t>
            </a:r>
          </a:p>
          <a:p>
            <a:pPr algn="just" fontAlgn="base"/>
            <a:r>
              <a:rPr lang="en-GB" sz="1000" dirty="0"/>
              <a:t>​​</a:t>
            </a:r>
          </a:p>
          <a:p>
            <a:pPr algn="just" fontAlgn="base"/>
            <a:r>
              <a:rPr lang="en-GB" sz="1000" dirty="0"/>
              <a:t>​</a:t>
            </a:r>
          </a:p>
          <a:p>
            <a:pPr algn="just" fontAlgn="base"/>
            <a:r>
              <a:rPr lang="en-GB" sz="1000" dirty="0"/>
              <a:t>My studio practice is founded on broad theoretical and philosophical research into the trans-disciplinary nature of Pattern, as itself. A lifelong fascination with repeating natural forms and cycles motivated my previous studies in physics and maths before I took the plunge down the rabbit hole of applied arts and design. This pivot in education created room for me to explore Pattern through spatial design in 2 and 3 dimensions, my science background allows me to playfully experiment with ideas across diverse materials and process.</a:t>
            </a:r>
          </a:p>
          <a:p>
            <a:pPr algn="just" fontAlgn="base"/>
            <a:r>
              <a:rPr lang="en-GB" sz="1000" dirty="0"/>
              <a:t>​</a:t>
            </a:r>
          </a:p>
          <a:p>
            <a:pPr algn="just" fontAlgn="base"/>
            <a:r>
              <a:rPr lang="en-GB" sz="1000" dirty="0"/>
              <a:t> </a:t>
            </a:r>
          </a:p>
          <a:p>
            <a:pPr algn="just" fontAlgn="base"/>
            <a:r>
              <a:rPr lang="en-GB" sz="1000" dirty="0"/>
              <a:t>Hands-on material exploration of spatial pattern is the bed-rock of my practice as a maker which inspires and informs my research and writing on archetypal patterns in mind and matter. Next, I plan to continue my studies at UWTSD within the MA Glass postgraduate programme (and hopefully PhD) to further my to research into Pattern as an epistemological design tool to re-integrate our knowledge and understanding of the sciences, arts and natural systems.</a:t>
            </a:r>
            <a:endParaRPr lang="en-GB" sz="1000" b="0" i="0" dirty="0">
              <a:effectLst/>
            </a:endParaRPr>
          </a:p>
        </p:txBody>
      </p:sp>
      <p:sp>
        <p:nvSpPr>
          <p:cNvPr id="6" name="Rectangle 5"/>
          <p:cNvSpPr/>
          <p:nvPr/>
        </p:nvSpPr>
        <p:spPr>
          <a:xfrm>
            <a:off x="8149369" y="267851"/>
            <a:ext cx="3956961" cy="6247864"/>
          </a:xfrm>
          <a:prstGeom prst="rect">
            <a:avLst/>
          </a:prstGeom>
        </p:spPr>
        <p:txBody>
          <a:bodyPr wrap="square">
            <a:spAutoFit/>
          </a:bodyPr>
          <a:lstStyle/>
          <a:p>
            <a:pPr fontAlgn="base"/>
            <a:r>
              <a:rPr lang="en-GB" sz="1000" dirty="0" smtClean="0"/>
              <a:t>From another page on website:</a:t>
            </a:r>
          </a:p>
          <a:p>
            <a:pPr fontAlgn="base"/>
            <a:endParaRPr lang="en-GB" sz="1000" dirty="0" smtClean="0"/>
          </a:p>
          <a:p>
            <a:pPr fontAlgn="base"/>
            <a:endParaRPr lang="en-GB" sz="1000" dirty="0" smtClean="0"/>
          </a:p>
          <a:p>
            <a:pPr algn="ctr" fontAlgn="base"/>
            <a:r>
              <a:rPr lang="en-GB" sz="1000" dirty="0" smtClean="0"/>
              <a:t>My </a:t>
            </a:r>
            <a:r>
              <a:rPr lang="en-GB" sz="1000" dirty="0"/>
              <a:t>interdisciplinary practice explores the unknowns, the overlaps and the in-betweens. </a:t>
            </a:r>
          </a:p>
          <a:p>
            <a:pPr algn="just" fontAlgn="base"/>
            <a:r>
              <a:rPr lang="en-GB" sz="1000" dirty="0"/>
              <a:t>​</a:t>
            </a:r>
          </a:p>
          <a:p>
            <a:pPr algn="just" fontAlgn="base"/>
            <a:r>
              <a:rPr lang="en-GB" sz="1000" dirty="0"/>
              <a:t>The traditional handcrafted nature of </a:t>
            </a:r>
            <a:r>
              <a:rPr lang="en-GB" sz="1000" dirty="0" smtClean="0"/>
              <a:t>my work</a:t>
            </a:r>
            <a:r>
              <a:rPr lang="en-GB" sz="1000" dirty="0"/>
              <a:t> combined with a fluency in industrial cutting and engraving technologies sets me apart from other </a:t>
            </a:r>
            <a:r>
              <a:rPr lang="en-GB" sz="1000" dirty="0" smtClean="0"/>
              <a:t>designer-makers. Research-driven </a:t>
            </a:r>
            <a:r>
              <a:rPr lang="en-GB" sz="1000" dirty="0"/>
              <a:t>yet kinaesthetic, my approach lends itself to specialised projects that require an assiduous attention to detail, innovative design thinking and a systemically creative approach to problem solving.</a:t>
            </a:r>
          </a:p>
          <a:p>
            <a:pPr algn="just" fontAlgn="base"/>
            <a:r>
              <a:rPr lang="en-GB" sz="1000" dirty="0"/>
              <a:t>​</a:t>
            </a:r>
          </a:p>
          <a:p>
            <a:pPr algn="just" fontAlgn="base"/>
            <a:r>
              <a:rPr lang="en-GB" sz="1000" dirty="0"/>
              <a:t>​</a:t>
            </a:r>
          </a:p>
          <a:p>
            <a:pPr algn="just" fontAlgn="base"/>
            <a:r>
              <a:rPr lang="en-GB" sz="1000" dirty="0"/>
              <a:t>My current studio work is a biomimetic enquiry focused on the dynamic relationship between pattern recognition and pattern formation. Through visual and material experimentation with archetypal geometries,  I explore, distort &amp; recreate patterns and structures connected to growth and formation.  My graduate collection was designed as an immersive glass installation that would bring people together to inspire questions and cultivate a deeper curiosity about the magic of nature and its patterns. Completing my degree during the Covid-19 Lockdown has challenged to me deliver my work in a radically different way, this experience has fostered a deep resilience to adversity and stoked an unquenchable hunger to learn, make and share at every opportunity.</a:t>
            </a:r>
          </a:p>
          <a:p>
            <a:pPr algn="just" fontAlgn="base"/>
            <a:r>
              <a:rPr lang="en-GB" sz="1000" dirty="0"/>
              <a:t>​</a:t>
            </a:r>
          </a:p>
          <a:p>
            <a:pPr algn="just" fontAlgn="base"/>
            <a:r>
              <a:rPr lang="en-GB" sz="1000" dirty="0"/>
              <a:t>​</a:t>
            </a:r>
          </a:p>
          <a:p>
            <a:pPr algn="just" fontAlgn="base"/>
            <a:r>
              <a:rPr lang="en-GB" sz="1000" dirty="0"/>
              <a:t>My passion for learning and community has manifested as several successful collaborations during the last three years. Ranging from Local Schools to National Museums and International Fashion Brands, working with others has always fortified my practice and pushed me in new and unexpected directions. I thrive on new challenges and want to continue to build relationships with practitioners across disciplines, sectors, cultures and backgrounds: Artists, Designers, Makers, Galleries, Administrators, Teachers, Scientists, Researchers, Coders, Nurses, Volunteers, the Public... As we re-emerge from this global crisis, it will be more important than ever before to nurture new modes of thinking, making and collaborating. Now is the time to listen, learn and build together. </a:t>
            </a:r>
            <a:endParaRPr lang="en-GB" sz="1000" b="0" i="0" dirty="0">
              <a:effectLst/>
            </a:endParaRPr>
          </a:p>
        </p:txBody>
      </p:sp>
      <p:cxnSp>
        <p:nvCxnSpPr>
          <p:cNvPr id="7" name="Straight Connector 6">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8"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9" name="Straight Connector 8">
            <a:extLst>
              <a:ext uri="{FF2B5EF4-FFF2-40B4-BE49-F238E27FC236}">
                <a16:creationId xmlns:a16="http://schemas.microsoft.com/office/drawing/2014/main" id="{DFEBA112-2FA0-448A-A373-EB297C4661F0}"/>
              </a:ext>
            </a:extLst>
          </p:cNvPr>
          <p:cNvCxnSpPr/>
          <p:nvPr/>
        </p:nvCxnSpPr>
        <p:spPr>
          <a:xfrm>
            <a:off x="559704" y="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4" name="TextBox 3"/>
          <p:cNvSpPr txBox="1"/>
          <p:nvPr/>
        </p:nvSpPr>
        <p:spPr>
          <a:xfrm>
            <a:off x="4747491" y="4904509"/>
            <a:ext cx="3084945" cy="830997"/>
          </a:xfrm>
          <a:prstGeom prst="rect">
            <a:avLst/>
          </a:prstGeom>
          <a:solidFill>
            <a:schemeClr val="bg1">
              <a:lumMod val="95000"/>
            </a:schemeClr>
          </a:solidFill>
          <a:ln>
            <a:noFill/>
          </a:ln>
        </p:spPr>
        <p:txBody>
          <a:bodyPr wrap="square" rtlCol="0">
            <a:spAutoFit/>
          </a:bodyPr>
          <a:lstStyle/>
          <a:p>
            <a:r>
              <a:rPr lang="en-GB" sz="1200" dirty="0" smtClean="0">
                <a:solidFill>
                  <a:schemeClr val="tx1">
                    <a:lumMod val="65000"/>
                    <a:lumOff val="35000"/>
                  </a:schemeClr>
                </a:solidFill>
              </a:rPr>
              <a:t>I’ve gathered the bios/profiles/artist statement style pieces of writing I’ve done recently from my website and online summer show. I will use these to edit a profile for my CV</a:t>
            </a:r>
            <a:endParaRPr lang="en-GB" sz="1200" dirty="0">
              <a:solidFill>
                <a:schemeClr val="tx1">
                  <a:lumMod val="65000"/>
                  <a:lumOff val="35000"/>
                </a:schemeClr>
              </a:solidFill>
            </a:endParaRPr>
          </a:p>
        </p:txBody>
      </p:sp>
    </p:spTree>
    <p:extLst>
      <p:ext uri="{BB962C8B-B14F-4D97-AF65-F5344CB8AC3E}">
        <p14:creationId xmlns:p14="http://schemas.microsoft.com/office/powerpoint/2010/main" val="3498391912"/>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 name="Straight Connector 1">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3"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4" name="Straight Connector 3">
            <a:extLst>
              <a:ext uri="{FF2B5EF4-FFF2-40B4-BE49-F238E27FC236}">
                <a16:creationId xmlns:a16="http://schemas.microsoft.com/office/drawing/2014/main" id="{DFEBA112-2FA0-448A-A373-EB297C4661F0}"/>
              </a:ext>
            </a:extLst>
          </p:cNvPr>
          <p:cNvCxnSpPr/>
          <p:nvPr/>
        </p:nvCxnSpPr>
        <p:spPr>
          <a:xfrm>
            <a:off x="559704" y="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pic>
        <p:nvPicPr>
          <p:cNvPr id="5" name="Picture 4"/>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673515" y="1"/>
            <a:ext cx="4890368" cy="6858000"/>
          </a:xfrm>
          <a:prstGeom prst="rect">
            <a:avLst/>
          </a:prstGeom>
        </p:spPr>
      </p:pic>
      <p:sp>
        <p:nvSpPr>
          <p:cNvPr id="7" name="TextBox 6"/>
          <p:cNvSpPr txBox="1"/>
          <p:nvPr/>
        </p:nvSpPr>
        <p:spPr>
          <a:xfrm>
            <a:off x="7573819" y="2644170"/>
            <a:ext cx="3519054" cy="1569660"/>
          </a:xfrm>
          <a:prstGeom prst="rect">
            <a:avLst/>
          </a:prstGeom>
          <a:noFill/>
        </p:spPr>
        <p:txBody>
          <a:bodyPr wrap="square" rtlCol="0">
            <a:spAutoFit/>
          </a:bodyPr>
          <a:lstStyle/>
          <a:p>
            <a:pPr>
              <a:lnSpc>
                <a:spcPct val="200000"/>
              </a:lnSpc>
            </a:pPr>
            <a:r>
              <a:rPr lang="en-GB" sz="1200" dirty="0" smtClean="0">
                <a:solidFill>
                  <a:schemeClr val="tx1">
                    <a:lumMod val="65000"/>
                    <a:lumOff val="35000"/>
                  </a:schemeClr>
                </a:solidFill>
              </a:rPr>
              <a:t>I’ve finally got a completed draft! It’s not perfect but it fits well with my cover letter, website and branding! At least I’ve got a good frame-work to edit and adapt when needed.</a:t>
            </a:r>
          </a:p>
        </p:txBody>
      </p:sp>
    </p:spTree>
    <p:extLst>
      <p:ext uri="{BB962C8B-B14F-4D97-AF65-F5344CB8AC3E}">
        <p14:creationId xmlns:p14="http://schemas.microsoft.com/office/powerpoint/2010/main" val="3367422207"/>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 name="Straight Connector 1">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3"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4" name="Straight Connector 3">
            <a:extLst>
              <a:ext uri="{FF2B5EF4-FFF2-40B4-BE49-F238E27FC236}">
                <a16:creationId xmlns:a16="http://schemas.microsoft.com/office/drawing/2014/main" id="{DFEBA112-2FA0-448A-A373-EB297C4661F0}"/>
              </a:ext>
            </a:extLst>
          </p:cNvPr>
          <p:cNvCxnSpPr/>
          <p:nvPr/>
        </p:nvCxnSpPr>
        <p:spPr>
          <a:xfrm>
            <a:off x="559704" y="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pic>
        <p:nvPicPr>
          <p:cNvPr id="5" name="Picture 4"/>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192130" y="76535"/>
            <a:ext cx="10058400" cy="6704929"/>
          </a:xfrm>
          <a:prstGeom prst="rect">
            <a:avLst/>
          </a:prstGeom>
        </p:spPr>
      </p:pic>
    </p:spTree>
    <p:extLst>
      <p:ext uri="{BB962C8B-B14F-4D97-AF65-F5344CB8AC3E}">
        <p14:creationId xmlns:p14="http://schemas.microsoft.com/office/powerpoint/2010/main" val="2565379947"/>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 name="Straight Connector 1">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3"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4" name="Straight Connector 3">
            <a:extLst>
              <a:ext uri="{FF2B5EF4-FFF2-40B4-BE49-F238E27FC236}">
                <a16:creationId xmlns:a16="http://schemas.microsoft.com/office/drawing/2014/main" id="{DFEBA112-2FA0-448A-A373-EB297C4661F0}"/>
              </a:ext>
            </a:extLst>
          </p:cNvPr>
          <p:cNvCxnSpPr/>
          <p:nvPr/>
        </p:nvCxnSpPr>
        <p:spPr>
          <a:xfrm>
            <a:off x="559704" y="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5" name="TextBox 4"/>
          <p:cNvSpPr txBox="1"/>
          <p:nvPr/>
        </p:nvSpPr>
        <p:spPr>
          <a:xfrm>
            <a:off x="663579" y="214300"/>
            <a:ext cx="2597802" cy="369332"/>
          </a:xfrm>
          <a:prstGeom prst="rect">
            <a:avLst/>
          </a:prstGeom>
          <a:noFill/>
        </p:spPr>
        <p:txBody>
          <a:bodyPr wrap="square" rtlCol="0">
            <a:spAutoFit/>
          </a:bodyPr>
          <a:lstStyle/>
          <a:p>
            <a:r>
              <a:rPr lang="en-GB" spc="600" dirty="0">
                <a:solidFill>
                  <a:schemeClr val="bg1">
                    <a:lumMod val="65000"/>
                  </a:schemeClr>
                </a:solidFill>
                <a:latin typeface="+mj-lt"/>
              </a:rPr>
              <a:t>Press Packs</a:t>
            </a:r>
          </a:p>
        </p:txBody>
      </p:sp>
      <p:sp>
        <p:nvSpPr>
          <p:cNvPr id="6" name="TextBox 5"/>
          <p:cNvSpPr txBox="1"/>
          <p:nvPr/>
        </p:nvSpPr>
        <p:spPr>
          <a:xfrm>
            <a:off x="663579" y="676489"/>
            <a:ext cx="9960879" cy="400110"/>
          </a:xfrm>
          <a:prstGeom prst="rect">
            <a:avLst/>
          </a:prstGeom>
          <a:noFill/>
        </p:spPr>
        <p:txBody>
          <a:bodyPr wrap="square" rtlCol="0" anchor="t">
            <a:spAutoFit/>
          </a:bodyPr>
          <a:lstStyle/>
          <a:p>
            <a:r>
              <a:rPr lang="en-GB" sz="1000" dirty="0">
                <a:solidFill>
                  <a:schemeClr val="tx1">
                    <a:lumMod val="65000"/>
                    <a:lumOff val="35000"/>
                  </a:schemeClr>
                </a:solidFill>
              </a:rPr>
              <a:t>I wanted to design and make material/physical press packs for a high-end audience, but with the facilities shut and limited equipment at home, I’ve decided to make a fully digital press pack instead. I’ll design and make a physical one going forward but won’t be developing those ideas for this submission</a:t>
            </a:r>
            <a:r>
              <a:rPr lang="en-GB" sz="1000" spc="300" dirty="0">
                <a:solidFill>
                  <a:schemeClr val="tx1">
                    <a:lumMod val="65000"/>
                    <a:lumOff val="35000"/>
                  </a:schemeClr>
                </a:solidFill>
              </a:rPr>
              <a:t>.</a:t>
            </a:r>
          </a:p>
        </p:txBody>
      </p:sp>
      <p:sp>
        <p:nvSpPr>
          <p:cNvPr id="7" name="TextBox 6"/>
          <p:cNvSpPr txBox="1"/>
          <p:nvPr/>
        </p:nvSpPr>
        <p:spPr>
          <a:xfrm>
            <a:off x="861774" y="1185182"/>
            <a:ext cx="4632960" cy="5632311"/>
          </a:xfrm>
          <a:prstGeom prst="rect">
            <a:avLst/>
          </a:prstGeom>
          <a:noFill/>
        </p:spPr>
        <p:txBody>
          <a:bodyPr wrap="square" rtlCol="0" anchor="t">
            <a:spAutoFit/>
          </a:bodyPr>
          <a:lstStyle/>
          <a:p>
            <a:r>
              <a:rPr lang="en-GB" sz="1000" dirty="0">
                <a:solidFill>
                  <a:schemeClr val="tx1">
                    <a:lumMod val="65000"/>
                    <a:lumOff val="35000"/>
                  </a:schemeClr>
                </a:solidFill>
              </a:rPr>
              <a:t>Initial research into digital press packs involved a fair bit of reading to get a better understanding of what to include (and not), how to adapt it to your sector and how to present it in a professional way. I’m far more comfortable creating physical work so the digital presentation and formatting tips were really helpful!</a:t>
            </a:r>
          </a:p>
          <a:p>
            <a:endParaRPr lang="en-GB" sz="1000" dirty="0">
              <a:solidFill>
                <a:schemeClr val="tx1">
                  <a:lumMod val="65000"/>
                  <a:lumOff val="35000"/>
                </a:schemeClr>
              </a:solidFill>
            </a:endParaRPr>
          </a:p>
          <a:p>
            <a:r>
              <a:rPr lang="en-GB" sz="1000" dirty="0">
                <a:solidFill>
                  <a:schemeClr val="tx1">
                    <a:lumMod val="65000"/>
                    <a:lumOff val="35000"/>
                  </a:schemeClr>
                </a:solidFill>
                <a:hlinkClick r:id="rId2"/>
              </a:rPr>
              <a:t>https://www.shopify.co.uk/blog/44447941-how-to-create-a-press-kit-that-gets-publicity-for-your-business</a:t>
            </a:r>
            <a:endParaRPr lang="en-GB" sz="1000" dirty="0">
              <a:solidFill>
                <a:schemeClr val="tx1">
                  <a:lumMod val="65000"/>
                  <a:lumOff val="35000"/>
                </a:schemeClr>
              </a:solidFill>
            </a:endParaRPr>
          </a:p>
          <a:p>
            <a:endParaRPr lang="en-GB" sz="1000" dirty="0">
              <a:solidFill>
                <a:schemeClr val="tx1">
                  <a:lumMod val="65000"/>
                  <a:lumOff val="35000"/>
                </a:schemeClr>
              </a:solidFill>
            </a:endParaRPr>
          </a:p>
          <a:p>
            <a:r>
              <a:rPr lang="en-GB" sz="1000" dirty="0">
                <a:solidFill>
                  <a:schemeClr val="tx1">
                    <a:lumMod val="65000"/>
                    <a:lumOff val="35000"/>
                  </a:schemeClr>
                </a:solidFill>
              </a:rPr>
              <a:t>“</a:t>
            </a:r>
            <a:r>
              <a:rPr lang="en-GB" sz="1000" dirty="0"/>
              <a:t>Digital press kits are a common and convenient format to create and distribute content for press, especially in the ecommerce space. Simply create an easily accessible press kit page on your website so reporters can find it. You might not want to put a link to it in your main navigation, but it’s a good idea to include a “Press”, “Press Kit” or “Media Kit” link in the footer of your website. Most reporters and publishers will know to look for it there.”</a:t>
            </a:r>
          </a:p>
          <a:p>
            <a:endParaRPr lang="en-GB" sz="1000" dirty="0">
              <a:solidFill>
                <a:schemeClr val="tx1">
                  <a:lumMod val="65000"/>
                  <a:lumOff val="35000"/>
                </a:schemeClr>
              </a:solidFill>
            </a:endParaRPr>
          </a:p>
          <a:p>
            <a:r>
              <a:rPr lang="en-GB" sz="1000" dirty="0">
                <a:solidFill>
                  <a:schemeClr val="tx1">
                    <a:lumMod val="65000"/>
                    <a:lumOff val="35000"/>
                  </a:schemeClr>
                </a:solidFill>
              </a:rPr>
              <a:t>This article recommends including:</a:t>
            </a:r>
          </a:p>
          <a:p>
            <a:pPr marL="228600" indent="-228600">
              <a:buFont typeface="+mj-lt"/>
              <a:buAutoNum type="arabicPeriod"/>
            </a:pPr>
            <a:r>
              <a:rPr lang="en-GB" sz="1000" dirty="0">
                <a:solidFill>
                  <a:schemeClr val="tx1">
                    <a:lumMod val="65000"/>
                    <a:lumOff val="35000"/>
                  </a:schemeClr>
                </a:solidFill>
              </a:rPr>
              <a:t>Your story</a:t>
            </a:r>
          </a:p>
          <a:p>
            <a:pPr marL="228600" indent="-228600">
              <a:buFont typeface="+mj-lt"/>
              <a:buAutoNum type="arabicPeriod"/>
            </a:pPr>
            <a:r>
              <a:rPr lang="en-GB" sz="1000" dirty="0">
                <a:solidFill>
                  <a:schemeClr val="tx1">
                    <a:lumMod val="65000"/>
                    <a:lumOff val="35000"/>
                  </a:schemeClr>
                </a:solidFill>
              </a:rPr>
              <a:t>Company facts</a:t>
            </a:r>
          </a:p>
          <a:p>
            <a:pPr marL="228600" indent="-228600">
              <a:buFont typeface="+mj-lt"/>
              <a:buAutoNum type="arabicPeriod"/>
            </a:pPr>
            <a:r>
              <a:rPr lang="en-GB" sz="1000" dirty="0">
                <a:solidFill>
                  <a:schemeClr val="tx1">
                    <a:lumMod val="65000"/>
                    <a:lumOff val="35000"/>
                  </a:schemeClr>
                </a:solidFill>
              </a:rPr>
              <a:t>High resolution images/logos/photos</a:t>
            </a:r>
            <a:endParaRPr lang="en-GB" sz="1000" dirty="0">
              <a:solidFill>
                <a:schemeClr val="tx1">
                  <a:lumMod val="65000"/>
                  <a:lumOff val="35000"/>
                </a:schemeClr>
              </a:solidFill>
              <a:cs typeface="Calibri"/>
            </a:endParaRPr>
          </a:p>
          <a:p>
            <a:pPr marL="228600" indent="-228600">
              <a:buFont typeface="+mj-lt"/>
              <a:buAutoNum type="arabicPeriod"/>
            </a:pPr>
            <a:r>
              <a:rPr lang="en-GB" sz="1000" dirty="0">
                <a:solidFill>
                  <a:schemeClr val="tx1">
                    <a:lumMod val="65000"/>
                    <a:lumOff val="35000"/>
                  </a:schemeClr>
                </a:solidFill>
              </a:rPr>
              <a:t>Press releases &amp; samples of press</a:t>
            </a:r>
          </a:p>
          <a:p>
            <a:pPr marL="228600" indent="-228600">
              <a:buFont typeface="+mj-lt"/>
              <a:buAutoNum type="arabicPeriod"/>
            </a:pPr>
            <a:r>
              <a:rPr lang="en-GB" sz="1000" dirty="0">
                <a:solidFill>
                  <a:schemeClr val="tx1">
                    <a:lumMod val="65000"/>
                    <a:lumOff val="35000"/>
                  </a:schemeClr>
                </a:solidFill>
              </a:rPr>
              <a:t>Awards &amp; recognitions</a:t>
            </a:r>
          </a:p>
          <a:p>
            <a:pPr marL="228600" indent="-228600">
              <a:buFont typeface="+mj-lt"/>
              <a:buAutoNum type="arabicPeriod"/>
            </a:pPr>
            <a:r>
              <a:rPr lang="en-GB" sz="1000" dirty="0">
                <a:solidFill>
                  <a:schemeClr val="tx1">
                    <a:lumMod val="65000"/>
                    <a:lumOff val="35000"/>
                  </a:schemeClr>
                </a:solidFill>
              </a:rPr>
              <a:t>Non-profit &amp; volunteer work</a:t>
            </a:r>
          </a:p>
          <a:p>
            <a:pPr marL="228600" indent="-228600">
              <a:buFont typeface="+mj-lt"/>
              <a:buAutoNum type="arabicPeriod"/>
            </a:pPr>
            <a:r>
              <a:rPr lang="en-GB" sz="1000" dirty="0">
                <a:solidFill>
                  <a:schemeClr val="tx1">
                    <a:lumMod val="65000"/>
                    <a:lumOff val="35000"/>
                  </a:schemeClr>
                </a:solidFill>
              </a:rPr>
              <a:t>Social media presence &amp; reviews</a:t>
            </a:r>
          </a:p>
          <a:p>
            <a:endParaRPr lang="en-GB" sz="1000" dirty="0">
              <a:solidFill>
                <a:schemeClr val="tx1">
                  <a:lumMod val="65000"/>
                  <a:lumOff val="35000"/>
                </a:schemeClr>
              </a:solidFill>
            </a:endParaRPr>
          </a:p>
          <a:p>
            <a:r>
              <a:rPr lang="en-GB" sz="1000" dirty="0">
                <a:solidFill>
                  <a:schemeClr val="tx1">
                    <a:lumMod val="65000"/>
                    <a:lumOff val="35000"/>
                  </a:schemeClr>
                </a:solidFill>
                <a:hlinkClick r:id="rId3"/>
              </a:rPr>
              <a:t>https://www.lightspacetime.art/what-successful-artists-have-in-their-press-kits/</a:t>
            </a:r>
            <a:endParaRPr lang="en-GB" sz="1000" dirty="0">
              <a:solidFill>
                <a:schemeClr val="tx1">
                  <a:lumMod val="65000"/>
                  <a:lumOff val="35000"/>
                </a:schemeClr>
              </a:solidFill>
            </a:endParaRPr>
          </a:p>
          <a:p>
            <a:endParaRPr lang="en-GB" sz="1000" dirty="0">
              <a:solidFill>
                <a:schemeClr val="tx1">
                  <a:lumMod val="65000"/>
                  <a:lumOff val="35000"/>
                </a:schemeClr>
              </a:solidFill>
            </a:endParaRPr>
          </a:p>
          <a:p>
            <a:r>
              <a:rPr lang="en-GB" sz="1000" dirty="0">
                <a:solidFill>
                  <a:schemeClr val="tx1">
                    <a:lumMod val="65000"/>
                    <a:lumOff val="35000"/>
                  </a:schemeClr>
                </a:solidFill>
              </a:rPr>
              <a:t>This article has more tailored advice for artists with the following recommended content:</a:t>
            </a:r>
            <a:endParaRPr lang="en-GB" sz="1000" dirty="0">
              <a:solidFill>
                <a:schemeClr val="tx1">
                  <a:lumMod val="65000"/>
                  <a:lumOff val="35000"/>
                </a:schemeClr>
              </a:solidFill>
              <a:cs typeface="Calibri"/>
            </a:endParaRPr>
          </a:p>
          <a:p>
            <a:pPr marL="228600" indent="-228600">
              <a:buFont typeface="+mj-lt"/>
              <a:buAutoNum type="arabicPeriod"/>
            </a:pPr>
            <a:r>
              <a:rPr lang="en-GB" sz="1000" dirty="0">
                <a:solidFill>
                  <a:schemeClr val="tx1">
                    <a:lumMod val="65000"/>
                    <a:lumOff val="35000"/>
                  </a:schemeClr>
                </a:solidFill>
              </a:rPr>
              <a:t>Biography </a:t>
            </a:r>
          </a:p>
          <a:p>
            <a:pPr marL="228600" indent="-228600">
              <a:buFont typeface="+mj-lt"/>
              <a:buAutoNum type="arabicPeriod"/>
            </a:pPr>
            <a:r>
              <a:rPr lang="en-GB" sz="1000" dirty="0">
                <a:solidFill>
                  <a:schemeClr val="tx1">
                    <a:lumMod val="65000"/>
                    <a:lumOff val="35000"/>
                  </a:schemeClr>
                </a:solidFill>
              </a:rPr>
              <a:t>Artist's statement</a:t>
            </a:r>
            <a:endParaRPr lang="en-GB" sz="1000" dirty="0">
              <a:solidFill>
                <a:schemeClr val="tx1">
                  <a:lumMod val="65000"/>
                  <a:lumOff val="35000"/>
                </a:schemeClr>
              </a:solidFill>
              <a:cs typeface="Calibri"/>
            </a:endParaRPr>
          </a:p>
          <a:p>
            <a:pPr marL="228600" indent="-228600">
              <a:buFont typeface="+mj-lt"/>
              <a:buAutoNum type="arabicPeriod"/>
            </a:pPr>
            <a:r>
              <a:rPr lang="en-GB" sz="1000" dirty="0">
                <a:solidFill>
                  <a:schemeClr val="tx1">
                    <a:lumMod val="65000"/>
                    <a:lumOff val="35000"/>
                  </a:schemeClr>
                </a:solidFill>
              </a:rPr>
              <a:t>Exhibitions</a:t>
            </a:r>
          </a:p>
          <a:p>
            <a:pPr marL="228600" indent="-228600">
              <a:buFont typeface="+mj-lt"/>
              <a:buAutoNum type="arabicPeriod"/>
            </a:pPr>
            <a:r>
              <a:rPr lang="en-GB" sz="1000" dirty="0">
                <a:solidFill>
                  <a:schemeClr val="tx1">
                    <a:lumMod val="65000"/>
                    <a:lumOff val="35000"/>
                  </a:schemeClr>
                </a:solidFill>
              </a:rPr>
              <a:t>Awards</a:t>
            </a:r>
          </a:p>
          <a:p>
            <a:pPr marL="228600" indent="-228600">
              <a:buFont typeface="+mj-lt"/>
              <a:buAutoNum type="arabicPeriod"/>
            </a:pPr>
            <a:r>
              <a:rPr lang="en-GB" sz="1000" dirty="0">
                <a:solidFill>
                  <a:schemeClr val="tx1">
                    <a:lumMod val="65000"/>
                    <a:lumOff val="35000"/>
                  </a:schemeClr>
                </a:solidFill>
              </a:rPr>
              <a:t>Publicity</a:t>
            </a:r>
          </a:p>
          <a:p>
            <a:pPr marL="228600" indent="-228600">
              <a:buFont typeface="+mj-lt"/>
              <a:buAutoNum type="arabicPeriod"/>
            </a:pPr>
            <a:r>
              <a:rPr lang="en-GB" sz="1000" dirty="0">
                <a:solidFill>
                  <a:schemeClr val="tx1">
                    <a:lumMod val="65000"/>
                    <a:lumOff val="35000"/>
                  </a:schemeClr>
                </a:solidFill>
              </a:rPr>
              <a:t>Current/Future shows/current press releases</a:t>
            </a:r>
          </a:p>
          <a:p>
            <a:pPr marL="228600" indent="-228600">
              <a:buFont typeface="+mj-lt"/>
              <a:buAutoNum type="arabicPeriod"/>
            </a:pPr>
            <a:r>
              <a:rPr lang="en-GB" sz="1000" dirty="0">
                <a:solidFill>
                  <a:schemeClr val="tx1">
                    <a:lumMod val="65000"/>
                    <a:lumOff val="35000"/>
                  </a:schemeClr>
                </a:solidFill>
              </a:rPr>
              <a:t>Contact info and website</a:t>
            </a:r>
          </a:p>
        </p:txBody>
      </p:sp>
      <p:pic>
        <p:nvPicPr>
          <p:cNvPr id="8" name="Picture 4" descr="How to Create a Press Kit for Your Business"/>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5963057" y="1320790"/>
            <a:ext cx="5344246" cy="3562831"/>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p:cNvSpPr/>
          <p:nvPr/>
        </p:nvSpPr>
        <p:spPr>
          <a:xfrm>
            <a:off x="5963057" y="4976478"/>
            <a:ext cx="3638143" cy="244191"/>
          </a:xfrm>
          <a:prstGeom prst="rect">
            <a:avLst/>
          </a:prstGeom>
        </p:spPr>
        <p:txBody>
          <a:bodyPr wrap="square">
            <a:spAutoFit/>
          </a:bodyPr>
          <a:lstStyle/>
          <a:p>
            <a:r>
              <a:rPr lang="en-GB" sz="1000">
                <a:solidFill>
                  <a:schemeClr val="tx1">
                    <a:lumMod val="65000"/>
                    <a:lumOff val="35000"/>
                  </a:schemeClr>
                </a:solidFill>
              </a:rPr>
              <a:t>thebalancecareers.com/how-to-create-impactful-press-kits-39191</a:t>
            </a:r>
          </a:p>
        </p:txBody>
      </p:sp>
    </p:spTree>
    <p:extLst>
      <p:ext uri="{BB962C8B-B14F-4D97-AF65-F5344CB8AC3E}">
        <p14:creationId xmlns:p14="http://schemas.microsoft.com/office/powerpoint/2010/main" val="44033877"/>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 name="Straight Connector 1">
            <a:extLst>
              <a:ext uri="{FF2B5EF4-FFF2-40B4-BE49-F238E27FC236}">
                <a16:creationId xmlns:a16="http://schemas.microsoft.com/office/drawing/2014/main" id="{1BD32F58-EB48-4836-BA45-971BA1AA1608}"/>
              </a:ext>
            </a:extLst>
          </p:cNvPr>
          <p:cNvCxnSpPr/>
          <p:nvPr/>
        </p:nvCxnSpPr>
        <p:spPr>
          <a:xfrm>
            <a:off x="559704" y="553721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3" name="Shape 61">
            <a:extLst>
              <a:ext uri="{FF2B5EF4-FFF2-40B4-BE49-F238E27FC236}">
                <a16:creationId xmlns:a16="http://schemas.microsoft.com/office/drawing/2014/main" id="{9DA099E0-27DA-42BD-9D42-E4CA07B78FDD}"/>
              </a:ext>
            </a:extLst>
          </p:cNvPr>
          <p:cNvSpPr/>
          <p:nvPr/>
        </p:nvSpPr>
        <p:spPr>
          <a:xfrm rot="16200000">
            <a:off x="-1548505" y="3325126"/>
            <a:ext cx="4216420" cy="207749"/>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1100" b="1" kern="1200" spc="600" baseline="0">
                <a:solidFill>
                  <a:schemeClr val="bg1">
                    <a:lumMod val="50000"/>
                  </a:schemeClr>
                </a:solidFill>
                <a:latin typeface="+mj-lt"/>
                <a:ea typeface="+mn-ea"/>
                <a:cs typeface="+mn-cs"/>
                <a:sym typeface="Bebas"/>
              </a:rPr>
              <a:t>Z.A. NOAKES</a:t>
            </a:r>
            <a:r>
              <a:rPr lang="en-US" sz="1100" b="1" kern="1200" spc="600" baseline="30000">
                <a:solidFill>
                  <a:schemeClr val="bg1">
                    <a:lumMod val="50000"/>
                  </a:schemeClr>
                </a:solidFill>
                <a:latin typeface="+mj-lt"/>
                <a:ea typeface="+mn-ea"/>
                <a:cs typeface="+mn-cs"/>
                <a:sym typeface="Bebas"/>
              </a:rPr>
              <a:t> </a:t>
            </a:r>
            <a:r>
              <a:rPr lang="en-US" sz="1100" b="1" kern="1200" spc="300" baseline="0">
                <a:solidFill>
                  <a:schemeClr val="bg1">
                    <a:lumMod val="75000"/>
                  </a:schemeClr>
                </a:solidFill>
                <a:latin typeface="+mj-lt"/>
                <a:sym typeface="Bebas"/>
              </a:rPr>
              <a:t>PROFESSIONAL PRACTICES</a:t>
            </a:r>
            <a:endParaRPr lang="en-US" sz="1100" b="1" i="0" spc="300">
              <a:solidFill>
                <a:schemeClr val="bg1">
                  <a:lumMod val="75000"/>
                </a:schemeClr>
              </a:solidFill>
              <a:latin typeface="+mj-lt"/>
              <a:cs typeface="Gill Sans" panose="020B0502020104020203" pitchFamily="34" charset="-79"/>
            </a:endParaRPr>
          </a:p>
        </p:txBody>
      </p:sp>
      <p:cxnSp>
        <p:nvCxnSpPr>
          <p:cNvPr id="4" name="Straight Connector 3">
            <a:extLst>
              <a:ext uri="{FF2B5EF4-FFF2-40B4-BE49-F238E27FC236}">
                <a16:creationId xmlns:a16="http://schemas.microsoft.com/office/drawing/2014/main" id="{DFEBA112-2FA0-448A-A373-EB297C4661F0}"/>
              </a:ext>
            </a:extLst>
          </p:cNvPr>
          <p:cNvCxnSpPr/>
          <p:nvPr/>
        </p:nvCxnSpPr>
        <p:spPr>
          <a:xfrm>
            <a:off x="559704" y="0"/>
            <a:ext cx="0" cy="1320791"/>
          </a:xfrm>
          <a:prstGeom prst="line">
            <a:avLst/>
          </a:prstGeom>
          <a:ln w="19050">
            <a:solidFill>
              <a:schemeClr val="bg1">
                <a:lumMod val="85000"/>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5" name="TextBox 4"/>
          <p:cNvSpPr txBox="1"/>
          <p:nvPr/>
        </p:nvSpPr>
        <p:spPr>
          <a:xfrm>
            <a:off x="1163782" y="575715"/>
            <a:ext cx="10363200" cy="5262979"/>
          </a:xfrm>
          <a:prstGeom prst="rect">
            <a:avLst/>
          </a:prstGeom>
          <a:noFill/>
        </p:spPr>
        <p:txBody>
          <a:bodyPr wrap="square" rtlCol="0">
            <a:spAutoFit/>
          </a:bodyPr>
          <a:lstStyle/>
          <a:p>
            <a:pPr>
              <a:lnSpc>
                <a:spcPct val="200000"/>
              </a:lnSpc>
            </a:pPr>
            <a:r>
              <a:rPr lang="en-GB" sz="1200" dirty="0" smtClean="0">
                <a:solidFill>
                  <a:schemeClr val="tx1">
                    <a:lumMod val="65000"/>
                    <a:lumOff val="35000"/>
                  </a:schemeClr>
                </a:solidFill>
              </a:rPr>
              <a:t>I haven’t produced a press kit in time for this submission and I’m feeling pretty disappointed in myself. After hand-ins I will continue to develop my promotional material and strive to maintain the standards I’ve reached through this module. I’m really happy with the effort I’ve applied so far to developing my brand identity, online presence and CV and I feel much more confident about this aspect of my practice than I was at the start of this project.</a:t>
            </a:r>
          </a:p>
          <a:p>
            <a:pPr>
              <a:lnSpc>
                <a:spcPct val="200000"/>
              </a:lnSpc>
            </a:pPr>
            <a:endParaRPr lang="en-GB" sz="1200" dirty="0">
              <a:solidFill>
                <a:schemeClr val="tx1">
                  <a:lumMod val="65000"/>
                  <a:lumOff val="35000"/>
                </a:schemeClr>
              </a:solidFill>
            </a:endParaRPr>
          </a:p>
          <a:p>
            <a:pPr>
              <a:lnSpc>
                <a:spcPct val="200000"/>
              </a:lnSpc>
            </a:pPr>
            <a:r>
              <a:rPr lang="en-GB" sz="1200" dirty="0" smtClean="0">
                <a:solidFill>
                  <a:schemeClr val="tx1">
                    <a:lumMod val="65000"/>
                    <a:lumOff val="35000"/>
                  </a:schemeClr>
                </a:solidFill>
              </a:rPr>
              <a:t>I’ve identified 5 key areas to improve on going forward:</a:t>
            </a:r>
          </a:p>
          <a:p>
            <a:pPr>
              <a:lnSpc>
                <a:spcPct val="200000"/>
              </a:lnSpc>
            </a:pPr>
            <a:endParaRPr lang="en-GB" sz="1200" dirty="0" smtClean="0">
              <a:solidFill>
                <a:schemeClr val="tx1">
                  <a:lumMod val="65000"/>
                  <a:lumOff val="35000"/>
                </a:schemeClr>
              </a:solidFill>
            </a:endParaRPr>
          </a:p>
          <a:p>
            <a:pPr>
              <a:lnSpc>
                <a:spcPct val="200000"/>
              </a:lnSpc>
            </a:pPr>
            <a:r>
              <a:rPr lang="en-GB" sz="1200" dirty="0" smtClean="0">
                <a:solidFill>
                  <a:schemeClr val="tx1">
                    <a:lumMod val="65000"/>
                    <a:lumOff val="35000"/>
                  </a:schemeClr>
                </a:solidFill>
              </a:rPr>
              <a:t>Blogging/news on website</a:t>
            </a:r>
            <a:endParaRPr lang="en-GB" sz="1200" dirty="0" smtClean="0">
              <a:solidFill>
                <a:schemeClr val="tx1">
                  <a:lumMod val="65000"/>
                  <a:lumOff val="35000"/>
                </a:schemeClr>
              </a:solidFill>
            </a:endParaRPr>
          </a:p>
          <a:p>
            <a:pPr>
              <a:lnSpc>
                <a:spcPct val="200000"/>
              </a:lnSpc>
            </a:pPr>
            <a:r>
              <a:rPr lang="en-GB" sz="1200" dirty="0" smtClean="0">
                <a:solidFill>
                  <a:schemeClr val="tx1">
                    <a:lumMod val="65000"/>
                    <a:lumOff val="35000"/>
                  </a:schemeClr>
                </a:solidFill>
              </a:rPr>
              <a:t>Social media posting plan</a:t>
            </a:r>
          </a:p>
          <a:p>
            <a:pPr>
              <a:lnSpc>
                <a:spcPct val="200000"/>
              </a:lnSpc>
            </a:pPr>
            <a:r>
              <a:rPr lang="en-GB" sz="1200" dirty="0" err="1" smtClean="0">
                <a:solidFill>
                  <a:schemeClr val="tx1">
                    <a:lumMod val="65000"/>
                    <a:lumOff val="35000"/>
                  </a:schemeClr>
                </a:solidFill>
              </a:rPr>
              <a:t>Artsthread</a:t>
            </a:r>
            <a:r>
              <a:rPr lang="en-GB" sz="1200" dirty="0" smtClean="0">
                <a:solidFill>
                  <a:schemeClr val="tx1">
                    <a:lumMod val="65000"/>
                    <a:lumOff val="35000"/>
                  </a:schemeClr>
                </a:solidFill>
              </a:rPr>
              <a:t> &amp; </a:t>
            </a:r>
            <a:r>
              <a:rPr lang="en-GB" sz="1200" dirty="0" err="1" smtClean="0">
                <a:solidFill>
                  <a:schemeClr val="tx1">
                    <a:lumMod val="65000"/>
                    <a:lumOff val="35000"/>
                  </a:schemeClr>
                </a:solidFill>
              </a:rPr>
              <a:t>LinkeIn</a:t>
            </a:r>
            <a:r>
              <a:rPr lang="en-GB" sz="1200" dirty="0" smtClean="0">
                <a:solidFill>
                  <a:schemeClr val="tx1">
                    <a:lumMod val="65000"/>
                    <a:lumOff val="35000"/>
                  </a:schemeClr>
                </a:solidFill>
              </a:rPr>
              <a:t> Updates</a:t>
            </a:r>
          </a:p>
          <a:p>
            <a:pPr>
              <a:lnSpc>
                <a:spcPct val="200000"/>
              </a:lnSpc>
            </a:pPr>
            <a:r>
              <a:rPr lang="en-GB" sz="1200" dirty="0" smtClean="0">
                <a:solidFill>
                  <a:schemeClr val="tx1">
                    <a:lumMod val="65000"/>
                    <a:lumOff val="35000"/>
                  </a:schemeClr>
                </a:solidFill>
              </a:rPr>
              <a:t>Digital Press Kit </a:t>
            </a:r>
          </a:p>
          <a:p>
            <a:pPr>
              <a:lnSpc>
                <a:spcPct val="200000"/>
              </a:lnSpc>
            </a:pPr>
            <a:r>
              <a:rPr lang="en-GB" sz="1200" dirty="0" smtClean="0">
                <a:solidFill>
                  <a:schemeClr val="tx1">
                    <a:lumMod val="65000"/>
                    <a:lumOff val="35000"/>
                  </a:schemeClr>
                </a:solidFill>
              </a:rPr>
              <a:t>Physical Press Kit</a:t>
            </a:r>
          </a:p>
          <a:p>
            <a:pPr>
              <a:lnSpc>
                <a:spcPct val="200000"/>
              </a:lnSpc>
            </a:pPr>
            <a:endParaRPr lang="en-GB" sz="1200" dirty="0">
              <a:solidFill>
                <a:schemeClr val="tx1">
                  <a:lumMod val="65000"/>
                  <a:lumOff val="35000"/>
                </a:schemeClr>
              </a:solidFill>
            </a:endParaRPr>
          </a:p>
          <a:p>
            <a:pPr>
              <a:lnSpc>
                <a:spcPct val="200000"/>
              </a:lnSpc>
            </a:pPr>
            <a:r>
              <a:rPr lang="en-GB" sz="1200" dirty="0" smtClean="0">
                <a:solidFill>
                  <a:schemeClr val="tx1">
                    <a:lumMod val="65000"/>
                    <a:lumOff val="35000"/>
                  </a:schemeClr>
                </a:solidFill>
              </a:rPr>
              <a:t>I’m sure this will give me plenty to keep busy with over the summer after a rest and a chance to reflect. I’m </a:t>
            </a:r>
            <a:r>
              <a:rPr lang="en-GB" sz="1200" dirty="0" smtClean="0">
                <a:solidFill>
                  <a:schemeClr val="tx1">
                    <a:lumMod val="65000"/>
                    <a:lumOff val="35000"/>
                  </a:schemeClr>
                </a:solidFill>
              </a:rPr>
              <a:t>really</a:t>
            </a:r>
            <a:r>
              <a:rPr lang="en-GB" sz="1200" dirty="0" smtClean="0">
                <a:solidFill>
                  <a:schemeClr val="tx1">
                    <a:lumMod val="65000"/>
                    <a:lumOff val="35000"/>
                  </a:schemeClr>
                </a:solidFill>
              </a:rPr>
              <a:t> </a:t>
            </a:r>
            <a:r>
              <a:rPr lang="en-GB" sz="1200" dirty="0" smtClean="0">
                <a:solidFill>
                  <a:schemeClr val="tx1">
                    <a:lumMod val="65000"/>
                    <a:lumOff val="35000"/>
                  </a:schemeClr>
                </a:solidFill>
              </a:rPr>
              <a:t>proud of what I’ve achieved throughout this module and I’m excited to see how much further I can push myself going </a:t>
            </a:r>
            <a:r>
              <a:rPr lang="en-GB" sz="1200" dirty="0" smtClean="0">
                <a:solidFill>
                  <a:schemeClr val="tx1">
                    <a:lumMod val="65000"/>
                    <a:lumOff val="35000"/>
                  </a:schemeClr>
                </a:solidFill>
              </a:rPr>
              <a:t>forward.</a:t>
            </a:r>
            <a:endParaRPr lang="en-GB" sz="1200" dirty="0" smtClean="0">
              <a:solidFill>
                <a:schemeClr val="tx1">
                  <a:lumMod val="65000"/>
                  <a:lumOff val="35000"/>
                </a:schemeClr>
              </a:solidFill>
            </a:endParaRPr>
          </a:p>
        </p:txBody>
      </p:sp>
    </p:spTree>
    <p:extLst>
      <p:ext uri="{BB962C8B-B14F-4D97-AF65-F5344CB8AC3E}">
        <p14:creationId xmlns:p14="http://schemas.microsoft.com/office/powerpoint/2010/main" val="342379059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9" ma:contentTypeDescription="Create a new document." ma:contentTypeScope="" ma:versionID="5eb1ef4af1d61bd0ec80f80503b3a8e7">
  <xsd:schema xmlns:xsd="http://www.w3.org/2001/XMLSchema" xmlns:xs="http://www.w3.org/2001/XMLSchema" xmlns:p="http://schemas.microsoft.com/office/2006/metadata/properties" xmlns:ns2="92c24619-d6d5-42cf-b618-23d930ad9f20" targetNamespace="http://schemas.microsoft.com/office/2006/metadata/properties" ma:root="true" ma:fieldsID="821bcfb835d28935adde4c08b808c3ad" ns2:_="">
    <xsd:import namespace="92c24619-d6d5-42cf-b618-23d930ad9f20"/>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ternalName="MediaServiceDateTake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D3A9612-A6BC-42B3-8744-81744916A0D9}">
  <ds:schemaRefs>
    <ds:schemaRef ds:uri="92c24619-d6d5-42cf-b618-23d930ad9f20"/>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0C097F1C-D56E-4D1C-AA2D-405AAB0C34BC}">
  <ds:schemaRefs>
    <ds:schemaRef ds:uri="http://schemas.microsoft.com/office/infopath/2007/PartnerControls"/>
    <ds:schemaRef ds:uri="http://purl.org/dc/terms/"/>
    <ds:schemaRef ds:uri="http://schemas.microsoft.com/office/2006/documentManagement/types"/>
    <ds:schemaRef ds:uri="http://purl.org/dc/elements/1.1/"/>
    <ds:schemaRef ds:uri="http://schemas.microsoft.com/office/2006/metadata/properties"/>
    <ds:schemaRef ds:uri="http://schemas.openxmlformats.org/package/2006/metadata/core-properties"/>
    <ds:schemaRef ds:uri="92c24619-d6d5-42cf-b618-23d930ad9f20"/>
    <ds:schemaRef ds:uri="http://www.w3.org/XML/1998/namespace"/>
    <ds:schemaRef ds:uri="http://purl.org/dc/dcmitype/"/>
  </ds:schemaRefs>
</ds:datastoreItem>
</file>

<file path=customXml/itemProps3.xml><?xml version="1.0" encoding="utf-8"?>
<ds:datastoreItem xmlns:ds="http://schemas.openxmlformats.org/officeDocument/2006/customXml" ds:itemID="{57BF536F-58B0-4F58-AC19-D2D4010CB7F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2224</TotalTime>
  <Words>10502</Words>
  <Application>Microsoft Office PowerPoint</Application>
  <PresentationFormat>Widescreen</PresentationFormat>
  <Paragraphs>820</Paragraphs>
  <Slides>109</Slides>
  <Notes>12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109</vt:i4>
      </vt:variant>
    </vt:vector>
  </HeadingPairs>
  <TitlesOfParts>
    <vt:vector size="118" baseType="lpstr">
      <vt:lpstr>Arial</vt:lpstr>
      <vt:lpstr>Bebas</vt:lpstr>
      <vt:lpstr>Calibri</vt:lpstr>
      <vt:lpstr>Calibri Light</vt:lpstr>
      <vt:lpstr>Gill Sans</vt:lpstr>
      <vt:lpstr>Mories Display</vt:lpstr>
      <vt:lpstr>Times New Roman</vt:lpstr>
      <vt:lpstr>Wingdings</vt:lpstr>
      <vt:lpstr>Office Theme</vt:lpstr>
      <vt:lpstr>Zoë Alice Noakes P151032</vt:lpstr>
      <vt:lpstr>Professional Practices</vt:lpstr>
      <vt:lpstr>Contents</vt:lpstr>
      <vt:lpstr>Contents</vt:lpstr>
      <vt:lpstr>Brand Identity</vt:lpstr>
      <vt:lpstr>PowerPoint Presentation</vt:lpstr>
      <vt:lpstr>PowerPoint Presentation</vt:lpstr>
      <vt:lpstr>PowerPoint Presentation</vt:lpstr>
      <vt:lpstr>Brand Identity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Brand Identity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 Robust Online Profile’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 Robust Online Profile’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Press Packs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Professional Practices</dc:title>
  <dc:creator>UWTSD</dc:creator>
  <cp:lastModifiedBy>UWTSD</cp:lastModifiedBy>
  <cp:revision>14</cp:revision>
  <dcterms:created xsi:type="dcterms:W3CDTF">2020-05-13T09:57:26Z</dcterms:created>
  <dcterms:modified xsi:type="dcterms:W3CDTF">2020-06-18T17:00:33Z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ies>
</file>