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0"/>
  </p:notesMasterIdLst>
  <p:handoutMasterIdLst>
    <p:handoutMasterId r:id="rId41"/>
  </p:handoutMasterIdLst>
  <p:sldIdLst>
    <p:sldId id="256" r:id="rId4"/>
    <p:sldId id="287" r:id="rId5"/>
    <p:sldId id="288" r:id="rId6"/>
    <p:sldId id="325" r:id="rId7"/>
    <p:sldId id="289" r:id="rId8"/>
    <p:sldId id="326" r:id="rId9"/>
    <p:sldId id="327" r:id="rId10"/>
    <p:sldId id="291" r:id="rId11"/>
    <p:sldId id="292" r:id="rId12"/>
    <p:sldId id="294" r:id="rId13"/>
    <p:sldId id="317" r:id="rId14"/>
    <p:sldId id="319" r:id="rId15"/>
    <p:sldId id="320" r:id="rId16"/>
    <p:sldId id="318" r:id="rId17"/>
    <p:sldId id="329" r:id="rId18"/>
    <p:sldId id="321" r:id="rId19"/>
    <p:sldId id="322" r:id="rId20"/>
    <p:sldId id="323" r:id="rId21"/>
    <p:sldId id="307" r:id="rId22"/>
    <p:sldId id="308" r:id="rId23"/>
    <p:sldId id="330" r:id="rId24"/>
    <p:sldId id="336" r:id="rId25"/>
    <p:sldId id="331" r:id="rId26"/>
    <p:sldId id="334" r:id="rId27"/>
    <p:sldId id="337" r:id="rId28"/>
    <p:sldId id="264" r:id="rId29"/>
    <p:sldId id="335" r:id="rId30"/>
    <p:sldId id="333" r:id="rId31"/>
    <p:sldId id="309" r:id="rId32"/>
    <p:sldId id="310" r:id="rId33"/>
    <p:sldId id="311" r:id="rId34"/>
    <p:sldId id="312" r:id="rId35"/>
    <p:sldId id="313" r:id="rId36"/>
    <p:sldId id="324" r:id="rId37"/>
    <p:sldId id="316" r:id="rId38"/>
    <p:sldId id="306"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B0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F0FDE6-E32F-4E12-88BF-157A01544A81}" v="127" dt="2023-11-06T14:50:49.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3" autoAdjust="0"/>
    <p:restoredTop sz="82701"/>
  </p:normalViewPr>
  <p:slideViewPr>
    <p:cSldViewPr>
      <p:cViewPr varScale="1">
        <p:scale>
          <a:sx n="49" d="100"/>
          <a:sy n="49" d="100"/>
        </p:scale>
        <p:origin x="1656"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zdnet.com/article/facebook-confirms-cambridge-analytica-took-more-data-than-first-though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channel?</a:t>
            </a:r>
          </a:p>
          <a:p>
            <a:r>
              <a:rPr lang="en-GB" dirty="0"/>
              <a:t>What are they (body –para-L)</a:t>
            </a:r>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577797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about</a:t>
            </a:r>
            <a:r>
              <a:rPr lang="en-GB" baseline="0" dirty="0"/>
              <a:t> the various stakeholders of an organisation.</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699565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892149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=j6wwBqfSk-o</a:t>
            </a:r>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911077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0" i="0" kern="1200" dirty="0">
                <a:solidFill>
                  <a:schemeClr val="tx1"/>
                </a:solidFill>
                <a:effectLst/>
                <a:latin typeface="+mn-lt"/>
                <a:ea typeface="+mn-ea"/>
                <a:cs typeface="+mn-cs"/>
              </a:rPr>
              <a:t>What was the Scandal</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The Facebook data privacy scandal centres around the collection of personally identifiable information of "</a:t>
            </a:r>
            <a:r>
              <a:rPr lang="en-GB" sz="1200" b="0" i="0" u="none" strike="noStrike" kern="1200" dirty="0">
                <a:solidFill>
                  <a:schemeClr val="tx1"/>
                </a:solidFill>
                <a:effectLst/>
                <a:latin typeface="+mn-lt"/>
                <a:ea typeface="+mn-ea"/>
                <a:cs typeface="+mn-cs"/>
                <a:hlinkClick r:id="rId3"/>
              </a:rPr>
              <a:t>up to 87 million people</a:t>
            </a:r>
            <a:r>
              <a:rPr lang="en-GB" sz="1200" b="0" i="0" kern="1200" dirty="0">
                <a:solidFill>
                  <a:schemeClr val="tx1"/>
                </a:solidFill>
                <a:effectLst/>
                <a:latin typeface="+mn-lt"/>
                <a:ea typeface="+mn-ea"/>
                <a:cs typeface="+mn-cs"/>
              </a:rPr>
              <a:t>" by the political consulting and strategic communication firm Cambridge Analytica.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That company--and others--were able to gain access to personal data of Facebook users due to the confluence of a variety of factors, broadly including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inadequate safeguards against companies engaging in data harvesting,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little to no oversight of developers by Facebook,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developer abuse of the Facebook API,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	and users agreeing to overly broad terms and conditions.</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Cambridge Analytica harvested personal data via a personality Quiz app called “</a:t>
            </a:r>
            <a:r>
              <a:rPr lang="en-GB" sz="1200" b="0" i="0" kern="1200" dirty="0" err="1">
                <a:solidFill>
                  <a:schemeClr val="tx1"/>
                </a:solidFill>
                <a:effectLst/>
                <a:latin typeface="+mn-lt"/>
                <a:ea typeface="+mn-ea"/>
                <a:cs typeface="+mn-cs"/>
              </a:rPr>
              <a:t>thisisyourdigitallife</a:t>
            </a:r>
            <a:r>
              <a:rPr lang="en-GB" sz="1200" b="0" i="0" kern="1200" dirty="0">
                <a:solidFill>
                  <a:schemeClr val="tx1"/>
                </a:solidFill>
                <a:effectLst/>
                <a:latin typeface="+mn-lt"/>
                <a:ea typeface="+mn-ea"/>
                <a:cs typeface="+mn-cs"/>
              </a:rPr>
              <a:t>”</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Adding the app to your Facebook account to take the quiz gives the creator of the app access to profile information and user history for the user taking the quiz, as well as all of the friends that user has on Facebook.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This data includes all of the items that users and their friends have liked on Facebook.</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Cambridge Analytica claimed that </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What were the Impacts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The furore surrounding this scandal was so serious that Mark Zuckerberg was called to answer questions in front of Congress in the US.</a:t>
            </a:r>
          </a:p>
          <a:p>
            <a:pPr marL="0" indent="0">
              <a:buFont typeface="Arial" panose="020B0604020202020204" pitchFamily="34" charset="0"/>
              <a:buNone/>
            </a:pPr>
            <a:r>
              <a:rPr lang="en-GB" sz="1200" b="0" i="0" kern="1200" dirty="0">
                <a:solidFill>
                  <a:schemeClr val="tx1"/>
                </a:solidFill>
                <a:effectLst/>
                <a:latin typeface="+mn-lt"/>
                <a:ea typeface="+mn-ea"/>
                <a:cs typeface="+mn-cs"/>
              </a:rPr>
              <a:t>Fine of £500,000 to Information Commissioner’s Office and a further $5 billion fine in the future.  </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648552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4056889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1773542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3998227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j6wwBqfSk-o?feature=oembed" TargetMode="Externa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3fuirT_PwDI?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theconversation.com/cambridge-analytica-scandal-legitimate-researchers-using-facebook-data-could-be-collateral-damage-9360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theguardian.com/news/2018/mar/17/cambridge-analytica-facebook-influence-us-election"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84gTofMPz1k?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(LCLM4003)</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in Organisations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lnSpcReduction="10000"/>
          </a:bodyPr>
          <a:lstStyle/>
          <a:p>
            <a:pPr marL="0" indent="0">
              <a:buNone/>
            </a:pPr>
            <a:r>
              <a:rPr lang="en-GB" dirty="0"/>
              <a:t>We have..</a:t>
            </a:r>
          </a:p>
          <a:p>
            <a:r>
              <a:rPr lang="en-GB" dirty="0"/>
              <a:t>Overviewed the module</a:t>
            </a:r>
          </a:p>
          <a:p>
            <a:r>
              <a:rPr lang="en-GB" dirty="0"/>
              <a:t>Defined what communication is?</a:t>
            </a:r>
          </a:p>
          <a:p>
            <a:r>
              <a:rPr lang="en-GB" dirty="0"/>
              <a:t>Explored the functions of communication</a:t>
            </a:r>
          </a:p>
          <a:p>
            <a:r>
              <a:rPr lang="en-GB" dirty="0"/>
              <a:t>Discussed 3 models of communication</a:t>
            </a:r>
          </a:p>
          <a:p>
            <a:r>
              <a:rPr lang="en-GB" dirty="0"/>
              <a:t>Identified the barriers to communication</a:t>
            </a:r>
          </a:p>
          <a:p>
            <a:r>
              <a:rPr lang="en-GB" dirty="0"/>
              <a:t>Explored the channels of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249680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5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grpId="0" nodeType="after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grpId="0" nodeType="afterEffect">
                                  <p:stCondLst>
                                    <p:cond delay="25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grpId="0" nodeType="afterEffect">
                                  <p:stCondLst>
                                    <p:cond delay="25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25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25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TextBox 2">
            <a:extLst>
              <a:ext uri="{FF2B5EF4-FFF2-40B4-BE49-F238E27FC236}">
                <a16:creationId xmlns:a16="http://schemas.microsoft.com/office/drawing/2014/main" id="{6B2FDC00-6ACE-DF4B-ADC4-CF27180C617D}"/>
              </a:ext>
            </a:extLst>
          </p:cNvPr>
          <p:cNvSpPr txBox="1"/>
          <p:nvPr/>
        </p:nvSpPr>
        <p:spPr>
          <a:xfrm>
            <a:off x="457200" y="1529453"/>
            <a:ext cx="8579296" cy="830997"/>
          </a:xfrm>
          <a:prstGeom prst="rect">
            <a:avLst/>
          </a:prstGeom>
          <a:noFill/>
        </p:spPr>
        <p:txBody>
          <a:bodyPr wrap="square" rtlCol="0">
            <a:spAutoFit/>
          </a:bodyPr>
          <a:lstStyle/>
          <a:p>
            <a:pPr algn="just"/>
            <a:r>
              <a:rPr lang="en-US" sz="2400" dirty="0"/>
              <a:t>We will discuss:</a:t>
            </a:r>
          </a:p>
          <a:p>
            <a:pPr algn="just"/>
            <a:r>
              <a:rPr lang="en-US" sz="2400" dirty="0"/>
              <a:t>Communication in organisation and the use of technology</a:t>
            </a:r>
          </a:p>
        </p:txBody>
      </p:sp>
      <p:sp>
        <p:nvSpPr>
          <p:cNvPr id="4" name="TextBox 3">
            <a:extLst>
              <a:ext uri="{FF2B5EF4-FFF2-40B4-BE49-F238E27FC236}">
                <a16:creationId xmlns:a16="http://schemas.microsoft.com/office/drawing/2014/main" id="{93DE592F-966E-C14D-A64F-500B11E64B82}"/>
              </a:ext>
            </a:extLst>
          </p:cNvPr>
          <p:cNvSpPr txBox="1"/>
          <p:nvPr/>
        </p:nvSpPr>
        <p:spPr>
          <a:xfrm>
            <a:off x="457200" y="2780928"/>
            <a:ext cx="8435280" cy="2677656"/>
          </a:xfrm>
          <a:prstGeom prst="rect">
            <a:avLst/>
          </a:prstGeom>
          <a:noFill/>
        </p:spPr>
        <p:txBody>
          <a:bodyPr wrap="square" rtlCol="0">
            <a:spAutoFit/>
          </a:bodyPr>
          <a:lstStyle/>
          <a:p>
            <a:pPr algn="just"/>
            <a:r>
              <a:rPr lang="en-US" sz="2400" dirty="0"/>
              <a:t>At the end of the lesson, you should be able to :</a:t>
            </a:r>
          </a:p>
          <a:p>
            <a:pPr algn="just"/>
            <a:endParaRPr lang="en-US" sz="2400" dirty="0"/>
          </a:p>
          <a:p>
            <a:pPr marL="285750" indent="-285750" algn="just">
              <a:buFont typeface="Arial" panose="020B0604020202020204" pitchFamily="34" charset="0"/>
              <a:buChar char="•"/>
            </a:pPr>
            <a:r>
              <a:rPr lang="en-US" sz="2400" dirty="0"/>
              <a:t>Differentiate what are the right and wrong ways to communicate in the workplace.</a:t>
            </a:r>
          </a:p>
          <a:p>
            <a:pPr marL="285750" indent="-285750" algn="just">
              <a:buFont typeface="Arial" panose="020B0604020202020204" pitchFamily="34" charset="0"/>
              <a:buChar char="•"/>
            </a:pPr>
            <a:r>
              <a:rPr lang="en-US" sz="2400" dirty="0"/>
              <a:t>Define ethics as it relates to communication</a:t>
            </a:r>
          </a:p>
          <a:p>
            <a:pPr marL="285750" indent="-285750" algn="just">
              <a:buFont typeface="Arial" panose="020B0604020202020204" pitchFamily="34" charset="0"/>
              <a:buChar char="•"/>
            </a:pPr>
            <a:r>
              <a:rPr lang="en-US" sz="2400" dirty="0"/>
              <a:t>List good practice to adhere to UK GDPR Legislation Data Protection Act 2018</a:t>
            </a:r>
          </a:p>
        </p:txBody>
      </p:sp>
    </p:spTree>
    <p:extLst>
      <p:ext uri="{BB962C8B-B14F-4D97-AF65-F5344CB8AC3E}">
        <p14:creationId xmlns:p14="http://schemas.microsoft.com/office/powerpoint/2010/main" val="835436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EC8A5C-5CE6-2B47-867D-D8E7CF78ECAC}"/>
              </a:ext>
            </a:extLst>
          </p:cNvPr>
          <p:cNvSpPr txBox="1"/>
          <p:nvPr/>
        </p:nvSpPr>
        <p:spPr>
          <a:xfrm>
            <a:off x="503548" y="2276872"/>
            <a:ext cx="8136904" cy="2568395"/>
          </a:xfrm>
          <a:prstGeom prst="rect">
            <a:avLst/>
          </a:prstGeom>
          <a:noFill/>
        </p:spPr>
        <p:txBody>
          <a:bodyPr wrap="square" rtlCol="0">
            <a:spAutoFit/>
          </a:bodyPr>
          <a:lstStyle/>
          <a:p>
            <a:pPr algn="just">
              <a:lnSpc>
                <a:spcPct val="150000"/>
              </a:lnSpc>
            </a:pPr>
            <a:r>
              <a:rPr lang="en-US" sz="2200" dirty="0"/>
              <a:t>According to </a:t>
            </a:r>
            <a:r>
              <a:rPr lang="en-US" sz="2200" dirty="0" err="1"/>
              <a:t>Tourish</a:t>
            </a:r>
            <a:r>
              <a:rPr lang="en-US" sz="2200" dirty="0"/>
              <a:t> and </a:t>
            </a:r>
            <a:r>
              <a:rPr lang="en-US" sz="2200" dirty="0" err="1"/>
              <a:t>Hargie</a:t>
            </a:r>
            <a:r>
              <a:rPr lang="en-US" sz="2200" dirty="0"/>
              <a:t>, (2009), </a:t>
            </a:r>
            <a:r>
              <a:rPr lang="en-GB" sz="2200" dirty="0"/>
              <a:t>communicating effectively in organisations is linked to higher levels of performance and service which could in turn lead to good working environment, value creation, higher levels of customer satisfaction and profit maximisation.</a:t>
            </a:r>
            <a:endParaRPr lang="en-US" sz="2200" dirty="0"/>
          </a:p>
        </p:txBody>
      </p:sp>
      <p:sp>
        <p:nvSpPr>
          <p:cNvPr id="6" name="TextBox 5">
            <a:extLst>
              <a:ext uri="{FF2B5EF4-FFF2-40B4-BE49-F238E27FC236}">
                <a16:creationId xmlns:a16="http://schemas.microsoft.com/office/drawing/2014/main" id="{6797407C-9ED2-D447-A514-F786EABC98F3}"/>
              </a:ext>
            </a:extLst>
          </p:cNvPr>
          <p:cNvSpPr txBox="1"/>
          <p:nvPr/>
        </p:nvSpPr>
        <p:spPr>
          <a:xfrm>
            <a:off x="1043608" y="404664"/>
            <a:ext cx="7128792" cy="1323439"/>
          </a:xfrm>
          <a:prstGeom prst="rect">
            <a:avLst/>
          </a:prstGeom>
          <a:noFill/>
        </p:spPr>
        <p:txBody>
          <a:bodyPr wrap="square" rtlCol="0">
            <a:spAutoFit/>
          </a:bodyPr>
          <a:lstStyle/>
          <a:p>
            <a:pPr algn="ctr"/>
            <a:r>
              <a:rPr lang="en-US" sz="4000" dirty="0">
                <a:latin typeface="Rockwell Condensed" panose="02060603050405020104" pitchFamily="18" charset="77"/>
              </a:rPr>
              <a:t>Importance of communicating effectively in organisations</a:t>
            </a:r>
          </a:p>
        </p:txBody>
      </p:sp>
    </p:spTree>
    <p:extLst>
      <p:ext uri="{BB962C8B-B14F-4D97-AF65-F5344CB8AC3E}">
        <p14:creationId xmlns:p14="http://schemas.microsoft.com/office/powerpoint/2010/main" val="3224838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itle 3">
            <a:extLst>
              <a:ext uri="{FF2B5EF4-FFF2-40B4-BE49-F238E27FC236}">
                <a16:creationId xmlns:a16="http://schemas.microsoft.com/office/drawing/2014/main" id="{9D0899AC-185E-4F0F-B095-7672310272B1}"/>
              </a:ext>
            </a:extLst>
          </p:cNvPr>
          <p:cNvSpPr>
            <a:spLocks noGrp="1"/>
          </p:cNvSpPr>
          <p:nvPr>
            <p:ph type="title"/>
          </p:nvPr>
        </p:nvSpPr>
        <p:spPr>
          <a:xfrm>
            <a:off x="457200" y="273050"/>
            <a:ext cx="3008313" cy="1162050"/>
          </a:xfrm>
        </p:spPr>
        <p:txBody>
          <a:bodyPr anchor="b">
            <a:normAutofit/>
          </a:bodyPr>
          <a:lstStyle/>
          <a:p>
            <a:r>
              <a:rPr lang="en-GB" altLang="en-US" cap="all"/>
              <a:t>Types of organisational communication</a:t>
            </a:r>
          </a:p>
        </p:txBody>
      </p:sp>
      <p:pic>
        <p:nvPicPr>
          <p:cNvPr id="1026" name="Picture 2" descr="Importance of Communication in Organisations">
            <a:extLst>
              <a:ext uri="{FF2B5EF4-FFF2-40B4-BE49-F238E27FC236}">
                <a16:creationId xmlns:a16="http://schemas.microsoft.com/office/drawing/2014/main" id="{CF857F26-15DA-7B4A-8711-113BE49EF6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5050" y="916672"/>
            <a:ext cx="5111750" cy="3884929"/>
          </a:xfrm>
          <a:prstGeom prst="rect">
            <a:avLst/>
          </a:prstGeom>
          <a:solidFill>
            <a:srgbClr val="FFFFFF"/>
          </a:solidFill>
          <a:ln>
            <a:solidFill>
              <a:schemeClr val="tx1"/>
            </a:solidFill>
          </a:ln>
          <a:effectLst>
            <a:softEdge rad="12700"/>
          </a:effectLst>
          <a:scene3d>
            <a:camera prst="orthographicFront"/>
            <a:lightRig rig="threePt" dir="t"/>
          </a:scene3d>
          <a:sp3d>
            <a:bevelT w="165100" prst="coolSlant"/>
          </a:sp3d>
        </p:spPr>
      </p:pic>
      <p:sp>
        <p:nvSpPr>
          <p:cNvPr id="4101" name="Content Placeholder 4">
            <a:extLst>
              <a:ext uri="{FF2B5EF4-FFF2-40B4-BE49-F238E27FC236}">
                <a16:creationId xmlns:a16="http://schemas.microsoft.com/office/drawing/2014/main" id="{9AEA7F1E-FF1F-4872-A695-5BEA7787C6B2}"/>
              </a:ext>
            </a:extLst>
          </p:cNvPr>
          <p:cNvSpPr>
            <a:spLocks noGrp="1"/>
          </p:cNvSpPr>
          <p:nvPr>
            <p:ph type="body" sz="half" idx="2"/>
          </p:nvPr>
        </p:nvSpPr>
        <p:spPr>
          <a:xfrm>
            <a:off x="457200" y="1435100"/>
            <a:ext cx="3008313" cy="4029891"/>
          </a:xfrm>
        </p:spPr>
        <p:txBody>
          <a:bodyPr>
            <a:normAutofit/>
          </a:bodyPr>
          <a:lstStyle/>
          <a:p>
            <a:pPr marL="0" indent="0">
              <a:spcAft>
                <a:spcPts val="1800"/>
              </a:spcAft>
              <a:buFont typeface="Arial" panose="020B0604020202020204" pitchFamily="34" charset="0"/>
              <a:buNone/>
              <a:defRPr/>
            </a:pPr>
            <a:endParaRPr lang="en-US" altLang="en-US" dirty="0"/>
          </a:p>
          <a:p>
            <a:pPr marL="0" indent="0">
              <a:spcAft>
                <a:spcPts val="1800"/>
              </a:spcAft>
              <a:buFont typeface="Arial" panose="020B0604020202020204" pitchFamily="34" charset="0"/>
              <a:buNone/>
              <a:defRPr/>
            </a:pPr>
            <a:r>
              <a:rPr lang="en-US" altLang="en-US" sz="1800" dirty="0"/>
              <a:t>Every organisation must enable communication in several directions;</a:t>
            </a:r>
          </a:p>
          <a:p>
            <a:pPr marL="285750" indent="-285750">
              <a:buFont typeface="Arial" panose="020B0604020202020204" pitchFamily="34" charset="0"/>
              <a:buChar char="•"/>
              <a:defRPr/>
            </a:pPr>
            <a:r>
              <a:rPr lang="en-US" sz="1800" dirty="0"/>
              <a:t>Vertical Communication</a:t>
            </a:r>
          </a:p>
          <a:p>
            <a:pPr marL="285750" indent="-285750">
              <a:buFont typeface="Arial" panose="020B0604020202020204" pitchFamily="34" charset="0"/>
              <a:buChar char="•"/>
              <a:defRPr/>
            </a:pPr>
            <a:r>
              <a:rPr lang="en-US" sz="1800" dirty="0"/>
              <a:t>Horizontal Communication</a:t>
            </a:r>
          </a:p>
          <a:p>
            <a:pPr marL="285750" indent="-285750">
              <a:buFont typeface="Arial" panose="020B0604020202020204" pitchFamily="34" charset="0"/>
              <a:buChar char="•"/>
              <a:defRPr/>
            </a:pPr>
            <a:r>
              <a:rPr lang="en-US" sz="1800" dirty="0"/>
              <a:t>Diagonal Communication</a:t>
            </a:r>
          </a:p>
        </p:txBody>
      </p:sp>
      <p:sp>
        <p:nvSpPr>
          <p:cNvPr id="5" name="TextBox 4">
            <a:extLst>
              <a:ext uri="{FF2B5EF4-FFF2-40B4-BE49-F238E27FC236}">
                <a16:creationId xmlns:a16="http://schemas.microsoft.com/office/drawing/2014/main" id="{699C7265-A3DA-B84A-B765-479E769614AC}"/>
              </a:ext>
            </a:extLst>
          </p:cNvPr>
          <p:cNvSpPr txBox="1"/>
          <p:nvPr/>
        </p:nvSpPr>
        <p:spPr>
          <a:xfrm>
            <a:off x="4662983" y="4832228"/>
            <a:ext cx="4464497" cy="646331"/>
          </a:xfrm>
          <a:prstGeom prst="rect">
            <a:avLst/>
          </a:prstGeom>
          <a:noFill/>
        </p:spPr>
        <p:txBody>
          <a:bodyPr wrap="square" rtlCol="0">
            <a:spAutoFit/>
          </a:bodyPr>
          <a:lstStyle/>
          <a:p>
            <a:r>
              <a:rPr lang="en-US" dirty="0"/>
              <a:t>Directions of Communication</a:t>
            </a:r>
          </a:p>
          <a:p>
            <a:r>
              <a:rPr lang="en-US" dirty="0"/>
              <a:t>Source: DeVito, (2012)</a:t>
            </a:r>
          </a:p>
        </p:txBody>
      </p:sp>
    </p:spTree>
    <p:extLst>
      <p:ext uri="{BB962C8B-B14F-4D97-AF65-F5344CB8AC3E}">
        <p14:creationId xmlns:p14="http://schemas.microsoft.com/office/powerpoint/2010/main" val="26408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196-A04A-DB40-8D52-4EFD22CB9CC0}"/>
              </a:ext>
            </a:extLst>
          </p:cNvPr>
          <p:cNvSpPr>
            <a:spLocks noGrp="1"/>
          </p:cNvSpPr>
          <p:nvPr>
            <p:ph type="title"/>
          </p:nvPr>
        </p:nvSpPr>
        <p:spPr>
          <a:xfrm>
            <a:off x="493133" y="295759"/>
            <a:ext cx="8229600" cy="1143000"/>
          </a:xfrm>
        </p:spPr>
        <p:txBody>
          <a:bodyPr/>
          <a:lstStyle/>
          <a:p>
            <a:r>
              <a:rPr lang="en-GB" altLang="en-US"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US" dirty="0"/>
          </a:p>
        </p:txBody>
      </p:sp>
      <p:sp>
        <p:nvSpPr>
          <p:cNvPr id="4" name="Content Placeholder 2">
            <a:extLst>
              <a:ext uri="{FF2B5EF4-FFF2-40B4-BE49-F238E27FC236}">
                <a16:creationId xmlns:a16="http://schemas.microsoft.com/office/drawing/2014/main" id="{FAB690B7-D8A4-CA4B-A064-2104DE5B84E9}"/>
              </a:ext>
            </a:extLst>
          </p:cNvPr>
          <p:cNvSpPr txBox="1">
            <a:spLocks/>
          </p:cNvSpPr>
          <p:nvPr/>
        </p:nvSpPr>
        <p:spPr bwMode="auto">
          <a:xfrm>
            <a:off x="103224" y="1438759"/>
            <a:ext cx="4537075" cy="3635673"/>
          </a:xfrm>
          <a:prstGeom prst="rect">
            <a:avLst/>
          </a:prstGeom>
          <a:ln>
            <a:noFill/>
          </a:ln>
        </p:spPr>
        <p:style>
          <a:lnRef idx="2">
            <a:schemeClr val="dk1"/>
          </a:lnRef>
          <a:fillRef idx="1">
            <a:schemeClr val="lt1"/>
          </a:fillRef>
          <a:effectRef idx="0">
            <a:schemeClr val="dk1"/>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effectLst/>
                <a:cs typeface="Arial" panose="020B0604020202020204" pitchFamily="34" charset="0"/>
              </a:rPr>
              <a:t>Downward Communication</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It is the formal communication in which the line of authority starts from the top and extends to the lowest level.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In companies with extremely authoritative style of management (</a:t>
            </a:r>
            <a:r>
              <a:rPr lang="en-US" altLang="en-US" sz="1400" dirty="0" err="1">
                <a:effectLst/>
                <a:cs typeface="Arial" panose="020B0604020202020204" pitchFamily="34" charset="0"/>
              </a:rPr>
              <a:t>Weihrich</a:t>
            </a:r>
            <a:r>
              <a:rPr lang="en-US" altLang="en-US" sz="1400" dirty="0">
                <a:effectLst/>
                <a:cs typeface="Arial" panose="020B0604020202020204" pitchFamily="34" charset="0"/>
              </a:rPr>
              <a:t>, Koontz, 1993).</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The oldest to types of communication.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Seniors, superiors or elder ones give some information, advice, counseling, suggestion, instruction, order or warning to their juniors, subordinates or younger ones.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An integral part of the traditional organisation.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Still the most frequently used channel in the organisation.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effectLst/>
                <a:cs typeface="Arial" panose="020B0604020202020204" pitchFamily="34" charset="0"/>
              </a:rPr>
              <a:t>It may be oral, written, visuals and by electronic devices. </a:t>
            </a:r>
          </a:p>
          <a:p>
            <a:pPr algn="just">
              <a:lnSpc>
                <a:spcPct val="90000"/>
              </a:lnSpc>
              <a:spcBef>
                <a:spcPts val="1200"/>
              </a:spcBef>
              <a:spcAft>
                <a:spcPts val="200"/>
              </a:spcAft>
              <a:buClr>
                <a:srgbClr val="E48312"/>
              </a:buClr>
              <a:buFont typeface="Calibri" panose="020F0502020204030204" pitchFamily="34" charset="0"/>
              <a:buNone/>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buFont typeface="Calibri" panose="020F0502020204030204" pitchFamily="34" charset="0"/>
              <a:buNone/>
              <a:defRPr/>
            </a:pPr>
            <a:r>
              <a:rPr lang="en-US" altLang="en-US" sz="800" dirty="0">
                <a:solidFill>
                  <a:srgbClr val="404040"/>
                </a:solidFill>
                <a:cs typeface="Arial" panose="020B0604020202020204" pitchFamily="34" charset="0"/>
              </a:rPr>
              <a:t> </a:t>
            </a: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p:txBody>
      </p:sp>
      <p:cxnSp>
        <p:nvCxnSpPr>
          <p:cNvPr id="17" name="Straight Arrow Connector 16">
            <a:extLst>
              <a:ext uri="{FF2B5EF4-FFF2-40B4-BE49-F238E27FC236}">
                <a16:creationId xmlns:a16="http://schemas.microsoft.com/office/drawing/2014/main" id="{CE45EE2F-2EDD-3B42-8D21-30BCC9D0BB7A}"/>
              </a:ext>
            </a:extLst>
          </p:cNvPr>
          <p:cNvCxnSpPr/>
          <p:nvPr/>
        </p:nvCxnSpPr>
        <p:spPr>
          <a:xfrm>
            <a:off x="8302407" y="3770069"/>
            <a:ext cx="0" cy="504056"/>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grpSp>
        <p:nvGrpSpPr>
          <p:cNvPr id="20" name="Group 19">
            <a:extLst>
              <a:ext uri="{FF2B5EF4-FFF2-40B4-BE49-F238E27FC236}">
                <a16:creationId xmlns:a16="http://schemas.microsoft.com/office/drawing/2014/main" id="{AD041465-36A2-4F42-99A6-A768624DC383}"/>
              </a:ext>
            </a:extLst>
          </p:cNvPr>
          <p:cNvGrpSpPr/>
          <p:nvPr/>
        </p:nvGrpSpPr>
        <p:grpSpPr>
          <a:xfrm>
            <a:off x="5610337" y="1772816"/>
            <a:ext cx="3430439" cy="3103484"/>
            <a:chOff x="5256361" y="1417638"/>
            <a:chExt cx="3708127" cy="3120990"/>
          </a:xfrm>
          <a:solidFill>
            <a:schemeClr val="accent3"/>
          </a:solidFill>
        </p:grpSpPr>
        <p:sp>
          <p:nvSpPr>
            <p:cNvPr id="6" name="Rectangle 5">
              <a:extLst>
                <a:ext uri="{FF2B5EF4-FFF2-40B4-BE49-F238E27FC236}">
                  <a16:creationId xmlns:a16="http://schemas.microsoft.com/office/drawing/2014/main" id="{23B86CEC-6E7F-0E44-8139-0D358C69864D}"/>
                </a:ext>
              </a:extLst>
            </p:cNvPr>
            <p:cNvSpPr/>
            <p:nvPr/>
          </p:nvSpPr>
          <p:spPr>
            <a:xfrm>
              <a:off x="6372200" y="1417638"/>
              <a:ext cx="1584176" cy="571202"/>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Manager</a:t>
              </a:r>
            </a:p>
          </p:txBody>
        </p:sp>
        <p:sp>
          <p:nvSpPr>
            <p:cNvPr id="9" name="Rectangle 8">
              <a:extLst>
                <a:ext uri="{FF2B5EF4-FFF2-40B4-BE49-F238E27FC236}">
                  <a16:creationId xmlns:a16="http://schemas.microsoft.com/office/drawing/2014/main" id="{50ECD682-4156-9046-877B-CD4ED2092285}"/>
                </a:ext>
              </a:extLst>
            </p:cNvPr>
            <p:cNvSpPr/>
            <p:nvPr/>
          </p:nvSpPr>
          <p:spPr>
            <a:xfrm>
              <a:off x="5256361"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Officer (A)</a:t>
              </a:r>
            </a:p>
          </p:txBody>
        </p:sp>
        <p:sp>
          <p:nvSpPr>
            <p:cNvPr id="10" name="Rectangle 9">
              <a:extLst>
                <a:ext uri="{FF2B5EF4-FFF2-40B4-BE49-F238E27FC236}">
                  <a16:creationId xmlns:a16="http://schemas.microsoft.com/office/drawing/2014/main" id="{833694B7-E922-D14D-A506-6ED439A824F3}"/>
                </a:ext>
              </a:extLst>
            </p:cNvPr>
            <p:cNvSpPr/>
            <p:nvPr/>
          </p:nvSpPr>
          <p:spPr>
            <a:xfrm>
              <a:off x="7380312"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Sales Officer (B)</a:t>
              </a:r>
            </a:p>
          </p:txBody>
        </p:sp>
        <p:cxnSp>
          <p:nvCxnSpPr>
            <p:cNvPr id="12" name="Elbow Connector 11">
              <a:extLst>
                <a:ext uri="{FF2B5EF4-FFF2-40B4-BE49-F238E27FC236}">
                  <a16:creationId xmlns:a16="http://schemas.microsoft.com/office/drawing/2014/main" id="{88F302CF-30F2-3745-A14A-98F6E9A0DED6}"/>
                </a:ext>
              </a:extLst>
            </p:cNvPr>
            <p:cNvCxnSpPr>
              <a:stCxn id="6" idx="2"/>
              <a:endCxn id="9" idx="0"/>
            </p:cNvCxnSpPr>
            <p:nvPr/>
          </p:nvCxnSpPr>
          <p:spPr>
            <a:xfrm rot="5400000">
              <a:off x="6174321" y="1862969"/>
              <a:ext cx="864096" cy="1115839"/>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4" name="Elbow Connector 13">
              <a:extLst>
                <a:ext uri="{FF2B5EF4-FFF2-40B4-BE49-F238E27FC236}">
                  <a16:creationId xmlns:a16="http://schemas.microsoft.com/office/drawing/2014/main" id="{99AE5E2C-3483-A347-B47A-BB16D3DB011A}"/>
                </a:ext>
              </a:extLst>
            </p:cNvPr>
            <p:cNvCxnSpPr>
              <a:stCxn id="6" idx="2"/>
              <a:endCxn id="10" idx="0"/>
            </p:cNvCxnSpPr>
            <p:nvPr/>
          </p:nvCxnSpPr>
          <p:spPr>
            <a:xfrm rot="16200000" flipH="1">
              <a:off x="7236296" y="1916832"/>
              <a:ext cx="864096" cy="1008112"/>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EE346956-BC66-AB44-AE4B-7BF29BFD65D8}"/>
                </a:ext>
              </a:extLst>
            </p:cNvPr>
            <p:cNvCxnSpPr>
              <a:stCxn id="9" idx="2"/>
            </p:cNvCxnSpPr>
            <p:nvPr/>
          </p:nvCxnSpPr>
          <p:spPr>
            <a:xfrm>
              <a:off x="6048449" y="3429000"/>
              <a:ext cx="0" cy="504056"/>
            </a:xfrm>
            <a:prstGeom prst="straightConnector1">
              <a:avLst/>
            </a:prstGeom>
            <a:grpFill/>
            <a:ln>
              <a:tailEnd type="triangle"/>
            </a:ln>
          </p:spPr>
          <p:style>
            <a:lnRef idx="3">
              <a:schemeClr val="accent3"/>
            </a:lnRef>
            <a:fillRef idx="0">
              <a:schemeClr val="accent3"/>
            </a:fillRef>
            <a:effectRef idx="2">
              <a:schemeClr val="accent3"/>
            </a:effectRef>
            <a:fontRef idx="minor">
              <a:schemeClr val="tx1"/>
            </a:fontRef>
          </p:style>
        </p:cxnSp>
        <p:sp>
          <p:nvSpPr>
            <p:cNvPr id="18" name="Rectangle 17">
              <a:extLst>
                <a:ext uri="{FF2B5EF4-FFF2-40B4-BE49-F238E27FC236}">
                  <a16:creationId xmlns:a16="http://schemas.microsoft.com/office/drawing/2014/main" id="{3743F198-2F9F-BA4F-BD69-CEBEEC813215}"/>
                </a:ext>
              </a:extLst>
            </p:cNvPr>
            <p:cNvSpPr/>
            <p:nvPr/>
          </p:nvSpPr>
          <p:spPr>
            <a:xfrm>
              <a:off x="5256361" y="3962564"/>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Salespersons</a:t>
              </a:r>
            </a:p>
          </p:txBody>
        </p:sp>
        <p:sp>
          <p:nvSpPr>
            <p:cNvPr id="19" name="Rectangle 18">
              <a:extLst>
                <a:ext uri="{FF2B5EF4-FFF2-40B4-BE49-F238E27FC236}">
                  <a16:creationId xmlns:a16="http://schemas.microsoft.com/office/drawing/2014/main" id="{FE837758-9292-C84F-929C-62361695005A}"/>
                </a:ext>
              </a:extLst>
            </p:cNvPr>
            <p:cNvSpPr/>
            <p:nvPr/>
          </p:nvSpPr>
          <p:spPr>
            <a:xfrm>
              <a:off x="7380312" y="393305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Salespersons</a:t>
              </a:r>
            </a:p>
          </p:txBody>
        </p:sp>
      </p:grpSp>
      <p:sp>
        <p:nvSpPr>
          <p:cNvPr id="21" name="Down Arrow 20">
            <a:extLst>
              <a:ext uri="{FF2B5EF4-FFF2-40B4-BE49-F238E27FC236}">
                <a16:creationId xmlns:a16="http://schemas.microsoft.com/office/drawing/2014/main" id="{9B028437-EBC7-3B40-9244-44D09C954C3E}"/>
              </a:ext>
            </a:extLst>
          </p:cNvPr>
          <p:cNvSpPr/>
          <p:nvPr/>
        </p:nvSpPr>
        <p:spPr>
          <a:xfrm>
            <a:off x="5187468" y="1536533"/>
            <a:ext cx="371024" cy="345638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1259087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9AA2-3AF8-1C4C-98F5-BC57DEBCFA88}"/>
              </a:ext>
            </a:extLst>
          </p:cNvPr>
          <p:cNvSpPr>
            <a:spLocks noGrp="1"/>
          </p:cNvSpPr>
          <p:nvPr>
            <p:ph type="title"/>
          </p:nvPr>
        </p:nvSpPr>
        <p:spPr/>
        <p:txBody>
          <a:bodyPr/>
          <a:lstStyle/>
          <a:p>
            <a:r>
              <a:rPr lang="en-GB" altLang="en-US"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US" dirty="0"/>
          </a:p>
        </p:txBody>
      </p:sp>
      <p:sp>
        <p:nvSpPr>
          <p:cNvPr id="4" name="Content Placeholder 2">
            <a:extLst>
              <a:ext uri="{FF2B5EF4-FFF2-40B4-BE49-F238E27FC236}">
                <a16:creationId xmlns:a16="http://schemas.microsoft.com/office/drawing/2014/main" id="{7BDB3D9F-4001-3845-944B-FAF5D2592B86}"/>
              </a:ext>
            </a:extLst>
          </p:cNvPr>
          <p:cNvSpPr txBox="1">
            <a:spLocks/>
          </p:cNvSpPr>
          <p:nvPr/>
        </p:nvSpPr>
        <p:spPr bwMode="auto">
          <a:xfrm>
            <a:off x="51768" y="1403987"/>
            <a:ext cx="4304208" cy="4248472"/>
          </a:xfrm>
          <a:prstGeom prst="rect">
            <a:avLst/>
          </a:prstGeom>
          <a:ln>
            <a:noFill/>
          </a:ln>
        </p:spPr>
        <p:style>
          <a:lnRef idx="2">
            <a:schemeClr val="dk1"/>
          </a:lnRef>
          <a:fillRef idx="1">
            <a:schemeClr val="lt1"/>
          </a:fillRef>
          <a:effectRef idx="0">
            <a:schemeClr val="dk1"/>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chemeClr val="tx1"/>
              </a:buClr>
              <a:buNone/>
              <a:defRPr/>
            </a:pPr>
            <a:r>
              <a:rPr lang="en-US" altLang="en-US" sz="1400" b="1" dirty="0">
                <a:cs typeface="Arial" panose="020B0604020202020204" pitchFamily="34" charset="0"/>
              </a:rPr>
              <a:t>Upward Communication</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Communication flows from down to upward, </a:t>
            </a:r>
            <a:r>
              <a:rPr lang="en-US" altLang="en-US" sz="1400" dirty="0" err="1">
                <a:cs typeface="Arial" panose="020B0604020202020204" pitchFamily="34" charset="0"/>
              </a:rPr>
              <a:t>ie</a:t>
            </a:r>
            <a:r>
              <a:rPr lang="en-US" altLang="en-US" sz="1400" dirty="0">
                <a:cs typeface="Arial" panose="020B0604020202020204" pitchFamily="34" charset="0"/>
              </a:rPr>
              <a:t>. from subordinates to superior levels.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Either in the nature of feedback or in the nature of original thoughts and suggestions at the initiative of the lower levels.</a:t>
            </a:r>
          </a:p>
          <a:p>
            <a:pPr marL="285750" indent="-285750" algn="just">
              <a:lnSpc>
                <a:spcPct val="90000"/>
              </a:lnSpc>
              <a:spcBef>
                <a:spcPts val="1200"/>
              </a:spcBef>
              <a:spcAft>
                <a:spcPts val="200"/>
              </a:spcAft>
              <a:buClr>
                <a:schemeClr val="tx1"/>
              </a:buClr>
              <a:buFont typeface="Wingdings" pitchFamily="2" charset="2"/>
              <a:buChar char="§"/>
              <a:defRPr/>
            </a:pPr>
            <a:br>
              <a:rPr lang="en-US" altLang="en-US" sz="1400" dirty="0">
                <a:cs typeface="Arial" panose="020B0604020202020204" pitchFamily="34" charset="0"/>
              </a:rPr>
            </a:br>
            <a:r>
              <a:rPr lang="en-US" altLang="en-US" sz="1400" dirty="0">
                <a:cs typeface="Arial" panose="020B0604020202020204" pitchFamily="34" charset="0"/>
              </a:rPr>
              <a:t>The  communication are invited from the lower levels.</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The subordinates convey their actions, attitudes and opinions about varied subjects of vital concern to their superiors. </a:t>
            </a:r>
          </a:p>
          <a:p>
            <a:pPr marL="285750" indent="-285750" algn="just">
              <a:lnSpc>
                <a:spcPct val="90000"/>
              </a:lnSpc>
              <a:spcBef>
                <a:spcPts val="1200"/>
              </a:spcBef>
              <a:spcAft>
                <a:spcPts val="200"/>
              </a:spcAft>
              <a:buClr>
                <a:schemeClr val="tx1"/>
              </a:buClr>
              <a:buFont typeface="Wingdings" pitchFamily="2" charset="2"/>
              <a:buChar char="§"/>
              <a:defRPr/>
            </a:pPr>
            <a:r>
              <a:rPr lang="en-US" altLang="en-US" sz="1400" dirty="0">
                <a:cs typeface="Arial" panose="020B0604020202020204" pitchFamily="34" charset="0"/>
              </a:rPr>
              <a:t>Upward communication is often communicated for decision making purposes. Subordinates pass information about progress and problems to superiors so that superiors i.e. Management can decide what  to do and when to do it.</a:t>
            </a:r>
          </a:p>
          <a:p>
            <a:pPr algn="just">
              <a:lnSpc>
                <a:spcPct val="90000"/>
              </a:lnSpc>
              <a:spcBef>
                <a:spcPts val="1200"/>
              </a:spcBef>
              <a:spcAft>
                <a:spcPts val="200"/>
              </a:spcAft>
              <a:buClr>
                <a:srgbClr val="E48312"/>
              </a:buClr>
              <a:buFont typeface="Calibri" panose="020F0502020204030204" pitchFamily="34" charset="0"/>
              <a:buNone/>
              <a:defRPr/>
            </a:pPr>
            <a:br>
              <a:rPr lang="en-US" altLang="en-US" sz="1100" dirty="0">
                <a:solidFill>
                  <a:srgbClr val="404040"/>
                </a:solidFill>
                <a:cs typeface="Arial" panose="020B0604020202020204" pitchFamily="34" charset="0"/>
              </a:rPr>
            </a:br>
            <a:endParaRPr lang="en-US" altLang="en-US" sz="1100" b="1" dirty="0">
              <a:solidFill>
                <a:srgbClr val="404040"/>
              </a:solidFill>
              <a:effectLst>
                <a:outerShdw blurRad="38100" dist="38100" dir="2700000" algn="tl">
                  <a:srgbClr val="000000"/>
                </a:outerShdw>
              </a:effectLst>
              <a:cs typeface="Arial" panose="020B0604020202020204" pitchFamily="34" charset="0"/>
            </a:endParaRPr>
          </a:p>
          <a:p>
            <a:pPr algn="just">
              <a:lnSpc>
                <a:spcPct val="90000"/>
              </a:lnSpc>
              <a:spcBef>
                <a:spcPts val="1200"/>
              </a:spcBef>
              <a:spcAft>
                <a:spcPts val="200"/>
              </a:spcAft>
              <a:buClr>
                <a:srgbClr val="E48312"/>
              </a:buClr>
              <a:defRPr/>
            </a:pPr>
            <a:endParaRPr lang="en-US" altLang="en-US" sz="11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1600" dirty="0">
              <a:solidFill>
                <a:srgbClr val="404040"/>
              </a:solidFill>
              <a:cs typeface="Arial" panose="020B0604020202020204" pitchFamily="34" charset="0"/>
            </a:endParaRPr>
          </a:p>
        </p:txBody>
      </p:sp>
      <p:grpSp>
        <p:nvGrpSpPr>
          <p:cNvPr id="5" name="Group 4">
            <a:extLst>
              <a:ext uri="{FF2B5EF4-FFF2-40B4-BE49-F238E27FC236}">
                <a16:creationId xmlns:a16="http://schemas.microsoft.com/office/drawing/2014/main" id="{98C6076B-D235-FF46-9C22-9B582A38AF11}"/>
              </a:ext>
            </a:extLst>
          </p:cNvPr>
          <p:cNvGrpSpPr/>
          <p:nvPr/>
        </p:nvGrpSpPr>
        <p:grpSpPr>
          <a:xfrm>
            <a:off x="5436096" y="1700808"/>
            <a:ext cx="3502447" cy="3239413"/>
            <a:chOff x="5178524" y="1417638"/>
            <a:chExt cx="3785964" cy="3257686"/>
          </a:xfrm>
          <a:solidFill>
            <a:schemeClr val="accent3"/>
          </a:solidFill>
        </p:grpSpPr>
        <p:sp>
          <p:nvSpPr>
            <p:cNvPr id="6" name="Rectangle 5">
              <a:extLst>
                <a:ext uri="{FF2B5EF4-FFF2-40B4-BE49-F238E27FC236}">
                  <a16:creationId xmlns:a16="http://schemas.microsoft.com/office/drawing/2014/main" id="{F4709653-F5EB-9348-9013-CF0AE5C64134}"/>
                </a:ext>
              </a:extLst>
            </p:cNvPr>
            <p:cNvSpPr/>
            <p:nvPr/>
          </p:nvSpPr>
          <p:spPr>
            <a:xfrm>
              <a:off x="6372200" y="1417638"/>
              <a:ext cx="1584176" cy="571202"/>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ysClr val="windowText" lastClr="000000"/>
                  </a:solidFill>
                </a:rPr>
                <a:t>Production Manager</a:t>
              </a:r>
            </a:p>
          </p:txBody>
        </p:sp>
        <p:sp>
          <p:nvSpPr>
            <p:cNvPr id="7" name="Rectangle 6">
              <a:extLst>
                <a:ext uri="{FF2B5EF4-FFF2-40B4-BE49-F238E27FC236}">
                  <a16:creationId xmlns:a16="http://schemas.microsoft.com/office/drawing/2014/main" id="{D1DCB361-1B25-6C49-BF52-F580A1CA736D}"/>
                </a:ext>
              </a:extLst>
            </p:cNvPr>
            <p:cNvSpPr/>
            <p:nvPr/>
          </p:nvSpPr>
          <p:spPr>
            <a:xfrm>
              <a:off x="5256361"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Production Supervisor (A)</a:t>
              </a:r>
            </a:p>
          </p:txBody>
        </p:sp>
        <p:sp>
          <p:nvSpPr>
            <p:cNvPr id="8" name="Rectangle 7">
              <a:extLst>
                <a:ext uri="{FF2B5EF4-FFF2-40B4-BE49-F238E27FC236}">
                  <a16:creationId xmlns:a16="http://schemas.microsoft.com/office/drawing/2014/main" id="{B0D6CD4D-01C2-DC43-8CC6-9946E1C294C5}"/>
                </a:ext>
              </a:extLst>
            </p:cNvPr>
            <p:cNvSpPr/>
            <p:nvPr/>
          </p:nvSpPr>
          <p:spPr>
            <a:xfrm>
              <a:off x="7380312" y="2852936"/>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Production Supervisor (B)</a:t>
              </a:r>
            </a:p>
          </p:txBody>
        </p:sp>
        <p:sp>
          <p:nvSpPr>
            <p:cNvPr id="12" name="Rectangle 11">
              <a:extLst>
                <a:ext uri="{FF2B5EF4-FFF2-40B4-BE49-F238E27FC236}">
                  <a16:creationId xmlns:a16="http://schemas.microsoft.com/office/drawing/2014/main" id="{BFF4EDCA-3F43-3541-A6C9-3BA2BCFC2027}"/>
                </a:ext>
              </a:extLst>
            </p:cNvPr>
            <p:cNvSpPr/>
            <p:nvPr/>
          </p:nvSpPr>
          <p:spPr>
            <a:xfrm>
              <a:off x="5178524" y="4099260"/>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a:t>
              </a:r>
            </a:p>
            <a:p>
              <a:pPr algn="ctr"/>
              <a:r>
                <a:rPr lang="en-US" sz="1600" b="1" dirty="0">
                  <a:solidFill>
                    <a:schemeClr val="tx1"/>
                  </a:solidFill>
                </a:rPr>
                <a:t>Worker</a:t>
              </a:r>
            </a:p>
          </p:txBody>
        </p:sp>
        <p:sp>
          <p:nvSpPr>
            <p:cNvPr id="13" name="Rectangle 12">
              <a:extLst>
                <a:ext uri="{FF2B5EF4-FFF2-40B4-BE49-F238E27FC236}">
                  <a16:creationId xmlns:a16="http://schemas.microsoft.com/office/drawing/2014/main" id="{77F39A73-E30E-E640-B0E8-F080498BDF89}"/>
                </a:ext>
              </a:extLst>
            </p:cNvPr>
            <p:cNvSpPr/>
            <p:nvPr/>
          </p:nvSpPr>
          <p:spPr>
            <a:xfrm>
              <a:off x="7380311" y="4099260"/>
              <a:ext cx="1584176" cy="576064"/>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 Worker</a:t>
              </a:r>
            </a:p>
          </p:txBody>
        </p:sp>
      </p:grpSp>
      <p:cxnSp>
        <p:nvCxnSpPr>
          <p:cNvPr id="20" name="Elbow Connector 19">
            <a:extLst>
              <a:ext uri="{FF2B5EF4-FFF2-40B4-BE49-F238E27FC236}">
                <a16:creationId xmlns:a16="http://schemas.microsoft.com/office/drawing/2014/main" id="{3D768846-48D7-9649-B59A-2504B678990D}"/>
              </a:ext>
            </a:extLst>
          </p:cNvPr>
          <p:cNvCxnSpPr>
            <a:stCxn id="7" idx="0"/>
            <a:endCxn id="6" idx="2"/>
          </p:cNvCxnSpPr>
          <p:nvPr/>
        </p:nvCxnSpPr>
        <p:spPr>
          <a:xfrm rot="5400000" flipH="1" flipV="1">
            <a:off x="6327391" y="2182292"/>
            <a:ext cx="859249" cy="1032278"/>
          </a:xfrm>
          <a:prstGeom prst="bentConnector3">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Elbow Connector 21">
            <a:extLst>
              <a:ext uri="{FF2B5EF4-FFF2-40B4-BE49-F238E27FC236}">
                <a16:creationId xmlns:a16="http://schemas.microsoft.com/office/drawing/2014/main" id="{0BD64360-97DF-D44D-BF67-5F268EC18BA0}"/>
              </a:ext>
            </a:extLst>
          </p:cNvPr>
          <p:cNvCxnSpPr>
            <a:stCxn id="8" idx="0"/>
            <a:endCxn id="6" idx="2"/>
          </p:cNvCxnSpPr>
          <p:nvPr/>
        </p:nvCxnSpPr>
        <p:spPr>
          <a:xfrm rot="16200000" flipV="1">
            <a:off x="7309839" y="2232122"/>
            <a:ext cx="859249" cy="932618"/>
          </a:xfrm>
          <a:prstGeom prst="bentConnector3">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4" name="Straight Arrow Connector 23">
            <a:extLst>
              <a:ext uri="{FF2B5EF4-FFF2-40B4-BE49-F238E27FC236}">
                <a16:creationId xmlns:a16="http://schemas.microsoft.com/office/drawing/2014/main" id="{B0FE66F1-7644-B84D-8147-6407BA15093C}"/>
              </a:ext>
            </a:extLst>
          </p:cNvPr>
          <p:cNvCxnSpPr>
            <a:stCxn id="12" idx="0"/>
          </p:cNvCxnSpPr>
          <p:nvPr/>
        </p:nvCxnSpPr>
        <p:spPr>
          <a:xfrm flipH="1" flipV="1">
            <a:off x="6168867" y="3700888"/>
            <a:ext cx="1" cy="666500"/>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6" name="Straight Arrow Connector 25">
            <a:extLst>
              <a:ext uri="{FF2B5EF4-FFF2-40B4-BE49-F238E27FC236}">
                <a16:creationId xmlns:a16="http://schemas.microsoft.com/office/drawing/2014/main" id="{B8874623-03FB-7141-A2EE-EE3F93BC373E}"/>
              </a:ext>
            </a:extLst>
          </p:cNvPr>
          <p:cNvCxnSpPr>
            <a:stCxn id="13" idx="0"/>
            <a:endCxn id="8" idx="2"/>
          </p:cNvCxnSpPr>
          <p:nvPr/>
        </p:nvCxnSpPr>
        <p:spPr>
          <a:xfrm flipV="1">
            <a:off x="8205771" y="3700888"/>
            <a:ext cx="1" cy="666500"/>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31" name="Down Arrow 30">
            <a:extLst>
              <a:ext uri="{FF2B5EF4-FFF2-40B4-BE49-F238E27FC236}">
                <a16:creationId xmlns:a16="http://schemas.microsoft.com/office/drawing/2014/main" id="{90639239-F7D4-EA47-B6D3-2F7D81331E1E}"/>
              </a:ext>
            </a:extLst>
          </p:cNvPr>
          <p:cNvSpPr/>
          <p:nvPr/>
        </p:nvSpPr>
        <p:spPr>
          <a:xfrm rot="10800000">
            <a:off x="4993064" y="1628800"/>
            <a:ext cx="371024" cy="345638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361588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3">
            <a:extLst>
              <a:ext uri="{FF2B5EF4-FFF2-40B4-BE49-F238E27FC236}">
                <a16:creationId xmlns:a16="http://schemas.microsoft.com/office/drawing/2014/main" id="{8A30A485-6989-4916-AFF0-230FBB287306}"/>
              </a:ext>
            </a:extLst>
          </p:cNvPr>
          <p:cNvSpPr>
            <a:spLocks noGrp="1"/>
          </p:cNvSpPr>
          <p:nvPr>
            <p:ph type="title"/>
          </p:nvPr>
        </p:nvSpPr>
        <p:spPr>
          <a:xfrm>
            <a:off x="457200" y="22312"/>
            <a:ext cx="8229600" cy="1143000"/>
          </a:xfrm>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Horizontal Communication</a:t>
            </a:r>
          </a:p>
        </p:txBody>
      </p:sp>
      <p:sp>
        <p:nvSpPr>
          <p:cNvPr id="12293" name="Content Placeholder 4">
            <a:extLst>
              <a:ext uri="{FF2B5EF4-FFF2-40B4-BE49-F238E27FC236}">
                <a16:creationId xmlns:a16="http://schemas.microsoft.com/office/drawing/2014/main" id="{B73BC533-6268-4323-8CE1-B69F3CAE0B8D}"/>
              </a:ext>
            </a:extLst>
          </p:cNvPr>
          <p:cNvSpPr>
            <a:spLocks noGrp="1"/>
          </p:cNvSpPr>
          <p:nvPr>
            <p:ph idx="1"/>
          </p:nvPr>
        </p:nvSpPr>
        <p:spPr>
          <a:xfrm>
            <a:off x="28435" y="1340768"/>
            <a:ext cx="2815373" cy="3960440"/>
          </a:xfrm>
        </p:spPr>
        <p:txBody>
          <a:bodyPr>
            <a:noAutofit/>
          </a:bodyPr>
          <a:lstStyle/>
          <a:p>
            <a:pPr marL="0" indent="0">
              <a:spcBef>
                <a:spcPct val="0"/>
              </a:spcBef>
              <a:buFont typeface="Arial" panose="020B0604020202020204" pitchFamily="34" charset="0"/>
              <a:buNone/>
            </a:pPr>
            <a:r>
              <a:rPr lang="en-US" altLang="en-US" sz="1200" dirty="0"/>
              <a:t>It is the formal/ informal exchange of ideas between different individuals at the same level of hierarchy in the organisation.</a:t>
            </a:r>
          </a:p>
          <a:p>
            <a:pPr marL="0" indent="0">
              <a:spcBef>
                <a:spcPct val="0"/>
              </a:spcBef>
              <a:buFont typeface="Arial" panose="020B0604020202020204" pitchFamily="34" charset="0"/>
              <a:buNone/>
            </a:pPr>
            <a:endParaRPr lang="en-US" altLang="en-US" sz="1100" dirty="0"/>
          </a:p>
          <a:p>
            <a:pPr marL="0" indent="0">
              <a:spcBef>
                <a:spcPct val="0"/>
              </a:spcBef>
              <a:buFont typeface="Arial" panose="020B0604020202020204" pitchFamily="34" charset="0"/>
              <a:buNone/>
            </a:pPr>
            <a:r>
              <a:rPr lang="en-US" altLang="en-US" sz="1400" b="1" dirty="0"/>
              <a:t>Advantages:</a:t>
            </a:r>
          </a:p>
          <a:p>
            <a:pPr>
              <a:spcBef>
                <a:spcPct val="0"/>
              </a:spcBef>
            </a:pPr>
            <a:r>
              <a:rPr lang="en-US" altLang="en-US" sz="1100" dirty="0"/>
              <a:t>Encourages free information exchange.  </a:t>
            </a:r>
          </a:p>
          <a:p>
            <a:pPr>
              <a:spcBef>
                <a:spcPct val="0"/>
              </a:spcBef>
            </a:pPr>
            <a:r>
              <a:rPr lang="en-US" altLang="en-US" sz="1100" dirty="0"/>
              <a:t>Higher information flow between departments is necessary. </a:t>
            </a:r>
          </a:p>
          <a:p>
            <a:pPr>
              <a:spcBef>
                <a:spcPct val="0"/>
              </a:spcBef>
            </a:pPr>
            <a:r>
              <a:rPr lang="en-US" altLang="en-US" sz="1100" dirty="0"/>
              <a:t>Makes an atmosphere where employees are comfortable to talk to people in different departments and gain from their learning.</a:t>
            </a:r>
          </a:p>
          <a:p>
            <a:pPr marL="0" indent="0">
              <a:spcBef>
                <a:spcPct val="0"/>
              </a:spcBef>
              <a:buFont typeface="Arial" panose="020B0604020202020204" pitchFamily="34" charset="0"/>
              <a:buNone/>
            </a:pPr>
            <a:endParaRPr lang="en-US" altLang="en-US" sz="1100" dirty="0"/>
          </a:p>
          <a:p>
            <a:pPr marL="0" indent="0">
              <a:spcBef>
                <a:spcPct val="0"/>
              </a:spcBef>
              <a:buFont typeface="Arial" panose="020B0604020202020204" pitchFamily="34" charset="0"/>
              <a:buNone/>
            </a:pPr>
            <a:r>
              <a:rPr lang="en-US" altLang="en-US" sz="1400" b="1" dirty="0"/>
              <a:t>Disadvantages: </a:t>
            </a:r>
          </a:p>
          <a:p>
            <a:pPr>
              <a:spcBef>
                <a:spcPct val="0"/>
              </a:spcBef>
            </a:pPr>
            <a:r>
              <a:rPr lang="en-US" altLang="en-US" sz="1100" dirty="0"/>
              <a:t>Sometimes, horizontal communication leads to disputes between individuals/departments. In such cases higher officials have to step in to resolve the matter.</a:t>
            </a:r>
          </a:p>
          <a:p>
            <a:pPr>
              <a:spcBef>
                <a:spcPct val="0"/>
              </a:spcBef>
            </a:pPr>
            <a:r>
              <a:rPr lang="en-US" altLang="en-US" sz="1100" dirty="0"/>
              <a:t>Can be time consuming. </a:t>
            </a:r>
            <a:endParaRPr lang="en-GB" altLang="en-US" sz="1100" dirty="0"/>
          </a:p>
        </p:txBody>
      </p:sp>
      <p:cxnSp>
        <p:nvCxnSpPr>
          <p:cNvPr id="12288" name="Straight Arrow Connector 12287">
            <a:extLst>
              <a:ext uri="{FF2B5EF4-FFF2-40B4-BE49-F238E27FC236}">
                <a16:creationId xmlns:a16="http://schemas.microsoft.com/office/drawing/2014/main" id="{8FD98461-EB24-0541-B8E2-7DFA1C1674E1}"/>
              </a:ext>
            </a:extLst>
          </p:cNvPr>
          <p:cNvCxnSpPr>
            <a:cxnSpLocks/>
            <a:stCxn id="40" idx="3"/>
            <a:endCxn id="48" idx="1"/>
          </p:cNvCxnSpPr>
          <p:nvPr/>
        </p:nvCxnSpPr>
        <p:spPr>
          <a:xfrm>
            <a:off x="7396597" y="4858835"/>
            <a:ext cx="444092" cy="0"/>
          </a:xfrm>
          <a:prstGeom prst="straightConnector1">
            <a:avLst/>
          </a:prstGeom>
          <a:ln>
            <a:headEnd type="triangle"/>
            <a:tailEnd type="triangle"/>
          </a:ln>
        </p:spPr>
        <p:style>
          <a:lnRef idx="3">
            <a:schemeClr val="accent3"/>
          </a:lnRef>
          <a:fillRef idx="0">
            <a:schemeClr val="accent3"/>
          </a:fillRef>
          <a:effectRef idx="2">
            <a:schemeClr val="accent3"/>
          </a:effectRef>
          <a:fontRef idx="minor">
            <a:schemeClr val="tx1"/>
          </a:fontRef>
        </p:style>
      </p:cxnSp>
      <p:grpSp>
        <p:nvGrpSpPr>
          <p:cNvPr id="12310" name="Group 12309">
            <a:extLst>
              <a:ext uri="{FF2B5EF4-FFF2-40B4-BE49-F238E27FC236}">
                <a16:creationId xmlns:a16="http://schemas.microsoft.com/office/drawing/2014/main" id="{1A2502A9-7FC7-ED47-BDCE-E654BF0C0CA6}"/>
              </a:ext>
            </a:extLst>
          </p:cNvPr>
          <p:cNvGrpSpPr/>
          <p:nvPr/>
        </p:nvGrpSpPr>
        <p:grpSpPr>
          <a:xfrm>
            <a:off x="2875384" y="1496723"/>
            <a:ext cx="6010924" cy="3648530"/>
            <a:chOff x="3159797" y="1165312"/>
            <a:chExt cx="6010924" cy="3648530"/>
          </a:xfrm>
          <a:solidFill>
            <a:schemeClr val="accent3"/>
          </a:solidFill>
        </p:grpSpPr>
        <p:sp>
          <p:nvSpPr>
            <p:cNvPr id="3" name="Rectangle 2">
              <a:extLst>
                <a:ext uri="{FF2B5EF4-FFF2-40B4-BE49-F238E27FC236}">
                  <a16:creationId xmlns:a16="http://schemas.microsoft.com/office/drawing/2014/main" id="{B76CC40C-7329-1E44-8649-97D9FFC677BF}"/>
                </a:ext>
              </a:extLst>
            </p:cNvPr>
            <p:cNvSpPr/>
            <p:nvPr/>
          </p:nvSpPr>
          <p:spPr>
            <a:xfrm>
              <a:off x="5328086" y="1165312"/>
              <a:ext cx="1944216"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CEO</a:t>
              </a:r>
            </a:p>
          </p:txBody>
        </p:sp>
        <p:sp>
          <p:nvSpPr>
            <p:cNvPr id="7" name="Rectangle 6">
              <a:extLst>
                <a:ext uri="{FF2B5EF4-FFF2-40B4-BE49-F238E27FC236}">
                  <a16:creationId xmlns:a16="http://schemas.microsoft.com/office/drawing/2014/main" id="{74296F5B-120E-F14E-9F0E-7FE7C3E5C113}"/>
                </a:ext>
              </a:extLst>
            </p:cNvPr>
            <p:cNvSpPr/>
            <p:nvPr/>
          </p:nvSpPr>
          <p:spPr>
            <a:xfrm>
              <a:off x="3996356" y="2772887"/>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Production Manager</a:t>
              </a:r>
            </a:p>
          </p:txBody>
        </p:sp>
        <p:sp>
          <p:nvSpPr>
            <p:cNvPr id="10" name="Rectangle 9">
              <a:extLst>
                <a:ext uri="{FF2B5EF4-FFF2-40B4-BE49-F238E27FC236}">
                  <a16:creationId xmlns:a16="http://schemas.microsoft.com/office/drawing/2014/main" id="{A4230811-A503-CB46-8DF0-B2DE0615B997}"/>
                </a:ext>
              </a:extLst>
            </p:cNvPr>
            <p:cNvSpPr/>
            <p:nvPr/>
          </p:nvSpPr>
          <p:spPr>
            <a:xfrm>
              <a:off x="7242713" y="2772885"/>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Sales Manager</a:t>
              </a:r>
            </a:p>
          </p:txBody>
        </p:sp>
        <p:cxnSp>
          <p:nvCxnSpPr>
            <p:cNvPr id="9" name="Elbow Connector 8">
              <a:extLst>
                <a:ext uri="{FF2B5EF4-FFF2-40B4-BE49-F238E27FC236}">
                  <a16:creationId xmlns:a16="http://schemas.microsoft.com/office/drawing/2014/main" id="{CC90D259-09B7-D04F-AD23-08169E612798}"/>
                </a:ext>
              </a:extLst>
            </p:cNvPr>
            <p:cNvCxnSpPr>
              <a:stCxn id="3" idx="2"/>
              <a:endCxn id="7" idx="0"/>
            </p:cNvCxnSpPr>
            <p:nvPr/>
          </p:nvCxnSpPr>
          <p:spPr>
            <a:xfrm rot="5400000">
              <a:off x="4979059" y="1451751"/>
              <a:ext cx="1103519" cy="1538753"/>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2" name="Elbow Connector 11">
              <a:extLst>
                <a:ext uri="{FF2B5EF4-FFF2-40B4-BE49-F238E27FC236}">
                  <a16:creationId xmlns:a16="http://schemas.microsoft.com/office/drawing/2014/main" id="{3D9F43FC-CEC6-0047-8D8E-38DC08C70FB6}"/>
                </a:ext>
              </a:extLst>
            </p:cNvPr>
            <p:cNvCxnSpPr>
              <a:stCxn id="3" idx="2"/>
              <a:endCxn id="10" idx="0"/>
            </p:cNvCxnSpPr>
            <p:nvPr/>
          </p:nvCxnSpPr>
          <p:spPr>
            <a:xfrm rot="16200000" flipH="1">
              <a:off x="6602238" y="1367324"/>
              <a:ext cx="1103517" cy="170760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74EA5922-7527-9E4D-9A91-144EE6A51296}"/>
                </a:ext>
              </a:extLst>
            </p:cNvPr>
            <p:cNvCxnSpPr>
              <a:cxnSpLocks/>
            </p:cNvCxnSpPr>
            <p:nvPr/>
          </p:nvCxnSpPr>
          <p:spPr>
            <a:xfrm>
              <a:off x="5793660" y="2997045"/>
              <a:ext cx="1176967" cy="0"/>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19" name="Rectangle 18">
              <a:extLst>
                <a:ext uri="{FF2B5EF4-FFF2-40B4-BE49-F238E27FC236}">
                  <a16:creationId xmlns:a16="http://schemas.microsoft.com/office/drawing/2014/main" id="{F6C29724-8CFF-F546-844F-AD2676291DF4}"/>
                </a:ext>
              </a:extLst>
            </p:cNvPr>
            <p:cNvSpPr/>
            <p:nvPr/>
          </p:nvSpPr>
          <p:spPr>
            <a:xfrm>
              <a:off x="3159797" y="4241009"/>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 (A)</a:t>
              </a:r>
            </a:p>
          </p:txBody>
        </p:sp>
        <p:sp>
          <p:nvSpPr>
            <p:cNvPr id="22" name="Rectangle 21">
              <a:extLst>
                <a:ext uri="{FF2B5EF4-FFF2-40B4-BE49-F238E27FC236}">
                  <a16:creationId xmlns:a16="http://schemas.microsoft.com/office/drawing/2014/main" id="{6EFBE56A-47F7-9243-90ED-E0F2DF7C5EF3}"/>
                </a:ext>
              </a:extLst>
            </p:cNvPr>
            <p:cNvSpPr/>
            <p:nvPr/>
          </p:nvSpPr>
          <p:spPr>
            <a:xfrm>
              <a:off x="5145678" y="4241008"/>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 (B)</a:t>
              </a:r>
            </a:p>
          </p:txBody>
        </p:sp>
        <p:cxnSp>
          <p:nvCxnSpPr>
            <p:cNvPr id="25" name="Elbow Connector 24">
              <a:extLst>
                <a:ext uri="{FF2B5EF4-FFF2-40B4-BE49-F238E27FC236}">
                  <a16:creationId xmlns:a16="http://schemas.microsoft.com/office/drawing/2014/main" id="{F9414ED9-F511-884F-B62F-4FF5EE5504EA}"/>
                </a:ext>
              </a:extLst>
            </p:cNvPr>
            <p:cNvCxnSpPr>
              <a:stCxn id="7" idx="2"/>
              <a:endCxn id="19" idx="0"/>
            </p:cNvCxnSpPr>
            <p:nvPr/>
          </p:nvCxnSpPr>
          <p:spPr>
            <a:xfrm rot="5400000">
              <a:off x="3739991" y="3219559"/>
              <a:ext cx="964066" cy="107883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32" name="Elbow Connector 31">
              <a:extLst>
                <a:ext uri="{FF2B5EF4-FFF2-40B4-BE49-F238E27FC236}">
                  <a16:creationId xmlns:a16="http://schemas.microsoft.com/office/drawing/2014/main" id="{01351D84-DBF2-F648-BE04-446C640255A5}"/>
                </a:ext>
              </a:extLst>
            </p:cNvPr>
            <p:cNvCxnSpPr>
              <a:stCxn id="7" idx="2"/>
              <a:endCxn id="22" idx="0"/>
            </p:cNvCxnSpPr>
            <p:nvPr/>
          </p:nvCxnSpPr>
          <p:spPr>
            <a:xfrm rot="16200000" flipH="1">
              <a:off x="4732932" y="3305451"/>
              <a:ext cx="964065" cy="907047"/>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sp>
          <p:nvSpPr>
            <p:cNvPr id="40" name="Rectangle 39">
              <a:extLst>
                <a:ext uri="{FF2B5EF4-FFF2-40B4-BE49-F238E27FC236}">
                  <a16:creationId xmlns:a16="http://schemas.microsoft.com/office/drawing/2014/main" id="{F672B230-3053-C145-B7AF-D70E805FBA88}"/>
                </a:ext>
              </a:extLst>
            </p:cNvPr>
            <p:cNvSpPr/>
            <p:nvPr/>
          </p:nvSpPr>
          <p:spPr>
            <a:xfrm>
              <a:off x="6635391" y="4241007"/>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Sales Officer (A)</a:t>
              </a:r>
            </a:p>
          </p:txBody>
        </p:sp>
        <p:sp>
          <p:nvSpPr>
            <p:cNvPr id="48" name="Rectangle 47">
              <a:extLst>
                <a:ext uri="{FF2B5EF4-FFF2-40B4-BE49-F238E27FC236}">
                  <a16:creationId xmlns:a16="http://schemas.microsoft.com/office/drawing/2014/main" id="{A361BEA1-908C-AE46-A9DF-DC2A7E3E700F}"/>
                </a:ext>
              </a:extLst>
            </p:cNvPr>
            <p:cNvSpPr/>
            <p:nvPr/>
          </p:nvSpPr>
          <p:spPr>
            <a:xfrm>
              <a:off x="8125102" y="4241007"/>
              <a:ext cx="1045619"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Sales Officer (B)</a:t>
              </a:r>
            </a:p>
          </p:txBody>
        </p:sp>
        <p:cxnSp>
          <p:nvCxnSpPr>
            <p:cNvPr id="59" name="Straight Arrow Connector 58">
              <a:extLst>
                <a:ext uri="{FF2B5EF4-FFF2-40B4-BE49-F238E27FC236}">
                  <a16:creationId xmlns:a16="http://schemas.microsoft.com/office/drawing/2014/main" id="{9D9D22BD-16DE-E942-A144-31613F9DC2AB}"/>
                </a:ext>
              </a:extLst>
            </p:cNvPr>
            <p:cNvCxnSpPr/>
            <p:nvPr/>
          </p:nvCxnSpPr>
          <p:spPr>
            <a:xfrm>
              <a:off x="4405875" y="4515010"/>
              <a:ext cx="576064" cy="0"/>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cxnSp>
          <p:nvCxnSpPr>
            <p:cNvPr id="61" name="Straight Arrow Connector 60">
              <a:extLst>
                <a:ext uri="{FF2B5EF4-FFF2-40B4-BE49-F238E27FC236}">
                  <a16:creationId xmlns:a16="http://schemas.microsoft.com/office/drawing/2014/main" id="{0097BB65-C740-1241-826A-3E9B924635CD}"/>
                </a:ext>
              </a:extLst>
            </p:cNvPr>
            <p:cNvCxnSpPr>
              <a:cxnSpLocks/>
              <a:stCxn id="22" idx="3"/>
              <a:endCxn id="40" idx="1"/>
            </p:cNvCxnSpPr>
            <p:nvPr/>
          </p:nvCxnSpPr>
          <p:spPr>
            <a:xfrm flipV="1">
              <a:off x="6191297" y="4527424"/>
              <a:ext cx="444094" cy="1"/>
            </a:xfrm>
            <a:prstGeom prst="straightConnector1">
              <a:avLst/>
            </a:prstGeom>
            <a:grpFill/>
            <a:ln>
              <a:headEnd type="triangle"/>
              <a:tailEnd type="triangle"/>
            </a:ln>
          </p:spPr>
          <p:style>
            <a:lnRef idx="3">
              <a:schemeClr val="accent3"/>
            </a:lnRef>
            <a:fillRef idx="0">
              <a:schemeClr val="accent3"/>
            </a:fillRef>
            <a:effectRef idx="2">
              <a:schemeClr val="accent3"/>
            </a:effectRef>
            <a:fontRef idx="minor">
              <a:schemeClr val="tx1"/>
            </a:fontRef>
          </p:style>
        </p:cxnSp>
        <p:cxnSp>
          <p:nvCxnSpPr>
            <p:cNvPr id="12291" name="Elbow Connector 12290">
              <a:extLst>
                <a:ext uri="{FF2B5EF4-FFF2-40B4-BE49-F238E27FC236}">
                  <a16:creationId xmlns:a16="http://schemas.microsoft.com/office/drawing/2014/main" id="{94B97C11-0694-6643-A155-343F2092BE88}"/>
                </a:ext>
              </a:extLst>
            </p:cNvPr>
            <p:cNvCxnSpPr>
              <a:stCxn id="10" idx="2"/>
              <a:endCxn id="40" idx="0"/>
            </p:cNvCxnSpPr>
            <p:nvPr/>
          </p:nvCxnSpPr>
          <p:spPr>
            <a:xfrm rot="5400000">
              <a:off x="7100967" y="3334176"/>
              <a:ext cx="964066" cy="849597"/>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cxnSp>
          <p:nvCxnSpPr>
            <p:cNvPr id="12295" name="Elbow Connector 12294">
              <a:extLst>
                <a:ext uri="{FF2B5EF4-FFF2-40B4-BE49-F238E27FC236}">
                  <a16:creationId xmlns:a16="http://schemas.microsoft.com/office/drawing/2014/main" id="{BE55FB08-D04A-6148-9052-B407A9876BAC}"/>
                </a:ext>
              </a:extLst>
            </p:cNvPr>
            <p:cNvCxnSpPr>
              <a:stCxn id="10" idx="2"/>
              <a:endCxn id="48" idx="0"/>
            </p:cNvCxnSpPr>
            <p:nvPr/>
          </p:nvCxnSpPr>
          <p:spPr>
            <a:xfrm rot="16200000" flipH="1">
              <a:off x="7845822" y="3438917"/>
              <a:ext cx="964066" cy="640114"/>
            </a:xfrm>
            <a:prstGeom prst="bentConnector3">
              <a:avLst/>
            </a:prstGeom>
            <a:grpFill/>
            <a:ln>
              <a:tailEnd type="triangle"/>
            </a:ln>
          </p:spPr>
          <p:style>
            <a:lnRef idx="3">
              <a:schemeClr val="accent3"/>
            </a:lnRef>
            <a:fillRef idx="0">
              <a:schemeClr val="accent3"/>
            </a:fillRef>
            <a:effectRef idx="2">
              <a:schemeClr val="accent3"/>
            </a:effectRef>
            <a:fontRef idx="minor">
              <a:schemeClr val="tx1"/>
            </a:fontRef>
          </p:style>
        </p:cxnSp>
      </p:grpSp>
      <p:cxnSp>
        <p:nvCxnSpPr>
          <p:cNvPr id="12314" name="Straight Arrow Connector 12313">
            <a:extLst>
              <a:ext uri="{FF2B5EF4-FFF2-40B4-BE49-F238E27FC236}">
                <a16:creationId xmlns:a16="http://schemas.microsoft.com/office/drawing/2014/main" id="{74764BFF-F4A1-FA4A-A87D-6CC90FA8B251}"/>
              </a:ext>
            </a:extLst>
          </p:cNvPr>
          <p:cNvCxnSpPr/>
          <p:nvPr/>
        </p:nvCxnSpPr>
        <p:spPr>
          <a:xfrm>
            <a:off x="3563888" y="5373216"/>
            <a:ext cx="4968552" cy="0"/>
          </a:xfrm>
          <a:prstGeom prst="straightConnector1">
            <a:avLst/>
          </a:prstGeom>
          <a:ln w="76200">
            <a:headEnd type="triangle"/>
            <a:tailEnd type="triangle"/>
          </a:ln>
          <a:scene3d>
            <a:camera prst="orthographicFront"/>
            <a:lightRig rig="threePt" dir="t"/>
          </a:scene3d>
          <a:sp3d>
            <a:bevelT/>
          </a:sp3d>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832734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29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29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29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itle 3">
            <a:extLst>
              <a:ext uri="{FF2B5EF4-FFF2-40B4-BE49-F238E27FC236}">
                <a16:creationId xmlns:a16="http://schemas.microsoft.com/office/drawing/2014/main" id="{D48A3BAC-D3E9-4D13-A6E8-CB814DFCABB4}"/>
              </a:ext>
            </a:extLst>
          </p:cNvPr>
          <p:cNvSpPr>
            <a:spLocks noGrp="1"/>
          </p:cNvSpPr>
          <p:nvPr>
            <p:ph type="title"/>
          </p:nvPr>
        </p:nvSpPr>
        <p:spPr>
          <a:xfrm>
            <a:off x="457200" y="143941"/>
            <a:ext cx="8229600" cy="1143000"/>
          </a:xfrm>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Diagonal Communication</a:t>
            </a:r>
          </a:p>
        </p:txBody>
      </p:sp>
      <p:sp>
        <p:nvSpPr>
          <p:cNvPr id="13317" name="Content Placeholder 4">
            <a:extLst>
              <a:ext uri="{FF2B5EF4-FFF2-40B4-BE49-F238E27FC236}">
                <a16:creationId xmlns:a16="http://schemas.microsoft.com/office/drawing/2014/main" id="{D7286C19-9953-4FB1-BD1F-3913FB8D9403}"/>
              </a:ext>
            </a:extLst>
          </p:cNvPr>
          <p:cNvSpPr>
            <a:spLocks noGrp="1"/>
          </p:cNvSpPr>
          <p:nvPr>
            <p:ph idx="1"/>
          </p:nvPr>
        </p:nvSpPr>
        <p:spPr>
          <a:xfrm>
            <a:off x="-10214" y="1376772"/>
            <a:ext cx="2937561" cy="4104456"/>
          </a:xfrm>
        </p:spPr>
        <p:txBody>
          <a:bodyPr>
            <a:noAutofit/>
          </a:bodyPr>
          <a:lstStyle/>
          <a:p>
            <a:pPr>
              <a:spcAft>
                <a:spcPts val="1800"/>
              </a:spcAft>
            </a:pPr>
            <a:r>
              <a:rPr lang="en-US" altLang="en-US" sz="1600" dirty="0"/>
              <a:t>Communication that takes place between a manager and employees of other workgroups is called diagonal communication. </a:t>
            </a:r>
          </a:p>
          <a:p>
            <a:pPr>
              <a:spcAft>
                <a:spcPts val="1800"/>
              </a:spcAft>
            </a:pPr>
            <a:r>
              <a:rPr lang="en-US" altLang="en-US" sz="1600" dirty="0"/>
              <a:t>It generally does not appear on </a:t>
            </a:r>
            <a:r>
              <a:rPr lang="en-US" altLang="en-US" sz="1600" dirty="0" err="1"/>
              <a:t>organisational</a:t>
            </a:r>
            <a:r>
              <a:rPr lang="en-US" altLang="en-US" sz="1600" dirty="0"/>
              <a:t> chart. </a:t>
            </a:r>
          </a:p>
          <a:p>
            <a:pPr>
              <a:spcAft>
                <a:spcPts val="1800"/>
              </a:spcAft>
            </a:pPr>
            <a:r>
              <a:rPr lang="en-US" altLang="en-US" sz="1600" dirty="0"/>
              <a:t>For instance - To design a training module a training manager interacts with an Operations personnel to enquire about the way they perform their task.</a:t>
            </a:r>
            <a:endParaRPr lang="en-GB" altLang="en-US" sz="1600" dirty="0"/>
          </a:p>
        </p:txBody>
      </p:sp>
      <p:grpSp>
        <p:nvGrpSpPr>
          <p:cNvPr id="9" name="Group 8">
            <a:extLst>
              <a:ext uri="{FF2B5EF4-FFF2-40B4-BE49-F238E27FC236}">
                <a16:creationId xmlns:a16="http://schemas.microsoft.com/office/drawing/2014/main" id="{D3327A6D-7E85-414A-A2B8-0A79A39005A8}"/>
              </a:ext>
            </a:extLst>
          </p:cNvPr>
          <p:cNvGrpSpPr/>
          <p:nvPr/>
        </p:nvGrpSpPr>
        <p:grpSpPr>
          <a:xfrm>
            <a:off x="3275856" y="1190088"/>
            <a:ext cx="5309531" cy="3834616"/>
            <a:chOff x="3463352" y="1193039"/>
            <a:chExt cx="5309531" cy="3834616"/>
          </a:xfrm>
          <a:solidFill>
            <a:schemeClr val="accent3"/>
          </a:solidFill>
        </p:grpSpPr>
        <p:sp>
          <p:nvSpPr>
            <p:cNvPr id="10" name="Rectangle 9">
              <a:extLst>
                <a:ext uri="{FF2B5EF4-FFF2-40B4-BE49-F238E27FC236}">
                  <a16:creationId xmlns:a16="http://schemas.microsoft.com/office/drawing/2014/main" id="{9924804F-CE06-6844-8D9E-D56AB7DCFB76}"/>
                </a:ext>
              </a:extLst>
            </p:cNvPr>
            <p:cNvSpPr/>
            <p:nvPr/>
          </p:nvSpPr>
          <p:spPr>
            <a:xfrm>
              <a:off x="4958419" y="1193039"/>
              <a:ext cx="1944216"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Managing Director</a:t>
              </a:r>
            </a:p>
          </p:txBody>
        </p:sp>
        <p:sp>
          <p:nvSpPr>
            <p:cNvPr id="11" name="Rectangle 10">
              <a:extLst>
                <a:ext uri="{FF2B5EF4-FFF2-40B4-BE49-F238E27FC236}">
                  <a16:creationId xmlns:a16="http://schemas.microsoft.com/office/drawing/2014/main" id="{ED949A0D-4C0B-B642-81CA-4BA60CA00C48}"/>
                </a:ext>
              </a:extLst>
            </p:cNvPr>
            <p:cNvSpPr/>
            <p:nvPr/>
          </p:nvSpPr>
          <p:spPr>
            <a:xfrm>
              <a:off x="3463352" y="2784588"/>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Operations Director</a:t>
              </a:r>
            </a:p>
          </p:txBody>
        </p:sp>
        <p:sp>
          <p:nvSpPr>
            <p:cNvPr id="12" name="Rectangle 11">
              <a:extLst>
                <a:ext uri="{FF2B5EF4-FFF2-40B4-BE49-F238E27FC236}">
                  <a16:creationId xmlns:a16="http://schemas.microsoft.com/office/drawing/2014/main" id="{937339D4-E898-1946-A450-F67116C08243}"/>
                </a:ext>
              </a:extLst>
            </p:cNvPr>
            <p:cNvSpPr/>
            <p:nvPr/>
          </p:nvSpPr>
          <p:spPr>
            <a:xfrm>
              <a:off x="7242713" y="2772885"/>
              <a:ext cx="1530170" cy="504056"/>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rPr>
                <a:t>HRM Director</a:t>
              </a:r>
            </a:p>
          </p:txBody>
        </p:sp>
        <p:sp>
          <p:nvSpPr>
            <p:cNvPr id="16" name="Rectangle 15">
              <a:extLst>
                <a:ext uri="{FF2B5EF4-FFF2-40B4-BE49-F238E27FC236}">
                  <a16:creationId xmlns:a16="http://schemas.microsoft.com/office/drawing/2014/main" id="{337FB8D8-3B51-6B49-9BF2-992E64560513}"/>
                </a:ext>
              </a:extLst>
            </p:cNvPr>
            <p:cNvSpPr/>
            <p:nvPr/>
          </p:nvSpPr>
          <p:spPr>
            <a:xfrm>
              <a:off x="3463353" y="3587292"/>
              <a:ext cx="1530170"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Supervisors</a:t>
              </a:r>
            </a:p>
          </p:txBody>
        </p:sp>
        <p:sp>
          <p:nvSpPr>
            <p:cNvPr id="17" name="Rectangle 16">
              <a:extLst>
                <a:ext uri="{FF2B5EF4-FFF2-40B4-BE49-F238E27FC236}">
                  <a16:creationId xmlns:a16="http://schemas.microsoft.com/office/drawing/2014/main" id="{EF931AD2-7E07-0D40-A099-6024C59CEB41}"/>
                </a:ext>
              </a:extLst>
            </p:cNvPr>
            <p:cNvSpPr/>
            <p:nvPr/>
          </p:nvSpPr>
          <p:spPr>
            <a:xfrm>
              <a:off x="3479241" y="4454822"/>
              <a:ext cx="15142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Production Team Members</a:t>
              </a:r>
            </a:p>
          </p:txBody>
        </p:sp>
        <p:sp>
          <p:nvSpPr>
            <p:cNvPr id="20" name="Rectangle 19">
              <a:extLst>
                <a:ext uri="{FF2B5EF4-FFF2-40B4-BE49-F238E27FC236}">
                  <a16:creationId xmlns:a16="http://schemas.microsoft.com/office/drawing/2014/main" id="{1E814535-A83E-3043-8C88-9D7B5242AC19}"/>
                </a:ext>
              </a:extLst>
            </p:cNvPr>
            <p:cNvSpPr/>
            <p:nvPr/>
          </p:nvSpPr>
          <p:spPr>
            <a:xfrm>
              <a:off x="7272302" y="3590747"/>
              <a:ext cx="15005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Personnel Manager</a:t>
              </a:r>
            </a:p>
          </p:txBody>
        </p:sp>
        <p:sp>
          <p:nvSpPr>
            <p:cNvPr id="21" name="Rectangle 20">
              <a:extLst>
                <a:ext uri="{FF2B5EF4-FFF2-40B4-BE49-F238E27FC236}">
                  <a16:creationId xmlns:a16="http://schemas.microsoft.com/office/drawing/2014/main" id="{2B031B66-6157-DF42-A032-306047EF9BF1}"/>
                </a:ext>
              </a:extLst>
            </p:cNvPr>
            <p:cNvSpPr/>
            <p:nvPr/>
          </p:nvSpPr>
          <p:spPr>
            <a:xfrm>
              <a:off x="7272302" y="4454821"/>
              <a:ext cx="1500581" cy="572833"/>
            </a:xfrm>
            <a:prstGeom prst="rect">
              <a:avLst/>
            </a:prstGeom>
            <a:grp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tx1"/>
                  </a:solidFill>
                </a:rPr>
                <a:t>HR Assistant</a:t>
              </a:r>
            </a:p>
          </p:txBody>
        </p:sp>
      </p:grpSp>
      <p:cxnSp>
        <p:nvCxnSpPr>
          <p:cNvPr id="6" name="Straight Connector 5">
            <a:extLst>
              <a:ext uri="{FF2B5EF4-FFF2-40B4-BE49-F238E27FC236}">
                <a16:creationId xmlns:a16="http://schemas.microsoft.com/office/drawing/2014/main" id="{A1ECF597-E323-8840-89AB-AEBCCF9EEFC8}"/>
              </a:ext>
            </a:extLst>
          </p:cNvPr>
          <p:cNvCxnSpPr>
            <a:stCxn id="11" idx="2"/>
            <a:endCxn id="16" idx="0"/>
          </p:cNvCxnSpPr>
          <p:nvPr/>
        </p:nvCxnSpPr>
        <p:spPr>
          <a:xfrm>
            <a:off x="4040941" y="3285693"/>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29" name="Straight Connector 28">
            <a:extLst>
              <a:ext uri="{FF2B5EF4-FFF2-40B4-BE49-F238E27FC236}">
                <a16:creationId xmlns:a16="http://schemas.microsoft.com/office/drawing/2014/main" id="{251041B1-12DA-8C40-97D6-B1E6B2C297D9}"/>
              </a:ext>
            </a:extLst>
          </p:cNvPr>
          <p:cNvCxnSpPr>
            <a:stCxn id="16" idx="2"/>
            <a:endCxn id="17" idx="0"/>
          </p:cNvCxnSpPr>
          <p:nvPr/>
        </p:nvCxnSpPr>
        <p:spPr>
          <a:xfrm>
            <a:off x="4040942" y="4157174"/>
            <a:ext cx="7944" cy="294697"/>
          </a:xfrm>
          <a:prstGeom prst="line">
            <a:avLst/>
          </a:prstGeom>
        </p:spPr>
        <p:style>
          <a:lnRef idx="2">
            <a:schemeClr val="accent3"/>
          </a:lnRef>
          <a:fillRef idx="0">
            <a:schemeClr val="accent3"/>
          </a:fillRef>
          <a:effectRef idx="1">
            <a:schemeClr val="accent3"/>
          </a:effectRef>
          <a:fontRef idx="minor">
            <a:schemeClr val="tx1"/>
          </a:fontRef>
        </p:style>
      </p:cxnSp>
      <p:cxnSp>
        <p:nvCxnSpPr>
          <p:cNvPr id="35" name="Straight Connector 34">
            <a:extLst>
              <a:ext uri="{FF2B5EF4-FFF2-40B4-BE49-F238E27FC236}">
                <a16:creationId xmlns:a16="http://schemas.microsoft.com/office/drawing/2014/main" id="{B937C2BB-00A3-1041-90B5-B5362C886DD0}"/>
              </a:ext>
            </a:extLst>
          </p:cNvPr>
          <p:cNvCxnSpPr/>
          <p:nvPr/>
        </p:nvCxnSpPr>
        <p:spPr>
          <a:xfrm>
            <a:off x="7844287" y="4175787"/>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36" name="Straight Connector 35">
            <a:extLst>
              <a:ext uri="{FF2B5EF4-FFF2-40B4-BE49-F238E27FC236}">
                <a16:creationId xmlns:a16="http://schemas.microsoft.com/office/drawing/2014/main" id="{D2FBC475-F421-AD4B-AEB5-835E8F3056DD}"/>
              </a:ext>
            </a:extLst>
          </p:cNvPr>
          <p:cNvCxnSpPr/>
          <p:nvPr/>
        </p:nvCxnSpPr>
        <p:spPr>
          <a:xfrm>
            <a:off x="7824192" y="3267733"/>
            <a:ext cx="1" cy="298648"/>
          </a:xfrm>
          <a:prstGeom prst="line">
            <a:avLst/>
          </a:prstGeom>
        </p:spPr>
        <p:style>
          <a:lnRef idx="2">
            <a:schemeClr val="accent3"/>
          </a:lnRef>
          <a:fillRef idx="0">
            <a:schemeClr val="accent3"/>
          </a:fillRef>
          <a:effectRef idx="1">
            <a:schemeClr val="accent3"/>
          </a:effectRef>
          <a:fontRef idx="minor">
            <a:schemeClr val="tx1"/>
          </a:fontRef>
        </p:style>
      </p:cxnSp>
      <p:cxnSp>
        <p:nvCxnSpPr>
          <p:cNvPr id="38" name="Elbow Connector 37">
            <a:extLst>
              <a:ext uri="{FF2B5EF4-FFF2-40B4-BE49-F238E27FC236}">
                <a16:creationId xmlns:a16="http://schemas.microsoft.com/office/drawing/2014/main" id="{F6FE2979-70FA-074F-9362-A9205073A95C}"/>
              </a:ext>
            </a:extLst>
          </p:cNvPr>
          <p:cNvCxnSpPr>
            <a:stCxn id="10" idx="2"/>
            <a:endCxn id="11" idx="0"/>
          </p:cNvCxnSpPr>
          <p:nvPr/>
        </p:nvCxnSpPr>
        <p:spPr>
          <a:xfrm rot="5400000">
            <a:off x="4348240" y="1386845"/>
            <a:ext cx="1087493" cy="1702090"/>
          </a:xfrm>
          <a:prstGeom prst="bentConnector3">
            <a:avLst/>
          </a:prstGeom>
        </p:spPr>
        <p:style>
          <a:lnRef idx="2">
            <a:schemeClr val="accent3"/>
          </a:lnRef>
          <a:fillRef idx="0">
            <a:schemeClr val="accent3"/>
          </a:fillRef>
          <a:effectRef idx="1">
            <a:schemeClr val="accent3"/>
          </a:effectRef>
          <a:fontRef idx="minor">
            <a:schemeClr val="tx1"/>
          </a:fontRef>
        </p:style>
      </p:cxnSp>
      <p:cxnSp>
        <p:nvCxnSpPr>
          <p:cNvPr id="40" name="Elbow Connector 39">
            <a:extLst>
              <a:ext uri="{FF2B5EF4-FFF2-40B4-BE49-F238E27FC236}">
                <a16:creationId xmlns:a16="http://schemas.microsoft.com/office/drawing/2014/main" id="{21956F28-9F4C-2A44-B435-83DF522C5992}"/>
              </a:ext>
            </a:extLst>
          </p:cNvPr>
          <p:cNvCxnSpPr>
            <a:stCxn id="10" idx="2"/>
            <a:endCxn id="12" idx="0"/>
          </p:cNvCxnSpPr>
          <p:nvPr/>
        </p:nvCxnSpPr>
        <p:spPr>
          <a:xfrm rot="16200000" flipH="1">
            <a:off x="6243771" y="1193403"/>
            <a:ext cx="1075790" cy="2077271"/>
          </a:xfrm>
          <a:prstGeom prst="bentConnector3">
            <a:avLst/>
          </a:prstGeom>
        </p:spPr>
        <p:style>
          <a:lnRef idx="2">
            <a:schemeClr val="accent3"/>
          </a:lnRef>
          <a:fillRef idx="0">
            <a:schemeClr val="accent3"/>
          </a:fillRef>
          <a:effectRef idx="1">
            <a:schemeClr val="accent3"/>
          </a:effectRef>
          <a:fontRef idx="minor">
            <a:schemeClr val="tx1"/>
          </a:fontRef>
        </p:style>
      </p:cxnSp>
      <p:sp>
        <p:nvSpPr>
          <p:cNvPr id="48" name="Down Arrow 47">
            <a:extLst>
              <a:ext uri="{FF2B5EF4-FFF2-40B4-BE49-F238E27FC236}">
                <a16:creationId xmlns:a16="http://schemas.microsoft.com/office/drawing/2014/main" id="{9971C166-5531-AF49-8CFD-F3E8D442E796}"/>
              </a:ext>
            </a:extLst>
          </p:cNvPr>
          <p:cNvSpPr/>
          <p:nvPr/>
        </p:nvSpPr>
        <p:spPr>
          <a:xfrm rot="3823295">
            <a:off x="5815038" y="3167998"/>
            <a:ext cx="210867" cy="2374834"/>
          </a:xfrm>
          <a:prstGeom prst="downArrow">
            <a:avLst/>
          </a:prstGeom>
          <a:solidFill>
            <a:schemeClr val="accent3"/>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ndParaRPr>
          </a:p>
        </p:txBody>
      </p:sp>
    </p:spTree>
    <p:extLst>
      <p:ext uri="{BB962C8B-B14F-4D97-AF65-F5344CB8AC3E}">
        <p14:creationId xmlns:p14="http://schemas.microsoft.com/office/powerpoint/2010/main" val="897031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itle 3">
            <a:extLst>
              <a:ext uri="{FF2B5EF4-FFF2-40B4-BE49-F238E27FC236}">
                <a16:creationId xmlns:a16="http://schemas.microsoft.com/office/drawing/2014/main" id="{37971880-289C-48EF-BCDE-34E0F8D589A7}"/>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Methods of communication in organisations</a:t>
            </a:r>
          </a:p>
        </p:txBody>
      </p:sp>
      <p:sp>
        <p:nvSpPr>
          <p:cNvPr id="7" name="Content Placeholder 2">
            <a:extLst>
              <a:ext uri="{FF2B5EF4-FFF2-40B4-BE49-F238E27FC236}">
                <a16:creationId xmlns:a16="http://schemas.microsoft.com/office/drawing/2014/main" id="{D73F065B-88AA-4530-9716-4AC6D7E02CD2}"/>
              </a:ext>
            </a:extLst>
          </p:cNvPr>
          <p:cNvSpPr txBox="1">
            <a:spLocks/>
          </p:cNvSpPr>
          <p:nvPr/>
        </p:nvSpPr>
        <p:spPr bwMode="auto">
          <a:xfrm>
            <a:off x="249238" y="1733550"/>
            <a:ext cx="8642350" cy="4822825"/>
          </a:xfrm>
          <a:prstGeom prst="rect">
            <a:avLst/>
          </a:prstGeom>
          <a:solidFill>
            <a:schemeClr val="tx2">
              <a:lumMod val="20000"/>
              <a:lumOff val="80000"/>
            </a:schemeClr>
          </a:solidFill>
          <a:ln>
            <a:noFill/>
          </a:ln>
        </p:spPr>
        <p:txBody>
          <a:bodyPr lIns="0" rIns="0"/>
          <a:lstStyle>
            <a:lvl1pPr marL="90488" indent="-90488">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defRPr/>
            </a:pPr>
            <a:r>
              <a:rPr lang="en-US" altLang="en-US" sz="2200" b="1" dirty="0">
                <a:solidFill>
                  <a:srgbClr val="404040"/>
                </a:solidFill>
              </a:rPr>
              <a:t>Internal &amp; External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Internal communications happen within the business. </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External communications take place between the business and outside individuals or organisations.</a:t>
            </a:r>
          </a:p>
          <a:p>
            <a:pPr algn="just">
              <a:lnSpc>
                <a:spcPct val="90000"/>
              </a:lnSpc>
              <a:spcBef>
                <a:spcPts val="1200"/>
              </a:spcBef>
              <a:spcAft>
                <a:spcPts val="200"/>
              </a:spcAft>
              <a:buClr>
                <a:srgbClr val="E48312"/>
              </a:buClr>
              <a:defRPr/>
            </a:pPr>
            <a:r>
              <a:rPr lang="en-US" altLang="en-US" sz="2200" b="1" dirty="0">
                <a:solidFill>
                  <a:srgbClr val="404040"/>
                </a:solidFill>
              </a:rPr>
              <a:t>Formal &amp; Informal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Formal communications are official messages sent by an organisation, </a:t>
            </a:r>
          </a:p>
          <a:p>
            <a:pPr lvl="1" algn="just">
              <a:lnSpc>
                <a:spcPct val="90000"/>
              </a:lnSpc>
              <a:spcBef>
                <a:spcPts val="200"/>
              </a:spcBef>
              <a:spcAft>
                <a:spcPts val="400"/>
              </a:spcAft>
              <a:buClr>
                <a:srgbClr val="E48312"/>
              </a:buClr>
              <a:buFont typeface="Calibri" panose="020F0502020204030204" pitchFamily="34" charset="0"/>
              <a:buNone/>
              <a:defRPr/>
            </a:pPr>
            <a:r>
              <a:rPr lang="en-GB" altLang="en-US" sz="2200" dirty="0">
                <a:solidFill>
                  <a:srgbClr val="404040"/>
                </a:solidFill>
              </a:rPr>
              <a:t>    e.g. a company memo, fax or report.</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Informal communications are unofficial messages not formally approved by the business, e.g.: everyday conversation or gossip between staff. </a:t>
            </a:r>
          </a:p>
          <a:p>
            <a:pPr algn="just">
              <a:lnSpc>
                <a:spcPct val="90000"/>
              </a:lnSpc>
              <a:spcBef>
                <a:spcPts val="1200"/>
              </a:spcBef>
              <a:spcAft>
                <a:spcPts val="200"/>
              </a:spcAft>
              <a:buClr>
                <a:srgbClr val="E48312"/>
              </a:buClr>
              <a:defRPr/>
            </a:pPr>
            <a:r>
              <a:rPr lang="en-US" altLang="en-US" sz="2200" b="1" dirty="0">
                <a:solidFill>
                  <a:srgbClr val="404040"/>
                </a:solidFill>
              </a:rPr>
              <a:t>Verbal communication: </a:t>
            </a:r>
            <a:r>
              <a:rPr lang="en-GB" altLang="en-US" sz="2200" dirty="0">
                <a:solidFill>
                  <a:srgbClr val="404040"/>
                </a:solidFill>
              </a:rPr>
              <a:t>face-to-face, telephone, radio or television and other media.</a:t>
            </a:r>
          </a:p>
          <a:p>
            <a:pPr algn="just">
              <a:lnSpc>
                <a:spcPct val="90000"/>
              </a:lnSpc>
              <a:spcBef>
                <a:spcPts val="1200"/>
              </a:spcBef>
              <a:spcAft>
                <a:spcPts val="200"/>
              </a:spcAft>
              <a:buClr>
                <a:srgbClr val="E48312"/>
              </a:buClr>
              <a:defRPr/>
            </a:pPr>
            <a:r>
              <a:rPr lang="en-US" altLang="en-US" sz="2200" b="1" dirty="0">
                <a:solidFill>
                  <a:srgbClr val="404040"/>
                </a:solidFill>
              </a:rPr>
              <a:t>Nonverbal communication:  </a:t>
            </a:r>
            <a:r>
              <a:rPr lang="en-US" altLang="en-US" sz="2200" dirty="0">
                <a:solidFill>
                  <a:srgbClr val="404040"/>
                </a:solidFill>
              </a:rPr>
              <a:t>eye movements, gestures, facial expressions.</a:t>
            </a:r>
            <a:endParaRPr lang="en-GB" altLang="en-US" sz="2200" dirty="0">
              <a:solidFill>
                <a:srgbClr val="404040"/>
              </a:solidFill>
            </a:endParaRPr>
          </a:p>
          <a:p>
            <a:pPr algn="just">
              <a:lnSpc>
                <a:spcPct val="90000"/>
              </a:lnSpc>
              <a:spcBef>
                <a:spcPts val="1200"/>
              </a:spcBef>
              <a:spcAft>
                <a:spcPts val="200"/>
              </a:spcAft>
              <a:buClr>
                <a:srgbClr val="E48312"/>
              </a:buClr>
              <a:buFont typeface="Calibri" panose="020F0502020204030204" pitchFamily="34" charset="0"/>
              <a:buChar char=" "/>
              <a:defRPr/>
            </a:pPr>
            <a:endParaRPr lang="en-GB" altLang="en-US" sz="2000" dirty="0">
              <a:solidFill>
                <a:srgbClr val="404040"/>
              </a:solidFill>
            </a:endParaRPr>
          </a:p>
        </p:txBody>
      </p:sp>
    </p:spTree>
    <p:extLst>
      <p:ext uri="{BB962C8B-B14F-4D97-AF65-F5344CB8AC3E}">
        <p14:creationId xmlns:p14="http://schemas.microsoft.com/office/powerpoint/2010/main" val="3074838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itle 3">
            <a:extLst>
              <a:ext uri="{FF2B5EF4-FFF2-40B4-BE49-F238E27FC236}">
                <a16:creationId xmlns:a16="http://schemas.microsoft.com/office/drawing/2014/main" id="{0F2AE425-5464-4161-80B8-0159C829EC43}"/>
              </a:ext>
            </a:extLst>
          </p:cNvPr>
          <p:cNvSpPr>
            <a:spLocks noGrp="1"/>
          </p:cNvSpPr>
          <p:nvPr>
            <p:ph type="title"/>
          </p:nvPr>
        </p:nvSpPr>
        <p:spPr>
          <a:xfrm>
            <a:off x="466405" y="0"/>
            <a:ext cx="8229600" cy="1143000"/>
          </a:xfrm>
        </p:spPr>
        <p:txBody>
          <a:bodyPr>
            <a:normAutofit/>
          </a:bodyPr>
          <a:lstStyle/>
          <a:p>
            <a:r>
              <a:rPr lang="en-GB" altLang="en-US" sz="49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Channels of communication</a:t>
            </a:r>
          </a:p>
        </p:txBody>
      </p:sp>
      <p:pic>
        <p:nvPicPr>
          <p:cNvPr id="6" name="Picture 5" descr="internal communications">
            <a:extLst>
              <a:ext uri="{FF2B5EF4-FFF2-40B4-BE49-F238E27FC236}">
                <a16:creationId xmlns:a16="http://schemas.microsoft.com/office/drawing/2014/main" id="{5F623A46-190F-4C74-9DB4-CEA2528C4ECA}"/>
              </a:ext>
            </a:extLst>
          </p:cNvPr>
          <p:cNvPicPr>
            <a:picLocks noChangeAspect="1" noChangeArrowheads="1"/>
          </p:cNvPicPr>
          <p:nvPr/>
        </p:nvPicPr>
        <p:blipFill>
          <a:blip r:embed="rId4"/>
          <a:srcRect/>
          <a:stretch>
            <a:fillRect/>
          </a:stretch>
        </p:blipFill>
        <p:spPr bwMode="auto">
          <a:xfrm>
            <a:off x="209550" y="1207293"/>
            <a:ext cx="4248150" cy="4443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irc_mi" descr="3-1externalcommunications_000">
            <a:extLst>
              <a:ext uri="{FF2B5EF4-FFF2-40B4-BE49-F238E27FC236}">
                <a16:creationId xmlns:a16="http://schemas.microsoft.com/office/drawing/2014/main" id="{6078E614-A6D6-4C3C-81B6-5D62ABE74143}"/>
              </a:ext>
            </a:extLst>
          </p:cNvPr>
          <p:cNvPicPr>
            <a:picLocks noChangeAspect="1" noChangeArrowheads="1"/>
          </p:cNvPicPr>
          <p:nvPr/>
        </p:nvPicPr>
        <p:blipFill>
          <a:blip r:embed="rId5"/>
          <a:srcRect/>
          <a:stretch>
            <a:fillRect/>
          </a:stretch>
        </p:blipFill>
        <p:spPr bwMode="auto">
          <a:xfrm>
            <a:off x="4704710" y="1198506"/>
            <a:ext cx="4291012" cy="44338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Rectangle 1">
            <a:extLst>
              <a:ext uri="{FF2B5EF4-FFF2-40B4-BE49-F238E27FC236}">
                <a16:creationId xmlns:a16="http://schemas.microsoft.com/office/drawing/2014/main" id="{A14CF415-341E-4596-80B2-36355F78A347}"/>
              </a:ext>
            </a:extLst>
          </p:cNvPr>
          <p:cNvSpPr>
            <a:spLocks noChangeArrowheads="1"/>
          </p:cNvSpPr>
          <p:nvPr/>
        </p:nvSpPr>
        <p:spPr bwMode="auto">
          <a:xfrm>
            <a:off x="5148064" y="5319599"/>
            <a:ext cx="2655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800" dirty="0">
                <a:latin typeface="Arial" panose="020B0604020202020204" pitchFamily="34" charset="0"/>
              </a:rPr>
              <a:t>Source: Taylor. S (1996)</a:t>
            </a:r>
          </a:p>
        </p:txBody>
      </p:sp>
    </p:spTree>
    <p:extLst>
      <p:ext uri="{BB962C8B-B14F-4D97-AF65-F5344CB8AC3E}">
        <p14:creationId xmlns:p14="http://schemas.microsoft.com/office/powerpoint/2010/main" val="2121107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nodeType="afterGroup">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367"/>
                                        </p:tgtEl>
                                        <p:attrNameLst>
                                          <p:attrName>style.visibility</p:attrName>
                                        </p:attrNameLst>
                                      </p:cBhvr>
                                      <p:to>
                                        <p:strVal val="visible"/>
                                      </p:to>
                                    </p:set>
                                    <p:animEffect transition="in" filter="fade">
                                      <p:cBhvr>
                                        <p:cTn id="16"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349586" y="1124744"/>
            <a:ext cx="8444827" cy="540060"/>
          </a:xfrm>
        </p:spPr>
        <p:txBody>
          <a:bodyPr>
            <a:normAutofit/>
          </a:bodyPr>
          <a:lstStyle/>
          <a:p>
            <a:pPr marL="0" indent="0" algn="ctr">
              <a:buNone/>
            </a:pPr>
            <a:r>
              <a:rPr lang="en-GB" sz="2000" b="1" u="sng" dirty="0"/>
              <a:t>EFFECTIVE BUSINESS COMMUNICATION DOCUMENTS:</a:t>
            </a:r>
          </a:p>
          <a:p>
            <a:pPr marL="0" indent="0" algn="ctr">
              <a:buNone/>
            </a:pPr>
            <a:endParaRPr lang="en-GB" sz="2000" u="sng" dirty="0"/>
          </a:p>
        </p:txBody>
      </p:sp>
      <p:sp>
        <p:nvSpPr>
          <p:cNvPr id="7" name="TextBox 6">
            <a:extLst>
              <a:ext uri="{FF2B5EF4-FFF2-40B4-BE49-F238E27FC236}">
                <a16:creationId xmlns:a16="http://schemas.microsoft.com/office/drawing/2014/main" id="{C13C9DC1-BA87-443E-989B-D5ED38D30DAF}"/>
              </a:ext>
            </a:extLst>
          </p:cNvPr>
          <p:cNvSpPr txBox="1"/>
          <p:nvPr/>
        </p:nvSpPr>
        <p:spPr>
          <a:xfrm>
            <a:off x="740768" y="2231402"/>
            <a:ext cx="7488832" cy="276998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EXERCISE</a:t>
            </a:r>
            <a:r>
              <a:rPr lang="en-GB" dirty="0"/>
              <a:t>: </a:t>
            </a:r>
          </a:p>
          <a:p>
            <a:pPr algn="ctr"/>
            <a:endParaRPr lang="en-GB" dirty="0"/>
          </a:p>
          <a:p>
            <a:pPr algn="ctr"/>
            <a:endParaRPr lang="en-GB" sz="2400" b="1" dirty="0"/>
          </a:p>
          <a:p>
            <a:pPr algn="ctr"/>
            <a:r>
              <a:rPr lang="en-GB" sz="2400" b="1" dirty="0"/>
              <a:t>     </a:t>
            </a:r>
            <a:r>
              <a:rPr lang="en-GB" sz="2400" b="1" dirty="0">
                <a:solidFill>
                  <a:schemeClr val="accent1">
                    <a:lumMod val="75000"/>
                  </a:schemeClr>
                </a:solidFill>
              </a:rPr>
              <a:t>NAME AND EXPLAIN THE PURPOSES OF FIVE EFFECTIVE BUSINESS DOCUMENTS FOR COMMUNICATION YOU KNOW </a:t>
            </a:r>
          </a:p>
          <a:p>
            <a:pPr algn="ctr"/>
            <a:endParaRPr lang="en-GB" dirty="0"/>
          </a:p>
        </p:txBody>
      </p:sp>
      <p:pic>
        <p:nvPicPr>
          <p:cNvPr id="8" name="Picture 7">
            <a:extLst>
              <a:ext uri="{FF2B5EF4-FFF2-40B4-BE49-F238E27FC236}">
                <a16:creationId xmlns:a16="http://schemas.microsoft.com/office/drawing/2014/main" id="{EFC55724-5F82-4192-99CC-74AE1FE716F0}"/>
              </a:ext>
            </a:extLst>
          </p:cNvPr>
          <p:cNvPicPr>
            <a:picLocks noChangeAspect="1"/>
          </p:cNvPicPr>
          <p:nvPr/>
        </p:nvPicPr>
        <p:blipFill>
          <a:blip r:embed="rId2"/>
          <a:stretch>
            <a:fillRect/>
          </a:stretch>
        </p:blipFill>
        <p:spPr>
          <a:xfrm>
            <a:off x="891649" y="1832336"/>
            <a:ext cx="1376095" cy="798133"/>
          </a:xfrm>
          <a:prstGeom prst="rect">
            <a:avLst/>
          </a:prstGeom>
        </p:spPr>
      </p:pic>
    </p:spTree>
    <p:extLst>
      <p:ext uri="{BB962C8B-B14F-4D97-AF65-F5344CB8AC3E}">
        <p14:creationId xmlns:p14="http://schemas.microsoft.com/office/powerpoint/2010/main" val="406685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107105"/>
            <a:ext cx="8229600" cy="873623"/>
          </a:xfrm>
        </p:spPr>
        <p:txBody>
          <a:bodyPr>
            <a:noAutofit/>
          </a:bodyPr>
          <a:lstStyle/>
          <a:p>
            <a:r>
              <a:rPr lang="en-GB" sz="3600" b="1" dirty="0"/>
              <a:t>PRINCIPLES OF WRITTEN COMMUNICATION IN BUSINESS </a:t>
            </a:r>
          </a:p>
        </p:txBody>
      </p:sp>
      <p:sp>
        <p:nvSpPr>
          <p:cNvPr id="4" name="TextBox 3">
            <a:extLst>
              <a:ext uri="{FF2B5EF4-FFF2-40B4-BE49-F238E27FC236}">
                <a16:creationId xmlns:a16="http://schemas.microsoft.com/office/drawing/2014/main" id="{C3C407E4-C013-4F88-BE1F-69F63926ABD0}"/>
              </a:ext>
            </a:extLst>
          </p:cNvPr>
          <p:cNvSpPr txBox="1"/>
          <p:nvPr/>
        </p:nvSpPr>
        <p:spPr>
          <a:xfrm>
            <a:off x="323528" y="1336119"/>
            <a:ext cx="8656476" cy="3908762"/>
          </a:xfrm>
          <a:prstGeom prst="rect">
            <a:avLst/>
          </a:prstGeom>
          <a:noFill/>
          <a:ln>
            <a:solidFill>
              <a:schemeClr val="accent1"/>
            </a:solidFill>
          </a:ln>
        </p:spPr>
        <p:txBody>
          <a:bodyPr wrap="square" rtlCol="0">
            <a:spAutoFit/>
          </a:bodyPr>
          <a:lstStyle/>
          <a:p>
            <a:pPr algn="just"/>
            <a:r>
              <a:rPr lang="en-GB" sz="2000" b="1" dirty="0"/>
              <a:t>Business Writing</a:t>
            </a:r>
            <a:r>
              <a:rPr lang="en-GB" sz="2000" dirty="0"/>
              <a:t>: It is a form of business writing and technical writing. It can be both internal and external.  </a:t>
            </a:r>
          </a:p>
          <a:p>
            <a:pPr algn="just"/>
            <a:endParaRPr lang="en-GB" sz="2000" dirty="0"/>
          </a:p>
          <a:p>
            <a:pPr algn="just"/>
            <a:r>
              <a:rPr lang="en-GB" sz="2000" dirty="0"/>
              <a:t>Examples include newsletters, memos, letters, proposals, power point presentation, reports, press release, fax, etc. </a:t>
            </a:r>
          </a:p>
          <a:p>
            <a:pPr algn="just"/>
            <a:endParaRPr lang="en-GB" sz="2000" dirty="0"/>
          </a:p>
          <a:p>
            <a:pPr algn="just"/>
            <a:r>
              <a:rPr lang="en-GB" sz="2000" dirty="0"/>
              <a:t>There are five key principles to effective business writing:</a:t>
            </a:r>
          </a:p>
          <a:p>
            <a:pPr marL="342900" indent="-342900" algn="just">
              <a:buFont typeface="Arial" panose="020B0604020202020204" pitchFamily="34" charset="0"/>
              <a:buChar char="•"/>
            </a:pPr>
            <a:r>
              <a:rPr lang="en-GB" dirty="0"/>
              <a:t>Clarity and Conciseness  </a:t>
            </a:r>
          </a:p>
          <a:p>
            <a:pPr marL="342900" indent="-342900" algn="just">
              <a:buFont typeface="Arial" panose="020B0604020202020204" pitchFamily="34" charset="0"/>
              <a:buChar char="•"/>
            </a:pPr>
            <a:r>
              <a:rPr lang="en-GB" dirty="0"/>
              <a:t>Brevity</a:t>
            </a:r>
          </a:p>
          <a:p>
            <a:pPr marL="342900" indent="-342900" algn="just">
              <a:buFont typeface="Arial" panose="020B0604020202020204" pitchFamily="34" charset="0"/>
              <a:buChar char="•"/>
            </a:pPr>
            <a:r>
              <a:rPr lang="en-GB" dirty="0"/>
              <a:t>Awareness of audience </a:t>
            </a:r>
          </a:p>
          <a:p>
            <a:pPr marL="342900" indent="-342900" algn="just">
              <a:buFont typeface="Arial" panose="020B0604020202020204" pitchFamily="34" charset="0"/>
              <a:buChar char="•"/>
            </a:pPr>
            <a:r>
              <a:rPr lang="en-GB" dirty="0"/>
              <a:t>Appropriate tone  </a:t>
            </a:r>
          </a:p>
          <a:p>
            <a:pPr marL="342900" indent="-342900" algn="just">
              <a:buFont typeface="Arial" panose="020B0604020202020204" pitchFamily="34" charset="0"/>
              <a:buChar char="•"/>
            </a:pPr>
            <a:r>
              <a:rPr lang="en-GB" dirty="0"/>
              <a:t>Attention to format</a:t>
            </a:r>
          </a:p>
          <a:p>
            <a:pPr marL="342900" indent="-342900" algn="just">
              <a:buFont typeface="Arial" panose="020B0604020202020204" pitchFamily="34" charset="0"/>
              <a:buChar char="•"/>
            </a:pPr>
            <a:r>
              <a:rPr lang="en-GB" dirty="0"/>
              <a:t>Emphasis</a:t>
            </a:r>
          </a:p>
        </p:txBody>
      </p:sp>
    </p:spTree>
    <p:extLst>
      <p:ext uri="{BB962C8B-B14F-4D97-AF65-F5344CB8AC3E}">
        <p14:creationId xmlns:p14="http://schemas.microsoft.com/office/powerpoint/2010/main" val="12687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fontScale="85000" lnSpcReduction="20000"/>
          </a:bodyPr>
          <a:lstStyle/>
          <a:p>
            <a:pPr marL="0" indent="0">
              <a:buNone/>
            </a:pPr>
            <a:r>
              <a:rPr lang="en-GB" sz="2400" b="1" dirty="0"/>
              <a:t>Content Criteria for effective writing style:</a:t>
            </a:r>
          </a:p>
          <a:p>
            <a:pPr marL="0" indent="0">
              <a:buNone/>
            </a:pPr>
            <a:endParaRPr lang="en-GB" sz="2400" dirty="0"/>
          </a:p>
          <a:p>
            <a:r>
              <a:rPr lang="en-GB" sz="2400" b="1" dirty="0"/>
              <a:t>Accuracy</a:t>
            </a:r>
            <a:r>
              <a:rPr lang="en-GB" sz="2400" dirty="0"/>
              <a:t> </a:t>
            </a:r>
          </a:p>
          <a:p>
            <a:pPr lvl="1" algn="just"/>
            <a:r>
              <a:rPr lang="en-US" sz="2100" i="1" dirty="0"/>
              <a:t>A high degree of accuracy often require  considerable detail and qualification of the information</a:t>
            </a:r>
          </a:p>
          <a:p>
            <a:pPr marL="457200" lvl="1" indent="0" algn="just">
              <a:buNone/>
            </a:pPr>
            <a:endParaRPr lang="en-GB" sz="1800" i="1" dirty="0"/>
          </a:p>
          <a:p>
            <a:r>
              <a:rPr lang="en-GB" sz="2400" b="1" dirty="0"/>
              <a:t>Brevity </a:t>
            </a:r>
          </a:p>
          <a:p>
            <a:pPr lvl="1" algn="just"/>
            <a:r>
              <a:rPr lang="en-GB" sz="2100" i="1" dirty="0"/>
              <a:t>Text must be brief with unnecessary information the reader also knows. </a:t>
            </a:r>
          </a:p>
          <a:p>
            <a:pPr marL="457200" lvl="1" indent="0" algn="just">
              <a:buNone/>
            </a:pPr>
            <a:endParaRPr lang="en-GB" sz="1800" i="1" dirty="0"/>
          </a:p>
          <a:p>
            <a:r>
              <a:rPr lang="en-GB" sz="2400" b="1" dirty="0"/>
              <a:t>Clarity </a:t>
            </a:r>
          </a:p>
          <a:p>
            <a:pPr lvl="1"/>
            <a:r>
              <a:rPr lang="en-US" sz="2000" i="1" dirty="0"/>
              <a:t>Lack of clarity is often due to poor style and may be caused by stilted phrases and clichés; too much detail and repetition; lack of logical  structure; and excessive use of abstract and generic terms.</a:t>
            </a:r>
          </a:p>
          <a:p>
            <a:pPr marL="457200" lvl="1" indent="0">
              <a:buNone/>
            </a:pPr>
            <a:endParaRPr lang="en-GB" sz="2000" i="1" dirty="0"/>
          </a:p>
          <a:p>
            <a:r>
              <a:rPr lang="en-GB" sz="2400" b="1" dirty="0"/>
              <a:t>Emphasis</a:t>
            </a:r>
          </a:p>
          <a:p>
            <a:pPr lvl="1"/>
            <a:r>
              <a:rPr lang="en-US" sz="2000" i="1" dirty="0" err="1"/>
              <a:t>Emphasise</a:t>
            </a:r>
            <a:r>
              <a:rPr lang="en-US" sz="2000" i="1" dirty="0"/>
              <a:t> important information, i.e.  information that is important to the audience; and information that will support your arguments as writer.</a:t>
            </a:r>
            <a:endParaRPr lang="en-GB" sz="2000" i="1" dirty="0"/>
          </a:p>
        </p:txBody>
      </p:sp>
    </p:spTree>
    <p:extLst>
      <p:ext uri="{BB962C8B-B14F-4D97-AF65-F5344CB8AC3E}">
        <p14:creationId xmlns:p14="http://schemas.microsoft.com/office/powerpoint/2010/main" val="2053961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a:bodyPr>
          <a:lstStyle/>
          <a:p>
            <a:pPr marL="0" indent="0" algn="l">
              <a:buNone/>
            </a:pPr>
            <a:r>
              <a:rPr lang="en-GB" sz="1400" b="1" i="0" dirty="0">
                <a:solidFill>
                  <a:srgbClr val="121212"/>
                </a:solidFill>
                <a:effectLst/>
                <a:latin typeface="latoregular"/>
              </a:rPr>
              <a:t>The principles of written communication in business are that you should:</a:t>
            </a:r>
          </a:p>
          <a:p>
            <a:pPr algn="just"/>
            <a:r>
              <a:rPr lang="en-GB" sz="1400" dirty="0">
                <a:solidFill>
                  <a:srgbClr val="121212"/>
                </a:solidFill>
                <a:latin typeface="latoregular"/>
              </a:rPr>
              <a:t>Be </a:t>
            </a:r>
            <a:r>
              <a:rPr lang="en-GB" sz="1400" dirty="0"/>
              <a:t>clear and conciseness  </a:t>
            </a:r>
          </a:p>
          <a:p>
            <a:pPr marL="0" indent="0" algn="l">
              <a:buNone/>
            </a:pPr>
            <a:r>
              <a:rPr lang="en-GB" sz="1400" dirty="0">
                <a:solidFill>
                  <a:srgbClr val="121212"/>
                </a:solidFill>
                <a:latin typeface="latoregular"/>
              </a:rPr>
              <a:t> </a:t>
            </a: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The meeting is scheduled for lunchtime 		</a:t>
            </a:r>
            <a:r>
              <a:rPr lang="en-GB" sz="1400" dirty="0">
                <a:solidFill>
                  <a:srgbClr val="008000"/>
                </a:solidFill>
                <a:latin typeface="latoregular"/>
              </a:rPr>
              <a:t>The meeting will be at 12.15 pm. </a:t>
            </a:r>
            <a:endParaRPr lang="en-GB" sz="1400" i="0" dirty="0">
              <a:effectLst/>
              <a:latin typeface="latoregular"/>
            </a:endParaRPr>
          </a:p>
          <a:p>
            <a:pPr algn="l">
              <a:buFont typeface="Arial" panose="020B0604020202020204" pitchFamily="34" charset="0"/>
              <a:buChar char="•"/>
            </a:pPr>
            <a:endParaRPr lang="en-GB" sz="1400" b="1" i="0" dirty="0">
              <a:solidFill>
                <a:srgbClr val="121212"/>
              </a:solidFill>
              <a:effectLst/>
              <a:latin typeface="latoregular"/>
            </a:endParaRPr>
          </a:p>
          <a:p>
            <a:pPr algn="l">
              <a:buFont typeface="Arial" panose="020B0604020202020204" pitchFamily="34" charset="0"/>
              <a:buChar char="•"/>
            </a:pPr>
            <a:r>
              <a:rPr lang="en-GB" sz="1400" b="1" i="0" dirty="0">
                <a:solidFill>
                  <a:srgbClr val="121212"/>
                </a:solidFill>
                <a:effectLst/>
                <a:latin typeface="latoregular"/>
              </a:rPr>
              <a:t>Always pay attention to format</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Using generalised format in writing		</a:t>
            </a:r>
            <a:r>
              <a:rPr lang="en-GB" sz="1400" dirty="0">
                <a:solidFill>
                  <a:srgbClr val="008000"/>
                </a:solidFill>
                <a:latin typeface="latoregular"/>
              </a:rPr>
              <a:t>Identify the purpose of a document/writing</a:t>
            </a:r>
            <a:endParaRPr lang="en-GB" sz="1400" b="0" i="0" dirty="0">
              <a:solidFill>
                <a:srgbClr val="121212"/>
              </a:solidFill>
              <a:effectLst/>
              <a:latin typeface="latoregular"/>
            </a:endParaRPr>
          </a:p>
          <a:p>
            <a:endParaRPr lang="en-GB" sz="1400" b="1" i="0" dirty="0">
              <a:solidFill>
                <a:srgbClr val="121212"/>
              </a:solidFill>
              <a:effectLst/>
              <a:latin typeface="latoregular"/>
            </a:endParaRPr>
          </a:p>
          <a:p>
            <a:r>
              <a:rPr lang="en-GB" sz="1400" b="1" i="0" dirty="0">
                <a:solidFill>
                  <a:srgbClr val="121212"/>
                </a:solidFill>
                <a:effectLst/>
                <a:latin typeface="latoregular"/>
              </a:rPr>
              <a:t>Write using </a:t>
            </a:r>
            <a:r>
              <a:rPr lang="en-GB" sz="1400" b="1" dirty="0"/>
              <a:t>appropriate tone – Positive and encouraging tone, watch your language</a:t>
            </a:r>
            <a:endParaRPr lang="en-GB" sz="1400" b="1" i="0" dirty="0">
              <a:solidFill>
                <a:srgbClr val="121212"/>
              </a:solidFill>
              <a:effectLst/>
              <a:latin typeface="latoregular"/>
            </a:endParaRP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buNone/>
            </a:pPr>
            <a:r>
              <a:rPr lang="en-GB" sz="1400" dirty="0">
                <a:solidFill>
                  <a:srgbClr val="FF0000"/>
                </a:solidFill>
                <a:latin typeface="latoregular"/>
              </a:rPr>
              <a:t>I did the work by myself. 		</a:t>
            </a:r>
            <a:r>
              <a:rPr lang="en-GB" sz="1400">
                <a:solidFill>
                  <a:srgbClr val="FF0000"/>
                </a:solidFill>
                <a:latin typeface="latoregular"/>
              </a:rPr>
              <a:t>	</a:t>
            </a:r>
            <a:r>
              <a:rPr lang="en-GB" sz="1400">
                <a:solidFill>
                  <a:srgbClr val="008000"/>
                </a:solidFill>
                <a:latin typeface="latoregular"/>
              </a:rPr>
              <a:t>We </a:t>
            </a:r>
            <a:r>
              <a:rPr lang="en-GB" sz="1400" dirty="0">
                <a:solidFill>
                  <a:srgbClr val="008000"/>
                </a:solidFill>
                <a:latin typeface="latoregular"/>
              </a:rPr>
              <a:t>worked on the project together. </a:t>
            </a:r>
          </a:p>
          <a:p>
            <a:pPr marL="0" indent="0">
              <a:buNone/>
            </a:pPr>
            <a:r>
              <a:rPr lang="en-GB" sz="1400" dirty="0">
                <a:solidFill>
                  <a:srgbClr val="FF0000"/>
                </a:solidFill>
                <a:latin typeface="latoregular"/>
              </a:rPr>
              <a:t>This is a problem to deal with</a:t>
            </a:r>
            <a:r>
              <a:rPr lang="en-GB" sz="1400" dirty="0">
                <a:solidFill>
                  <a:srgbClr val="008000"/>
                </a:solidFill>
                <a:latin typeface="latoregular"/>
              </a:rPr>
              <a:t>			This is an issue to manage or an opportunity 						for improvement</a:t>
            </a:r>
            <a:endParaRPr lang="en-GB" sz="1400" dirty="0">
              <a:solidFill>
                <a:srgbClr val="FF0000"/>
              </a:solidFill>
              <a:latin typeface="latoregular"/>
            </a:endParaRPr>
          </a:p>
          <a:p>
            <a:pPr marL="0" indent="0">
              <a:buNone/>
            </a:pPr>
            <a:r>
              <a:rPr lang="en-GB" sz="1800" dirty="0">
                <a:solidFill>
                  <a:srgbClr val="121212"/>
                </a:solidFill>
                <a:latin typeface="latoregular"/>
              </a:rPr>
              <a:t>(Morgan, 2017)</a:t>
            </a:r>
            <a:endParaRPr lang="en-GB" sz="1800" i="0" dirty="0">
              <a:solidFill>
                <a:srgbClr val="121212"/>
              </a:solidFill>
              <a:effectLst/>
              <a:latin typeface="latoregular"/>
            </a:endParaRPr>
          </a:p>
        </p:txBody>
      </p:sp>
    </p:spTree>
    <p:extLst>
      <p:ext uri="{BB962C8B-B14F-4D97-AF65-F5344CB8AC3E}">
        <p14:creationId xmlns:p14="http://schemas.microsoft.com/office/powerpoint/2010/main" val="24192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500"/>
                                        <p:tgtEl>
                                          <p:spTgt spid="3">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1" end="11"/>
                                            </p:txEl>
                                          </p:spTgt>
                                        </p:tgtEl>
                                        <p:attrNameLst>
                                          <p:attrName>style.visibility</p:attrName>
                                        </p:attrNameLst>
                                      </p:cBhvr>
                                      <p:to>
                                        <p:strVal val="visible"/>
                                      </p:to>
                                    </p:set>
                                    <p:animEffect transition="in" filter="fade">
                                      <p:cBhvr>
                                        <p:cTn id="44" dur="500"/>
                                        <p:tgtEl>
                                          <p:spTgt spid="3">
                                            <p:txEl>
                                              <p:pRg st="11" end="1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Effect transition="in" filter="fade">
                                      <p:cBhvr>
                                        <p:cTn id="4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671A1B7-8F36-481D-A716-3AA959B9CD7A}"/>
              </a:ext>
            </a:extLst>
          </p:cNvPr>
          <p:cNvGrpSpPr/>
          <p:nvPr/>
        </p:nvGrpSpPr>
        <p:grpSpPr>
          <a:xfrm>
            <a:off x="827584" y="692696"/>
            <a:ext cx="7488832" cy="4381054"/>
            <a:chOff x="971600" y="1052736"/>
            <a:chExt cx="7488832" cy="4381054"/>
          </a:xfrm>
        </p:grpSpPr>
        <p:sp>
          <p:nvSpPr>
            <p:cNvPr id="6" name="TextBox 5">
              <a:extLst>
                <a:ext uri="{FF2B5EF4-FFF2-40B4-BE49-F238E27FC236}">
                  <a16:creationId xmlns:a16="http://schemas.microsoft.com/office/drawing/2014/main" id="{08793E7A-9BF6-4439-B95F-C5302BDE13F8}"/>
                </a:ext>
              </a:extLst>
            </p:cNvPr>
            <p:cNvSpPr txBox="1"/>
            <p:nvPr/>
          </p:nvSpPr>
          <p:spPr>
            <a:xfrm>
              <a:off x="971600" y="1617361"/>
              <a:ext cx="7488832" cy="381642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GROUP EXERCISE</a:t>
              </a:r>
              <a:r>
                <a:rPr lang="en-GB" dirty="0"/>
                <a:t>: </a:t>
              </a:r>
            </a:p>
            <a:p>
              <a:pPr algn="ctr"/>
              <a:endParaRPr lang="en-GB" dirty="0"/>
            </a:p>
            <a:p>
              <a:pPr algn="ctr"/>
              <a:endParaRPr lang="en-GB" sz="2400" b="1" dirty="0"/>
            </a:p>
            <a:p>
              <a:pPr algn="ctr"/>
              <a:r>
                <a:rPr lang="en-GB" sz="2800" b="1" dirty="0"/>
                <a:t>     </a:t>
              </a:r>
              <a:r>
                <a:rPr lang="en-US" sz="2800" b="1" dirty="0">
                  <a:solidFill>
                    <a:schemeClr val="accent1">
                      <a:lumMod val="75000"/>
                    </a:schemeClr>
                  </a:solidFill>
                </a:rPr>
                <a:t>The Letter in the next slide is not a good one for several reasons. Read the letter, state where the issues are, and produce a simplified and improved version of this letter</a:t>
              </a:r>
              <a:endParaRPr lang="en-GB" sz="2800" b="1" dirty="0">
                <a:solidFill>
                  <a:schemeClr val="accent1">
                    <a:lumMod val="75000"/>
                  </a:schemeClr>
                </a:solidFill>
              </a:endParaRPr>
            </a:p>
            <a:p>
              <a:pPr algn="ctr"/>
              <a:endParaRPr lang="en-GB" dirty="0"/>
            </a:p>
          </p:txBody>
        </p:sp>
        <p:pic>
          <p:nvPicPr>
            <p:cNvPr id="1026" name="Picture 2" descr="Image result for group work clip art">
              <a:extLst>
                <a:ext uri="{FF2B5EF4-FFF2-40B4-BE49-F238E27FC236}">
                  <a16:creationId xmlns:a16="http://schemas.microsoft.com/office/drawing/2014/main" id="{95226D50-084A-4DCC-8B19-AE815634DA2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9567" y="1052736"/>
              <a:ext cx="1532871" cy="11430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20256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96E0F-BB43-4D65-87ED-6D4D77CCA5C5}"/>
              </a:ext>
            </a:extLst>
          </p:cNvPr>
          <p:cNvSpPr>
            <a:spLocks noGrp="1"/>
          </p:cNvSpPr>
          <p:nvPr>
            <p:ph idx="1"/>
          </p:nvPr>
        </p:nvSpPr>
        <p:spPr>
          <a:xfrm>
            <a:off x="251520" y="260648"/>
            <a:ext cx="8784976" cy="5544616"/>
          </a:xfrm>
        </p:spPr>
        <p:txBody>
          <a:bodyPr>
            <a:normAutofit fontScale="25000" lnSpcReduction="20000"/>
          </a:bodyPr>
          <a:lstStyle/>
          <a:p>
            <a:pPr marL="0" indent="0" algn="just">
              <a:buNone/>
            </a:pPr>
            <a:r>
              <a:rPr lang="en-GB" sz="5600" dirty="0"/>
              <a:t>Dear Sir</a:t>
            </a:r>
          </a:p>
          <a:p>
            <a:pPr marL="0" indent="0" algn="just">
              <a:buNone/>
            </a:pPr>
            <a:r>
              <a:rPr lang="en-GB" sz="5600" dirty="0"/>
              <a:t>PACKING AND REMOVAL OF OFFICE FURNITURE AND EQUIPMENT</a:t>
            </a:r>
          </a:p>
          <a:p>
            <a:pPr marL="0" indent="0" algn="just">
              <a:buNone/>
            </a:pPr>
            <a:endParaRPr lang="en-GB" sz="5600" dirty="0"/>
          </a:p>
          <a:p>
            <a:pPr marL="0" indent="0" algn="just">
              <a:buNone/>
            </a:pPr>
            <a:r>
              <a:rPr lang="en-GB" sz="5600" dirty="0"/>
              <a:t>We are in receipt of your esteemed favour of the 30th ult. and subsequent communication with regard to the estimate you require for the packing and removal of your office furniture, equipment and records from your premises at 123 Main St to your new premises at 456 Rivonia Rd on the 20th inst.</a:t>
            </a:r>
          </a:p>
          <a:p>
            <a:pPr marL="0" indent="0" algn="just">
              <a:buNone/>
            </a:pPr>
            <a:r>
              <a:rPr lang="en-GB" sz="5600" dirty="0"/>
              <a:t> </a:t>
            </a:r>
          </a:p>
          <a:p>
            <a:pPr marL="0" indent="0" algn="just">
              <a:buNone/>
            </a:pPr>
            <a:r>
              <a:rPr lang="en-GB" sz="5600" dirty="0"/>
              <a:t>We wish to confirm the arrangement whereby our representative, Mr S Strydom, will call on you at 09:00 hrs on 6th inst. at the above-mentioned address, to make an inspection of the above-mentioned items with a view to estimating the number of packing cases and vehicles we will need to effect the packing and subsequent</a:t>
            </a:r>
          </a:p>
          <a:p>
            <a:pPr marL="0" indent="0" algn="just">
              <a:buNone/>
            </a:pPr>
            <a:r>
              <a:rPr lang="en-GB" sz="5600" dirty="0"/>
              <a:t>removal of same.</a:t>
            </a:r>
          </a:p>
          <a:p>
            <a:pPr marL="0" indent="0" algn="just">
              <a:buNone/>
            </a:pPr>
            <a:r>
              <a:rPr lang="en-GB" sz="5600" dirty="0"/>
              <a:t> </a:t>
            </a:r>
          </a:p>
          <a:p>
            <a:pPr marL="0" indent="0" algn="just">
              <a:buNone/>
            </a:pPr>
            <a:r>
              <a:rPr lang="en-GB" sz="5600" dirty="0"/>
              <a:t>We trust that the suggested time will suit your convenience. We will then submit our quotation for your consideration and hope that we may be entrusted to undertake the aforementioned work. Our quotation will remain valid for seven days.</a:t>
            </a:r>
          </a:p>
          <a:p>
            <a:pPr marL="0" indent="0" algn="just">
              <a:buNone/>
            </a:pPr>
            <a:r>
              <a:rPr lang="en-GB" sz="5600" dirty="0"/>
              <a:t> </a:t>
            </a:r>
          </a:p>
          <a:p>
            <a:pPr marL="0" indent="0" algn="just">
              <a:buNone/>
            </a:pPr>
            <a:r>
              <a:rPr lang="en-GB" sz="5600" dirty="0"/>
              <a:t>The time you suggest for removal, 08:00 on 20th inst., will be entirely convenient provided we receive your timeous response.</a:t>
            </a:r>
          </a:p>
          <a:p>
            <a:pPr marL="0" indent="0" algn="just">
              <a:buNone/>
            </a:pPr>
            <a:r>
              <a:rPr lang="en-GB" sz="5600" dirty="0"/>
              <a:t> </a:t>
            </a:r>
          </a:p>
          <a:p>
            <a:pPr marL="0" indent="0" algn="just">
              <a:buNone/>
            </a:pPr>
            <a:r>
              <a:rPr lang="en-GB" sz="5600" dirty="0"/>
              <a:t>We beg to remain</a:t>
            </a:r>
          </a:p>
          <a:p>
            <a:pPr marL="0" indent="0" algn="just">
              <a:buNone/>
            </a:pPr>
            <a:r>
              <a:rPr lang="en-GB" sz="5600" dirty="0"/>
              <a:t> </a:t>
            </a:r>
          </a:p>
          <a:p>
            <a:pPr marL="0" indent="0" algn="just">
              <a:buNone/>
            </a:pPr>
            <a:r>
              <a:rPr lang="en-GB" sz="5600" dirty="0"/>
              <a:t>Yours faithfully</a:t>
            </a:r>
          </a:p>
          <a:p>
            <a:pPr marL="0" indent="0" algn="just">
              <a:buNone/>
            </a:pPr>
            <a:r>
              <a:rPr lang="en-GB" sz="5600" dirty="0"/>
              <a:t> </a:t>
            </a:r>
          </a:p>
          <a:p>
            <a:pPr marL="0" indent="0" algn="just">
              <a:buNone/>
            </a:pPr>
            <a:r>
              <a:rPr lang="en-GB" sz="5600" dirty="0"/>
              <a:t> </a:t>
            </a:r>
          </a:p>
          <a:p>
            <a:pPr marL="0" indent="0" algn="just">
              <a:buNone/>
            </a:pPr>
            <a:r>
              <a:rPr lang="en-GB" sz="5600" dirty="0"/>
              <a:t>W Smith</a:t>
            </a:r>
          </a:p>
          <a:p>
            <a:pPr marL="0" indent="0" algn="just">
              <a:buNone/>
            </a:pPr>
            <a:r>
              <a:rPr lang="en-GB" sz="5600" dirty="0"/>
              <a:t>Removals Manager</a:t>
            </a:r>
          </a:p>
          <a:p>
            <a:pPr marL="0" indent="0" algn="just">
              <a:buNone/>
            </a:pPr>
            <a:endParaRPr lang="en-GB" dirty="0"/>
          </a:p>
        </p:txBody>
      </p:sp>
    </p:spTree>
    <p:extLst>
      <p:ext uri="{BB962C8B-B14F-4D97-AF65-F5344CB8AC3E}">
        <p14:creationId xmlns:p14="http://schemas.microsoft.com/office/powerpoint/2010/main" val="526424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ABD9C-ED4C-4B1A-B31C-9C2FF3BEA932}"/>
              </a:ext>
            </a:extLst>
          </p:cNvPr>
          <p:cNvSpPr>
            <a:spLocks noGrp="1"/>
          </p:cNvSpPr>
          <p:nvPr>
            <p:ph type="title"/>
          </p:nvPr>
        </p:nvSpPr>
        <p:spPr/>
        <p:txBody>
          <a:bodyPr/>
          <a:lstStyle/>
          <a:p>
            <a:r>
              <a:rPr lang="en-GB" dirty="0"/>
              <a:t>Suggested errors in the letter</a:t>
            </a:r>
          </a:p>
        </p:txBody>
      </p:sp>
      <p:sp>
        <p:nvSpPr>
          <p:cNvPr id="3" name="Content Placeholder 2">
            <a:extLst>
              <a:ext uri="{FF2B5EF4-FFF2-40B4-BE49-F238E27FC236}">
                <a16:creationId xmlns:a16="http://schemas.microsoft.com/office/drawing/2014/main" id="{298FF821-6ED6-4AB3-9B2D-A398B03A3A83}"/>
              </a:ext>
            </a:extLst>
          </p:cNvPr>
          <p:cNvSpPr>
            <a:spLocks noGrp="1"/>
          </p:cNvSpPr>
          <p:nvPr>
            <p:ph idx="1"/>
          </p:nvPr>
        </p:nvSpPr>
        <p:spPr>
          <a:xfrm>
            <a:off x="457200" y="1600201"/>
            <a:ext cx="8075240" cy="3917032"/>
          </a:xfrm>
        </p:spPr>
        <p:txBody>
          <a:bodyPr>
            <a:normAutofit fontScale="77500" lnSpcReduction="20000"/>
          </a:bodyPr>
          <a:lstStyle/>
          <a:p>
            <a:pPr algn="just"/>
            <a:r>
              <a:rPr lang="en-US" dirty="0"/>
              <a:t>use of outdated abbreviations and clichés, such as ult.(</a:t>
            </a:r>
            <a:r>
              <a:rPr lang="en-US" dirty="0">
                <a:solidFill>
                  <a:srgbClr val="C00000"/>
                </a:solidFill>
              </a:rPr>
              <a:t>in or of the month preceding the present one</a:t>
            </a:r>
            <a:r>
              <a:rPr lang="en-US" dirty="0"/>
              <a:t>) and inst. (</a:t>
            </a:r>
            <a:r>
              <a:rPr lang="en-US" dirty="0">
                <a:solidFill>
                  <a:srgbClr val="C00000"/>
                </a:solidFill>
              </a:rPr>
              <a:t>date of current month</a:t>
            </a:r>
            <a:r>
              <a:rPr lang="en-US" dirty="0"/>
              <a:t>), and ‘your esteemed </a:t>
            </a:r>
            <a:r>
              <a:rPr lang="en-GB" dirty="0"/>
              <a:t>favour’;</a:t>
            </a:r>
          </a:p>
          <a:p>
            <a:pPr algn="just"/>
            <a:r>
              <a:rPr lang="en-US" dirty="0"/>
              <a:t> unnecessary detail. Does the customer need to know that the cartage contractor has to estimate the number of ‘packing cases and vehicles’ needed?</a:t>
            </a:r>
          </a:p>
          <a:p>
            <a:pPr algn="just"/>
            <a:r>
              <a:rPr lang="en-US" dirty="0"/>
              <a:t> fuzzy facts. What precisely is meant by ‘subsequent communication’ and ‘timeous </a:t>
            </a:r>
            <a:r>
              <a:rPr lang="en-GB" dirty="0"/>
              <a:t>response’?</a:t>
            </a:r>
          </a:p>
          <a:p>
            <a:pPr algn="just"/>
            <a:r>
              <a:rPr lang="en-US" dirty="0"/>
              <a:t> pompous words, e.g. ‘timeous’, ‘in receipt of’.</a:t>
            </a:r>
            <a:endParaRPr lang="en-GB" dirty="0"/>
          </a:p>
        </p:txBody>
      </p:sp>
    </p:spTree>
    <p:extLst>
      <p:ext uri="{BB962C8B-B14F-4D97-AF65-F5344CB8AC3E}">
        <p14:creationId xmlns:p14="http://schemas.microsoft.com/office/powerpoint/2010/main" val="1557543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5328593"/>
          </a:xfrm>
          <a:solidFill>
            <a:schemeClr val="accent5">
              <a:lumMod val="60000"/>
              <a:lumOff val="40000"/>
            </a:schemeClr>
          </a:solidFill>
        </p:spPr>
        <p:txBody>
          <a:bodyPr>
            <a:normAutofit/>
          </a:bodyPr>
          <a:lstStyle/>
          <a:p>
            <a:pPr marL="0" indent="0" algn="ctr">
              <a:buNone/>
            </a:pPr>
            <a:endParaRPr lang="en-GB" sz="4800" dirty="0"/>
          </a:p>
          <a:p>
            <a:pPr marL="0" indent="0" algn="ctr">
              <a:buNone/>
            </a:pPr>
            <a:r>
              <a:rPr lang="en-GB" sz="4800" dirty="0"/>
              <a:t>Technologies used </a:t>
            </a:r>
          </a:p>
          <a:p>
            <a:pPr marL="0" indent="0" algn="ctr">
              <a:buNone/>
            </a:pPr>
            <a:r>
              <a:rPr lang="en-GB" sz="4800" dirty="0"/>
              <a:t>by organisations </a:t>
            </a:r>
          </a:p>
          <a:p>
            <a:pPr marL="0" indent="0" algn="ctr">
              <a:buNone/>
            </a:pPr>
            <a:r>
              <a:rPr lang="en-GB" sz="4800" dirty="0"/>
              <a:t>for </a:t>
            </a:r>
          </a:p>
          <a:p>
            <a:pPr marL="0" indent="0" algn="ctr">
              <a:buNone/>
            </a:pPr>
            <a:r>
              <a:rPr lang="en-GB" sz="4800" dirty="0"/>
              <a:t>communication</a:t>
            </a:r>
          </a:p>
        </p:txBody>
      </p:sp>
    </p:spTree>
    <p:extLst>
      <p:ext uri="{BB962C8B-B14F-4D97-AF65-F5344CB8AC3E}">
        <p14:creationId xmlns:p14="http://schemas.microsoft.com/office/powerpoint/2010/main" val="1143678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Explore the poster on Moodle which shows the different </a:t>
            </a:r>
            <a:r>
              <a:rPr lang="en-GB" b="1" dirty="0"/>
              <a:t>technologies</a:t>
            </a:r>
            <a:r>
              <a:rPr lang="en-GB" dirty="0"/>
              <a:t> used by business organisations for communication.</a:t>
            </a:r>
          </a:p>
          <a:p>
            <a:pPr marL="0" indent="0">
              <a:buNone/>
            </a:pPr>
            <a:endParaRPr lang="en-GB" dirty="0"/>
          </a:p>
          <a:p>
            <a:pPr marL="0" indent="0">
              <a:buNone/>
            </a:pPr>
            <a:r>
              <a:rPr lang="en-GB" dirty="0"/>
              <a:t>Choose 1 technology and prepare and deliver a 5 minute presentation which covers the key advantages and disadvantages of it for a chosen business organisation. Do a demonstration if possible.</a:t>
            </a:r>
          </a:p>
        </p:txBody>
      </p:sp>
    </p:spTree>
    <p:extLst>
      <p:ext uri="{BB962C8B-B14F-4D97-AF65-F5344CB8AC3E}">
        <p14:creationId xmlns:p14="http://schemas.microsoft.com/office/powerpoint/2010/main" val="4205161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70B5C-D338-634D-A6CA-6F9F6D48B36D}"/>
              </a:ext>
            </a:extLst>
          </p:cNvPr>
          <p:cNvSpPr>
            <a:spLocks noGrp="1"/>
          </p:cNvSpPr>
          <p:nvPr>
            <p:ph type="title"/>
          </p:nvPr>
        </p:nvSpPr>
        <p:spPr>
          <a:xfrm>
            <a:off x="457448" y="332656"/>
            <a:ext cx="8229600" cy="504056"/>
          </a:xfrm>
        </p:spPr>
        <p:txBody>
          <a:bodyPr>
            <a:noAutofit/>
          </a:bodyPr>
          <a:lstStyle/>
          <a:p>
            <a:pPr marL="0" indent="0"/>
            <a:r>
              <a:rPr lang="en-GB" sz="2800" b="1" dirty="0"/>
              <a:t>UK GDPR Legislation</a:t>
            </a:r>
            <a:br>
              <a:rPr lang="en-GB" sz="2800" b="1" dirty="0"/>
            </a:br>
            <a:r>
              <a:rPr lang="en-GB" sz="2800" b="1" dirty="0"/>
              <a:t>Data Protection Act 2018</a:t>
            </a:r>
            <a:br>
              <a:rPr lang="en-GB" sz="2800" b="1" dirty="0"/>
            </a:br>
            <a:endParaRPr lang="en-US" sz="2800" b="1" dirty="0"/>
          </a:p>
        </p:txBody>
      </p:sp>
      <p:pic>
        <p:nvPicPr>
          <p:cNvPr id="5" name="Online Media 4" descr="GDPR: What Is It and How Might It Affect You?">
            <a:hlinkClick r:id="" action="ppaction://media"/>
            <a:extLst>
              <a:ext uri="{FF2B5EF4-FFF2-40B4-BE49-F238E27FC236}">
                <a16:creationId xmlns:a16="http://schemas.microsoft.com/office/drawing/2014/main" id="{84891FC3-6453-D2F2-D7D9-AD58AEC615B8}"/>
              </a:ext>
            </a:extLst>
          </p:cNvPr>
          <p:cNvPicPr>
            <a:picLocks noGrp="1" noRot="1" noChangeAspect="1"/>
          </p:cNvPicPr>
          <p:nvPr>
            <p:ph idx="1"/>
            <a:videoFile r:link="rId1"/>
          </p:nvPr>
        </p:nvPicPr>
        <p:blipFill>
          <a:blip r:embed="rId4"/>
          <a:stretch>
            <a:fillRect/>
          </a:stretch>
        </p:blipFill>
        <p:spPr>
          <a:xfrm>
            <a:off x="611560" y="980728"/>
            <a:ext cx="7848872" cy="4132387"/>
          </a:xfrm>
          <a:prstGeom prst="rect">
            <a:avLst/>
          </a:prstGeom>
        </p:spPr>
      </p:pic>
      <p:sp>
        <p:nvSpPr>
          <p:cNvPr id="6" name="TextBox 5">
            <a:extLst>
              <a:ext uri="{FF2B5EF4-FFF2-40B4-BE49-F238E27FC236}">
                <a16:creationId xmlns:a16="http://schemas.microsoft.com/office/drawing/2014/main" id="{202AFB55-0F95-9732-A257-E92531160F3B}"/>
              </a:ext>
            </a:extLst>
          </p:cNvPr>
          <p:cNvSpPr txBox="1"/>
          <p:nvPr/>
        </p:nvSpPr>
        <p:spPr>
          <a:xfrm>
            <a:off x="1349717" y="5317277"/>
            <a:ext cx="6705873" cy="369332"/>
          </a:xfrm>
          <a:prstGeom prst="rect">
            <a:avLst/>
          </a:prstGeom>
          <a:noFill/>
        </p:spPr>
        <p:txBody>
          <a:bodyPr wrap="square" rtlCol="0">
            <a:spAutoFit/>
          </a:bodyPr>
          <a:lstStyle/>
          <a:p>
            <a:r>
              <a:rPr lang="en-US" dirty="0"/>
              <a:t>Or use link - https://</a:t>
            </a:r>
            <a:r>
              <a:rPr lang="en-US" dirty="0" err="1"/>
              <a:t>www.youtube.com</a:t>
            </a:r>
            <a:r>
              <a:rPr lang="en-US" dirty="0"/>
              <a:t>/</a:t>
            </a:r>
            <a:r>
              <a:rPr lang="en-US" dirty="0" err="1"/>
              <a:t>watch?v</a:t>
            </a:r>
            <a:r>
              <a:rPr lang="en-US" dirty="0"/>
              <a:t>=j6wwBqfSk-o</a:t>
            </a:r>
          </a:p>
        </p:txBody>
      </p:sp>
    </p:spTree>
    <p:extLst>
      <p:ext uri="{BB962C8B-B14F-4D97-AF65-F5344CB8AC3E}">
        <p14:creationId xmlns:p14="http://schemas.microsoft.com/office/powerpoint/2010/main" val="400950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1543-AF54-E600-6F20-38E2FEF2F2B3}"/>
              </a:ext>
            </a:extLst>
          </p:cNvPr>
          <p:cNvSpPr>
            <a:spLocks noGrp="1"/>
          </p:cNvSpPr>
          <p:nvPr>
            <p:ph type="title"/>
          </p:nvPr>
        </p:nvSpPr>
        <p:spPr>
          <a:xfrm>
            <a:off x="457200" y="0"/>
            <a:ext cx="8229600" cy="562074"/>
          </a:xfrm>
        </p:spPr>
        <p:txBody>
          <a:bodyPr>
            <a:normAutofit fontScale="90000"/>
          </a:bodyPr>
          <a:lstStyle/>
          <a:p>
            <a:r>
              <a:rPr lang="en-US" dirty="0"/>
              <a:t>GDPR further explained</a:t>
            </a:r>
          </a:p>
        </p:txBody>
      </p:sp>
      <p:pic>
        <p:nvPicPr>
          <p:cNvPr id="4" name="Online Media 3" descr="What is GDPR - EXPLAINED">
            <a:hlinkClick r:id="" action="ppaction://media"/>
            <a:extLst>
              <a:ext uri="{FF2B5EF4-FFF2-40B4-BE49-F238E27FC236}">
                <a16:creationId xmlns:a16="http://schemas.microsoft.com/office/drawing/2014/main" id="{B7D7AD7D-2E2E-8BDB-175F-881E1070AF69}"/>
              </a:ext>
            </a:extLst>
          </p:cNvPr>
          <p:cNvPicPr>
            <a:picLocks noGrp="1" noRot="1" noChangeAspect="1"/>
          </p:cNvPicPr>
          <p:nvPr>
            <p:ph idx="1"/>
            <a:videoFile r:link="rId1"/>
          </p:nvPr>
        </p:nvPicPr>
        <p:blipFill>
          <a:blip r:embed="rId3"/>
          <a:stretch>
            <a:fillRect/>
          </a:stretch>
        </p:blipFill>
        <p:spPr>
          <a:xfrm>
            <a:off x="613404" y="692696"/>
            <a:ext cx="8075240" cy="4463827"/>
          </a:xfrm>
          <a:prstGeom prst="rect">
            <a:avLst/>
          </a:prstGeom>
        </p:spPr>
      </p:pic>
      <p:sp>
        <p:nvSpPr>
          <p:cNvPr id="5" name="TextBox 4">
            <a:extLst>
              <a:ext uri="{FF2B5EF4-FFF2-40B4-BE49-F238E27FC236}">
                <a16:creationId xmlns:a16="http://schemas.microsoft.com/office/drawing/2014/main" id="{D75E6D11-2254-0EC3-6331-972F1BBF85A3}"/>
              </a:ext>
            </a:extLst>
          </p:cNvPr>
          <p:cNvSpPr txBox="1"/>
          <p:nvPr/>
        </p:nvSpPr>
        <p:spPr>
          <a:xfrm>
            <a:off x="1043608" y="5301208"/>
            <a:ext cx="6480720" cy="369332"/>
          </a:xfrm>
          <a:prstGeom prst="rect">
            <a:avLst/>
          </a:prstGeom>
          <a:noFill/>
        </p:spPr>
        <p:txBody>
          <a:bodyPr wrap="square" rtlCol="0">
            <a:spAutoFit/>
          </a:bodyPr>
          <a:lstStyle/>
          <a:p>
            <a:r>
              <a:rPr lang="en-US" dirty="0"/>
              <a:t>Or use link - https://</a:t>
            </a:r>
            <a:r>
              <a:rPr lang="en-US" dirty="0" err="1"/>
              <a:t>www.youtube.com</a:t>
            </a:r>
            <a:r>
              <a:rPr lang="en-US" dirty="0"/>
              <a:t>/</a:t>
            </a:r>
            <a:r>
              <a:rPr lang="en-US" dirty="0" err="1"/>
              <a:t>watch?v</a:t>
            </a:r>
            <a:r>
              <a:rPr lang="en-US" dirty="0"/>
              <a:t>=3fuirT_PwDI</a:t>
            </a:r>
          </a:p>
        </p:txBody>
      </p:sp>
    </p:spTree>
    <p:extLst>
      <p:ext uri="{BB962C8B-B14F-4D97-AF65-F5344CB8AC3E}">
        <p14:creationId xmlns:p14="http://schemas.microsoft.com/office/powerpoint/2010/main" val="143415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2EFE-E5C8-874B-8314-707E7FE82714}"/>
              </a:ext>
            </a:extLst>
          </p:cNvPr>
          <p:cNvSpPr>
            <a:spLocks noGrp="1"/>
          </p:cNvSpPr>
          <p:nvPr>
            <p:ph type="title"/>
          </p:nvPr>
        </p:nvSpPr>
        <p:spPr/>
        <p:txBody>
          <a:bodyPr/>
          <a:lstStyle/>
          <a:p>
            <a:r>
              <a:rPr lang="en-US" b="1" dirty="0"/>
              <a:t>What to consider</a:t>
            </a:r>
          </a:p>
        </p:txBody>
      </p:sp>
      <p:sp>
        <p:nvSpPr>
          <p:cNvPr id="4" name="TextBox 3">
            <a:extLst>
              <a:ext uri="{FF2B5EF4-FFF2-40B4-BE49-F238E27FC236}">
                <a16:creationId xmlns:a16="http://schemas.microsoft.com/office/drawing/2014/main" id="{206A2C7B-0FB9-CD47-B528-FE904F51DD06}"/>
              </a:ext>
            </a:extLst>
          </p:cNvPr>
          <p:cNvSpPr txBox="1"/>
          <p:nvPr/>
        </p:nvSpPr>
        <p:spPr>
          <a:xfrm>
            <a:off x="539552" y="1274564"/>
            <a:ext cx="7632848" cy="4308872"/>
          </a:xfrm>
          <a:prstGeom prst="rect">
            <a:avLst/>
          </a:prstGeom>
          <a:noFill/>
        </p:spPr>
        <p:txBody>
          <a:bodyPr wrap="square" rtlCol="0">
            <a:spAutoFit/>
          </a:bodyPr>
          <a:lstStyle/>
          <a:p>
            <a:r>
              <a:rPr lang="en-US" sz="1600" dirty="0"/>
              <a:t>Everyone handling personal data must follow the strict </a:t>
            </a:r>
            <a:r>
              <a:rPr lang="en-GB" sz="1600" dirty="0"/>
              <a:t>General Data Protection Regulation (GDPR). Business must make sure personal data of employees and customers are:</a:t>
            </a:r>
          </a:p>
          <a:p>
            <a:endParaRPr lang="en-GB" sz="1600" dirty="0"/>
          </a:p>
          <a:p>
            <a:endParaRPr lang="en-GB" sz="1600" dirty="0"/>
          </a:p>
          <a:p>
            <a:pPr marL="285750" indent="-285750">
              <a:buFont typeface="Arial" panose="020B0604020202020204" pitchFamily="34" charset="0"/>
              <a:buChar char="•"/>
            </a:pPr>
            <a:r>
              <a:rPr lang="en-GB" sz="1600" dirty="0"/>
              <a:t>Used fairly, lawfully and transparently</a:t>
            </a:r>
          </a:p>
          <a:p>
            <a:pPr marL="285750" indent="-285750">
              <a:buFont typeface="Arial" panose="020B0604020202020204" pitchFamily="34" charset="0"/>
              <a:buChar char="•"/>
            </a:pPr>
            <a:r>
              <a:rPr lang="en-GB" sz="1600" dirty="0"/>
              <a:t>Used for specified, explicit purposes</a:t>
            </a:r>
          </a:p>
          <a:p>
            <a:pPr marL="285750" indent="-285750">
              <a:buFont typeface="Arial" panose="020B0604020202020204" pitchFamily="34" charset="0"/>
              <a:buChar char="•"/>
            </a:pPr>
            <a:r>
              <a:rPr lang="en-GB" sz="1600" dirty="0"/>
              <a:t>Used in a way that is adequate, relevant and limited to only what is necessary</a:t>
            </a:r>
          </a:p>
          <a:p>
            <a:pPr marL="285750" indent="-285750">
              <a:buFont typeface="Arial" panose="020B0604020202020204" pitchFamily="34" charset="0"/>
              <a:buChar char="•"/>
            </a:pPr>
            <a:r>
              <a:rPr lang="en-GB" sz="1600" dirty="0"/>
              <a:t>Accurate and, where necessary, kept up to date</a:t>
            </a:r>
          </a:p>
          <a:p>
            <a:pPr marL="285750" indent="-285750">
              <a:buFont typeface="Arial" panose="020B0604020202020204" pitchFamily="34" charset="0"/>
              <a:buChar char="•"/>
            </a:pPr>
            <a:r>
              <a:rPr lang="en-GB" sz="1600" dirty="0"/>
              <a:t>Kept for no longer than is necessary</a:t>
            </a:r>
          </a:p>
          <a:p>
            <a:pPr marL="285750" indent="-285750">
              <a:buFont typeface="Arial" panose="020B0604020202020204" pitchFamily="34" charset="0"/>
              <a:buChar char="•"/>
            </a:pPr>
            <a:r>
              <a:rPr lang="en-GB" sz="1600" dirty="0"/>
              <a:t>Handled in a way that ensures appropriate security, including protection against unlawful or unauthorised processing, access, loss, destruction or damage</a:t>
            </a:r>
          </a:p>
          <a:p>
            <a:pPr marL="285750" indent="-285750">
              <a:buFont typeface="Arial" panose="020B0604020202020204" pitchFamily="34" charset="0"/>
              <a:buChar char="•"/>
            </a:pPr>
            <a:r>
              <a:rPr lang="en-GB" sz="1600" dirty="0"/>
              <a:t>There are stronger legal protection for very sensitive information such as; race, ethnicity, genetics, sexual life/orientation, health, religious beliefs, biometrics etc. </a:t>
            </a:r>
          </a:p>
          <a:p>
            <a:pPr marL="285750" indent="-285750">
              <a:buFont typeface="Arial" panose="020B0604020202020204" pitchFamily="34" charset="0"/>
              <a:buChar char="•"/>
            </a:pPr>
            <a:endParaRPr lang="en-GB" sz="1600" dirty="0"/>
          </a:p>
          <a:p>
            <a:r>
              <a:rPr lang="en-US" dirty="0"/>
              <a:t>Source: </a:t>
            </a:r>
            <a:r>
              <a:rPr lang="en-US" dirty="0" err="1"/>
              <a:t>Gov.uk</a:t>
            </a:r>
            <a:r>
              <a:rPr lang="en-US" dirty="0"/>
              <a:t> (2018)</a:t>
            </a:r>
          </a:p>
        </p:txBody>
      </p:sp>
    </p:spTree>
    <p:extLst>
      <p:ext uri="{BB962C8B-B14F-4D97-AF65-F5344CB8AC3E}">
        <p14:creationId xmlns:p14="http://schemas.microsoft.com/office/powerpoint/2010/main" val="331162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6069-81EF-2348-A27E-8B55C71A8A4F}"/>
              </a:ext>
            </a:extLst>
          </p:cNvPr>
          <p:cNvSpPr>
            <a:spLocks noGrp="1"/>
          </p:cNvSpPr>
          <p:nvPr>
            <p:ph type="title"/>
          </p:nvPr>
        </p:nvSpPr>
        <p:spPr>
          <a:xfrm>
            <a:off x="457200" y="116632"/>
            <a:ext cx="8229600" cy="778098"/>
          </a:xfrm>
        </p:spPr>
        <p:txBody>
          <a:bodyPr>
            <a:noAutofit/>
          </a:bodyPr>
          <a:lstStyle/>
          <a:p>
            <a:r>
              <a:rPr lang="en-US" sz="3200" b="1" dirty="0"/>
              <a:t>Case Study of Facebook &amp; Cambridge Analytica</a:t>
            </a:r>
            <a:endParaRPr lang="en-US" sz="3200" dirty="0"/>
          </a:p>
        </p:txBody>
      </p:sp>
      <p:sp>
        <p:nvSpPr>
          <p:cNvPr id="3" name="Content Placeholder 2">
            <a:extLst>
              <a:ext uri="{FF2B5EF4-FFF2-40B4-BE49-F238E27FC236}">
                <a16:creationId xmlns:a16="http://schemas.microsoft.com/office/drawing/2014/main" id="{415FA386-3BF1-0347-AE42-3DABE9CAE9EA}"/>
              </a:ext>
            </a:extLst>
          </p:cNvPr>
          <p:cNvSpPr>
            <a:spLocks noGrp="1"/>
          </p:cNvSpPr>
          <p:nvPr>
            <p:ph idx="1"/>
          </p:nvPr>
        </p:nvSpPr>
        <p:spPr>
          <a:xfrm>
            <a:off x="453415" y="1268760"/>
            <a:ext cx="8229600" cy="3917032"/>
          </a:xfrm>
        </p:spPr>
        <p:txBody>
          <a:bodyPr>
            <a:normAutofit fontScale="85000" lnSpcReduction="10000"/>
          </a:bodyPr>
          <a:lstStyle/>
          <a:p>
            <a:pPr marL="0" indent="0">
              <a:buNone/>
            </a:pPr>
            <a:r>
              <a:rPr lang="en-US" sz="2400" dirty="0"/>
              <a:t>Click on any of the link and spend 10 minutes to read the article and answer the following; </a:t>
            </a:r>
          </a:p>
          <a:p>
            <a:pPr marL="0" indent="0">
              <a:buNone/>
            </a:pPr>
            <a:endParaRPr lang="en-US" sz="2400" dirty="0"/>
          </a:p>
          <a:p>
            <a:pPr marL="0" indent="0">
              <a:buNone/>
            </a:pPr>
            <a:r>
              <a:rPr lang="en-US" sz="2400" dirty="0">
                <a:hlinkClick r:id="rId3" tooltip="The conversation"/>
              </a:rPr>
              <a:t>https://theconversation.com/cambridge-analytica-scandal-legitimate-researchers-using-facebook-data-could-be-collateral-damage-93600</a:t>
            </a:r>
            <a:r>
              <a:rPr lang="en-US" sz="2400" dirty="0"/>
              <a:t> </a:t>
            </a:r>
          </a:p>
          <a:p>
            <a:pPr marL="0" indent="0">
              <a:buNone/>
            </a:pPr>
            <a:r>
              <a:rPr lang="en-US" sz="2400" dirty="0"/>
              <a:t>Or </a:t>
            </a:r>
          </a:p>
          <a:p>
            <a:pPr marL="0" indent="0">
              <a:buNone/>
            </a:pPr>
            <a:r>
              <a:rPr lang="en-US" sz="2400" dirty="0">
                <a:hlinkClick r:id="rId4"/>
              </a:rPr>
              <a:t>https://www.theguardian.com/news/2018/mar/17/cambridge-analytica-facebook-influence-us-election</a:t>
            </a:r>
            <a:endParaRPr lang="en-US" sz="2400" dirty="0"/>
          </a:p>
          <a:p>
            <a:pPr marL="0" indent="0">
              <a:buNone/>
            </a:pPr>
            <a:endParaRPr lang="en-US" sz="2400" dirty="0"/>
          </a:p>
          <a:p>
            <a:pPr marL="514350" indent="-514350">
              <a:buFont typeface="+mj-lt"/>
              <a:buAutoNum type="arabicPeriod"/>
            </a:pPr>
            <a:r>
              <a:rPr lang="en-US" sz="2400" dirty="0"/>
              <a:t>What was the scandal?</a:t>
            </a:r>
          </a:p>
          <a:p>
            <a:pPr marL="514350" indent="-514350">
              <a:buFont typeface="+mj-lt"/>
              <a:buAutoNum type="arabicPeriod"/>
            </a:pPr>
            <a:r>
              <a:rPr lang="en-US" sz="2400" dirty="0"/>
              <a:t>Was this an ethical practice?</a:t>
            </a:r>
          </a:p>
          <a:p>
            <a:pPr marL="514350" indent="-514350">
              <a:buFont typeface="+mj-lt"/>
              <a:buAutoNum type="arabicPeriod"/>
            </a:pPr>
            <a:r>
              <a:rPr lang="en-US" sz="2400" dirty="0"/>
              <a:t>What was the impact on Facebook? </a:t>
            </a:r>
          </a:p>
        </p:txBody>
      </p:sp>
    </p:spTree>
    <p:extLst>
      <p:ext uri="{BB962C8B-B14F-4D97-AF65-F5344CB8AC3E}">
        <p14:creationId xmlns:p14="http://schemas.microsoft.com/office/powerpoint/2010/main" val="1641528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B8D87-3F88-2B28-1C5F-99F4DFF9ABEF}"/>
              </a:ext>
            </a:extLst>
          </p:cNvPr>
          <p:cNvSpPr>
            <a:spLocks noGrp="1"/>
          </p:cNvSpPr>
          <p:nvPr>
            <p:ph type="title"/>
          </p:nvPr>
        </p:nvSpPr>
        <p:spPr>
          <a:xfrm>
            <a:off x="484731" y="0"/>
            <a:ext cx="8229600" cy="562074"/>
          </a:xfrm>
        </p:spPr>
        <p:txBody>
          <a:bodyPr>
            <a:normAutofit fontScale="90000"/>
          </a:bodyPr>
          <a:lstStyle/>
          <a:p>
            <a:r>
              <a:rPr lang="en-US" dirty="0"/>
              <a:t>Facebook Scandal</a:t>
            </a:r>
          </a:p>
        </p:txBody>
      </p:sp>
      <p:pic>
        <p:nvPicPr>
          <p:cNvPr id="4" name="Online Media 3" descr="The psychology behind Facebook data breach - BBC News">
            <a:hlinkClick r:id="" action="ppaction://media"/>
            <a:extLst>
              <a:ext uri="{FF2B5EF4-FFF2-40B4-BE49-F238E27FC236}">
                <a16:creationId xmlns:a16="http://schemas.microsoft.com/office/drawing/2014/main" id="{02045FF9-58D3-D917-A28E-C201E4E80F2F}"/>
              </a:ext>
            </a:extLst>
          </p:cNvPr>
          <p:cNvPicPr>
            <a:picLocks noGrp="1" noRot="1" noChangeAspect="1"/>
          </p:cNvPicPr>
          <p:nvPr>
            <p:ph idx="1"/>
            <a:videoFile r:link="rId1"/>
          </p:nvPr>
        </p:nvPicPr>
        <p:blipFill>
          <a:blip r:embed="rId3"/>
          <a:stretch>
            <a:fillRect/>
          </a:stretch>
        </p:blipFill>
        <p:spPr>
          <a:xfrm>
            <a:off x="484731" y="692696"/>
            <a:ext cx="8435280" cy="4607843"/>
          </a:xfrm>
          <a:prstGeom prst="rect">
            <a:avLst/>
          </a:prstGeom>
        </p:spPr>
      </p:pic>
      <p:sp>
        <p:nvSpPr>
          <p:cNvPr id="5" name="TextBox 4">
            <a:extLst>
              <a:ext uri="{FF2B5EF4-FFF2-40B4-BE49-F238E27FC236}">
                <a16:creationId xmlns:a16="http://schemas.microsoft.com/office/drawing/2014/main" id="{DCAEDF5E-F6E3-736A-4DB3-564A7188F94D}"/>
              </a:ext>
            </a:extLst>
          </p:cNvPr>
          <p:cNvSpPr txBox="1"/>
          <p:nvPr/>
        </p:nvSpPr>
        <p:spPr>
          <a:xfrm>
            <a:off x="899592" y="5328636"/>
            <a:ext cx="6552728" cy="369332"/>
          </a:xfrm>
          <a:prstGeom prst="rect">
            <a:avLst/>
          </a:prstGeom>
          <a:noFill/>
        </p:spPr>
        <p:txBody>
          <a:bodyPr wrap="square" rtlCol="0">
            <a:spAutoFit/>
          </a:bodyPr>
          <a:lstStyle/>
          <a:p>
            <a:r>
              <a:rPr lang="en-US" dirty="0"/>
              <a:t>Or use link - https://</a:t>
            </a:r>
            <a:r>
              <a:rPr lang="en-US" dirty="0" err="1"/>
              <a:t>www.youtube.com</a:t>
            </a:r>
            <a:r>
              <a:rPr lang="en-US" dirty="0"/>
              <a:t>/</a:t>
            </a:r>
            <a:r>
              <a:rPr lang="en-US" dirty="0" err="1"/>
              <a:t>watch?v</a:t>
            </a:r>
            <a:r>
              <a:rPr lang="en-US" dirty="0"/>
              <a:t>=84gTofMPz1k</a:t>
            </a:r>
          </a:p>
        </p:txBody>
      </p:sp>
    </p:spTree>
    <p:extLst>
      <p:ext uri="{BB962C8B-B14F-4D97-AF65-F5344CB8AC3E}">
        <p14:creationId xmlns:p14="http://schemas.microsoft.com/office/powerpoint/2010/main" val="39902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1006366" y="583797"/>
            <a:ext cx="7131268" cy="417968"/>
          </a:xfrm>
        </p:spPr>
        <p:txBody>
          <a:bodyPr anchor="b">
            <a:normAutofit fontScale="90000"/>
          </a:bodyPr>
          <a:lstStyle/>
          <a:p>
            <a:r>
              <a:rPr lang="en-US" b="1" dirty="0"/>
              <a:t>What Businesses should do</a:t>
            </a:r>
            <a:endParaRPr lang="en-GB" b="1" dirty="0">
              <a:solidFill>
                <a:schemeClr val="tx2"/>
              </a:solidFill>
            </a:endParaRPr>
          </a:p>
        </p:txBody>
      </p:sp>
      <p:sp>
        <p:nvSpPr>
          <p:cNvPr id="8" name="Freeform: Shape 7">
            <a:extLst>
              <a:ext uri="{FF2B5EF4-FFF2-40B4-BE49-F238E27FC236}">
                <a16:creationId xmlns:a16="http://schemas.microsoft.com/office/drawing/2014/main" id="{C4EEA9FF-4346-40CD-A854-088C93B1C8F2}"/>
              </a:ext>
            </a:extLst>
          </p:cNvPr>
          <p:cNvSpPr/>
          <p:nvPr/>
        </p:nvSpPr>
        <p:spPr>
          <a:xfrm>
            <a:off x="488732" y="1218176"/>
            <a:ext cx="8166536"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1A1A1A"/>
                </a:solidFill>
                <a:latin typeface="+mj-lt"/>
              </a:rPr>
              <a:t>Familiarise with internal privacy policies, processes and procedures</a:t>
            </a:r>
            <a:r>
              <a:rPr lang="en-GB" sz="1500" b="0" i="0" kern="1200" dirty="0">
                <a:solidFill>
                  <a:srgbClr val="1A1A1A"/>
                </a:solidFill>
                <a:effectLst/>
                <a:latin typeface="+mj-lt"/>
              </a:rPr>
              <a:t>.</a:t>
            </a:r>
            <a:endParaRPr lang="en-GB" sz="1500" kern="1200" dirty="0"/>
          </a:p>
        </p:txBody>
      </p:sp>
      <p:sp>
        <p:nvSpPr>
          <p:cNvPr id="9" name="Freeform: Shape 8">
            <a:extLst>
              <a:ext uri="{FF2B5EF4-FFF2-40B4-BE49-F238E27FC236}">
                <a16:creationId xmlns:a16="http://schemas.microsoft.com/office/drawing/2014/main" id="{3BD602BA-F6C3-4447-A161-58798F02608A}"/>
              </a:ext>
            </a:extLst>
          </p:cNvPr>
          <p:cNvSpPr/>
          <p:nvPr/>
        </p:nvSpPr>
        <p:spPr>
          <a:xfrm>
            <a:off x="488732" y="1682039"/>
            <a:ext cx="8187724" cy="248400"/>
          </a:xfrm>
          <a:custGeom>
            <a:avLst/>
            <a:gdLst>
              <a:gd name="connsiteX0" fmla="*/ 0 w 8187724"/>
              <a:gd name="connsiteY0" fmla="*/ 0 h 248400"/>
              <a:gd name="connsiteX1" fmla="*/ 8187724 w 8187724"/>
              <a:gd name="connsiteY1" fmla="*/ 0 h 248400"/>
              <a:gd name="connsiteX2" fmla="*/ 8187724 w 8187724"/>
              <a:gd name="connsiteY2" fmla="*/ 248400 h 248400"/>
              <a:gd name="connsiteX3" fmla="*/ 0 w 8187724"/>
              <a:gd name="connsiteY3" fmla="*/ 248400 h 248400"/>
              <a:gd name="connsiteX4" fmla="*/ 0 w 8187724"/>
              <a:gd name="connsiteY4" fmla="*/ 0 h 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7724" h="248400">
                <a:moveTo>
                  <a:pt x="0" y="0"/>
                </a:moveTo>
                <a:lnTo>
                  <a:pt x="8187724" y="0"/>
                </a:lnTo>
                <a:lnTo>
                  <a:pt x="8187724" y="248400"/>
                </a:lnTo>
                <a:lnTo>
                  <a:pt x="0" y="2484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996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GB" sz="1200" kern="1200" dirty="0"/>
          </a:p>
        </p:txBody>
      </p:sp>
      <p:sp>
        <p:nvSpPr>
          <p:cNvPr id="10" name="Freeform: Shape 9">
            <a:extLst>
              <a:ext uri="{FF2B5EF4-FFF2-40B4-BE49-F238E27FC236}">
                <a16:creationId xmlns:a16="http://schemas.microsoft.com/office/drawing/2014/main" id="{359F053C-2CD2-4D4C-88BA-A72EE81DB556}"/>
              </a:ext>
            </a:extLst>
          </p:cNvPr>
          <p:cNvSpPr/>
          <p:nvPr/>
        </p:nvSpPr>
        <p:spPr>
          <a:xfrm>
            <a:off x="488732" y="276269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293872"/>
              <a:satOff val="-14530"/>
              <a:lumOff val="1030"/>
              <a:alphaOff val="0"/>
            </a:schemeClr>
          </a:fillRef>
          <a:effectRef idx="0">
            <a:schemeClr val="accent2">
              <a:hueOff val="293872"/>
              <a:satOff val="-14530"/>
              <a:lumOff val="103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dirty="0">
                <a:solidFill>
                  <a:schemeClr val="tx1"/>
                </a:solidFill>
              </a:rPr>
              <a:t>Have a response plan for data breach</a:t>
            </a:r>
            <a:endParaRPr lang="en-GB" sz="1500" kern="1200" dirty="0"/>
          </a:p>
        </p:txBody>
      </p:sp>
      <p:sp>
        <p:nvSpPr>
          <p:cNvPr id="11" name="Freeform: Shape 10">
            <a:extLst>
              <a:ext uri="{FF2B5EF4-FFF2-40B4-BE49-F238E27FC236}">
                <a16:creationId xmlns:a16="http://schemas.microsoft.com/office/drawing/2014/main" id="{69ECDCCC-54B8-44A5-AA93-3E609D81BE83}"/>
              </a:ext>
            </a:extLst>
          </p:cNvPr>
          <p:cNvSpPr/>
          <p:nvPr/>
        </p:nvSpPr>
        <p:spPr>
          <a:xfrm>
            <a:off x="488732" y="357605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587745"/>
              <a:satOff val="-29060"/>
              <a:lumOff val="2059"/>
              <a:alphaOff val="0"/>
            </a:schemeClr>
          </a:fillRef>
          <a:effectRef idx="0">
            <a:schemeClr val="accent2">
              <a:hueOff val="587745"/>
              <a:satOff val="-29060"/>
              <a:lumOff val="205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dirty="0">
                <a:solidFill>
                  <a:schemeClr val="tx1"/>
                </a:solidFill>
              </a:rPr>
              <a:t>Access personal information on a need-to-know-basis</a:t>
            </a:r>
            <a:endParaRPr lang="en-GB" sz="1500" kern="1200" dirty="0">
              <a:solidFill>
                <a:schemeClr val="tx1"/>
              </a:solidFill>
            </a:endParaRPr>
          </a:p>
        </p:txBody>
      </p:sp>
      <p:sp>
        <p:nvSpPr>
          <p:cNvPr id="13" name="Freeform: Shape 12">
            <a:extLst>
              <a:ext uri="{FF2B5EF4-FFF2-40B4-BE49-F238E27FC236}">
                <a16:creationId xmlns:a16="http://schemas.microsoft.com/office/drawing/2014/main" id="{08E0705A-B241-4D4F-BEFB-3818A2716945}"/>
              </a:ext>
            </a:extLst>
          </p:cNvPr>
          <p:cNvSpPr/>
          <p:nvPr/>
        </p:nvSpPr>
        <p:spPr>
          <a:xfrm>
            <a:off x="488732" y="441637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881617"/>
              <a:satOff val="-43590"/>
              <a:lumOff val="3089"/>
              <a:alphaOff val="0"/>
            </a:schemeClr>
          </a:fillRef>
          <a:effectRef idx="0">
            <a:schemeClr val="accent2">
              <a:hueOff val="881617"/>
              <a:satOff val="-43590"/>
              <a:lumOff val="308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Not to disclose, use or take advantage of information obtained in the course of business transactions, official duties.  </a:t>
            </a:r>
            <a:r>
              <a:rPr lang="en-GB" sz="1500" b="1" kern="1200" dirty="0">
                <a:solidFill>
                  <a:srgbClr val="FF0000"/>
                </a:solidFill>
              </a:rPr>
              <a:t>BE ETHICAL IN EVERYTHING!!!!</a:t>
            </a:r>
            <a:endParaRPr lang="en-GB" sz="1500" b="1" i="0" kern="1200" dirty="0">
              <a:solidFill>
                <a:srgbClr val="FF0000"/>
              </a:solidFill>
              <a:effectLst/>
              <a:latin typeface="Helvetica" panose="020B0604020202020204" pitchFamily="34" charset="0"/>
            </a:endParaRPr>
          </a:p>
        </p:txBody>
      </p:sp>
      <p:sp>
        <p:nvSpPr>
          <p:cNvPr id="14" name="Freeform: Shape 13">
            <a:extLst>
              <a:ext uri="{FF2B5EF4-FFF2-40B4-BE49-F238E27FC236}">
                <a16:creationId xmlns:a16="http://schemas.microsoft.com/office/drawing/2014/main" id="{47B68EF4-5982-459B-A78A-627F3C49A608}"/>
              </a:ext>
            </a:extLst>
          </p:cNvPr>
          <p:cNvSpPr/>
          <p:nvPr/>
        </p:nvSpPr>
        <p:spPr>
          <a:xfrm>
            <a:off x="488732" y="1940809"/>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1175490"/>
              <a:satOff val="-58120"/>
              <a:lumOff val="4118"/>
              <a:alphaOff val="0"/>
            </a:schemeClr>
          </a:fillRef>
          <a:effectRef idx="0">
            <a:schemeClr val="accent2">
              <a:hueOff val="1175490"/>
              <a:satOff val="-58120"/>
              <a:lumOff val="4118"/>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Only collect the personal information you need</a:t>
            </a:r>
            <a:endParaRPr lang="en-GB" sz="1500" kern="1200" dirty="0"/>
          </a:p>
        </p:txBody>
      </p:sp>
    </p:spTree>
    <p:extLst>
      <p:ext uri="{BB962C8B-B14F-4D97-AF65-F5344CB8AC3E}">
        <p14:creationId xmlns:p14="http://schemas.microsoft.com/office/powerpoint/2010/main" val="42547554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6F88-6FA3-3643-AE12-08C78AEADD84}"/>
              </a:ext>
            </a:extLst>
          </p:cNvPr>
          <p:cNvSpPr>
            <a:spLocks noGrp="1"/>
          </p:cNvSpPr>
          <p:nvPr>
            <p:ph type="title"/>
          </p:nvPr>
        </p:nvSpPr>
        <p:spPr>
          <a:xfrm>
            <a:off x="457200" y="274638"/>
            <a:ext cx="8229600" cy="1143000"/>
          </a:xfrm>
        </p:spPr>
        <p:txBody>
          <a:bodyPr anchor="ctr">
            <a:normAutofit/>
          </a:bodyPr>
          <a:lstStyle/>
          <a:p>
            <a:r>
              <a:rPr lang="en-GB"/>
              <a:t>Ethical Communication</a:t>
            </a:r>
            <a:endParaRPr lang="en-US"/>
          </a:p>
        </p:txBody>
      </p:sp>
      <p:sp>
        <p:nvSpPr>
          <p:cNvPr id="3" name="Content Placeholder 2">
            <a:extLst>
              <a:ext uri="{FF2B5EF4-FFF2-40B4-BE49-F238E27FC236}">
                <a16:creationId xmlns:a16="http://schemas.microsoft.com/office/drawing/2014/main" id="{C3EE92B8-5299-784B-9ED8-67823A0A0059}"/>
              </a:ext>
            </a:extLst>
          </p:cNvPr>
          <p:cNvSpPr>
            <a:spLocks noGrp="1"/>
          </p:cNvSpPr>
          <p:nvPr>
            <p:ph sz="half" idx="1"/>
          </p:nvPr>
        </p:nvSpPr>
        <p:spPr>
          <a:xfrm>
            <a:off x="457200" y="1600201"/>
            <a:ext cx="4038600" cy="3989040"/>
          </a:xfrm>
        </p:spPr>
        <p:txBody>
          <a:bodyPr>
            <a:normAutofit/>
          </a:bodyPr>
          <a:lstStyle/>
          <a:p>
            <a:pPr marL="342900" indent="-342900">
              <a:lnSpc>
                <a:spcPct val="90000"/>
              </a:lnSpc>
              <a:buFont typeface="Wingdings" pitchFamily="2" charset="2"/>
              <a:buChar char="q"/>
            </a:pPr>
            <a:r>
              <a:rPr lang="en-US" sz="1800" dirty="0"/>
              <a:t>First, what is ethics?</a:t>
            </a:r>
          </a:p>
          <a:p>
            <a:pPr marL="800100" lvl="1" indent="-342900">
              <a:lnSpc>
                <a:spcPct val="90000"/>
              </a:lnSpc>
              <a:buFont typeface="Arial" panose="020B0604020202020204" pitchFamily="34" charset="0"/>
              <a:buChar char="•"/>
            </a:pPr>
            <a:r>
              <a:rPr lang="en-US" sz="1800" dirty="0"/>
              <a:t>a system of moral conduct and judgment that helps determine </a:t>
            </a:r>
            <a:r>
              <a:rPr lang="en-US" sz="1800" b="1" dirty="0"/>
              <a:t>right and wrong.</a:t>
            </a:r>
          </a:p>
          <a:p>
            <a:pPr lvl="1">
              <a:lnSpc>
                <a:spcPct val="90000"/>
              </a:lnSpc>
            </a:pPr>
            <a:endParaRPr lang="en-US" sz="1800" b="1" dirty="0"/>
          </a:p>
          <a:p>
            <a:pPr marL="800100" lvl="1" indent="-342900">
              <a:lnSpc>
                <a:spcPct val="90000"/>
              </a:lnSpc>
              <a:buFont typeface="Arial" panose="020B0604020202020204" pitchFamily="34" charset="0"/>
              <a:buChar char="•"/>
            </a:pPr>
            <a:r>
              <a:rPr lang="en-US" sz="1800" dirty="0"/>
              <a:t>The Golden Rule, “</a:t>
            </a:r>
            <a:r>
              <a:rPr lang="en-US" sz="1800" b="1" dirty="0"/>
              <a:t>Do unto others as you would have others do unto you</a:t>
            </a:r>
            <a:r>
              <a:rPr lang="en-US" sz="1800" dirty="0"/>
              <a:t>,” is a well-known and widely accepted ethic.</a:t>
            </a:r>
          </a:p>
          <a:p>
            <a:pPr marL="457200" lvl="1" indent="0">
              <a:lnSpc>
                <a:spcPct val="90000"/>
              </a:lnSpc>
              <a:buNone/>
            </a:pPr>
            <a:endParaRPr lang="en-US" sz="1800" dirty="0"/>
          </a:p>
          <a:p>
            <a:pPr marL="800100" lvl="1" indent="-342900">
              <a:lnSpc>
                <a:spcPct val="90000"/>
              </a:lnSpc>
              <a:buFont typeface="Arial" panose="020B0604020202020204" pitchFamily="34" charset="0"/>
              <a:buChar char="•"/>
            </a:pPr>
            <a:r>
              <a:rPr lang="en-US" sz="1800" b="1" dirty="0"/>
              <a:t>Meaning: communicate to others as you would like others communicate to you</a:t>
            </a:r>
          </a:p>
          <a:p>
            <a:pPr marL="457200" lvl="1" indent="0">
              <a:lnSpc>
                <a:spcPct val="90000"/>
              </a:lnSpc>
              <a:buNone/>
            </a:pPr>
            <a:endParaRPr lang="en-US" sz="1800" dirty="0"/>
          </a:p>
        </p:txBody>
      </p:sp>
      <p:pic>
        <p:nvPicPr>
          <p:cNvPr id="6" name="Picture 2" descr="Image result for ethics">
            <a:extLst>
              <a:ext uri="{FF2B5EF4-FFF2-40B4-BE49-F238E27FC236}">
                <a16:creationId xmlns:a16="http://schemas.microsoft.com/office/drawing/2014/main" id="{77CFD7F9-A5D9-E140-843E-9A787F1BE3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Tree>
    <p:extLst>
      <p:ext uri="{BB962C8B-B14F-4D97-AF65-F5344CB8AC3E}">
        <p14:creationId xmlns:p14="http://schemas.microsoft.com/office/powerpoint/2010/main" val="3115553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Ethical Communication</a:t>
            </a:r>
          </a:p>
        </p:txBody>
      </p:sp>
      <p:sp>
        <p:nvSpPr>
          <p:cNvPr id="3" name="Content Placeholder 2"/>
          <p:cNvSpPr>
            <a:spLocks noGrp="1"/>
          </p:cNvSpPr>
          <p:nvPr>
            <p:ph idx="1"/>
          </p:nvPr>
        </p:nvSpPr>
        <p:spPr>
          <a:xfrm>
            <a:off x="457200" y="1340768"/>
            <a:ext cx="8229600" cy="4392489"/>
          </a:xfrm>
        </p:spPr>
        <p:txBody>
          <a:bodyPr>
            <a:normAutofit fontScale="70000" lnSpcReduction="20000"/>
          </a:bodyPr>
          <a:lstStyle/>
          <a:p>
            <a:pPr marL="0" indent="0">
              <a:buNone/>
            </a:pPr>
            <a:r>
              <a:rPr lang="en-GB" b="1" dirty="0"/>
              <a:t>Ethical communication </a:t>
            </a:r>
          </a:p>
          <a:p>
            <a:pPr marL="0" indent="0">
              <a:buNone/>
            </a:pPr>
            <a:r>
              <a:rPr lang="en-GB" dirty="0"/>
              <a:t>– provides recipients/audience with accurate and up to date information with acknowledgment of those involved in creating the information. </a:t>
            </a:r>
          </a:p>
          <a:p>
            <a:pPr marL="0" indent="0">
              <a:buNone/>
            </a:pPr>
            <a:r>
              <a:rPr lang="en-GB" dirty="0"/>
              <a:t>- Recipients/audience </a:t>
            </a:r>
            <a:r>
              <a:rPr lang="en-GB" b="1" dirty="0"/>
              <a:t>are</a:t>
            </a:r>
            <a:r>
              <a:rPr lang="en-GB" dirty="0"/>
              <a:t> able to make informed decisions or opinions based on the information. </a:t>
            </a:r>
          </a:p>
          <a:p>
            <a:pPr marL="0" indent="0">
              <a:buNone/>
            </a:pPr>
            <a:endParaRPr lang="en-GB" dirty="0"/>
          </a:p>
          <a:p>
            <a:pPr marL="0" indent="0">
              <a:buNone/>
            </a:pPr>
            <a:r>
              <a:rPr lang="en-GB" b="1" dirty="0"/>
              <a:t>Unethical communication </a:t>
            </a:r>
          </a:p>
          <a:p>
            <a:pPr marL="0" indent="0">
              <a:buNone/>
            </a:pPr>
            <a:r>
              <a:rPr lang="en-GB" dirty="0"/>
              <a:t>– provides recipients/audience with distorted or incomplete information or does not acknowledge those involved in creating the information. </a:t>
            </a:r>
          </a:p>
          <a:p>
            <a:pPr marL="0" indent="0">
              <a:buNone/>
            </a:pPr>
            <a:r>
              <a:rPr lang="en-GB" dirty="0"/>
              <a:t>- Recipients/audience </a:t>
            </a:r>
            <a:r>
              <a:rPr lang="en-GB" b="1" dirty="0"/>
              <a:t>are not </a:t>
            </a:r>
            <a:r>
              <a:rPr lang="en-GB" dirty="0"/>
              <a:t>able to make informed decisions or opinions based on the information. </a:t>
            </a:r>
          </a:p>
        </p:txBody>
      </p:sp>
    </p:spTree>
    <p:extLst>
      <p:ext uri="{BB962C8B-B14F-4D97-AF65-F5344CB8AC3E}">
        <p14:creationId xmlns:p14="http://schemas.microsoft.com/office/powerpoint/2010/main" val="272778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Committing to Ethical Communication</a:t>
            </a:r>
          </a:p>
        </p:txBody>
      </p:sp>
      <p:sp>
        <p:nvSpPr>
          <p:cNvPr id="3" name="Content Placeholder 2"/>
          <p:cNvSpPr>
            <a:spLocks noGrp="1"/>
          </p:cNvSpPr>
          <p:nvPr>
            <p:ph idx="1"/>
          </p:nvPr>
        </p:nvSpPr>
        <p:spPr/>
        <p:txBody>
          <a:bodyPr>
            <a:normAutofit fontScale="92500" lnSpcReduction="20000"/>
          </a:bodyPr>
          <a:lstStyle/>
          <a:p>
            <a:pPr marL="0" indent="0" algn="ctr">
              <a:buNone/>
            </a:pPr>
            <a:r>
              <a:rPr lang="en-GB" i="1" dirty="0"/>
              <a:t>Individual Activity</a:t>
            </a:r>
          </a:p>
          <a:p>
            <a:pPr marL="0" indent="0">
              <a:buNone/>
            </a:pPr>
            <a:r>
              <a:rPr lang="en-GB" dirty="0"/>
              <a:t>Read the article “Committing to Ethical Communication” on Moodle and answer the following questions;</a:t>
            </a:r>
          </a:p>
          <a:p>
            <a:pPr marL="514350" indent="-514350">
              <a:buAutoNum type="arabicParenR"/>
            </a:pPr>
            <a:r>
              <a:rPr lang="en-GB" dirty="0"/>
              <a:t>Explain what is ethical communication? Give examples from your own experience.</a:t>
            </a:r>
          </a:p>
          <a:p>
            <a:pPr marL="514350" indent="-514350">
              <a:buAutoNum type="arabicParenR"/>
            </a:pPr>
            <a:r>
              <a:rPr lang="en-GB" dirty="0"/>
              <a:t>Explain what is an ‘ethical dilemma’ and an ethical lapse. Give examples from your own experience.</a:t>
            </a:r>
          </a:p>
        </p:txBody>
      </p:sp>
    </p:spTree>
    <p:extLst>
      <p:ext uri="{BB962C8B-B14F-4D97-AF65-F5344CB8AC3E}">
        <p14:creationId xmlns:p14="http://schemas.microsoft.com/office/powerpoint/2010/main" val="1654184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Group Activity – Identify the type of Unethical communication</a:t>
            </a:r>
          </a:p>
        </p:txBody>
      </p:sp>
      <p:sp>
        <p:nvSpPr>
          <p:cNvPr id="3" name="Content Placeholder 2"/>
          <p:cNvSpPr>
            <a:spLocks noGrp="1"/>
          </p:cNvSpPr>
          <p:nvPr>
            <p:ph idx="1"/>
          </p:nvPr>
        </p:nvSpPr>
        <p:spPr>
          <a:xfrm>
            <a:off x="5316397" y="1600200"/>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4" name="Picture 3"/>
          <p:cNvPicPr>
            <a:picLocks noChangeAspect="1"/>
          </p:cNvPicPr>
          <p:nvPr/>
        </p:nvPicPr>
        <p:blipFill>
          <a:blip r:embed="rId3"/>
          <a:stretch>
            <a:fillRect/>
          </a:stretch>
        </p:blipFill>
        <p:spPr>
          <a:xfrm>
            <a:off x="35496" y="1340768"/>
            <a:ext cx="5256584" cy="4320480"/>
          </a:xfrm>
          <a:prstGeom prst="rect">
            <a:avLst/>
          </a:prstGeom>
        </p:spPr>
      </p:pic>
    </p:spTree>
    <p:extLst>
      <p:ext uri="{BB962C8B-B14F-4D97-AF65-F5344CB8AC3E}">
        <p14:creationId xmlns:p14="http://schemas.microsoft.com/office/powerpoint/2010/main" val="2538220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3">
                                            <p:txEl>
                                              <p:pRg st="0" end="0"/>
                                            </p:txEl>
                                          </p:spTgt>
                                        </p:tgtEl>
                                        <p:attrNameLst>
                                          <p:attrName>style.color</p:attrName>
                                        </p:attrNameLst>
                                      </p:cBhvr>
                                      <p:to>
                                        <p:clrVal>
                                          <a:srgbClr val="FF0000"/>
                                        </p:clrVal>
                                      </p:to>
                                    </p:set>
                                    <p:set>
                                      <p:cBhvr>
                                        <p:cTn id="7" dur="500" fill="hold"/>
                                        <p:tgtEl>
                                          <p:spTgt spid="3">
                                            <p:txEl>
                                              <p:pRg st="0" end="0"/>
                                            </p:txEl>
                                          </p:spTgt>
                                        </p:tgtEl>
                                        <p:attrNameLst>
                                          <p:attrName>fillcolor</p:attrName>
                                        </p:attrNameLst>
                                      </p:cBhvr>
                                      <p:to>
                                        <p:clrVal>
                                          <a:srgbClr val="FF0000"/>
                                        </p:clrVal>
                                      </p:to>
                                    </p:set>
                                    <p:set>
                                      <p:cBhvr>
                                        <p:cTn id="8" dur="500" fill="hold"/>
                                        <p:tgtEl>
                                          <p:spTgt spid="3">
                                            <p:txEl>
                                              <p:pRg st="0" end="0"/>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3">
                                            <p:txEl>
                                              <p:pRg st="1" end="1"/>
                                            </p:txEl>
                                          </p:spTgt>
                                        </p:tgtEl>
                                      </p:cBhvr>
                                    </p:animEffect>
                                    <p:set>
                                      <p:cBhvr>
                                        <p:cTn id="11" dur="1" fill="hold">
                                          <p:stCondLst>
                                            <p:cond delay="499"/>
                                          </p:stCondLst>
                                        </p:cTn>
                                        <p:tgtEl>
                                          <p:spTgt spid="3">
                                            <p:txEl>
                                              <p:pRg st="1" end="1"/>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3">
                                            <p:txEl>
                                              <p:pRg st="2" end="2"/>
                                            </p:txEl>
                                          </p:spTgt>
                                        </p:tgtEl>
                                      </p:cBhvr>
                                    </p:animEffect>
                                    <p:set>
                                      <p:cBhvr>
                                        <p:cTn id="14" dur="1" fill="hold">
                                          <p:stCondLst>
                                            <p:cond delay="499"/>
                                          </p:stCondLst>
                                        </p:cTn>
                                        <p:tgtEl>
                                          <p:spTgt spid="3">
                                            <p:txEl>
                                              <p:pRg st="2" end="2"/>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3">
                                            <p:txEl>
                                              <p:pRg st="3" end="3"/>
                                            </p:txEl>
                                          </p:spTgt>
                                        </p:tgtEl>
                                      </p:cBhvr>
                                    </p:animEffect>
                                    <p:set>
                                      <p:cBhvr>
                                        <p:cTn id="17" dur="1" fill="hold">
                                          <p:stCondLst>
                                            <p:cond delay="499"/>
                                          </p:stCondLst>
                                        </p:cTn>
                                        <p:tgtEl>
                                          <p:spTgt spid="3">
                                            <p:txEl>
                                              <p:pRg st="3" end="3"/>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3">
                                            <p:txEl>
                                              <p:pRg st="4" end="4"/>
                                            </p:txEl>
                                          </p:spTgt>
                                        </p:tgtEl>
                                      </p:cBhvr>
                                    </p:animEffect>
                                    <p:set>
                                      <p:cBhvr>
                                        <p:cTn id="20" dur="1" fill="hold">
                                          <p:stCondLst>
                                            <p:cond delay="499"/>
                                          </p:stCondLst>
                                        </p:cTn>
                                        <p:tgtEl>
                                          <p:spTgt spid="3">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3">
                                            <p:txEl>
                                              <p:pRg st="5" end="5"/>
                                            </p:txEl>
                                          </p:spTgt>
                                        </p:tgtEl>
                                      </p:cBhvr>
                                    </p:animEffect>
                                    <p:set>
                                      <p:cBhvr>
                                        <p:cTn id="23"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Group Activity – Identify the type of Unethical communication</a:t>
            </a:r>
          </a:p>
        </p:txBody>
      </p:sp>
      <p:sp>
        <p:nvSpPr>
          <p:cNvPr id="4" name="Content Placeholder 2"/>
          <p:cNvSpPr>
            <a:spLocks noGrp="1"/>
          </p:cNvSpPr>
          <p:nvPr>
            <p:ph idx="1"/>
          </p:nvPr>
        </p:nvSpPr>
        <p:spPr>
          <a:xfrm>
            <a:off x="5218423" y="1600200"/>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5" name="Picture 4"/>
          <p:cNvPicPr>
            <a:picLocks noChangeAspect="1"/>
          </p:cNvPicPr>
          <p:nvPr/>
        </p:nvPicPr>
        <p:blipFill>
          <a:blip r:embed="rId3"/>
          <a:stretch>
            <a:fillRect/>
          </a:stretch>
        </p:blipFill>
        <p:spPr>
          <a:xfrm>
            <a:off x="96185" y="1340768"/>
            <a:ext cx="5109550" cy="4176464"/>
          </a:xfrm>
          <a:prstGeom prst="rect">
            <a:avLst/>
          </a:prstGeom>
        </p:spPr>
      </p:pic>
    </p:spTree>
    <p:extLst>
      <p:ext uri="{BB962C8B-B14F-4D97-AF65-F5344CB8AC3E}">
        <p14:creationId xmlns:p14="http://schemas.microsoft.com/office/powerpoint/2010/main" val="60014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4">
                                            <p:txEl>
                                              <p:pRg st="4" end="4"/>
                                            </p:txEl>
                                          </p:spTgt>
                                        </p:tgtEl>
                                        <p:attrNameLst>
                                          <p:attrName>style.color</p:attrName>
                                        </p:attrNameLst>
                                      </p:cBhvr>
                                      <p:to>
                                        <p:clrVal>
                                          <a:srgbClr val="FF0000"/>
                                        </p:clrVal>
                                      </p:to>
                                    </p:set>
                                    <p:set>
                                      <p:cBhvr>
                                        <p:cTn id="7" dur="500" fill="hold"/>
                                        <p:tgtEl>
                                          <p:spTgt spid="4">
                                            <p:txEl>
                                              <p:pRg st="4" end="4"/>
                                            </p:txEl>
                                          </p:spTgt>
                                        </p:tgtEl>
                                        <p:attrNameLst>
                                          <p:attrName>fillcolor</p:attrName>
                                        </p:attrNameLst>
                                      </p:cBhvr>
                                      <p:to>
                                        <p:clrVal>
                                          <a:srgbClr val="FF0000"/>
                                        </p:clrVal>
                                      </p:to>
                                    </p:set>
                                    <p:set>
                                      <p:cBhvr>
                                        <p:cTn id="8" dur="500" fill="hold"/>
                                        <p:tgtEl>
                                          <p:spTgt spid="4">
                                            <p:txEl>
                                              <p:pRg st="4" end="4"/>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4">
                                            <p:txEl>
                                              <p:pRg st="0" end="0"/>
                                            </p:txEl>
                                          </p:spTgt>
                                        </p:tgtEl>
                                      </p:cBhvr>
                                    </p:animEffect>
                                    <p:set>
                                      <p:cBhvr>
                                        <p:cTn id="11" dur="1" fill="hold">
                                          <p:stCondLst>
                                            <p:cond delay="499"/>
                                          </p:stCondLst>
                                        </p:cTn>
                                        <p:tgtEl>
                                          <p:spTgt spid="4">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4">
                                            <p:txEl>
                                              <p:pRg st="1" end="1"/>
                                            </p:txEl>
                                          </p:spTgt>
                                        </p:tgtEl>
                                      </p:cBhvr>
                                    </p:animEffect>
                                    <p:set>
                                      <p:cBhvr>
                                        <p:cTn id="14" dur="1" fill="hold">
                                          <p:stCondLst>
                                            <p:cond delay="499"/>
                                          </p:stCondLst>
                                        </p:cTn>
                                        <p:tgtEl>
                                          <p:spTgt spid="4">
                                            <p:txEl>
                                              <p:pRg st="1" end="1"/>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4">
                                            <p:txEl>
                                              <p:pRg st="2" end="2"/>
                                            </p:txEl>
                                          </p:spTgt>
                                        </p:tgtEl>
                                      </p:cBhvr>
                                    </p:animEffect>
                                    <p:set>
                                      <p:cBhvr>
                                        <p:cTn id="17" dur="1" fill="hold">
                                          <p:stCondLst>
                                            <p:cond delay="499"/>
                                          </p:stCondLst>
                                        </p:cTn>
                                        <p:tgtEl>
                                          <p:spTgt spid="4">
                                            <p:txEl>
                                              <p:pRg st="2" end="2"/>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4">
                                            <p:txEl>
                                              <p:pRg st="3" end="3"/>
                                            </p:txEl>
                                          </p:spTgt>
                                        </p:tgtEl>
                                      </p:cBhvr>
                                    </p:animEffect>
                                    <p:set>
                                      <p:cBhvr>
                                        <p:cTn id="20" dur="1" fill="hold">
                                          <p:stCondLst>
                                            <p:cond delay="499"/>
                                          </p:stCondLst>
                                        </p:cTn>
                                        <p:tgtEl>
                                          <p:spTgt spid="4">
                                            <p:txEl>
                                              <p:pRg st="3" end="3"/>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4">
                                            <p:txEl>
                                              <p:pRg st="5" end="5"/>
                                            </p:txEl>
                                          </p:spTgt>
                                        </p:tgtEl>
                                      </p:cBhvr>
                                    </p:animEffect>
                                    <p:set>
                                      <p:cBhvr>
                                        <p:cTn id="23" dur="1" fill="hold">
                                          <p:stCondLst>
                                            <p:cond delay="499"/>
                                          </p:stCondLst>
                                        </p:cTn>
                                        <p:tgtEl>
                                          <p:spTgt spid="4">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Group Activity – Identify the type of Unethical communication</a:t>
            </a:r>
          </a:p>
        </p:txBody>
      </p:sp>
      <p:pic>
        <p:nvPicPr>
          <p:cNvPr id="4" name="Picture 3"/>
          <p:cNvPicPr>
            <a:picLocks noChangeAspect="1"/>
          </p:cNvPicPr>
          <p:nvPr/>
        </p:nvPicPr>
        <p:blipFill>
          <a:blip r:embed="rId2"/>
          <a:stretch>
            <a:fillRect/>
          </a:stretch>
        </p:blipFill>
        <p:spPr>
          <a:xfrm>
            <a:off x="107504" y="1477829"/>
            <a:ext cx="5184576" cy="3902463"/>
          </a:xfrm>
          <a:prstGeom prst="rect">
            <a:avLst/>
          </a:prstGeom>
        </p:spPr>
      </p:pic>
      <p:sp>
        <p:nvSpPr>
          <p:cNvPr id="5" name="Content Placeholder 2"/>
          <p:cNvSpPr>
            <a:spLocks noGrp="1"/>
          </p:cNvSpPr>
          <p:nvPr>
            <p:ph idx="1"/>
          </p:nvPr>
        </p:nvSpPr>
        <p:spPr>
          <a:xfrm>
            <a:off x="5220072" y="1628800"/>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spTree>
    <p:extLst>
      <p:ext uri="{BB962C8B-B14F-4D97-AF65-F5344CB8AC3E}">
        <p14:creationId xmlns:p14="http://schemas.microsoft.com/office/powerpoint/2010/main" val="634674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5">
                                            <p:txEl>
                                              <p:pRg st="1" end="1"/>
                                            </p:txEl>
                                          </p:spTgt>
                                        </p:tgtEl>
                                        <p:attrNameLst>
                                          <p:attrName>style.color</p:attrName>
                                        </p:attrNameLst>
                                      </p:cBhvr>
                                      <p:to>
                                        <p:clrVal>
                                          <a:srgbClr val="FF0000"/>
                                        </p:clrVal>
                                      </p:to>
                                    </p:set>
                                    <p:set>
                                      <p:cBhvr>
                                        <p:cTn id="7" dur="500" fill="hold"/>
                                        <p:tgtEl>
                                          <p:spTgt spid="5">
                                            <p:txEl>
                                              <p:pRg st="1" end="1"/>
                                            </p:txEl>
                                          </p:spTgt>
                                        </p:tgtEl>
                                        <p:attrNameLst>
                                          <p:attrName>fillcolor</p:attrName>
                                        </p:attrNameLst>
                                      </p:cBhvr>
                                      <p:to>
                                        <p:clrVal>
                                          <a:srgbClr val="FF0000"/>
                                        </p:clrVal>
                                      </p:to>
                                    </p:set>
                                    <p:set>
                                      <p:cBhvr>
                                        <p:cTn id="8" dur="500" fill="hold"/>
                                        <p:tgtEl>
                                          <p:spTgt spid="5">
                                            <p:txEl>
                                              <p:pRg st="1" end="1"/>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5">
                                            <p:txEl>
                                              <p:pRg st="0" end="0"/>
                                            </p:txEl>
                                          </p:spTgt>
                                        </p:tgtEl>
                                      </p:cBhvr>
                                    </p:animEffect>
                                    <p:set>
                                      <p:cBhvr>
                                        <p:cTn id="11" dur="1" fill="hold">
                                          <p:stCondLst>
                                            <p:cond delay="499"/>
                                          </p:stCondLst>
                                        </p:cTn>
                                        <p:tgtEl>
                                          <p:spTgt spid="5">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5">
                                            <p:txEl>
                                              <p:pRg st="2" end="2"/>
                                            </p:txEl>
                                          </p:spTgt>
                                        </p:tgtEl>
                                      </p:cBhvr>
                                    </p:animEffect>
                                    <p:set>
                                      <p:cBhvr>
                                        <p:cTn id="14" dur="1" fill="hold">
                                          <p:stCondLst>
                                            <p:cond delay="499"/>
                                          </p:stCondLst>
                                        </p:cTn>
                                        <p:tgtEl>
                                          <p:spTgt spid="5">
                                            <p:txEl>
                                              <p:pRg st="2" end="2"/>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5">
                                            <p:txEl>
                                              <p:pRg st="3" end="3"/>
                                            </p:txEl>
                                          </p:spTgt>
                                        </p:tgtEl>
                                      </p:cBhvr>
                                    </p:animEffect>
                                    <p:set>
                                      <p:cBhvr>
                                        <p:cTn id="17" dur="1" fill="hold">
                                          <p:stCondLst>
                                            <p:cond delay="499"/>
                                          </p:stCondLst>
                                        </p:cTn>
                                        <p:tgtEl>
                                          <p:spTgt spid="5">
                                            <p:txEl>
                                              <p:pRg st="3" end="3"/>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5">
                                            <p:txEl>
                                              <p:pRg st="4" end="4"/>
                                            </p:txEl>
                                          </p:spTgt>
                                        </p:tgtEl>
                                      </p:cBhvr>
                                    </p:animEffect>
                                    <p:set>
                                      <p:cBhvr>
                                        <p:cTn id="20" dur="1" fill="hold">
                                          <p:stCondLst>
                                            <p:cond delay="499"/>
                                          </p:stCondLst>
                                        </p:cTn>
                                        <p:tgtEl>
                                          <p:spTgt spid="5">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5">
                                            <p:txEl>
                                              <p:pRg st="5" end="5"/>
                                            </p:txEl>
                                          </p:spTgt>
                                        </p:tgtEl>
                                      </p:cBhvr>
                                    </p:animEffect>
                                    <p:set>
                                      <p:cBhvr>
                                        <p:cTn id="23" dur="1" fill="hold">
                                          <p:stCondLst>
                                            <p:cond delay="499"/>
                                          </p:stCondLst>
                                        </p:cTn>
                                        <p:tgtEl>
                                          <p:spTgt spid="5">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Group Activity – Identify the type of Unethical communication</a:t>
            </a:r>
          </a:p>
        </p:txBody>
      </p:sp>
      <p:sp>
        <p:nvSpPr>
          <p:cNvPr id="4" name="Content Placeholder 2"/>
          <p:cNvSpPr>
            <a:spLocks noGrp="1"/>
          </p:cNvSpPr>
          <p:nvPr>
            <p:ph idx="1"/>
          </p:nvPr>
        </p:nvSpPr>
        <p:spPr>
          <a:xfrm>
            <a:off x="5292080" y="1652887"/>
            <a:ext cx="3610744" cy="3917032"/>
          </a:xfrm>
        </p:spPr>
        <p:txBody>
          <a:bodyPr>
            <a:normAutofit fontScale="77500" lnSpcReduction="20000"/>
          </a:bodyPr>
          <a:lstStyle/>
          <a:p>
            <a:pPr marL="514350" indent="-514350">
              <a:buFont typeface="+mj-lt"/>
              <a:buAutoNum type="arabicParenR"/>
            </a:pPr>
            <a:r>
              <a:rPr lang="en-GB" dirty="0"/>
              <a:t>Plagiarism</a:t>
            </a:r>
          </a:p>
          <a:p>
            <a:pPr marL="514350" indent="-514350">
              <a:buFont typeface="+mj-lt"/>
              <a:buAutoNum type="arabicParenR"/>
            </a:pPr>
            <a:r>
              <a:rPr lang="en-GB" dirty="0"/>
              <a:t>Omitting</a:t>
            </a:r>
          </a:p>
          <a:p>
            <a:pPr marL="514350" indent="-514350">
              <a:buFont typeface="+mj-lt"/>
              <a:buAutoNum type="arabicParenR"/>
            </a:pPr>
            <a:r>
              <a:rPr lang="en-GB" dirty="0"/>
              <a:t>Selective misquoting</a:t>
            </a:r>
          </a:p>
          <a:p>
            <a:pPr marL="514350" indent="-514350">
              <a:buFont typeface="+mj-lt"/>
              <a:buAutoNum type="arabicParenR"/>
            </a:pPr>
            <a:r>
              <a:rPr lang="en-GB" dirty="0"/>
              <a:t>Misrepresenting numbers</a:t>
            </a:r>
          </a:p>
          <a:p>
            <a:pPr marL="514350" indent="-514350">
              <a:buFont typeface="+mj-lt"/>
              <a:buAutoNum type="arabicParenR"/>
            </a:pPr>
            <a:r>
              <a:rPr lang="en-GB" dirty="0"/>
              <a:t>Distorting visuals</a:t>
            </a:r>
          </a:p>
          <a:p>
            <a:pPr marL="514350" indent="-514350">
              <a:buFont typeface="+mj-lt"/>
              <a:buAutoNum type="arabicParenR"/>
            </a:pPr>
            <a:r>
              <a:rPr lang="en-GB" dirty="0"/>
              <a:t>Failing to respect privacy or information security needs</a:t>
            </a:r>
          </a:p>
        </p:txBody>
      </p:sp>
      <p:pic>
        <p:nvPicPr>
          <p:cNvPr id="5" name="Picture 4"/>
          <p:cNvPicPr>
            <a:picLocks noChangeAspect="1"/>
          </p:cNvPicPr>
          <p:nvPr/>
        </p:nvPicPr>
        <p:blipFill>
          <a:blip r:embed="rId2"/>
          <a:stretch>
            <a:fillRect/>
          </a:stretch>
        </p:blipFill>
        <p:spPr>
          <a:xfrm>
            <a:off x="107504" y="1652887"/>
            <a:ext cx="5040560" cy="3354264"/>
          </a:xfrm>
          <a:prstGeom prst="rect">
            <a:avLst/>
          </a:prstGeom>
        </p:spPr>
      </p:pic>
    </p:spTree>
    <p:extLst>
      <p:ext uri="{BB962C8B-B14F-4D97-AF65-F5344CB8AC3E}">
        <p14:creationId xmlns:p14="http://schemas.microsoft.com/office/powerpoint/2010/main" val="310304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nodeType="clickEffect">
                                  <p:stCondLst>
                                    <p:cond delay="0"/>
                                  </p:stCondLst>
                                  <p:iterate type="lt">
                                    <p:tmPct val="4000"/>
                                  </p:iterate>
                                  <p:childTnLst>
                                    <p:set>
                                      <p:cBhvr override="childStyle">
                                        <p:cTn id="6" dur="500" fill="hold"/>
                                        <p:tgtEl>
                                          <p:spTgt spid="4">
                                            <p:txEl>
                                              <p:pRg st="3" end="3"/>
                                            </p:txEl>
                                          </p:spTgt>
                                        </p:tgtEl>
                                        <p:attrNameLst>
                                          <p:attrName>style.color</p:attrName>
                                        </p:attrNameLst>
                                      </p:cBhvr>
                                      <p:to>
                                        <p:clrVal>
                                          <a:srgbClr val="FF0000"/>
                                        </p:clrVal>
                                      </p:to>
                                    </p:set>
                                    <p:set>
                                      <p:cBhvr>
                                        <p:cTn id="7" dur="500" fill="hold"/>
                                        <p:tgtEl>
                                          <p:spTgt spid="4">
                                            <p:txEl>
                                              <p:pRg st="3" end="3"/>
                                            </p:txEl>
                                          </p:spTgt>
                                        </p:tgtEl>
                                        <p:attrNameLst>
                                          <p:attrName>fillcolor</p:attrName>
                                        </p:attrNameLst>
                                      </p:cBhvr>
                                      <p:to>
                                        <p:clrVal>
                                          <a:srgbClr val="FF0000"/>
                                        </p:clrVal>
                                      </p:to>
                                    </p:set>
                                    <p:set>
                                      <p:cBhvr>
                                        <p:cTn id="8" dur="500" fill="hold"/>
                                        <p:tgtEl>
                                          <p:spTgt spid="4">
                                            <p:txEl>
                                              <p:pRg st="3" end="3"/>
                                            </p:txEl>
                                          </p:spTgt>
                                        </p:tgtEl>
                                        <p:attrNameLst>
                                          <p:attrName>fill.type</p:attrName>
                                        </p:attrNameLst>
                                      </p:cBhvr>
                                      <p:to>
                                        <p:strVal val="solid"/>
                                      </p:to>
                                    </p:set>
                                  </p:childTnLst>
                                </p:cTn>
                              </p:par>
                              <p:par>
                                <p:cTn id="9" presetID="10" presetClass="exit" presetSubtype="0" fill="hold" nodeType="withEffect">
                                  <p:stCondLst>
                                    <p:cond delay="0"/>
                                  </p:stCondLst>
                                  <p:childTnLst>
                                    <p:animEffect transition="out" filter="fade">
                                      <p:cBhvr>
                                        <p:cTn id="10" dur="500"/>
                                        <p:tgtEl>
                                          <p:spTgt spid="4">
                                            <p:txEl>
                                              <p:pRg st="0" end="0"/>
                                            </p:txEl>
                                          </p:spTgt>
                                        </p:tgtEl>
                                      </p:cBhvr>
                                    </p:animEffect>
                                    <p:set>
                                      <p:cBhvr>
                                        <p:cTn id="11" dur="1" fill="hold">
                                          <p:stCondLst>
                                            <p:cond delay="499"/>
                                          </p:stCondLst>
                                        </p:cTn>
                                        <p:tgtEl>
                                          <p:spTgt spid="4">
                                            <p:txEl>
                                              <p:pRg st="0" end="0"/>
                                            </p:txEl>
                                          </p:spTgt>
                                        </p:tgtEl>
                                        <p:attrNameLst>
                                          <p:attrName>style.visibility</p:attrName>
                                        </p:attrNameLst>
                                      </p:cBhvr>
                                      <p:to>
                                        <p:strVal val="hidden"/>
                                      </p:to>
                                    </p:set>
                                  </p:childTnLst>
                                </p:cTn>
                              </p:par>
                              <p:par>
                                <p:cTn id="12" presetID="10" presetClass="exit" presetSubtype="0" fill="hold" nodeType="withEffect">
                                  <p:stCondLst>
                                    <p:cond delay="0"/>
                                  </p:stCondLst>
                                  <p:childTnLst>
                                    <p:animEffect transition="out" filter="fade">
                                      <p:cBhvr>
                                        <p:cTn id="13" dur="500"/>
                                        <p:tgtEl>
                                          <p:spTgt spid="4">
                                            <p:txEl>
                                              <p:pRg st="1" end="1"/>
                                            </p:txEl>
                                          </p:spTgt>
                                        </p:tgtEl>
                                      </p:cBhvr>
                                    </p:animEffect>
                                    <p:set>
                                      <p:cBhvr>
                                        <p:cTn id="14" dur="1" fill="hold">
                                          <p:stCondLst>
                                            <p:cond delay="499"/>
                                          </p:stCondLst>
                                        </p:cTn>
                                        <p:tgtEl>
                                          <p:spTgt spid="4">
                                            <p:txEl>
                                              <p:pRg st="1" end="1"/>
                                            </p:txEl>
                                          </p:spTgt>
                                        </p:tgtEl>
                                        <p:attrNameLst>
                                          <p:attrName>style.visibility</p:attrName>
                                        </p:attrNameLst>
                                      </p:cBhvr>
                                      <p:to>
                                        <p:strVal val="hidden"/>
                                      </p:to>
                                    </p:set>
                                  </p:childTnLst>
                                </p:cTn>
                              </p:par>
                              <p:par>
                                <p:cTn id="15" presetID="10" presetClass="exit" presetSubtype="0" fill="hold" nodeType="withEffect">
                                  <p:stCondLst>
                                    <p:cond delay="0"/>
                                  </p:stCondLst>
                                  <p:childTnLst>
                                    <p:animEffect transition="out" filter="fade">
                                      <p:cBhvr>
                                        <p:cTn id="16" dur="500"/>
                                        <p:tgtEl>
                                          <p:spTgt spid="4">
                                            <p:txEl>
                                              <p:pRg st="2" end="2"/>
                                            </p:txEl>
                                          </p:spTgt>
                                        </p:tgtEl>
                                      </p:cBhvr>
                                    </p:animEffect>
                                    <p:set>
                                      <p:cBhvr>
                                        <p:cTn id="17" dur="1" fill="hold">
                                          <p:stCondLst>
                                            <p:cond delay="499"/>
                                          </p:stCondLst>
                                        </p:cTn>
                                        <p:tgtEl>
                                          <p:spTgt spid="4">
                                            <p:txEl>
                                              <p:pRg st="2" end="2"/>
                                            </p:txEl>
                                          </p:spTgt>
                                        </p:tgtEl>
                                        <p:attrNameLst>
                                          <p:attrName>style.visibility</p:attrName>
                                        </p:attrNameLst>
                                      </p:cBhvr>
                                      <p:to>
                                        <p:strVal val="hidden"/>
                                      </p:to>
                                    </p:set>
                                  </p:childTnLst>
                                </p:cTn>
                              </p:par>
                              <p:par>
                                <p:cTn id="18" presetID="10" presetClass="exit" presetSubtype="0" fill="hold" nodeType="withEffect">
                                  <p:stCondLst>
                                    <p:cond delay="0"/>
                                  </p:stCondLst>
                                  <p:childTnLst>
                                    <p:animEffect transition="out" filter="fade">
                                      <p:cBhvr>
                                        <p:cTn id="19" dur="500"/>
                                        <p:tgtEl>
                                          <p:spTgt spid="4">
                                            <p:txEl>
                                              <p:pRg st="4" end="4"/>
                                            </p:txEl>
                                          </p:spTgt>
                                        </p:tgtEl>
                                      </p:cBhvr>
                                    </p:animEffect>
                                    <p:set>
                                      <p:cBhvr>
                                        <p:cTn id="20" dur="1" fill="hold">
                                          <p:stCondLst>
                                            <p:cond delay="499"/>
                                          </p:stCondLst>
                                        </p:cTn>
                                        <p:tgtEl>
                                          <p:spTgt spid="4">
                                            <p:txEl>
                                              <p:pRg st="4" end="4"/>
                                            </p:txEl>
                                          </p:spTgt>
                                        </p:tgtEl>
                                        <p:attrNameLst>
                                          <p:attrName>style.visibility</p:attrName>
                                        </p:attrNameLst>
                                      </p:cBhvr>
                                      <p:to>
                                        <p:strVal val="hidden"/>
                                      </p:to>
                                    </p:set>
                                  </p:childTnLst>
                                </p:cTn>
                              </p:par>
                              <p:par>
                                <p:cTn id="21" presetID="10" presetClass="exit" presetSubtype="0" fill="hold" nodeType="withEffect">
                                  <p:stCondLst>
                                    <p:cond delay="0"/>
                                  </p:stCondLst>
                                  <p:childTnLst>
                                    <p:animEffect transition="out" filter="fade">
                                      <p:cBhvr>
                                        <p:cTn id="22" dur="500"/>
                                        <p:tgtEl>
                                          <p:spTgt spid="4">
                                            <p:txEl>
                                              <p:pRg st="5" end="5"/>
                                            </p:txEl>
                                          </p:spTgt>
                                        </p:tgtEl>
                                      </p:cBhvr>
                                    </p:animEffect>
                                    <p:set>
                                      <p:cBhvr>
                                        <p:cTn id="23" dur="1" fill="hold">
                                          <p:stCondLst>
                                            <p:cond delay="499"/>
                                          </p:stCondLst>
                                        </p:cTn>
                                        <p:tgtEl>
                                          <p:spTgt spid="4">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CDC4-2EF5-7846-9A71-53854E0326A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80E70F0-7538-E445-BF89-9B99A1472DCC}"/>
              </a:ext>
            </a:extLst>
          </p:cNvPr>
          <p:cNvSpPr>
            <a:spLocks noGrp="1"/>
          </p:cNvSpPr>
          <p:nvPr>
            <p:ph idx="1"/>
          </p:nvPr>
        </p:nvSpPr>
        <p:spPr/>
        <p:txBody>
          <a:bodyPr>
            <a:normAutofit/>
          </a:bodyPr>
          <a:lstStyle/>
          <a:p>
            <a:r>
              <a:rPr lang="en-GB" sz="1600" dirty="0">
                <a:solidFill>
                  <a:srgbClr val="222222"/>
                </a:solidFill>
                <a:latin typeface="Arial" panose="020B0604020202020204" pitchFamily="34" charset="0"/>
                <a:cs typeface="Arial" panose="020B0604020202020204" pitchFamily="34" charset="0"/>
              </a:rPr>
              <a:t>Dwyer, J. and Hopwood, N., (2019). The business communication handbook. Cengage AU.</a:t>
            </a:r>
          </a:p>
          <a:p>
            <a:r>
              <a:rPr lang="en-GB" sz="1600" dirty="0">
                <a:solidFill>
                  <a:srgbClr val="222222"/>
                </a:solidFill>
                <a:latin typeface="Arial" panose="020B0604020202020204" pitchFamily="34" charset="0"/>
                <a:cs typeface="Arial" panose="020B0604020202020204" pitchFamily="34" charset="0"/>
              </a:rPr>
              <a:t>GOV.UK., (2020). Data Protection. [online] Available at: &lt;https://</a:t>
            </a:r>
            <a:r>
              <a:rPr lang="en-GB" sz="1600" dirty="0" err="1">
                <a:solidFill>
                  <a:srgbClr val="222222"/>
                </a:solidFill>
                <a:latin typeface="Arial" panose="020B0604020202020204" pitchFamily="34" charset="0"/>
                <a:cs typeface="Arial" panose="020B0604020202020204" pitchFamily="34" charset="0"/>
              </a:rPr>
              <a:t>www.gov.uk</a:t>
            </a:r>
            <a:r>
              <a:rPr lang="en-GB" sz="1600" dirty="0">
                <a:solidFill>
                  <a:srgbClr val="222222"/>
                </a:solidFill>
                <a:latin typeface="Arial" panose="020B0604020202020204" pitchFamily="34" charset="0"/>
                <a:cs typeface="Arial" panose="020B0604020202020204" pitchFamily="34" charset="0"/>
              </a:rPr>
              <a:t>/data-protection&gt; [Accessed 2 November 2020].</a:t>
            </a:r>
          </a:p>
          <a:p>
            <a:endParaRPr lang="en-GB" sz="1600" dirty="0">
              <a:solidFill>
                <a:srgbClr val="222222"/>
              </a:solidFill>
              <a:latin typeface="Arial" panose="020B0604020202020204" pitchFamily="34" charset="0"/>
              <a:cs typeface="Arial" panose="020B0604020202020204" pitchFamily="34" charset="0"/>
            </a:endParaRPr>
          </a:p>
          <a:p>
            <a:r>
              <a:rPr lang="en-GB" sz="1600" dirty="0">
                <a:solidFill>
                  <a:srgbClr val="222222"/>
                </a:solidFill>
                <a:latin typeface="Arial" panose="020B0604020202020204" pitchFamily="34" charset="0"/>
                <a:cs typeface="Arial" panose="020B0604020202020204" pitchFamily="34" charset="0"/>
              </a:rPr>
              <a:t>Morgan, P., (2017). The Business Student’s guide to study and employability, London: SAGE. </a:t>
            </a:r>
          </a:p>
          <a:p>
            <a:endParaRPr lang="en-US" sz="1500" dirty="0">
              <a:latin typeface="Arial" panose="020B0604020202020204" pitchFamily="34" charset="0"/>
              <a:cs typeface="Arial" panose="020B0604020202020204" pitchFamily="34" charset="0"/>
            </a:endParaRPr>
          </a:p>
          <a:p>
            <a:r>
              <a:rPr lang="en-US" sz="1500" dirty="0" err="1">
                <a:latin typeface="Arial" panose="020B0604020202020204" pitchFamily="34" charset="0"/>
                <a:cs typeface="Arial" panose="020B0604020202020204" pitchFamily="34" charset="0"/>
              </a:rPr>
              <a:t>Tourish</a:t>
            </a:r>
            <a:r>
              <a:rPr lang="en-US" sz="1500" dirty="0">
                <a:latin typeface="Arial" panose="020B0604020202020204" pitchFamily="34" charset="0"/>
                <a:cs typeface="Arial" panose="020B0604020202020204" pitchFamily="34" charset="0"/>
              </a:rPr>
              <a:t>, D. and </a:t>
            </a:r>
            <a:r>
              <a:rPr lang="en-US" sz="1500" dirty="0" err="1">
                <a:latin typeface="Arial" panose="020B0604020202020204" pitchFamily="34" charset="0"/>
                <a:cs typeface="Arial" panose="020B0604020202020204" pitchFamily="34" charset="0"/>
              </a:rPr>
              <a:t>Hargie</a:t>
            </a:r>
            <a:r>
              <a:rPr lang="en-US" sz="1500" dirty="0">
                <a:latin typeface="Arial" panose="020B0604020202020204" pitchFamily="34" charset="0"/>
                <a:cs typeface="Arial" panose="020B0604020202020204" pitchFamily="34" charset="0"/>
              </a:rPr>
              <a:t>, O., (2009). Communication and organizational success. In Auditing Organizational Communication: A Handbook of Research, Theory and Practice (pp. 3-26).</a:t>
            </a:r>
          </a:p>
          <a:p>
            <a:pPr marL="0" indent="0">
              <a:buNone/>
            </a:pPr>
            <a:endParaRPr lang="en-US" sz="1500" dirty="0">
              <a:latin typeface="Arial" panose="020B0604020202020204" pitchFamily="34" charset="0"/>
              <a:cs typeface="Arial" panose="020B0604020202020204" pitchFamily="34" charset="0"/>
            </a:endParaRPr>
          </a:p>
          <a:p>
            <a:r>
              <a:rPr lang="en-GB" sz="1600" dirty="0" err="1">
                <a:solidFill>
                  <a:srgbClr val="222222"/>
                </a:solidFill>
                <a:latin typeface="Arial" panose="020B0604020202020204" pitchFamily="34" charset="0"/>
              </a:rPr>
              <a:t>Weihrich</a:t>
            </a:r>
            <a:r>
              <a:rPr lang="en-GB" sz="1600" dirty="0">
                <a:solidFill>
                  <a:srgbClr val="222222"/>
                </a:solidFill>
                <a:latin typeface="Arial" panose="020B0604020202020204" pitchFamily="34" charset="0"/>
              </a:rPr>
              <a:t>, H., Koontz., (1993). Management: A Global Perspective. </a:t>
            </a:r>
            <a:r>
              <a:rPr lang="en-GB" sz="1600" i="1" dirty="0">
                <a:solidFill>
                  <a:srgbClr val="222222"/>
                </a:solidFill>
                <a:latin typeface="Arial" panose="020B0604020202020204" pitchFamily="34" charset="0"/>
              </a:rPr>
              <a:t>International Edition, Me Grew-Hill Inc, New </a:t>
            </a:r>
            <a:r>
              <a:rPr lang="en-GB" sz="1600" i="1" dirty="0" err="1">
                <a:solidFill>
                  <a:srgbClr val="222222"/>
                </a:solidFill>
                <a:latin typeface="Arial" panose="020B0604020202020204" pitchFamily="34" charset="0"/>
              </a:rPr>
              <a:t>york</a:t>
            </a:r>
            <a:r>
              <a:rPr lang="en-GB" sz="1600" dirty="0">
                <a:solidFill>
                  <a:srgbClr val="222222"/>
                </a:solidFill>
                <a:latin typeface="Arial" panose="020B0604020202020204" pitchFamily="34" charset="0"/>
              </a:rPr>
              <a:t>.</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27591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2301007"/>
            <a:ext cx="8229600" cy="3216225"/>
          </a:xfrm>
        </p:spPr>
        <p:txBody>
          <a:bodyPr>
            <a:normAutofit fontScale="85000" lnSpcReduction="20000"/>
          </a:bodyPr>
          <a:lstStyle/>
          <a:p>
            <a:pPr marL="0" indent="0">
              <a:buNone/>
            </a:pPr>
            <a:r>
              <a:rPr lang="en-GB" dirty="0"/>
              <a:t>Can you explain; </a:t>
            </a:r>
          </a:p>
          <a:p>
            <a:pPr marL="514350" indent="-514350">
              <a:buFont typeface="+mj-lt"/>
              <a:buAutoNum type="arabicPeriod"/>
            </a:pPr>
            <a:r>
              <a:rPr lang="en-GB" dirty="0"/>
              <a:t>The types of organisational communication?</a:t>
            </a:r>
          </a:p>
          <a:p>
            <a:pPr marL="514350" indent="-514350">
              <a:buFont typeface="+mj-lt"/>
              <a:buAutoNum type="arabicPeriod"/>
            </a:pPr>
            <a:r>
              <a:rPr lang="en-GB" dirty="0"/>
              <a:t>The technologies used by organisation for communication?</a:t>
            </a:r>
          </a:p>
          <a:p>
            <a:pPr marL="514350" indent="-514350">
              <a:buFont typeface="+mj-lt"/>
              <a:buAutoNum type="arabicPeriod"/>
            </a:pPr>
            <a:r>
              <a:rPr lang="en-GB" dirty="0"/>
              <a:t>What is ‘ethical communication’?</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232097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1520" y="1196752"/>
            <a:ext cx="8640960" cy="4439114"/>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2843808" y="1568236"/>
            <a:ext cx="3600400" cy="3917032"/>
          </a:xfrm>
        </p:spPr>
        <p:txBody>
          <a:bodyPr/>
          <a:lstStyle/>
          <a:p>
            <a:pPr marL="0" indent="0" algn="ctr">
              <a:buNone/>
            </a:pPr>
            <a:r>
              <a:rPr lang="en-GB" dirty="0"/>
              <a:t>We have your</a:t>
            </a:r>
          </a:p>
          <a:p>
            <a:pPr marL="0" indent="0" algn="ctr">
              <a:buNone/>
            </a:pPr>
            <a:endParaRPr lang="en-GB" dirty="0"/>
          </a:p>
          <a:p>
            <a:pPr marL="0" indent="0" algn="ctr">
              <a:buNone/>
            </a:pPr>
            <a:r>
              <a:rPr lang="en-GB" sz="3600" b="1" dirty="0">
                <a:solidFill>
                  <a:schemeClr val="accent6">
                    <a:lumMod val="75000"/>
                  </a:schemeClr>
                </a:solidFill>
              </a:rPr>
              <a:t>Presentations</a:t>
            </a:r>
          </a:p>
        </p:txBody>
      </p:sp>
    </p:spTree>
    <p:extLst>
      <p:ext uri="{BB962C8B-B14F-4D97-AF65-F5344CB8AC3E}">
        <p14:creationId xmlns:p14="http://schemas.microsoft.com/office/powerpoint/2010/main" val="1460457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623</TotalTime>
  <Words>2588</Words>
  <Application>Microsoft Office PowerPoint</Application>
  <PresentationFormat>On-screen Show (4:3)</PresentationFormat>
  <Paragraphs>319</Paragraphs>
  <Slides>36</Slides>
  <Notes>8</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Helvetica</vt:lpstr>
      <vt:lpstr>latoregular</vt:lpstr>
      <vt:lpstr>Myriad Pro</vt:lpstr>
      <vt:lpstr>Rockwell Condensed</vt:lpstr>
      <vt:lpstr>Wingdings</vt:lpstr>
      <vt:lpstr>20140311PresentationUWTSDTemplate</vt:lpstr>
      <vt:lpstr>Certificate of Higher Education in Skills for the Workplace   Effective Teamworking &amp; Communications (LCLM4003) Communication in Organisations</vt:lpstr>
      <vt:lpstr>PowerPoint Presentation</vt:lpstr>
      <vt:lpstr>In this session….</vt:lpstr>
      <vt:lpstr>PowerPoint Presentation</vt:lpstr>
      <vt:lpstr>Types of organisational communication</vt:lpstr>
      <vt:lpstr>Vertical Communication</vt:lpstr>
      <vt:lpstr>Vertical Communication</vt:lpstr>
      <vt:lpstr>Horizontal Communication</vt:lpstr>
      <vt:lpstr>Diagonal Communication</vt:lpstr>
      <vt:lpstr>Methods of communication in organisations</vt:lpstr>
      <vt:lpstr>Channels of communication</vt:lpstr>
      <vt:lpstr>WRITTEN COMMUNICATION IN BUSINESS </vt:lpstr>
      <vt:lpstr>PRINCIPLES OF WRITTEN COMMUNICATION IN BUSINESS </vt:lpstr>
      <vt:lpstr>WRITTEN COMMUNICATION IN BUSINESS </vt:lpstr>
      <vt:lpstr>WRITTEN COMMUNICATION IN BUSINESS </vt:lpstr>
      <vt:lpstr>PowerPoint Presentation</vt:lpstr>
      <vt:lpstr>PowerPoint Presentation</vt:lpstr>
      <vt:lpstr>Suggested errors in the letter</vt:lpstr>
      <vt:lpstr>PowerPoint Presentation</vt:lpstr>
      <vt:lpstr>Group Activity</vt:lpstr>
      <vt:lpstr>UK GDPR Legislation Data Protection Act 2018 </vt:lpstr>
      <vt:lpstr>GDPR further explained</vt:lpstr>
      <vt:lpstr>What to consider</vt:lpstr>
      <vt:lpstr>Case Study of Facebook &amp; Cambridge Analytica</vt:lpstr>
      <vt:lpstr>Facebook Scandal</vt:lpstr>
      <vt:lpstr>What Businesses should do</vt:lpstr>
      <vt:lpstr>Ethical Communication</vt:lpstr>
      <vt:lpstr>Ethical Communication</vt:lpstr>
      <vt:lpstr>Committing to Ethical Communication</vt:lpstr>
      <vt:lpstr>Group Activity – Identify the type of Unethical communication</vt:lpstr>
      <vt:lpstr>Group Activity – Identify the type of Unethical communication</vt:lpstr>
      <vt:lpstr>Group Activity – Identify the type of Unethical communication</vt:lpstr>
      <vt:lpstr>Group Activity – Identify the type of Unethical communication</vt:lpstr>
      <vt:lpstr>References</vt:lpstr>
      <vt:lpstr>Summary</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in Organisations</dc:title>
  <dc:creator>Pokubo, Daminabo 2016 (PGR)</dc:creator>
  <cp:lastModifiedBy>Eric Osei</cp:lastModifiedBy>
  <cp:revision>5</cp:revision>
  <dcterms:created xsi:type="dcterms:W3CDTF">2020-11-01T22:40:16Z</dcterms:created>
  <dcterms:modified xsi:type="dcterms:W3CDTF">2025-02-04T09:59:30Z</dcterms:modified>
</cp:coreProperties>
</file>