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32"/>
  </p:notesMasterIdLst>
  <p:sldIdLst>
    <p:sldId id="278" r:id="rId2"/>
    <p:sldId id="339" r:id="rId3"/>
    <p:sldId id="318" r:id="rId4"/>
    <p:sldId id="619" r:id="rId5"/>
    <p:sldId id="547" r:id="rId6"/>
    <p:sldId id="600" r:id="rId7"/>
    <p:sldId id="548" r:id="rId8"/>
    <p:sldId id="549" r:id="rId9"/>
    <p:sldId id="550" r:id="rId10"/>
    <p:sldId id="551" r:id="rId11"/>
    <p:sldId id="552" r:id="rId12"/>
    <p:sldId id="559" r:id="rId13"/>
    <p:sldId id="525" r:id="rId14"/>
    <p:sldId id="517" r:id="rId15"/>
    <p:sldId id="566" r:id="rId16"/>
    <p:sldId id="563" r:id="rId17"/>
    <p:sldId id="564" r:id="rId18"/>
    <p:sldId id="508" r:id="rId19"/>
    <p:sldId id="567" r:id="rId20"/>
    <p:sldId id="568" r:id="rId21"/>
    <p:sldId id="466" r:id="rId22"/>
    <p:sldId id="594" r:id="rId23"/>
    <p:sldId id="604" r:id="rId24"/>
    <p:sldId id="621" r:id="rId25"/>
    <p:sldId id="605" r:id="rId26"/>
    <p:sldId id="541" r:id="rId27"/>
    <p:sldId id="617" r:id="rId28"/>
    <p:sldId id="495" r:id="rId29"/>
    <p:sldId id="620" r:id="rId30"/>
    <p:sldId id="562" r:id="rId3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ditor_D" initials="Editor_D"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1E4D7A-B296-4ED2-B66C-E047C70ECBFF}" v="2" dt="2024-03-01T11:09:20.2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639" autoAdjust="0"/>
  </p:normalViewPr>
  <p:slideViewPr>
    <p:cSldViewPr>
      <p:cViewPr>
        <p:scale>
          <a:sx n="75" d="100"/>
          <a:sy n="75" d="100"/>
        </p:scale>
        <p:origin x="1020" y="-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361E4D7A-B296-4ED2-B66C-E047C70ECBFF}"/>
    <pc:docChg chg="undo redo custSel addSld delSld modSld">
      <pc:chgData name="Steven Pattinson" userId="b52b1ba7-b527-49a6-9e22-bcb6af20c0fa" providerId="ADAL" clId="{361E4D7A-B296-4ED2-B66C-E047C70ECBFF}" dt="2024-03-15T03:27:18.880" v="324" actId="47"/>
      <pc:docMkLst>
        <pc:docMk/>
      </pc:docMkLst>
      <pc:sldChg chg="modSp mod">
        <pc:chgData name="Steven Pattinson" userId="b52b1ba7-b527-49a6-9e22-bcb6af20c0fa" providerId="ADAL" clId="{361E4D7A-B296-4ED2-B66C-E047C70ECBFF}" dt="2024-03-01T10:43:47.089" v="51" actId="6549"/>
        <pc:sldMkLst>
          <pc:docMk/>
          <pc:sldMk cId="0" sldId="318"/>
        </pc:sldMkLst>
        <pc:spChg chg="mod">
          <ac:chgData name="Steven Pattinson" userId="b52b1ba7-b527-49a6-9e22-bcb6af20c0fa" providerId="ADAL" clId="{361E4D7A-B296-4ED2-B66C-E047C70ECBFF}" dt="2024-03-01T10:43:47.089" v="51" actId="6549"/>
          <ac:spMkLst>
            <pc:docMk/>
            <pc:sldMk cId="0" sldId="318"/>
            <ac:spMk id="4098" creationId="{00000000-0000-0000-0000-000000000000}"/>
          </ac:spMkLst>
        </pc:spChg>
        <pc:spChg chg="mod">
          <ac:chgData name="Steven Pattinson" userId="b52b1ba7-b527-49a6-9e22-bcb6af20c0fa" providerId="ADAL" clId="{361E4D7A-B296-4ED2-B66C-E047C70ECBFF}" dt="2024-03-01T10:43:40.765" v="35" actId="15"/>
          <ac:spMkLst>
            <pc:docMk/>
            <pc:sldMk cId="0" sldId="318"/>
            <ac:spMk id="4099" creationId="{00000000-0000-0000-0000-000000000000}"/>
          </ac:spMkLst>
        </pc:spChg>
      </pc:sldChg>
      <pc:sldChg chg="add del">
        <pc:chgData name="Steven Pattinson" userId="b52b1ba7-b527-49a6-9e22-bcb6af20c0fa" providerId="ADAL" clId="{361E4D7A-B296-4ED2-B66C-E047C70ECBFF}" dt="2024-03-01T11:14:23.241" v="288" actId="47"/>
        <pc:sldMkLst>
          <pc:docMk/>
          <pc:sldMk cId="0" sldId="497"/>
        </pc:sldMkLst>
      </pc:sldChg>
      <pc:sldChg chg="del">
        <pc:chgData name="Steven Pattinson" userId="b52b1ba7-b527-49a6-9e22-bcb6af20c0fa" providerId="ADAL" clId="{361E4D7A-B296-4ED2-B66C-E047C70ECBFF}" dt="2024-03-01T11:14:26.145" v="289" actId="47"/>
        <pc:sldMkLst>
          <pc:docMk/>
          <pc:sldMk cId="0" sldId="529"/>
        </pc:sldMkLst>
      </pc:sldChg>
      <pc:sldChg chg="del">
        <pc:chgData name="Steven Pattinson" userId="b52b1ba7-b527-49a6-9e22-bcb6af20c0fa" providerId="ADAL" clId="{361E4D7A-B296-4ED2-B66C-E047C70ECBFF}" dt="2024-03-01T11:08:03.404" v="177" actId="47"/>
        <pc:sldMkLst>
          <pc:docMk/>
          <pc:sldMk cId="592065210" sldId="546"/>
        </pc:sldMkLst>
      </pc:sldChg>
      <pc:sldChg chg="del">
        <pc:chgData name="Steven Pattinson" userId="b52b1ba7-b527-49a6-9e22-bcb6af20c0fa" providerId="ADAL" clId="{361E4D7A-B296-4ED2-B66C-E047C70ECBFF}" dt="2024-03-01T10:59:43.197" v="81" actId="47"/>
        <pc:sldMkLst>
          <pc:docMk/>
          <pc:sldMk cId="1214126397" sldId="560"/>
        </pc:sldMkLst>
      </pc:sldChg>
      <pc:sldChg chg="del">
        <pc:chgData name="Steven Pattinson" userId="b52b1ba7-b527-49a6-9e22-bcb6af20c0fa" providerId="ADAL" clId="{361E4D7A-B296-4ED2-B66C-E047C70ECBFF}" dt="2024-03-01T11:00:27.774" v="82" actId="47"/>
        <pc:sldMkLst>
          <pc:docMk/>
          <pc:sldMk cId="2051231431" sldId="593"/>
        </pc:sldMkLst>
      </pc:sldChg>
      <pc:sldChg chg="add del">
        <pc:chgData name="Steven Pattinson" userId="b52b1ba7-b527-49a6-9e22-bcb6af20c0fa" providerId="ADAL" clId="{361E4D7A-B296-4ED2-B66C-E047C70ECBFF}" dt="2024-03-01T11:07:53.264" v="176" actId="47"/>
        <pc:sldMkLst>
          <pc:docMk/>
          <pc:sldMk cId="2563827267" sldId="600"/>
        </pc:sldMkLst>
      </pc:sldChg>
      <pc:sldChg chg="del">
        <pc:chgData name="Steven Pattinson" userId="b52b1ba7-b527-49a6-9e22-bcb6af20c0fa" providerId="ADAL" clId="{361E4D7A-B296-4ED2-B66C-E047C70ECBFF}" dt="2024-03-01T11:14:28.093" v="290" actId="47"/>
        <pc:sldMkLst>
          <pc:docMk/>
          <pc:sldMk cId="2517024280" sldId="607"/>
        </pc:sldMkLst>
      </pc:sldChg>
      <pc:sldChg chg="del">
        <pc:chgData name="Steven Pattinson" userId="b52b1ba7-b527-49a6-9e22-bcb6af20c0fa" providerId="ADAL" clId="{361E4D7A-B296-4ED2-B66C-E047C70ECBFF}" dt="2024-03-01T10:55:40.279" v="80" actId="47"/>
        <pc:sldMkLst>
          <pc:docMk/>
          <pc:sldMk cId="73743586" sldId="610"/>
        </pc:sldMkLst>
      </pc:sldChg>
      <pc:sldChg chg="del">
        <pc:chgData name="Steven Pattinson" userId="b52b1ba7-b527-49a6-9e22-bcb6af20c0fa" providerId="ADAL" clId="{361E4D7A-B296-4ED2-B66C-E047C70ECBFF}" dt="2024-03-15T03:24:55.975" v="322" actId="47"/>
        <pc:sldMkLst>
          <pc:docMk/>
          <pc:sldMk cId="226977589" sldId="612"/>
        </pc:sldMkLst>
      </pc:sldChg>
      <pc:sldChg chg="del">
        <pc:chgData name="Steven Pattinson" userId="b52b1ba7-b527-49a6-9e22-bcb6af20c0fa" providerId="ADAL" clId="{361E4D7A-B296-4ED2-B66C-E047C70ECBFF}" dt="2024-03-15T03:24:59.905" v="323" actId="47"/>
        <pc:sldMkLst>
          <pc:docMk/>
          <pc:sldMk cId="2450223877" sldId="614"/>
        </pc:sldMkLst>
      </pc:sldChg>
      <pc:sldChg chg="modSp del mod">
        <pc:chgData name="Steven Pattinson" userId="b52b1ba7-b527-49a6-9e22-bcb6af20c0fa" providerId="ADAL" clId="{361E4D7A-B296-4ED2-B66C-E047C70ECBFF}" dt="2024-03-15T03:27:18.880" v="324" actId="47"/>
        <pc:sldMkLst>
          <pc:docMk/>
          <pc:sldMk cId="2099613593" sldId="615"/>
        </pc:sldMkLst>
        <pc:spChg chg="mod">
          <ac:chgData name="Steven Pattinson" userId="b52b1ba7-b527-49a6-9e22-bcb6af20c0fa" providerId="ADAL" clId="{361E4D7A-B296-4ED2-B66C-E047C70ECBFF}" dt="2024-03-01T10:54:12.906" v="75" actId="1076"/>
          <ac:spMkLst>
            <pc:docMk/>
            <pc:sldMk cId="2099613593" sldId="615"/>
            <ac:spMk id="2"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4"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5"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6"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7"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8"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9"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10"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12" creationId="{00000000-0000-0000-0000-000000000000}"/>
          </ac:spMkLst>
        </pc:spChg>
        <pc:spChg chg="mod">
          <ac:chgData name="Steven Pattinson" userId="b52b1ba7-b527-49a6-9e22-bcb6af20c0fa" providerId="ADAL" clId="{361E4D7A-B296-4ED2-B66C-E047C70ECBFF}" dt="2024-03-01T10:54:10.192" v="73" actId="14100"/>
          <ac:spMkLst>
            <pc:docMk/>
            <pc:sldMk cId="2099613593" sldId="615"/>
            <ac:spMk id="13" creationId="{00000000-0000-0000-0000-000000000000}"/>
          </ac:spMkLst>
        </pc:spChg>
        <pc:spChg chg="mod">
          <ac:chgData name="Steven Pattinson" userId="b52b1ba7-b527-49a6-9e22-bcb6af20c0fa" providerId="ADAL" clId="{361E4D7A-B296-4ED2-B66C-E047C70ECBFF}" dt="2024-03-01T10:54:45.254" v="79" actId="404"/>
          <ac:spMkLst>
            <pc:docMk/>
            <pc:sldMk cId="2099613593" sldId="615"/>
            <ac:spMk id="15"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17"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18"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19"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20"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21"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22"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23" creationId="{00000000-0000-0000-0000-000000000000}"/>
          </ac:spMkLst>
        </pc:spChg>
        <pc:spChg chg="mod">
          <ac:chgData name="Steven Pattinson" userId="b52b1ba7-b527-49a6-9e22-bcb6af20c0fa" providerId="ADAL" clId="{361E4D7A-B296-4ED2-B66C-E047C70ECBFF}" dt="2024-03-01T10:54:39.641" v="78" actId="255"/>
          <ac:spMkLst>
            <pc:docMk/>
            <pc:sldMk cId="2099613593" sldId="615"/>
            <ac:spMk id="24" creationId="{00000000-0000-0000-0000-000000000000}"/>
          </ac:spMkLst>
        </pc:spChg>
        <pc:spChg chg="mod">
          <ac:chgData name="Steven Pattinson" userId="b52b1ba7-b527-49a6-9e22-bcb6af20c0fa" providerId="ADAL" clId="{361E4D7A-B296-4ED2-B66C-E047C70ECBFF}" dt="2024-03-01T10:54:12.684" v="74" actId="1076"/>
          <ac:spMkLst>
            <pc:docMk/>
            <pc:sldMk cId="2099613593" sldId="615"/>
            <ac:spMk id="25" creationId="{00000000-0000-0000-0000-000000000000}"/>
          </ac:spMkLst>
        </pc:spChg>
      </pc:sldChg>
      <pc:sldChg chg="modSp mod">
        <pc:chgData name="Steven Pattinson" userId="b52b1ba7-b527-49a6-9e22-bcb6af20c0fa" providerId="ADAL" clId="{361E4D7A-B296-4ED2-B66C-E047C70ECBFF}" dt="2024-03-01T11:16:39.310" v="321" actId="20577"/>
        <pc:sldMkLst>
          <pc:docMk/>
          <pc:sldMk cId="3879172757" sldId="618"/>
        </pc:sldMkLst>
        <pc:spChg chg="mod">
          <ac:chgData name="Steven Pattinson" userId="b52b1ba7-b527-49a6-9e22-bcb6af20c0fa" providerId="ADAL" clId="{361E4D7A-B296-4ED2-B66C-E047C70ECBFF}" dt="2024-03-01T11:16:39.310" v="321" actId="20577"/>
          <ac:spMkLst>
            <pc:docMk/>
            <pc:sldMk cId="3879172757" sldId="618"/>
            <ac:spMk id="4" creationId="{00000000-0000-0000-0000-000000000000}"/>
          </ac:spMkLst>
        </pc:spChg>
      </pc:sldChg>
      <pc:sldChg chg="addSp delSp modSp new del mod">
        <pc:chgData name="Steven Pattinson" userId="b52b1ba7-b527-49a6-9e22-bcb6af20c0fa" providerId="ADAL" clId="{361E4D7A-B296-4ED2-B66C-E047C70ECBFF}" dt="2024-03-01T11:09:08.638" v="178" actId="47"/>
        <pc:sldMkLst>
          <pc:docMk/>
          <pc:sldMk cId="1148362075" sldId="619"/>
        </pc:sldMkLst>
        <pc:spChg chg="mod">
          <ac:chgData name="Steven Pattinson" userId="b52b1ba7-b527-49a6-9e22-bcb6af20c0fa" providerId="ADAL" clId="{361E4D7A-B296-4ED2-B66C-E047C70ECBFF}" dt="2024-03-01T11:05:43.258" v="170" actId="1076"/>
          <ac:spMkLst>
            <pc:docMk/>
            <pc:sldMk cId="1148362075" sldId="619"/>
            <ac:spMk id="2" creationId="{791098CB-700C-B15C-5EB6-93F77CC4C5F0}"/>
          </ac:spMkLst>
        </pc:spChg>
        <pc:spChg chg="del">
          <ac:chgData name="Steven Pattinson" userId="b52b1ba7-b527-49a6-9e22-bcb6af20c0fa" providerId="ADAL" clId="{361E4D7A-B296-4ED2-B66C-E047C70ECBFF}" dt="2024-03-01T11:04:56.896" v="84"/>
          <ac:spMkLst>
            <pc:docMk/>
            <pc:sldMk cId="1148362075" sldId="619"/>
            <ac:spMk id="3" creationId="{70381D3C-3971-1C86-636A-01A51B152F41}"/>
          </ac:spMkLst>
        </pc:spChg>
        <pc:graphicFrameChg chg="add mod modGraphic">
          <ac:chgData name="Steven Pattinson" userId="b52b1ba7-b527-49a6-9e22-bcb6af20c0fa" providerId="ADAL" clId="{361E4D7A-B296-4ED2-B66C-E047C70ECBFF}" dt="2024-03-01T11:06:44.592" v="174" actId="113"/>
          <ac:graphicFrameMkLst>
            <pc:docMk/>
            <pc:sldMk cId="1148362075" sldId="619"/>
            <ac:graphicFrameMk id="4" creationId="{C6E041F5-76DA-4F03-3506-276B1E5EBF93}"/>
          </ac:graphicFrameMkLst>
        </pc:graphicFrameChg>
      </pc:sldChg>
      <pc:sldChg chg="addSp delSp modSp new mod">
        <pc:chgData name="Steven Pattinson" userId="b52b1ba7-b527-49a6-9e22-bcb6af20c0fa" providerId="ADAL" clId="{361E4D7A-B296-4ED2-B66C-E047C70ECBFF}" dt="2024-03-01T11:09:58.838" v="235" actId="20577"/>
        <pc:sldMkLst>
          <pc:docMk/>
          <pc:sldMk cId="3435573636" sldId="619"/>
        </pc:sldMkLst>
        <pc:spChg chg="mod">
          <ac:chgData name="Steven Pattinson" userId="b52b1ba7-b527-49a6-9e22-bcb6af20c0fa" providerId="ADAL" clId="{361E4D7A-B296-4ED2-B66C-E047C70ECBFF}" dt="2024-03-01T11:09:58.838" v="235" actId="20577"/>
          <ac:spMkLst>
            <pc:docMk/>
            <pc:sldMk cId="3435573636" sldId="619"/>
            <ac:spMk id="2" creationId="{D140B5EC-E8D1-B4AF-ADD8-D3D01637668C}"/>
          </ac:spMkLst>
        </pc:spChg>
        <pc:spChg chg="del">
          <ac:chgData name="Steven Pattinson" userId="b52b1ba7-b527-49a6-9e22-bcb6af20c0fa" providerId="ADAL" clId="{361E4D7A-B296-4ED2-B66C-E047C70ECBFF}" dt="2024-03-01T11:09:28.948" v="182" actId="478"/>
          <ac:spMkLst>
            <pc:docMk/>
            <pc:sldMk cId="3435573636" sldId="619"/>
            <ac:spMk id="3" creationId="{6C28009A-0D52-D9DC-43F1-26DCE7E73D89}"/>
          </ac:spMkLst>
        </pc:spChg>
        <pc:picChg chg="add mod">
          <ac:chgData name="Steven Pattinson" userId="b52b1ba7-b527-49a6-9e22-bcb6af20c0fa" providerId="ADAL" clId="{361E4D7A-B296-4ED2-B66C-E047C70ECBFF}" dt="2024-03-01T11:09:32.202" v="183" actId="1076"/>
          <ac:picMkLst>
            <pc:docMk/>
            <pc:sldMk cId="3435573636" sldId="619"/>
            <ac:picMk id="4" creationId="{1F870847-2AB3-5EE4-EC84-2208D911A490}"/>
          </ac:picMkLst>
        </pc:picChg>
      </pc:sldChg>
      <pc:sldChg chg="modSp new mod">
        <pc:chgData name="Steven Pattinson" userId="b52b1ba7-b527-49a6-9e22-bcb6af20c0fa" providerId="ADAL" clId="{361E4D7A-B296-4ED2-B66C-E047C70ECBFF}" dt="2024-03-01T11:14:20.225" v="287" actId="27636"/>
        <pc:sldMkLst>
          <pc:docMk/>
          <pc:sldMk cId="3078135525" sldId="620"/>
        </pc:sldMkLst>
        <pc:spChg chg="mod">
          <ac:chgData name="Steven Pattinson" userId="b52b1ba7-b527-49a6-9e22-bcb6af20c0fa" providerId="ADAL" clId="{361E4D7A-B296-4ED2-B66C-E047C70ECBFF}" dt="2024-03-01T11:13:47.404" v="266" actId="20577"/>
          <ac:spMkLst>
            <pc:docMk/>
            <pc:sldMk cId="3078135525" sldId="620"/>
            <ac:spMk id="2" creationId="{A9B6DBA8-C22B-4587-0B90-A4EA6E696F4C}"/>
          </ac:spMkLst>
        </pc:spChg>
        <pc:spChg chg="mod">
          <ac:chgData name="Steven Pattinson" userId="b52b1ba7-b527-49a6-9e22-bcb6af20c0fa" providerId="ADAL" clId="{361E4D7A-B296-4ED2-B66C-E047C70ECBFF}" dt="2024-03-01T11:14:20.225" v="287" actId="27636"/>
          <ac:spMkLst>
            <pc:docMk/>
            <pc:sldMk cId="3078135525" sldId="620"/>
            <ac:spMk id="3" creationId="{9EBAA4F3-560B-D956-AD36-A01389AD81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pitchFamily="34" charset="0"/>
                <a:ea typeface="ＭＳ Ｐゴシック" pitchFamily="34" charset="-128"/>
              </a:defRPr>
            </a:lvl1pPr>
          </a:lstStyle>
          <a:p>
            <a:pPr>
              <a:defRPr/>
            </a:pPr>
            <a:endParaRPr lang="en-AU"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pitchFamily="34" charset="0"/>
                <a:ea typeface="ＭＳ Ｐゴシック" pitchFamily="34" charset="-128"/>
              </a:defRPr>
            </a:lvl1pPr>
          </a:lstStyle>
          <a:p>
            <a:pPr>
              <a:defRPr/>
            </a:pPr>
            <a:fld id="{94E46EA3-346E-4C7E-A559-B4C4E183517E}" type="datetimeFigureOut">
              <a:rPr lang="en-AU"/>
              <a:pPr>
                <a:defRPr/>
              </a:pPr>
              <a:t>19/09/2024</a:t>
            </a:fld>
            <a:endParaRPr lang="en-AU"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AU"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pitchFamily="34" charset="0"/>
                <a:ea typeface="ＭＳ Ｐゴシック" pitchFamily="34" charset="-128"/>
              </a:defRPr>
            </a:lvl1pPr>
          </a:lstStyle>
          <a:p>
            <a:pPr>
              <a:defRPr/>
            </a:pPr>
            <a:endParaRPr lang="en-AU"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59595B54-FFA7-4C3B-ADE5-3E6FAA9B7FE2}" type="slidenum">
              <a:rPr lang="en-AU" altLang="en-US"/>
              <a:pPr/>
              <a:t>‹#›</a:t>
            </a:fld>
            <a:endParaRPr lang="en-AU" altLang="en-US" dirty="0"/>
          </a:p>
        </p:txBody>
      </p:sp>
    </p:spTree>
    <p:extLst>
      <p:ext uri="{BB962C8B-B14F-4D97-AF65-F5344CB8AC3E}">
        <p14:creationId xmlns:p14="http://schemas.microsoft.com/office/powerpoint/2010/main" val="213306418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AU" altLang="en-US" dirty="0">
              <a:latin typeface="Arial" panose="020B0604020202020204" pitchFamily="34" charset="0"/>
            </a:endParaRPr>
          </a:p>
        </p:txBody>
      </p:sp>
    </p:spTree>
    <p:extLst>
      <p:ext uri="{BB962C8B-B14F-4D97-AF65-F5344CB8AC3E}">
        <p14:creationId xmlns:p14="http://schemas.microsoft.com/office/powerpoint/2010/main" val="1096828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Rectangle 3"/>
          <p:cNvSpPr>
            <a:spLocks noGrp="1" noChangeArrowheads="1"/>
          </p:cNvSpPr>
          <p:nvPr>
            <p:ph type="body" idx="1"/>
          </p:nvPr>
        </p:nvSpPr>
        <p:spPr bwMode="auto">
          <a:xfrm>
            <a:off x="679450" y="4714875"/>
            <a:ext cx="54387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AU" altLang="en-US" dirty="0">
              <a:latin typeface="Arial" panose="020B0604020202020204" pitchFamily="34" charset="0"/>
            </a:endParaRPr>
          </a:p>
        </p:txBody>
      </p:sp>
    </p:spTree>
    <p:extLst>
      <p:ext uri="{BB962C8B-B14F-4D97-AF65-F5344CB8AC3E}">
        <p14:creationId xmlns:p14="http://schemas.microsoft.com/office/powerpoint/2010/main" val="1762987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Rectangle 3"/>
          <p:cNvSpPr>
            <a:spLocks noGrp="1" noChangeArrowheads="1"/>
          </p:cNvSpPr>
          <p:nvPr>
            <p:ph type="body" idx="1"/>
          </p:nvPr>
        </p:nvSpPr>
        <p:spPr bwMode="auto">
          <a:xfrm>
            <a:off x="679450" y="4714875"/>
            <a:ext cx="54387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AU" altLang="en-US" dirty="0">
              <a:latin typeface="Arial" panose="020B0604020202020204" pitchFamily="34" charset="0"/>
            </a:endParaRPr>
          </a:p>
        </p:txBody>
      </p:sp>
    </p:spTree>
    <p:extLst>
      <p:ext uri="{BB962C8B-B14F-4D97-AF65-F5344CB8AC3E}">
        <p14:creationId xmlns:p14="http://schemas.microsoft.com/office/powerpoint/2010/main" val="1891408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AU" altLang="en-US" dirty="0">
              <a:latin typeface="Arial" panose="020B0604020202020204" pitchFamily="34" charset="0"/>
            </a:endParaRPr>
          </a:p>
        </p:txBody>
      </p:sp>
    </p:spTree>
    <p:extLst>
      <p:ext uri="{BB962C8B-B14F-4D97-AF65-F5344CB8AC3E}">
        <p14:creationId xmlns:p14="http://schemas.microsoft.com/office/powerpoint/2010/main" val="1929740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7768098B-631E-4307-A774-14D3DD7CAD76}" type="slidenum">
              <a:rPr lang="en-GB" altLang="en-US" smtClean="0"/>
              <a:pPr/>
              <a:t>‹#›</a:t>
            </a:fld>
            <a:endParaRPr lang="en-GB" altLang="en-US"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331F8AF4-6C43-4CF4-8979-E5B0062D9909}" type="slidenum">
              <a:rPr lang="en-GB" altLang="en-US" smtClean="0"/>
              <a:pPr/>
              <a:t>‹#›</a:t>
            </a:fld>
            <a:endParaRPr lang="en-GB" altLang="en-US"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fld id="{6ED6A5B7-68D4-482A-B6CD-288341D52D7A}" type="slidenum">
              <a:rPr lang="en-GB" altLang="en-US" smtClean="0"/>
              <a:pPr/>
              <a:t>‹#›</a:t>
            </a:fld>
            <a:endParaRPr lang="en-GB" altLang="en-US"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fld id="{15FCCFCF-9527-451E-A6CD-EA71281CE850}" type="slidenum">
              <a:rPr lang="en-GB" altLang="en-US" smtClean="0"/>
              <a:pPr/>
              <a:t>‹#›</a:t>
            </a:fld>
            <a:endParaRPr lang="en-GB" altLang="en-US"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fld id="{10C6C312-9141-4EE8-9CF8-9FED8B9C736D}" type="slidenum">
              <a:rPr lang="en-GB" altLang="en-US" smtClean="0"/>
              <a:pPr/>
              <a:t>‹#›</a:t>
            </a:fld>
            <a:endParaRPr lang="en-GB" altLang="en-US"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endParaRPr lang="en-GB" dirty="0"/>
          </a:p>
        </p:txBody>
      </p:sp>
      <p:sp>
        <p:nvSpPr>
          <p:cNvPr id="4" name="Slide Number Placeholder 3"/>
          <p:cNvSpPr>
            <a:spLocks noGrp="1"/>
          </p:cNvSpPr>
          <p:nvPr>
            <p:ph type="sldNum" sz="quarter" idx="12"/>
          </p:nvPr>
        </p:nvSpPr>
        <p:spPr/>
        <p:txBody>
          <a:bodyPr/>
          <a:lstStyle/>
          <a:p>
            <a:fld id="{344DCC8E-C49B-4200-9C20-D1A2E4331B30}" type="slidenum">
              <a:rPr lang="en-GB" altLang="en-US" smtClean="0"/>
              <a:pPr/>
              <a:t>‹#›</a:t>
            </a:fld>
            <a:endParaRPr lang="en-GB" altLang="en-US"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1231053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1F8AF4-6C43-4CF4-8979-E5B0062D9909}" type="slidenum">
              <a:rPr lang="en-GB" altLang="en-US" smtClean="0"/>
              <a:pPr/>
              <a:t>‹#›</a:t>
            </a:fld>
            <a:endParaRPr lang="en-GB" altLang="en-US"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2362200"/>
            <a:ext cx="7696200" cy="2133600"/>
          </a:xfrm>
        </p:spPr>
        <p:txBody>
          <a:bodyPr>
            <a:noAutofit/>
          </a:bodyPr>
          <a:lstStyle/>
          <a:p>
            <a:pPr>
              <a:lnSpc>
                <a:spcPct val="100000"/>
              </a:lnSpc>
            </a:pPr>
            <a:r>
              <a:rPr lang="en-US" sz="4400" dirty="0"/>
              <a:t>Chapter 10</a:t>
            </a:r>
            <a:br>
              <a:rPr lang="en-US" sz="4400" dirty="0"/>
            </a:br>
            <a:r>
              <a:rPr lang="en-US" sz="4400" dirty="0"/>
              <a:t> The processual turn: Politics, context and time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US" altLang="en-US" dirty="0"/>
              <a:t>Learning outcomes</a:t>
            </a:r>
          </a:p>
        </p:txBody>
      </p:sp>
      <p:sp>
        <p:nvSpPr>
          <p:cNvPr id="4099" name="Content Placeholder 2"/>
          <p:cNvSpPr>
            <a:spLocks noGrp="1"/>
          </p:cNvSpPr>
          <p:nvPr>
            <p:ph idx="1"/>
          </p:nvPr>
        </p:nvSpPr>
        <p:spPr/>
        <p:txBody>
          <a:bodyPr>
            <a:normAutofit fontScale="92500" lnSpcReduction="10000"/>
          </a:bodyPr>
          <a:lstStyle/>
          <a:p>
            <a:r>
              <a:rPr lang="en-GB" altLang="en-US" dirty="0"/>
              <a:t>After reading this chapter, you will have an understanding of:</a:t>
            </a:r>
          </a:p>
          <a:p>
            <a:pPr lvl="1"/>
            <a:r>
              <a:rPr lang="en-GB" altLang="en-US" dirty="0"/>
              <a:t>The difference between sequential models and process-oriented approaches to change.</a:t>
            </a:r>
          </a:p>
          <a:p>
            <a:pPr lvl="1"/>
            <a:r>
              <a:rPr lang="en-GB" altLang="en-US" dirty="0"/>
              <a:t>The historical development of the </a:t>
            </a:r>
            <a:r>
              <a:rPr lang="en-GB" altLang="en-US" dirty="0" err="1"/>
              <a:t>processual</a:t>
            </a:r>
            <a:r>
              <a:rPr lang="en-GB" altLang="en-US" dirty="0"/>
              <a:t>–contextual school of thought.</a:t>
            </a:r>
          </a:p>
          <a:p>
            <a:pPr lvl="1"/>
            <a:r>
              <a:rPr lang="en-GB" altLang="en-US" dirty="0"/>
              <a:t>The centrality of context, culture and history.</a:t>
            </a:r>
          </a:p>
          <a:p>
            <a:pPr lvl="1"/>
            <a:r>
              <a:rPr lang="en-GB" altLang="en-US" dirty="0"/>
              <a:t>The importance of temporality and non-linear time as lived experience.</a:t>
            </a:r>
          </a:p>
          <a:p>
            <a:pPr lvl="1"/>
            <a:r>
              <a:rPr lang="en-GB" altLang="en-US" dirty="0"/>
              <a:t>Identity and change as a political and multi-story process.</a:t>
            </a:r>
          </a:p>
          <a:p>
            <a:pPr lvl="1"/>
            <a:r>
              <a:rPr lang="en-GB" altLang="en-US" dirty="0" err="1"/>
              <a:t>Balogun</a:t>
            </a:r>
            <a:r>
              <a:rPr lang="en-GB" altLang="en-US" dirty="0"/>
              <a:t> and Hope Hailey’s (2008) change kaleidoscope framework.</a:t>
            </a:r>
          </a:p>
          <a:p>
            <a:pPr lvl="1"/>
            <a:r>
              <a:rPr lang="en-GB" altLang="en-US" dirty="0"/>
              <a:t>Dawson’s </a:t>
            </a:r>
            <a:r>
              <a:rPr lang="en-GB" altLang="en-US" dirty="0" err="1"/>
              <a:t>processual</a:t>
            </a:r>
            <a:r>
              <a:rPr lang="en-GB" altLang="en-US" dirty="0"/>
              <a:t> perspective on organizational change.</a:t>
            </a:r>
            <a:endParaRPr lang="en-AU" altLang="en-US" dirty="0"/>
          </a:p>
        </p:txBody>
      </p:sp>
      <p:sp>
        <p:nvSpPr>
          <p:cNvPr id="2" name="Slide Number Placeholder 1"/>
          <p:cNvSpPr>
            <a:spLocks noGrp="1"/>
          </p:cNvSpPr>
          <p:nvPr>
            <p:ph type="sldNum" sz="quarter" idx="12"/>
          </p:nvPr>
        </p:nvSpPr>
        <p:spPr/>
        <p:txBody>
          <a:bodyPr/>
          <a:lstStyle/>
          <a:p>
            <a:fld id="{7768098B-631E-4307-A774-14D3DD7CAD76}" type="slidenum">
              <a:rPr lang="en-GB" altLang="en-US" smtClean="0"/>
              <a:pPr/>
              <a:t>3</a:t>
            </a:fld>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0B5EC-E8D1-B4AF-ADD8-D3D01637668C}"/>
              </a:ext>
            </a:extLst>
          </p:cNvPr>
          <p:cNvSpPr>
            <a:spLocks noGrp="1"/>
          </p:cNvSpPr>
          <p:nvPr>
            <p:ph type="title"/>
          </p:nvPr>
        </p:nvSpPr>
        <p:spPr/>
        <p:txBody>
          <a:bodyPr/>
          <a:lstStyle/>
          <a:p>
            <a:r>
              <a:rPr lang="en-GB" dirty="0"/>
              <a:t>The cultural web – Johnson (1992)</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7572" y="1861907"/>
            <a:ext cx="5029200" cy="4241994"/>
          </a:xfrm>
          <a:prstGeom prst="rect">
            <a:avLst/>
          </a:prstGeom>
        </p:spPr>
      </p:pic>
      <p:sp>
        <p:nvSpPr>
          <p:cNvPr id="4" name="Slide Number Placeholder 3"/>
          <p:cNvSpPr>
            <a:spLocks noGrp="1"/>
          </p:cNvSpPr>
          <p:nvPr>
            <p:ph type="sldNum" sz="quarter" idx="12"/>
          </p:nvPr>
        </p:nvSpPr>
        <p:spPr/>
        <p:txBody>
          <a:bodyPr/>
          <a:lstStyle/>
          <a:p>
            <a:fld id="{7768098B-631E-4307-A774-14D3DD7CAD76}" type="slidenum">
              <a:rPr lang="en-GB" altLang="en-US" smtClean="0"/>
              <a:pPr/>
              <a:t>4</a:t>
            </a:fld>
            <a:endParaRPr lang="en-GB" altLang="en-US" dirty="0"/>
          </a:p>
        </p:txBody>
      </p:sp>
    </p:spTree>
    <p:extLst>
      <p:ext uri="{BB962C8B-B14F-4D97-AF65-F5344CB8AC3E}">
        <p14:creationId xmlns:p14="http://schemas.microsoft.com/office/powerpoint/2010/main" val="3435573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Philosophical foundations</a:t>
            </a:r>
            <a:endParaRPr lang="en-US" dirty="0"/>
          </a:p>
        </p:txBody>
      </p:sp>
      <p:sp>
        <p:nvSpPr>
          <p:cNvPr id="3" name="Content Placeholder 2"/>
          <p:cNvSpPr>
            <a:spLocks noGrp="1"/>
          </p:cNvSpPr>
          <p:nvPr>
            <p:ph idx="1"/>
          </p:nvPr>
        </p:nvSpPr>
        <p:spPr/>
        <p:txBody>
          <a:bodyPr/>
          <a:lstStyle/>
          <a:p>
            <a:r>
              <a:rPr lang="en-AU" altLang="en-US" dirty="0"/>
              <a:t>Founding of processual approach with Greek and Modern Philosophy, for example, Heraclitus and Alfred Whitehead </a:t>
            </a:r>
          </a:p>
          <a:p>
            <a:r>
              <a:rPr lang="en-AU" altLang="en-US" dirty="0"/>
              <a:t>Famous analogy by Heraclitus often used where he compares life to a river: </a:t>
            </a:r>
          </a:p>
          <a:p>
            <a:pPr lvl="1"/>
            <a:r>
              <a:rPr lang="en-AU" altLang="en-US" dirty="0"/>
              <a:t>‘Upon those who step into the same rivers different and ever different waters flow down’. Plato later took this doctrine to mean that all things are in constant flux, regardless of how they appear to the senses.</a:t>
            </a:r>
            <a:endParaRPr lang="en-GB" altLang="en-US" dirty="0"/>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5</a:t>
            </a:fld>
            <a:endParaRPr lang="en-GB" altLang="en-US" dirty="0"/>
          </a:p>
        </p:txBody>
      </p:sp>
    </p:spTree>
    <p:extLst>
      <p:ext uri="{BB962C8B-B14F-4D97-AF65-F5344CB8AC3E}">
        <p14:creationId xmlns:p14="http://schemas.microsoft.com/office/powerpoint/2010/main" val="3150144236"/>
      </p:ext>
    </p:extLst>
  </p:cSld>
  <p:clrMapOvr>
    <a:masterClrMapping/>
  </p:clrMapOvr>
  <p:transition>
    <p:cover dir="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901084391"/>
              </p:ext>
            </p:extLst>
          </p:nvPr>
        </p:nvGraphicFramePr>
        <p:xfrm>
          <a:off x="467545" y="640081"/>
          <a:ext cx="8208912" cy="5577838"/>
        </p:xfrm>
        <a:graphic>
          <a:graphicData uri="http://schemas.openxmlformats.org/drawingml/2006/table">
            <a:tbl>
              <a:tblPr firstRow="1" bandRow="1">
                <a:tableStyleId>{5940675A-B579-460E-94D1-54222C63F5DA}</a:tableStyleId>
              </a:tblPr>
              <a:tblGrid>
                <a:gridCol w="4039812">
                  <a:extLst>
                    <a:ext uri="{9D8B030D-6E8A-4147-A177-3AD203B41FA5}">
                      <a16:colId xmlns:a16="http://schemas.microsoft.com/office/drawing/2014/main" val="20000"/>
                    </a:ext>
                  </a:extLst>
                </a:gridCol>
                <a:gridCol w="4169100">
                  <a:extLst>
                    <a:ext uri="{9D8B030D-6E8A-4147-A177-3AD203B41FA5}">
                      <a16:colId xmlns:a16="http://schemas.microsoft.com/office/drawing/2014/main" val="20001"/>
                    </a:ext>
                  </a:extLst>
                </a:gridCol>
              </a:tblGrid>
              <a:tr h="287040">
                <a:tc gridSpan="2">
                  <a:txBody>
                    <a:bodyPr/>
                    <a:lstStyle/>
                    <a:p>
                      <a:pPr algn="l">
                        <a:lnSpc>
                          <a:spcPct val="100000"/>
                        </a:lnSpc>
                        <a:spcAft>
                          <a:spcPts val="0"/>
                        </a:spcAft>
                        <a:tabLst>
                          <a:tab pos="1828800" algn="ctr"/>
                          <a:tab pos="3200400" algn="ctr"/>
                          <a:tab pos="4572000" algn="ctr"/>
                        </a:tabLst>
                      </a:pPr>
                      <a:r>
                        <a:rPr lang="en-US" sz="1400" b="1" kern="1200" dirty="0">
                          <a:effectLst/>
                        </a:rPr>
                        <a:t>Table 9.1 Conceptual dualities that underlie modes of analysis and theorizing</a:t>
                      </a:r>
                      <a:endParaRPr lang="en-GB" sz="1400" b="1" i="1" dirty="0">
                        <a:effectLst/>
                        <a:latin typeface="Times New Roman" panose="02020603050405020304" pitchFamily="18" charset="0"/>
                        <a:ea typeface="Times New Roman" panose="02020603050405020304" pitchFamily="18" charset="0"/>
                      </a:endParaRPr>
                    </a:p>
                  </a:txBody>
                  <a:tcPr marL="61567" marR="61567" marT="0" marB="0"/>
                </a:tc>
                <a:tc hMerge="1">
                  <a:txBody>
                    <a:bodyPr/>
                    <a:lstStyle/>
                    <a:p>
                      <a:pPr algn="ctr">
                        <a:lnSpc>
                          <a:spcPct val="150000"/>
                        </a:lnSpc>
                        <a:spcAft>
                          <a:spcPts val="0"/>
                        </a:spcAft>
                        <a:tabLst>
                          <a:tab pos="1828800" algn="ctr"/>
                          <a:tab pos="3200400" algn="ctr"/>
                          <a:tab pos="4572000" algn="ctr"/>
                        </a:tabLst>
                      </a:pPr>
                      <a:endParaRPr lang="en-GB" sz="1600" i="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287040">
                <a:tc>
                  <a:txBody>
                    <a:bodyPr/>
                    <a:lstStyle/>
                    <a:p>
                      <a:pPr>
                        <a:lnSpc>
                          <a:spcPct val="100000"/>
                        </a:lnSpc>
                        <a:spcAft>
                          <a:spcPts val="0"/>
                        </a:spcAft>
                      </a:pPr>
                      <a:r>
                        <a:rPr lang="en-US" sz="1400" b="1" dirty="0">
                          <a:effectLst/>
                        </a:rPr>
                        <a:t>Process perspective</a:t>
                      </a:r>
                      <a:endParaRPr lang="en-GB" sz="1400" b="1" dirty="0">
                        <a:effectLst/>
                        <a:latin typeface="Times New Roman" panose="02020603050405020304" pitchFamily="18" charset="0"/>
                        <a:ea typeface="Times New Roman" panose="02020603050405020304" pitchFamily="18" charset="0"/>
                      </a:endParaRPr>
                    </a:p>
                  </a:txBody>
                  <a:tcPr marL="61567" marR="61567" marT="0" marB="0"/>
                </a:tc>
                <a:tc>
                  <a:txBody>
                    <a:bodyPr/>
                    <a:lstStyle/>
                    <a:p>
                      <a:pPr>
                        <a:lnSpc>
                          <a:spcPct val="100000"/>
                        </a:lnSpc>
                        <a:spcAft>
                          <a:spcPts val="0"/>
                        </a:spcAft>
                      </a:pPr>
                      <a:r>
                        <a:rPr lang="en-US" sz="1400" b="1" dirty="0">
                          <a:effectLst/>
                        </a:rPr>
                        <a:t>Substance metaphysics</a:t>
                      </a:r>
                      <a:endParaRPr lang="en-GB" sz="1400" b="1" dirty="0">
                        <a:effectLst/>
                        <a:latin typeface="Times New Roman" panose="02020603050405020304" pitchFamily="18" charset="0"/>
                        <a:ea typeface="Times New Roman" panose="02020603050405020304" pitchFamily="18" charset="0"/>
                      </a:endParaRPr>
                    </a:p>
                  </a:txBody>
                  <a:tcPr marL="61567" marR="61567" marT="0" marB="0"/>
                </a:tc>
                <a:extLst>
                  <a:ext uri="{0D108BD9-81ED-4DB2-BD59-A6C34878D82A}">
                    <a16:rowId xmlns:a16="http://schemas.microsoft.com/office/drawing/2014/main" val="10001"/>
                  </a:ext>
                </a:extLst>
              </a:tr>
              <a:tr h="1570774">
                <a:tc>
                  <a:txBody>
                    <a:bodyPr/>
                    <a:lstStyle/>
                    <a:p>
                      <a:pPr>
                        <a:lnSpc>
                          <a:spcPct val="100000"/>
                        </a:lnSpc>
                        <a:spcAft>
                          <a:spcPts val="0"/>
                        </a:spcAft>
                      </a:pPr>
                      <a:r>
                        <a:rPr lang="en-US" sz="1400" dirty="0">
                          <a:effectLst/>
                        </a:rPr>
                        <a:t>‘From a process perspective, what we call ‘organization’ is an abstraction…explained in terms of interlocking patterns of communication…the organization is constituted by the interaction processes among its members’ (2010: 4)</a:t>
                      </a:r>
                      <a:endParaRPr lang="en-GB" sz="1400" dirty="0">
                        <a:effectLst/>
                        <a:latin typeface="Times New Roman" panose="02020603050405020304" pitchFamily="18" charset="0"/>
                        <a:ea typeface="Times New Roman" panose="02020603050405020304" pitchFamily="18" charset="0"/>
                      </a:endParaRPr>
                    </a:p>
                  </a:txBody>
                  <a:tcPr marL="61567" marR="61567" marT="0" marB="0"/>
                </a:tc>
                <a:tc>
                  <a:txBody>
                    <a:bodyPr/>
                    <a:lstStyle/>
                    <a:p>
                      <a:pPr>
                        <a:lnSpc>
                          <a:spcPct val="100000"/>
                        </a:lnSpc>
                        <a:spcAft>
                          <a:spcPts val="0"/>
                        </a:spcAft>
                      </a:pPr>
                      <a:r>
                        <a:rPr lang="en-US" sz="1400" dirty="0">
                          <a:effectLst/>
                        </a:rPr>
                        <a:t>‘Explains (processes) in terms of substance…e.g, the organization is in a state X1 at point in time T1, something happens and, as a result, the organization has moved to state X2, at point in time T2’. (2010: 3–4)</a:t>
                      </a:r>
                      <a:endParaRPr lang="en-GB" sz="1400" dirty="0">
                        <a:effectLst/>
                        <a:latin typeface="Times New Roman" panose="02020603050405020304" pitchFamily="18" charset="0"/>
                        <a:ea typeface="Times New Roman" panose="02020603050405020304" pitchFamily="18" charset="0"/>
                      </a:endParaRPr>
                    </a:p>
                  </a:txBody>
                  <a:tcPr marL="61567" marR="61567" marT="0" marB="0"/>
                </a:tc>
                <a:extLst>
                  <a:ext uri="{0D108BD9-81ED-4DB2-BD59-A6C34878D82A}">
                    <a16:rowId xmlns:a16="http://schemas.microsoft.com/office/drawing/2014/main" val="10002"/>
                  </a:ext>
                </a:extLst>
              </a:tr>
              <a:tr h="287040">
                <a:tc>
                  <a:txBody>
                    <a:bodyPr/>
                    <a:lstStyle/>
                    <a:p>
                      <a:pPr>
                        <a:lnSpc>
                          <a:spcPct val="100000"/>
                        </a:lnSpc>
                        <a:spcAft>
                          <a:spcPts val="0"/>
                        </a:spcAft>
                      </a:pPr>
                      <a:r>
                        <a:rPr lang="en-US" sz="1400" b="1" dirty="0">
                          <a:effectLst/>
                        </a:rPr>
                        <a:t>Process explanation:</a:t>
                      </a:r>
                      <a:r>
                        <a:rPr lang="en-US" sz="1400" b="1" baseline="0" dirty="0">
                          <a:effectLst/>
                        </a:rPr>
                        <a:t> pull-type causality</a:t>
                      </a:r>
                      <a:endParaRPr lang="en-GB" sz="1400" b="1" dirty="0">
                        <a:effectLst/>
                        <a:latin typeface="Times New Roman" panose="02020603050405020304" pitchFamily="18" charset="0"/>
                        <a:ea typeface="Times New Roman" panose="02020603050405020304" pitchFamily="18" charset="0"/>
                      </a:endParaRPr>
                    </a:p>
                  </a:txBody>
                  <a:tcPr marL="61567" marR="61567" marT="0" marB="0"/>
                </a:tc>
                <a:tc>
                  <a:txBody>
                    <a:bodyPr/>
                    <a:lstStyle/>
                    <a:p>
                      <a:pPr>
                        <a:lnSpc>
                          <a:spcPct val="100000"/>
                        </a:lnSpc>
                        <a:spcAft>
                          <a:spcPts val="0"/>
                        </a:spcAft>
                      </a:pPr>
                      <a:r>
                        <a:rPr lang="en-US" sz="1400" b="1" dirty="0">
                          <a:effectLst/>
                        </a:rPr>
                        <a:t>Variance theories: push-type</a:t>
                      </a:r>
                      <a:r>
                        <a:rPr lang="en-US" sz="1400" b="1" baseline="0" dirty="0">
                          <a:effectLst/>
                        </a:rPr>
                        <a:t> causality</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567" marR="61567" marT="0" marB="0"/>
                </a:tc>
                <a:extLst>
                  <a:ext uri="{0D108BD9-81ED-4DB2-BD59-A6C34878D82A}">
                    <a16:rowId xmlns:a16="http://schemas.microsoft.com/office/drawing/2014/main" val="10003"/>
                  </a:ext>
                </a:extLst>
              </a:tr>
              <a:tr h="939845">
                <a:tc>
                  <a:txBody>
                    <a:bodyPr/>
                    <a:lstStyle/>
                    <a:p>
                      <a:pPr>
                        <a:lnSpc>
                          <a:spcPct val="100000"/>
                        </a:lnSpc>
                        <a:spcAft>
                          <a:spcPts val="0"/>
                        </a:spcAft>
                      </a:pPr>
                      <a:r>
                        <a:rPr lang="en-US" sz="1400" dirty="0">
                          <a:effectLst/>
                        </a:rPr>
                        <a:t>Process explanations accommodate multiple temporalities and examine ‘patterns in events, activities, and choices over time’ (2010: 6)</a:t>
                      </a:r>
                      <a:endParaRPr lang="en-GB" sz="1400" dirty="0">
                        <a:effectLst/>
                        <a:latin typeface="Times New Roman" panose="02020603050405020304" pitchFamily="18" charset="0"/>
                        <a:ea typeface="Times New Roman" panose="02020603050405020304" pitchFamily="18" charset="0"/>
                      </a:endParaRPr>
                    </a:p>
                  </a:txBody>
                  <a:tcPr marL="61567" marR="61567" marT="0" marB="0"/>
                </a:tc>
                <a:tc>
                  <a:txBody>
                    <a:bodyPr/>
                    <a:lstStyle/>
                    <a:p>
                      <a:pPr>
                        <a:lnSpc>
                          <a:spcPct val="100000"/>
                        </a:lnSpc>
                        <a:spcAft>
                          <a:spcPts val="0"/>
                        </a:spcAft>
                      </a:pPr>
                      <a:r>
                        <a:rPr lang="en-US" sz="1400" dirty="0">
                          <a:effectLst/>
                        </a:rPr>
                        <a:t>Variance theories offer ‘explanations of phenomena in terms of relationships among dependent and independent variables’ (2010: 6)</a:t>
                      </a:r>
                      <a:endParaRPr lang="en-GB" sz="1400" dirty="0">
                        <a:effectLst/>
                        <a:latin typeface="Times New Roman" panose="02020603050405020304" pitchFamily="18" charset="0"/>
                        <a:ea typeface="Times New Roman" panose="02020603050405020304" pitchFamily="18" charset="0"/>
                      </a:endParaRPr>
                    </a:p>
                  </a:txBody>
                  <a:tcPr marL="61567" marR="61567" marT="0" marB="0"/>
                </a:tc>
                <a:extLst>
                  <a:ext uri="{0D108BD9-81ED-4DB2-BD59-A6C34878D82A}">
                    <a16:rowId xmlns:a16="http://schemas.microsoft.com/office/drawing/2014/main" val="10004"/>
                  </a:ext>
                </a:extLst>
              </a:tr>
              <a:tr h="287040">
                <a:tc>
                  <a:txBody>
                    <a:bodyPr/>
                    <a:lstStyle/>
                    <a:p>
                      <a:pPr>
                        <a:lnSpc>
                          <a:spcPct val="100000"/>
                        </a:lnSpc>
                        <a:spcAft>
                          <a:spcPts val="0"/>
                        </a:spcAft>
                      </a:pPr>
                      <a:r>
                        <a:rPr lang="en-US" sz="1400" b="1" dirty="0">
                          <a:effectLst/>
                        </a:rPr>
                        <a:t>Narrative understanding</a:t>
                      </a:r>
                      <a:endParaRPr lang="en-GB" sz="1400" b="1" dirty="0">
                        <a:effectLst/>
                        <a:latin typeface="Times New Roman" panose="02020603050405020304" pitchFamily="18" charset="0"/>
                        <a:ea typeface="Times New Roman" panose="02020603050405020304" pitchFamily="18" charset="0"/>
                      </a:endParaRPr>
                    </a:p>
                  </a:txBody>
                  <a:tcPr marL="61567" marR="61567" marT="0" marB="0"/>
                </a:tc>
                <a:tc>
                  <a:txBody>
                    <a:bodyPr/>
                    <a:lstStyle/>
                    <a:p>
                      <a:pPr>
                        <a:lnSpc>
                          <a:spcPct val="100000"/>
                        </a:lnSpc>
                        <a:spcAft>
                          <a:spcPts val="0"/>
                        </a:spcAft>
                      </a:pPr>
                      <a:r>
                        <a:rPr lang="en-US" sz="1400" b="1" dirty="0">
                          <a:effectLst/>
                        </a:rPr>
                        <a:t>Logico-scientific thinking</a:t>
                      </a:r>
                      <a:endParaRPr lang="en-GB" sz="1400" b="1" dirty="0">
                        <a:effectLst/>
                        <a:latin typeface="Times New Roman" panose="02020603050405020304" pitchFamily="18" charset="0"/>
                        <a:ea typeface="Times New Roman" panose="02020603050405020304" pitchFamily="18" charset="0"/>
                      </a:endParaRPr>
                    </a:p>
                  </a:txBody>
                  <a:tcPr marL="61567" marR="61567" marT="0" marB="0"/>
                </a:tc>
                <a:extLst>
                  <a:ext uri="{0D108BD9-81ED-4DB2-BD59-A6C34878D82A}">
                    <a16:rowId xmlns:a16="http://schemas.microsoft.com/office/drawing/2014/main" val="10005"/>
                  </a:ext>
                </a:extLst>
              </a:tr>
              <a:tr h="1919059">
                <a:tc>
                  <a:txBody>
                    <a:bodyPr/>
                    <a:lstStyle/>
                    <a:p>
                      <a:pPr>
                        <a:lnSpc>
                          <a:spcPct val="100000"/>
                        </a:lnSpc>
                        <a:spcAft>
                          <a:spcPts val="0"/>
                        </a:spcAft>
                      </a:pPr>
                      <a:r>
                        <a:rPr lang="en-US" sz="1400" dirty="0">
                          <a:effectLst/>
                        </a:rPr>
                        <a:t>‘incorporates temporal linkages between experienced events over time, and is a form of knowing that is used to give </a:t>
                      </a:r>
                      <a:r>
                        <a:rPr lang="en-US" sz="1400" i="1" dirty="0">
                          <a:effectLst/>
                        </a:rPr>
                        <a:t>meaning</a:t>
                      </a:r>
                      <a:r>
                        <a:rPr lang="en-US" sz="1400" dirty="0">
                          <a:effectLst/>
                        </a:rPr>
                        <a:t> to particular events drawing on culturally embedded narrative structures (e.g., moral fable), or any kind of recognizable story that reveals an underlying message, plot, or point’ (2010: 7–8) </a:t>
                      </a:r>
                      <a:endParaRPr lang="en-GB" sz="1400" dirty="0">
                        <a:effectLst/>
                        <a:latin typeface="Times New Roman" panose="02020603050405020304" pitchFamily="18" charset="0"/>
                        <a:ea typeface="Times New Roman" panose="02020603050405020304" pitchFamily="18" charset="0"/>
                      </a:endParaRPr>
                    </a:p>
                  </a:txBody>
                  <a:tcPr marL="61567" marR="61567" marT="0" marB="0"/>
                </a:tc>
                <a:tc>
                  <a:txBody>
                    <a:bodyPr/>
                    <a:lstStyle/>
                    <a:p>
                      <a:pPr>
                        <a:lnSpc>
                          <a:spcPct val="100000"/>
                        </a:lnSpc>
                        <a:spcAft>
                          <a:spcPts val="0"/>
                        </a:spcAft>
                      </a:pPr>
                      <a:r>
                        <a:rPr lang="en-US" sz="1400" dirty="0">
                          <a:effectLst/>
                        </a:rPr>
                        <a:t>‘propositions or rules connect categories of behaviour to categories of actors and situations … context becomes contingency … [it] is driven by the norms of formal scientific and logical reasoning where generalizations are made about causal influences among variables’ (2010: 7)</a:t>
                      </a:r>
                      <a:endParaRPr lang="en-GB" sz="1400" dirty="0">
                        <a:effectLst/>
                        <a:latin typeface="Times New Roman" panose="02020603050405020304" pitchFamily="18" charset="0"/>
                        <a:ea typeface="Times New Roman" panose="02020603050405020304" pitchFamily="18" charset="0"/>
                      </a:endParaRPr>
                    </a:p>
                  </a:txBody>
                  <a:tcPr marL="61567" marR="61567" marT="0" marB="0"/>
                </a:tc>
                <a:extLst>
                  <a:ext uri="{0D108BD9-81ED-4DB2-BD59-A6C34878D82A}">
                    <a16:rowId xmlns:a16="http://schemas.microsoft.com/office/drawing/2014/main" val="10006"/>
                  </a:ext>
                </a:extLst>
              </a:tr>
            </a:tbl>
          </a:graphicData>
        </a:graphic>
      </p:graphicFrame>
      <p:sp>
        <p:nvSpPr>
          <p:cNvPr id="3" name="Slide Number Placeholder 2"/>
          <p:cNvSpPr>
            <a:spLocks noGrp="1"/>
          </p:cNvSpPr>
          <p:nvPr>
            <p:ph type="sldNum" sz="quarter" idx="12"/>
          </p:nvPr>
        </p:nvSpPr>
        <p:spPr/>
        <p:txBody>
          <a:bodyPr/>
          <a:lstStyle/>
          <a:p>
            <a:fld id="{344DCC8E-C49B-4200-9C20-D1A2E4331B30}" type="slidenum">
              <a:rPr lang="en-GB" altLang="en-US" smtClean="0"/>
              <a:pPr/>
              <a:t>6</a:t>
            </a:fld>
            <a:endParaRPr lang="en-GB" altLang="en-US" dirty="0"/>
          </a:p>
        </p:txBody>
      </p:sp>
    </p:spTree>
    <p:extLst>
      <p:ext uri="{BB962C8B-B14F-4D97-AF65-F5344CB8AC3E}">
        <p14:creationId xmlns:p14="http://schemas.microsoft.com/office/powerpoint/2010/main" val="2563827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US" altLang="sv-SE" dirty="0"/>
              <a:t>European heritage in organization studies</a:t>
            </a:r>
            <a:endParaRPr lang="sv-SE" altLang="sv-SE" dirty="0"/>
          </a:p>
        </p:txBody>
      </p:sp>
      <p:sp>
        <p:nvSpPr>
          <p:cNvPr id="15363" name="Content Placeholder 2"/>
          <p:cNvSpPr>
            <a:spLocks noGrp="1"/>
          </p:cNvSpPr>
          <p:nvPr>
            <p:ph idx="1"/>
          </p:nvPr>
        </p:nvSpPr>
        <p:spPr/>
        <p:txBody>
          <a:bodyPr/>
          <a:lstStyle/>
          <a:p>
            <a:r>
              <a:rPr lang="en-US" altLang="sv-SE" dirty="0"/>
              <a:t>Tony </a:t>
            </a:r>
            <a:r>
              <a:rPr lang="en-US" altLang="sv-SE" dirty="0" err="1"/>
              <a:t>Elger</a:t>
            </a:r>
            <a:r>
              <a:rPr lang="en-US" altLang="sv-SE" dirty="0"/>
              <a:t>: trace back to classic studies in industrial sociology</a:t>
            </a:r>
          </a:p>
          <a:p>
            <a:r>
              <a:rPr lang="en-US" altLang="sv-SE" dirty="0"/>
              <a:t>Contextual studies 70</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US" altLang="sv-SE" dirty="0"/>
              <a:t>80s: Child, Clark et al., </a:t>
            </a:r>
            <a:r>
              <a:rPr lang="en-US" altLang="sv-SE" dirty="0" err="1"/>
              <a:t>Elger</a:t>
            </a:r>
            <a:r>
              <a:rPr lang="en-US" altLang="sv-SE" dirty="0"/>
              <a:t>, Dawson, Pettigrew, Rose and Jones, etc.</a:t>
            </a:r>
          </a:p>
          <a:p>
            <a:r>
              <a:rPr lang="en-AU" altLang="en-US" dirty="0"/>
              <a:t>Acknowledges complexity and non-linear dynamics of change seeks to explain underlying processes </a:t>
            </a:r>
          </a:p>
          <a:p>
            <a:r>
              <a:rPr lang="en-AU" altLang="en-US" dirty="0"/>
              <a:t>Epistemological search for understanding of how organizations are shaped, maintained and change over time – the dynamic processes associated with change</a:t>
            </a:r>
          </a:p>
        </p:txBody>
      </p:sp>
      <p:sp>
        <p:nvSpPr>
          <p:cNvPr id="2" name="Slide Number Placeholder 1"/>
          <p:cNvSpPr>
            <a:spLocks noGrp="1"/>
          </p:cNvSpPr>
          <p:nvPr>
            <p:ph type="sldNum" sz="quarter" idx="12"/>
          </p:nvPr>
        </p:nvSpPr>
        <p:spPr/>
        <p:txBody>
          <a:bodyPr/>
          <a:lstStyle/>
          <a:p>
            <a:fld id="{7768098B-631E-4307-A774-14D3DD7CAD76}" type="slidenum">
              <a:rPr lang="en-GB" altLang="en-US" smtClean="0"/>
              <a:pPr/>
              <a:t>7</a:t>
            </a:fld>
            <a:endParaRPr lang="en-GB" altLang="en-US" dirty="0"/>
          </a:p>
        </p:txBody>
      </p:sp>
    </p:spTree>
    <p:extLst>
      <p:ext uri="{BB962C8B-B14F-4D97-AF65-F5344CB8AC3E}">
        <p14:creationId xmlns:p14="http://schemas.microsoft.com/office/powerpoint/2010/main" val="3587933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ltLang="en-US" dirty="0"/>
              <a:t>Andrew Pettigrew</a:t>
            </a:r>
            <a:endParaRPr lang="en-US" dirty="0"/>
          </a:p>
        </p:txBody>
      </p:sp>
      <p:sp>
        <p:nvSpPr>
          <p:cNvPr id="3" name="Content Placeholder 2"/>
          <p:cNvSpPr>
            <a:spLocks noGrp="1"/>
          </p:cNvSpPr>
          <p:nvPr>
            <p:ph idx="1"/>
          </p:nvPr>
        </p:nvSpPr>
        <p:spPr/>
        <p:txBody>
          <a:bodyPr/>
          <a:lstStyle/>
          <a:p>
            <a:r>
              <a:rPr lang="en-AU" altLang="en-US" dirty="0"/>
              <a:t>PhD, politics of change, under Enid Mumford</a:t>
            </a:r>
          </a:p>
          <a:p>
            <a:r>
              <a:rPr lang="en-AU" altLang="en-US" dirty="0"/>
              <a:t>Essential claim change stimulates power plays and political activities that shape outcomes</a:t>
            </a:r>
          </a:p>
          <a:p>
            <a:r>
              <a:rPr lang="en-AU" altLang="en-US" dirty="0"/>
              <a:t>Strategic change as a continuous process – organizations marked by continuity and change</a:t>
            </a:r>
          </a:p>
          <a:p>
            <a:r>
              <a:rPr lang="en-AU" altLang="en-US" dirty="0"/>
              <a:t>Draws on the work of Kanter (1983) integrative and segmented cultures that reflect Burns and Stalker organic and mechanistic organizations</a:t>
            </a:r>
            <a:endParaRPr lang="en-US" dirty="0"/>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8</a:t>
            </a:fld>
            <a:endParaRPr lang="en-GB" altLang="en-US" dirty="0"/>
          </a:p>
        </p:txBody>
      </p:sp>
    </p:spTree>
    <p:extLst>
      <p:ext uri="{BB962C8B-B14F-4D97-AF65-F5344CB8AC3E}">
        <p14:creationId xmlns:p14="http://schemas.microsoft.com/office/powerpoint/2010/main" val="458937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sv-SE" dirty="0" err="1"/>
              <a:t>Contextualist-processual</a:t>
            </a:r>
            <a:endParaRPr lang="en-GB" altLang="sv-SE" dirty="0"/>
          </a:p>
        </p:txBody>
      </p:sp>
      <p:sp>
        <p:nvSpPr>
          <p:cNvPr id="17411" name="Content Placeholder 2"/>
          <p:cNvSpPr>
            <a:spLocks noGrp="1"/>
          </p:cNvSpPr>
          <p:nvPr>
            <p:ph idx="1"/>
          </p:nvPr>
        </p:nvSpPr>
        <p:spPr/>
        <p:txBody>
          <a:bodyPr/>
          <a:lstStyle/>
          <a:p>
            <a:r>
              <a:rPr lang="en-GB" altLang="sv-SE" dirty="0"/>
              <a:t>‘An approach that offers both multilevel analysis and </a:t>
            </a:r>
            <a:r>
              <a:rPr lang="en-GB" altLang="sv-SE" dirty="0" err="1"/>
              <a:t>processual</a:t>
            </a:r>
            <a:r>
              <a:rPr lang="en-GB" altLang="sv-SE" dirty="0"/>
              <a:t> or horizontal analysis is said to be </a:t>
            </a:r>
            <a:r>
              <a:rPr lang="en-GB" altLang="sv-SE" dirty="0" err="1"/>
              <a:t>contextualist</a:t>
            </a:r>
            <a:r>
              <a:rPr lang="en-GB" altLang="sv-SE" dirty="0"/>
              <a:t> in character’ (Pettigrew, 1987: 656)</a:t>
            </a:r>
          </a:p>
          <a:p>
            <a:pPr lvl="1"/>
            <a:r>
              <a:rPr lang="en-GB" i="1" dirty="0"/>
              <a:t>Vertical</a:t>
            </a:r>
            <a:r>
              <a:rPr lang="en-GB" dirty="0"/>
              <a:t>: from workplace to business market</a:t>
            </a:r>
          </a:p>
          <a:p>
            <a:pPr lvl="1"/>
            <a:r>
              <a:rPr lang="en-GB" i="1" dirty="0"/>
              <a:t>Horizontal</a:t>
            </a:r>
            <a:r>
              <a:rPr lang="en-GB" dirty="0"/>
              <a:t>: from past legacies to present decision-making and future objectives</a:t>
            </a:r>
            <a:endParaRPr lang="en-GB" altLang="sv-SE" dirty="0"/>
          </a:p>
          <a:p>
            <a:r>
              <a:rPr lang="en-GB" altLang="en-US" dirty="0"/>
              <a:t>Catching reality in flight</a:t>
            </a:r>
            <a:endParaRPr lang="en-GB" altLang="sv-SE" dirty="0"/>
          </a:p>
        </p:txBody>
      </p:sp>
      <p:sp>
        <p:nvSpPr>
          <p:cNvPr id="2" name="Slide Number Placeholder 1"/>
          <p:cNvSpPr>
            <a:spLocks noGrp="1"/>
          </p:cNvSpPr>
          <p:nvPr>
            <p:ph type="sldNum" sz="quarter" idx="12"/>
          </p:nvPr>
        </p:nvSpPr>
        <p:spPr/>
        <p:txBody>
          <a:bodyPr/>
          <a:lstStyle/>
          <a:p>
            <a:fld id="{7768098B-631E-4307-A774-14D3DD7CAD76}" type="slidenum">
              <a:rPr lang="en-GB" altLang="en-US" smtClean="0"/>
              <a:pPr/>
              <a:t>9</a:t>
            </a:fld>
            <a:endParaRPr lang="en-GB" altLang="en-US" dirty="0"/>
          </a:p>
        </p:txBody>
      </p:sp>
    </p:spTree>
    <p:extLst>
      <p:ext uri="{BB962C8B-B14F-4D97-AF65-F5344CB8AC3E}">
        <p14:creationId xmlns:p14="http://schemas.microsoft.com/office/powerpoint/2010/main" val="750889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ltLang="sv-SE" dirty="0" err="1"/>
              <a:t>Processual</a:t>
            </a:r>
            <a:r>
              <a:rPr lang="en-US" altLang="sv-SE" dirty="0"/>
              <a:t> analysis</a:t>
            </a:r>
            <a:endParaRPr lang="sv-SE" altLang="sv-SE" dirty="0"/>
          </a:p>
        </p:txBody>
      </p:sp>
      <p:sp>
        <p:nvSpPr>
          <p:cNvPr id="18435" name="Content Placeholder 2"/>
          <p:cNvSpPr>
            <a:spLocks noGrp="1"/>
          </p:cNvSpPr>
          <p:nvPr>
            <p:ph idx="1"/>
          </p:nvPr>
        </p:nvSpPr>
        <p:spPr/>
        <p:txBody>
          <a:bodyPr/>
          <a:lstStyle/>
          <a:p>
            <a:r>
              <a:rPr lang="en-US" altLang="sv-SE" dirty="0"/>
              <a:t>Embeddedness: to study changes in their context</a:t>
            </a:r>
          </a:p>
          <a:p>
            <a:r>
              <a:rPr lang="en-US" altLang="sv-SE" dirty="0"/>
              <a:t>Temporal interconnectedness: identify the timing and sequencing of events</a:t>
            </a:r>
          </a:p>
          <a:p>
            <a:r>
              <a:rPr lang="en-US" altLang="sv-SE" dirty="0"/>
              <a:t>Intertwining of context and action: seen as always tangled together</a:t>
            </a:r>
          </a:p>
          <a:p>
            <a:r>
              <a:rPr lang="en-US" altLang="sv-SE" dirty="0"/>
              <a:t>Analytical chronology: identify patterns and holistic explanations of links among a range of features</a:t>
            </a:r>
          </a:p>
          <a:p>
            <a:r>
              <a:rPr lang="en-US" altLang="sv-SE" dirty="0"/>
              <a:t>Comparative case settings: required to explore how context and process explain divergence in outcome (Pettigrew, 1997: 346).</a:t>
            </a:r>
            <a:endParaRPr lang="sv-SE" altLang="sv-SE" dirty="0"/>
          </a:p>
        </p:txBody>
      </p:sp>
      <p:sp>
        <p:nvSpPr>
          <p:cNvPr id="2" name="Slide Number Placeholder 1"/>
          <p:cNvSpPr>
            <a:spLocks noGrp="1"/>
          </p:cNvSpPr>
          <p:nvPr>
            <p:ph type="sldNum" sz="quarter" idx="12"/>
          </p:nvPr>
        </p:nvSpPr>
        <p:spPr/>
        <p:txBody>
          <a:bodyPr/>
          <a:lstStyle/>
          <a:p>
            <a:fld id="{7768098B-631E-4307-A774-14D3DD7CAD76}" type="slidenum">
              <a:rPr lang="en-GB" altLang="en-US" smtClean="0"/>
              <a:pPr/>
              <a:t>10</a:t>
            </a:fld>
            <a:endParaRPr lang="en-GB" altLang="en-US" dirty="0"/>
          </a:p>
        </p:txBody>
      </p:sp>
    </p:spTree>
    <p:extLst>
      <p:ext uri="{BB962C8B-B14F-4D97-AF65-F5344CB8AC3E}">
        <p14:creationId xmlns:p14="http://schemas.microsoft.com/office/powerpoint/2010/main" val="2121141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ltLang="en-US" dirty="0"/>
              <a:t>Awakening giant: Continuity and change in ICI – classic study</a:t>
            </a:r>
            <a:endParaRPr lang="en-US" dirty="0"/>
          </a:p>
        </p:txBody>
      </p:sp>
      <p:sp>
        <p:nvSpPr>
          <p:cNvPr id="3" name="Content Placeholder 2"/>
          <p:cNvSpPr>
            <a:spLocks noGrp="1"/>
          </p:cNvSpPr>
          <p:nvPr>
            <p:ph idx="1"/>
          </p:nvPr>
        </p:nvSpPr>
        <p:spPr/>
        <p:txBody>
          <a:bodyPr/>
          <a:lstStyle/>
          <a:p>
            <a:r>
              <a:rPr lang="en-AU" altLang="en-US" dirty="0"/>
              <a:t>Examines interplay of internal contextual variables of culture, history and political process with external business conditions</a:t>
            </a:r>
          </a:p>
          <a:p>
            <a:r>
              <a:rPr lang="en-AU" altLang="en-US" dirty="0"/>
              <a:t>Studies organizations ‘in flight’ with past, present and future</a:t>
            </a:r>
          </a:p>
          <a:p>
            <a:r>
              <a:rPr lang="en-AU" altLang="en-US" dirty="0"/>
              <a:t>Criticizes quant studies and calls for longitudinal qual research</a:t>
            </a:r>
          </a:p>
          <a:p>
            <a:r>
              <a:rPr lang="en-AU" altLang="en-US" dirty="0"/>
              <a:t>No intention to offer practical advice but details the complexity of strategic change</a:t>
            </a:r>
            <a:endParaRPr lang="en-US" dirty="0"/>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11</a:t>
            </a:fld>
            <a:endParaRPr lang="en-GB" altLang="en-US" dirty="0"/>
          </a:p>
        </p:txBody>
      </p:sp>
    </p:spTree>
    <p:extLst>
      <p:ext uri="{BB962C8B-B14F-4D97-AF65-F5344CB8AC3E}">
        <p14:creationId xmlns:p14="http://schemas.microsoft.com/office/powerpoint/2010/main" val="491504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Multiple histories</a:t>
            </a:r>
          </a:p>
        </p:txBody>
      </p:sp>
      <p:sp>
        <p:nvSpPr>
          <p:cNvPr id="17411" name="Content Placeholder 2"/>
          <p:cNvSpPr>
            <a:spLocks noGrp="1"/>
          </p:cNvSpPr>
          <p:nvPr>
            <p:ph idx="1"/>
          </p:nvPr>
        </p:nvSpPr>
        <p:spPr/>
        <p:txBody>
          <a:bodyPr/>
          <a:lstStyle/>
          <a:p>
            <a:r>
              <a:rPr lang="en-AU" altLang="en-US" dirty="0"/>
              <a:t>Histories are rewritten in the light of our current understanding and interpretations</a:t>
            </a:r>
          </a:p>
          <a:p>
            <a:r>
              <a:rPr lang="en-AU" altLang="en-US" dirty="0"/>
              <a:t>Past events can be viewed differently by different individuals and groups</a:t>
            </a:r>
          </a:p>
          <a:p>
            <a:r>
              <a:rPr lang="en-AU" altLang="en-US" dirty="0"/>
              <a:t>Interpretations of past events often change over time</a:t>
            </a:r>
          </a:p>
          <a:p>
            <a:r>
              <a:rPr lang="en-AU" altLang="en-US" dirty="0"/>
              <a:t>Multiple and competing histories influenced and shaped by political process</a:t>
            </a:r>
          </a:p>
        </p:txBody>
      </p:sp>
      <p:sp>
        <p:nvSpPr>
          <p:cNvPr id="3" name="Slide Number Placeholder 2"/>
          <p:cNvSpPr>
            <a:spLocks noGrp="1"/>
          </p:cNvSpPr>
          <p:nvPr>
            <p:ph type="sldNum" sz="quarter" idx="12"/>
          </p:nvPr>
        </p:nvSpPr>
        <p:spPr/>
        <p:txBody>
          <a:bodyPr/>
          <a:lstStyle/>
          <a:p>
            <a:fld id="{7768098B-631E-4307-A774-14D3DD7CAD76}" type="slidenum">
              <a:rPr lang="en-GB" altLang="en-US" smtClean="0"/>
              <a:pPr/>
              <a:t>12</a:t>
            </a:fld>
            <a:endParaRPr lang="en-GB" altLang="en-US" dirty="0"/>
          </a:p>
        </p:txBody>
      </p:sp>
    </p:spTree>
    <p:extLst>
      <p:ext uri="{BB962C8B-B14F-4D97-AF65-F5344CB8AC3E}">
        <p14:creationId xmlns:p14="http://schemas.microsoft.com/office/powerpoint/2010/main" val="76463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zh-CN" dirty="0"/>
              <a:t>Dawson’s </a:t>
            </a:r>
            <a:r>
              <a:rPr lang="en-GB" altLang="zh-CN" dirty="0" err="1"/>
              <a:t>processual</a:t>
            </a:r>
            <a:r>
              <a:rPr lang="en-GB" altLang="zh-CN" dirty="0"/>
              <a:t> approach</a:t>
            </a:r>
            <a:endParaRPr lang="en-AU" altLang="en-US" dirty="0"/>
          </a:p>
        </p:txBody>
      </p:sp>
      <p:sp>
        <p:nvSpPr>
          <p:cNvPr id="3" name="Content Placeholder 2"/>
          <p:cNvSpPr>
            <a:spLocks noGrp="1"/>
          </p:cNvSpPr>
          <p:nvPr>
            <p:ph sz="half" idx="1"/>
          </p:nvPr>
        </p:nvSpPr>
        <p:spPr/>
        <p:txBody>
          <a:bodyPr/>
          <a:lstStyle/>
          <a:p>
            <a:r>
              <a:rPr lang="en-GB" altLang="zh-CN" dirty="0"/>
              <a:t>Ongoing processes in the everyday sensemaking and stories in changing organizations:</a:t>
            </a:r>
          </a:p>
          <a:p>
            <a:pPr lvl="1"/>
            <a:r>
              <a:rPr lang="en-GB" altLang="zh-CN" dirty="0" err="1"/>
              <a:t>Sociomaterial</a:t>
            </a:r>
            <a:r>
              <a:rPr lang="en-GB" altLang="zh-CN" dirty="0"/>
              <a:t> processes</a:t>
            </a:r>
          </a:p>
          <a:p>
            <a:pPr lvl="1"/>
            <a:r>
              <a:rPr lang="en-GB" altLang="zh-CN" dirty="0"/>
              <a:t>Temporalities and contextual processes</a:t>
            </a:r>
          </a:p>
          <a:p>
            <a:pPr lvl="1"/>
            <a:r>
              <a:rPr lang="en-GB" altLang="zh-CN" dirty="0"/>
              <a:t>Power-political processes</a:t>
            </a:r>
          </a:p>
        </p:txBody>
      </p: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b="3850"/>
          <a:stretch/>
        </p:blipFill>
        <p:spPr>
          <a:xfrm>
            <a:off x="5580112" y="1484784"/>
            <a:ext cx="2925572" cy="4875954"/>
          </a:xfrm>
          <a:prstGeom prst="rect">
            <a:avLst/>
          </a:prstGeom>
        </p:spPr>
      </p:pic>
      <p:sp>
        <p:nvSpPr>
          <p:cNvPr id="4" name="Slide Number Placeholder 3"/>
          <p:cNvSpPr>
            <a:spLocks noGrp="1"/>
          </p:cNvSpPr>
          <p:nvPr>
            <p:ph type="sldNum" sz="quarter" idx="12"/>
          </p:nvPr>
        </p:nvSpPr>
        <p:spPr/>
        <p:txBody>
          <a:bodyPr/>
          <a:lstStyle/>
          <a:p>
            <a:fld id="{6ED6A5B7-68D4-482A-B6CD-288341D52D7A}" type="slidenum">
              <a:rPr lang="en-GB" altLang="en-US" smtClean="0"/>
              <a:pPr/>
              <a:t>13</a:t>
            </a:fld>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A </a:t>
            </a:r>
            <a:r>
              <a:rPr lang="en-GB" altLang="en-US" dirty="0" err="1">
                <a:latin typeface="Arial" panose="020B0604020202020204" pitchFamily="34" charset="0"/>
                <a:cs typeface="Arial" panose="020B0604020202020204" pitchFamily="34" charset="0"/>
              </a:rPr>
              <a:t>processual</a:t>
            </a:r>
            <a:r>
              <a:rPr lang="en-GB" altLang="en-US" dirty="0">
                <a:latin typeface="Arial" panose="020B0604020202020204" pitchFamily="34" charset="0"/>
                <a:cs typeface="Arial" panose="020B0604020202020204" pitchFamily="34" charset="0"/>
              </a:rPr>
              <a:t> approach</a:t>
            </a:r>
            <a:endParaRPr lang="en-US" dirty="0"/>
          </a:p>
        </p:txBody>
      </p:sp>
      <p:sp>
        <p:nvSpPr>
          <p:cNvPr id="3" name="Content Placeholder 2"/>
          <p:cNvSpPr>
            <a:spLocks noGrp="1"/>
          </p:cNvSpPr>
          <p:nvPr>
            <p:ph idx="1"/>
          </p:nvPr>
        </p:nvSpPr>
        <p:spPr/>
        <p:txBody>
          <a:bodyPr/>
          <a:lstStyle/>
          <a:p>
            <a:pPr>
              <a:spcBef>
                <a:spcPct val="10000"/>
              </a:spcBef>
              <a:spcAft>
                <a:spcPct val="10000"/>
              </a:spcAft>
            </a:pPr>
            <a:r>
              <a:rPr lang="en-US" altLang="en-US" dirty="0">
                <a:latin typeface="Arial" panose="020B0604020202020204" pitchFamily="34" charset="0"/>
                <a:cs typeface="Arial" panose="020B0604020202020204" pitchFamily="34" charset="0"/>
              </a:rPr>
              <a:t>Change is complex (change initiatives often complicated as other changes occurring simultaneously) and experienced subjectively.</a:t>
            </a:r>
          </a:p>
          <a:p>
            <a:pPr>
              <a:spcBef>
                <a:spcPct val="10000"/>
              </a:spcBef>
              <a:spcAft>
                <a:spcPct val="10000"/>
              </a:spcAft>
            </a:pPr>
            <a:r>
              <a:rPr lang="en-US" altLang="en-US" dirty="0">
                <a:latin typeface="Arial" panose="020B0604020202020204" pitchFamily="34" charset="0"/>
                <a:cs typeface="Arial" panose="020B0604020202020204" pitchFamily="34" charset="0"/>
              </a:rPr>
              <a:t>Change is a dynamic non-linear unfolding odyssey – not pass through stages but messy process.</a:t>
            </a:r>
          </a:p>
          <a:p>
            <a:pPr>
              <a:spcBef>
                <a:spcPct val="10000"/>
              </a:spcBef>
              <a:spcAft>
                <a:spcPct val="10000"/>
              </a:spcAft>
            </a:pPr>
            <a:r>
              <a:rPr lang="en-US" altLang="en-US" dirty="0">
                <a:latin typeface="Arial" panose="020B0604020202020204" pitchFamily="34" charset="0"/>
                <a:cs typeface="Arial" panose="020B0604020202020204" pitchFamily="34" charset="0"/>
              </a:rPr>
              <a:t>Managing change is difficult – it is often about keeping many things up in the air at the same time – and political.</a:t>
            </a:r>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14</a:t>
            </a:fld>
            <a:endParaRPr lang="en-GB" altLang="en-US" dirty="0"/>
          </a:p>
        </p:txBody>
      </p:sp>
    </p:spTree>
  </p:cSld>
  <p:clrMapOvr>
    <a:masterClrMapping/>
  </p:clrMapOvr>
  <p:transition>
    <p:checke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err="1"/>
              <a:t>Processual</a:t>
            </a:r>
            <a:r>
              <a:rPr lang="en-AU" dirty="0"/>
              <a:t> perspective in practice</a:t>
            </a:r>
          </a:p>
        </p:txBody>
      </p:sp>
      <p:sp>
        <p:nvSpPr>
          <p:cNvPr id="24579" name="Content Placeholder 2"/>
          <p:cNvSpPr>
            <a:spLocks noGrp="1"/>
          </p:cNvSpPr>
          <p:nvPr>
            <p:ph idx="1"/>
          </p:nvPr>
        </p:nvSpPr>
        <p:spPr/>
        <p:txBody>
          <a:bodyPr/>
          <a:lstStyle/>
          <a:p>
            <a:r>
              <a:rPr lang="en-AU" altLang="en-US" dirty="0"/>
              <a:t>Acknowledges complexity and non-linear dynamics of changing organizations in seeking to explain underlying processes </a:t>
            </a:r>
          </a:p>
          <a:p>
            <a:r>
              <a:rPr lang="en-AU" altLang="en-US" dirty="0"/>
              <a:t>Epistemological search for understanding of changing organizations (downfall, growth, transformation, adaptation) and the influences that shape them over time</a:t>
            </a:r>
          </a:p>
          <a:p>
            <a:r>
              <a:rPr lang="en-AU" altLang="en-US" dirty="0"/>
              <a:t>Observations (RBWA), documents and field interviews – longitudinal qualitative data</a:t>
            </a:r>
          </a:p>
        </p:txBody>
      </p:sp>
      <p:sp>
        <p:nvSpPr>
          <p:cNvPr id="3" name="Slide Number Placeholder 2"/>
          <p:cNvSpPr>
            <a:spLocks noGrp="1"/>
          </p:cNvSpPr>
          <p:nvPr>
            <p:ph type="sldNum" sz="quarter" idx="12"/>
          </p:nvPr>
        </p:nvSpPr>
        <p:spPr/>
        <p:txBody>
          <a:bodyPr/>
          <a:lstStyle/>
          <a:p>
            <a:fld id="{7768098B-631E-4307-A774-14D3DD7CAD76}" type="slidenum">
              <a:rPr lang="en-GB" altLang="en-US" smtClean="0"/>
              <a:pPr/>
              <a:t>15</a:t>
            </a:fld>
            <a:endParaRPr lang="en-GB" altLang="en-US" dirty="0"/>
          </a:p>
        </p:txBody>
      </p:sp>
    </p:spTree>
    <p:extLst>
      <p:ext uri="{BB962C8B-B14F-4D97-AF65-F5344CB8AC3E}">
        <p14:creationId xmlns:p14="http://schemas.microsoft.com/office/powerpoint/2010/main" val="1237644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CN" dirty="0"/>
              <a:t>Dawson’s </a:t>
            </a:r>
            <a:r>
              <a:rPr lang="en-GB" altLang="zh-CN" dirty="0" err="1"/>
              <a:t>processual</a:t>
            </a:r>
            <a:r>
              <a:rPr lang="en-GB" altLang="zh-CN" dirty="0"/>
              <a:t> methodology</a:t>
            </a:r>
            <a:endParaRPr lang="en-US" dirty="0"/>
          </a:p>
        </p:txBody>
      </p:sp>
      <p:sp>
        <p:nvSpPr>
          <p:cNvPr id="3" name="Content Placeholder 2"/>
          <p:cNvSpPr>
            <a:spLocks noGrp="1"/>
          </p:cNvSpPr>
          <p:nvPr>
            <p:ph idx="1"/>
          </p:nvPr>
        </p:nvSpPr>
        <p:spPr/>
        <p:txBody>
          <a:bodyPr/>
          <a:lstStyle/>
          <a:p>
            <a:r>
              <a:rPr lang="en-GB" altLang="en-US" dirty="0"/>
              <a:t>Detailed in-depth longitudinal case studies</a:t>
            </a:r>
          </a:p>
          <a:p>
            <a:r>
              <a:rPr lang="en-GB" altLang="en-US" dirty="0"/>
              <a:t>Large body of qualitative data</a:t>
            </a:r>
          </a:p>
          <a:p>
            <a:r>
              <a:rPr lang="en-GB" altLang="zh-CN" dirty="0"/>
              <a:t>Process studied over time (real &amp; retrospective)</a:t>
            </a:r>
          </a:p>
          <a:p>
            <a:r>
              <a:rPr lang="en-GB" altLang="zh-CN" dirty="0"/>
              <a:t>Account of historical &amp; organizational context</a:t>
            </a:r>
          </a:p>
          <a:p>
            <a:r>
              <a:rPr lang="en-GB" altLang="zh-CN" dirty="0"/>
              <a:t>Views of employees and all levels and key stakeholders</a:t>
            </a:r>
            <a:endParaRPr lang="en-US" dirty="0"/>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16</a:t>
            </a:fld>
            <a:endParaRPr lang="en-GB" altLang="en-US" dirty="0"/>
          </a:p>
        </p:txBody>
      </p:sp>
    </p:spTree>
    <p:extLst>
      <p:ext uri="{BB962C8B-B14F-4D97-AF65-F5344CB8AC3E}">
        <p14:creationId xmlns:p14="http://schemas.microsoft.com/office/powerpoint/2010/main" val="3337588255"/>
      </p:ext>
    </p:extLst>
  </p:cSld>
  <p:clrMapOvr>
    <a:masterClrMapping/>
  </p:clrMapOvr>
  <p:transition>
    <p:checker/>
  </p:transition>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CN" dirty="0"/>
              <a:t>Date collection techniques</a:t>
            </a:r>
            <a:endParaRPr lang="en-US" dirty="0"/>
          </a:p>
        </p:txBody>
      </p:sp>
      <p:sp>
        <p:nvSpPr>
          <p:cNvPr id="3" name="Content Placeholder 2"/>
          <p:cNvSpPr>
            <a:spLocks noGrp="1"/>
          </p:cNvSpPr>
          <p:nvPr>
            <p:ph idx="1"/>
          </p:nvPr>
        </p:nvSpPr>
        <p:spPr/>
        <p:txBody>
          <a:bodyPr/>
          <a:lstStyle/>
          <a:p>
            <a:r>
              <a:rPr lang="en-GB" altLang="zh-CN" dirty="0"/>
              <a:t>Participant and non-participant observation</a:t>
            </a:r>
          </a:p>
          <a:p>
            <a:r>
              <a:rPr lang="en-GB" altLang="zh-CN" dirty="0"/>
              <a:t>In-depth interviewing plus repeat interviews (stakeholders, e.g., trade unionists, change consultants, employees of all ranks and positions)</a:t>
            </a:r>
          </a:p>
          <a:p>
            <a:r>
              <a:rPr lang="en-GB" altLang="zh-CN" dirty="0"/>
              <a:t>Documentation (internal and external)</a:t>
            </a:r>
          </a:p>
          <a:p>
            <a:r>
              <a:rPr lang="en-GB" altLang="zh-CN" dirty="0"/>
              <a:t>Group discussions, engagement in social and outside activities as appropriate </a:t>
            </a:r>
          </a:p>
          <a:p>
            <a:r>
              <a:rPr lang="en-GB" altLang="zh-CN" dirty="0"/>
              <a:t>Research By Walking Around (RBWA) and through immersion in the site of study</a:t>
            </a:r>
            <a:endParaRPr lang="en-US" dirty="0"/>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17</a:t>
            </a:fld>
            <a:endParaRPr lang="en-GB" altLang="en-US" dirty="0"/>
          </a:p>
        </p:txBody>
      </p:sp>
    </p:spTree>
    <p:extLst>
      <p:ext uri="{BB962C8B-B14F-4D97-AF65-F5344CB8AC3E}">
        <p14:creationId xmlns:p14="http://schemas.microsoft.com/office/powerpoint/2010/main" val="367717291"/>
      </p:ext>
    </p:extLst>
  </p:cSld>
  <p:clrMapOvr>
    <a:masterClrMapping/>
  </p:clrMapOvr>
  <p:transition>
    <p:checke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dirty="0"/>
              <a:t>Studying change over clock and </a:t>
            </a:r>
            <a:r>
              <a:rPr lang="en-GB" altLang="en-US" dirty="0" err="1"/>
              <a:t>calendrical</a:t>
            </a:r>
            <a:r>
              <a:rPr lang="en-GB" altLang="en-US" dirty="0"/>
              <a:t> time</a:t>
            </a:r>
          </a:p>
        </p:txBody>
      </p:sp>
      <p:sp>
        <p:nvSpPr>
          <p:cNvPr id="36867" name="Content Placeholder 2"/>
          <p:cNvSpPr>
            <a:spLocks noGrp="1"/>
          </p:cNvSpPr>
          <p:nvPr>
            <p:ph idx="1"/>
          </p:nvPr>
        </p:nvSpPr>
        <p:spPr/>
        <p:txBody>
          <a:bodyPr/>
          <a:lstStyle/>
          <a:p>
            <a:r>
              <a:rPr lang="en-GB" altLang="en-US" dirty="0"/>
              <a:t>Initial awareness of the need to change:</a:t>
            </a:r>
          </a:p>
          <a:p>
            <a:pPr lvl="1"/>
            <a:r>
              <a:rPr lang="en-GB" altLang="en-US" dirty="0"/>
              <a:t>Reactive to events, proactive strategies or combination.</a:t>
            </a:r>
          </a:p>
          <a:p>
            <a:r>
              <a:rPr lang="en-GB" altLang="en-US" dirty="0"/>
              <a:t>The processes of change:</a:t>
            </a:r>
          </a:p>
          <a:p>
            <a:pPr lvl="1"/>
            <a:r>
              <a:rPr lang="en-GB" altLang="en-US" dirty="0"/>
              <a:t>Series of decisions and activities.</a:t>
            </a:r>
          </a:p>
          <a:p>
            <a:pPr lvl="1"/>
            <a:r>
              <a:rPr lang="en-GB" altLang="en-US" dirty="0"/>
              <a:t>Includes planning, implementation, emergence and the unexpected and unforeseen.</a:t>
            </a:r>
          </a:p>
          <a:p>
            <a:r>
              <a:rPr lang="en-GB" altLang="en-US" dirty="0"/>
              <a:t>Operation of new work practices and procedures.</a:t>
            </a:r>
          </a:p>
        </p:txBody>
      </p:sp>
      <p:sp>
        <p:nvSpPr>
          <p:cNvPr id="2" name="Slide Number Placeholder 1"/>
          <p:cNvSpPr>
            <a:spLocks noGrp="1"/>
          </p:cNvSpPr>
          <p:nvPr>
            <p:ph type="sldNum" sz="quarter" idx="12"/>
          </p:nvPr>
        </p:nvSpPr>
        <p:spPr/>
        <p:txBody>
          <a:bodyPr/>
          <a:lstStyle/>
          <a:p>
            <a:fld id="{7768098B-631E-4307-A774-14D3DD7CAD76}" type="slidenum">
              <a:rPr lang="en-GB" altLang="en-US" smtClean="0"/>
              <a:pPr/>
              <a:t>18</a:t>
            </a:fld>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Accommodating multiple times and temporalities</a:t>
            </a:r>
          </a:p>
        </p:txBody>
      </p:sp>
      <p:sp>
        <p:nvSpPr>
          <p:cNvPr id="3" name="Content Placeholder 2"/>
          <p:cNvSpPr>
            <a:spLocks noGrp="1"/>
          </p:cNvSpPr>
          <p:nvPr>
            <p:ph idx="1"/>
          </p:nvPr>
        </p:nvSpPr>
        <p:spPr/>
        <p:txBody>
          <a:bodyPr/>
          <a:lstStyle/>
          <a:p>
            <a:r>
              <a:rPr lang="en-AU" dirty="0"/>
              <a:t>Objective time</a:t>
            </a:r>
          </a:p>
          <a:p>
            <a:pPr lvl="1"/>
            <a:r>
              <a:rPr lang="en-AU" dirty="0"/>
              <a:t>Application of time measuring devices to regulating, controlling and scheduling activities, that is, clocks, calendars and mobile phones</a:t>
            </a:r>
          </a:p>
          <a:p>
            <a:r>
              <a:rPr lang="en-AU" dirty="0"/>
              <a:t>Subjective time</a:t>
            </a:r>
          </a:p>
          <a:p>
            <a:pPr lvl="1"/>
            <a:r>
              <a:rPr lang="en-AU" dirty="0"/>
              <a:t>The way we subjectively experience lived time as individuals and groups: the present (the now), the past (memories, backward glance), the future (expectations, potentialities)</a:t>
            </a:r>
            <a:endParaRPr lang="en-GB" dirty="0"/>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19</a:t>
            </a:fld>
            <a:endParaRPr lang="en-GB" altLang="en-US" dirty="0"/>
          </a:p>
        </p:txBody>
      </p:sp>
    </p:spTree>
    <p:extLst>
      <p:ext uri="{BB962C8B-B14F-4D97-AF65-F5344CB8AC3E}">
        <p14:creationId xmlns:p14="http://schemas.microsoft.com/office/powerpoint/2010/main" val="2601382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Temporality and change central</a:t>
            </a:r>
          </a:p>
        </p:txBody>
      </p:sp>
      <p:sp>
        <p:nvSpPr>
          <p:cNvPr id="3" name="Content Placeholder 2"/>
          <p:cNvSpPr>
            <a:spLocks noGrp="1"/>
          </p:cNvSpPr>
          <p:nvPr>
            <p:ph idx="1"/>
          </p:nvPr>
        </p:nvSpPr>
        <p:spPr/>
        <p:txBody>
          <a:bodyPr/>
          <a:lstStyle/>
          <a:p>
            <a:r>
              <a:rPr lang="en-GB" dirty="0"/>
              <a:t>Recurrent and cyclical sequences predominate with the notion that occur in a pre-set way – but past, present and future are </a:t>
            </a:r>
            <a:r>
              <a:rPr lang="en-GB" b="1" dirty="0"/>
              <a:t>non-linear</a:t>
            </a:r>
            <a:r>
              <a:rPr lang="en-GB" dirty="0"/>
              <a:t>.</a:t>
            </a:r>
          </a:p>
          <a:p>
            <a:r>
              <a:rPr lang="en-AU" dirty="0"/>
              <a:t>Interplay between linear clock time (</a:t>
            </a:r>
            <a:r>
              <a:rPr lang="en-AU" i="1" dirty="0" err="1"/>
              <a:t>chronos</a:t>
            </a:r>
            <a:r>
              <a:rPr lang="en-AU" dirty="0"/>
              <a:t>), cyclical event time (</a:t>
            </a:r>
            <a:r>
              <a:rPr lang="en-AU" i="1" dirty="0" err="1"/>
              <a:t>kairos</a:t>
            </a:r>
            <a:r>
              <a:rPr lang="en-AU" dirty="0"/>
              <a:t>) and experiential, process and extra-spatial time.</a:t>
            </a:r>
          </a:p>
          <a:p>
            <a:r>
              <a:rPr lang="en-GB" dirty="0"/>
              <a:t>Incorporate the influence of temporal subjectivities on changes which are central to explaining lived experiences.</a:t>
            </a:r>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20</a:t>
            </a:fld>
            <a:endParaRPr lang="en-GB" altLang="en-US" dirty="0"/>
          </a:p>
        </p:txBody>
      </p:sp>
    </p:spTree>
    <p:extLst>
      <p:ext uri="{BB962C8B-B14F-4D97-AF65-F5344CB8AC3E}">
        <p14:creationId xmlns:p14="http://schemas.microsoft.com/office/powerpoint/2010/main" val="10945948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AU" altLang="en-US" dirty="0"/>
              <a:t>Merging temporalities in change stories and </a:t>
            </a:r>
            <a:r>
              <a:rPr lang="en-AU" altLang="en-US" dirty="0" err="1"/>
              <a:t>sensemaking</a:t>
            </a:r>
            <a:endParaRPr lang="en-AU" altLang="en-US" dirty="0"/>
          </a:p>
        </p:txBody>
      </p:sp>
      <p:sp>
        <p:nvSpPr>
          <p:cNvPr id="37891" name="Content Placeholder 2"/>
          <p:cNvSpPr>
            <a:spLocks noGrp="1"/>
          </p:cNvSpPr>
          <p:nvPr>
            <p:ph idx="1"/>
          </p:nvPr>
        </p:nvSpPr>
        <p:spPr/>
        <p:txBody>
          <a:bodyPr/>
          <a:lstStyle/>
          <a:p>
            <a:r>
              <a:rPr lang="en-AU" altLang="en-US" dirty="0"/>
              <a:t>Storying process increases in times of change, uncertainty and complexity.</a:t>
            </a:r>
          </a:p>
          <a:p>
            <a:r>
              <a:rPr lang="en-AU" altLang="en-US" dirty="0"/>
              <a:t>Stories present a preferred view of events or a situation with the aim of engaging others in collective meaning construction.</a:t>
            </a:r>
          </a:p>
          <a:p>
            <a:r>
              <a:rPr lang="en-AU" altLang="en-US" dirty="0"/>
              <a:t>Process is dynamic and ongoing and as we make sense we also seek to shape this process and influence others (give sense) and shape changes describing.</a:t>
            </a:r>
          </a:p>
        </p:txBody>
      </p:sp>
      <p:sp>
        <p:nvSpPr>
          <p:cNvPr id="2" name="Slide Number Placeholder 1"/>
          <p:cNvSpPr>
            <a:spLocks noGrp="1"/>
          </p:cNvSpPr>
          <p:nvPr>
            <p:ph type="sldNum" sz="quarter" idx="12"/>
          </p:nvPr>
        </p:nvSpPr>
        <p:spPr/>
        <p:txBody>
          <a:bodyPr/>
          <a:lstStyle/>
          <a:p>
            <a:fld id="{7768098B-631E-4307-A774-14D3DD7CAD76}" type="slidenum">
              <a:rPr lang="en-GB" altLang="en-US" smtClean="0"/>
              <a:pPr/>
              <a:t>21</a:t>
            </a:fld>
            <a:endParaRPr lang="en-GB" altLang="en-US" dirty="0"/>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Change as a multi-story process</a:t>
            </a:r>
          </a:p>
        </p:txBody>
      </p:sp>
      <p:sp>
        <p:nvSpPr>
          <p:cNvPr id="3" name="Content Placeholder 2"/>
          <p:cNvSpPr>
            <a:spLocks noGrp="1"/>
          </p:cNvSpPr>
          <p:nvPr>
            <p:ph idx="1"/>
          </p:nvPr>
        </p:nvSpPr>
        <p:spPr/>
        <p:txBody>
          <a:bodyPr/>
          <a:lstStyle/>
          <a:p>
            <a:r>
              <a:rPr lang="en-AU" dirty="0"/>
              <a:t>Individual and collective stories emerge and are continually reconstituted.</a:t>
            </a:r>
          </a:p>
          <a:p>
            <a:r>
              <a:rPr lang="en-AU" dirty="0"/>
              <a:t>Stories draw on the past, present and future.</a:t>
            </a:r>
          </a:p>
          <a:p>
            <a:r>
              <a:rPr lang="en-AU" dirty="0"/>
              <a:t>Different change stories promoted among different groups and levels in organizations.</a:t>
            </a:r>
          </a:p>
          <a:p>
            <a:r>
              <a:rPr lang="en-AU" dirty="0"/>
              <a:t>Need to consider storytellers and audience as stories are re-crafted for different audiences to give a particular sense to the changes they not only seek to explain but influence in the telling.</a:t>
            </a:r>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22</a:t>
            </a:fld>
            <a:endParaRPr lang="en-GB" altLang="en-US" dirty="0"/>
          </a:p>
        </p:txBody>
      </p:sp>
    </p:spTree>
    <p:extLst>
      <p:ext uri="{BB962C8B-B14F-4D97-AF65-F5344CB8AC3E}">
        <p14:creationId xmlns:p14="http://schemas.microsoft.com/office/powerpoint/2010/main" val="27849802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Temporal </a:t>
            </a:r>
            <a:r>
              <a:rPr lang="en-GB" dirty="0" err="1"/>
              <a:t>storying</a:t>
            </a:r>
            <a:r>
              <a:rPr lang="en-GB" dirty="0"/>
              <a:t> (1 of 2)</a:t>
            </a:r>
          </a:p>
        </p:txBody>
      </p:sp>
      <p:sp>
        <p:nvSpPr>
          <p:cNvPr id="3" name="Content Placeholder 2"/>
          <p:cNvSpPr>
            <a:spLocks noGrp="1"/>
          </p:cNvSpPr>
          <p:nvPr>
            <p:ph idx="1"/>
          </p:nvPr>
        </p:nvSpPr>
        <p:spPr/>
        <p:txBody>
          <a:bodyPr/>
          <a:lstStyle/>
          <a:p>
            <a:r>
              <a:rPr lang="en-GB" dirty="0"/>
              <a:t>Advocate four main temporal story ideal-types during change:</a:t>
            </a:r>
          </a:p>
          <a:p>
            <a:pPr marL="685800" lvl="1" indent="-457200">
              <a:buFont typeface="+mj-lt"/>
              <a:buAutoNum type="arabicPeriod"/>
            </a:pPr>
            <a:r>
              <a:rPr lang="en-GB" dirty="0"/>
              <a:t>Retrospective </a:t>
            </a:r>
            <a:r>
              <a:rPr lang="en-GB" dirty="0" err="1"/>
              <a:t>storying</a:t>
            </a:r>
            <a:r>
              <a:rPr lang="en-GB" dirty="0"/>
              <a:t> </a:t>
            </a:r>
          </a:p>
          <a:p>
            <a:pPr marL="685800" lvl="1" indent="-457200">
              <a:buFont typeface="+mj-lt"/>
              <a:buAutoNum type="arabicPeriod"/>
            </a:pPr>
            <a:r>
              <a:rPr lang="en-GB" dirty="0"/>
              <a:t>Present continuity-oriented stories</a:t>
            </a:r>
          </a:p>
          <a:p>
            <a:pPr marL="685800" lvl="1" indent="-457200">
              <a:buFont typeface="+mj-lt"/>
              <a:buAutoNum type="arabicPeriod"/>
            </a:pPr>
            <a:r>
              <a:rPr lang="en-GB" dirty="0"/>
              <a:t>Present change-oriented stories</a:t>
            </a:r>
          </a:p>
          <a:p>
            <a:pPr marL="685800" lvl="1" indent="-457200">
              <a:buFont typeface="+mj-lt"/>
              <a:buAutoNum type="arabicPeriod"/>
            </a:pPr>
            <a:r>
              <a:rPr lang="en-GB" dirty="0"/>
              <a:t>Prospective </a:t>
            </a:r>
            <a:r>
              <a:rPr lang="en-GB" dirty="0" err="1"/>
              <a:t>storying</a:t>
            </a:r>
            <a:endParaRPr lang="en-GB" dirty="0"/>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23</a:t>
            </a:fld>
            <a:endParaRPr lang="en-GB" altLang="en-US" dirty="0"/>
          </a:p>
        </p:txBody>
      </p:sp>
    </p:spTree>
    <p:extLst>
      <p:ext uri="{BB962C8B-B14F-4D97-AF65-F5344CB8AC3E}">
        <p14:creationId xmlns:p14="http://schemas.microsoft.com/office/powerpoint/2010/main" val="2400324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Temporal </a:t>
            </a:r>
            <a:r>
              <a:rPr lang="en-GB" dirty="0" err="1"/>
              <a:t>storying</a:t>
            </a:r>
            <a:r>
              <a:rPr lang="en-GB" dirty="0"/>
              <a:t> (2 of 2)</a:t>
            </a:r>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4640" y="1610754"/>
            <a:ext cx="3474720" cy="4842582"/>
          </a:xfrm>
          <a:prstGeom prst="rect">
            <a:avLst/>
          </a:prstGeom>
        </p:spPr>
      </p:pic>
      <p:sp>
        <p:nvSpPr>
          <p:cNvPr id="2" name="Slide Number Placeholder 1"/>
          <p:cNvSpPr>
            <a:spLocks noGrp="1"/>
          </p:cNvSpPr>
          <p:nvPr>
            <p:ph type="sldNum" sz="quarter" idx="12"/>
          </p:nvPr>
        </p:nvSpPr>
        <p:spPr/>
        <p:txBody>
          <a:bodyPr/>
          <a:lstStyle/>
          <a:p>
            <a:fld id="{7768098B-631E-4307-A774-14D3DD7CAD76}" type="slidenum">
              <a:rPr lang="en-GB" altLang="en-US" smtClean="0"/>
              <a:pPr/>
              <a:t>24</a:t>
            </a:fld>
            <a:endParaRPr lang="en-GB" altLang="en-US" dirty="0"/>
          </a:p>
        </p:txBody>
      </p:sp>
    </p:spTree>
    <p:extLst>
      <p:ext uri="{BB962C8B-B14F-4D97-AF65-F5344CB8AC3E}">
        <p14:creationId xmlns:p14="http://schemas.microsoft.com/office/powerpoint/2010/main" val="39978947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Temporal </a:t>
            </a:r>
            <a:r>
              <a:rPr lang="en-GB" dirty="0" err="1"/>
              <a:t>sensemaking</a:t>
            </a:r>
            <a:r>
              <a:rPr lang="en-GB" dirty="0"/>
              <a:t> and stories (1 of 2)</a:t>
            </a:r>
          </a:p>
        </p:txBody>
      </p:sp>
      <p:sp>
        <p:nvSpPr>
          <p:cNvPr id="3" name="Content Placeholder 2"/>
          <p:cNvSpPr>
            <a:spLocks noGrp="1"/>
          </p:cNvSpPr>
          <p:nvPr>
            <p:ph idx="1"/>
          </p:nvPr>
        </p:nvSpPr>
        <p:spPr/>
        <p:txBody>
          <a:bodyPr/>
          <a:lstStyle/>
          <a:p>
            <a:r>
              <a:rPr lang="en-GB" dirty="0"/>
              <a:t>These processes of temporal </a:t>
            </a:r>
            <a:r>
              <a:rPr lang="en-GB" dirty="0" err="1"/>
              <a:t>sensemaking</a:t>
            </a:r>
            <a:r>
              <a:rPr lang="en-GB" dirty="0"/>
              <a:t> around stories in times of change are all part of interweaving and overlapping power-political process and temporal contextual dynamics and the shifting </a:t>
            </a:r>
            <a:r>
              <a:rPr lang="en-GB" dirty="0" err="1"/>
              <a:t>sociomaterial</a:t>
            </a:r>
            <a:r>
              <a:rPr lang="en-GB" dirty="0"/>
              <a:t> relations that shape change:</a:t>
            </a:r>
          </a:p>
          <a:p>
            <a:pPr lvl="1"/>
            <a:r>
              <a:rPr lang="en-GB" dirty="0" err="1"/>
              <a:t>Sociomaterial</a:t>
            </a:r>
            <a:r>
              <a:rPr lang="en-GB" dirty="0"/>
              <a:t> relations</a:t>
            </a:r>
          </a:p>
          <a:p>
            <a:pPr lvl="1"/>
            <a:r>
              <a:rPr lang="en-GB" dirty="0"/>
              <a:t>Temporal context</a:t>
            </a:r>
          </a:p>
          <a:p>
            <a:pPr lvl="1"/>
            <a:r>
              <a:rPr lang="en-GB" dirty="0"/>
              <a:t>Power-political processes</a:t>
            </a:r>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25</a:t>
            </a:fld>
            <a:endParaRPr lang="en-GB" altLang="en-US" dirty="0"/>
          </a:p>
        </p:txBody>
      </p:sp>
    </p:spTree>
    <p:extLst>
      <p:ext uri="{BB962C8B-B14F-4D97-AF65-F5344CB8AC3E}">
        <p14:creationId xmlns:p14="http://schemas.microsoft.com/office/powerpoint/2010/main" val="1191619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AU" b="1" i="1" dirty="0" err="1"/>
              <a:t>Sociomaterial</a:t>
            </a:r>
            <a:r>
              <a:rPr lang="en-AU" b="1" i="1" dirty="0"/>
              <a:t> relations</a:t>
            </a:r>
            <a:r>
              <a:rPr lang="en-AU" i="1" dirty="0"/>
              <a:t> and ongoing </a:t>
            </a:r>
            <a:r>
              <a:rPr lang="en-AU" i="1" dirty="0" err="1"/>
              <a:t>sociomaterial</a:t>
            </a:r>
            <a:r>
              <a:rPr lang="en-AU" i="1" dirty="0"/>
              <a:t> reconfigurations include this interweaving as well as timeframe, perceptions, practice </a:t>
            </a:r>
            <a:r>
              <a:rPr lang="en-AU" dirty="0"/>
              <a:t>the scale and type of change.</a:t>
            </a:r>
          </a:p>
          <a:p>
            <a:r>
              <a:rPr lang="en-AU" b="1" i="1" dirty="0"/>
              <a:t>Temporal context</a:t>
            </a:r>
            <a:r>
              <a:rPr lang="en-AU" dirty="0"/>
              <a:t> of change includes global and local business context and internal elements, including stories, </a:t>
            </a:r>
            <a:r>
              <a:rPr lang="en-AU" dirty="0" err="1"/>
              <a:t>sensemaking</a:t>
            </a:r>
            <a:r>
              <a:rPr lang="en-AU" dirty="0"/>
              <a:t>, practice, structures, procedures and culture. </a:t>
            </a:r>
          </a:p>
          <a:p>
            <a:r>
              <a:rPr lang="en-AU" b="1" i="1" dirty="0"/>
              <a:t>Power-political process</a:t>
            </a:r>
            <a:r>
              <a:rPr lang="en-AU" dirty="0"/>
              <a:t> incorporates the power plays that arise in making decisions, building alliances, writing and recreating histories and rationalizing strategies.</a:t>
            </a:r>
            <a:endParaRPr lang="en-US" dirty="0"/>
          </a:p>
        </p:txBody>
      </p:sp>
      <p:sp>
        <p:nvSpPr>
          <p:cNvPr id="6" name="Title 1"/>
          <p:cNvSpPr>
            <a:spLocks noGrp="1"/>
          </p:cNvSpPr>
          <p:nvPr>
            <p:ph type="title"/>
          </p:nvPr>
        </p:nvSpPr>
        <p:spPr>
          <a:xfrm>
            <a:off x="628650" y="427148"/>
            <a:ext cx="7886700" cy="1325563"/>
          </a:xfrm>
        </p:spPr>
        <p:txBody>
          <a:bodyPr/>
          <a:lstStyle/>
          <a:p>
            <a:r>
              <a:rPr lang="en-GB" dirty="0"/>
              <a:t>Temporal </a:t>
            </a:r>
            <a:r>
              <a:rPr lang="en-GB" dirty="0" err="1"/>
              <a:t>sensemaking</a:t>
            </a:r>
            <a:r>
              <a:rPr lang="en-GB" dirty="0"/>
              <a:t> and stories (2 of 2)</a:t>
            </a:r>
          </a:p>
        </p:txBody>
      </p:sp>
      <p:sp>
        <p:nvSpPr>
          <p:cNvPr id="2" name="Slide Number Placeholder 1"/>
          <p:cNvSpPr>
            <a:spLocks noGrp="1"/>
          </p:cNvSpPr>
          <p:nvPr>
            <p:ph type="sldNum" sz="quarter" idx="12"/>
          </p:nvPr>
        </p:nvSpPr>
        <p:spPr/>
        <p:txBody>
          <a:bodyPr/>
          <a:lstStyle/>
          <a:p>
            <a:fld id="{7768098B-631E-4307-A774-14D3DD7CAD76}" type="slidenum">
              <a:rPr lang="en-GB" altLang="en-US" smtClean="0"/>
              <a:pPr/>
              <a:t>26</a:t>
            </a:fld>
            <a:endParaRPr lang="en-GB" altLang="en-US" dirty="0"/>
          </a:p>
        </p:txBody>
      </p:sp>
    </p:spTree>
  </p:cSld>
  <p:clrMapOvr>
    <a:masterClrMapping/>
  </p:clrMapOvr>
  <p:transition>
    <p:checke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03120" y="1096566"/>
            <a:ext cx="4937760" cy="3672621"/>
          </a:xfrm>
          <a:prstGeom prst="rect">
            <a:avLst/>
          </a:prstGeom>
        </p:spPr>
      </p:pic>
      <p:sp>
        <p:nvSpPr>
          <p:cNvPr id="3" name="TextBox 2"/>
          <p:cNvSpPr txBox="1"/>
          <p:nvPr/>
        </p:nvSpPr>
        <p:spPr>
          <a:xfrm>
            <a:off x="683568" y="5438268"/>
            <a:ext cx="7776864" cy="646331"/>
          </a:xfrm>
          <a:prstGeom prst="rect">
            <a:avLst/>
          </a:prstGeom>
          <a:noFill/>
        </p:spPr>
        <p:txBody>
          <a:bodyPr wrap="square" rtlCol="0">
            <a:spAutoFit/>
          </a:bodyPr>
          <a:lstStyle/>
          <a:p>
            <a:r>
              <a:rPr lang="en-AU" dirty="0"/>
              <a:t>Source: Dawson (2019) </a:t>
            </a:r>
            <a:r>
              <a:rPr lang="en-AU" i="1" dirty="0"/>
              <a:t>Reshaping Change: A Processual Perspective</a:t>
            </a:r>
            <a:r>
              <a:rPr lang="en-AU" dirty="0"/>
              <a:t>, Routledge p.49</a:t>
            </a:r>
          </a:p>
        </p:txBody>
      </p:sp>
      <p:sp>
        <p:nvSpPr>
          <p:cNvPr id="4" name="Slide Number Placeholder 3"/>
          <p:cNvSpPr>
            <a:spLocks noGrp="1"/>
          </p:cNvSpPr>
          <p:nvPr>
            <p:ph type="sldNum" sz="quarter" idx="12"/>
          </p:nvPr>
        </p:nvSpPr>
        <p:spPr/>
        <p:txBody>
          <a:bodyPr/>
          <a:lstStyle/>
          <a:p>
            <a:fld id="{344DCC8E-C49B-4200-9C20-D1A2E4331B30}" type="slidenum">
              <a:rPr lang="en-GB" altLang="en-US" smtClean="0"/>
              <a:pPr/>
              <a:t>27</a:t>
            </a:fld>
            <a:endParaRPr lang="en-GB" altLang="en-US" dirty="0"/>
          </a:p>
        </p:txBody>
      </p:sp>
    </p:spTree>
    <p:extLst>
      <p:ext uri="{BB962C8B-B14F-4D97-AF65-F5344CB8AC3E}">
        <p14:creationId xmlns:p14="http://schemas.microsoft.com/office/powerpoint/2010/main" val="16587085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Research outcomes</a:t>
            </a:r>
            <a:endParaRPr lang="en-US" dirty="0"/>
          </a:p>
        </p:txBody>
      </p:sp>
      <p:sp>
        <p:nvSpPr>
          <p:cNvPr id="3" name="Content Placeholder 2"/>
          <p:cNvSpPr>
            <a:spLocks noGrp="1"/>
          </p:cNvSpPr>
          <p:nvPr>
            <p:ph idx="1"/>
          </p:nvPr>
        </p:nvSpPr>
        <p:spPr/>
        <p:txBody>
          <a:bodyPr/>
          <a:lstStyle/>
          <a:p>
            <a:pPr>
              <a:buSzPct val="116000"/>
            </a:pPr>
            <a:r>
              <a:rPr lang="en-GB" altLang="en-US" dirty="0">
                <a:latin typeface="Arial" panose="020B0604020202020204" pitchFamily="34" charset="0"/>
                <a:cs typeface="Arial" panose="020B0604020202020204" pitchFamily="34" charset="0"/>
              </a:rPr>
              <a:t>Enables development of framework for understanding change process</a:t>
            </a:r>
          </a:p>
          <a:p>
            <a:pPr>
              <a:buSzPct val="116000"/>
            </a:pPr>
            <a:r>
              <a:rPr lang="en-GB" altLang="en-US" dirty="0">
                <a:latin typeface="Arial" panose="020B0604020202020204" pitchFamily="34" charset="0"/>
                <a:cs typeface="Arial" panose="020B0604020202020204" pitchFamily="34" charset="0"/>
              </a:rPr>
              <a:t>Enables presentation of complex change data</a:t>
            </a:r>
          </a:p>
          <a:p>
            <a:pPr>
              <a:buSzPct val="116000"/>
            </a:pPr>
            <a:r>
              <a:rPr lang="en-GB" altLang="en-US" dirty="0">
                <a:latin typeface="Arial" panose="020B0604020202020204" pitchFamily="34" charset="0"/>
                <a:cs typeface="Arial" panose="020B0604020202020204" pitchFamily="34" charset="0"/>
              </a:rPr>
              <a:t>Encourages critical appraisal, development and refinement of concepts</a:t>
            </a:r>
          </a:p>
          <a:p>
            <a:pPr>
              <a:buSzPct val="116000"/>
            </a:pPr>
            <a:r>
              <a:rPr lang="en-GB" altLang="en-US" dirty="0">
                <a:latin typeface="Arial" panose="020B0604020202020204" pitchFamily="34" charset="0"/>
                <a:cs typeface="Arial" panose="020B0604020202020204" pitchFamily="34" charset="0"/>
              </a:rPr>
              <a:t>Presents readable narrative of how change unfolds in practice</a:t>
            </a:r>
          </a:p>
          <a:p>
            <a:pPr>
              <a:buSzPct val="116000"/>
            </a:pPr>
            <a:r>
              <a:rPr lang="en-GB" altLang="en-US" dirty="0">
                <a:latin typeface="Arial" panose="020B0604020202020204" pitchFamily="34" charset="0"/>
                <a:cs typeface="Arial" panose="020B0604020202020204" pitchFamily="34" charset="0"/>
              </a:rPr>
              <a:t>Enables distillation of practical guidelines</a:t>
            </a:r>
            <a:endParaRPr lang="en-US" dirty="0"/>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28</a:t>
            </a:fld>
            <a:endParaRPr lang="en-GB" altLang="en-US" dirty="0"/>
          </a:p>
        </p:txBody>
      </p:sp>
    </p:spTree>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6DBA8-C22B-4587-0B90-A4EA6E696F4C}"/>
              </a:ext>
            </a:extLst>
          </p:cNvPr>
          <p:cNvSpPr>
            <a:spLocks noGrp="1"/>
          </p:cNvSpPr>
          <p:nvPr>
            <p:ph type="title"/>
          </p:nvPr>
        </p:nvSpPr>
        <p:spPr/>
        <p:txBody>
          <a:bodyPr/>
          <a:lstStyle/>
          <a:p>
            <a:r>
              <a:rPr lang="en-GB" dirty="0"/>
              <a:t>Dawson’s ‘rules of thumb’</a:t>
            </a:r>
          </a:p>
        </p:txBody>
      </p:sp>
      <p:sp>
        <p:nvSpPr>
          <p:cNvPr id="3" name="Content Placeholder 2">
            <a:extLst>
              <a:ext uri="{FF2B5EF4-FFF2-40B4-BE49-F238E27FC236}">
                <a16:creationId xmlns:a16="http://schemas.microsoft.com/office/drawing/2014/main" id="{9EBAA4F3-560B-D956-AD36-A01389AD8178}"/>
              </a:ext>
            </a:extLst>
          </p:cNvPr>
          <p:cNvSpPr>
            <a:spLocks noGrp="1"/>
          </p:cNvSpPr>
          <p:nvPr>
            <p:ph idx="1"/>
          </p:nvPr>
        </p:nvSpPr>
        <p:spPr/>
        <p:txBody>
          <a:bodyPr>
            <a:normAutofit fontScale="92500" lnSpcReduction="20000"/>
          </a:bodyPr>
          <a:lstStyle/>
          <a:p>
            <a:r>
              <a:rPr lang="en-GB" dirty="0"/>
              <a:t>Do not seek simple prescriptive solutions to the complex process of managing change.</a:t>
            </a:r>
          </a:p>
          <a:p>
            <a:r>
              <a:rPr lang="en-GB" dirty="0"/>
              <a:t>Change agents need to be politically sensitive and astute.</a:t>
            </a:r>
          </a:p>
          <a:p>
            <a:r>
              <a:rPr lang="en-GB" dirty="0"/>
              <a:t>Communication is central and extends beyond formal channels to include forms of non-verbal communication, gossip, stories, corridor conversations and dialogue.</a:t>
            </a:r>
          </a:p>
          <a:p>
            <a:r>
              <a:rPr lang="en-GB" dirty="0"/>
              <a:t>Learn from all experiences, do not focus on stories of ‘success’ and ignore the learning potential of failures. Success stories often simplify complex processes presenting causal post-hoc rationalizations that sanitize the messy nature of change. </a:t>
            </a:r>
          </a:p>
          <a:p>
            <a:r>
              <a:rPr lang="en-GB" dirty="0"/>
              <a:t>Align training and staff development with the implementation of change.</a:t>
            </a:r>
          </a:p>
          <a:p>
            <a:r>
              <a:rPr lang="en-GB" dirty="0"/>
              <a:t>Managing change takes time. It requires planning and flexibility in orchestrating interweaving processes and adapting to the unforeseen and unexpected.</a:t>
            </a:r>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29</a:t>
            </a:fld>
            <a:endParaRPr lang="en-GB" altLang="en-US" dirty="0"/>
          </a:p>
        </p:txBody>
      </p:sp>
    </p:spTree>
    <p:extLst>
      <p:ext uri="{BB962C8B-B14F-4D97-AF65-F5344CB8AC3E}">
        <p14:creationId xmlns:p14="http://schemas.microsoft.com/office/powerpoint/2010/main" val="30781355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Arial" panose="020B0604020202020204" pitchFamily="34" charset="0"/>
                <a:ea typeface="ＭＳ Ｐゴシック" pitchFamily="-1" charset="-128"/>
                <a:cs typeface="Arial" panose="020B0604020202020204" pitchFamily="34" charset="0"/>
              </a:rPr>
              <a:t>Change is a process and not an event for even with the best laid schemes of mice and men things go awry</a:t>
            </a:r>
            <a:endParaRPr lang="en-US" dirty="0"/>
          </a:p>
        </p:txBody>
      </p:sp>
      <p:sp>
        <p:nvSpPr>
          <p:cNvPr id="3" name="Content Placeholder 2"/>
          <p:cNvSpPr>
            <a:spLocks noGrp="1"/>
          </p:cNvSpPr>
          <p:nvPr>
            <p:ph idx="1"/>
          </p:nvPr>
        </p:nvSpPr>
        <p:spPr/>
        <p:txBody>
          <a:bodyPr/>
          <a:lstStyle/>
          <a:p>
            <a:pPr>
              <a:spcBef>
                <a:spcPct val="10000"/>
              </a:spcBef>
              <a:spcAft>
                <a:spcPct val="10000"/>
              </a:spcAft>
            </a:pPr>
            <a:r>
              <a:rPr lang="en-US" altLang="en-US" dirty="0">
                <a:latin typeface="Arial" panose="020B0604020202020204" pitchFamily="34" charset="0"/>
                <a:cs typeface="Arial" panose="020B0604020202020204" pitchFamily="34" charset="0"/>
              </a:rPr>
              <a:t>Change is complex (change initiatives often complicated as other changes occurring simultaneously) and experienced subjectively.</a:t>
            </a:r>
          </a:p>
          <a:p>
            <a:pPr>
              <a:spcBef>
                <a:spcPct val="10000"/>
              </a:spcBef>
              <a:spcAft>
                <a:spcPct val="10000"/>
              </a:spcAft>
            </a:pPr>
            <a:r>
              <a:rPr lang="en-US" altLang="en-US" dirty="0">
                <a:latin typeface="Arial" panose="020B0604020202020204" pitchFamily="34" charset="0"/>
                <a:cs typeface="Arial" panose="020B0604020202020204" pitchFamily="34" charset="0"/>
              </a:rPr>
              <a:t>Change is a dynamic non-linear unfolding odyssey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US" altLang="en-US" dirty="0">
                <a:latin typeface="Arial" panose="020B0604020202020204" pitchFamily="34" charset="0"/>
                <a:cs typeface="Arial" panose="020B0604020202020204" pitchFamily="34" charset="0"/>
              </a:rPr>
              <a:t> not pass through stages but messy process.</a:t>
            </a:r>
          </a:p>
          <a:p>
            <a:pPr>
              <a:spcBef>
                <a:spcPct val="10000"/>
              </a:spcBef>
              <a:spcAft>
                <a:spcPct val="10000"/>
              </a:spcAft>
            </a:pPr>
            <a:r>
              <a:rPr lang="en-US" altLang="en-US" dirty="0">
                <a:latin typeface="Arial" panose="020B0604020202020204" pitchFamily="34" charset="0"/>
                <a:cs typeface="Arial" panose="020B0604020202020204" pitchFamily="34" charset="0"/>
              </a:rPr>
              <a:t>Managing change is difficult – it is often about keeping many things up in the air at the same time – and political.</a:t>
            </a:r>
            <a:endParaRPr lang="en-US" dirty="0"/>
          </a:p>
        </p:txBody>
      </p:sp>
      <p:sp>
        <p:nvSpPr>
          <p:cNvPr id="4" name="Slide Number Placeholder 3"/>
          <p:cNvSpPr>
            <a:spLocks noGrp="1"/>
          </p:cNvSpPr>
          <p:nvPr>
            <p:ph type="sldNum" sz="quarter" idx="12"/>
          </p:nvPr>
        </p:nvSpPr>
        <p:spPr/>
        <p:txBody>
          <a:bodyPr/>
          <a:lstStyle/>
          <a:p>
            <a:fld id="{7768098B-631E-4307-A774-14D3DD7CAD76}" type="slidenum">
              <a:rPr lang="en-GB" altLang="en-US" smtClean="0"/>
              <a:pPr/>
              <a:t>30</a:t>
            </a:fld>
            <a:endParaRPr lang="en-GB" altLang="en-US" dirty="0"/>
          </a:p>
        </p:txBody>
      </p:sp>
    </p:spTree>
    <p:extLst>
      <p:ext uri="{BB962C8B-B14F-4D97-AF65-F5344CB8AC3E}">
        <p14:creationId xmlns:p14="http://schemas.microsoft.com/office/powerpoint/2010/main" val="1271089945"/>
      </p:ext>
    </p:extLst>
  </p:cSld>
  <p:clrMapOvr>
    <a:masterClrMapping/>
  </p:clrMapOvr>
  <p:transition>
    <p:checker/>
  </p:transition>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3155</TotalTime>
  <Words>1849</Words>
  <Application>Microsoft Office PowerPoint</Application>
  <PresentationFormat>On-screen Show (4:3)</PresentationFormat>
  <Paragraphs>174</Paragraphs>
  <Slides>30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Courier New</vt:lpstr>
      <vt:lpstr>Times New Roman</vt:lpstr>
      <vt:lpstr>CDC PPT master theme</vt:lpstr>
      <vt:lpstr>PowerPoint Presentation</vt:lpstr>
      <vt:lpstr>Chapter 10  The processual turn: Politics, context and time </vt:lpstr>
      <vt:lpstr>Learning outcomes</vt:lpstr>
      <vt:lpstr>The cultural web – Johnson (1992)</vt:lpstr>
      <vt:lpstr>Philosophical foundations</vt:lpstr>
      <vt:lpstr>PowerPoint Presentation</vt:lpstr>
      <vt:lpstr>European heritage in organization studies</vt:lpstr>
      <vt:lpstr>Andrew Pettigrew</vt:lpstr>
      <vt:lpstr>Contextualist-processual</vt:lpstr>
      <vt:lpstr>Processual analysis</vt:lpstr>
      <vt:lpstr>Awakening giant: Continuity and change in ICI – classic study</vt:lpstr>
      <vt:lpstr>Multiple histories</vt:lpstr>
      <vt:lpstr>Dawson’s processual approach</vt:lpstr>
      <vt:lpstr>A processual approach</vt:lpstr>
      <vt:lpstr>Processual perspective in practice</vt:lpstr>
      <vt:lpstr>Dawson’s processual methodology</vt:lpstr>
      <vt:lpstr>Date collection techniques</vt:lpstr>
      <vt:lpstr>Studying change over clock and calendrical time</vt:lpstr>
      <vt:lpstr>Accommodating multiple times and temporalities</vt:lpstr>
      <vt:lpstr>Temporality and change central</vt:lpstr>
      <vt:lpstr>Merging temporalities in change stories and sensemaking</vt:lpstr>
      <vt:lpstr>Change as a multi-story process</vt:lpstr>
      <vt:lpstr>Temporal storying (1 of 2)</vt:lpstr>
      <vt:lpstr>Temporal storying (2 of 2)</vt:lpstr>
      <vt:lpstr>Temporal sensemaking and stories (1 of 2)</vt:lpstr>
      <vt:lpstr>Temporal sensemaking and stories (2 of 2)</vt:lpstr>
      <vt:lpstr>PowerPoint Presentation</vt:lpstr>
      <vt:lpstr>Research outcomes</vt:lpstr>
      <vt:lpstr>Dawson’s ‘rules of thumb’</vt:lpstr>
      <vt:lpstr>Change is a process and not an event for even with the best laid schemes of mice and men things go awry</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Gimmy</cp:lastModifiedBy>
  <cp:revision>293</cp:revision>
  <dcterms:created xsi:type="dcterms:W3CDTF">2014-01-07T11:27:18Z</dcterms:created>
  <dcterms:modified xsi:type="dcterms:W3CDTF">2024-09-19T01:08:52Z</dcterms:modified>
</cp:coreProperties>
</file>