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89" r:id="rId2"/>
    <p:sldId id="353" r:id="rId3"/>
    <p:sldId id="332" r:id="rId4"/>
    <p:sldId id="333" r:id="rId5"/>
    <p:sldId id="334" r:id="rId6"/>
    <p:sldId id="335" r:id="rId7"/>
    <p:sldId id="336" r:id="rId8"/>
    <p:sldId id="337" r:id="rId9"/>
    <p:sldId id="338" r:id="rId10"/>
    <p:sldId id="339" r:id="rId11"/>
    <p:sldId id="340" r:id="rId12"/>
    <p:sldId id="341" r:id="rId13"/>
    <p:sldId id="342" r:id="rId14"/>
    <p:sldId id="343" r:id="rId15"/>
    <p:sldId id="344" r:id="rId16"/>
    <p:sldId id="345" r:id="rId17"/>
    <p:sldId id="346" r:id="rId18"/>
    <p:sldId id="347" r:id="rId19"/>
    <p:sldId id="348" r:id="rId20"/>
    <p:sldId id="349" r:id="rId21"/>
    <p:sldId id="350" r:id="rId22"/>
    <p:sldId id="351" r:id="rId23"/>
    <p:sldId id="352" r:id="rId24"/>
    <p:sldId id="355" r:id="rId25"/>
    <p:sldId id="356" r:id="rId26"/>
    <p:sldId id="357" r:id="rId27"/>
    <p:sldId id="358" r:id="rId28"/>
    <p:sldId id="359" r:id="rId29"/>
    <p:sldId id="360" r:id="rId30"/>
    <p:sldId id="412" r:id="rId31"/>
    <p:sldId id="36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7EAB9-F856-4F82-A3A9-79C6C390B9BE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93B3E0-103D-4A80-89E9-B96513465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55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606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2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63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1939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31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65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66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635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031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6699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203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803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066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55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2663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965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468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917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Activity.</a:t>
            </a:r>
            <a:r>
              <a:rPr lang="en-GB" baseline="0" dirty="0"/>
              <a:t> Students to note down and discuss their responses.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82EB08-7C33-4DCD-93FA-990B9154BC5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80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34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199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29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77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372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89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007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205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113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4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63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693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z7AC8yJxR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916833"/>
            <a:ext cx="7992888" cy="1440160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MSc. in Public health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lang="en-GB" sz="20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711624" y="3064605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Leadership- Motivation- Week 6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C949F96-606C-B728-A826-98FA063EE213}"/>
              </a:ext>
            </a:extLst>
          </p:cNvPr>
          <p:cNvGraphicFramePr>
            <a:graphicFrameLocks noGrp="1"/>
          </p:cNvGraphicFramePr>
          <p:nvPr/>
        </p:nvGraphicFramePr>
        <p:xfrm>
          <a:off x="989045" y="1328803"/>
          <a:ext cx="10375641" cy="1735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375641">
                  <a:extLst>
                    <a:ext uri="{9D8B030D-6E8A-4147-A177-3AD203B41FA5}">
                      <a16:colId xmlns:a16="http://schemas.microsoft.com/office/drawing/2014/main" val="4081449409"/>
                    </a:ext>
                  </a:extLst>
                </a:gridCol>
              </a:tblGrid>
              <a:tr h="1735802">
                <a:tc>
                  <a:txBody>
                    <a:bodyPr/>
                    <a:lstStyle/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GB" sz="3600" b="1" kern="100" dirty="0">
                          <a:solidFill>
                            <a:schemeClr val="bg1"/>
                          </a:solidFill>
                          <a:effectLst/>
                        </a:rPr>
                        <a:t>Module: LCHS7002</a:t>
                      </a:r>
                    </a:p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US" sz="3600" b="1" kern="100" dirty="0">
                          <a:solidFill>
                            <a:schemeClr val="bg1"/>
                          </a:solidFill>
                          <a:effectLst/>
                        </a:rPr>
                        <a:t>Health Care System Organization and Leadership</a:t>
                      </a:r>
                      <a:endParaRPr lang="en-GB" sz="3600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4112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A08E4-B8FA-BE9E-B13E-7C8BE17A0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42A3-E3BA-4A86-BF71-446E9532D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LO1- Understand key concepts in health leadership including, governance, health systems, systems thinking, service development and efficiency measurement.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LO2- Demonstrate knowledge on how leadership influences the planning, functioning, and structuring of local and global health systems and policy and influence outcomes in various health and social care systems.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LO3- To show an application of systems thinking and analysis which can improve health and social care outcomes.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43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44" y="188640"/>
            <a:ext cx="3538736" cy="533401"/>
          </a:xfrm>
        </p:spPr>
        <p:txBody>
          <a:bodyPr>
            <a:noAutofit/>
          </a:bodyPr>
          <a:lstStyle/>
          <a:p>
            <a:r>
              <a:rPr lang="en-GB" sz="3600" b="1" dirty="0"/>
              <a:t>Session Aims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3352" y="1412776"/>
            <a:ext cx="11161240" cy="38023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By the end of this session you should be able to: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Display a basic understanding of the concept of motivation.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State the four fundamental characteristics of motivation.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Explain the relationship between performance, ability and motivation.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Describe the basic motivational model.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Differentiate between extrinsic and intrinsic motivation.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List the eight motivational needs of individuals.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State the three broad classifications of motivation at work.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Discuss the effects of money as a motivator at work.</a:t>
            </a:r>
          </a:p>
          <a:p>
            <a:pPr>
              <a:lnSpc>
                <a:spcPct val="150000"/>
              </a:lnSpc>
            </a:pPr>
            <a:endParaRPr lang="en-GB" sz="18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63692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88640"/>
            <a:ext cx="3528392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240" y="1538300"/>
            <a:ext cx="11521280" cy="252028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This session explores the very basic of people’s motivation.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Motivation is the degree to which an individual wants and chooses to engage in certain specified behaviours (Mullins, 2016).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It signifies why people exhibit certain behaviour during certain situations. It not always easy to understand what the source of someone’s motivation is. </a:t>
            </a:r>
          </a:p>
        </p:txBody>
      </p:sp>
    </p:spTree>
    <p:extLst>
      <p:ext uri="{BB962C8B-B14F-4D97-AF65-F5344CB8AC3E}">
        <p14:creationId xmlns:p14="http://schemas.microsoft.com/office/powerpoint/2010/main" val="211415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44" y="685800"/>
            <a:ext cx="11809312" cy="726976"/>
          </a:xfrm>
        </p:spPr>
        <p:txBody>
          <a:bodyPr>
            <a:noAutofit/>
          </a:bodyPr>
          <a:lstStyle/>
          <a:p>
            <a:r>
              <a:rPr lang="en-GB" sz="3600" b="1" dirty="0"/>
              <a:t>Introduction – Activity 1 – 15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348880"/>
            <a:ext cx="11809312" cy="1584176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hlinkClick r:id="rId2"/>
              </a:rPr>
              <a:t>https://www.youtube.com/watch?v=_z7AC8yJxRU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Consider the content of the above video: </a:t>
            </a:r>
            <a:r>
              <a:rPr lang="en-US" sz="2000" dirty="0"/>
              <a:t>6 Ways to Motivate Your Team</a:t>
            </a:r>
            <a:r>
              <a:rPr lang="en-GB" sz="2000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418522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44" y="260648"/>
            <a:ext cx="11881320" cy="685800"/>
          </a:xfrm>
        </p:spPr>
        <p:txBody>
          <a:bodyPr>
            <a:noAutofit/>
          </a:bodyPr>
          <a:lstStyle/>
          <a:p>
            <a:r>
              <a:rPr lang="en-GB" sz="3600" b="1" dirty="0"/>
              <a:t>Introduction – Activity 2 – Discussion 15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340" y="2060848"/>
            <a:ext cx="11881320" cy="315503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/>
              <a:t>What can a manager do if one of their team members is lacking in motivation and this is then having a negative impact upon the performance of other team members?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What if the manager themselves is lacking motivation and application to the tasks set? Should this ever be shown and be seen by their subordinates?</a:t>
            </a:r>
          </a:p>
          <a:p>
            <a:pPr marL="514350" indent="-514350">
              <a:buFont typeface="+mj-lt"/>
              <a:buAutoNum type="arabicPeriod"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Be prepared to justify your opinions and views.</a:t>
            </a:r>
          </a:p>
        </p:txBody>
      </p:sp>
    </p:spTree>
    <p:extLst>
      <p:ext uri="{BB962C8B-B14F-4D97-AF65-F5344CB8AC3E}">
        <p14:creationId xmlns:p14="http://schemas.microsoft.com/office/powerpoint/2010/main" val="940331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18864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1772816"/>
            <a:ext cx="11953328" cy="180020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This can be positioned either inside or outside the person.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Depending on where it derives from, motivation can last for longer or shorter periods of time; be stronger or weaker; be flexible or inflexible; be able to influence others or not; cover the motivational needs of individuals or of others than those individuals.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7598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Basics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1916832"/>
            <a:ext cx="11953328" cy="2481064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Sometimes high levels of motivation are attained through some need, resulting in a certain type of behaviour by the individual, which brings a reward when that need is fulfilled.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Motivation usually comes from within and it cannot be imparted externally to a person.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Even if it is, it doesn’t have a lasting influence over the individual and is not sustainable. </a:t>
            </a:r>
          </a:p>
        </p:txBody>
      </p:sp>
    </p:spTree>
    <p:extLst>
      <p:ext uri="{BB962C8B-B14F-4D97-AF65-F5344CB8AC3E}">
        <p14:creationId xmlns:p14="http://schemas.microsoft.com/office/powerpoint/2010/main" val="163334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Basics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492896"/>
            <a:ext cx="11881320" cy="2481064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Mitchel (1982) identified four fundamental characteristics which constitute motivation: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1- Every person exhibits a unique behaviour to same situation, this symbolizes that motivation is also an </a:t>
            </a:r>
            <a:r>
              <a:rPr lang="en-GB" sz="2000" b="1" i="1" dirty="0"/>
              <a:t>individual phenomenon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2- People behave deliberately to certain situations; hence motivation is described as </a:t>
            </a:r>
            <a:r>
              <a:rPr lang="en-GB" sz="2000" b="1" i="1" dirty="0"/>
              <a:t>intentional</a:t>
            </a:r>
            <a:r>
              <a:rPr lang="en-GB" sz="2000" dirty="0"/>
              <a:t> and under individual’s own control.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10898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Basics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276872"/>
            <a:ext cx="11809312" cy="3345160"/>
          </a:xfrm>
        </p:spPr>
        <p:txBody>
          <a:bodyPr>
            <a:noAutofit/>
          </a:bodyPr>
          <a:lstStyle/>
          <a:p>
            <a:pPr lvl="0"/>
            <a:r>
              <a:rPr lang="en-GB" sz="2400" dirty="0"/>
              <a:t>Motivation is </a:t>
            </a:r>
            <a:r>
              <a:rPr lang="en-GB" sz="2400" b="1" i="1" dirty="0"/>
              <a:t>multifaceted</a:t>
            </a:r>
            <a:r>
              <a:rPr lang="en-GB" sz="2400" dirty="0"/>
              <a:t>, yet the two most important factors in its definition are: arousal (what motivates people); and the possible direction of behaviour (i.e. what behaviour an individual will exhibit).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Motivation aids in </a:t>
            </a:r>
            <a:r>
              <a:rPr lang="en-GB" sz="2400" b="1" i="1" dirty="0"/>
              <a:t>predicting behaviour </a:t>
            </a:r>
            <a:r>
              <a:rPr lang="en-GB" sz="2400" dirty="0"/>
              <a:t>of individuals or at times helps in shaping their behaviour (through introduction of rewards in situations).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5570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414424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Basics of Motivation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1905000"/>
            <a:ext cx="6217920" cy="248716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810000" y="4724401"/>
            <a:ext cx="4572000" cy="73706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Human needs in context – the situational perspective (Adapted from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</a:rPr>
              <a:t>Boddy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, 2013)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323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7059"/>
            <a:ext cx="7498080" cy="841661"/>
          </a:xfrm>
        </p:spPr>
        <p:txBody>
          <a:bodyPr>
            <a:noAutofit/>
          </a:bodyPr>
          <a:lstStyle/>
          <a:p>
            <a:r>
              <a:rPr lang="en-GB" sz="3200" b="1" dirty="0"/>
              <a:t>Activity 3 – 25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352" y="1268760"/>
            <a:ext cx="11665296" cy="1080120"/>
          </a:xfrm>
        </p:spPr>
        <p:txBody>
          <a:bodyPr/>
          <a:lstStyle/>
          <a:p>
            <a:r>
              <a:rPr lang="en-GB" sz="2400" dirty="0"/>
              <a:t>Look at the four individuals below, each of whom perform different activities.  Compare and contrast their respective motivations for the activities they perform?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30417" t="59630" r="34166" b="22592"/>
          <a:stretch/>
        </p:blipFill>
        <p:spPr>
          <a:xfrm>
            <a:off x="2707249" y="2985120"/>
            <a:ext cx="701675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219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260648"/>
            <a:ext cx="11809312" cy="654968"/>
          </a:xfrm>
        </p:spPr>
        <p:txBody>
          <a:bodyPr>
            <a:noAutofit/>
          </a:bodyPr>
          <a:lstStyle/>
          <a:p>
            <a:r>
              <a:rPr lang="en-GB" sz="3600" b="1" dirty="0"/>
              <a:t>Underlying Concept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1269053"/>
            <a:ext cx="11953328" cy="2880028"/>
          </a:xfrm>
        </p:spPr>
        <p:txBody>
          <a:bodyPr/>
          <a:lstStyle/>
          <a:p>
            <a:r>
              <a:rPr lang="en-GB" dirty="0"/>
              <a:t>The concept of motivation suggests that a person’s performance depends upon two factors;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1- Person’s abilities.</a:t>
            </a:r>
          </a:p>
          <a:p>
            <a:pPr marL="0" indent="0">
              <a:buNone/>
            </a:pPr>
            <a:r>
              <a:rPr lang="en-GB" dirty="0"/>
              <a:t>2- Motivation.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08168" y="2924944"/>
            <a:ext cx="41910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07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332656"/>
            <a:ext cx="11881320" cy="654968"/>
          </a:xfrm>
        </p:spPr>
        <p:txBody>
          <a:bodyPr>
            <a:noAutofit/>
          </a:bodyPr>
          <a:lstStyle/>
          <a:p>
            <a:r>
              <a:rPr lang="en-GB" sz="3600" b="1" dirty="0"/>
              <a:t>Underlying Concept of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1340768"/>
            <a:ext cx="11809312" cy="36724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i="1" dirty="0"/>
              <a:t>Performance = function (ability </a:t>
            </a:r>
            <a:r>
              <a:rPr lang="en-GB" b="1" i="1" dirty="0"/>
              <a:t>×</a:t>
            </a:r>
            <a:r>
              <a:rPr lang="en-GB" i="1" dirty="0"/>
              <a:t> motivation)</a:t>
            </a:r>
          </a:p>
          <a:p>
            <a:pPr marL="0" indent="0" algn="ctr">
              <a:buNone/>
            </a:pPr>
            <a:endParaRPr lang="en-GB" sz="2400" dirty="0"/>
          </a:p>
          <a:p>
            <a:r>
              <a:rPr lang="en-GB" sz="2400" dirty="0"/>
              <a:t>A person’s performance is, therefore, a product of abilities and motivation to perform that particular task. </a:t>
            </a:r>
          </a:p>
          <a:p>
            <a:endParaRPr lang="en-GB" sz="2400" dirty="0"/>
          </a:p>
          <a:p>
            <a:r>
              <a:rPr lang="en-GB" sz="2400" dirty="0"/>
              <a:t>Behaviour of a person in performing ANY task is equally affected by both of these factors; if either of them is missing or is low, performance of that person will be negatively affected proportionate to the impact.</a:t>
            </a:r>
          </a:p>
        </p:txBody>
      </p:sp>
    </p:spTree>
    <p:extLst>
      <p:ext uri="{BB962C8B-B14F-4D97-AF65-F5344CB8AC3E}">
        <p14:creationId xmlns:p14="http://schemas.microsoft.com/office/powerpoint/2010/main" val="1786928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A Basic Motivational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2204864"/>
            <a:ext cx="11881320" cy="2908920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The basic model of motivation states that there are unsatisfied needs and/or expectations within individuals which bring about tension and driving forces within them, such driving force urging individuals to achieve specific goals by exhibiting certain behaviour (efforts).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When these goals are fulfilled, a feedback process is conducted by the person and hence a new need/expectation is created. </a:t>
            </a: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7449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4199" y="291638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A Basic Motivational Model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200" y="1124744"/>
            <a:ext cx="7363968" cy="3566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67608" y="5013176"/>
            <a:ext cx="8100392" cy="418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A simplified illustration of Basic Motivational Model (Adapted from Mullins 2016)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438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54868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What Motivates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340" y="2276872"/>
            <a:ext cx="11881320" cy="2692896"/>
          </a:xfrm>
        </p:spPr>
        <p:txBody>
          <a:bodyPr>
            <a:normAutofit/>
          </a:bodyPr>
          <a:lstStyle/>
          <a:p>
            <a:r>
              <a:rPr lang="en-GB" sz="2400" dirty="0"/>
              <a:t>We talked about a ‘driving force’ in the previous section. </a:t>
            </a:r>
          </a:p>
          <a:p>
            <a:endParaRPr lang="en-GB" sz="2400" dirty="0"/>
          </a:p>
          <a:p>
            <a:r>
              <a:rPr lang="en-GB" sz="2400" dirty="0"/>
              <a:t>What is that driving force? What do people expect to achieve at work?  </a:t>
            </a:r>
          </a:p>
          <a:p>
            <a:endParaRPr lang="en-GB" sz="2400" dirty="0"/>
          </a:p>
          <a:p>
            <a:r>
              <a:rPr lang="en-GB" sz="2400" dirty="0"/>
              <a:t>People’s work needs and expectations can be classified in a number of ways, including extrinsic and intrinsic motivation. </a:t>
            </a:r>
          </a:p>
        </p:txBody>
      </p:sp>
    </p:spTree>
    <p:extLst>
      <p:ext uri="{BB962C8B-B14F-4D97-AF65-F5344CB8AC3E}">
        <p14:creationId xmlns:p14="http://schemas.microsoft.com/office/powerpoint/2010/main" val="2884722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What Motivates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1844824"/>
            <a:ext cx="11737304" cy="2980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Extrinsic Motivation:</a:t>
            </a:r>
            <a:endParaRPr lang="en-GB" sz="1800" dirty="0"/>
          </a:p>
          <a:p>
            <a:r>
              <a:rPr lang="en-GB" sz="1800" dirty="0"/>
              <a:t>Includes all tangible rewards which can be expected by an individual at work, including: bonuses; allowances; work conditions; contracts etc.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Intrinsic Motivation:</a:t>
            </a:r>
            <a:endParaRPr lang="en-GB" sz="1800" dirty="0"/>
          </a:p>
          <a:p>
            <a:r>
              <a:rPr lang="en-GB" sz="1800" dirty="0"/>
              <a:t>Includes all intangible rewards which can be expected by an individual at work, including: the satisfaction and happiness upon achieving a goal or completing a task; appreciation; recognition, etc. </a:t>
            </a:r>
          </a:p>
          <a:p>
            <a:r>
              <a:rPr lang="en-GB" sz="1800" dirty="0"/>
              <a:t>‘The psychological rewards are those that can usually be determined by the actions and behaviour of individual managers’ (Mullins 2016).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689113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Critical Needs of Employers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1916832"/>
            <a:ext cx="11809312" cy="3484984"/>
          </a:xfrm>
        </p:spPr>
        <p:txBody>
          <a:bodyPr>
            <a:noAutofit/>
          </a:bodyPr>
          <a:lstStyle/>
          <a:p>
            <a:r>
              <a:rPr lang="en-GB" sz="2000" dirty="0"/>
              <a:t>Blanchard and Johnson (1982) identified eight needs of employees which keep them motivated. </a:t>
            </a:r>
          </a:p>
          <a:p>
            <a:pPr lvl="0"/>
            <a:r>
              <a:rPr lang="en-GB" sz="2000" dirty="0"/>
              <a:t>Meaningful work.</a:t>
            </a:r>
          </a:p>
          <a:p>
            <a:pPr lvl="0"/>
            <a:r>
              <a:rPr lang="en-GB" sz="2000" dirty="0"/>
              <a:t>Collaboration.</a:t>
            </a:r>
          </a:p>
          <a:p>
            <a:pPr lvl="0"/>
            <a:r>
              <a:rPr lang="en-GB" sz="2000" dirty="0"/>
              <a:t>Fairness.</a:t>
            </a:r>
          </a:p>
          <a:p>
            <a:pPr lvl="0"/>
            <a:r>
              <a:rPr lang="en-GB" sz="2000" dirty="0"/>
              <a:t>Autonomy.</a:t>
            </a:r>
          </a:p>
          <a:p>
            <a:pPr lvl="0"/>
            <a:r>
              <a:rPr lang="en-GB" sz="2000" dirty="0"/>
              <a:t>Recognition.</a:t>
            </a:r>
          </a:p>
          <a:p>
            <a:pPr lvl="0"/>
            <a:r>
              <a:rPr lang="en-GB" sz="2000" dirty="0"/>
              <a:t>Growth.</a:t>
            </a:r>
          </a:p>
          <a:p>
            <a:pPr lvl="0"/>
            <a:r>
              <a:rPr lang="en-GB" sz="2000" dirty="0"/>
              <a:t>Connectedness with leaders.</a:t>
            </a:r>
          </a:p>
          <a:p>
            <a:pPr lvl="0"/>
            <a:r>
              <a:rPr lang="en-GB" sz="2000" dirty="0"/>
              <a:t>Connectedness with colleagues.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088596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560" y="54868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Critical Needs of Employers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636912"/>
            <a:ext cx="11809312" cy="2332856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Kets de Vries (cited in Mullins 2016) suggested that successful companies should adapt a system which doesn’t only include the meeting of basic physiological needs, but also includes fulfilment of various high order needs and rewards for their employees including the following: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Fairness, autonomy, appreciation, recognition at work, assertiveness, career progression and meeting social needs, including a sense of belongingness to colleagues, leaders and to their company.</a:t>
            </a: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3169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132856"/>
            <a:ext cx="11809312" cy="2908920"/>
          </a:xfrm>
        </p:spPr>
        <p:txBody>
          <a:bodyPr>
            <a:normAutofit/>
          </a:bodyPr>
          <a:lstStyle/>
          <a:p>
            <a:r>
              <a:rPr lang="en-GB" sz="2000" dirty="0"/>
              <a:t>Though the needs and expectations of people at work are complex in nature, a simple three-fold classification has been proposed which contributes towards their understanding. </a:t>
            </a:r>
          </a:p>
          <a:p>
            <a:endParaRPr lang="en-GB" sz="2000" dirty="0"/>
          </a:p>
          <a:p>
            <a:r>
              <a:rPr lang="en-GB" sz="2000" dirty="0"/>
              <a:t>‘A person’s motivation, job satisfaction and work performance will be determined by the comparative strength of these sets of needs and expectations and the extent to which they are fulfilled’ (Mullins 2016). </a:t>
            </a:r>
          </a:p>
          <a:p>
            <a:endParaRPr lang="en-GB" sz="2000" dirty="0"/>
          </a:p>
          <a:p>
            <a:r>
              <a:rPr lang="en-GB" sz="2000" dirty="0"/>
              <a:t>The three components are as follows;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453693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1988840"/>
            <a:ext cx="11953328" cy="3196952"/>
          </a:xfrm>
        </p:spPr>
        <p:txBody>
          <a:bodyPr>
            <a:normAutofit/>
          </a:bodyPr>
          <a:lstStyle/>
          <a:p>
            <a:r>
              <a:rPr lang="en-GB" sz="2400" b="1" dirty="0"/>
              <a:t>Economic Reward (instrumental orientation):</a:t>
            </a:r>
          </a:p>
          <a:p>
            <a:endParaRPr lang="en-GB" sz="2400" dirty="0"/>
          </a:p>
          <a:p>
            <a:r>
              <a:rPr lang="en-GB" sz="2400" dirty="0"/>
              <a:t>An individual’s pay, bonuses, benefits and other monetary rewards can have a massive impact on his motivation. </a:t>
            </a:r>
          </a:p>
          <a:p>
            <a:endParaRPr lang="en-GB" sz="2400" dirty="0"/>
          </a:p>
          <a:p>
            <a:r>
              <a:rPr lang="en-GB" sz="2400" dirty="0"/>
              <a:t>When such expectations are met effectively, the individual will be motivated to work for the organisation – at least in the short-term.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149257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340" y="2010544"/>
            <a:ext cx="11881320" cy="2836912"/>
          </a:xfrm>
        </p:spPr>
        <p:txBody>
          <a:bodyPr>
            <a:normAutofit/>
          </a:bodyPr>
          <a:lstStyle/>
          <a:p>
            <a:r>
              <a:rPr lang="en-GB" sz="2400" b="1" dirty="0"/>
              <a:t>Intrinsic satisfaction (personal orientation):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This relates to the internal satisfaction, personal development and psychological rewards that an individual expects from work.</a:t>
            </a:r>
          </a:p>
          <a:p>
            <a:endParaRPr lang="en-GB" sz="2400" dirty="0"/>
          </a:p>
          <a:p>
            <a:r>
              <a:rPr lang="en-GB" sz="2400" dirty="0"/>
              <a:t>It is a most powerful component in driving an individual’s behaviour.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908374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404664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276872"/>
            <a:ext cx="11809312" cy="2980928"/>
          </a:xfrm>
        </p:spPr>
        <p:txBody>
          <a:bodyPr>
            <a:normAutofit/>
          </a:bodyPr>
          <a:lstStyle/>
          <a:p>
            <a:r>
              <a:rPr lang="en-GB" sz="2400" b="1" dirty="0"/>
              <a:t>Social Relationships (relational orientation):</a:t>
            </a:r>
          </a:p>
          <a:p>
            <a:endParaRPr lang="en-GB" sz="2400" dirty="0"/>
          </a:p>
          <a:p>
            <a:r>
              <a:rPr lang="en-GB" sz="2400" dirty="0"/>
              <a:t>Individuals always want to satisfy their social needs, for which they join informal groups made within the organisations. </a:t>
            </a:r>
          </a:p>
          <a:p>
            <a:endParaRPr lang="en-GB" sz="2400" dirty="0"/>
          </a:p>
          <a:p>
            <a:r>
              <a:rPr lang="en-GB" sz="2400" dirty="0"/>
              <a:t>Meeting social needs contributes towards individuals working efficiently.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183087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1828800"/>
            <a:ext cx="5925312" cy="284683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27648" y="4869160"/>
            <a:ext cx="6984776" cy="4185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Needs and expectations of people at work (Adapted from Mullins 2016)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4855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Motivation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2132856"/>
            <a:ext cx="11737304" cy="2692896"/>
          </a:xfrm>
        </p:spPr>
        <p:txBody>
          <a:bodyPr>
            <a:normAutofit/>
          </a:bodyPr>
          <a:lstStyle/>
          <a:p>
            <a:r>
              <a:rPr lang="en-GB" sz="2000" dirty="0"/>
              <a:t>These rewards may or may not be directly connected.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At times, employees have to choose between them: for example, the employee chooses one component, but at the cost of losing the other two components. </a:t>
            </a:r>
          </a:p>
          <a:p>
            <a:endParaRPr lang="en-GB" sz="2000" dirty="0"/>
          </a:p>
          <a:p>
            <a:r>
              <a:rPr lang="en-GB" sz="2000" dirty="0"/>
              <a:t>An example could be that working in break time may incur more pay/bonus to an employee, but at the cost of social relationships and intrinsic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0277309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Money as a Motivator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2276872"/>
            <a:ext cx="11953328" cy="1972816"/>
          </a:xfrm>
        </p:spPr>
        <p:txBody>
          <a:bodyPr>
            <a:normAutofit/>
          </a:bodyPr>
          <a:lstStyle/>
          <a:p>
            <a:r>
              <a:rPr lang="en-GB" sz="2000" dirty="0"/>
              <a:t>Taylor (1911) was a believer in economic-needs motivation - believing people will be motivated if their economic needs are met efficiently; suggesting money to be the major motivator for employees to work. </a:t>
            </a:r>
          </a:p>
          <a:p>
            <a:endParaRPr lang="en-GB" sz="2000" dirty="0"/>
          </a:p>
          <a:p>
            <a:r>
              <a:rPr lang="en-GB" sz="2000" dirty="0"/>
              <a:t>The higher the wages will be, the more motivated the workforce will be. </a:t>
            </a:r>
          </a:p>
        </p:txBody>
      </p:sp>
    </p:spTree>
    <p:extLst>
      <p:ext uri="{BB962C8B-B14F-4D97-AF65-F5344CB8AC3E}">
        <p14:creationId xmlns:p14="http://schemas.microsoft.com/office/powerpoint/2010/main" val="36457157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Money as a Motivator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340" y="2060848"/>
            <a:ext cx="11881320" cy="3196952"/>
          </a:xfrm>
        </p:spPr>
        <p:txBody>
          <a:bodyPr>
            <a:noAutofit/>
          </a:bodyPr>
          <a:lstStyle/>
          <a:p>
            <a:r>
              <a:rPr lang="en-GB" sz="2000" dirty="0"/>
              <a:t>According to Taylor, the only force that limits employees to work with full efficiency is physical fatigue. </a:t>
            </a:r>
          </a:p>
          <a:p>
            <a:endParaRPr lang="en-GB" sz="2000" dirty="0"/>
          </a:p>
          <a:p>
            <a:r>
              <a:rPr lang="en-GB" sz="2000" dirty="0"/>
              <a:t>This is also called the rational-economic concept of motivation</a:t>
            </a:r>
            <a:r>
              <a:rPr lang="en-GB" sz="2000" b="1" i="1" dirty="0"/>
              <a:t>. </a:t>
            </a:r>
            <a:r>
              <a:rPr lang="en-GB" sz="2000" dirty="0"/>
              <a:t>Since physical fatigue causes a deterioration in working efficiently, workers would want to work in more productive and efficient way so that higher wages can be earned. </a:t>
            </a:r>
          </a:p>
          <a:p>
            <a:endParaRPr lang="en-GB" sz="2000" dirty="0"/>
          </a:p>
          <a:p>
            <a:r>
              <a:rPr lang="en-GB" sz="2000" dirty="0"/>
              <a:t>For this reason, management advisors of that time sought to identify ‘one best way’ to do a job which was published later in F.W. Taylor’s book ‘</a:t>
            </a:r>
            <a:r>
              <a:rPr lang="en-GB" sz="2000" i="1" dirty="0"/>
              <a:t>The Principles of Scientific Management</a:t>
            </a:r>
            <a:r>
              <a:rPr lang="en-GB" sz="2000" dirty="0"/>
              <a:t>’.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902201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85800"/>
            <a:ext cx="7498080" cy="990600"/>
          </a:xfrm>
        </p:spPr>
        <p:txBody>
          <a:bodyPr>
            <a:noAutofit/>
          </a:bodyPr>
          <a:lstStyle/>
          <a:p>
            <a:r>
              <a:rPr lang="en-GB" sz="3600" b="1" dirty="0"/>
              <a:t>Money as a Motivator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340" y="2492896"/>
            <a:ext cx="11881320" cy="2548880"/>
          </a:xfrm>
        </p:spPr>
        <p:txBody>
          <a:bodyPr>
            <a:normAutofit/>
          </a:bodyPr>
          <a:lstStyle/>
          <a:p>
            <a:r>
              <a:rPr lang="en-GB" sz="2400" dirty="0"/>
              <a:t>Later scholars contested these studies and proposed autonomy, recognition and appreciation to be the main motivator for employees to work. </a:t>
            </a:r>
          </a:p>
          <a:p>
            <a:endParaRPr lang="en-GB" sz="2400" dirty="0"/>
          </a:p>
          <a:p>
            <a:r>
              <a:rPr lang="en-GB" sz="2400" dirty="0"/>
              <a:t>Whether money is the main motivator, or some other factor, totally depends upon what an individual finds most rewarding, combined with the satisfaction level that they derive from their work.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59115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10896600" cy="990600"/>
          </a:xfrm>
        </p:spPr>
        <p:txBody>
          <a:bodyPr>
            <a:noAutofit/>
          </a:bodyPr>
          <a:lstStyle/>
          <a:p>
            <a:pPr algn="l"/>
            <a:br>
              <a:rPr lang="en-GB" sz="3600" b="1" dirty="0"/>
            </a:br>
            <a:r>
              <a:rPr lang="en-GB" sz="3600" b="1" dirty="0"/>
              <a:t>References</a:t>
            </a:r>
            <a:endParaRPr lang="en-GB" sz="3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65564"/>
            <a:ext cx="12108668" cy="383206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800" dirty="0" err="1"/>
              <a:t>Alderfer</a:t>
            </a:r>
            <a:r>
              <a:rPr lang="en-GB" sz="1800" dirty="0"/>
              <a:t>, C. P. (1972) </a:t>
            </a:r>
            <a:r>
              <a:rPr lang="en-GB" sz="1800" i="1" dirty="0"/>
              <a:t>Existence, Relatedness, and Growth: Human Needs in Organizational Settings,</a:t>
            </a:r>
            <a:r>
              <a:rPr lang="en-GB" sz="1800" dirty="0"/>
              <a:t> New York: Free Press.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Herzberg, F. (1966). </a:t>
            </a:r>
            <a:r>
              <a:rPr lang="en-GB" sz="1800" i="1" dirty="0"/>
              <a:t>Work and the nature of man</a:t>
            </a:r>
            <a:r>
              <a:rPr lang="en-GB" sz="1800" dirty="0"/>
              <a:t>. Cleveland: World Pub. Co.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Maslow, A. (1954). </a:t>
            </a:r>
            <a:r>
              <a:rPr lang="en-GB" sz="1800" i="1" dirty="0"/>
              <a:t>Motivation and personality.</a:t>
            </a:r>
            <a:r>
              <a:rPr lang="en-GB" sz="1800" dirty="0"/>
              <a:t> New York: Harper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McClelland, D. (1961). </a:t>
            </a:r>
            <a:r>
              <a:rPr lang="en-GB" sz="1800" i="1" dirty="0"/>
              <a:t>The achieving society</a:t>
            </a:r>
            <a:r>
              <a:rPr lang="en-GB" sz="1800" dirty="0"/>
              <a:t>. Princeton: Van Nostrand.</a:t>
            </a:r>
          </a:p>
          <a:p>
            <a:pPr>
              <a:lnSpc>
                <a:spcPct val="20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648326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47700"/>
            <a:ext cx="8610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1988840"/>
            <a:ext cx="11953328" cy="2497832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endParaRPr lang="en-GB" sz="1400" dirty="0"/>
          </a:p>
          <a:p>
            <a:pPr>
              <a:lnSpc>
                <a:spcPct val="200000"/>
              </a:lnSpc>
            </a:pPr>
            <a:r>
              <a:rPr lang="en-GB" sz="1400" dirty="0"/>
              <a:t>Blanchard, K. and Johnson, S. (1982). </a:t>
            </a:r>
            <a:r>
              <a:rPr lang="en-GB" sz="1400" i="1" dirty="0"/>
              <a:t>The one minute manager</a:t>
            </a:r>
            <a:r>
              <a:rPr lang="en-GB" sz="1400" dirty="0"/>
              <a:t>. New York: Morrow.</a:t>
            </a:r>
          </a:p>
          <a:p>
            <a:pPr>
              <a:lnSpc>
                <a:spcPct val="200000"/>
              </a:lnSpc>
            </a:pPr>
            <a:r>
              <a:rPr lang="en-GB" sz="1400" dirty="0"/>
              <a:t>Kets de Vries, M. (2000) Beyond Sloan: Trust is at the Core of Corporate Values. </a:t>
            </a:r>
            <a:r>
              <a:rPr lang="en-GB" sz="1400" i="1" dirty="0"/>
              <a:t>Financial Times</a:t>
            </a:r>
            <a:r>
              <a:rPr lang="en-GB" sz="1400" dirty="0"/>
              <a:t>. Mastering Management. October 2</a:t>
            </a:r>
            <a:r>
              <a:rPr lang="en-GB" sz="1400" baseline="30000" dirty="0"/>
              <a:t>nd</a:t>
            </a:r>
            <a:r>
              <a:rPr lang="en-GB" sz="1400" dirty="0"/>
              <a:t>. 14-15 </a:t>
            </a:r>
          </a:p>
          <a:p>
            <a:pPr>
              <a:lnSpc>
                <a:spcPct val="200000"/>
              </a:lnSpc>
            </a:pPr>
            <a:r>
              <a:rPr lang="en-GB" sz="1400" dirty="0"/>
              <a:t>Mitchell, T. R. (1982). Motivation: New directions for theory and research. </a:t>
            </a:r>
            <a:r>
              <a:rPr lang="en-GB" sz="1400" i="1" dirty="0"/>
              <a:t>Academy of Management Review.</a:t>
            </a:r>
            <a:r>
              <a:rPr lang="en-GB" sz="1400" dirty="0"/>
              <a:t> 17 (1). 80-88.</a:t>
            </a:r>
          </a:p>
          <a:p>
            <a:pPr>
              <a:lnSpc>
                <a:spcPct val="200000"/>
              </a:lnSpc>
            </a:pPr>
            <a:r>
              <a:rPr lang="en-GB" sz="1400" dirty="0"/>
              <a:t>Taylor, F.W. (1911) </a:t>
            </a:r>
            <a:r>
              <a:rPr lang="en-GB" sz="1400" i="1" dirty="0"/>
              <a:t>The Principles of Scientific Management</a:t>
            </a:r>
            <a:r>
              <a:rPr lang="en-GB" sz="1400" dirty="0"/>
              <a:t>. New York: Harper &amp; Brothers</a:t>
            </a:r>
          </a:p>
          <a:p>
            <a:pPr>
              <a:lnSpc>
                <a:spcPct val="200000"/>
              </a:lnSpc>
            </a:pPr>
            <a:endParaRPr lang="en-GB" sz="1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057400" y="1698013"/>
            <a:ext cx="8229600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6068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2079</Words>
  <Application>Microsoft Office PowerPoint</Application>
  <PresentationFormat>Widescreen</PresentationFormat>
  <Paragraphs>200</Paragraphs>
  <Slides>31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Dr Fahad Khan PhD (Medical sciences), MSc. in Public health BDS (Bachelor of Dentistry) Diploma in Public health, Diploma in Epidemiology </vt:lpstr>
      <vt:lpstr>Learning outcomes</vt:lpstr>
      <vt:lpstr>Session Aims</vt:lpstr>
      <vt:lpstr>Introduction</vt:lpstr>
      <vt:lpstr>Introduction – Activity 1 – 15 minutes</vt:lpstr>
      <vt:lpstr>Introduction – Activity 2 – Discussion 15 minutes</vt:lpstr>
      <vt:lpstr>Introduction</vt:lpstr>
      <vt:lpstr>Basics of Motivation</vt:lpstr>
      <vt:lpstr>Basics of Motivation</vt:lpstr>
      <vt:lpstr>Basics of Motivation</vt:lpstr>
      <vt:lpstr>Basics of Motivation</vt:lpstr>
      <vt:lpstr>Activity 3 – 25 Minutes</vt:lpstr>
      <vt:lpstr>Underlying Concept of Motivation</vt:lpstr>
      <vt:lpstr>Underlying Concept of Motivation</vt:lpstr>
      <vt:lpstr>A Basic Motivational Model</vt:lpstr>
      <vt:lpstr>A Basic Motivational Model</vt:lpstr>
      <vt:lpstr>What Motivates Employees</vt:lpstr>
      <vt:lpstr>What Motivates Employees</vt:lpstr>
      <vt:lpstr>Critical Needs of Employers</vt:lpstr>
      <vt:lpstr>Critical Needs of Employers</vt:lpstr>
      <vt:lpstr>Motivation at Work</vt:lpstr>
      <vt:lpstr>Motivation at Work</vt:lpstr>
      <vt:lpstr>Motivation at Work</vt:lpstr>
      <vt:lpstr>Motivation at Work</vt:lpstr>
      <vt:lpstr>Motivation at Work</vt:lpstr>
      <vt:lpstr>Motivation at Work</vt:lpstr>
      <vt:lpstr>Money as a Motivator</vt:lpstr>
      <vt:lpstr>Money as a Motivator</vt:lpstr>
      <vt:lpstr>Money as a Motivator</vt:lpstr>
      <vt:lpstr> 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Dr Fahad Khan PhD (Medical sciences), MSc. in Public health BDS (Bachelor of Dentistry) Diploma in Public health, Diploma in Epidemiology </dc:title>
  <dc:creator>Fahad Khan</dc:creator>
  <cp:lastModifiedBy>Fahad Khan</cp:lastModifiedBy>
  <cp:revision>3</cp:revision>
  <dcterms:created xsi:type="dcterms:W3CDTF">2023-06-26T20:22:22Z</dcterms:created>
  <dcterms:modified xsi:type="dcterms:W3CDTF">2023-06-27T05:01:09Z</dcterms:modified>
</cp:coreProperties>
</file>