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4"/>
  </p:sldMasterIdLst>
  <p:notesMasterIdLst>
    <p:notesMasterId r:id="rId13"/>
  </p:notesMasterIdLst>
  <p:sldIdLst>
    <p:sldId id="256" r:id="rId5"/>
    <p:sldId id="261" r:id="rId6"/>
    <p:sldId id="258" r:id="rId7"/>
    <p:sldId id="259" r:id="rId8"/>
    <p:sldId id="262" r:id="rId9"/>
    <p:sldId id="260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B27B9E39-0976-93B0-7480-3CB556B427F8}" name="Violeta Oprii (1905021)" initials="VO(" userId="Violeta Oprii (1905021)" providerId="Non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49BDE3-6412-4B7C-8D9D-F1118E44DB9E}" v="4" dt="2021-11-11T22:33:56.1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63" d="100"/>
          <a:sy n="63" d="100"/>
        </p:scale>
        <p:origin x="732" y="-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48" d="100"/>
          <a:sy n="48" d="100"/>
        </p:scale>
        <p:origin x="2684" y="4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20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oleta Oprii (1905021)" userId="36f44818-94b9-45eb-aad1-5f55946e1d69" providerId="ADAL" clId="{ED49BDE3-6412-4B7C-8D9D-F1118E44DB9E}"/>
    <pc:docChg chg="custSel modSld">
      <pc:chgData name="Violeta Oprii (1905021)" userId="36f44818-94b9-45eb-aad1-5f55946e1d69" providerId="ADAL" clId="{ED49BDE3-6412-4B7C-8D9D-F1118E44DB9E}" dt="2021-11-12T23:05:49.282" v="1251" actId="14100"/>
      <pc:docMkLst>
        <pc:docMk/>
      </pc:docMkLst>
      <pc:sldChg chg="addSp delSp modSp mod">
        <pc:chgData name="Violeta Oprii (1905021)" userId="36f44818-94b9-45eb-aad1-5f55946e1d69" providerId="ADAL" clId="{ED49BDE3-6412-4B7C-8D9D-F1118E44DB9E}" dt="2021-11-11T22:41:54.343" v="73" actId="20577"/>
        <pc:sldMkLst>
          <pc:docMk/>
          <pc:sldMk cId="477132443" sldId="260"/>
        </pc:sldMkLst>
        <pc:spChg chg="del">
          <ac:chgData name="Violeta Oprii (1905021)" userId="36f44818-94b9-45eb-aad1-5f55946e1d69" providerId="ADAL" clId="{ED49BDE3-6412-4B7C-8D9D-F1118E44DB9E}" dt="2021-11-11T22:34:55.519" v="0" actId="478"/>
          <ac:spMkLst>
            <pc:docMk/>
            <pc:sldMk cId="477132443" sldId="260"/>
            <ac:spMk id="3" creationId="{6040712C-7453-42C1-958D-6A44D2A2FD16}"/>
          </ac:spMkLst>
        </pc:spChg>
        <pc:spChg chg="mod">
          <ac:chgData name="Violeta Oprii (1905021)" userId="36f44818-94b9-45eb-aad1-5f55946e1d69" providerId="ADAL" clId="{ED49BDE3-6412-4B7C-8D9D-F1118E44DB9E}" dt="2021-11-11T22:41:37.732" v="66" actId="20577"/>
          <ac:spMkLst>
            <pc:docMk/>
            <pc:sldMk cId="477132443" sldId="260"/>
            <ac:spMk id="4" creationId="{91C0C0E7-31DC-4D83-9198-13FBA658F31A}"/>
          </ac:spMkLst>
        </pc:spChg>
        <pc:spChg chg="add mod">
          <ac:chgData name="Violeta Oprii (1905021)" userId="36f44818-94b9-45eb-aad1-5f55946e1d69" providerId="ADAL" clId="{ED49BDE3-6412-4B7C-8D9D-F1118E44DB9E}" dt="2021-11-11T22:41:54.343" v="73" actId="20577"/>
          <ac:spMkLst>
            <pc:docMk/>
            <pc:sldMk cId="477132443" sldId="260"/>
            <ac:spMk id="9" creationId="{73D69D90-5D45-497A-9979-09FD85D1DC10}"/>
          </ac:spMkLst>
        </pc:spChg>
      </pc:sldChg>
      <pc:sldChg chg="modSp mod">
        <pc:chgData name="Violeta Oprii (1905021)" userId="36f44818-94b9-45eb-aad1-5f55946e1d69" providerId="ADAL" clId="{ED49BDE3-6412-4B7C-8D9D-F1118E44DB9E}" dt="2021-11-12T22:01:50.369" v="74" actId="20577"/>
        <pc:sldMkLst>
          <pc:docMk/>
          <pc:sldMk cId="3029871242" sldId="261"/>
        </pc:sldMkLst>
        <pc:spChg chg="mod">
          <ac:chgData name="Violeta Oprii (1905021)" userId="36f44818-94b9-45eb-aad1-5f55946e1d69" providerId="ADAL" clId="{ED49BDE3-6412-4B7C-8D9D-F1118E44DB9E}" dt="2021-11-12T22:01:50.369" v="74" actId="20577"/>
          <ac:spMkLst>
            <pc:docMk/>
            <pc:sldMk cId="3029871242" sldId="261"/>
            <ac:spMk id="2" creationId="{BB27A789-4659-472F-9A64-7569CA4B3760}"/>
          </ac:spMkLst>
        </pc:spChg>
      </pc:sldChg>
      <pc:sldChg chg="modSp mod">
        <pc:chgData name="Violeta Oprii (1905021)" userId="36f44818-94b9-45eb-aad1-5f55946e1d69" providerId="ADAL" clId="{ED49BDE3-6412-4B7C-8D9D-F1118E44DB9E}" dt="2021-11-12T22:37:21.945" v="334" actId="5793"/>
        <pc:sldMkLst>
          <pc:docMk/>
          <pc:sldMk cId="4188791781" sldId="262"/>
        </pc:sldMkLst>
        <pc:spChg chg="mod">
          <ac:chgData name="Violeta Oprii (1905021)" userId="36f44818-94b9-45eb-aad1-5f55946e1d69" providerId="ADAL" clId="{ED49BDE3-6412-4B7C-8D9D-F1118E44DB9E}" dt="2021-11-12T22:36:12.778" v="311" actId="20577"/>
          <ac:spMkLst>
            <pc:docMk/>
            <pc:sldMk cId="4188791781" sldId="262"/>
            <ac:spMk id="2" creationId="{09CD110D-134B-4D74-8238-C940327437FB}"/>
          </ac:spMkLst>
        </pc:spChg>
        <pc:spChg chg="mod">
          <ac:chgData name="Violeta Oprii (1905021)" userId="36f44818-94b9-45eb-aad1-5f55946e1d69" providerId="ADAL" clId="{ED49BDE3-6412-4B7C-8D9D-F1118E44DB9E}" dt="2021-11-12T22:37:21.945" v="334" actId="5793"/>
          <ac:spMkLst>
            <pc:docMk/>
            <pc:sldMk cId="4188791781" sldId="262"/>
            <ac:spMk id="3" creationId="{4084A28B-4409-4A3D-B5C6-C77ECA76457A}"/>
          </ac:spMkLst>
        </pc:spChg>
      </pc:sldChg>
      <pc:sldChg chg="modSp mod">
        <pc:chgData name="Violeta Oprii (1905021)" userId="36f44818-94b9-45eb-aad1-5f55946e1d69" providerId="ADAL" clId="{ED49BDE3-6412-4B7C-8D9D-F1118E44DB9E}" dt="2021-11-12T23:03:46.430" v="1080"/>
        <pc:sldMkLst>
          <pc:docMk/>
          <pc:sldMk cId="496327842" sldId="263"/>
        </pc:sldMkLst>
        <pc:spChg chg="mod">
          <ac:chgData name="Violeta Oprii (1905021)" userId="36f44818-94b9-45eb-aad1-5f55946e1d69" providerId="ADAL" clId="{ED49BDE3-6412-4B7C-8D9D-F1118E44DB9E}" dt="2021-11-12T23:03:46.430" v="1080"/>
          <ac:spMkLst>
            <pc:docMk/>
            <pc:sldMk cId="496327842" sldId="263"/>
            <ac:spMk id="8" creationId="{B8521917-918A-43E5-B897-357946252636}"/>
          </ac:spMkLst>
        </pc:spChg>
      </pc:sldChg>
      <pc:sldChg chg="addSp delSp modSp mod">
        <pc:chgData name="Violeta Oprii (1905021)" userId="36f44818-94b9-45eb-aad1-5f55946e1d69" providerId="ADAL" clId="{ED49BDE3-6412-4B7C-8D9D-F1118E44DB9E}" dt="2021-11-12T23:05:49.282" v="1251" actId="14100"/>
        <pc:sldMkLst>
          <pc:docMk/>
          <pc:sldMk cId="3889152798" sldId="264"/>
        </pc:sldMkLst>
        <pc:spChg chg="del mod">
          <ac:chgData name="Violeta Oprii (1905021)" userId="36f44818-94b9-45eb-aad1-5f55946e1d69" providerId="ADAL" clId="{ED49BDE3-6412-4B7C-8D9D-F1118E44DB9E}" dt="2021-11-12T22:48:04.923" v="779" actId="478"/>
          <ac:spMkLst>
            <pc:docMk/>
            <pc:sldMk cId="3889152798" sldId="264"/>
            <ac:spMk id="4" creationId="{BF1C8BD3-5FF7-44A0-87CD-D80F56CEA20A}"/>
          </ac:spMkLst>
        </pc:spChg>
        <pc:spChg chg="add mod">
          <ac:chgData name="Violeta Oprii (1905021)" userId="36f44818-94b9-45eb-aad1-5f55946e1d69" providerId="ADAL" clId="{ED49BDE3-6412-4B7C-8D9D-F1118E44DB9E}" dt="2021-11-12T23:05:49.282" v="1251" actId="14100"/>
          <ac:spMkLst>
            <pc:docMk/>
            <pc:sldMk cId="3889152798" sldId="264"/>
            <ac:spMk id="5" creationId="{1B5521C0-73FB-4A64-B7A4-0D2B25471A4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8018AA-FD97-40AD-A954-7AA7998D02E9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D9525E-37C8-43C3-AFE3-EEA37A981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267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346713"/>
            <a:ext cx="5486400" cy="3654287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D9525E-37C8-43C3-AFE3-EEA37A981EC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6825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(CIPD,2021)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D9525E-37C8-43C3-AFE3-EEA37A981EC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8462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4714875" cy="142875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727450" y="8585200"/>
            <a:ext cx="2971800" cy="458787"/>
          </a:xfrm>
        </p:spPr>
        <p:txBody>
          <a:bodyPr/>
          <a:lstStyle/>
          <a:p>
            <a:fld id="{DDD9525E-37C8-43C3-AFE3-EEA37A981EC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3859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1" y="4400550"/>
            <a:ext cx="4914899" cy="105727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D9525E-37C8-43C3-AFE3-EEA37A981EC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5469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(Crosby C.,2017)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D9525E-37C8-43C3-AFE3-EEA37A981EC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324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9775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1033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5246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4242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9486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3371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425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6252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78480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0184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815130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70113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267774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01659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90083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0769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54298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://vinayravindran.com/2013/09/22/guest-blog-retaining-good-people-company-big-challenge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7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Isosceles Triangle 9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Isosceles Triangle 11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39" name="Straight Connector 15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17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FB9C57A8-EF24-4FDF-921E-73FD987E7B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Violeta Oprii</a:t>
            </a:r>
          </a:p>
          <a:p>
            <a:pPr>
              <a:lnSpc>
                <a:spcPct val="90000"/>
              </a:lnSpc>
            </a:pPr>
            <a:r>
              <a:rPr lang="en-GB" dirty="0"/>
              <a:t>Student number 1905021</a:t>
            </a:r>
          </a:p>
          <a:p>
            <a:pPr>
              <a:lnSpc>
                <a:spcPct val="90000"/>
              </a:lnSpc>
            </a:pPr>
            <a:r>
              <a:rPr lang="en-GB" dirty="0"/>
              <a:t>University of Wales Trinity Saint David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DDF342-4D13-4826-A01F-EDE7B0FE7B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397000"/>
            <a:ext cx="7766936" cy="2653836"/>
          </a:xfrm>
        </p:spPr>
        <p:txBody>
          <a:bodyPr>
            <a:normAutofit/>
          </a:bodyPr>
          <a:lstStyle/>
          <a:p>
            <a:r>
              <a:rPr lang="en-GB"/>
              <a:t>Evolution or revolution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2426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7A789-4659-472F-9A64-7569CA4B3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013" y="1161288"/>
            <a:ext cx="9814454" cy="4535424"/>
          </a:xfrm>
        </p:spPr>
        <p:txBody>
          <a:bodyPr>
            <a:normAutofit fontScale="90000"/>
          </a:bodyPr>
          <a:lstStyle/>
          <a:p>
            <a:r>
              <a:rPr lang="en-GB" dirty="0"/>
              <a:t>,,Firm needs to listen to employees 'changing needs and consider offering improved pay, benefits and flexibility’’(Powel C, 2021).</a:t>
            </a:r>
            <a:br>
              <a:rPr lang="en-GB" dirty="0"/>
            </a:br>
            <a:r>
              <a:rPr lang="en-GB" dirty="0"/>
              <a:t>-77% had problems finding and kipping employees</a:t>
            </a:r>
            <a:br>
              <a:rPr lang="en-GB" dirty="0"/>
            </a:br>
            <a:r>
              <a:rPr lang="en-GB" dirty="0"/>
              <a:t>-2% no problem at all</a:t>
            </a:r>
            <a:br>
              <a:rPr lang="en-GB" dirty="0"/>
            </a:br>
            <a:r>
              <a:rPr lang="en-GB" dirty="0"/>
              <a:t>-19%not yet struggling but may do in future</a:t>
            </a:r>
            <a:br>
              <a:rPr lang="en-GB" dirty="0"/>
            </a:br>
            <a:r>
              <a:rPr lang="en-GB" dirty="0"/>
              <a:t>WHY?</a:t>
            </a:r>
            <a:br>
              <a:rPr lang="en-GB" dirty="0"/>
            </a:br>
            <a:r>
              <a:rPr lang="en-GB" dirty="0"/>
              <a:t>-76% find better pay elsewhere</a:t>
            </a:r>
            <a:br>
              <a:rPr lang="en-GB" dirty="0"/>
            </a:br>
            <a:r>
              <a:rPr lang="en-GB" dirty="0"/>
              <a:t>-64% lack of career opportunities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98712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11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3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8FE1E4D-596C-4078-90DA-E418D17AF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2000" dirty="0"/>
            </a:br>
            <a:r>
              <a:rPr lang="en-US" sz="2000" dirty="0"/>
              <a:t>Employee 'engagement in 21st century is an important goal for employee retention. In current economic environments ,an engaged employee can be an organization’s greatest strategic asset( Gupta et all.2019). </a:t>
            </a:r>
            <a:br>
              <a:rPr lang="en-US" sz="2000" dirty="0"/>
            </a:br>
            <a:br>
              <a:rPr lang="en-US" sz="2000" dirty="0"/>
            </a:br>
            <a:endParaRPr lang="en-US" sz="20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99E93D-301D-4B3D-A366-461AF548ED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7334" y="2160589"/>
            <a:ext cx="3957349" cy="3880773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r>
              <a:rPr lang="en-GB" sz="1800" dirty="0">
                <a:solidFill>
                  <a:srgbClr val="333333"/>
                </a:solidFill>
                <a:effectLst/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“Now employee engagement is like industrial relations but with a higher goal. Your bar for success is not tolerance but enthusiasm, participation, creativity and innovation’’(The Telegraph,2016).</a:t>
            </a:r>
          </a:p>
          <a:p>
            <a:r>
              <a:rPr lang="en-GB" sz="1800" dirty="0">
                <a:solidFill>
                  <a:srgbClr val="333333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 companies  get the best out of their people:</a:t>
            </a:r>
            <a:endParaRPr lang="en-GB" sz="1800" dirty="0">
              <a:solidFill>
                <a:srgbClr val="333333"/>
              </a:solidFill>
              <a:effectLst/>
              <a:latin typeface="Georgia" panose="020405020504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333333"/>
                </a:solidFill>
                <a:latin typeface="Georgia" panose="02040502050405020303" pitchFamily="18" charset="0"/>
                <a:cs typeface="Times New Roman" panose="02020603050405020304" pitchFamily="18" charset="0"/>
              </a:rPr>
              <a:t>-open and transparent communications</a:t>
            </a:r>
          </a:p>
          <a:p>
            <a:r>
              <a:rPr lang="en-GB" sz="1800" dirty="0">
                <a:solidFill>
                  <a:srgbClr val="333333"/>
                </a:solidFill>
                <a:latin typeface="Georgia" panose="02040502050405020303" pitchFamily="18" charset="0"/>
                <a:cs typeface="Times New Roman" panose="02020603050405020304" pitchFamily="18" charset="0"/>
              </a:rPr>
              <a:t>-honest, authentic leadership</a:t>
            </a:r>
          </a:p>
          <a:p>
            <a:r>
              <a:rPr lang="en-GB" sz="1800" dirty="0">
                <a:solidFill>
                  <a:srgbClr val="333333"/>
                </a:solidFill>
                <a:latin typeface="Georgia" panose="02040502050405020303" pitchFamily="18" charset="0"/>
                <a:cs typeface="Times New Roman" panose="02020603050405020304" pitchFamily="18" charset="0"/>
              </a:rPr>
              <a:t>-flexible working</a:t>
            </a:r>
          </a:p>
          <a:p>
            <a:r>
              <a:rPr lang="en-GB" sz="1800" dirty="0">
                <a:solidFill>
                  <a:srgbClr val="333333"/>
                </a:solidFill>
                <a:latin typeface="Georgia" panose="02040502050405020303" pitchFamily="18" charset="0"/>
                <a:cs typeface="Times New Roman" panose="02020603050405020304" pitchFamily="18" charset="0"/>
              </a:rPr>
              <a:t>-target employees well-being</a:t>
            </a:r>
          </a:p>
          <a:p>
            <a:endParaRPr lang="en-GB" sz="1800" dirty="0">
              <a:solidFill>
                <a:srgbClr val="333333"/>
              </a:solidFill>
              <a:latin typeface="Georgia" panose="02040502050405020303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6" name="Picture Placeholder 5" descr="A group of people raising their hands&#10;&#10;Description automatically generated with medium confidence">
            <a:extLst>
              <a:ext uri="{FF2B5EF4-FFF2-40B4-BE49-F238E27FC236}">
                <a16:creationId xmlns:a16="http://schemas.microsoft.com/office/drawing/2014/main" id="{835C8F46-D365-4EA5-8C7E-4FDFCCD7B70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400" r="1636" b="3"/>
          <a:stretch/>
        </p:blipFill>
        <p:spPr>
          <a:xfrm>
            <a:off x="4857451" y="2159331"/>
            <a:ext cx="4415050" cy="388236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9CA8A3-B8F3-47FA-A255-1A806B322A23}"/>
              </a:ext>
            </a:extLst>
          </p:cNvPr>
          <p:cNvSpPr txBox="1"/>
          <p:nvPr/>
        </p:nvSpPr>
        <p:spPr>
          <a:xfrm>
            <a:off x="6601577" y="5841638"/>
            <a:ext cx="26709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://vinayravindran.com/2013/09/22/guest-blog-retaining-good-people-company-big-challeng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64053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8BECE-B019-47CB-873E-ECC011483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75393"/>
            <a:ext cx="8594682" cy="1974091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       Top attraction tool:</a:t>
            </a:r>
            <a:br>
              <a:rPr lang="en-GB" dirty="0"/>
            </a:br>
            <a:r>
              <a:rPr lang="en-GB" dirty="0"/>
              <a:t>-58% flexibility and hybrid working</a:t>
            </a:r>
            <a:br>
              <a:rPr lang="en-GB" dirty="0"/>
            </a:br>
            <a:r>
              <a:rPr lang="en-GB" dirty="0"/>
              <a:t>-52%increasing pay and benefits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879A7D-11E7-4539-9D6E-12960F8545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 engaged employee: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CF9F1D-CDD5-4365-8217-CAC693EC608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Deliver innovation ,productivity and performance.</a:t>
            </a:r>
          </a:p>
          <a:p>
            <a:r>
              <a:rPr lang="en-GB" dirty="0"/>
              <a:t>Bring their ideas and their commitment to work.</a:t>
            </a:r>
          </a:p>
          <a:p>
            <a:r>
              <a:rPr lang="en-GB" dirty="0"/>
              <a:t>Committed to give their time, effort and ideas in a meaningful way.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C7E4F3-6DC1-48E0-A707-F83F2119B1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649781" cy="1974091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91998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D110D-134B-4D74-8238-C94032743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8596668" cy="2340430"/>
          </a:xfrm>
        </p:spPr>
        <p:txBody>
          <a:bodyPr>
            <a:normAutofit fontScale="90000"/>
          </a:bodyPr>
          <a:lstStyle/>
          <a:p>
            <a:r>
              <a:rPr lang="en-GB" sz="1600" dirty="0"/>
              <a:t>GOOGLE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create a full engagement culture:</a:t>
            </a: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-minimal distraction so employee focus on tasks </a:t>
            </a: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-single status that means all employees are equal</a:t>
            </a: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-mission; what Google do</a:t>
            </a: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-core values: how Google do </a:t>
            </a: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-targets employees well being</a:t>
            </a: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hire only qualified people who fit into Google culture</a:t>
            </a: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-leaders must lead, not give orders</a:t>
            </a: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4A28B-4409-4A3D-B5C6-C77ECA7645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830286"/>
            <a:ext cx="8596668" cy="3211076"/>
          </a:xfrm>
        </p:spPr>
        <p:txBody>
          <a:bodyPr/>
          <a:lstStyle/>
          <a:p>
            <a:r>
              <a:rPr lang="en-GB" dirty="0"/>
              <a:t>Vodafone engagement culture:</a:t>
            </a:r>
          </a:p>
          <a:p>
            <a:r>
              <a:rPr lang="en-GB" dirty="0"/>
              <a:t>-leadership</a:t>
            </a:r>
          </a:p>
          <a:p>
            <a:r>
              <a:rPr lang="en-GB" dirty="0"/>
              <a:t>-performance management</a:t>
            </a:r>
          </a:p>
          <a:p>
            <a:r>
              <a:rPr lang="en-GB" dirty="0"/>
              <a:t>-talent management</a:t>
            </a:r>
          </a:p>
          <a:p>
            <a:r>
              <a:rPr lang="en-GB" dirty="0"/>
              <a:t>-work-life balance</a:t>
            </a:r>
          </a:p>
          <a:p>
            <a:r>
              <a:rPr lang="en-GB" dirty="0"/>
              <a:t>-communication </a:t>
            </a:r>
          </a:p>
          <a:p>
            <a:r>
              <a:rPr lang="en-GB" dirty="0"/>
              <a:t>- employee voice </a:t>
            </a:r>
          </a:p>
          <a:p>
            <a:pPr marL="0" indent="0">
              <a:buNone/>
            </a:pPr>
            <a:r>
              <a:rPr lang="en-GB" dirty="0"/>
              <a:t>(Gupta et all,2019)</a:t>
            </a:r>
          </a:p>
        </p:txBody>
      </p:sp>
    </p:spTree>
    <p:extLst>
      <p:ext uri="{BB962C8B-B14F-4D97-AF65-F5344CB8AC3E}">
        <p14:creationId xmlns:p14="http://schemas.microsoft.com/office/powerpoint/2010/main" val="41887917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F7137-C275-45E0-9310-FDCEE3BEF5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benefits: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C0C0E7-31DC-4D83-9198-13FBA658F3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0876" y="1361440"/>
            <a:ext cx="4185623" cy="46799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-IMPROVE EMPLOYEE’S MORALE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-CAREER DEVELOPMENT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-STRESS FREE TO PERFORM THEIR BEST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-FRIENDLY WORK ENVIRONMENT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-SUPPORTED BY MANAGEMENT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413E6B-15F6-4104-BC23-8FDB6F3701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dirty="0"/>
              <a:t> For the organizations: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EB30F4-E749-4E87-AD02-8C70F7DD8FB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POSITIVELY IMPACTS ALL KEY METRICS:</a:t>
            </a:r>
          </a:p>
          <a:p>
            <a:pPr marL="0" indent="0">
              <a:buNone/>
            </a:pPr>
            <a:r>
              <a:rPr lang="en-GB" dirty="0"/>
              <a:t>-TURNOVER</a:t>
            </a:r>
          </a:p>
          <a:p>
            <a:pPr marL="0" indent="0">
              <a:buNone/>
            </a:pPr>
            <a:r>
              <a:rPr lang="en-GB" dirty="0"/>
              <a:t>-ABSENTEEISM</a:t>
            </a:r>
          </a:p>
          <a:p>
            <a:pPr marL="0" indent="0">
              <a:buNone/>
            </a:pPr>
            <a:r>
              <a:rPr lang="en-GB" dirty="0"/>
              <a:t>-SAFETY</a:t>
            </a:r>
          </a:p>
          <a:p>
            <a:pPr marL="0" indent="0">
              <a:buNone/>
            </a:pPr>
            <a:r>
              <a:rPr lang="en-GB" dirty="0"/>
              <a:t>-QUALITY</a:t>
            </a:r>
          </a:p>
          <a:p>
            <a:pPr marL="0" indent="0">
              <a:buNone/>
            </a:pPr>
            <a:r>
              <a:rPr lang="en-GB" dirty="0"/>
              <a:t>-PRODUCTIVITY</a:t>
            </a:r>
          </a:p>
          <a:p>
            <a:pPr marL="0" indent="0">
              <a:buNone/>
            </a:pPr>
            <a:r>
              <a:rPr lang="en-GB" dirty="0"/>
              <a:t>-SALES</a:t>
            </a:r>
          </a:p>
          <a:p>
            <a:pPr marL="0" indent="0">
              <a:buNone/>
            </a:pPr>
            <a:r>
              <a:rPr lang="en-GB" dirty="0"/>
              <a:t>-PROFITABILITY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500E4B5D-C41D-420F-BADF-0F291456CEAA}"/>
              </a:ext>
            </a:extLst>
          </p:cNvPr>
          <p:cNvSpPr txBox="1">
            <a:spLocks/>
          </p:cNvSpPr>
          <p:nvPr/>
        </p:nvSpPr>
        <p:spPr>
          <a:xfrm>
            <a:off x="1257405" y="2869325"/>
            <a:ext cx="4185623" cy="33041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charset="2"/>
              <a:buNone/>
            </a:pPr>
            <a:endParaRPr lang="en-GB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73D69D90-5D45-497A-9979-09FD85D1DC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1452880"/>
            <a:ext cx="4356862" cy="3037840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-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AND MENTAL WELL BEING.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71324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541CB-19FE-461E-AFE9-EF316F58F2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      REFERENCES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521917-918A-43E5-B897-357946252636}"/>
              </a:ext>
            </a:extLst>
          </p:cNvPr>
          <p:cNvSpPr txBox="1"/>
          <p:nvPr/>
        </p:nvSpPr>
        <p:spPr>
          <a:xfrm>
            <a:off x="677334" y="934720"/>
            <a:ext cx="8423123" cy="821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Bridger, E.( 2018)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Employee Engagement :A practical Introduction 2ND EDITION,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London: Kogan Page Limited.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Collins, S. &amp; Learning, S. (2015)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Enhancing participant engagement - Using motivation theories.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https://www2.cipd.co.uk/toolclicks/learning/training-tools/enhance-participant-engagement/using-motivation-theories/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10 11 2021].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Crosby, C. (2017)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Strategic Engagement : Practical Tools to Raise Morale and Increase Results: Volume I Core Activities,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York: Business Expert Press.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Gupta, A., Tandon, A. &amp; Barman, D. (2019)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Techniques for Employee Engagement in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Contemporany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Organizations,Hershey,Pennsylvania:IGI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Global.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Powel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K.,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https://www.peoplemanagement.co.uk/news/articles/majority-employers-struggling-recruit-retain-staff-poll-finds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11 November 2021]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Management, C. P., 2021.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Employee engagement.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http://www.cipd.co.uk/hr-resources/factsheets/employee-engagement.aspx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10 11 2021].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555555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63278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B5521C0-73FB-4A64-B7A4-0D2B25471A49}"/>
              </a:ext>
            </a:extLst>
          </p:cNvPr>
          <p:cNvSpPr txBox="1"/>
          <p:nvPr/>
        </p:nvSpPr>
        <p:spPr>
          <a:xfrm>
            <a:off x="660400" y="220589"/>
            <a:ext cx="9062720" cy="69183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Matthew W.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Hurtienne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 E. H. K., 2021.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Wiley Online Library.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https://onlinelibrary-wiley-com.ezproxy.uwtsd.ac.uk/doi/full/10.1002/hrdq.21453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30 October 2021].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N.Alshuwairekh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D., 2016.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IOSR Journal of Business and Management (IOSR-JBM).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30 October 2021].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Powel, K., 2021.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People Management.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https://www.peoplemanagement.co.uk/news/articles/majority-employers-struggling-recruit-retain-staff-poll-finds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11 November 2021].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Telegraph, D., 2016.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Engaging workers is new industrial revolution - Offers and incentives are the key factors in breeding enthusiasm.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https://www.telegraph.co.uk/business/2016/03/19/engaging-workers-is-new-industrial-rev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30 October 2021].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Vodafone, 2021.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Benefits&amp;Perks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https://careers.vodafone.co.uk/benefits-perks/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10 November 2021].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Vodafone, 2021.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Vodafone New Zeeland.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ttps://www.bing.com/search?q=vodafone+employee+benefits&amp;FORM=QSRE3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10 November 2021].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915279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7" ma:contentTypeDescription="Create a new document." ma:contentTypeScope="" ma:versionID="255d3701ecfa56f5f20d4b159c83acd5">
  <xsd:schema xmlns:xsd="http://www.w3.org/2001/XMLSchema" xmlns:xs="http://www.w3.org/2001/XMLSchema" xmlns:p="http://schemas.microsoft.com/office/2006/metadata/properties" xmlns:ns3="9d0d5cce-d4dc-4043-8325-c992d2f588cd" xmlns:ns4="39a888ec-cc75-402e-856f-ff68cc5460ab" targetNamespace="http://schemas.microsoft.com/office/2006/metadata/properties" ma:root="true" ma:fieldsID="591e5cac040feae9e82c4c83da47c8a4" ns3:_="" ns4:_="">
    <xsd:import namespace="9d0d5cce-d4dc-4043-8325-c992d2f588cd"/>
    <xsd:import namespace="39a888ec-cc75-402e-856f-ff68cc5460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a888ec-cc75-402e-856f-ff68cc5460a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6F6FEBC-1C12-4CBC-9DA2-A4423BC23F5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6106D84-19D4-4F8F-9297-FCA116AEF7F0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9d0d5cce-d4dc-4043-8325-c992d2f588cd"/>
    <ds:schemaRef ds:uri="39a888ec-cc75-402e-856f-ff68cc5460ab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DE0AF82-2E0D-4E00-B398-B50B81C7B576}">
  <ds:schemaRefs>
    <ds:schemaRef ds:uri="http://purl.org/dc/dcmitype/"/>
    <ds:schemaRef ds:uri="http://schemas.microsoft.com/office/2006/metadata/properties"/>
    <ds:schemaRef ds:uri="9d0d5cce-d4dc-4043-8325-c992d2f588cd"/>
    <ds:schemaRef ds:uri="http://purl.org/dc/elements/1.1/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39a888ec-cc75-402e-856f-ff68cc5460ab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490</TotalTime>
  <Words>887</Words>
  <Application>Microsoft Office PowerPoint</Application>
  <PresentationFormat>Widescreen</PresentationFormat>
  <Paragraphs>73</Paragraphs>
  <Slides>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Arial</vt:lpstr>
      <vt:lpstr>Calibri</vt:lpstr>
      <vt:lpstr>Georgia</vt:lpstr>
      <vt:lpstr>Helvetica</vt:lpstr>
      <vt:lpstr>Times New Roman</vt:lpstr>
      <vt:lpstr>Trebuchet MS</vt:lpstr>
      <vt:lpstr>Wingdings 3</vt:lpstr>
      <vt:lpstr>Facet</vt:lpstr>
      <vt:lpstr>Evolution or revolution</vt:lpstr>
      <vt:lpstr>,,Firm needs to listen to employees 'changing needs and consider offering improved pay, benefits and flexibility’’(Powel C, 2021). -77% had problems finding and kipping employees -2% no problem at all -19%not yet struggling but may do in future WHY? -76% find better pay elsewhere -64% lack of career opportunities  </vt:lpstr>
      <vt:lpstr> Employee 'engagement in 21st century is an important goal for employee retention. In current economic environments ,an engaged employee can be an organization’s greatest strategic asset( Gupta et all.2019).   </vt:lpstr>
      <vt:lpstr>             Top attraction tool: -58% flexibility and hybrid working -52%increasing pay and benefits  </vt:lpstr>
      <vt:lpstr>GOOGLE create a full engagement culture: -minimal distraction so employee focus on tasks  -single status that means all employees are equal -mission; what Google do -core values: how Google do  -targets employees well being - hire only qualified people who fit into Google culture -leaders must lead, not give orders  </vt:lpstr>
      <vt:lpstr>The benefits: </vt:lpstr>
      <vt:lpstr>      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Evolution or revolution </dc:title>
  <dc:creator>Violeta Oprii (1905021)</dc:creator>
  <cp:lastModifiedBy>Violeta Oprii (1905021)</cp:lastModifiedBy>
  <cp:revision>1</cp:revision>
  <dcterms:created xsi:type="dcterms:W3CDTF">2021-11-05T20:44:03Z</dcterms:created>
  <dcterms:modified xsi:type="dcterms:W3CDTF">2021-11-12T23:05:57Z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