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63" r:id="rId3"/>
    <p:sldId id="258" r:id="rId4"/>
    <p:sldId id="278" r:id="rId5"/>
    <p:sldId id="260" r:id="rId6"/>
    <p:sldId id="261" r:id="rId7"/>
    <p:sldId id="275" r:id="rId8"/>
    <p:sldId id="259" r:id="rId9"/>
    <p:sldId id="280" r:id="rId10"/>
    <p:sldId id="281" r:id="rId11"/>
    <p:sldId id="282" r:id="rId12"/>
    <p:sldId id="283" r:id="rId13"/>
    <p:sldId id="284" r:id="rId14"/>
    <p:sldId id="285" r:id="rId15"/>
    <p:sldId id="286" r:id="rId16"/>
    <p:sldId id="287" r:id="rId17"/>
    <p:sldId id="289" r:id="rId18"/>
    <p:sldId id="288" r:id="rId19"/>
    <p:sldId id="290" r:id="rId20"/>
    <p:sldId id="291" r:id="rId21"/>
    <p:sldId id="292" r:id="rId22"/>
    <p:sldId id="293"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93247" autoAdjust="0"/>
  </p:normalViewPr>
  <p:slideViewPr>
    <p:cSldViewPr snapToGrid="0">
      <p:cViewPr varScale="1">
        <p:scale>
          <a:sx n="96" d="100"/>
          <a:sy n="96" d="100"/>
        </p:scale>
        <p:origin x="64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0DFF9-D8E3-5E8A-82A2-314C1EBE846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5B7491-1F4C-BF6B-39B9-D994FE433D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A15739-E4F0-1EE8-FEE8-57BCDC84B1B1}"/>
              </a:ext>
            </a:extLst>
          </p:cNvPr>
          <p:cNvSpPr>
            <a:spLocks noGrp="1"/>
          </p:cNvSpPr>
          <p:nvPr>
            <p:ph type="dt" sz="half" idx="10"/>
          </p:nvPr>
        </p:nvSpPr>
        <p:spPr/>
        <p:txBody>
          <a:bodyPr/>
          <a:lstStyle/>
          <a:p>
            <a:fld id="{B6C87300-8AB9-4A55-AE02-829A6DC2C457}" type="datetimeFigureOut">
              <a:rPr lang="en-GB" smtClean="0"/>
              <a:t>17/11/2025</a:t>
            </a:fld>
            <a:endParaRPr lang="en-GB"/>
          </a:p>
        </p:txBody>
      </p:sp>
      <p:sp>
        <p:nvSpPr>
          <p:cNvPr id="5" name="Footer Placeholder 4">
            <a:extLst>
              <a:ext uri="{FF2B5EF4-FFF2-40B4-BE49-F238E27FC236}">
                <a16:creationId xmlns:a16="http://schemas.microsoft.com/office/drawing/2014/main" id="{562492FD-1E7E-2793-2C58-3E3834903C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91CB78-0C29-154E-543C-0AAC25988A57}"/>
              </a:ext>
            </a:extLst>
          </p:cNvPr>
          <p:cNvSpPr>
            <a:spLocks noGrp="1"/>
          </p:cNvSpPr>
          <p:nvPr>
            <p:ph type="sldNum" sz="quarter" idx="12"/>
          </p:nvPr>
        </p:nvSpPr>
        <p:spPr/>
        <p:txBody>
          <a:bodyPr/>
          <a:lstStyle/>
          <a:p>
            <a:fld id="{5FCB9257-7811-423F-8A46-239400F081BD}" type="slidenum">
              <a:rPr lang="en-GB" smtClean="0"/>
              <a:t>‹#›</a:t>
            </a:fld>
            <a:endParaRPr lang="en-GB"/>
          </a:p>
        </p:txBody>
      </p:sp>
    </p:spTree>
    <p:extLst>
      <p:ext uri="{BB962C8B-B14F-4D97-AF65-F5344CB8AC3E}">
        <p14:creationId xmlns:p14="http://schemas.microsoft.com/office/powerpoint/2010/main" val="41658523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976CC-3C0B-5123-F1E0-4C5D20C7EE0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8F37B5A-DE41-1F86-FE15-76BEEB49663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E5AE0A-F42F-D812-B46C-F123938B3B5D}"/>
              </a:ext>
            </a:extLst>
          </p:cNvPr>
          <p:cNvSpPr>
            <a:spLocks noGrp="1"/>
          </p:cNvSpPr>
          <p:nvPr>
            <p:ph type="dt" sz="half" idx="10"/>
          </p:nvPr>
        </p:nvSpPr>
        <p:spPr/>
        <p:txBody>
          <a:bodyPr/>
          <a:lstStyle/>
          <a:p>
            <a:fld id="{B6C87300-8AB9-4A55-AE02-829A6DC2C457}" type="datetimeFigureOut">
              <a:rPr lang="en-GB" smtClean="0"/>
              <a:t>17/11/2025</a:t>
            </a:fld>
            <a:endParaRPr lang="en-GB"/>
          </a:p>
        </p:txBody>
      </p:sp>
      <p:sp>
        <p:nvSpPr>
          <p:cNvPr id="5" name="Footer Placeholder 4">
            <a:extLst>
              <a:ext uri="{FF2B5EF4-FFF2-40B4-BE49-F238E27FC236}">
                <a16:creationId xmlns:a16="http://schemas.microsoft.com/office/drawing/2014/main" id="{CBE9D321-6C33-F3F3-0374-E902FBB0EC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AAE67A-F303-DD8F-B1E9-8492F0E6FA0B}"/>
              </a:ext>
            </a:extLst>
          </p:cNvPr>
          <p:cNvSpPr>
            <a:spLocks noGrp="1"/>
          </p:cNvSpPr>
          <p:nvPr>
            <p:ph type="sldNum" sz="quarter" idx="12"/>
          </p:nvPr>
        </p:nvSpPr>
        <p:spPr/>
        <p:txBody>
          <a:bodyPr/>
          <a:lstStyle/>
          <a:p>
            <a:fld id="{5FCB9257-7811-423F-8A46-239400F081BD}" type="slidenum">
              <a:rPr lang="en-GB" smtClean="0"/>
              <a:t>‹#›</a:t>
            </a:fld>
            <a:endParaRPr lang="en-GB"/>
          </a:p>
        </p:txBody>
      </p:sp>
    </p:spTree>
    <p:extLst>
      <p:ext uri="{BB962C8B-B14F-4D97-AF65-F5344CB8AC3E}">
        <p14:creationId xmlns:p14="http://schemas.microsoft.com/office/powerpoint/2010/main" val="1024901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AA423-CB70-A46F-E94F-94DFC250955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17A8BDC-67C1-4764-1E37-0A10074A56D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AB2B419-97D6-6B89-A390-E98D463C6345}"/>
              </a:ext>
            </a:extLst>
          </p:cNvPr>
          <p:cNvSpPr>
            <a:spLocks noGrp="1"/>
          </p:cNvSpPr>
          <p:nvPr>
            <p:ph type="dt" sz="half" idx="10"/>
          </p:nvPr>
        </p:nvSpPr>
        <p:spPr/>
        <p:txBody>
          <a:bodyPr/>
          <a:lstStyle/>
          <a:p>
            <a:fld id="{B6C87300-8AB9-4A55-AE02-829A6DC2C457}" type="datetimeFigureOut">
              <a:rPr lang="en-GB" smtClean="0"/>
              <a:t>17/11/2025</a:t>
            </a:fld>
            <a:endParaRPr lang="en-GB"/>
          </a:p>
        </p:txBody>
      </p:sp>
      <p:sp>
        <p:nvSpPr>
          <p:cNvPr id="5" name="Footer Placeholder 4">
            <a:extLst>
              <a:ext uri="{FF2B5EF4-FFF2-40B4-BE49-F238E27FC236}">
                <a16:creationId xmlns:a16="http://schemas.microsoft.com/office/drawing/2014/main" id="{9E3463CA-FF41-7644-9179-C8B4A2F6B0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BD138E-08BB-711C-FF48-C5E0A970E651}"/>
              </a:ext>
            </a:extLst>
          </p:cNvPr>
          <p:cNvSpPr>
            <a:spLocks noGrp="1"/>
          </p:cNvSpPr>
          <p:nvPr>
            <p:ph type="sldNum" sz="quarter" idx="12"/>
          </p:nvPr>
        </p:nvSpPr>
        <p:spPr/>
        <p:txBody>
          <a:bodyPr/>
          <a:lstStyle/>
          <a:p>
            <a:fld id="{5FCB9257-7811-423F-8A46-239400F081BD}" type="slidenum">
              <a:rPr lang="en-GB" smtClean="0"/>
              <a:t>‹#›</a:t>
            </a:fld>
            <a:endParaRPr lang="en-GB"/>
          </a:p>
        </p:txBody>
      </p:sp>
    </p:spTree>
    <p:extLst>
      <p:ext uri="{BB962C8B-B14F-4D97-AF65-F5344CB8AC3E}">
        <p14:creationId xmlns:p14="http://schemas.microsoft.com/office/powerpoint/2010/main" val="14647594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9C8D38-80C4-B719-44CE-BDB918B7B7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894CB-D34C-1B0F-049F-0B70D0233A2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D735567-C4CC-3C16-B004-4CB86AACF42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2E9380C-2961-8D29-CECE-7520F9C94899}"/>
              </a:ext>
            </a:extLst>
          </p:cNvPr>
          <p:cNvSpPr>
            <a:spLocks noGrp="1"/>
          </p:cNvSpPr>
          <p:nvPr>
            <p:ph type="dt" sz="half" idx="10"/>
          </p:nvPr>
        </p:nvSpPr>
        <p:spPr/>
        <p:txBody>
          <a:bodyPr/>
          <a:lstStyle/>
          <a:p>
            <a:fld id="{B6C87300-8AB9-4A55-AE02-829A6DC2C457}" type="datetimeFigureOut">
              <a:rPr lang="en-GB" smtClean="0"/>
              <a:t>17/11/2025</a:t>
            </a:fld>
            <a:endParaRPr lang="en-GB"/>
          </a:p>
        </p:txBody>
      </p:sp>
      <p:sp>
        <p:nvSpPr>
          <p:cNvPr id="6" name="Footer Placeholder 5">
            <a:extLst>
              <a:ext uri="{FF2B5EF4-FFF2-40B4-BE49-F238E27FC236}">
                <a16:creationId xmlns:a16="http://schemas.microsoft.com/office/drawing/2014/main" id="{6DACA80D-0D0A-0F47-D583-C02354363F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776D21-C414-1411-4FBD-03BE6C19D301}"/>
              </a:ext>
            </a:extLst>
          </p:cNvPr>
          <p:cNvSpPr>
            <a:spLocks noGrp="1"/>
          </p:cNvSpPr>
          <p:nvPr>
            <p:ph type="sldNum" sz="quarter" idx="12"/>
          </p:nvPr>
        </p:nvSpPr>
        <p:spPr/>
        <p:txBody>
          <a:bodyPr/>
          <a:lstStyle/>
          <a:p>
            <a:fld id="{5FCB9257-7811-423F-8A46-239400F081BD}" type="slidenum">
              <a:rPr lang="en-GB" smtClean="0"/>
              <a:t>‹#›</a:t>
            </a:fld>
            <a:endParaRPr lang="en-GB"/>
          </a:p>
        </p:txBody>
      </p:sp>
    </p:spTree>
    <p:extLst>
      <p:ext uri="{BB962C8B-B14F-4D97-AF65-F5344CB8AC3E}">
        <p14:creationId xmlns:p14="http://schemas.microsoft.com/office/powerpoint/2010/main" val="20884442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A4F6C4-8FFB-9315-89AE-24CB73C55C5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57781E-BC25-0821-1CF6-5F77C856B94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6E55ED-93C3-9433-01CC-E5B59E2D85A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41C7C24-5547-3FCF-2B36-69A2FF1A053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3ABCEE7-FE69-9015-09C0-204D65FAD6E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7FDE034-F6B2-53AC-311A-FD7DBC646B33}"/>
              </a:ext>
            </a:extLst>
          </p:cNvPr>
          <p:cNvSpPr>
            <a:spLocks noGrp="1"/>
          </p:cNvSpPr>
          <p:nvPr>
            <p:ph type="dt" sz="half" idx="10"/>
          </p:nvPr>
        </p:nvSpPr>
        <p:spPr/>
        <p:txBody>
          <a:bodyPr/>
          <a:lstStyle/>
          <a:p>
            <a:fld id="{B6C87300-8AB9-4A55-AE02-829A6DC2C457}" type="datetimeFigureOut">
              <a:rPr lang="en-GB" smtClean="0"/>
              <a:t>17/11/2025</a:t>
            </a:fld>
            <a:endParaRPr lang="en-GB"/>
          </a:p>
        </p:txBody>
      </p:sp>
      <p:sp>
        <p:nvSpPr>
          <p:cNvPr id="8" name="Footer Placeholder 7">
            <a:extLst>
              <a:ext uri="{FF2B5EF4-FFF2-40B4-BE49-F238E27FC236}">
                <a16:creationId xmlns:a16="http://schemas.microsoft.com/office/drawing/2014/main" id="{C32D1D6A-1251-BE39-346E-1575D275D73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B491B1D-D2AC-0C1D-B1E6-7030546D66D5}"/>
              </a:ext>
            </a:extLst>
          </p:cNvPr>
          <p:cNvSpPr>
            <a:spLocks noGrp="1"/>
          </p:cNvSpPr>
          <p:nvPr>
            <p:ph type="sldNum" sz="quarter" idx="12"/>
          </p:nvPr>
        </p:nvSpPr>
        <p:spPr/>
        <p:txBody>
          <a:bodyPr/>
          <a:lstStyle/>
          <a:p>
            <a:fld id="{5FCB9257-7811-423F-8A46-239400F081BD}" type="slidenum">
              <a:rPr lang="en-GB" smtClean="0"/>
              <a:t>‹#›</a:t>
            </a:fld>
            <a:endParaRPr lang="en-GB"/>
          </a:p>
        </p:txBody>
      </p:sp>
    </p:spTree>
    <p:extLst>
      <p:ext uri="{BB962C8B-B14F-4D97-AF65-F5344CB8AC3E}">
        <p14:creationId xmlns:p14="http://schemas.microsoft.com/office/powerpoint/2010/main" val="3949527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611AC-D68A-7D1E-FC13-00118CB0224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2EE3AD0-B833-B4C2-A744-1A53CED52A63}"/>
              </a:ext>
            </a:extLst>
          </p:cNvPr>
          <p:cNvSpPr>
            <a:spLocks noGrp="1"/>
          </p:cNvSpPr>
          <p:nvPr>
            <p:ph type="dt" sz="half" idx="10"/>
          </p:nvPr>
        </p:nvSpPr>
        <p:spPr/>
        <p:txBody>
          <a:bodyPr/>
          <a:lstStyle/>
          <a:p>
            <a:fld id="{B6C87300-8AB9-4A55-AE02-829A6DC2C457}" type="datetimeFigureOut">
              <a:rPr lang="en-GB" smtClean="0"/>
              <a:t>17/11/2025</a:t>
            </a:fld>
            <a:endParaRPr lang="en-GB"/>
          </a:p>
        </p:txBody>
      </p:sp>
      <p:sp>
        <p:nvSpPr>
          <p:cNvPr id="4" name="Footer Placeholder 3">
            <a:extLst>
              <a:ext uri="{FF2B5EF4-FFF2-40B4-BE49-F238E27FC236}">
                <a16:creationId xmlns:a16="http://schemas.microsoft.com/office/drawing/2014/main" id="{30FBAC2E-B621-2AE5-FE94-4E6831268B5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A97AE73-D9EB-7F64-09B4-FBD17E69438A}"/>
              </a:ext>
            </a:extLst>
          </p:cNvPr>
          <p:cNvSpPr>
            <a:spLocks noGrp="1"/>
          </p:cNvSpPr>
          <p:nvPr>
            <p:ph type="sldNum" sz="quarter" idx="12"/>
          </p:nvPr>
        </p:nvSpPr>
        <p:spPr/>
        <p:txBody>
          <a:bodyPr/>
          <a:lstStyle/>
          <a:p>
            <a:fld id="{5FCB9257-7811-423F-8A46-239400F081BD}" type="slidenum">
              <a:rPr lang="en-GB" smtClean="0"/>
              <a:t>‹#›</a:t>
            </a:fld>
            <a:endParaRPr lang="en-GB"/>
          </a:p>
        </p:txBody>
      </p:sp>
    </p:spTree>
    <p:extLst>
      <p:ext uri="{BB962C8B-B14F-4D97-AF65-F5344CB8AC3E}">
        <p14:creationId xmlns:p14="http://schemas.microsoft.com/office/powerpoint/2010/main" val="12252131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C692C24-7EBC-059B-431A-7CC292873316}"/>
              </a:ext>
            </a:extLst>
          </p:cNvPr>
          <p:cNvSpPr>
            <a:spLocks noGrp="1"/>
          </p:cNvSpPr>
          <p:nvPr>
            <p:ph type="dt" sz="half" idx="10"/>
          </p:nvPr>
        </p:nvSpPr>
        <p:spPr/>
        <p:txBody>
          <a:bodyPr/>
          <a:lstStyle/>
          <a:p>
            <a:fld id="{B6C87300-8AB9-4A55-AE02-829A6DC2C457}" type="datetimeFigureOut">
              <a:rPr lang="en-GB" smtClean="0"/>
              <a:t>17/11/2025</a:t>
            </a:fld>
            <a:endParaRPr lang="en-GB"/>
          </a:p>
        </p:txBody>
      </p:sp>
      <p:sp>
        <p:nvSpPr>
          <p:cNvPr id="3" name="Footer Placeholder 2">
            <a:extLst>
              <a:ext uri="{FF2B5EF4-FFF2-40B4-BE49-F238E27FC236}">
                <a16:creationId xmlns:a16="http://schemas.microsoft.com/office/drawing/2014/main" id="{FA1C372E-46DC-ED0C-2FBD-564C78E9B94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F1AF835-1FD2-62E6-F3C7-40ED55F38F9C}"/>
              </a:ext>
            </a:extLst>
          </p:cNvPr>
          <p:cNvSpPr>
            <a:spLocks noGrp="1"/>
          </p:cNvSpPr>
          <p:nvPr>
            <p:ph type="sldNum" sz="quarter" idx="12"/>
          </p:nvPr>
        </p:nvSpPr>
        <p:spPr/>
        <p:txBody>
          <a:bodyPr/>
          <a:lstStyle/>
          <a:p>
            <a:fld id="{5FCB9257-7811-423F-8A46-239400F081BD}" type="slidenum">
              <a:rPr lang="en-GB" smtClean="0"/>
              <a:t>‹#›</a:t>
            </a:fld>
            <a:endParaRPr lang="en-GB"/>
          </a:p>
        </p:txBody>
      </p:sp>
    </p:spTree>
    <p:extLst>
      <p:ext uri="{BB962C8B-B14F-4D97-AF65-F5344CB8AC3E}">
        <p14:creationId xmlns:p14="http://schemas.microsoft.com/office/powerpoint/2010/main" val="20158353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200C8-CA4D-4F67-F5B5-74E50D7BA9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3D15AFA-6AA5-DE3A-0CFE-BEB12003C85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8F62D68-B66E-ED95-264C-0CBAFED86E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701EA6-B747-55B6-7A09-0EC762E2911A}"/>
              </a:ext>
            </a:extLst>
          </p:cNvPr>
          <p:cNvSpPr>
            <a:spLocks noGrp="1"/>
          </p:cNvSpPr>
          <p:nvPr>
            <p:ph type="dt" sz="half" idx="10"/>
          </p:nvPr>
        </p:nvSpPr>
        <p:spPr/>
        <p:txBody>
          <a:bodyPr/>
          <a:lstStyle/>
          <a:p>
            <a:fld id="{B6C87300-8AB9-4A55-AE02-829A6DC2C457}" type="datetimeFigureOut">
              <a:rPr lang="en-GB" smtClean="0"/>
              <a:t>17/11/2025</a:t>
            </a:fld>
            <a:endParaRPr lang="en-GB"/>
          </a:p>
        </p:txBody>
      </p:sp>
      <p:sp>
        <p:nvSpPr>
          <p:cNvPr id="6" name="Footer Placeholder 5">
            <a:extLst>
              <a:ext uri="{FF2B5EF4-FFF2-40B4-BE49-F238E27FC236}">
                <a16:creationId xmlns:a16="http://schemas.microsoft.com/office/drawing/2014/main" id="{6FF695D9-C27D-4EF5-EED9-DDF97C47A3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C40A85-AF1C-B194-F1A4-B5EC62A06AC3}"/>
              </a:ext>
            </a:extLst>
          </p:cNvPr>
          <p:cNvSpPr>
            <a:spLocks noGrp="1"/>
          </p:cNvSpPr>
          <p:nvPr>
            <p:ph type="sldNum" sz="quarter" idx="12"/>
          </p:nvPr>
        </p:nvSpPr>
        <p:spPr/>
        <p:txBody>
          <a:bodyPr/>
          <a:lstStyle/>
          <a:p>
            <a:fld id="{5FCB9257-7811-423F-8A46-239400F081BD}" type="slidenum">
              <a:rPr lang="en-GB" smtClean="0"/>
              <a:t>‹#›</a:t>
            </a:fld>
            <a:endParaRPr lang="en-GB"/>
          </a:p>
        </p:txBody>
      </p:sp>
    </p:spTree>
    <p:extLst>
      <p:ext uri="{BB962C8B-B14F-4D97-AF65-F5344CB8AC3E}">
        <p14:creationId xmlns:p14="http://schemas.microsoft.com/office/powerpoint/2010/main" val="1664360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E248E-67AE-92E0-2A42-3744B843DC7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B33B6AA-0E46-B82C-DBC2-D55E499180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746AB2C-D624-777E-9874-4009936C68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DA4405-F783-5CC0-F187-CEB7933EC25B}"/>
              </a:ext>
            </a:extLst>
          </p:cNvPr>
          <p:cNvSpPr>
            <a:spLocks noGrp="1"/>
          </p:cNvSpPr>
          <p:nvPr>
            <p:ph type="dt" sz="half" idx="10"/>
          </p:nvPr>
        </p:nvSpPr>
        <p:spPr/>
        <p:txBody>
          <a:bodyPr/>
          <a:lstStyle/>
          <a:p>
            <a:fld id="{B6C87300-8AB9-4A55-AE02-829A6DC2C457}" type="datetimeFigureOut">
              <a:rPr lang="en-GB" smtClean="0"/>
              <a:t>17/11/2025</a:t>
            </a:fld>
            <a:endParaRPr lang="en-GB"/>
          </a:p>
        </p:txBody>
      </p:sp>
      <p:sp>
        <p:nvSpPr>
          <p:cNvPr id="6" name="Footer Placeholder 5">
            <a:extLst>
              <a:ext uri="{FF2B5EF4-FFF2-40B4-BE49-F238E27FC236}">
                <a16:creationId xmlns:a16="http://schemas.microsoft.com/office/drawing/2014/main" id="{ACB3F180-B9C4-28B0-6347-022D5D9750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6BFB4A-9A99-DBDE-0BB7-58EFB1ADAA11}"/>
              </a:ext>
            </a:extLst>
          </p:cNvPr>
          <p:cNvSpPr>
            <a:spLocks noGrp="1"/>
          </p:cNvSpPr>
          <p:nvPr>
            <p:ph type="sldNum" sz="quarter" idx="12"/>
          </p:nvPr>
        </p:nvSpPr>
        <p:spPr/>
        <p:txBody>
          <a:bodyPr/>
          <a:lstStyle/>
          <a:p>
            <a:fld id="{5FCB9257-7811-423F-8A46-239400F081BD}" type="slidenum">
              <a:rPr lang="en-GB" smtClean="0"/>
              <a:t>‹#›</a:t>
            </a:fld>
            <a:endParaRPr lang="en-GB"/>
          </a:p>
        </p:txBody>
      </p:sp>
    </p:spTree>
    <p:extLst>
      <p:ext uri="{BB962C8B-B14F-4D97-AF65-F5344CB8AC3E}">
        <p14:creationId xmlns:p14="http://schemas.microsoft.com/office/powerpoint/2010/main" val="5831318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A8B8F-7D81-31A2-60CA-58DB5B903AB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A2ABE93-4483-61D5-37DF-6759724FECE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9E1C83-0378-2C4F-2165-514AD57FA748}"/>
              </a:ext>
            </a:extLst>
          </p:cNvPr>
          <p:cNvSpPr>
            <a:spLocks noGrp="1"/>
          </p:cNvSpPr>
          <p:nvPr>
            <p:ph type="dt" sz="half" idx="10"/>
          </p:nvPr>
        </p:nvSpPr>
        <p:spPr/>
        <p:txBody>
          <a:bodyPr/>
          <a:lstStyle/>
          <a:p>
            <a:fld id="{B6C87300-8AB9-4A55-AE02-829A6DC2C457}" type="datetimeFigureOut">
              <a:rPr lang="en-GB" smtClean="0"/>
              <a:t>17/11/2025</a:t>
            </a:fld>
            <a:endParaRPr lang="en-GB"/>
          </a:p>
        </p:txBody>
      </p:sp>
      <p:sp>
        <p:nvSpPr>
          <p:cNvPr id="5" name="Footer Placeholder 4">
            <a:extLst>
              <a:ext uri="{FF2B5EF4-FFF2-40B4-BE49-F238E27FC236}">
                <a16:creationId xmlns:a16="http://schemas.microsoft.com/office/drawing/2014/main" id="{5FEC2BD0-6C78-65DB-D161-D6BD465292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3094F5-342E-3943-EA00-B9440DBEE9E2}"/>
              </a:ext>
            </a:extLst>
          </p:cNvPr>
          <p:cNvSpPr>
            <a:spLocks noGrp="1"/>
          </p:cNvSpPr>
          <p:nvPr>
            <p:ph type="sldNum" sz="quarter" idx="12"/>
          </p:nvPr>
        </p:nvSpPr>
        <p:spPr/>
        <p:txBody>
          <a:bodyPr/>
          <a:lstStyle/>
          <a:p>
            <a:fld id="{5FCB9257-7811-423F-8A46-239400F081BD}" type="slidenum">
              <a:rPr lang="en-GB" smtClean="0"/>
              <a:t>‹#›</a:t>
            </a:fld>
            <a:endParaRPr lang="en-GB"/>
          </a:p>
        </p:txBody>
      </p:sp>
    </p:spTree>
    <p:extLst>
      <p:ext uri="{BB962C8B-B14F-4D97-AF65-F5344CB8AC3E}">
        <p14:creationId xmlns:p14="http://schemas.microsoft.com/office/powerpoint/2010/main" val="10967707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A7757C-24E3-CC65-ED93-1F3835EEC20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128364-CB9E-3978-5532-C5B0D4F33BB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4EB9B0-DF57-5CF6-8D8D-345779F6E4F3}"/>
              </a:ext>
            </a:extLst>
          </p:cNvPr>
          <p:cNvSpPr>
            <a:spLocks noGrp="1"/>
          </p:cNvSpPr>
          <p:nvPr>
            <p:ph type="dt" sz="half" idx="10"/>
          </p:nvPr>
        </p:nvSpPr>
        <p:spPr/>
        <p:txBody>
          <a:bodyPr/>
          <a:lstStyle/>
          <a:p>
            <a:fld id="{B6C87300-8AB9-4A55-AE02-829A6DC2C457}" type="datetimeFigureOut">
              <a:rPr lang="en-GB" smtClean="0"/>
              <a:t>17/11/2025</a:t>
            </a:fld>
            <a:endParaRPr lang="en-GB"/>
          </a:p>
        </p:txBody>
      </p:sp>
      <p:sp>
        <p:nvSpPr>
          <p:cNvPr id="5" name="Footer Placeholder 4">
            <a:extLst>
              <a:ext uri="{FF2B5EF4-FFF2-40B4-BE49-F238E27FC236}">
                <a16:creationId xmlns:a16="http://schemas.microsoft.com/office/drawing/2014/main" id="{CD1FC91E-6B1D-0060-B747-3F5616CAB4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F5167A-D84D-7BE9-D417-E79FACFBC824}"/>
              </a:ext>
            </a:extLst>
          </p:cNvPr>
          <p:cNvSpPr>
            <a:spLocks noGrp="1"/>
          </p:cNvSpPr>
          <p:nvPr>
            <p:ph type="sldNum" sz="quarter" idx="12"/>
          </p:nvPr>
        </p:nvSpPr>
        <p:spPr/>
        <p:txBody>
          <a:bodyPr/>
          <a:lstStyle/>
          <a:p>
            <a:fld id="{5FCB9257-7811-423F-8A46-239400F081BD}" type="slidenum">
              <a:rPr lang="en-GB" smtClean="0"/>
              <a:t>‹#›</a:t>
            </a:fld>
            <a:endParaRPr lang="en-GB"/>
          </a:p>
        </p:txBody>
      </p:sp>
    </p:spTree>
    <p:extLst>
      <p:ext uri="{BB962C8B-B14F-4D97-AF65-F5344CB8AC3E}">
        <p14:creationId xmlns:p14="http://schemas.microsoft.com/office/powerpoint/2010/main" val="1946286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684C9D8-50FA-F4F6-B973-A99CCE5232A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091E25-D168-A67C-9264-0D176D2672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4247B8-02DF-05F6-8601-F73488D97C6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C87300-8AB9-4A55-AE02-829A6DC2C457}" type="datetimeFigureOut">
              <a:rPr lang="en-GB" smtClean="0"/>
              <a:t>17/11/2025</a:t>
            </a:fld>
            <a:endParaRPr lang="en-GB"/>
          </a:p>
        </p:txBody>
      </p:sp>
      <p:sp>
        <p:nvSpPr>
          <p:cNvPr id="5" name="Footer Placeholder 4">
            <a:extLst>
              <a:ext uri="{FF2B5EF4-FFF2-40B4-BE49-F238E27FC236}">
                <a16:creationId xmlns:a16="http://schemas.microsoft.com/office/drawing/2014/main" id="{C1177433-B782-F62F-62A7-3AD7CAB4808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ACCEC7B-FFB3-ADDF-B3CE-0120C55AA36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FCB9257-7811-423F-8A46-239400F081BD}" type="slidenum">
              <a:rPr lang="en-GB" smtClean="0"/>
              <a:t>‹#›</a:t>
            </a:fld>
            <a:endParaRPr lang="en-GB"/>
          </a:p>
        </p:txBody>
      </p:sp>
    </p:spTree>
    <p:extLst>
      <p:ext uri="{BB962C8B-B14F-4D97-AF65-F5344CB8AC3E}">
        <p14:creationId xmlns:p14="http://schemas.microsoft.com/office/powerpoint/2010/main" val="26381843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268E10-7F31-3035-A084-0215BA7F81DD}"/>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effectLst>
                  <a:outerShdw blurRad="38100" dist="38100" dir="2700000" algn="tl">
                    <a:srgbClr val="000000">
                      <a:alpha val="43137"/>
                    </a:srgbClr>
                  </a:outerShdw>
                </a:effectLst>
                <a:latin typeface="+mn-lt"/>
              </a:rPr>
              <a:t>Guidance for the Presentation</a:t>
            </a:r>
          </a:p>
        </p:txBody>
      </p:sp>
      <p:sp>
        <p:nvSpPr>
          <p:cNvPr id="3" name="Content Placeholder 2">
            <a:extLst>
              <a:ext uri="{FF2B5EF4-FFF2-40B4-BE49-F238E27FC236}">
                <a16:creationId xmlns:a16="http://schemas.microsoft.com/office/drawing/2014/main" id="{CA668B53-65DA-08D4-7F03-ECBA8059FFF2}"/>
              </a:ext>
            </a:extLst>
          </p:cNvPr>
          <p:cNvSpPr>
            <a:spLocks noGrp="1"/>
          </p:cNvSpPr>
          <p:nvPr>
            <p:ph idx="1"/>
          </p:nvPr>
        </p:nvSpPr>
        <p:spPr>
          <a:xfrm>
            <a:off x="5717894" y="335666"/>
            <a:ext cx="6250329" cy="6157731"/>
          </a:xfrm>
        </p:spPr>
        <p:txBody>
          <a:bodyPr anchor="ctr">
            <a:normAutofit/>
          </a:bodyPr>
          <a:lstStyle/>
          <a:p>
            <a:pPr marL="0" indent="0">
              <a:buNone/>
            </a:pPr>
            <a:r>
              <a:rPr lang="en-GB" sz="2000" b="1" u="sng" dirty="0">
                <a:effectLst/>
                <a:ea typeface="Times New Roman" panose="02020603050405020304" pitchFamily="18" charset="0"/>
              </a:rPr>
              <a:t>Presentation Tasks</a:t>
            </a:r>
            <a:endParaRPr lang="en-GB" sz="2000" dirty="0">
              <a:effectLst/>
              <a:ea typeface="Times New Roman" panose="02020603050405020304" pitchFamily="18" charset="0"/>
            </a:endParaRPr>
          </a:p>
          <a:p>
            <a:pPr marL="0" indent="0">
              <a:buNone/>
            </a:pPr>
            <a:endParaRPr lang="en-GB" sz="2000" dirty="0">
              <a:effectLst/>
              <a:ea typeface="Times New Roman" panose="02020603050405020304" pitchFamily="18" charset="0"/>
            </a:endParaRPr>
          </a:p>
          <a:p>
            <a:r>
              <a:rPr lang="en-GB" sz="2000" dirty="0">
                <a:effectLst/>
                <a:ea typeface="Times New Roman" panose="02020603050405020304" pitchFamily="18" charset="0"/>
              </a:rPr>
              <a:t>This individual presentation is to be delivered to a member of the Management Team of </a:t>
            </a:r>
            <a:r>
              <a:rPr lang="en-GB" sz="2000" dirty="0" err="1">
                <a:ea typeface="Times New Roman" panose="02020603050405020304" pitchFamily="18" charset="0"/>
              </a:rPr>
              <a:t>M&amp;S</a:t>
            </a:r>
            <a:r>
              <a:rPr lang="en-GB" sz="2000" dirty="0">
                <a:ea typeface="Times New Roman" panose="02020603050405020304" pitchFamily="18" charset="0"/>
              </a:rPr>
              <a:t> Food</a:t>
            </a:r>
            <a:r>
              <a:rPr lang="en-GB" sz="2000" dirty="0">
                <a:effectLst/>
                <a:ea typeface="Times New Roman" panose="02020603050405020304" pitchFamily="18" charset="0"/>
              </a:rPr>
              <a:t>.  It is required to be 10-15 minutes in duration and consist of appropriate PowerPoint slides to support your oral delivery based on the tasks set out below. There is no requirement for supplementary notes to be submitted.</a:t>
            </a:r>
          </a:p>
          <a:p>
            <a:pPr marL="0" indent="0">
              <a:buNone/>
            </a:pPr>
            <a:r>
              <a:rPr lang="en-GB" sz="2000" dirty="0">
                <a:effectLst/>
                <a:ea typeface="Times New Roman" panose="02020603050405020304" pitchFamily="18" charset="0"/>
              </a:rPr>
              <a:t> </a:t>
            </a:r>
            <a:r>
              <a:rPr lang="en-GB" sz="2000" b="1" u="sng" dirty="0">
                <a:effectLst/>
                <a:ea typeface="Times New Roman" panose="02020603050405020304" pitchFamily="18" charset="0"/>
              </a:rPr>
              <a:t>Task 1 </a:t>
            </a:r>
            <a:endParaRPr lang="en-GB" sz="2000" dirty="0">
              <a:effectLst/>
              <a:ea typeface="Times New Roman" panose="02020603050405020304" pitchFamily="18" charset="0"/>
            </a:endParaRPr>
          </a:p>
          <a:p>
            <a:r>
              <a:rPr lang="en-GB" sz="2000" dirty="0">
                <a:effectLst/>
                <a:ea typeface="Times New Roman" panose="02020603050405020304" pitchFamily="18" charset="0"/>
              </a:rPr>
              <a:t>Provide a definition of the terms ‘Digital Marketing’ and ‘Social Media’ </a:t>
            </a:r>
            <a:r>
              <a:rPr lang="en-GB" sz="2000" dirty="0">
                <a:ea typeface="Times New Roman" panose="02020603050405020304" pitchFamily="18" charset="0"/>
              </a:rPr>
              <a:t>and their importance in the</a:t>
            </a:r>
            <a:r>
              <a:rPr lang="en-GB" sz="2000" dirty="0">
                <a:effectLst/>
                <a:ea typeface="Times New Roman" panose="02020603050405020304" pitchFamily="18" charset="0"/>
              </a:rPr>
              <a:t> context of ‘Customer Relationship Management’.   </a:t>
            </a:r>
          </a:p>
          <a:p>
            <a:pPr marL="0" indent="0">
              <a:buNone/>
            </a:pPr>
            <a:r>
              <a:rPr lang="en-GB" sz="2000" b="1" u="sng" dirty="0">
                <a:effectLst/>
                <a:ea typeface="Times New Roman" panose="02020603050405020304" pitchFamily="18" charset="0"/>
              </a:rPr>
              <a:t>Task 2</a:t>
            </a:r>
            <a:endParaRPr lang="en-GB" sz="2000" dirty="0">
              <a:effectLst/>
              <a:ea typeface="Times New Roman" panose="02020603050405020304" pitchFamily="18" charset="0"/>
            </a:endParaRPr>
          </a:p>
          <a:p>
            <a:r>
              <a:rPr lang="en-GB" sz="2000" dirty="0">
                <a:effectLst/>
                <a:ea typeface="Times New Roman" panose="02020603050405020304" pitchFamily="18" charset="0"/>
              </a:rPr>
              <a:t>Critically evaluate how </a:t>
            </a:r>
            <a:r>
              <a:rPr lang="en-GB" sz="2000" dirty="0" err="1">
                <a:ea typeface="Times New Roman" panose="02020603050405020304" pitchFamily="18" charset="0"/>
              </a:rPr>
              <a:t>M&amp;S</a:t>
            </a:r>
            <a:r>
              <a:rPr lang="en-GB" sz="2000" dirty="0">
                <a:ea typeface="Times New Roman" panose="02020603050405020304" pitchFamily="18" charset="0"/>
              </a:rPr>
              <a:t> Food</a:t>
            </a:r>
            <a:r>
              <a:rPr lang="en-GB" sz="2000" dirty="0">
                <a:effectLst/>
                <a:ea typeface="Times New Roman" panose="02020603050405020304" pitchFamily="18" charset="0"/>
              </a:rPr>
              <a:t> engages with ‘digital and social media’ to develop and sustain its customer relationships. Offer an assessment of how successful this engagement has been in terms of organisation performance.</a:t>
            </a:r>
          </a:p>
        </p:txBody>
      </p:sp>
    </p:spTree>
    <p:extLst>
      <p:ext uri="{BB962C8B-B14F-4D97-AF65-F5344CB8AC3E}">
        <p14:creationId xmlns:p14="http://schemas.microsoft.com/office/powerpoint/2010/main" val="39711015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268E10-7F31-3035-A084-0215BA7F81DD}"/>
              </a:ext>
            </a:extLst>
          </p:cNvPr>
          <p:cNvSpPr>
            <a:spLocks noGrp="1"/>
          </p:cNvSpPr>
          <p:nvPr>
            <p:ph type="title"/>
          </p:nvPr>
        </p:nvSpPr>
        <p:spPr>
          <a:xfrm>
            <a:off x="459346" y="294538"/>
            <a:ext cx="11273303" cy="1033669"/>
          </a:xfrm>
        </p:spPr>
        <p:txBody>
          <a:bodyPr>
            <a:normAutofit/>
          </a:bodyPr>
          <a:lstStyle/>
          <a:p>
            <a:r>
              <a:rPr lang="en-GB" sz="3400" b="1" dirty="0">
                <a:solidFill>
                  <a:srgbClr val="FFFFFF"/>
                </a:solidFill>
                <a:effectLst>
                  <a:outerShdw blurRad="38100" dist="38100" dir="2700000" algn="tl">
                    <a:srgbClr val="000000">
                      <a:alpha val="43137"/>
                    </a:srgbClr>
                  </a:outerShdw>
                </a:effectLst>
                <a:latin typeface="+mn-lt"/>
              </a:rPr>
              <a:t>First Section of Your Presentation </a:t>
            </a:r>
            <a:br>
              <a:rPr lang="en-GB" sz="3400" b="1" dirty="0">
                <a:solidFill>
                  <a:srgbClr val="FFFFFF"/>
                </a:solidFill>
                <a:effectLst>
                  <a:outerShdw blurRad="38100" dist="38100" dir="2700000" algn="tl">
                    <a:srgbClr val="000000">
                      <a:alpha val="43137"/>
                    </a:srgbClr>
                  </a:outerShdw>
                </a:effectLst>
                <a:latin typeface="+mn-lt"/>
              </a:rPr>
            </a:br>
            <a:r>
              <a:rPr lang="en-GB" sz="3400" b="1" dirty="0">
                <a:solidFill>
                  <a:srgbClr val="FFFFFF"/>
                </a:solidFill>
                <a:effectLst>
                  <a:outerShdw blurRad="38100" dist="38100" dir="2700000" algn="tl">
                    <a:srgbClr val="000000">
                      <a:alpha val="43137"/>
                    </a:srgbClr>
                  </a:outerShdw>
                </a:effectLst>
                <a:latin typeface="+mn-lt"/>
              </a:rPr>
              <a:t>1</a:t>
            </a:r>
            <a:r>
              <a:rPr lang="en-GB" sz="3400" b="1" baseline="30000" dirty="0">
                <a:solidFill>
                  <a:srgbClr val="FFFFFF"/>
                </a:solidFill>
                <a:effectLst>
                  <a:outerShdw blurRad="38100" dist="38100" dir="2700000" algn="tl">
                    <a:srgbClr val="000000">
                      <a:alpha val="43137"/>
                    </a:srgbClr>
                  </a:outerShdw>
                </a:effectLst>
                <a:latin typeface="+mn-lt"/>
              </a:rPr>
              <a:t>st</a:t>
            </a:r>
            <a:r>
              <a:rPr lang="en-GB" sz="3400" b="1" dirty="0">
                <a:solidFill>
                  <a:srgbClr val="FFFFFF"/>
                </a:solidFill>
                <a:effectLst>
                  <a:outerShdw blurRad="38100" dist="38100" dir="2700000" algn="tl">
                    <a:srgbClr val="000000">
                      <a:alpha val="43137"/>
                    </a:srgbClr>
                  </a:outerShdw>
                </a:effectLst>
                <a:latin typeface="+mn-lt"/>
              </a:rPr>
              <a:t> Section Slide(s) </a:t>
            </a:r>
          </a:p>
        </p:txBody>
      </p:sp>
      <p:sp>
        <p:nvSpPr>
          <p:cNvPr id="3" name="Content Placeholder 2">
            <a:extLst>
              <a:ext uri="{FF2B5EF4-FFF2-40B4-BE49-F238E27FC236}">
                <a16:creationId xmlns:a16="http://schemas.microsoft.com/office/drawing/2014/main" id="{CA668B53-65DA-08D4-7F03-ECBA8059FFF2}"/>
              </a:ext>
            </a:extLst>
          </p:cNvPr>
          <p:cNvSpPr>
            <a:spLocks noGrp="1"/>
          </p:cNvSpPr>
          <p:nvPr>
            <p:ph idx="1"/>
          </p:nvPr>
        </p:nvSpPr>
        <p:spPr>
          <a:xfrm>
            <a:off x="459346" y="2013994"/>
            <a:ext cx="11057463" cy="4213185"/>
          </a:xfrm>
        </p:spPr>
        <p:txBody>
          <a:bodyPr anchor="ctr">
            <a:normAutofit lnSpcReduction="10000"/>
          </a:bodyPr>
          <a:lstStyle/>
          <a:p>
            <a:r>
              <a:rPr lang="en-GB" sz="2400" dirty="0"/>
              <a:t>Introduce yourself and the presentation topic area – </a:t>
            </a:r>
            <a:r>
              <a:rPr lang="en-GB" sz="2400" dirty="0" err="1"/>
              <a:t>M&amp;S</a:t>
            </a:r>
            <a:r>
              <a:rPr lang="en-GB" sz="2400" dirty="0"/>
              <a:t> Food’s Engagement with Digital and Social Media</a:t>
            </a:r>
          </a:p>
          <a:p>
            <a:pPr marL="0" indent="0">
              <a:buNone/>
            </a:pPr>
            <a:endParaRPr lang="en-GB" sz="2400" b="1" dirty="0"/>
          </a:p>
          <a:p>
            <a:r>
              <a:rPr lang="en-GB" sz="2400" dirty="0"/>
              <a:t>Give a definition of what is meant by Digital Marketing. Use a quotation to do this so include a reference on the slide and on your reference list  which is to be placed on the last slide of the presentation.</a:t>
            </a:r>
          </a:p>
          <a:p>
            <a:endParaRPr lang="en-GB" sz="2400" dirty="0"/>
          </a:p>
          <a:p>
            <a:r>
              <a:rPr lang="en-GB" sz="2400" dirty="0"/>
              <a:t>Explain the definition in your own words.</a:t>
            </a:r>
          </a:p>
          <a:p>
            <a:endParaRPr lang="en-GB" sz="2400" dirty="0"/>
          </a:p>
          <a:p>
            <a:r>
              <a:rPr lang="en-GB" sz="2400" dirty="0"/>
              <a:t>Define the importance of digital marketing in the context of customer relationship management. </a:t>
            </a:r>
          </a:p>
          <a:p>
            <a:endParaRPr lang="en-GB" sz="1700" dirty="0"/>
          </a:p>
        </p:txBody>
      </p:sp>
    </p:spTree>
    <p:extLst>
      <p:ext uri="{BB962C8B-B14F-4D97-AF65-F5344CB8AC3E}">
        <p14:creationId xmlns:p14="http://schemas.microsoft.com/office/powerpoint/2010/main" val="28730064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7E9036-D861-946A-DFE8-C2288FAF15A8}"/>
              </a:ext>
            </a:extLst>
          </p:cNvPr>
          <p:cNvSpPr>
            <a:spLocks noGrp="1"/>
          </p:cNvSpPr>
          <p:nvPr>
            <p:ph type="title"/>
          </p:nvPr>
        </p:nvSpPr>
        <p:spPr>
          <a:xfrm>
            <a:off x="613459" y="294538"/>
            <a:ext cx="10654092" cy="1033669"/>
          </a:xfrm>
        </p:spPr>
        <p:txBody>
          <a:bodyPr>
            <a:normAutofit/>
          </a:bodyPr>
          <a:lstStyle/>
          <a:p>
            <a:r>
              <a:rPr lang="en-GB" sz="3400" b="1" dirty="0">
                <a:solidFill>
                  <a:srgbClr val="FFFFFF"/>
                </a:solidFill>
                <a:effectLst>
                  <a:outerShdw blurRad="38100" dist="38100" dir="2700000" algn="tl">
                    <a:srgbClr val="000000">
                      <a:alpha val="43137"/>
                    </a:srgbClr>
                  </a:outerShdw>
                </a:effectLst>
                <a:latin typeface="+mn-lt"/>
              </a:rPr>
              <a:t>Second Section of Your Presentation </a:t>
            </a:r>
            <a:br>
              <a:rPr lang="en-GB" sz="3400" b="1" dirty="0">
                <a:solidFill>
                  <a:srgbClr val="FFFFFF"/>
                </a:solidFill>
                <a:effectLst>
                  <a:outerShdw blurRad="38100" dist="38100" dir="2700000" algn="tl">
                    <a:srgbClr val="000000">
                      <a:alpha val="43137"/>
                    </a:srgbClr>
                  </a:outerShdw>
                </a:effectLst>
                <a:latin typeface="+mn-lt"/>
              </a:rPr>
            </a:br>
            <a:r>
              <a:rPr lang="en-GB" sz="3400" b="1" dirty="0">
                <a:solidFill>
                  <a:srgbClr val="FFFFFF"/>
                </a:solidFill>
                <a:effectLst>
                  <a:outerShdw blurRad="38100" dist="38100" dir="2700000" algn="tl">
                    <a:srgbClr val="000000">
                      <a:alpha val="43137"/>
                    </a:srgbClr>
                  </a:outerShdw>
                </a:effectLst>
                <a:latin typeface="+mn-lt"/>
              </a:rPr>
              <a:t>2</a:t>
            </a:r>
            <a:r>
              <a:rPr lang="en-GB" sz="3400" b="1" baseline="30000" dirty="0">
                <a:solidFill>
                  <a:srgbClr val="FFFFFF"/>
                </a:solidFill>
                <a:effectLst>
                  <a:outerShdw blurRad="38100" dist="38100" dir="2700000" algn="tl">
                    <a:srgbClr val="000000">
                      <a:alpha val="43137"/>
                    </a:srgbClr>
                  </a:outerShdw>
                </a:effectLst>
                <a:latin typeface="+mn-lt"/>
              </a:rPr>
              <a:t>nd</a:t>
            </a:r>
            <a:r>
              <a:rPr lang="en-GB" sz="3400" b="1" dirty="0">
                <a:solidFill>
                  <a:srgbClr val="FFFFFF"/>
                </a:solidFill>
                <a:effectLst>
                  <a:outerShdw blurRad="38100" dist="38100" dir="2700000" algn="tl">
                    <a:srgbClr val="000000">
                      <a:alpha val="43137"/>
                    </a:srgbClr>
                  </a:outerShdw>
                </a:effectLst>
                <a:latin typeface="+mn-lt"/>
              </a:rPr>
              <a:t> Section Slide(s)</a:t>
            </a:r>
          </a:p>
        </p:txBody>
      </p:sp>
      <p:sp>
        <p:nvSpPr>
          <p:cNvPr id="3" name="Content Placeholder 2">
            <a:extLst>
              <a:ext uri="{FF2B5EF4-FFF2-40B4-BE49-F238E27FC236}">
                <a16:creationId xmlns:a16="http://schemas.microsoft.com/office/drawing/2014/main" id="{547E5739-7B54-170D-69CE-C34D977D2A8C}"/>
              </a:ext>
            </a:extLst>
          </p:cNvPr>
          <p:cNvSpPr>
            <a:spLocks noGrp="1"/>
          </p:cNvSpPr>
          <p:nvPr>
            <p:ph idx="1"/>
          </p:nvPr>
        </p:nvSpPr>
        <p:spPr>
          <a:xfrm>
            <a:off x="459351" y="2013995"/>
            <a:ext cx="10636280" cy="3987560"/>
          </a:xfrm>
        </p:spPr>
        <p:txBody>
          <a:bodyPr anchor="ctr">
            <a:normAutofit/>
          </a:bodyPr>
          <a:lstStyle/>
          <a:p>
            <a:r>
              <a:rPr lang="en-GB" sz="2400" dirty="0"/>
              <a:t>Give some benefits of an organisation using digital marketing, E.g. Your message can reach a wider audience, you can change your advert/offers when you want etc.</a:t>
            </a:r>
          </a:p>
          <a:p>
            <a:r>
              <a:rPr lang="en-GB" sz="2400" dirty="0"/>
              <a:t>You need to use a quotation for this so make sure you reference this benefit.</a:t>
            </a:r>
          </a:p>
          <a:p>
            <a:endParaRPr lang="en-GB" sz="2400" dirty="0"/>
          </a:p>
          <a:p>
            <a:pPr marL="0" indent="0">
              <a:buNone/>
            </a:pPr>
            <a:r>
              <a:rPr lang="en-GB" sz="2400" dirty="0"/>
              <a:t>Now do the critical discussion part:</a:t>
            </a:r>
          </a:p>
          <a:p>
            <a:r>
              <a:rPr lang="en-GB" sz="2400" dirty="0"/>
              <a:t>Give an example on the slide of a negative of the organisation engaging in digital marketing- E.g. Using paid media can be expensive, it may not reach the customers you want to attract.</a:t>
            </a:r>
          </a:p>
          <a:p>
            <a:endParaRPr lang="en-GB" sz="2000" dirty="0"/>
          </a:p>
        </p:txBody>
      </p:sp>
    </p:spTree>
    <p:extLst>
      <p:ext uri="{BB962C8B-B14F-4D97-AF65-F5344CB8AC3E}">
        <p14:creationId xmlns:p14="http://schemas.microsoft.com/office/powerpoint/2010/main" val="3132606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585988-B622-BCD5-1236-1400915125F1}"/>
              </a:ext>
            </a:extLst>
          </p:cNvPr>
          <p:cNvSpPr>
            <a:spLocks noGrp="1"/>
          </p:cNvSpPr>
          <p:nvPr>
            <p:ph type="title"/>
          </p:nvPr>
        </p:nvSpPr>
        <p:spPr>
          <a:xfrm>
            <a:off x="567159" y="294538"/>
            <a:ext cx="10700391" cy="1033669"/>
          </a:xfrm>
        </p:spPr>
        <p:txBody>
          <a:bodyPr>
            <a:normAutofit/>
          </a:bodyPr>
          <a:lstStyle/>
          <a:p>
            <a:r>
              <a:rPr lang="en-GB" sz="4000" b="1" dirty="0">
                <a:solidFill>
                  <a:srgbClr val="FFFFFF"/>
                </a:solidFill>
                <a:effectLst>
                  <a:outerShdw blurRad="38100" dist="38100" dir="2700000" algn="tl">
                    <a:srgbClr val="000000">
                      <a:alpha val="43137"/>
                    </a:srgbClr>
                  </a:outerShdw>
                </a:effectLst>
                <a:latin typeface="+mn-lt"/>
              </a:rPr>
              <a:t>Third Section Slide(s) of Your Presentation </a:t>
            </a:r>
          </a:p>
        </p:txBody>
      </p:sp>
      <p:sp>
        <p:nvSpPr>
          <p:cNvPr id="3" name="Content Placeholder 2">
            <a:extLst>
              <a:ext uri="{FF2B5EF4-FFF2-40B4-BE49-F238E27FC236}">
                <a16:creationId xmlns:a16="http://schemas.microsoft.com/office/drawing/2014/main" id="{23A38285-1913-2A84-EE7D-C6662D65A2BB}"/>
              </a:ext>
            </a:extLst>
          </p:cNvPr>
          <p:cNvSpPr>
            <a:spLocks noGrp="1"/>
          </p:cNvSpPr>
          <p:nvPr>
            <p:ph idx="1"/>
          </p:nvPr>
        </p:nvSpPr>
        <p:spPr>
          <a:xfrm>
            <a:off x="567159" y="1885279"/>
            <a:ext cx="10528471" cy="4116276"/>
          </a:xfrm>
        </p:spPr>
        <p:txBody>
          <a:bodyPr anchor="ctr">
            <a:normAutofit/>
          </a:bodyPr>
          <a:lstStyle/>
          <a:p>
            <a:r>
              <a:rPr lang="en-GB" sz="2400" dirty="0"/>
              <a:t>Again, you need to put this as a quotation so reference.</a:t>
            </a:r>
          </a:p>
          <a:p>
            <a:endParaRPr lang="en-GB" sz="2400" dirty="0"/>
          </a:p>
          <a:p>
            <a:r>
              <a:rPr lang="en-GB" sz="2400" dirty="0"/>
              <a:t>Give benefits of an organisation using social media for its CRM. E.g. People’s positive comments can be seen on their Facebook page about the organisation.  Remember again to use as quotation and reference it.</a:t>
            </a:r>
          </a:p>
          <a:p>
            <a:endParaRPr lang="en-GB" sz="2400" dirty="0"/>
          </a:p>
          <a:p>
            <a:r>
              <a:rPr lang="en-GB" sz="2400" dirty="0"/>
              <a:t>Critical Discussion - Give an example of a negative of using social media as an organisation. E.g. You cannot control the message you put out about your product or brand. Use a quote and reference.</a:t>
            </a:r>
          </a:p>
          <a:p>
            <a:endParaRPr lang="en-GB" sz="2000" dirty="0"/>
          </a:p>
        </p:txBody>
      </p:sp>
    </p:spTree>
    <p:extLst>
      <p:ext uri="{BB962C8B-B14F-4D97-AF65-F5344CB8AC3E}">
        <p14:creationId xmlns:p14="http://schemas.microsoft.com/office/powerpoint/2010/main" val="11308692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779298-11DC-E822-970C-23793B728A9A}"/>
              </a:ext>
            </a:extLst>
          </p:cNvPr>
          <p:cNvSpPr>
            <a:spLocks noGrp="1"/>
          </p:cNvSpPr>
          <p:nvPr>
            <p:ph type="title"/>
          </p:nvPr>
        </p:nvSpPr>
        <p:spPr>
          <a:xfrm>
            <a:off x="833377" y="294538"/>
            <a:ext cx="10434173" cy="1033669"/>
          </a:xfrm>
        </p:spPr>
        <p:txBody>
          <a:bodyPr>
            <a:normAutofit/>
          </a:bodyPr>
          <a:lstStyle/>
          <a:p>
            <a:r>
              <a:rPr lang="en-GB" sz="4000" b="1" dirty="0">
                <a:solidFill>
                  <a:srgbClr val="FFFFFF"/>
                </a:solidFill>
              </a:rPr>
              <a:t>Remember</a:t>
            </a:r>
          </a:p>
        </p:txBody>
      </p:sp>
      <p:sp>
        <p:nvSpPr>
          <p:cNvPr id="3" name="Content Placeholder 2">
            <a:extLst>
              <a:ext uri="{FF2B5EF4-FFF2-40B4-BE49-F238E27FC236}">
                <a16:creationId xmlns:a16="http://schemas.microsoft.com/office/drawing/2014/main" id="{A3254B9F-4179-E9D4-736E-B36AF25CBBDF}"/>
              </a:ext>
            </a:extLst>
          </p:cNvPr>
          <p:cNvSpPr>
            <a:spLocks noGrp="1"/>
          </p:cNvSpPr>
          <p:nvPr>
            <p:ph idx="1"/>
          </p:nvPr>
        </p:nvSpPr>
        <p:spPr>
          <a:xfrm>
            <a:off x="555585" y="2083443"/>
            <a:ext cx="10540045" cy="3918112"/>
          </a:xfrm>
        </p:spPr>
        <p:txBody>
          <a:bodyPr anchor="ctr">
            <a:normAutofit/>
          </a:bodyPr>
          <a:lstStyle/>
          <a:p>
            <a:r>
              <a:rPr lang="en-GB" sz="2400" dirty="0"/>
              <a:t>Remember on the slides you should have the positive and negative quotations.</a:t>
            </a:r>
          </a:p>
          <a:p>
            <a:endParaRPr lang="en-GB" sz="2400" dirty="0"/>
          </a:p>
          <a:p>
            <a:r>
              <a:rPr lang="en-GB" sz="2400" dirty="0"/>
              <a:t>You may use referenced data or quotes, images, short tables etc</a:t>
            </a:r>
          </a:p>
          <a:p>
            <a:pPr marL="0" indent="0">
              <a:buNone/>
            </a:pPr>
            <a:endParaRPr lang="en-GB" sz="2400" dirty="0"/>
          </a:p>
          <a:p>
            <a:r>
              <a:rPr lang="en-GB" sz="2400" dirty="0"/>
              <a:t>You then need to explain these</a:t>
            </a:r>
          </a:p>
          <a:p>
            <a:endParaRPr lang="en-GB" sz="2000" dirty="0"/>
          </a:p>
        </p:txBody>
      </p:sp>
    </p:spTree>
    <p:extLst>
      <p:ext uri="{BB962C8B-B14F-4D97-AF65-F5344CB8AC3E}">
        <p14:creationId xmlns:p14="http://schemas.microsoft.com/office/powerpoint/2010/main" val="35477751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6A51AE-76AC-F30C-EA59-8EB3AB6FC9EC}"/>
              </a:ext>
            </a:extLst>
          </p:cNvPr>
          <p:cNvSpPr>
            <a:spLocks noGrp="1"/>
          </p:cNvSpPr>
          <p:nvPr>
            <p:ph type="title"/>
          </p:nvPr>
        </p:nvSpPr>
        <p:spPr>
          <a:xfrm>
            <a:off x="659757" y="294538"/>
            <a:ext cx="10607793" cy="1033669"/>
          </a:xfrm>
        </p:spPr>
        <p:txBody>
          <a:bodyPr>
            <a:normAutofit/>
          </a:bodyPr>
          <a:lstStyle/>
          <a:p>
            <a:r>
              <a:rPr lang="en-GB" sz="4000" b="1" dirty="0">
                <a:solidFill>
                  <a:srgbClr val="FFFFFF"/>
                </a:solidFill>
                <a:effectLst>
                  <a:outerShdw blurRad="38100" dist="38100" dir="2700000" algn="tl">
                    <a:srgbClr val="000000">
                      <a:alpha val="43137"/>
                    </a:srgbClr>
                  </a:outerShdw>
                </a:effectLst>
                <a:latin typeface="+mn-lt"/>
              </a:rPr>
              <a:t>Slide 4</a:t>
            </a:r>
          </a:p>
        </p:txBody>
      </p:sp>
      <p:sp>
        <p:nvSpPr>
          <p:cNvPr id="3" name="Content Placeholder 2">
            <a:extLst>
              <a:ext uri="{FF2B5EF4-FFF2-40B4-BE49-F238E27FC236}">
                <a16:creationId xmlns:a16="http://schemas.microsoft.com/office/drawing/2014/main" id="{7E929D9E-7AAF-EF27-93BD-525AC806481F}"/>
              </a:ext>
            </a:extLst>
          </p:cNvPr>
          <p:cNvSpPr>
            <a:spLocks noGrp="1"/>
          </p:cNvSpPr>
          <p:nvPr>
            <p:ph idx="1"/>
          </p:nvPr>
        </p:nvSpPr>
        <p:spPr>
          <a:xfrm>
            <a:off x="578735" y="1891970"/>
            <a:ext cx="10516896" cy="4109585"/>
          </a:xfrm>
        </p:spPr>
        <p:txBody>
          <a:bodyPr anchor="ctr">
            <a:normAutofit/>
          </a:bodyPr>
          <a:lstStyle/>
          <a:p>
            <a:pPr marL="0" indent="0">
              <a:buNone/>
            </a:pPr>
            <a:r>
              <a:rPr lang="en-GB" sz="2400" dirty="0"/>
              <a:t>Time 6 - 8 minutes</a:t>
            </a:r>
          </a:p>
          <a:p>
            <a:r>
              <a:rPr lang="en-GB" sz="2400" dirty="0"/>
              <a:t>In your own words describe how digital marketing is delivered at </a:t>
            </a:r>
            <a:r>
              <a:rPr lang="en-GB" sz="2400" dirty="0" err="1"/>
              <a:t>M&amp;S</a:t>
            </a:r>
            <a:r>
              <a:rPr lang="en-GB" sz="2400" dirty="0"/>
              <a:t> Food to improve performance.</a:t>
            </a:r>
          </a:p>
          <a:p>
            <a:endParaRPr lang="en-GB" sz="2400" dirty="0"/>
          </a:p>
          <a:p>
            <a:r>
              <a:rPr lang="en-GB" sz="2400" dirty="0"/>
              <a:t>Use as your example of performance either – Increase in customer numbers, increase in retention rate, increased profit or increased market share.</a:t>
            </a:r>
          </a:p>
          <a:p>
            <a:endParaRPr lang="en-GB" sz="2400" dirty="0"/>
          </a:p>
          <a:p>
            <a:r>
              <a:rPr lang="en-GB" sz="2400" dirty="0"/>
              <a:t>Examples of their digital marketing could be </a:t>
            </a:r>
            <a:r>
              <a:rPr lang="en-GB" sz="2400" dirty="0" err="1"/>
              <a:t>M&amp;S’s</a:t>
            </a:r>
            <a:r>
              <a:rPr lang="en-GB" sz="2400" dirty="0"/>
              <a:t> website, using Facebook or other Social Media, The Sparks App, Email marketing or Influencer Marketing.</a:t>
            </a:r>
          </a:p>
          <a:p>
            <a:pPr marL="0" indent="0">
              <a:buNone/>
            </a:pPr>
            <a:endParaRPr lang="en-GB" sz="2000" dirty="0"/>
          </a:p>
        </p:txBody>
      </p:sp>
    </p:spTree>
    <p:extLst>
      <p:ext uri="{BB962C8B-B14F-4D97-AF65-F5344CB8AC3E}">
        <p14:creationId xmlns:p14="http://schemas.microsoft.com/office/powerpoint/2010/main" val="14641687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053820-942B-F559-0F3B-DC749EA1A41D}"/>
              </a:ext>
            </a:extLst>
          </p:cNvPr>
          <p:cNvSpPr>
            <a:spLocks noGrp="1"/>
          </p:cNvSpPr>
          <p:nvPr>
            <p:ph type="title"/>
          </p:nvPr>
        </p:nvSpPr>
        <p:spPr>
          <a:xfrm>
            <a:off x="706057" y="294538"/>
            <a:ext cx="10561494" cy="1033669"/>
          </a:xfrm>
        </p:spPr>
        <p:txBody>
          <a:bodyPr>
            <a:normAutofit/>
          </a:bodyPr>
          <a:lstStyle/>
          <a:p>
            <a:r>
              <a:rPr lang="en-GB" sz="4000" b="1" dirty="0">
                <a:solidFill>
                  <a:srgbClr val="FFFFFF"/>
                </a:solidFill>
                <a:effectLst>
                  <a:outerShdw blurRad="38100" dist="38100" dir="2700000" algn="tl">
                    <a:srgbClr val="000000">
                      <a:alpha val="43137"/>
                    </a:srgbClr>
                  </a:outerShdw>
                </a:effectLst>
                <a:latin typeface="+mn-lt"/>
              </a:rPr>
              <a:t>Digital Marketing Tools</a:t>
            </a:r>
          </a:p>
        </p:txBody>
      </p:sp>
      <p:sp>
        <p:nvSpPr>
          <p:cNvPr id="3" name="Content Placeholder 2">
            <a:extLst>
              <a:ext uri="{FF2B5EF4-FFF2-40B4-BE49-F238E27FC236}">
                <a16:creationId xmlns:a16="http://schemas.microsoft.com/office/drawing/2014/main" id="{4961E334-7554-514C-931C-76672ACD2BF9}"/>
              </a:ext>
            </a:extLst>
          </p:cNvPr>
          <p:cNvSpPr>
            <a:spLocks noGrp="1"/>
          </p:cNvSpPr>
          <p:nvPr>
            <p:ph idx="1"/>
          </p:nvPr>
        </p:nvSpPr>
        <p:spPr>
          <a:xfrm>
            <a:off x="706057" y="2002420"/>
            <a:ext cx="10389573" cy="3999135"/>
          </a:xfrm>
        </p:spPr>
        <p:txBody>
          <a:bodyPr anchor="ctr">
            <a:normAutofit/>
          </a:bodyPr>
          <a:lstStyle/>
          <a:p>
            <a:r>
              <a:rPr lang="en-GB" sz="2400" dirty="0"/>
              <a:t>You may want to consider some of the following digital marketing tools in your presentation.</a:t>
            </a:r>
          </a:p>
          <a:p>
            <a:endParaRPr lang="en-GB" sz="2400" dirty="0"/>
          </a:p>
          <a:p>
            <a:r>
              <a:rPr lang="en-GB" sz="2400" dirty="0"/>
              <a:t>You will need to address how </a:t>
            </a:r>
            <a:r>
              <a:rPr lang="en-GB" sz="2400" dirty="0" err="1"/>
              <a:t>M&amp;S</a:t>
            </a:r>
            <a:r>
              <a:rPr lang="en-GB" sz="2400" dirty="0"/>
              <a:t> Food use the tools to develop and sustain customer relationships.</a:t>
            </a:r>
          </a:p>
          <a:p>
            <a:endParaRPr lang="en-GB" sz="2400" dirty="0"/>
          </a:p>
          <a:p>
            <a:r>
              <a:rPr lang="en-GB" sz="2400" dirty="0"/>
              <a:t>You should research </a:t>
            </a:r>
            <a:r>
              <a:rPr lang="en-GB" sz="2400" dirty="0" err="1"/>
              <a:t>M&amp;S</a:t>
            </a:r>
            <a:r>
              <a:rPr lang="en-GB" sz="2400" dirty="0"/>
              <a:t> Food’s digital marketing activities and give specific examples and comment on the effectiveness. </a:t>
            </a:r>
          </a:p>
        </p:txBody>
      </p:sp>
    </p:spTree>
    <p:extLst>
      <p:ext uri="{BB962C8B-B14F-4D97-AF65-F5344CB8AC3E}">
        <p14:creationId xmlns:p14="http://schemas.microsoft.com/office/powerpoint/2010/main" val="29388956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585988-B622-BCD5-1236-1400915125F1}"/>
              </a:ext>
            </a:extLst>
          </p:cNvPr>
          <p:cNvSpPr>
            <a:spLocks noGrp="1"/>
          </p:cNvSpPr>
          <p:nvPr>
            <p:ph type="title"/>
          </p:nvPr>
        </p:nvSpPr>
        <p:spPr>
          <a:xfrm>
            <a:off x="567159" y="294538"/>
            <a:ext cx="10700391" cy="1033669"/>
          </a:xfrm>
        </p:spPr>
        <p:txBody>
          <a:bodyPr>
            <a:normAutofit/>
          </a:bodyPr>
          <a:lstStyle/>
          <a:p>
            <a:r>
              <a:rPr lang="en-GB" sz="4000" b="1" dirty="0">
                <a:solidFill>
                  <a:srgbClr val="FFFFFF"/>
                </a:solidFill>
                <a:effectLst>
                  <a:outerShdw blurRad="38100" dist="38100" dir="2700000" algn="tl">
                    <a:srgbClr val="000000">
                      <a:alpha val="43137"/>
                    </a:srgbClr>
                  </a:outerShdw>
                </a:effectLst>
                <a:latin typeface="+mn-lt"/>
              </a:rPr>
              <a:t>Final Slide(s) of Your Presentation </a:t>
            </a:r>
          </a:p>
        </p:txBody>
      </p:sp>
      <p:sp>
        <p:nvSpPr>
          <p:cNvPr id="3" name="Content Placeholder 2">
            <a:extLst>
              <a:ext uri="{FF2B5EF4-FFF2-40B4-BE49-F238E27FC236}">
                <a16:creationId xmlns:a16="http://schemas.microsoft.com/office/drawing/2014/main" id="{23A38285-1913-2A84-EE7D-C6662D65A2BB}"/>
              </a:ext>
            </a:extLst>
          </p:cNvPr>
          <p:cNvSpPr>
            <a:spLocks noGrp="1"/>
          </p:cNvSpPr>
          <p:nvPr>
            <p:ph idx="1"/>
          </p:nvPr>
        </p:nvSpPr>
        <p:spPr>
          <a:xfrm>
            <a:off x="567159" y="1885279"/>
            <a:ext cx="10528471" cy="4116276"/>
          </a:xfrm>
        </p:spPr>
        <p:txBody>
          <a:bodyPr anchor="ctr">
            <a:normAutofit/>
          </a:bodyPr>
          <a:lstStyle/>
          <a:p>
            <a:r>
              <a:rPr lang="en-GB" sz="2400" b="1" dirty="0"/>
              <a:t>Conclusion</a:t>
            </a:r>
            <a:r>
              <a:rPr lang="en-GB" sz="2400" dirty="0"/>
              <a:t> - Give a final overall conclusion with a brief summary of the main points of your presentation. E.g. </a:t>
            </a:r>
            <a:r>
              <a:rPr lang="en-GB" sz="2400" dirty="0" err="1"/>
              <a:t>M&amp;S</a:t>
            </a:r>
            <a:r>
              <a:rPr lang="en-GB" sz="2400" dirty="0"/>
              <a:t> use digital marketing to ……, they use a range of digital tools including….., Tool x works effectively by ….. but drawbacks and areas for improvement are ……</a:t>
            </a:r>
          </a:p>
          <a:p>
            <a:endParaRPr lang="en-GB" sz="2400" dirty="0"/>
          </a:p>
          <a:p>
            <a:r>
              <a:rPr lang="en-GB" sz="2400" b="1" dirty="0"/>
              <a:t>Reference List </a:t>
            </a:r>
            <a:r>
              <a:rPr lang="en-GB" sz="2400" dirty="0"/>
              <a:t>– Include your references on the final slide, however there is no need to read these out in the presentation.</a:t>
            </a:r>
          </a:p>
          <a:p>
            <a:endParaRPr lang="en-GB" sz="2400" dirty="0"/>
          </a:p>
          <a:p>
            <a:r>
              <a:rPr lang="en-GB" sz="2400" b="1" dirty="0"/>
              <a:t>Any Questions? </a:t>
            </a:r>
            <a:r>
              <a:rPr lang="en-GB" sz="2400" dirty="0"/>
              <a:t>– You could finish the presentation by asking the audience if they have any questions. </a:t>
            </a:r>
          </a:p>
        </p:txBody>
      </p:sp>
    </p:spTree>
    <p:extLst>
      <p:ext uri="{BB962C8B-B14F-4D97-AF65-F5344CB8AC3E}">
        <p14:creationId xmlns:p14="http://schemas.microsoft.com/office/powerpoint/2010/main" val="23541475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Wood human figure">
            <a:extLst>
              <a:ext uri="{FF2B5EF4-FFF2-40B4-BE49-F238E27FC236}">
                <a16:creationId xmlns:a16="http://schemas.microsoft.com/office/drawing/2014/main" id="{C128225A-4A90-612C-6070-5A76F247DBDF}"/>
              </a:ext>
            </a:extLst>
          </p:cNvPr>
          <p:cNvPicPr>
            <a:picLocks noChangeAspect="1"/>
          </p:cNvPicPr>
          <p:nvPr/>
        </p:nvPicPr>
        <p:blipFill>
          <a:blip r:embed="rId2"/>
          <a:srcRect r="20783"/>
          <a:stretch>
            <a:fillRect/>
          </a:stretch>
        </p:blipFill>
        <p:spPr>
          <a:xfrm>
            <a:off x="4038599" y="10"/>
            <a:ext cx="8160026" cy="6875809"/>
          </a:xfrm>
          <a:prstGeom prst="rect">
            <a:avLst/>
          </a:prstGeom>
        </p:spPr>
      </p:pic>
      <p:sp>
        <p:nvSpPr>
          <p:cNvPr id="40" name="Freeform: Shape 39">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59C8167-7692-5225-0FC8-6AC52DE346EF}"/>
              </a:ext>
            </a:extLst>
          </p:cNvPr>
          <p:cNvSpPr>
            <a:spLocks noGrp="1"/>
          </p:cNvSpPr>
          <p:nvPr>
            <p:ph type="title"/>
          </p:nvPr>
        </p:nvSpPr>
        <p:spPr>
          <a:xfrm>
            <a:off x="168965" y="1321904"/>
            <a:ext cx="3417801" cy="5159887"/>
          </a:xfrm>
        </p:spPr>
        <p:txBody>
          <a:bodyPr vert="horz" lIns="91440" tIns="45720" rIns="91440" bIns="45720" rtlCol="0" anchor="t">
            <a:normAutofit/>
          </a:bodyPr>
          <a:lstStyle/>
          <a:p>
            <a:pPr algn="ctr"/>
            <a:r>
              <a:rPr lang="en-US" b="1" dirty="0">
                <a:solidFill>
                  <a:srgbClr val="FFFFFF"/>
                </a:solidFill>
                <a:latin typeface="+mn-lt"/>
              </a:rPr>
              <a:t>Guidance to Help You Develop Your Presentation </a:t>
            </a:r>
          </a:p>
        </p:txBody>
      </p:sp>
    </p:spTree>
    <p:extLst>
      <p:ext uri="{BB962C8B-B14F-4D97-AF65-F5344CB8AC3E}">
        <p14:creationId xmlns:p14="http://schemas.microsoft.com/office/powerpoint/2010/main" val="27607948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842311F-96C5-9C02-6E71-C7B5C3ED208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0BAE4E-90D8-F603-AD5C-AAD904FB38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169B781-3D89-1F3E-232B-F5508A4A89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17C5A00-F774-71EE-0EE5-548C9B43E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3BBE5FF-2BCB-F635-CA74-257D27C31D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BEA1155-3E98-DD7B-81DE-3F5B8E72EA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FF972F-4F71-635F-C2E9-C9E112EA13FC}"/>
              </a:ext>
            </a:extLst>
          </p:cNvPr>
          <p:cNvSpPr>
            <a:spLocks noGrp="1"/>
          </p:cNvSpPr>
          <p:nvPr>
            <p:ph type="title"/>
          </p:nvPr>
        </p:nvSpPr>
        <p:spPr>
          <a:xfrm>
            <a:off x="567159" y="294538"/>
            <a:ext cx="10700391" cy="1033669"/>
          </a:xfrm>
        </p:spPr>
        <p:txBody>
          <a:bodyPr>
            <a:normAutofit/>
          </a:bodyPr>
          <a:lstStyle/>
          <a:p>
            <a:r>
              <a:rPr lang="en-GB" sz="4000" b="1" dirty="0">
                <a:solidFill>
                  <a:schemeClr val="bg1"/>
                </a:solidFill>
              </a:rPr>
              <a:t>GUIDANCE ON DIGITAL MARKETING TOOLS </a:t>
            </a:r>
            <a:endParaRPr lang="en-GB" sz="4000" b="1" dirty="0">
              <a:solidFill>
                <a:schemeClr val="bg1"/>
              </a:solidFill>
              <a:effectLst>
                <a:outerShdw blurRad="38100" dist="38100" dir="2700000" algn="tl">
                  <a:srgbClr val="000000">
                    <a:alpha val="43137"/>
                  </a:srgbClr>
                </a:outerShdw>
              </a:effectLst>
              <a:latin typeface="+mn-lt"/>
            </a:endParaRPr>
          </a:p>
        </p:txBody>
      </p:sp>
      <p:sp>
        <p:nvSpPr>
          <p:cNvPr id="3" name="Content Placeholder 2">
            <a:extLst>
              <a:ext uri="{FF2B5EF4-FFF2-40B4-BE49-F238E27FC236}">
                <a16:creationId xmlns:a16="http://schemas.microsoft.com/office/drawing/2014/main" id="{1C7B5F48-399A-F5B6-E3AC-F8A9A8A5FE7C}"/>
              </a:ext>
            </a:extLst>
          </p:cNvPr>
          <p:cNvSpPr>
            <a:spLocks noGrp="1"/>
          </p:cNvSpPr>
          <p:nvPr>
            <p:ph idx="1"/>
          </p:nvPr>
        </p:nvSpPr>
        <p:spPr>
          <a:xfrm>
            <a:off x="567159" y="1885279"/>
            <a:ext cx="10972171" cy="4346556"/>
          </a:xfrm>
        </p:spPr>
        <p:txBody>
          <a:bodyPr anchor="ctr">
            <a:normAutofit/>
          </a:bodyPr>
          <a:lstStyle/>
          <a:p>
            <a:r>
              <a:rPr lang="en-GB" sz="2400" dirty="0"/>
              <a:t>In your presentation you can give an overview of the digital marketing tools that </a:t>
            </a:r>
            <a:r>
              <a:rPr lang="en-GB" sz="2400" dirty="0" err="1"/>
              <a:t>M&amp;S</a:t>
            </a:r>
            <a:r>
              <a:rPr lang="en-GB" sz="2400" dirty="0"/>
              <a:t> Food are using to build sustainable customer relationships.</a:t>
            </a:r>
          </a:p>
          <a:p>
            <a:endParaRPr lang="en-GB" sz="2400" dirty="0"/>
          </a:p>
          <a:p>
            <a:r>
              <a:rPr lang="en-GB" sz="2400" dirty="0"/>
              <a:t>You can then choose one or two of the following digital marketing tools to discuss in more detail during your presentation. </a:t>
            </a:r>
          </a:p>
          <a:p>
            <a:endParaRPr lang="en-GB" sz="2400" dirty="0"/>
          </a:p>
          <a:p>
            <a:r>
              <a:rPr lang="en-GB" sz="2400" dirty="0"/>
              <a:t>You should discuss with specific examples how effectively you feel </a:t>
            </a:r>
            <a:r>
              <a:rPr lang="en-GB" sz="2400" dirty="0" err="1"/>
              <a:t>M&amp;S</a:t>
            </a:r>
            <a:r>
              <a:rPr lang="en-GB" sz="2400" dirty="0"/>
              <a:t> Food are using the digital tool and include some critical evaluation.</a:t>
            </a:r>
          </a:p>
        </p:txBody>
      </p:sp>
    </p:spTree>
    <p:extLst>
      <p:ext uri="{BB962C8B-B14F-4D97-AF65-F5344CB8AC3E}">
        <p14:creationId xmlns:p14="http://schemas.microsoft.com/office/powerpoint/2010/main" val="22301530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8E250B8-2EB2-CE88-222D-8E1C94FE716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A491A2D-FD86-1335-004C-E1D45D39C4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0D1C17-F7F2-5E10-F453-42683BC390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F6EBFAD-0AAA-CD1B-0BBE-408623D091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A69DE5F-3A17-7A92-A339-43333C1610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327F9CD-79DD-AE04-4997-D65486DD1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86BC5B-7B75-495D-1443-07B54DFCCF81}"/>
              </a:ext>
            </a:extLst>
          </p:cNvPr>
          <p:cNvSpPr>
            <a:spLocks noGrp="1"/>
          </p:cNvSpPr>
          <p:nvPr>
            <p:ph type="title"/>
          </p:nvPr>
        </p:nvSpPr>
        <p:spPr>
          <a:xfrm>
            <a:off x="567159" y="294538"/>
            <a:ext cx="10700391" cy="1033669"/>
          </a:xfrm>
        </p:spPr>
        <p:txBody>
          <a:bodyPr>
            <a:normAutofit/>
          </a:bodyPr>
          <a:lstStyle/>
          <a:p>
            <a:r>
              <a:rPr lang="en-GB" sz="4000" b="1" dirty="0">
                <a:solidFill>
                  <a:schemeClr val="bg1"/>
                </a:solidFill>
                <a:effectLst>
                  <a:outerShdw blurRad="38100" dist="38100" dir="2700000" algn="tl">
                    <a:srgbClr val="000000">
                      <a:alpha val="43137"/>
                    </a:srgbClr>
                  </a:outerShdw>
                </a:effectLst>
                <a:latin typeface="+mn-lt"/>
              </a:rPr>
              <a:t>DEFINITIONS OF CRM</a:t>
            </a:r>
          </a:p>
        </p:txBody>
      </p:sp>
      <p:sp>
        <p:nvSpPr>
          <p:cNvPr id="3" name="Content Placeholder 2">
            <a:extLst>
              <a:ext uri="{FF2B5EF4-FFF2-40B4-BE49-F238E27FC236}">
                <a16:creationId xmlns:a16="http://schemas.microsoft.com/office/drawing/2014/main" id="{7A4B1A45-404E-2506-8613-7BB1C5315431}"/>
              </a:ext>
            </a:extLst>
          </p:cNvPr>
          <p:cNvSpPr>
            <a:spLocks noGrp="1"/>
          </p:cNvSpPr>
          <p:nvPr>
            <p:ph idx="1"/>
          </p:nvPr>
        </p:nvSpPr>
        <p:spPr>
          <a:xfrm>
            <a:off x="567159" y="1885279"/>
            <a:ext cx="10972171" cy="4346556"/>
          </a:xfrm>
        </p:spPr>
        <p:txBody>
          <a:bodyPr anchor="ctr">
            <a:normAutofit/>
          </a:bodyPr>
          <a:lstStyle/>
          <a:p>
            <a:r>
              <a:rPr lang="en-GB" sz="2400" dirty="0"/>
              <a:t>Customer Relationship Management (CRM) is about managing interactions with customers and building long-term relationships. </a:t>
            </a:r>
          </a:p>
          <a:p>
            <a:endParaRPr lang="en-GB" sz="2400" dirty="0"/>
          </a:p>
          <a:p>
            <a:r>
              <a:rPr lang="en-GB" sz="2400" dirty="0"/>
              <a:t>“CRM is a customer-focused approach to business, based on fostering long-term, meaningful relationships. CRM is not about immediate profit. It’s about the lifetime value of a customer, their future purchases, the positive word of mouth they will generate on your behalf, and the loyalty they will show your brand. Effective CRM enables businesses to collaborate with customers to inform overall business strategies, drive business processes, support brand development, and maximise ROI.” </a:t>
            </a:r>
          </a:p>
          <a:p>
            <a:pPr marL="0" indent="0" algn="r">
              <a:buNone/>
            </a:pPr>
            <a:r>
              <a:rPr lang="en-GB" sz="2400" dirty="0"/>
              <a:t>(Solomons, </a:t>
            </a:r>
            <a:r>
              <a:rPr lang="en-GB" sz="2400" dirty="0" err="1"/>
              <a:t>Kliphuis</a:t>
            </a:r>
            <a:r>
              <a:rPr lang="en-GB" sz="2400" dirty="0"/>
              <a:t> &amp; Wadley, 2022)</a:t>
            </a:r>
          </a:p>
        </p:txBody>
      </p:sp>
    </p:spTree>
    <p:extLst>
      <p:ext uri="{BB962C8B-B14F-4D97-AF65-F5344CB8AC3E}">
        <p14:creationId xmlns:p14="http://schemas.microsoft.com/office/powerpoint/2010/main" val="15119392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6C86E30-0757-5E13-18FE-FE92122B136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7B9DBDC-063C-B89D-BF1A-128EA1397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458327A-9A97-39AF-4F7E-CDA3875C8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7AE2BAB-BEBC-954F-E92B-088BC2DF0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FCCA3D2-A7D2-16D3-A638-F228C1BA25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844FACB-6A5B-FD45-8103-94CF4FEC3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5B9C1A-D6E0-1A66-CD09-F978733B5E42}"/>
              </a:ext>
            </a:extLst>
          </p:cNvPr>
          <p:cNvSpPr>
            <a:spLocks noGrp="1"/>
          </p:cNvSpPr>
          <p:nvPr>
            <p:ph type="title"/>
          </p:nvPr>
        </p:nvSpPr>
        <p:spPr>
          <a:xfrm>
            <a:off x="567159" y="294538"/>
            <a:ext cx="10700391" cy="1033669"/>
          </a:xfrm>
        </p:spPr>
        <p:txBody>
          <a:bodyPr>
            <a:normAutofit/>
          </a:bodyPr>
          <a:lstStyle/>
          <a:p>
            <a:r>
              <a:rPr lang="en-GB" sz="4000" b="1" dirty="0">
                <a:solidFill>
                  <a:schemeClr val="bg1"/>
                </a:solidFill>
                <a:effectLst>
                  <a:outerShdw blurRad="38100" dist="38100" dir="2700000" algn="tl">
                    <a:srgbClr val="000000">
                      <a:alpha val="43137"/>
                    </a:srgbClr>
                  </a:outerShdw>
                </a:effectLst>
                <a:latin typeface="+mn-lt"/>
              </a:rPr>
              <a:t>Website Marketing</a:t>
            </a:r>
          </a:p>
        </p:txBody>
      </p:sp>
      <p:sp>
        <p:nvSpPr>
          <p:cNvPr id="3" name="Content Placeholder 2">
            <a:extLst>
              <a:ext uri="{FF2B5EF4-FFF2-40B4-BE49-F238E27FC236}">
                <a16:creationId xmlns:a16="http://schemas.microsoft.com/office/drawing/2014/main" id="{B9B7CEF6-49EC-3908-1293-829D48FC572F}"/>
              </a:ext>
            </a:extLst>
          </p:cNvPr>
          <p:cNvSpPr>
            <a:spLocks noGrp="1"/>
          </p:cNvSpPr>
          <p:nvPr>
            <p:ph idx="1"/>
          </p:nvPr>
        </p:nvSpPr>
        <p:spPr>
          <a:xfrm>
            <a:off x="567159" y="1885279"/>
            <a:ext cx="10972171" cy="4346556"/>
          </a:xfrm>
        </p:spPr>
        <p:txBody>
          <a:bodyPr anchor="ctr">
            <a:normAutofit fontScale="92500" lnSpcReduction="20000"/>
          </a:bodyPr>
          <a:lstStyle/>
          <a:p>
            <a:r>
              <a:rPr lang="en-GB" sz="2400" dirty="0"/>
              <a:t>Your website serves as a centralised space where customers can learn about your offerings, contact you, and interact with your brand.</a:t>
            </a:r>
          </a:p>
          <a:p>
            <a:endParaRPr lang="en-GB" sz="1050" dirty="0"/>
          </a:p>
          <a:p>
            <a:r>
              <a:rPr lang="en-GB" sz="2400" dirty="0"/>
              <a:t>Websites can work with CRM software to deliver personalised user experiences. E.g. recommendations based on purchase or browsing history. These personal touches show customers that their needs and interests matter and help build stronger relationships.</a:t>
            </a:r>
          </a:p>
          <a:p>
            <a:endParaRPr lang="en-GB" sz="1050" dirty="0"/>
          </a:p>
          <a:p>
            <a:r>
              <a:rPr lang="en-GB" sz="2400" dirty="0"/>
              <a:t>A professional website with clear information about your business, testimonials, and useful information builds trust with potential and existing customers.</a:t>
            </a:r>
          </a:p>
          <a:p>
            <a:endParaRPr lang="en-GB" sz="1050" dirty="0"/>
          </a:p>
          <a:p>
            <a:r>
              <a:rPr lang="en-GB" sz="2400" dirty="0"/>
              <a:t>With website marketing, you can consistently update customers about new offerings and events. Transactions can be simplified and support given in real time. </a:t>
            </a:r>
          </a:p>
          <a:p>
            <a:pPr marL="0" indent="0">
              <a:buNone/>
            </a:pPr>
            <a:endParaRPr lang="en-GB" sz="1050" dirty="0"/>
          </a:p>
          <a:p>
            <a:r>
              <a:rPr lang="en-GB" sz="2400" dirty="0"/>
              <a:t>A well-executed website marketing strategy ensures that customers feel seen, heard, and appreciated, forming the cornerstone of strong and sustainable relationships.</a:t>
            </a:r>
          </a:p>
        </p:txBody>
      </p:sp>
    </p:spTree>
    <p:extLst>
      <p:ext uri="{BB962C8B-B14F-4D97-AF65-F5344CB8AC3E}">
        <p14:creationId xmlns:p14="http://schemas.microsoft.com/office/powerpoint/2010/main" val="11839824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91D14D2-A75C-54B3-9B0E-4CA6B87D28B0}"/>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6A94416-8117-F5D8-F272-9E33EF96AE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2643176-4BFB-21B5-8170-A7586DB3B0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F4C092E-CEDF-2BC9-F5BB-807B7A17C4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C3157BA-2BEE-00C7-4C43-9E60B74689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CAC15FC-2F46-E51D-96F2-006E3B926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3CFEA3-8719-475B-883C-E119DC546C9C}"/>
              </a:ext>
            </a:extLst>
          </p:cNvPr>
          <p:cNvSpPr>
            <a:spLocks noGrp="1"/>
          </p:cNvSpPr>
          <p:nvPr>
            <p:ph type="title"/>
          </p:nvPr>
        </p:nvSpPr>
        <p:spPr>
          <a:xfrm>
            <a:off x="567159" y="294538"/>
            <a:ext cx="10700391" cy="1033669"/>
          </a:xfrm>
        </p:spPr>
        <p:txBody>
          <a:bodyPr>
            <a:normAutofit/>
          </a:bodyPr>
          <a:lstStyle/>
          <a:p>
            <a:r>
              <a:rPr lang="en-GB" sz="4000" b="1" dirty="0">
                <a:solidFill>
                  <a:schemeClr val="bg1"/>
                </a:solidFill>
                <a:effectLst>
                  <a:outerShdw blurRad="38100" dist="38100" dir="2700000" algn="tl">
                    <a:srgbClr val="000000">
                      <a:alpha val="43137"/>
                    </a:srgbClr>
                  </a:outerShdw>
                </a:effectLst>
                <a:latin typeface="+mn-lt"/>
              </a:rPr>
              <a:t>Website Marketing – Critical Evaluation</a:t>
            </a:r>
          </a:p>
        </p:txBody>
      </p:sp>
      <p:sp>
        <p:nvSpPr>
          <p:cNvPr id="3" name="Content Placeholder 2">
            <a:extLst>
              <a:ext uri="{FF2B5EF4-FFF2-40B4-BE49-F238E27FC236}">
                <a16:creationId xmlns:a16="http://schemas.microsoft.com/office/drawing/2014/main" id="{D12681D7-B97F-43E8-6515-A6089F81A847}"/>
              </a:ext>
            </a:extLst>
          </p:cNvPr>
          <p:cNvSpPr>
            <a:spLocks noGrp="1"/>
          </p:cNvSpPr>
          <p:nvPr>
            <p:ph idx="1"/>
          </p:nvPr>
        </p:nvSpPr>
        <p:spPr>
          <a:xfrm>
            <a:off x="567159" y="1885279"/>
            <a:ext cx="10972171" cy="4346556"/>
          </a:xfrm>
        </p:spPr>
        <p:txBody>
          <a:bodyPr anchor="ctr">
            <a:normAutofit fontScale="92500" lnSpcReduction="10000"/>
          </a:bodyPr>
          <a:lstStyle/>
          <a:p>
            <a:r>
              <a:rPr lang="en-GB" sz="2400" dirty="0"/>
              <a:t>Building and updating an effective user-friendly website is costly and time consuming. </a:t>
            </a:r>
          </a:p>
          <a:p>
            <a:endParaRPr lang="en-GB" sz="1050" dirty="0"/>
          </a:p>
          <a:p>
            <a:r>
              <a:rPr lang="en-GB" sz="2400" dirty="0"/>
              <a:t>Data security breaches &amp; technical problems can damage customer trust, risk website downtime, fines and loss of reputation.  </a:t>
            </a:r>
          </a:p>
          <a:p>
            <a:endParaRPr lang="en-GB" sz="1050" dirty="0"/>
          </a:p>
          <a:p>
            <a:r>
              <a:rPr lang="en-GB" sz="2400" dirty="0"/>
              <a:t>Websites have limited appeal for certain audiences.  </a:t>
            </a:r>
          </a:p>
          <a:p>
            <a:endParaRPr lang="en-GB" sz="1050" dirty="0"/>
          </a:p>
          <a:p>
            <a:r>
              <a:rPr lang="en-GB" sz="2400" dirty="0"/>
              <a:t>Websites are valuable tools but too much reliance on this for customer engagement can reduce personal face-to-face connections which can build stronger loyalty. Some customers may feel neglected which can damage the relationship. </a:t>
            </a:r>
          </a:p>
          <a:p>
            <a:endParaRPr lang="en-GB" sz="1050" dirty="0"/>
          </a:p>
          <a:p>
            <a:r>
              <a:rPr lang="en-GB" sz="2400" dirty="0"/>
              <a:t>Privacy and compliance challenges - Data collection through websites must comply with regulations like GDPR, CCPA. Errors in compliance can lead to legal penalties, loss of customer trust, and reputational damage. </a:t>
            </a:r>
          </a:p>
        </p:txBody>
      </p:sp>
    </p:spTree>
    <p:extLst>
      <p:ext uri="{BB962C8B-B14F-4D97-AF65-F5344CB8AC3E}">
        <p14:creationId xmlns:p14="http://schemas.microsoft.com/office/powerpoint/2010/main" val="23413067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7499651-0E57-6BBA-3EFE-423F8B8B2E1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5AA1CB-C0DC-73E5-7196-A209333B6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97E1574-9BA4-8381-701C-AA7AC78D91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1C327F2-CDEA-CF2A-D903-6A1A7E3BB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3367FE-A6FA-048E-5CFC-359562AD02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0AC7771-7D2B-6C41-4B2D-BADBD8BDE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B936C8-D0F0-1C40-9D3C-3BC54AF764EE}"/>
              </a:ext>
            </a:extLst>
          </p:cNvPr>
          <p:cNvSpPr>
            <a:spLocks noGrp="1"/>
          </p:cNvSpPr>
          <p:nvPr>
            <p:ph type="title"/>
          </p:nvPr>
        </p:nvSpPr>
        <p:spPr>
          <a:xfrm>
            <a:off x="567159" y="294538"/>
            <a:ext cx="10700391" cy="1033669"/>
          </a:xfrm>
        </p:spPr>
        <p:txBody>
          <a:bodyPr>
            <a:normAutofit/>
          </a:bodyPr>
          <a:lstStyle/>
          <a:p>
            <a:r>
              <a:rPr lang="en-GB" sz="4000" b="1" dirty="0">
                <a:solidFill>
                  <a:schemeClr val="bg1"/>
                </a:solidFill>
                <a:effectLst>
                  <a:outerShdw blurRad="38100" dist="38100" dir="2700000" algn="tl">
                    <a:srgbClr val="000000">
                      <a:alpha val="43137"/>
                    </a:srgbClr>
                  </a:outerShdw>
                </a:effectLst>
                <a:latin typeface="+mn-lt"/>
              </a:rPr>
              <a:t>Email Marketing</a:t>
            </a:r>
          </a:p>
        </p:txBody>
      </p:sp>
      <p:sp>
        <p:nvSpPr>
          <p:cNvPr id="3" name="Content Placeholder 2">
            <a:extLst>
              <a:ext uri="{FF2B5EF4-FFF2-40B4-BE49-F238E27FC236}">
                <a16:creationId xmlns:a16="http://schemas.microsoft.com/office/drawing/2014/main" id="{87B44B34-FD0C-415D-8AE7-C88FEB27AE27}"/>
              </a:ext>
            </a:extLst>
          </p:cNvPr>
          <p:cNvSpPr>
            <a:spLocks noGrp="1"/>
          </p:cNvSpPr>
          <p:nvPr>
            <p:ph idx="1"/>
          </p:nvPr>
        </p:nvSpPr>
        <p:spPr>
          <a:xfrm>
            <a:off x="567159" y="1885279"/>
            <a:ext cx="10972171" cy="4346556"/>
          </a:xfrm>
        </p:spPr>
        <p:txBody>
          <a:bodyPr anchor="ctr">
            <a:normAutofit fontScale="92500" lnSpcReduction="10000"/>
          </a:bodyPr>
          <a:lstStyle/>
          <a:p>
            <a:r>
              <a:rPr lang="en-GB" sz="2400" dirty="0"/>
              <a:t>Email marketing is the process of sending targeted messages to a group of people via email to build relationships, promote products or services, or provide valuable information. It’s a direct, cost-effective, and measurable form of digital marketing used to engage customers and drive conversions.</a:t>
            </a:r>
          </a:p>
          <a:p>
            <a:pPr marL="0" indent="0">
              <a:buNone/>
            </a:pPr>
            <a:endParaRPr lang="en-GB" sz="1050" dirty="0"/>
          </a:p>
          <a:p>
            <a:r>
              <a:rPr lang="en-GB" sz="2400" dirty="0"/>
              <a:t>Building trust and engagement – regularly sending valuable personalised content helps customers feel connected, keeps your brand in the consumers mind and builds trust and strong relationships. </a:t>
            </a:r>
          </a:p>
          <a:p>
            <a:endParaRPr lang="en-GB" sz="1050" dirty="0"/>
          </a:p>
          <a:p>
            <a:r>
              <a:rPr lang="en-GB" sz="2400" dirty="0"/>
              <a:t>Email works well with loyalty programmes and helps strengthen connections and retain customers. </a:t>
            </a:r>
          </a:p>
          <a:p>
            <a:endParaRPr lang="en-GB" sz="1050" dirty="0"/>
          </a:p>
          <a:p>
            <a:r>
              <a:rPr lang="en-GB" sz="2400" dirty="0"/>
              <a:t>Email is cost effective compared to other digital tools and can be managed effectively with automation using CRM data.</a:t>
            </a:r>
          </a:p>
        </p:txBody>
      </p:sp>
    </p:spTree>
    <p:extLst>
      <p:ext uri="{BB962C8B-B14F-4D97-AF65-F5344CB8AC3E}">
        <p14:creationId xmlns:p14="http://schemas.microsoft.com/office/powerpoint/2010/main" val="22481835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2B56189-222D-9001-3E82-9EE6A197A73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BEF9E95-DC78-0898-96FF-FD34267043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33D44A6-E54F-24E6-53FC-49A377BCC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ECA78F7-D211-C035-896C-BBA302647B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2FB33BF-5982-A108-500D-AAB972D376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C1CA0A8-B9FD-B29B-1CC9-BAD90B0FD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0BB171-D470-435A-DE9C-AE2253384B94}"/>
              </a:ext>
            </a:extLst>
          </p:cNvPr>
          <p:cNvSpPr>
            <a:spLocks noGrp="1"/>
          </p:cNvSpPr>
          <p:nvPr>
            <p:ph type="title"/>
          </p:nvPr>
        </p:nvSpPr>
        <p:spPr>
          <a:xfrm>
            <a:off x="567159" y="294538"/>
            <a:ext cx="10700391" cy="1033669"/>
          </a:xfrm>
        </p:spPr>
        <p:txBody>
          <a:bodyPr>
            <a:normAutofit/>
          </a:bodyPr>
          <a:lstStyle/>
          <a:p>
            <a:r>
              <a:rPr lang="en-GB" sz="4000" b="1" dirty="0">
                <a:solidFill>
                  <a:schemeClr val="bg1"/>
                </a:solidFill>
                <a:effectLst>
                  <a:outerShdw blurRad="38100" dist="38100" dir="2700000" algn="tl">
                    <a:srgbClr val="000000">
                      <a:alpha val="43137"/>
                    </a:srgbClr>
                  </a:outerShdw>
                </a:effectLst>
                <a:latin typeface="+mn-lt"/>
              </a:rPr>
              <a:t>Email Marketing – Critical Evaluation</a:t>
            </a:r>
          </a:p>
        </p:txBody>
      </p:sp>
      <p:sp>
        <p:nvSpPr>
          <p:cNvPr id="3" name="Content Placeholder 2">
            <a:extLst>
              <a:ext uri="{FF2B5EF4-FFF2-40B4-BE49-F238E27FC236}">
                <a16:creationId xmlns:a16="http://schemas.microsoft.com/office/drawing/2014/main" id="{D8F5779D-91D0-9C46-4605-6A8C52C5DCF7}"/>
              </a:ext>
            </a:extLst>
          </p:cNvPr>
          <p:cNvSpPr>
            <a:spLocks noGrp="1"/>
          </p:cNvSpPr>
          <p:nvPr>
            <p:ph idx="1"/>
          </p:nvPr>
        </p:nvSpPr>
        <p:spPr>
          <a:xfrm>
            <a:off x="567159" y="1885279"/>
            <a:ext cx="10972171" cy="4346556"/>
          </a:xfrm>
        </p:spPr>
        <p:txBody>
          <a:bodyPr anchor="ctr">
            <a:normAutofit/>
          </a:bodyPr>
          <a:lstStyle/>
          <a:p>
            <a:r>
              <a:rPr lang="en-GB" sz="2400" dirty="0"/>
              <a:t>Sending too many emails can overwhelm or annoy customers damaging trust and customer relationships. </a:t>
            </a:r>
          </a:p>
          <a:p>
            <a:endParaRPr lang="en-GB" sz="1050" dirty="0"/>
          </a:p>
          <a:p>
            <a:r>
              <a:rPr lang="en-GB" sz="2400" dirty="0"/>
              <a:t>Privacy regulations like GDPR require careful management of customer data and consent. Failure to comply with regulations can result in fines, reputational damage, and loss of customer trust.</a:t>
            </a:r>
          </a:p>
          <a:p>
            <a:endParaRPr lang="en-GB" sz="1050" dirty="0"/>
          </a:p>
          <a:p>
            <a:r>
              <a:rPr lang="en-GB" sz="2400" dirty="0"/>
              <a:t>Email marketing is often one-directional, with limited opportunities for immediate interaction or feedback compared to social media or live chat.</a:t>
            </a:r>
          </a:p>
          <a:p>
            <a:endParaRPr lang="en-GB" sz="1050" dirty="0"/>
          </a:p>
          <a:p>
            <a:r>
              <a:rPr lang="en-GB" sz="2400" dirty="0"/>
              <a:t>Dependence on Technology: Effective email marketing often requires sophisticated tools for segmentation, automation, and analytics, which can be costly.</a:t>
            </a:r>
          </a:p>
        </p:txBody>
      </p:sp>
    </p:spTree>
    <p:extLst>
      <p:ext uri="{BB962C8B-B14F-4D97-AF65-F5344CB8AC3E}">
        <p14:creationId xmlns:p14="http://schemas.microsoft.com/office/powerpoint/2010/main" val="2707488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F74F41-7EE3-E427-AF6F-C57A5F90C5E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4D48A67-CA9F-229D-6810-B83A315AFF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87FF1B7-5CC7-50FD-1BC6-1AD564BAF3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82C5704-F863-0670-A47B-448B0B7A0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52BDFCC-59F8-3243-33DC-2480B427E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9AFE312-0423-2670-139F-CE76D4B85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FF712B-013A-F74C-51C7-29BC36B43556}"/>
              </a:ext>
            </a:extLst>
          </p:cNvPr>
          <p:cNvSpPr>
            <a:spLocks noGrp="1"/>
          </p:cNvSpPr>
          <p:nvPr>
            <p:ph type="title"/>
          </p:nvPr>
        </p:nvSpPr>
        <p:spPr>
          <a:xfrm>
            <a:off x="567159" y="294538"/>
            <a:ext cx="10700391" cy="1033669"/>
          </a:xfrm>
        </p:spPr>
        <p:txBody>
          <a:bodyPr>
            <a:normAutofit/>
          </a:bodyPr>
          <a:lstStyle/>
          <a:p>
            <a:r>
              <a:rPr lang="en-GB" sz="4000" b="1" dirty="0">
                <a:solidFill>
                  <a:schemeClr val="bg1"/>
                </a:solidFill>
                <a:effectLst>
                  <a:outerShdw blurRad="38100" dist="38100" dir="2700000" algn="tl">
                    <a:srgbClr val="000000">
                      <a:alpha val="43137"/>
                    </a:srgbClr>
                  </a:outerShdw>
                </a:effectLst>
                <a:latin typeface="+mn-lt"/>
              </a:rPr>
              <a:t>Social Media Marketing</a:t>
            </a:r>
          </a:p>
        </p:txBody>
      </p:sp>
      <p:sp>
        <p:nvSpPr>
          <p:cNvPr id="3" name="Content Placeholder 2">
            <a:extLst>
              <a:ext uri="{FF2B5EF4-FFF2-40B4-BE49-F238E27FC236}">
                <a16:creationId xmlns:a16="http://schemas.microsoft.com/office/drawing/2014/main" id="{18CD3DAE-CC83-365C-AA8E-8FE31A4CD3BB}"/>
              </a:ext>
            </a:extLst>
          </p:cNvPr>
          <p:cNvSpPr>
            <a:spLocks noGrp="1"/>
          </p:cNvSpPr>
          <p:nvPr>
            <p:ph idx="1"/>
          </p:nvPr>
        </p:nvSpPr>
        <p:spPr>
          <a:xfrm>
            <a:off x="567159" y="1885279"/>
            <a:ext cx="10972171" cy="4346556"/>
          </a:xfrm>
        </p:spPr>
        <p:txBody>
          <a:bodyPr anchor="ctr">
            <a:normAutofit fontScale="92500" lnSpcReduction="20000"/>
          </a:bodyPr>
          <a:lstStyle/>
          <a:p>
            <a:r>
              <a:rPr lang="en-GB" sz="2400" dirty="0"/>
              <a:t>Social Media Marketing (</a:t>
            </a:r>
            <a:r>
              <a:rPr lang="en-GB" sz="2400" dirty="0" err="1"/>
              <a:t>SMM</a:t>
            </a:r>
            <a:r>
              <a:rPr lang="en-GB" sz="2400" dirty="0"/>
              <a:t>) involves using social media platforms like Facebook, Instagram, X, Pinterest, YouTube and TikTok to promote a brand, engage with audiences and build customer relationships. It involves activities like creating and sharing content, running paid advertisements, engaging in conversations, and analysing audience behaviour to achieve marketing objectives.</a:t>
            </a:r>
          </a:p>
          <a:p>
            <a:endParaRPr lang="en-GB" sz="1050" dirty="0"/>
          </a:p>
          <a:p>
            <a:r>
              <a:rPr lang="en-GB" sz="2400" dirty="0"/>
              <a:t>Social media allows businesses to interact with customers in real time, responding to comments and enquiries promptly. This active engagement shows customers that their opinions and needs matter building engagement and trust and strengthening relationships.   </a:t>
            </a:r>
          </a:p>
          <a:p>
            <a:endParaRPr lang="en-GB" sz="1050" dirty="0"/>
          </a:p>
          <a:p>
            <a:r>
              <a:rPr lang="en-GB" sz="2400" dirty="0"/>
              <a:t>Social platforms collect data on customer preferences and behaviours, enabling deeper personalisation.</a:t>
            </a:r>
          </a:p>
          <a:p>
            <a:endParaRPr lang="en-GB" sz="1050" dirty="0"/>
          </a:p>
          <a:p>
            <a:r>
              <a:rPr lang="en-GB" sz="2400" dirty="0"/>
              <a:t>Interactive relationships – strengthens customer relationships through two way communication.</a:t>
            </a:r>
          </a:p>
        </p:txBody>
      </p:sp>
    </p:spTree>
    <p:extLst>
      <p:ext uri="{BB962C8B-B14F-4D97-AF65-F5344CB8AC3E}">
        <p14:creationId xmlns:p14="http://schemas.microsoft.com/office/powerpoint/2010/main" val="6537039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0433FD8-C83D-DBD1-9F83-3AB66438D91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14A8EE-B579-49D9-80E3-CC89F8EE1A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4003427-6AF7-1677-7505-9C81E89B33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E2C21F3-E2F7-AC80-1819-ECF572AB21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9917898-63FE-3A2F-B49F-485DF1A45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17112C8-2672-E97D-593D-126E6D72E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DC30D1-BB0A-7774-0933-A32FE007B2AB}"/>
              </a:ext>
            </a:extLst>
          </p:cNvPr>
          <p:cNvSpPr>
            <a:spLocks noGrp="1"/>
          </p:cNvSpPr>
          <p:nvPr>
            <p:ph type="title"/>
          </p:nvPr>
        </p:nvSpPr>
        <p:spPr>
          <a:xfrm>
            <a:off x="567159" y="294538"/>
            <a:ext cx="10700391" cy="1033669"/>
          </a:xfrm>
        </p:spPr>
        <p:txBody>
          <a:bodyPr>
            <a:normAutofit/>
          </a:bodyPr>
          <a:lstStyle/>
          <a:p>
            <a:r>
              <a:rPr lang="en-GB" sz="4000" b="1" dirty="0">
                <a:solidFill>
                  <a:schemeClr val="bg1"/>
                </a:solidFill>
                <a:effectLst>
                  <a:outerShdw blurRad="38100" dist="38100" dir="2700000" algn="tl">
                    <a:srgbClr val="000000">
                      <a:alpha val="43137"/>
                    </a:srgbClr>
                  </a:outerShdw>
                </a:effectLst>
                <a:latin typeface="+mn-lt"/>
              </a:rPr>
              <a:t>Social Media Marketing (Continued)</a:t>
            </a:r>
          </a:p>
        </p:txBody>
      </p:sp>
      <p:sp>
        <p:nvSpPr>
          <p:cNvPr id="3" name="Content Placeholder 2">
            <a:extLst>
              <a:ext uri="{FF2B5EF4-FFF2-40B4-BE49-F238E27FC236}">
                <a16:creationId xmlns:a16="http://schemas.microsoft.com/office/drawing/2014/main" id="{35EEAE25-F07F-FDEC-7F6C-9CF675DC55A8}"/>
              </a:ext>
            </a:extLst>
          </p:cNvPr>
          <p:cNvSpPr>
            <a:spLocks noGrp="1"/>
          </p:cNvSpPr>
          <p:nvPr>
            <p:ph idx="1"/>
          </p:nvPr>
        </p:nvSpPr>
        <p:spPr>
          <a:xfrm>
            <a:off x="567159" y="1885279"/>
            <a:ext cx="10972171" cy="4346556"/>
          </a:xfrm>
        </p:spPr>
        <p:txBody>
          <a:bodyPr anchor="ctr">
            <a:normAutofit fontScale="85000" lnSpcReduction="10000"/>
          </a:bodyPr>
          <a:lstStyle/>
          <a:p>
            <a:r>
              <a:rPr lang="en-GB" sz="2400" dirty="0"/>
              <a:t>Social Media Marketing reaches wide audiences - increases brand visibility and potential relationships.</a:t>
            </a:r>
          </a:p>
          <a:p>
            <a:endParaRPr lang="en-GB" sz="1050" dirty="0"/>
          </a:p>
          <a:p>
            <a:r>
              <a:rPr lang="en-GB" sz="2400" dirty="0"/>
              <a:t>Social media offers a wide range of visual appeals - Captivating visuals and videos enhance emotional connection and strengthens relationships. A relatable, approachable brand image strengthens emotional bonds with customers. E.g. posting about the company. </a:t>
            </a:r>
          </a:p>
          <a:p>
            <a:endParaRPr lang="en-GB" sz="1050" dirty="0"/>
          </a:p>
          <a:p>
            <a:r>
              <a:rPr lang="en-GB" sz="2400" dirty="0"/>
              <a:t>Social media helps create a sense of belonging by building communities around your brand. Customers who feel part of a community are more likely to remain loyal and advocate for your brand.</a:t>
            </a:r>
          </a:p>
          <a:p>
            <a:endParaRPr lang="en-GB" sz="1050" dirty="0"/>
          </a:p>
          <a:p>
            <a:r>
              <a:rPr lang="en-GB" sz="2400" dirty="0"/>
              <a:t>Compared to traditional advertising, social media offers a low-cost platform to reach and interact with large audiences. Organic posts, stories, and videos allow businesses to maintain regular communication without significant financial investment.</a:t>
            </a:r>
          </a:p>
          <a:p>
            <a:endParaRPr lang="en-GB" sz="1050" dirty="0"/>
          </a:p>
          <a:p>
            <a:r>
              <a:rPr lang="en-GB" sz="2400" dirty="0"/>
              <a:t>Quick, helpful responses to customer queries or concerns not only resolve individual issues but also build trust with your broader audience.</a:t>
            </a:r>
          </a:p>
        </p:txBody>
      </p:sp>
    </p:spTree>
    <p:extLst>
      <p:ext uri="{BB962C8B-B14F-4D97-AF65-F5344CB8AC3E}">
        <p14:creationId xmlns:p14="http://schemas.microsoft.com/office/powerpoint/2010/main" val="8703480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0104446-E725-E100-717A-FD171FEE2DE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9A8B87C-8AA0-8352-7915-E01BE6C5D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410CC0-BEB4-D520-A517-D8B482998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E12A734-3836-56C1-9C50-D6DEDDCF69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F9A917B-9261-2E57-064D-7D6A96D815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54A379E-235F-DAD1-4E21-AB742039C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577C25-C2C9-6F1C-A527-155184427956}"/>
              </a:ext>
            </a:extLst>
          </p:cNvPr>
          <p:cNvSpPr>
            <a:spLocks noGrp="1"/>
          </p:cNvSpPr>
          <p:nvPr>
            <p:ph type="title"/>
          </p:nvPr>
        </p:nvSpPr>
        <p:spPr>
          <a:xfrm>
            <a:off x="567159" y="294538"/>
            <a:ext cx="10700391" cy="1033669"/>
          </a:xfrm>
        </p:spPr>
        <p:txBody>
          <a:bodyPr>
            <a:normAutofit/>
          </a:bodyPr>
          <a:lstStyle/>
          <a:p>
            <a:r>
              <a:rPr lang="en-GB" sz="4000" b="1" dirty="0">
                <a:solidFill>
                  <a:schemeClr val="bg1"/>
                </a:solidFill>
                <a:effectLst>
                  <a:outerShdw blurRad="38100" dist="38100" dir="2700000" algn="tl">
                    <a:srgbClr val="000000">
                      <a:alpha val="43137"/>
                    </a:srgbClr>
                  </a:outerShdw>
                </a:effectLst>
                <a:latin typeface="+mn-lt"/>
              </a:rPr>
              <a:t>Social Media Marketing – Critical Evaluation</a:t>
            </a:r>
          </a:p>
        </p:txBody>
      </p:sp>
      <p:sp>
        <p:nvSpPr>
          <p:cNvPr id="3" name="Content Placeholder 2">
            <a:extLst>
              <a:ext uri="{FF2B5EF4-FFF2-40B4-BE49-F238E27FC236}">
                <a16:creationId xmlns:a16="http://schemas.microsoft.com/office/drawing/2014/main" id="{2DAAB155-D796-716A-EF33-78B61FE8F921}"/>
              </a:ext>
            </a:extLst>
          </p:cNvPr>
          <p:cNvSpPr>
            <a:spLocks noGrp="1"/>
          </p:cNvSpPr>
          <p:nvPr>
            <p:ph idx="1"/>
          </p:nvPr>
        </p:nvSpPr>
        <p:spPr>
          <a:xfrm>
            <a:off x="567159" y="1885279"/>
            <a:ext cx="10972171" cy="4346556"/>
          </a:xfrm>
        </p:spPr>
        <p:txBody>
          <a:bodyPr anchor="ctr">
            <a:normAutofit fontScale="92500" lnSpcReduction="10000"/>
          </a:bodyPr>
          <a:lstStyle/>
          <a:p>
            <a:r>
              <a:rPr lang="en-GB" sz="2400" dirty="0"/>
              <a:t>Customers are bombarded with content from various brands, making it hard for your business to stand out and capture attention consistently.</a:t>
            </a:r>
          </a:p>
          <a:p>
            <a:endParaRPr lang="en-GB" sz="1050" dirty="0"/>
          </a:p>
          <a:p>
            <a:r>
              <a:rPr lang="en-GB" sz="2400" dirty="0"/>
              <a:t>Dissatisfied customers can use social media to voice their complaints, which may harm your brand’s reputation.</a:t>
            </a:r>
          </a:p>
          <a:p>
            <a:endParaRPr lang="en-GB" sz="1050" dirty="0"/>
          </a:p>
          <a:p>
            <a:r>
              <a:rPr lang="en-GB" sz="2400" dirty="0"/>
              <a:t>Regularly posting, engaging with followers, and responding to messages require significant time and skilled professional effort.</a:t>
            </a:r>
          </a:p>
          <a:p>
            <a:endParaRPr lang="en-GB" sz="1050" dirty="0"/>
          </a:p>
          <a:p>
            <a:r>
              <a:rPr lang="en-GB" sz="2400" dirty="0"/>
              <a:t>Customers are increasingly concerned about how their data is collected and used by social media platforms.</a:t>
            </a:r>
          </a:p>
          <a:p>
            <a:endParaRPr lang="en-GB" sz="1050" dirty="0"/>
          </a:p>
          <a:p>
            <a:r>
              <a:rPr lang="en-GB" sz="2400" dirty="0"/>
              <a:t>Frequent posts, direct messages or promotional content can annoy customers leading to disengagement and unfollows</a:t>
            </a:r>
          </a:p>
        </p:txBody>
      </p:sp>
    </p:spTree>
    <p:extLst>
      <p:ext uri="{BB962C8B-B14F-4D97-AF65-F5344CB8AC3E}">
        <p14:creationId xmlns:p14="http://schemas.microsoft.com/office/powerpoint/2010/main" val="41298771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EFB964B-31AD-09C2-844B-F62DA28EBF6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75AD20B-A1FC-F1D1-5DA3-170EEA728F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3D39817-5B4F-09C7-247C-54A895E9A2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E22CD9E-FF3B-6464-D401-113B1FDF31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F55C44E-9E58-F1CD-F6F1-A9E974266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B16DCA5-A308-EEBD-00F3-FBF33EC418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22B5EE-0EFB-CC5E-02F9-DCB8F496A773}"/>
              </a:ext>
            </a:extLst>
          </p:cNvPr>
          <p:cNvSpPr>
            <a:spLocks noGrp="1"/>
          </p:cNvSpPr>
          <p:nvPr>
            <p:ph type="title"/>
          </p:nvPr>
        </p:nvSpPr>
        <p:spPr>
          <a:xfrm>
            <a:off x="567159" y="294538"/>
            <a:ext cx="10700391" cy="1033669"/>
          </a:xfrm>
        </p:spPr>
        <p:txBody>
          <a:bodyPr>
            <a:normAutofit/>
          </a:bodyPr>
          <a:lstStyle/>
          <a:p>
            <a:r>
              <a:rPr lang="en-GB" sz="4000" b="1" dirty="0">
                <a:solidFill>
                  <a:schemeClr val="bg1"/>
                </a:solidFill>
                <a:effectLst>
                  <a:outerShdw blurRad="38100" dist="38100" dir="2700000" algn="tl">
                    <a:srgbClr val="000000">
                      <a:alpha val="43137"/>
                    </a:srgbClr>
                  </a:outerShdw>
                </a:effectLst>
                <a:latin typeface="+mn-lt"/>
              </a:rPr>
              <a:t>App Marketing</a:t>
            </a:r>
          </a:p>
        </p:txBody>
      </p:sp>
      <p:sp>
        <p:nvSpPr>
          <p:cNvPr id="3" name="Content Placeholder 2">
            <a:extLst>
              <a:ext uri="{FF2B5EF4-FFF2-40B4-BE49-F238E27FC236}">
                <a16:creationId xmlns:a16="http://schemas.microsoft.com/office/drawing/2014/main" id="{67956D24-B2C4-CBE4-B270-D67F77763AF0}"/>
              </a:ext>
            </a:extLst>
          </p:cNvPr>
          <p:cNvSpPr>
            <a:spLocks noGrp="1"/>
          </p:cNvSpPr>
          <p:nvPr>
            <p:ph idx="1"/>
          </p:nvPr>
        </p:nvSpPr>
        <p:spPr>
          <a:xfrm>
            <a:off x="567159" y="1885279"/>
            <a:ext cx="10972171" cy="4346556"/>
          </a:xfrm>
        </p:spPr>
        <p:txBody>
          <a:bodyPr anchor="ctr">
            <a:normAutofit fontScale="92500" lnSpcReduction="20000"/>
          </a:bodyPr>
          <a:lstStyle/>
          <a:p>
            <a:r>
              <a:rPr lang="en-GB" sz="2400" dirty="0"/>
              <a:t>Apps, short for applications, are software programs designed for use on mobile devices, tablets, or desktops. Mobile apps, in particular, are downloaded and installed through platforms like the Apple App Store or Google Play Store, and they provide a focused, interactive user experience for specific tasks. For businesses, apps serve as direct and personalised tools to engage customers, enhance services, and build stronger relationships.</a:t>
            </a:r>
          </a:p>
          <a:p>
            <a:endParaRPr lang="en-GB" sz="1050" dirty="0"/>
          </a:p>
          <a:p>
            <a:r>
              <a:rPr lang="en-GB" sz="2400" dirty="0"/>
              <a:t>Apps real time fast responses and proactive engagement enhance the customer experience. Customers can engage anytime, anywhere meeting customer needs and building retention. Personalisation and loyalty rewards strengthen customer relationships.</a:t>
            </a:r>
          </a:p>
          <a:p>
            <a:endParaRPr lang="en-GB" sz="1050" dirty="0"/>
          </a:p>
          <a:p>
            <a:r>
              <a:rPr lang="en-GB" sz="2400" dirty="0"/>
              <a:t>Convenience builds satisfaction and loyalty. E.g. Amazon customers can shop, track deliveries and get personalised deals. </a:t>
            </a:r>
          </a:p>
          <a:p>
            <a:endParaRPr lang="en-GB" sz="1050" dirty="0"/>
          </a:p>
          <a:p>
            <a:r>
              <a:rPr lang="en-GB" sz="2400" dirty="0"/>
              <a:t>Apps gather valuable user data including frequency and duration of use, favourite features or services this data can be integrated into the CRM system to give a better customer experience.  </a:t>
            </a:r>
          </a:p>
        </p:txBody>
      </p:sp>
    </p:spTree>
    <p:extLst>
      <p:ext uri="{BB962C8B-B14F-4D97-AF65-F5344CB8AC3E}">
        <p14:creationId xmlns:p14="http://schemas.microsoft.com/office/powerpoint/2010/main" val="35878166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22DF36B-1645-68EE-FE22-9B78C36E294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645244-EDC7-2FF5-A199-2C5E2137F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0B47632-D69C-D245-9B7C-15136B09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9D58167-3A3A-E02B-1936-3C3D5C146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6738487-F0A1-C3B7-E35E-45BDC4071D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E76EA90-C84B-CD7E-C25C-8C0070B95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63F662-DCDD-3BC3-CDDC-BC4C489968AE}"/>
              </a:ext>
            </a:extLst>
          </p:cNvPr>
          <p:cNvSpPr>
            <a:spLocks noGrp="1"/>
          </p:cNvSpPr>
          <p:nvPr>
            <p:ph type="title"/>
          </p:nvPr>
        </p:nvSpPr>
        <p:spPr>
          <a:xfrm>
            <a:off x="567159" y="294538"/>
            <a:ext cx="10700391" cy="1033669"/>
          </a:xfrm>
        </p:spPr>
        <p:txBody>
          <a:bodyPr>
            <a:normAutofit/>
          </a:bodyPr>
          <a:lstStyle/>
          <a:p>
            <a:r>
              <a:rPr lang="en-GB" sz="4000" b="1" dirty="0">
                <a:solidFill>
                  <a:schemeClr val="bg1"/>
                </a:solidFill>
                <a:effectLst>
                  <a:outerShdw blurRad="38100" dist="38100" dir="2700000" algn="tl">
                    <a:srgbClr val="000000">
                      <a:alpha val="43137"/>
                    </a:srgbClr>
                  </a:outerShdw>
                </a:effectLst>
                <a:latin typeface="+mn-lt"/>
              </a:rPr>
              <a:t>Social Media Marketing – Critical Evaluation</a:t>
            </a:r>
          </a:p>
        </p:txBody>
      </p:sp>
      <p:sp>
        <p:nvSpPr>
          <p:cNvPr id="3" name="Content Placeholder 2">
            <a:extLst>
              <a:ext uri="{FF2B5EF4-FFF2-40B4-BE49-F238E27FC236}">
                <a16:creationId xmlns:a16="http://schemas.microsoft.com/office/drawing/2014/main" id="{07F30602-7056-C968-C3EA-243E4822993E}"/>
              </a:ext>
            </a:extLst>
          </p:cNvPr>
          <p:cNvSpPr>
            <a:spLocks noGrp="1"/>
          </p:cNvSpPr>
          <p:nvPr>
            <p:ph idx="1"/>
          </p:nvPr>
        </p:nvSpPr>
        <p:spPr>
          <a:xfrm>
            <a:off x="567159" y="1885279"/>
            <a:ext cx="10972171" cy="4346556"/>
          </a:xfrm>
        </p:spPr>
        <p:txBody>
          <a:bodyPr anchor="ctr">
            <a:normAutofit/>
          </a:bodyPr>
          <a:lstStyle/>
          <a:p>
            <a:r>
              <a:rPr lang="en-GB" sz="2400" dirty="0"/>
              <a:t>Customers have to actively download the app and may not interact frequently. Also competing with many other apps. </a:t>
            </a:r>
          </a:p>
          <a:p>
            <a:endParaRPr lang="en-GB" sz="1050" dirty="0"/>
          </a:p>
          <a:p>
            <a:r>
              <a:rPr lang="en-GB" sz="2400" dirty="0"/>
              <a:t>Too many push notifications can annoy customers and damage the relationship and lead to uninstalls.</a:t>
            </a:r>
          </a:p>
          <a:p>
            <a:endParaRPr lang="en-GB" sz="1050" dirty="0"/>
          </a:p>
          <a:p>
            <a:r>
              <a:rPr lang="en-GB" sz="2400" dirty="0"/>
              <a:t>Dependence on technology – glitches. High development and maintenance costs.</a:t>
            </a:r>
          </a:p>
          <a:p>
            <a:endParaRPr lang="en-GB" sz="1050" dirty="0"/>
          </a:p>
          <a:p>
            <a:r>
              <a:rPr lang="en-GB" sz="2400" dirty="0"/>
              <a:t>Privacy issues and need to comply with regulations. Data security issues - customers are increasingly concerned about how their data is collected and used by apps.</a:t>
            </a:r>
          </a:p>
          <a:p>
            <a:endParaRPr lang="en-GB" sz="1050" dirty="0"/>
          </a:p>
          <a:p>
            <a:r>
              <a:rPr lang="en-GB" sz="2400" dirty="0"/>
              <a:t>Competing with competitor apps</a:t>
            </a:r>
          </a:p>
        </p:txBody>
      </p:sp>
    </p:spTree>
    <p:extLst>
      <p:ext uri="{BB962C8B-B14F-4D97-AF65-F5344CB8AC3E}">
        <p14:creationId xmlns:p14="http://schemas.microsoft.com/office/powerpoint/2010/main" val="173100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AA1AF85-87AB-4F11-1D47-5AE28A29E60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75C86FD-4D11-4567-E275-61C61839E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735D2AD-A9E4-8E6E-895C-4174B514B6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055F1F-A5B8-0080-B204-500ED4F8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0E71EEC-A6C7-F0DA-FCF0-CC5F7E74E4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64589C2-E05E-4742-D0BC-FE765C44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B586F3-305D-F540-CF97-D8872521393F}"/>
              </a:ext>
            </a:extLst>
          </p:cNvPr>
          <p:cNvSpPr>
            <a:spLocks noGrp="1"/>
          </p:cNvSpPr>
          <p:nvPr>
            <p:ph type="title"/>
          </p:nvPr>
        </p:nvSpPr>
        <p:spPr>
          <a:xfrm>
            <a:off x="567159" y="294538"/>
            <a:ext cx="10700391" cy="1033669"/>
          </a:xfrm>
        </p:spPr>
        <p:txBody>
          <a:bodyPr>
            <a:normAutofit/>
          </a:bodyPr>
          <a:lstStyle/>
          <a:p>
            <a:r>
              <a:rPr lang="en-GB" sz="4000" b="1" dirty="0">
                <a:solidFill>
                  <a:schemeClr val="bg1"/>
                </a:solidFill>
                <a:effectLst>
                  <a:outerShdw blurRad="38100" dist="38100" dir="2700000" algn="tl">
                    <a:srgbClr val="000000">
                      <a:alpha val="43137"/>
                    </a:srgbClr>
                  </a:outerShdw>
                </a:effectLst>
                <a:latin typeface="+mn-lt"/>
              </a:rPr>
              <a:t>Influencer Marketing </a:t>
            </a:r>
          </a:p>
        </p:txBody>
      </p:sp>
      <p:sp>
        <p:nvSpPr>
          <p:cNvPr id="3" name="Content Placeholder 2">
            <a:extLst>
              <a:ext uri="{FF2B5EF4-FFF2-40B4-BE49-F238E27FC236}">
                <a16:creationId xmlns:a16="http://schemas.microsoft.com/office/drawing/2014/main" id="{D4DE7E83-F346-FAB8-C018-7FBBF4FFF709}"/>
              </a:ext>
            </a:extLst>
          </p:cNvPr>
          <p:cNvSpPr>
            <a:spLocks noGrp="1"/>
          </p:cNvSpPr>
          <p:nvPr>
            <p:ph idx="1"/>
          </p:nvPr>
        </p:nvSpPr>
        <p:spPr>
          <a:xfrm>
            <a:off x="567159" y="1885279"/>
            <a:ext cx="10972171" cy="4346556"/>
          </a:xfrm>
        </p:spPr>
        <p:txBody>
          <a:bodyPr anchor="ctr">
            <a:normAutofit lnSpcReduction="10000"/>
          </a:bodyPr>
          <a:lstStyle/>
          <a:p>
            <a:r>
              <a:rPr lang="en-GB" sz="2400" dirty="0"/>
              <a:t>Influencer marketing is a strategy where businesses collaborate with individuals (influencers) who have a strong online presence and a dedicated following on social media platforms like Instagram, TikTok, YouTube, or X. These influencers promote products, services, or brand messages to their audience, using their credibility and influence to drive engagement, brand awareness, and loyalty</a:t>
            </a:r>
          </a:p>
          <a:p>
            <a:r>
              <a:rPr lang="en-GB" sz="2400" dirty="0"/>
              <a:t>In the context of </a:t>
            </a:r>
            <a:r>
              <a:rPr lang="en-GB" sz="2400" b="1" dirty="0"/>
              <a:t>Customer Relationship Management (CRM)</a:t>
            </a:r>
            <a:r>
              <a:rPr lang="en-GB" sz="2400" dirty="0"/>
              <a:t>, influencer marketing focuses on developing trust, building emotional connections with customers, and enhancing long-term relationships through authentic and relatable endorsements.</a:t>
            </a:r>
          </a:p>
          <a:p>
            <a:endParaRPr lang="en-GB" sz="1050" dirty="0"/>
          </a:p>
          <a:p>
            <a:r>
              <a:rPr lang="en-GB" sz="2400" dirty="0"/>
              <a:t>Influencers often have large numbers of loyal followers who trust them. When an influencer endorses a brand it adds authenticity and credibility. </a:t>
            </a:r>
          </a:p>
          <a:p>
            <a:r>
              <a:rPr lang="en-GB" sz="2400" dirty="0"/>
              <a:t>Influencer marketing can drive traffic to mobile apps or websites, encourage email sign-ups or social media follows.</a:t>
            </a:r>
          </a:p>
        </p:txBody>
      </p:sp>
    </p:spTree>
    <p:extLst>
      <p:ext uri="{BB962C8B-B14F-4D97-AF65-F5344CB8AC3E}">
        <p14:creationId xmlns:p14="http://schemas.microsoft.com/office/powerpoint/2010/main" val="31171040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E2F868-E77F-E4CF-96F1-A8CC1A2E01E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0EC45CB-81FE-9468-DF7F-3175F74191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FF17098-B6B4-B882-7108-1CFC04771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38840AD-B4AE-8E2A-14A5-1348B6C4C6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E97DB4D-B008-A40A-04B3-32A25F522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7FAD6C2-D97A-C664-9563-C82BD7BDA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165D08-60A2-ED3C-C215-B2AC17F0DE3A}"/>
              </a:ext>
            </a:extLst>
          </p:cNvPr>
          <p:cNvSpPr>
            <a:spLocks noGrp="1"/>
          </p:cNvSpPr>
          <p:nvPr>
            <p:ph type="title"/>
          </p:nvPr>
        </p:nvSpPr>
        <p:spPr>
          <a:xfrm>
            <a:off x="567159" y="294538"/>
            <a:ext cx="10700391" cy="1033669"/>
          </a:xfrm>
        </p:spPr>
        <p:txBody>
          <a:bodyPr>
            <a:normAutofit/>
          </a:bodyPr>
          <a:lstStyle/>
          <a:p>
            <a:r>
              <a:rPr lang="en-GB" sz="4000" b="1" dirty="0">
                <a:solidFill>
                  <a:schemeClr val="bg1"/>
                </a:solidFill>
                <a:effectLst>
                  <a:outerShdw blurRad="38100" dist="38100" dir="2700000" algn="tl">
                    <a:srgbClr val="000000">
                      <a:alpha val="43137"/>
                    </a:srgbClr>
                  </a:outerShdw>
                </a:effectLst>
                <a:latin typeface="+mn-lt"/>
              </a:rPr>
              <a:t>Influencer Marketing – Critical Evaluation</a:t>
            </a:r>
          </a:p>
        </p:txBody>
      </p:sp>
      <p:sp>
        <p:nvSpPr>
          <p:cNvPr id="3" name="Content Placeholder 2">
            <a:extLst>
              <a:ext uri="{FF2B5EF4-FFF2-40B4-BE49-F238E27FC236}">
                <a16:creationId xmlns:a16="http://schemas.microsoft.com/office/drawing/2014/main" id="{86E545A2-A9AD-FB0B-10EB-9B2571D26405}"/>
              </a:ext>
            </a:extLst>
          </p:cNvPr>
          <p:cNvSpPr>
            <a:spLocks noGrp="1"/>
          </p:cNvSpPr>
          <p:nvPr>
            <p:ph idx="1"/>
          </p:nvPr>
        </p:nvSpPr>
        <p:spPr>
          <a:xfrm>
            <a:off x="567159" y="1885279"/>
            <a:ext cx="10972171" cy="4346556"/>
          </a:xfrm>
        </p:spPr>
        <p:txBody>
          <a:bodyPr anchor="ctr">
            <a:normAutofit lnSpcReduction="10000"/>
          </a:bodyPr>
          <a:lstStyle/>
          <a:p>
            <a:r>
              <a:rPr lang="en-GB" sz="2400" dirty="0"/>
              <a:t>Success of the collaboration is dependent on popularity of the influencer and their relatability to the brand. </a:t>
            </a:r>
            <a:endParaRPr lang="en-GB" sz="1050" dirty="0"/>
          </a:p>
          <a:p>
            <a:r>
              <a:rPr lang="en-GB" sz="2400" dirty="0"/>
              <a:t>Some influencers can demand high fees. </a:t>
            </a:r>
            <a:endParaRPr lang="en-GB" sz="1050" dirty="0"/>
          </a:p>
          <a:p>
            <a:r>
              <a:rPr lang="en-GB" sz="2400" dirty="0"/>
              <a:t>Customers know influencers are paid for promoting brands, they may sense when an influencer is promoting a product they wouldn’t genuinely use, this can reduce trust in the brand.</a:t>
            </a:r>
          </a:p>
          <a:p>
            <a:endParaRPr lang="en-GB" sz="1050" dirty="0"/>
          </a:p>
          <a:p>
            <a:r>
              <a:rPr lang="en-GB" sz="2400" dirty="0"/>
              <a:t>Changing influencers frequently can lead to inconsistent brand messaging, reducing the trust needed for retention.</a:t>
            </a:r>
          </a:p>
          <a:p>
            <a:endParaRPr lang="en-GB" sz="1050" dirty="0"/>
          </a:p>
          <a:p>
            <a:r>
              <a:rPr lang="en-GB" sz="2400" dirty="0"/>
              <a:t>Influencer campaigns can excel at raising brand awareness but may not directly contribute to customer retention. Tracking the impact on customer loyalty can be difficult. </a:t>
            </a:r>
          </a:p>
        </p:txBody>
      </p:sp>
    </p:spTree>
    <p:extLst>
      <p:ext uri="{BB962C8B-B14F-4D97-AF65-F5344CB8AC3E}">
        <p14:creationId xmlns:p14="http://schemas.microsoft.com/office/powerpoint/2010/main" val="11524054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2273</Words>
  <Application>Microsoft Office PowerPoint</Application>
  <PresentationFormat>Widescreen</PresentationFormat>
  <Paragraphs>161</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Calibri Light</vt:lpstr>
      <vt:lpstr>Times New Roman</vt:lpstr>
      <vt:lpstr>Office Theme</vt:lpstr>
      <vt:lpstr>Guidance for the Presentation</vt:lpstr>
      <vt:lpstr>First Section of Your Presentation  1st Section Slide(s) </vt:lpstr>
      <vt:lpstr>Second Section of Your Presentation  2nd Section Slide(s)</vt:lpstr>
      <vt:lpstr>Third Section Slide(s) of Your Presentation </vt:lpstr>
      <vt:lpstr>Remember</vt:lpstr>
      <vt:lpstr>Slide 4</vt:lpstr>
      <vt:lpstr>Digital Marketing Tools</vt:lpstr>
      <vt:lpstr>Final Slide(s) of Your Presentation </vt:lpstr>
      <vt:lpstr>Guidance to Help You Develop Your Presentation </vt:lpstr>
      <vt:lpstr>GUIDANCE ON DIGITAL MARKETING TOOLS </vt:lpstr>
      <vt:lpstr>DEFINITIONS OF CRM</vt:lpstr>
      <vt:lpstr>Website Marketing</vt:lpstr>
      <vt:lpstr>Website Marketing – Critical Evaluation</vt:lpstr>
      <vt:lpstr>Email Marketing</vt:lpstr>
      <vt:lpstr>Email Marketing – Critical Evaluation</vt:lpstr>
      <vt:lpstr>Social Media Marketing</vt:lpstr>
      <vt:lpstr>Social Media Marketing (Continued)</vt:lpstr>
      <vt:lpstr>Social Media Marketing – Critical Evaluation</vt:lpstr>
      <vt:lpstr>App Marketing</vt:lpstr>
      <vt:lpstr>Social Media Marketing – Critical Evaluation</vt:lpstr>
      <vt:lpstr>Influencer Marketing </vt:lpstr>
      <vt:lpstr>Influencer Marketing – Critical Evaluation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Notes for Presentation</dc:title>
  <dc:creator>Maria Heffernan</dc:creator>
  <cp:lastModifiedBy>Gwyneth Jones</cp:lastModifiedBy>
  <cp:revision>34</cp:revision>
  <dcterms:created xsi:type="dcterms:W3CDTF">2022-11-29T08:41:22Z</dcterms:created>
  <dcterms:modified xsi:type="dcterms:W3CDTF">2025-11-17T14:44:56Z</dcterms:modified>
</cp:coreProperties>
</file>