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Lst>
  <p:notesMasterIdLst>
    <p:notesMasterId r:id="rId8"/>
  </p:notesMasterIdLst>
  <p:sldIdLst>
    <p:sldId id="256" r:id="rId2"/>
    <p:sldId id="257" r:id="rId3"/>
    <p:sldId id="261"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5" autoAdjust="0"/>
    <p:restoredTop sz="94660"/>
  </p:normalViewPr>
  <p:slideViewPr>
    <p:cSldViewPr snapToGrid="0">
      <p:cViewPr varScale="1">
        <p:scale>
          <a:sx n="68" d="100"/>
          <a:sy n="68" d="100"/>
        </p:scale>
        <p:origin x="84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E10449-77E1-4D8A-8E79-81FFBDF071A9}" type="datetimeFigureOut">
              <a:rPr lang="en-US" smtClean="0"/>
              <a:t>4/2/2020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4EAEF8-82DA-4539-ADBD-10CAFBD90612}" type="slidenum">
              <a:rPr lang="en-US" smtClean="0"/>
              <a:t>‹#›</a:t>
            </a:fld>
            <a:endParaRPr lang="en-US"/>
          </a:p>
        </p:txBody>
      </p:sp>
    </p:spTree>
    <p:extLst>
      <p:ext uri="{BB962C8B-B14F-4D97-AF65-F5344CB8AC3E}">
        <p14:creationId xmlns:p14="http://schemas.microsoft.com/office/powerpoint/2010/main" val="2124981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04EAEF8-82DA-4539-ADBD-10CAFBD90612}" type="slidenum">
              <a:rPr lang="en-US" smtClean="0"/>
              <a:t>1</a:t>
            </a:fld>
            <a:endParaRPr lang="en-US"/>
          </a:p>
        </p:txBody>
      </p:sp>
    </p:spTree>
    <p:extLst>
      <p:ext uri="{BB962C8B-B14F-4D97-AF65-F5344CB8AC3E}">
        <p14:creationId xmlns:p14="http://schemas.microsoft.com/office/powerpoint/2010/main" val="1321115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235697F-9987-429B-A861-8267E7E99245}" type="datetimeFigureOut">
              <a:rPr lang="en-US" smtClean="0"/>
              <a:t>4/2/2020</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4A5D2A2C-BE96-4CF1-A448-5F96FCAB8922}" type="slidenum">
              <a:rPr lang="en-US" smtClean="0"/>
              <a:t>‹#›</a:t>
            </a:fld>
            <a:endParaRPr lang="en-US"/>
          </a:p>
        </p:txBody>
      </p:sp>
    </p:spTree>
    <p:extLst>
      <p:ext uri="{BB962C8B-B14F-4D97-AF65-F5344CB8AC3E}">
        <p14:creationId xmlns:p14="http://schemas.microsoft.com/office/powerpoint/2010/main" val="2872950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35697F-9987-429B-A861-8267E7E99245}" type="datetimeFigureOut">
              <a:rPr lang="en-US" smtClean="0"/>
              <a:t>4/2/2020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3756776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235697F-9987-429B-A861-8267E7E99245}" type="datetimeFigureOut">
              <a:rPr lang="en-US" smtClean="0"/>
              <a:t>4/2/2020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4A5D2A2C-BE96-4CF1-A448-5F96FCAB8922}" type="slidenum">
              <a:rPr lang="en-US" smtClean="0"/>
              <a:t>‹#›</a:t>
            </a:fld>
            <a:endParaRPr lang="en-US"/>
          </a:p>
        </p:txBody>
      </p:sp>
    </p:spTree>
    <p:extLst>
      <p:ext uri="{BB962C8B-B14F-4D97-AF65-F5344CB8AC3E}">
        <p14:creationId xmlns:p14="http://schemas.microsoft.com/office/powerpoint/2010/main" val="423988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235697F-9987-429B-A861-8267E7E99245}" type="datetimeFigureOut">
              <a:rPr lang="en-US" smtClean="0"/>
              <a:t>4/2/2020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122617575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35697F-9987-429B-A861-8267E7E99245}" type="datetimeFigureOut">
              <a:rPr lang="en-US" smtClean="0"/>
              <a:t>4/2/2020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28408827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35697F-9987-429B-A861-8267E7E99245}" type="datetimeFigureOut">
              <a:rPr lang="en-US" smtClean="0"/>
              <a:t>4/2/2020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4043797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35697F-9987-429B-A861-8267E7E99245}" type="datetimeFigureOut">
              <a:rPr lang="en-US" smtClean="0"/>
              <a:t>4/2/2020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2837565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235697F-9987-429B-A861-8267E7E99245}" type="datetimeFigureOut">
              <a:rPr lang="en-US" smtClean="0"/>
              <a:t>4/2/2020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4A5D2A2C-BE96-4CF1-A448-5F96FCAB8922}" type="slidenum">
              <a:rPr lang="en-US" smtClean="0"/>
              <a:t>‹#›</a:t>
            </a:fld>
            <a:endParaRPr lang="en-US"/>
          </a:p>
        </p:txBody>
      </p:sp>
    </p:spTree>
    <p:extLst>
      <p:ext uri="{BB962C8B-B14F-4D97-AF65-F5344CB8AC3E}">
        <p14:creationId xmlns:p14="http://schemas.microsoft.com/office/powerpoint/2010/main" val="372036264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35697F-9987-429B-A861-8267E7E99245}" type="datetimeFigureOut">
              <a:rPr lang="en-US" smtClean="0"/>
              <a:t>4/2/2020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1368087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35697F-9987-429B-A861-8267E7E99245}" type="datetimeFigureOut">
              <a:rPr lang="en-US" smtClean="0"/>
              <a:t>4/2/2020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5D2A2C-BE96-4CF1-A448-5F96FCAB8922}" type="slidenum">
              <a:rPr lang="en-US" smtClean="0"/>
              <a:t>‹#›</a:t>
            </a:fld>
            <a:endParaRPr lang="en-US"/>
          </a:p>
        </p:txBody>
      </p:sp>
    </p:spTree>
    <p:extLst>
      <p:ext uri="{BB962C8B-B14F-4D97-AF65-F5344CB8AC3E}">
        <p14:creationId xmlns:p14="http://schemas.microsoft.com/office/powerpoint/2010/main" val="1177444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235697F-9987-429B-A861-8267E7E99245}" type="datetimeFigureOut">
              <a:rPr lang="en-US" smtClean="0"/>
              <a:t>4/2/2020</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4A5D2A2C-BE96-4CF1-A448-5F96FCAB8922}" type="slidenum">
              <a:rPr lang="en-US" smtClean="0"/>
              <a:t>‹#›</a:t>
            </a:fld>
            <a:endParaRPr lang="en-US"/>
          </a:p>
        </p:txBody>
      </p:sp>
    </p:spTree>
    <p:extLst>
      <p:ext uri="{BB962C8B-B14F-4D97-AF65-F5344CB8AC3E}">
        <p14:creationId xmlns:p14="http://schemas.microsoft.com/office/powerpoint/2010/main" val="87315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235697F-9987-429B-A861-8267E7E99245}" type="datetimeFigureOut">
              <a:rPr lang="en-US" smtClean="0"/>
              <a:t>4/2/2020</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4A5D2A2C-BE96-4CF1-A448-5F96FCAB8922}"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65176165"/>
      </p:ext>
    </p:extLst>
  </p:cSld>
  <p:clrMap bg1="dk1" tx1="lt1" bg2="dk2" tx2="lt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5467" y="863364"/>
            <a:ext cx="6657476" cy="5126124"/>
          </a:xfrm>
        </p:spPr>
        <p:txBody>
          <a:bodyPr anchor="ctr">
            <a:normAutofit/>
          </a:bodyPr>
          <a:lstStyle/>
          <a:p>
            <a:pPr algn="r"/>
            <a:r>
              <a:rPr lang="en-US" sz="6600">
                <a:solidFill>
                  <a:schemeClr val="tx1"/>
                </a:solidFill>
              </a:rPr>
              <a:t>The Economist Magazine Market place</a:t>
            </a:r>
          </a:p>
        </p:txBody>
      </p:sp>
      <p:sp>
        <p:nvSpPr>
          <p:cNvPr id="3" name="Subtitle 2"/>
          <p:cNvSpPr>
            <a:spLocks noGrp="1"/>
          </p:cNvSpPr>
          <p:nvPr>
            <p:ph type="subTitle" idx="1"/>
          </p:nvPr>
        </p:nvSpPr>
        <p:spPr>
          <a:xfrm>
            <a:off x="8352941" y="863364"/>
            <a:ext cx="3082986" cy="5120435"/>
          </a:xfrm>
        </p:spPr>
        <p:txBody>
          <a:bodyPr anchor="ctr">
            <a:normAutofit/>
          </a:bodyPr>
          <a:lstStyle/>
          <a:p>
            <a:pPr algn="l"/>
            <a:r>
              <a:rPr lang="en-US" sz="2000">
                <a:solidFill>
                  <a:schemeClr val="tx1"/>
                </a:solidFill>
              </a:rPr>
              <a:t>By nouf alotaibi</a:t>
            </a:r>
          </a:p>
          <a:p>
            <a:pPr algn="l"/>
            <a:endParaRPr lang="en-US" sz="2000">
              <a:solidFill>
                <a:schemeClr val="tx1"/>
              </a:solidFill>
            </a:endParaRPr>
          </a:p>
          <a:p>
            <a:pPr algn="l"/>
            <a:r>
              <a:rPr lang="en-US" sz="2000">
                <a:solidFill>
                  <a:schemeClr val="tx1"/>
                </a:solidFill>
              </a:rPr>
              <a:t>Student number: 1909306  </a:t>
            </a:r>
          </a:p>
          <a:p>
            <a:pPr algn="l"/>
            <a:endParaRPr lang="en-US" sz="2000">
              <a:solidFill>
                <a:schemeClr val="tx1"/>
              </a:solidFill>
            </a:endParaRPr>
          </a:p>
        </p:txBody>
      </p:sp>
      <p:pic>
        <p:nvPicPr>
          <p:cNvPr id="11" name="Recorded Sound">
            <a:hlinkClick r:id="" action="ppaction://media"/>
            <a:extLst>
              <a:ext uri="{FF2B5EF4-FFF2-40B4-BE49-F238E27FC236}">
                <a16:creationId xmlns:a16="http://schemas.microsoft.com/office/drawing/2014/main" id="{1ACB03BB-1DD3-480B-A21A-D19EF6A88E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6427" y="863364"/>
            <a:ext cx="609600" cy="609600"/>
          </a:xfrm>
          <a:prstGeom prst="rect">
            <a:avLst/>
          </a:prstGeom>
        </p:spPr>
      </p:pic>
    </p:spTree>
    <p:extLst>
      <p:ext uri="{BB962C8B-B14F-4D97-AF65-F5344CB8AC3E}">
        <p14:creationId xmlns:p14="http://schemas.microsoft.com/office/powerpoint/2010/main" val="283442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6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3764" y="1327355"/>
            <a:ext cx="3559425" cy="4482564"/>
          </a:xfrm>
        </p:spPr>
        <p:txBody>
          <a:bodyPr>
            <a:normAutofit/>
          </a:bodyPr>
          <a:lstStyle/>
          <a:p>
            <a:r>
              <a:rPr lang="en-US" dirty="0">
                <a:solidFill>
                  <a:schemeClr val="tx1"/>
                </a:solidFill>
              </a:rPr>
              <a:t>Introduction</a:t>
            </a:r>
          </a:p>
        </p:txBody>
      </p:sp>
      <p:sp>
        <p:nvSpPr>
          <p:cNvPr id="3" name="Content Placeholder 2"/>
          <p:cNvSpPr>
            <a:spLocks noGrp="1"/>
          </p:cNvSpPr>
          <p:nvPr>
            <p:ph idx="1"/>
          </p:nvPr>
        </p:nvSpPr>
        <p:spPr>
          <a:xfrm>
            <a:off x="6065559" y="384821"/>
            <a:ext cx="4872677" cy="4482564"/>
          </a:xfrm>
        </p:spPr>
        <p:txBody>
          <a:bodyPr>
            <a:normAutofit/>
          </a:bodyPr>
          <a:lstStyle/>
          <a:p>
            <a:r>
              <a:rPr lang="en-US" dirty="0"/>
              <a:t>The Economist is a weekly newspaper printed in magazine-format . It is  renowned globally for quality and informative global news coverage on business, politics and science and technology (Hobbs 2018)</a:t>
            </a:r>
          </a:p>
        </p:txBody>
      </p:sp>
      <p:pic>
        <p:nvPicPr>
          <p:cNvPr id="13" name="Recorded Sound">
            <a:hlinkClick r:id="" action="ppaction://media"/>
            <a:extLst>
              <a:ext uri="{FF2B5EF4-FFF2-40B4-BE49-F238E27FC236}">
                <a16:creationId xmlns:a16="http://schemas.microsoft.com/office/drawing/2014/main" id="{CBD21816-7C2D-458D-8544-BC4DAE2000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48964" y="873369"/>
            <a:ext cx="609600" cy="609600"/>
          </a:xfrm>
          <a:prstGeom prst="rect">
            <a:avLst/>
          </a:prstGeom>
        </p:spPr>
      </p:pic>
    </p:spTree>
    <p:extLst>
      <p:ext uri="{BB962C8B-B14F-4D97-AF65-F5344CB8AC3E}">
        <p14:creationId xmlns:p14="http://schemas.microsoft.com/office/powerpoint/2010/main" val="3402445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7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75318" y="609600"/>
            <a:ext cx="6359029" cy="5486400"/>
          </a:xfrm>
        </p:spPr>
        <p:txBody>
          <a:bodyPr anchor="ctr">
            <a:normAutofit/>
          </a:bodyPr>
          <a:lstStyle/>
          <a:p>
            <a:r>
              <a:rPr lang="en-US" sz="2000">
                <a:solidFill>
                  <a:srgbClr val="FFFFFF"/>
                </a:solidFill>
              </a:rPr>
              <a:t>The number of print newspapers and magazines has declined by 55% since the inception of internet in 2000 (Sweney 2018)</a:t>
            </a:r>
          </a:p>
          <a:p>
            <a:r>
              <a:rPr lang="en-US" sz="2000">
                <a:solidFill>
                  <a:srgbClr val="FFFFFF"/>
                </a:solidFill>
              </a:rPr>
              <a:t>sales of the top 100 most bought print magazines and newspapers in UK fell by 42% between 2010 and 2017 from 23.8 million to 13.9 million (Sweney 2018).</a:t>
            </a:r>
          </a:p>
        </p:txBody>
      </p:sp>
      <p:pic>
        <p:nvPicPr>
          <p:cNvPr id="13" name="Recorded Sound">
            <a:hlinkClick r:id="" action="ppaction://media"/>
            <a:extLst>
              <a:ext uri="{FF2B5EF4-FFF2-40B4-BE49-F238E27FC236}">
                <a16:creationId xmlns:a16="http://schemas.microsoft.com/office/drawing/2014/main" id="{140BC7C7-7CE9-4741-A063-5AE9D41BFA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5643" y="873369"/>
            <a:ext cx="609600" cy="609600"/>
          </a:xfrm>
          <a:prstGeom prst="rect">
            <a:avLst/>
          </a:prstGeom>
        </p:spPr>
      </p:pic>
    </p:spTree>
    <p:extLst>
      <p:ext uri="{BB962C8B-B14F-4D97-AF65-F5344CB8AC3E}">
        <p14:creationId xmlns:p14="http://schemas.microsoft.com/office/powerpoint/2010/main" val="17444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9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855" y="696686"/>
            <a:ext cx="3570511" cy="5399314"/>
          </a:xfrm>
        </p:spPr>
        <p:txBody>
          <a:bodyPr>
            <a:normAutofit/>
          </a:bodyPr>
          <a:lstStyle/>
          <a:p>
            <a:r>
              <a:rPr lang="en-US" sz="3200">
                <a:solidFill>
                  <a:srgbClr val="FFFFFF"/>
                </a:solidFill>
              </a:rPr>
              <a:t>Economist digital Marketplace </a:t>
            </a:r>
          </a:p>
        </p:txBody>
      </p:sp>
      <p:sp>
        <p:nvSpPr>
          <p:cNvPr id="3" name="Content Placeholder 2"/>
          <p:cNvSpPr>
            <a:spLocks noGrp="1"/>
          </p:cNvSpPr>
          <p:nvPr>
            <p:ph idx="1"/>
          </p:nvPr>
        </p:nvSpPr>
        <p:spPr>
          <a:xfrm>
            <a:off x="5171116" y="1187115"/>
            <a:ext cx="6359029" cy="5486400"/>
          </a:xfrm>
        </p:spPr>
        <p:txBody>
          <a:bodyPr anchor="ctr">
            <a:normAutofit/>
          </a:bodyPr>
          <a:lstStyle/>
          <a:p>
            <a:r>
              <a:rPr lang="en-US" sz="2000" dirty="0">
                <a:solidFill>
                  <a:srgbClr val="FFFFFF"/>
                </a:solidFill>
              </a:rPr>
              <a:t>The Economist redesigns and content changes help to earn more than from the traditional  media ways . the amount of web visit which receives via newsletters increased over the past year. The Economist continues to adjust its digital offerings, including its website, apps, and newsletters.</a:t>
            </a:r>
          </a:p>
          <a:p>
            <a:r>
              <a:rPr lang="en-US" sz="2000" dirty="0">
                <a:solidFill>
                  <a:srgbClr val="FFFFFF"/>
                </a:solidFill>
              </a:rPr>
              <a:t> In the early 2000s, The Economist had more than 1.3 million print circulation and subscribers. However, the number of print circulations has fallen from 1.3 million to 909,000 in 2019 (</a:t>
            </a:r>
            <a:r>
              <a:rPr lang="en-US" sz="2000" dirty="0" err="1">
                <a:solidFill>
                  <a:srgbClr val="FFFFFF"/>
                </a:solidFill>
              </a:rPr>
              <a:t>Sweney</a:t>
            </a:r>
            <a:r>
              <a:rPr lang="en-US" sz="2000" dirty="0">
                <a:solidFill>
                  <a:srgbClr val="FFFFFF"/>
                </a:solidFill>
              </a:rPr>
              <a:t> 2018). </a:t>
            </a:r>
          </a:p>
        </p:txBody>
      </p:sp>
      <p:pic>
        <p:nvPicPr>
          <p:cNvPr id="4" name="Recorded Sound">
            <a:hlinkClick r:id="" action="ppaction://media"/>
            <a:extLst>
              <a:ext uri="{FF2B5EF4-FFF2-40B4-BE49-F238E27FC236}">
                <a16:creationId xmlns:a16="http://schemas.microsoft.com/office/drawing/2014/main" id="{E6C142EB-F125-4F19-BDC7-A5614DBF1E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7508" y="882315"/>
            <a:ext cx="609600" cy="609600"/>
          </a:xfrm>
          <a:prstGeom prst="rect">
            <a:avLst/>
          </a:prstGeom>
        </p:spPr>
      </p:pic>
    </p:spTree>
    <p:extLst>
      <p:ext uri="{BB962C8B-B14F-4D97-AF65-F5344CB8AC3E}">
        <p14:creationId xmlns:p14="http://schemas.microsoft.com/office/powerpoint/2010/main" val="177728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7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44554" y="1953928"/>
            <a:ext cx="6037880" cy="4502331"/>
          </a:xfrm>
        </p:spPr>
        <p:txBody>
          <a:bodyPr anchor="t">
            <a:normAutofit/>
          </a:bodyPr>
          <a:lstStyle/>
          <a:p>
            <a:r>
              <a:rPr lang="en-US" dirty="0">
                <a:solidFill>
                  <a:srgbClr val="FFFFFF"/>
                </a:solidFill>
              </a:rPr>
              <a:t>The digital disruption has made magazine audience increasingly impatient; no one is willing to wait a week to read an article or about an issue in a print magazine(Silber 2018) .</a:t>
            </a:r>
          </a:p>
          <a:p>
            <a:r>
              <a:rPr lang="en-US" dirty="0">
                <a:solidFill>
                  <a:srgbClr val="FFFFFF"/>
                </a:solidFill>
              </a:rPr>
              <a:t>The Economist uses its website and mobile app to provide its audiences with access to digital subscription and online magazine. The Economist uses social media platforms to notify audience about news events and stories that will feature in the magazine (Hobbs 2018). </a:t>
            </a:r>
          </a:p>
        </p:txBody>
      </p:sp>
      <p:pic>
        <p:nvPicPr>
          <p:cNvPr id="4" name="Recorded Sound">
            <a:hlinkClick r:id="" action="ppaction://media"/>
            <a:extLst>
              <a:ext uri="{FF2B5EF4-FFF2-40B4-BE49-F238E27FC236}">
                <a16:creationId xmlns:a16="http://schemas.microsoft.com/office/drawing/2014/main" id="{DFFCB3E5-1B45-4A12-94CF-F85A53AE26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4794" y="901505"/>
            <a:ext cx="609600" cy="609600"/>
          </a:xfrm>
          <a:prstGeom prst="rect">
            <a:avLst/>
          </a:prstGeom>
        </p:spPr>
      </p:pic>
    </p:spTree>
    <p:extLst>
      <p:ext uri="{BB962C8B-B14F-4D97-AF65-F5344CB8AC3E}">
        <p14:creationId xmlns:p14="http://schemas.microsoft.com/office/powerpoint/2010/main" val="27341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2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160" y="966650"/>
            <a:ext cx="4297680" cy="4615543"/>
          </a:xfrm>
        </p:spPr>
        <p:txBody>
          <a:bodyPr>
            <a:normAutofit/>
          </a:bodyPr>
          <a:lstStyle/>
          <a:p>
            <a:pPr algn="ctr"/>
            <a:r>
              <a:rPr lang="en-US" sz="2800">
                <a:solidFill>
                  <a:schemeClr val="bg1"/>
                </a:solidFill>
              </a:rPr>
              <a:t>References</a:t>
            </a:r>
          </a:p>
        </p:txBody>
      </p:sp>
      <p:sp>
        <p:nvSpPr>
          <p:cNvPr id="3" name="Content Placeholder 2"/>
          <p:cNvSpPr>
            <a:spLocks noGrp="1"/>
          </p:cNvSpPr>
          <p:nvPr>
            <p:ph idx="1"/>
          </p:nvPr>
        </p:nvSpPr>
        <p:spPr>
          <a:xfrm>
            <a:off x="228599" y="2322095"/>
            <a:ext cx="11440083" cy="3970191"/>
          </a:xfrm>
        </p:spPr>
        <p:txBody>
          <a:bodyPr anchor="ctr">
            <a:normAutofit fontScale="25000" lnSpcReduction="20000"/>
          </a:bodyPr>
          <a:lstStyle/>
          <a:p>
            <a:r>
              <a:rPr lang="en-US" sz="5600" dirty="0">
                <a:solidFill>
                  <a:schemeClr val="tx1"/>
                </a:solidFill>
              </a:rPr>
              <a:t>Garcia, M. 2018. Why single copy magazines sales present a challenge. Garcia Media.  Available from https://www.garciamedia.com/blog/why-single-copy-magazine-sales-present-a-challenge/</a:t>
            </a:r>
          </a:p>
          <a:p>
            <a:r>
              <a:rPr lang="en-US" sz="5600" dirty="0" err="1">
                <a:solidFill>
                  <a:schemeClr val="tx1"/>
                </a:solidFill>
              </a:rPr>
              <a:t>Guaglione,S</a:t>
            </a:r>
            <a:r>
              <a:rPr lang="en-US" sz="5600" dirty="0">
                <a:solidFill>
                  <a:schemeClr val="tx1"/>
                </a:solidFill>
              </a:rPr>
              <a:t>. 2018. ‘The Economist’ introduces new app for subscribers. Publishers Daily. Available from https://www.mediapost.com/publications/article/319134/the-economist-introduces-new-app-for-subscribers.html</a:t>
            </a:r>
          </a:p>
          <a:p>
            <a:r>
              <a:rPr lang="en-US" sz="5600" dirty="0">
                <a:solidFill>
                  <a:schemeClr val="tx1"/>
                </a:solidFill>
              </a:rPr>
              <a:t>Hobbs, T.  (2018). The Economist and OK! On why print circulations do not paint the full pictures for advertisers. Marketing Week. </a:t>
            </a:r>
            <a:r>
              <a:rPr lang="en-US" sz="5600" dirty="0" err="1">
                <a:solidFill>
                  <a:schemeClr val="tx1"/>
                </a:solidFill>
              </a:rPr>
              <a:t>Avaialable</a:t>
            </a:r>
            <a:r>
              <a:rPr lang="en-US" sz="5600" dirty="0">
                <a:solidFill>
                  <a:schemeClr val="tx1"/>
                </a:solidFill>
              </a:rPr>
              <a:t> from https://www.marketingweek.com/the-economist-and-ok-on-why-print-circulations-do-not-paint-the-full-picture-for-advertisers/</a:t>
            </a:r>
          </a:p>
          <a:p>
            <a:r>
              <a:rPr lang="en-US" sz="5600" dirty="0" err="1">
                <a:solidFill>
                  <a:schemeClr val="tx1"/>
                </a:solidFill>
              </a:rPr>
              <a:t>Mediatique</a:t>
            </a:r>
            <a:r>
              <a:rPr lang="en-US" sz="5600" dirty="0">
                <a:solidFill>
                  <a:schemeClr val="tx1"/>
                </a:solidFill>
              </a:rPr>
              <a:t> Limited . 2018. Overview of recent dynamics in the UK press market. Asset Publishing Service, UK. Available from https://assets.publishing.service.gov.uk/government/uploads/system/uploads/attachment_data/file/720400/180621_Mediatique_-_Overview_of_recent_dynamics_in_the_UK_press_market_-_Report_for_DCMS.pdf</a:t>
            </a:r>
          </a:p>
          <a:p>
            <a:r>
              <a:rPr lang="en-US" sz="5600" dirty="0" err="1">
                <a:solidFill>
                  <a:schemeClr val="tx1"/>
                </a:solidFill>
              </a:rPr>
              <a:t>Mclntosh</a:t>
            </a:r>
            <a:r>
              <a:rPr lang="en-US" sz="5600" dirty="0">
                <a:solidFill>
                  <a:schemeClr val="tx1"/>
                </a:solidFill>
              </a:rPr>
              <a:t>, S. 2017. Magazines: How print is surviving the digital age. BBC News. Available https://www.bbc.com/news/entertainment-arts-40897967. </a:t>
            </a:r>
          </a:p>
          <a:p>
            <a:r>
              <a:rPr lang="en-US" sz="5600" dirty="0" err="1">
                <a:solidFill>
                  <a:schemeClr val="tx1"/>
                </a:solidFill>
              </a:rPr>
              <a:t>Neuts</a:t>
            </a:r>
            <a:r>
              <a:rPr lang="en-US" sz="5600" dirty="0">
                <a:solidFill>
                  <a:schemeClr val="tx1"/>
                </a:solidFill>
              </a:rPr>
              <a:t>, D. 2016. New study shows news magazine single-copy digital sales up 30 percent. Subscription Insider.  Available from https://www.subscriptioninsider.com/reports-research/new-study-shows-news-magazine-single-copy-digital-sales-up-30-percent</a:t>
            </a:r>
          </a:p>
          <a:p>
            <a:r>
              <a:rPr lang="en-US" sz="5600" dirty="0">
                <a:solidFill>
                  <a:schemeClr val="tx1"/>
                </a:solidFill>
              </a:rPr>
              <a:t>Silber, T. 2018. Big ideas for a magazine newsstand industry in distress. Forbes. https://www.forbes.com/sites/tonysilber/2018/05/29/big-ideas-for-a-magazine-newsstand-industry-in-distress/#17ff63495930</a:t>
            </a:r>
          </a:p>
          <a:p>
            <a:r>
              <a:rPr lang="en-US" sz="5600" dirty="0" err="1">
                <a:solidFill>
                  <a:schemeClr val="tx1"/>
                </a:solidFill>
              </a:rPr>
              <a:t>Sweney</a:t>
            </a:r>
            <a:r>
              <a:rPr lang="en-US" sz="5600" dirty="0">
                <a:solidFill>
                  <a:schemeClr val="tx1"/>
                </a:solidFill>
              </a:rPr>
              <a:t>, M. 2018. Out of print: NME’s demise shows pressure on consumer magazines. The Guardian. Available from https://www.theguardian.com/media/2018/mar/12/nme-vogue-death-print-magazines</a:t>
            </a:r>
          </a:p>
          <a:p>
            <a:r>
              <a:rPr lang="en-US" sz="5600" dirty="0">
                <a:solidFill>
                  <a:schemeClr val="tx1"/>
                </a:solidFill>
              </a:rPr>
              <a:t>Thorpe, E.K. 2019. How people in the UK are accessing news: 6 key findings.  </a:t>
            </a:r>
            <a:r>
              <a:rPr lang="en-US" sz="5600" dirty="0" err="1">
                <a:solidFill>
                  <a:schemeClr val="tx1"/>
                </a:solidFill>
              </a:rPr>
              <a:t>Whats</a:t>
            </a:r>
            <a:r>
              <a:rPr lang="en-US" sz="5600" dirty="0">
                <a:solidFill>
                  <a:schemeClr val="tx1"/>
                </a:solidFill>
              </a:rPr>
              <a:t> New In Publishing. Available from https://whatsnewinpublishing.com/how-people-in-the-uk-are-accessing-news-6-key-findings/.</a:t>
            </a:r>
          </a:p>
          <a:p>
            <a:r>
              <a:rPr lang="en-US" sz="5600" dirty="0">
                <a:solidFill>
                  <a:schemeClr val="tx1"/>
                </a:solidFill>
              </a:rPr>
              <a:t>Thurman, N., 2018. Newspaper consumption in the mobile age: Re-assessing multi-platform performance and market share using “time-spent”. Journalism Studies, 19(10), pp.1409-1429.</a:t>
            </a:r>
          </a:p>
          <a:p>
            <a:endParaRPr lang="en-US" sz="700" dirty="0">
              <a:solidFill>
                <a:schemeClr val="tx1"/>
              </a:solidFill>
            </a:endParaRPr>
          </a:p>
        </p:txBody>
      </p:sp>
      <p:pic>
        <p:nvPicPr>
          <p:cNvPr id="4" name="Recorded Sound">
            <a:hlinkClick r:id="" action="ppaction://media"/>
            <a:extLst>
              <a:ext uri="{FF2B5EF4-FFF2-40B4-BE49-F238E27FC236}">
                <a16:creationId xmlns:a16="http://schemas.microsoft.com/office/drawing/2014/main" id="{CB3190EB-3F88-448D-8929-EF2F80DF14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9160" y="782727"/>
            <a:ext cx="609600" cy="609600"/>
          </a:xfrm>
          <a:prstGeom prst="rect">
            <a:avLst/>
          </a:prstGeom>
        </p:spPr>
      </p:pic>
    </p:spTree>
    <p:extLst>
      <p:ext uri="{BB962C8B-B14F-4D97-AF65-F5344CB8AC3E}">
        <p14:creationId xmlns:p14="http://schemas.microsoft.com/office/powerpoint/2010/main" val="185333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4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Dividend">
  <a:themeElements>
    <a:clrScheme name="Custom 8">
      <a:dk1>
        <a:srgbClr val="903163"/>
      </a:dk1>
      <a:lt1>
        <a:sysClr val="window" lastClr="FFFFFF"/>
      </a:lt1>
      <a:dk2>
        <a:srgbClr val="903163"/>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410</TotalTime>
  <Words>670</Words>
  <Application>Microsoft Office PowerPoint</Application>
  <PresentationFormat>Widescreen</PresentationFormat>
  <Paragraphs>25</Paragraphs>
  <Slides>6</Slides>
  <Notes>1</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Calibri</vt:lpstr>
      <vt:lpstr>Gill Sans MT</vt:lpstr>
      <vt:lpstr>Wingdings 2</vt:lpstr>
      <vt:lpstr>Dividend</vt:lpstr>
      <vt:lpstr>The Economist Magazine Market place</vt:lpstr>
      <vt:lpstr>Introduction</vt:lpstr>
      <vt:lpstr>PowerPoint Presentation</vt:lpstr>
      <vt:lpstr>Economist digital Marketplace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Economist Magazine Market place</dc:title>
  <dc:creator>Rajeh Alragas</dc:creator>
  <cp:lastModifiedBy>Rajeh Alragas</cp:lastModifiedBy>
  <cp:revision>12</cp:revision>
  <dcterms:created xsi:type="dcterms:W3CDTF">2020-04-02T13:07:02Z</dcterms:created>
  <dcterms:modified xsi:type="dcterms:W3CDTF">2020-04-02T19:57:49Z</dcterms:modified>
</cp:coreProperties>
</file>