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4" r:id="rId1"/>
  </p:sldMasterIdLst>
  <p:notesMasterIdLst>
    <p:notesMasterId r:id="rId32"/>
  </p:notesMasterIdLst>
  <p:sldIdLst>
    <p:sldId id="259" r:id="rId2"/>
    <p:sldId id="258" r:id="rId3"/>
    <p:sldId id="262" r:id="rId4"/>
    <p:sldId id="276" r:id="rId5"/>
    <p:sldId id="261" r:id="rId6"/>
    <p:sldId id="281" r:id="rId7"/>
    <p:sldId id="282" r:id="rId8"/>
    <p:sldId id="288" r:id="rId9"/>
    <p:sldId id="290" r:id="rId10"/>
    <p:sldId id="265" r:id="rId11"/>
    <p:sldId id="269" r:id="rId12"/>
    <p:sldId id="266" r:id="rId13"/>
    <p:sldId id="268" r:id="rId14"/>
    <p:sldId id="267" r:id="rId15"/>
    <p:sldId id="291" r:id="rId16"/>
    <p:sldId id="263" r:id="rId17"/>
    <p:sldId id="264" r:id="rId18"/>
    <p:sldId id="283" r:id="rId19"/>
    <p:sldId id="284" r:id="rId20"/>
    <p:sldId id="285" r:id="rId21"/>
    <p:sldId id="286" r:id="rId22"/>
    <p:sldId id="279" r:id="rId23"/>
    <p:sldId id="294" r:id="rId24"/>
    <p:sldId id="278" r:id="rId25"/>
    <p:sldId id="280" r:id="rId26"/>
    <p:sldId id="292" r:id="rId27"/>
    <p:sldId id="295" r:id="rId28"/>
    <p:sldId id="270" r:id="rId29"/>
    <p:sldId id="271" r:id="rId30"/>
    <p:sldId id="293"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F5F5"/>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696E6C-C56F-C79F-F508-4A3CAABCAFE5}" v="164" dt="2026-02-18T20:27:14.586"/>
    <p1510:client id="{08CB8EFE-2816-24F2-94CE-D3D63EC86F91}" v="517" dt="2026-02-17T16:45:08.012"/>
    <p1510:client id="{0B1EDA2D-824E-2708-C11A-4FFB5B72D930}" v="2483" dt="2026-02-19T00:17:57.861"/>
    <p1510:client id="{1244D51B-796C-0273-255A-06D9D1649FA5}" v="279" dt="2026-02-18T22:05:18.441"/>
    <p1510:client id="{2D45E97B-8A84-40B3-5F91-5C7768749928}" v="151" dt="2026-02-19T14:35:37.946"/>
    <p1510:client id="{9296D0C2-BC0D-1706-09D2-931A5D489D93}" v="78" dt="2026-02-18T21:46:02.635"/>
    <p1510:client id="{98742C3C-AAFB-6F61-D36E-FCF08F7B38E9}" v="3684" dt="2026-02-19T14:35:40.221"/>
    <p1510:client id="{9C3C0477-C958-EEB7-14E7-8B86056CB985}" v="14" dt="2026-02-18T20:35:08.593"/>
    <p1510:client id="{A0C7C807-7058-EC1C-A8EA-F8EB241EC334}" v="144" dt="2026-02-18T21:06:24.118"/>
    <p1510:client id="{C037D925-7132-AD16-33B0-9663E8DC8DB2}" v="186" dt="2026-02-19T14:52:54.454"/>
    <p1510:client id="{C452B476-D74B-8722-24CB-DFE5AC5C3150}" v="1421" dt="2026-02-18T01:00:50.555"/>
    <p1510:client id="{EBDB801E-F52B-1C9F-CD4C-3D0B672DF8ED}" v="6" dt="2026-02-19T11:04:36.1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02EA79-C6F8-49C7-B875-17077F8D575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8BD969A-DF34-4514-9779-A5405C20218A}">
      <dgm:prSet custT="1"/>
      <dgm:spPr/>
      <dgm:t>
        <a:bodyPr/>
        <a:lstStyle/>
        <a:p>
          <a:pPr algn="l" rtl="0">
            <a:lnSpc>
              <a:spcPct val="90000"/>
            </a:lnSpc>
          </a:pPr>
          <a:endParaRPr lang="en-US" sz="4000">
            <a:solidFill>
              <a:srgbClr val="FFFFFF"/>
            </a:solidFill>
            <a:ea typeface="+mn-ea"/>
            <a:cs typeface="+mn-cs"/>
          </a:endParaRPr>
        </a:p>
      </dgm:t>
    </dgm:pt>
    <dgm:pt modelId="{302188D1-CB46-472E-93E5-24928848D263}" type="parTrans" cxnId="{11D7F682-7D96-43D0-9F1E-FE262D4849DF}">
      <dgm:prSet/>
      <dgm:spPr/>
      <dgm:t>
        <a:bodyPr/>
        <a:lstStyle/>
        <a:p>
          <a:endParaRPr lang="en-US"/>
        </a:p>
      </dgm:t>
    </dgm:pt>
    <dgm:pt modelId="{038B5D89-9A4B-416B-86E8-D7D88AF6CC7A}" type="sibTrans" cxnId="{11D7F682-7D96-43D0-9F1E-FE262D4849DF}">
      <dgm:prSet/>
      <dgm:spPr/>
      <dgm:t>
        <a:bodyPr/>
        <a:lstStyle/>
        <a:p>
          <a:endParaRPr lang="en-US"/>
        </a:p>
      </dgm:t>
    </dgm:pt>
    <dgm:pt modelId="{3E4A0DC1-AB9B-4363-B594-810F8D7D02EE}">
      <dgm:prSet phldr="0" custT="1"/>
      <dgm:spPr/>
      <dgm:t>
        <a:bodyPr/>
        <a:lstStyle/>
        <a:p>
          <a:pPr algn="l" rtl="0">
            <a:lnSpc>
              <a:spcPct val="90000"/>
            </a:lnSpc>
          </a:pPr>
          <a:r>
            <a:rPr lang="en-US" sz="2400">
              <a:solidFill>
                <a:schemeClr val="bg1"/>
              </a:solidFill>
              <a:latin typeface="Century Gothic" panose="020B0502020202020204"/>
              <a:ea typeface="+mn-ea"/>
              <a:cs typeface="+mn-cs"/>
            </a:rPr>
            <a:t>Destroyed homes/schools </a:t>
          </a:r>
          <a:endParaRPr lang="en-US" sz="2400">
            <a:solidFill>
              <a:schemeClr val="bg1"/>
            </a:solidFill>
            <a:ea typeface="+mn-ea"/>
            <a:cs typeface="+mn-cs"/>
          </a:endParaRPr>
        </a:p>
      </dgm:t>
    </dgm:pt>
    <dgm:pt modelId="{A2F85C99-F4A3-4031-A367-115F8A5886A5}" type="parTrans" cxnId="{D78D6E22-AA3A-481D-976F-15E57C431E67}">
      <dgm:prSet/>
      <dgm:spPr/>
      <dgm:t>
        <a:bodyPr/>
        <a:lstStyle/>
        <a:p>
          <a:endParaRPr lang="en-US"/>
        </a:p>
      </dgm:t>
    </dgm:pt>
    <dgm:pt modelId="{595785CC-D8C2-4D70-B780-FEA48BBB256E}" type="sibTrans" cxnId="{D78D6E22-AA3A-481D-976F-15E57C431E67}">
      <dgm:prSet/>
      <dgm:spPr/>
      <dgm:t>
        <a:bodyPr/>
        <a:lstStyle/>
        <a:p>
          <a:endParaRPr lang="en-US"/>
        </a:p>
      </dgm:t>
    </dgm:pt>
    <dgm:pt modelId="{FB78F71E-9D20-4370-A345-90A73D7FEEC4}">
      <dgm:prSet phldr="0" custT="1"/>
      <dgm:spPr/>
      <dgm:t>
        <a:bodyPr/>
        <a:lstStyle/>
        <a:p>
          <a:pPr algn="l" rtl="0">
            <a:lnSpc>
              <a:spcPct val="90000"/>
            </a:lnSpc>
          </a:pPr>
          <a:r>
            <a:rPr lang="en-US" sz="2400">
              <a:solidFill>
                <a:schemeClr val="bg1"/>
              </a:solidFill>
              <a:latin typeface="Century Gothic" panose="020B0502020202020204"/>
              <a:ea typeface="+mn-ea"/>
              <a:cs typeface="+mn-cs"/>
            </a:rPr>
            <a:t>Unsafe conditions to cause schools to close</a:t>
          </a:r>
          <a:endParaRPr lang="en-US" sz="2400">
            <a:solidFill>
              <a:schemeClr val="bg1"/>
            </a:solidFill>
            <a:ea typeface="+mn-ea"/>
            <a:cs typeface="+mn-cs"/>
          </a:endParaRPr>
        </a:p>
      </dgm:t>
    </dgm:pt>
    <dgm:pt modelId="{F3E4EE34-472D-44E8-844B-9E582006C487}" type="parTrans" cxnId="{D308DFBD-6DCA-429B-947B-D35C2554B30D}">
      <dgm:prSet/>
      <dgm:spPr/>
      <dgm:t>
        <a:bodyPr/>
        <a:lstStyle/>
        <a:p>
          <a:endParaRPr lang="en-US"/>
        </a:p>
      </dgm:t>
    </dgm:pt>
    <dgm:pt modelId="{D07D2430-0785-4A7B-A6FB-1DB930ADBF68}" type="sibTrans" cxnId="{D308DFBD-6DCA-429B-947B-D35C2554B30D}">
      <dgm:prSet/>
      <dgm:spPr/>
      <dgm:t>
        <a:bodyPr/>
        <a:lstStyle/>
        <a:p>
          <a:endParaRPr lang="en-US"/>
        </a:p>
      </dgm:t>
    </dgm:pt>
    <dgm:pt modelId="{B6A6626A-3045-4D1A-8AFE-6CF8DAFD8F46}">
      <dgm:prSet phldr="0" custT="1"/>
      <dgm:spPr/>
      <dgm:t>
        <a:bodyPr/>
        <a:lstStyle/>
        <a:p>
          <a:pPr algn="l" rtl="0">
            <a:lnSpc>
              <a:spcPct val="90000"/>
            </a:lnSpc>
          </a:pPr>
          <a:r>
            <a:rPr lang="en-US" sz="2400">
              <a:solidFill>
                <a:schemeClr val="bg1"/>
              </a:solidFill>
              <a:latin typeface="Century Gothic" panose="020B0502020202020204"/>
              <a:ea typeface="+mn-ea"/>
              <a:cs typeface="+mn-cs"/>
            </a:rPr>
            <a:t>Threatens children's nutrition</a:t>
          </a:r>
          <a:endParaRPr lang="en-US" sz="2400">
            <a:solidFill>
              <a:schemeClr val="bg1"/>
            </a:solidFill>
            <a:ea typeface="+mn-ea"/>
            <a:cs typeface="+mn-cs"/>
          </a:endParaRPr>
        </a:p>
      </dgm:t>
    </dgm:pt>
    <dgm:pt modelId="{BCB4169E-2C6D-4349-A9A0-772F6A2498B3}" type="parTrans" cxnId="{20D70A64-25AE-4A08-981C-760F6E1DB922}">
      <dgm:prSet/>
      <dgm:spPr/>
      <dgm:t>
        <a:bodyPr/>
        <a:lstStyle/>
        <a:p>
          <a:endParaRPr lang="en-US"/>
        </a:p>
      </dgm:t>
    </dgm:pt>
    <dgm:pt modelId="{0B317FE8-1FFA-497D-98D7-B818085856A1}" type="sibTrans" cxnId="{20D70A64-25AE-4A08-981C-760F6E1DB922}">
      <dgm:prSet/>
      <dgm:spPr/>
      <dgm:t>
        <a:bodyPr/>
        <a:lstStyle/>
        <a:p>
          <a:endParaRPr lang="en-US"/>
        </a:p>
      </dgm:t>
    </dgm:pt>
    <dgm:pt modelId="{5E672FDD-8053-40F2-A400-A394A3F02127}">
      <dgm:prSet phldr="0" custT="1"/>
      <dgm:spPr/>
      <dgm:t>
        <a:bodyPr/>
        <a:lstStyle/>
        <a:p>
          <a:pPr algn="l">
            <a:lnSpc>
              <a:spcPct val="90000"/>
            </a:lnSpc>
          </a:pPr>
          <a:r>
            <a:rPr lang="en-US" sz="2400">
              <a:solidFill>
                <a:schemeClr val="bg1"/>
              </a:solidFill>
              <a:latin typeface="Century Gothic" panose="020B0502020202020204"/>
              <a:ea typeface="+mn-ea"/>
              <a:cs typeface="+mn-cs"/>
            </a:rPr>
            <a:t>Anxiety</a:t>
          </a:r>
          <a:endParaRPr lang="en-US" sz="2400">
            <a:solidFill>
              <a:schemeClr val="bg1"/>
            </a:solidFill>
            <a:ea typeface="+mn-ea"/>
            <a:cs typeface="+mn-cs"/>
          </a:endParaRPr>
        </a:p>
      </dgm:t>
    </dgm:pt>
    <dgm:pt modelId="{4A119542-70C1-462C-9FC6-00F0628F14F9}" type="parTrans" cxnId="{4FF796D5-6A92-4F2D-8F1C-F6E494D0CC9E}">
      <dgm:prSet/>
      <dgm:spPr/>
      <dgm:t>
        <a:bodyPr/>
        <a:lstStyle/>
        <a:p>
          <a:endParaRPr lang="en-US"/>
        </a:p>
      </dgm:t>
    </dgm:pt>
    <dgm:pt modelId="{0786A18A-CDEA-4EBD-B92F-86D8BFB83C85}" type="sibTrans" cxnId="{4FF796D5-6A92-4F2D-8F1C-F6E494D0CC9E}">
      <dgm:prSet/>
      <dgm:spPr/>
      <dgm:t>
        <a:bodyPr/>
        <a:lstStyle/>
        <a:p>
          <a:endParaRPr lang="en-US"/>
        </a:p>
      </dgm:t>
    </dgm:pt>
    <dgm:pt modelId="{E6D094B6-6183-405F-AE9C-8D6CFE3746B9}">
      <dgm:prSet phldr="0" custT="1"/>
      <dgm:spPr/>
      <dgm:t>
        <a:bodyPr/>
        <a:lstStyle/>
        <a:p>
          <a:pPr algn="l" rtl="0">
            <a:lnSpc>
              <a:spcPct val="90000"/>
            </a:lnSpc>
          </a:pPr>
          <a:r>
            <a:rPr lang="en-US" sz="2400">
              <a:solidFill>
                <a:schemeClr val="bg1"/>
              </a:solidFill>
              <a:latin typeface="Century Gothic" panose="020B0502020202020204"/>
              <a:ea typeface="+mn-ea"/>
              <a:cs typeface="+mn-cs"/>
            </a:rPr>
            <a:t>Mental health problems</a:t>
          </a:r>
        </a:p>
      </dgm:t>
    </dgm:pt>
    <dgm:pt modelId="{247B9D5B-17D1-4B05-A472-5426ED0D1BB6}" type="parTrans" cxnId="{063BCEFD-6809-4E77-84B1-CCCC1A8CF0EB}">
      <dgm:prSet/>
      <dgm:spPr/>
    </dgm:pt>
    <dgm:pt modelId="{737ACF3D-DB3F-4532-BF71-4C43D56385F0}" type="sibTrans" cxnId="{063BCEFD-6809-4E77-84B1-CCCC1A8CF0EB}">
      <dgm:prSet/>
      <dgm:spPr/>
    </dgm:pt>
    <dgm:pt modelId="{E1B159ED-C03C-4652-8CE4-BEE2515D40C9}">
      <dgm:prSet phldr="0" custT="1"/>
      <dgm:spPr/>
      <dgm:t>
        <a:bodyPr/>
        <a:lstStyle/>
        <a:p>
          <a:pPr algn="l" rtl="0">
            <a:lnSpc>
              <a:spcPct val="90000"/>
            </a:lnSpc>
          </a:pPr>
          <a:r>
            <a:rPr lang="en-US" sz="2400">
              <a:solidFill>
                <a:schemeClr val="bg1"/>
              </a:solidFill>
              <a:latin typeface="Century Gothic" panose="020B0502020202020204"/>
              <a:ea typeface="+mn-ea"/>
              <a:cs typeface="+mn-cs"/>
            </a:rPr>
            <a:t>Low income families are pushed more into poverty</a:t>
          </a:r>
        </a:p>
      </dgm:t>
    </dgm:pt>
    <dgm:pt modelId="{A2ECC613-9B9E-48AF-9905-C59108D3F641}" type="parTrans" cxnId="{B2640902-1100-424F-B2D7-91C745A49411}">
      <dgm:prSet/>
      <dgm:spPr/>
    </dgm:pt>
    <dgm:pt modelId="{B1D1E8E1-85D7-4D46-BB42-DE8CC231C1CC}" type="sibTrans" cxnId="{B2640902-1100-424F-B2D7-91C745A49411}">
      <dgm:prSet/>
      <dgm:spPr/>
    </dgm:pt>
    <dgm:pt modelId="{F8F45624-8C21-41F2-B1A0-3B8568EB6F12}" type="pres">
      <dgm:prSet presAssocID="{3002EA79-C6F8-49C7-B875-17077F8D5751}" presName="vert0" presStyleCnt="0">
        <dgm:presLayoutVars>
          <dgm:dir/>
          <dgm:animOne val="branch"/>
          <dgm:animLvl val="lvl"/>
        </dgm:presLayoutVars>
      </dgm:prSet>
      <dgm:spPr/>
    </dgm:pt>
    <dgm:pt modelId="{0819AD5B-9186-4A9A-99C8-1B205F5C48B2}" type="pres">
      <dgm:prSet presAssocID="{28BD969A-DF34-4514-9779-A5405C20218A}" presName="thickLine" presStyleLbl="alignNode1" presStyleIdx="0" presStyleCnt="7"/>
      <dgm:spPr/>
    </dgm:pt>
    <dgm:pt modelId="{CCEC3E9A-0FF1-4389-BEAC-8C4AE12766CB}" type="pres">
      <dgm:prSet presAssocID="{28BD969A-DF34-4514-9779-A5405C20218A}" presName="horz1" presStyleCnt="0"/>
      <dgm:spPr/>
    </dgm:pt>
    <dgm:pt modelId="{A3C9F7B0-A4F9-4BA5-975B-C718BDA8A6DB}" type="pres">
      <dgm:prSet presAssocID="{28BD969A-DF34-4514-9779-A5405C20218A}" presName="tx1" presStyleLbl="revTx" presStyleIdx="0" presStyleCnt="7"/>
      <dgm:spPr/>
    </dgm:pt>
    <dgm:pt modelId="{D05738BB-C802-4744-819D-EB9F694688E4}" type="pres">
      <dgm:prSet presAssocID="{28BD969A-DF34-4514-9779-A5405C20218A}" presName="vert1" presStyleCnt="0"/>
      <dgm:spPr/>
    </dgm:pt>
    <dgm:pt modelId="{D4C3F41F-6BEC-4410-8968-E45189B70869}" type="pres">
      <dgm:prSet presAssocID="{3E4A0DC1-AB9B-4363-B594-810F8D7D02EE}" presName="thickLine" presStyleLbl="alignNode1" presStyleIdx="1" presStyleCnt="7"/>
      <dgm:spPr/>
    </dgm:pt>
    <dgm:pt modelId="{7F8B71B9-C8FD-4355-9CD6-71631D403088}" type="pres">
      <dgm:prSet presAssocID="{3E4A0DC1-AB9B-4363-B594-810F8D7D02EE}" presName="horz1" presStyleCnt="0"/>
      <dgm:spPr/>
    </dgm:pt>
    <dgm:pt modelId="{1170F9F3-8E58-47D8-8A2A-21294C479662}" type="pres">
      <dgm:prSet presAssocID="{3E4A0DC1-AB9B-4363-B594-810F8D7D02EE}" presName="tx1" presStyleLbl="revTx" presStyleIdx="1" presStyleCnt="7"/>
      <dgm:spPr/>
    </dgm:pt>
    <dgm:pt modelId="{E9DF308E-0E09-404E-89BF-29582CD9338A}" type="pres">
      <dgm:prSet presAssocID="{3E4A0DC1-AB9B-4363-B594-810F8D7D02EE}" presName="vert1" presStyleCnt="0"/>
      <dgm:spPr/>
    </dgm:pt>
    <dgm:pt modelId="{9AB6AEE8-DBCE-4D49-9A35-A253761D82AD}" type="pres">
      <dgm:prSet presAssocID="{FB78F71E-9D20-4370-A345-90A73D7FEEC4}" presName="thickLine" presStyleLbl="alignNode1" presStyleIdx="2" presStyleCnt="7"/>
      <dgm:spPr/>
    </dgm:pt>
    <dgm:pt modelId="{E4C6C7D4-5E6C-43C4-B8E4-D83AF42B66A0}" type="pres">
      <dgm:prSet presAssocID="{FB78F71E-9D20-4370-A345-90A73D7FEEC4}" presName="horz1" presStyleCnt="0"/>
      <dgm:spPr/>
    </dgm:pt>
    <dgm:pt modelId="{23DD9EB0-3D84-4269-B825-ECDE23A35BB1}" type="pres">
      <dgm:prSet presAssocID="{FB78F71E-9D20-4370-A345-90A73D7FEEC4}" presName="tx1" presStyleLbl="revTx" presStyleIdx="2" presStyleCnt="7"/>
      <dgm:spPr/>
    </dgm:pt>
    <dgm:pt modelId="{22621781-512E-462B-80E4-B1FA6F70E9C6}" type="pres">
      <dgm:prSet presAssocID="{FB78F71E-9D20-4370-A345-90A73D7FEEC4}" presName="vert1" presStyleCnt="0"/>
      <dgm:spPr/>
    </dgm:pt>
    <dgm:pt modelId="{45F3128D-A3D5-4D99-8E3D-9E916926338B}" type="pres">
      <dgm:prSet presAssocID="{B6A6626A-3045-4D1A-8AFE-6CF8DAFD8F46}" presName="thickLine" presStyleLbl="alignNode1" presStyleIdx="3" presStyleCnt="7"/>
      <dgm:spPr/>
    </dgm:pt>
    <dgm:pt modelId="{CC3AA4AE-C671-4D0E-B20C-1A353B269D1F}" type="pres">
      <dgm:prSet presAssocID="{B6A6626A-3045-4D1A-8AFE-6CF8DAFD8F46}" presName="horz1" presStyleCnt="0"/>
      <dgm:spPr/>
    </dgm:pt>
    <dgm:pt modelId="{B6B6ED13-9A6A-49C1-AB5A-C17B0150BF51}" type="pres">
      <dgm:prSet presAssocID="{B6A6626A-3045-4D1A-8AFE-6CF8DAFD8F46}" presName="tx1" presStyleLbl="revTx" presStyleIdx="3" presStyleCnt="7"/>
      <dgm:spPr/>
    </dgm:pt>
    <dgm:pt modelId="{38F3783D-41E1-4701-9B07-9FD4E8232910}" type="pres">
      <dgm:prSet presAssocID="{B6A6626A-3045-4D1A-8AFE-6CF8DAFD8F46}" presName="vert1" presStyleCnt="0"/>
      <dgm:spPr/>
    </dgm:pt>
    <dgm:pt modelId="{9CFD3A56-E4D3-4146-81BF-9DF1EFD2B5A3}" type="pres">
      <dgm:prSet presAssocID="{E6D094B6-6183-405F-AE9C-8D6CFE3746B9}" presName="thickLine" presStyleLbl="alignNode1" presStyleIdx="4" presStyleCnt="7"/>
      <dgm:spPr/>
    </dgm:pt>
    <dgm:pt modelId="{0FD2C9E4-2DD3-4153-A1A4-A0290BA89E35}" type="pres">
      <dgm:prSet presAssocID="{E6D094B6-6183-405F-AE9C-8D6CFE3746B9}" presName="horz1" presStyleCnt="0"/>
      <dgm:spPr/>
    </dgm:pt>
    <dgm:pt modelId="{BA153AA2-213F-4142-9AE6-23721F771EDC}" type="pres">
      <dgm:prSet presAssocID="{E6D094B6-6183-405F-AE9C-8D6CFE3746B9}" presName="tx1" presStyleLbl="revTx" presStyleIdx="4" presStyleCnt="7"/>
      <dgm:spPr/>
    </dgm:pt>
    <dgm:pt modelId="{8B5F2F8A-FFB4-47E1-A9D3-B12ECB5EFED1}" type="pres">
      <dgm:prSet presAssocID="{E6D094B6-6183-405F-AE9C-8D6CFE3746B9}" presName="vert1" presStyleCnt="0"/>
      <dgm:spPr/>
    </dgm:pt>
    <dgm:pt modelId="{85F412BE-9F66-4539-863F-827DB8C0F76B}" type="pres">
      <dgm:prSet presAssocID="{5E672FDD-8053-40F2-A400-A394A3F02127}" presName="thickLine" presStyleLbl="alignNode1" presStyleIdx="5" presStyleCnt="7"/>
      <dgm:spPr/>
    </dgm:pt>
    <dgm:pt modelId="{C92401B7-1086-4BE5-B811-9DCE1E6A8FEC}" type="pres">
      <dgm:prSet presAssocID="{5E672FDD-8053-40F2-A400-A394A3F02127}" presName="horz1" presStyleCnt="0"/>
      <dgm:spPr/>
    </dgm:pt>
    <dgm:pt modelId="{68A17387-7E60-4206-9E12-94312EA5F682}" type="pres">
      <dgm:prSet presAssocID="{5E672FDD-8053-40F2-A400-A394A3F02127}" presName="tx1" presStyleLbl="revTx" presStyleIdx="5" presStyleCnt="7"/>
      <dgm:spPr/>
    </dgm:pt>
    <dgm:pt modelId="{B9768544-747E-4B78-A54B-B7788EB1DF96}" type="pres">
      <dgm:prSet presAssocID="{5E672FDD-8053-40F2-A400-A394A3F02127}" presName="vert1" presStyleCnt="0"/>
      <dgm:spPr/>
    </dgm:pt>
    <dgm:pt modelId="{40080D8B-2B55-4BFB-BB99-C095D601BB24}" type="pres">
      <dgm:prSet presAssocID="{E1B159ED-C03C-4652-8CE4-BEE2515D40C9}" presName="thickLine" presStyleLbl="alignNode1" presStyleIdx="6" presStyleCnt="7"/>
      <dgm:spPr/>
    </dgm:pt>
    <dgm:pt modelId="{47C946DB-627B-49E4-878F-855F0FBBC32D}" type="pres">
      <dgm:prSet presAssocID="{E1B159ED-C03C-4652-8CE4-BEE2515D40C9}" presName="horz1" presStyleCnt="0"/>
      <dgm:spPr/>
    </dgm:pt>
    <dgm:pt modelId="{F1F4B76F-8B0E-4E27-8B7D-4AC2E08A5EB0}" type="pres">
      <dgm:prSet presAssocID="{E1B159ED-C03C-4652-8CE4-BEE2515D40C9}" presName="tx1" presStyleLbl="revTx" presStyleIdx="6" presStyleCnt="7"/>
      <dgm:spPr/>
    </dgm:pt>
    <dgm:pt modelId="{D5F7A066-004E-442B-8AF0-F399A746AE7C}" type="pres">
      <dgm:prSet presAssocID="{E1B159ED-C03C-4652-8CE4-BEE2515D40C9}" presName="vert1" presStyleCnt="0"/>
      <dgm:spPr/>
    </dgm:pt>
  </dgm:ptLst>
  <dgm:cxnLst>
    <dgm:cxn modelId="{B2640902-1100-424F-B2D7-91C745A49411}" srcId="{3002EA79-C6F8-49C7-B875-17077F8D5751}" destId="{E1B159ED-C03C-4652-8CE4-BEE2515D40C9}" srcOrd="6" destOrd="0" parTransId="{A2ECC613-9B9E-48AF-9905-C59108D3F641}" sibTransId="{B1D1E8E1-85D7-4D46-BB42-DE8CC231C1CC}"/>
    <dgm:cxn modelId="{49244F1F-E0D7-47C8-9606-C19545B5BBC9}" type="presOf" srcId="{FB78F71E-9D20-4370-A345-90A73D7FEEC4}" destId="{23DD9EB0-3D84-4269-B825-ECDE23A35BB1}" srcOrd="0" destOrd="0" presId="urn:microsoft.com/office/officeart/2008/layout/LinedList"/>
    <dgm:cxn modelId="{D78D6E22-AA3A-481D-976F-15E57C431E67}" srcId="{3002EA79-C6F8-49C7-B875-17077F8D5751}" destId="{3E4A0DC1-AB9B-4363-B594-810F8D7D02EE}" srcOrd="1" destOrd="0" parTransId="{A2F85C99-F4A3-4031-A367-115F8A5886A5}" sibTransId="{595785CC-D8C2-4D70-B780-FEA48BBB256E}"/>
    <dgm:cxn modelId="{20D70A64-25AE-4A08-981C-760F6E1DB922}" srcId="{3002EA79-C6F8-49C7-B875-17077F8D5751}" destId="{B6A6626A-3045-4D1A-8AFE-6CF8DAFD8F46}" srcOrd="3" destOrd="0" parTransId="{BCB4169E-2C6D-4349-A9A0-772F6A2498B3}" sibTransId="{0B317FE8-1FFA-497D-98D7-B818085856A1}"/>
    <dgm:cxn modelId="{6C0CC644-4BD3-4EA0-88A7-0E7504285E1A}" type="presOf" srcId="{5E672FDD-8053-40F2-A400-A394A3F02127}" destId="{68A17387-7E60-4206-9E12-94312EA5F682}" srcOrd="0" destOrd="0" presId="urn:microsoft.com/office/officeart/2008/layout/LinedList"/>
    <dgm:cxn modelId="{61E1D972-8980-4004-8BA6-7FCE3E068471}" type="presOf" srcId="{E6D094B6-6183-405F-AE9C-8D6CFE3746B9}" destId="{BA153AA2-213F-4142-9AE6-23721F771EDC}" srcOrd="0" destOrd="0" presId="urn:microsoft.com/office/officeart/2008/layout/LinedList"/>
    <dgm:cxn modelId="{11D7F682-7D96-43D0-9F1E-FE262D4849DF}" srcId="{3002EA79-C6F8-49C7-B875-17077F8D5751}" destId="{28BD969A-DF34-4514-9779-A5405C20218A}" srcOrd="0" destOrd="0" parTransId="{302188D1-CB46-472E-93E5-24928848D263}" sibTransId="{038B5D89-9A4B-416B-86E8-D7D88AF6CC7A}"/>
    <dgm:cxn modelId="{04C2668B-9678-4EE9-9BEF-B536542D9DB0}" type="presOf" srcId="{E1B159ED-C03C-4652-8CE4-BEE2515D40C9}" destId="{F1F4B76F-8B0E-4E27-8B7D-4AC2E08A5EB0}" srcOrd="0" destOrd="0" presId="urn:microsoft.com/office/officeart/2008/layout/LinedList"/>
    <dgm:cxn modelId="{7751098F-EF5F-46AF-A553-C0E37DE65A8B}" type="presOf" srcId="{3E4A0DC1-AB9B-4363-B594-810F8D7D02EE}" destId="{1170F9F3-8E58-47D8-8A2A-21294C479662}" srcOrd="0" destOrd="0" presId="urn:microsoft.com/office/officeart/2008/layout/LinedList"/>
    <dgm:cxn modelId="{3D20C1A2-2F00-48B3-A8A1-F7288B339578}" type="presOf" srcId="{3002EA79-C6F8-49C7-B875-17077F8D5751}" destId="{F8F45624-8C21-41F2-B1A0-3B8568EB6F12}" srcOrd="0" destOrd="0" presId="urn:microsoft.com/office/officeart/2008/layout/LinedList"/>
    <dgm:cxn modelId="{D308DFBD-6DCA-429B-947B-D35C2554B30D}" srcId="{3002EA79-C6F8-49C7-B875-17077F8D5751}" destId="{FB78F71E-9D20-4370-A345-90A73D7FEEC4}" srcOrd="2" destOrd="0" parTransId="{F3E4EE34-472D-44E8-844B-9E582006C487}" sibTransId="{D07D2430-0785-4A7B-A6FB-1DB930ADBF68}"/>
    <dgm:cxn modelId="{A0C128C2-1F0A-4E3C-9D88-52E8A5627D28}" type="presOf" srcId="{28BD969A-DF34-4514-9779-A5405C20218A}" destId="{A3C9F7B0-A4F9-4BA5-975B-C718BDA8A6DB}" srcOrd="0" destOrd="0" presId="urn:microsoft.com/office/officeart/2008/layout/LinedList"/>
    <dgm:cxn modelId="{10DE41C3-1E7D-4F25-A9CD-E6EACBE3AA5F}" type="presOf" srcId="{B6A6626A-3045-4D1A-8AFE-6CF8DAFD8F46}" destId="{B6B6ED13-9A6A-49C1-AB5A-C17B0150BF51}" srcOrd="0" destOrd="0" presId="urn:microsoft.com/office/officeart/2008/layout/LinedList"/>
    <dgm:cxn modelId="{4FF796D5-6A92-4F2D-8F1C-F6E494D0CC9E}" srcId="{3002EA79-C6F8-49C7-B875-17077F8D5751}" destId="{5E672FDD-8053-40F2-A400-A394A3F02127}" srcOrd="5" destOrd="0" parTransId="{4A119542-70C1-462C-9FC6-00F0628F14F9}" sibTransId="{0786A18A-CDEA-4EBD-B92F-86D8BFB83C85}"/>
    <dgm:cxn modelId="{063BCEFD-6809-4E77-84B1-CCCC1A8CF0EB}" srcId="{3002EA79-C6F8-49C7-B875-17077F8D5751}" destId="{E6D094B6-6183-405F-AE9C-8D6CFE3746B9}" srcOrd="4" destOrd="0" parTransId="{247B9D5B-17D1-4B05-A472-5426ED0D1BB6}" sibTransId="{737ACF3D-DB3F-4532-BF71-4C43D56385F0}"/>
    <dgm:cxn modelId="{BA962542-DA45-4349-B73C-9BA0F588225C}" type="presParOf" srcId="{F8F45624-8C21-41F2-B1A0-3B8568EB6F12}" destId="{0819AD5B-9186-4A9A-99C8-1B205F5C48B2}" srcOrd="0" destOrd="0" presId="urn:microsoft.com/office/officeart/2008/layout/LinedList"/>
    <dgm:cxn modelId="{37CE1F13-F435-4C25-AB10-5A114FDC7CAD}" type="presParOf" srcId="{F8F45624-8C21-41F2-B1A0-3B8568EB6F12}" destId="{CCEC3E9A-0FF1-4389-BEAC-8C4AE12766CB}" srcOrd="1" destOrd="0" presId="urn:microsoft.com/office/officeart/2008/layout/LinedList"/>
    <dgm:cxn modelId="{C03DE645-4F65-43EF-BF2B-B906B431B5BB}" type="presParOf" srcId="{CCEC3E9A-0FF1-4389-BEAC-8C4AE12766CB}" destId="{A3C9F7B0-A4F9-4BA5-975B-C718BDA8A6DB}" srcOrd="0" destOrd="0" presId="urn:microsoft.com/office/officeart/2008/layout/LinedList"/>
    <dgm:cxn modelId="{F54C3946-C3AB-4996-B4FB-E3AF130D117F}" type="presParOf" srcId="{CCEC3E9A-0FF1-4389-BEAC-8C4AE12766CB}" destId="{D05738BB-C802-4744-819D-EB9F694688E4}" srcOrd="1" destOrd="0" presId="urn:microsoft.com/office/officeart/2008/layout/LinedList"/>
    <dgm:cxn modelId="{A18AE197-60BB-430D-8FB1-44C1772FEE8E}" type="presParOf" srcId="{F8F45624-8C21-41F2-B1A0-3B8568EB6F12}" destId="{D4C3F41F-6BEC-4410-8968-E45189B70869}" srcOrd="2" destOrd="0" presId="urn:microsoft.com/office/officeart/2008/layout/LinedList"/>
    <dgm:cxn modelId="{4F4CE5AB-CA14-4EC1-BADB-B74422655056}" type="presParOf" srcId="{F8F45624-8C21-41F2-B1A0-3B8568EB6F12}" destId="{7F8B71B9-C8FD-4355-9CD6-71631D403088}" srcOrd="3" destOrd="0" presId="urn:microsoft.com/office/officeart/2008/layout/LinedList"/>
    <dgm:cxn modelId="{75ECCE42-9A4B-4661-845A-EC161FAE1F05}" type="presParOf" srcId="{7F8B71B9-C8FD-4355-9CD6-71631D403088}" destId="{1170F9F3-8E58-47D8-8A2A-21294C479662}" srcOrd="0" destOrd="0" presId="urn:microsoft.com/office/officeart/2008/layout/LinedList"/>
    <dgm:cxn modelId="{91EE79D1-474B-44C3-B61A-7F11B88420FA}" type="presParOf" srcId="{7F8B71B9-C8FD-4355-9CD6-71631D403088}" destId="{E9DF308E-0E09-404E-89BF-29582CD9338A}" srcOrd="1" destOrd="0" presId="urn:microsoft.com/office/officeart/2008/layout/LinedList"/>
    <dgm:cxn modelId="{EB0891BF-6FD8-497B-8224-6EDA518D8DFB}" type="presParOf" srcId="{F8F45624-8C21-41F2-B1A0-3B8568EB6F12}" destId="{9AB6AEE8-DBCE-4D49-9A35-A253761D82AD}" srcOrd="4" destOrd="0" presId="urn:microsoft.com/office/officeart/2008/layout/LinedList"/>
    <dgm:cxn modelId="{004537C9-0DC8-4CA6-BECF-B6AC9B6CEECF}" type="presParOf" srcId="{F8F45624-8C21-41F2-B1A0-3B8568EB6F12}" destId="{E4C6C7D4-5E6C-43C4-B8E4-D83AF42B66A0}" srcOrd="5" destOrd="0" presId="urn:microsoft.com/office/officeart/2008/layout/LinedList"/>
    <dgm:cxn modelId="{E1373741-A887-4378-9EE9-32D618359C11}" type="presParOf" srcId="{E4C6C7D4-5E6C-43C4-B8E4-D83AF42B66A0}" destId="{23DD9EB0-3D84-4269-B825-ECDE23A35BB1}" srcOrd="0" destOrd="0" presId="urn:microsoft.com/office/officeart/2008/layout/LinedList"/>
    <dgm:cxn modelId="{7B56689E-612E-4F74-86F8-CD8F7D3561F8}" type="presParOf" srcId="{E4C6C7D4-5E6C-43C4-B8E4-D83AF42B66A0}" destId="{22621781-512E-462B-80E4-B1FA6F70E9C6}" srcOrd="1" destOrd="0" presId="urn:microsoft.com/office/officeart/2008/layout/LinedList"/>
    <dgm:cxn modelId="{0AA28320-FED6-43B2-90B3-A418990B1B2A}" type="presParOf" srcId="{F8F45624-8C21-41F2-B1A0-3B8568EB6F12}" destId="{45F3128D-A3D5-4D99-8E3D-9E916926338B}" srcOrd="6" destOrd="0" presId="urn:microsoft.com/office/officeart/2008/layout/LinedList"/>
    <dgm:cxn modelId="{EFE92C53-BF8E-4E42-9D30-609F2E9318A1}" type="presParOf" srcId="{F8F45624-8C21-41F2-B1A0-3B8568EB6F12}" destId="{CC3AA4AE-C671-4D0E-B20C-1A353B269D1F}" srcOrd="7" destOrd="0" presId="urn:microsoft.com/office/officeart/2008/layout/LinedList"/>
    <dgm:cxn modelId="{41BB2502-5E83-4298-9A1D-BF17F0DB7A13}" type="presParOf" srcId="{CC3AA4AE-C671-4D0E-B20C-1A353B269D1F}" destId="{B6B6ED13-9A6A-49C1-AB5A-C17B0150BF51}" srcOrd="0" destOrd="0" presId="urn:microsoft.com/office/officeart/2008/layout/LinedList"/>
    <dgm:cxn modelId="{FC1FAA83-449F-45EB-8652-9BF7C6CB0627}" type="presParOf" srcId="{CC3AA4AE-C671-4D0E-B20C-1A353B269D1F}" destId="{38F3783D-41E1-4701-9B07-9FD4E8232910}" srcOrd="1" destOrd="0" presId="urn:microsoft.com/office/officeart/2008/layout/LinedList"/>
    <dgm:cxn modelId="{11DD78CD-91A4-4CB3-997D-E727C861E49C}" type="presParOf" srcId="{F8F45624-8C21-41F2-B1A0-3B8568EB6F12}" destId="{9CFD3A56-E4D3-4146-81BF-9DF1EFD2B5A3}" srcOrd="8" destOrd="0" presId="urn:microsoft.com/office/officeart/2008/layout/LinedList"/>
    <dgm:cxn modelId="{407CBCF7-08E1-4BE5-8A04-78033D5626DB}" type="presParOf" srcId="{F8F45624-8C21-41F2-B1A0-3B8568EB6F12}" destId="{0FD2C9E4-2DD3-4153-A1A4-A0290BA89E35}" srcOrd="9" destOrd="0" presId="urn:microsoft.com/office/officeart/2008/layout/LinedList"/>
    <dgm:cxn modelId="{5601B60D-0D80-4019-90A9-EFA4F816CAE2}" type="presParOf" srcId="{0FD2C9E4-2DD3-4153-A1A4-A0290BA89E35}" destId="{BA153AA2-213F-4142-9AE6-23721F771EDC}" srcOrd="0" destOrd="0" presId="urn:microsoft.com/office/officeart/2008/layout/LinedList"/>
    <dgm:cxn modelId="{28AE2908-EEB5-4A36-8434-56100F776277}" type="presParOf" srcId="{0FD2C9E4-2DD3-4153-A1A4-A0290BA89E35}" destId="{8B5F2F8A-FFB4-47E1-A9D3-B12ECB5EFED1}" srcOrd="1" destOrd="0" presId="urn:microsoft.com/office/officeart/2008/layout/LinedList"/>
    <dgm:cxn modelId="{22139A01-1C1F-4D49-82CA-22216D7E6446}" type="presParOf" srcId="{F8F45624-8C21-41F2-B1A0-3B8568EB6F12}" destId="{85F412BE-9F66-4539-863F-827DB8C0F76B}" srcOrd="10" destOrd="0" presId="urn:microsoft.com/office/officeart/2008/layout/LinedList"/>
    <dgm:cxn modelId="{28ADFE3B-037B-45AE-9979-5D91EEDC8C3E}" type="presParOf" srcId="{F8F45624-8C21-41F2-B1A0-3B8568EB6F12}" destId="{C92401B7-1086-4BE5-B811-9DCE1E6A8FEC}" srcOrd="11" destOrd="0" presId="urn:microsoft.com/office/officeart/2008/layout/LinedList"/>
    <dgm:cxn modelId="{C3A6BA37-3C56-47CE-9E32-7A885978CD7E}" type="presParOf" srcId="{C92401B7-1086-4BE5-B811-9DCE1E6A8FEC}" destId="{68A17387-7E60-4206-9E12-94312EA5F682}" srcOrd="0" destOrd="0" presId="urn:microsoft.com/office/officeart/2008/layout/LinedList"/>
    <dgm:cxn modelId="{ED9CFF65-5683-491A-9AFE-9456A51EE5B8}" type="presParOf" srcId="{C92401B7-1086-4BE5-B811-9DCE1E6A8FEC}" destId="{B9768544-747E-4B78-A54B-B7788EB1DF96}" srcOrd="1" destOrd="0" presId="urn:microsoft.com/office/officeart/2008/layout/LinedList"/>
    <dgm:cxn modelId="{10B11638-1CC3-423A-A726-84C4AEB09240}" type="presParOf" srcId="{F8F45624-8C21-41F2-B1A0-3B8568EB6F12}" destId="{40080D8B-2B55-4BFB-BB99-C095D601BB24}" srcOrd="12" destOrd="0" presId="urn:microsoft.com/office/officeart/2008/layout/LinedList"/>
    <dgm:cxn modelId="{168C3AB1-5CAC-47B6-8A79-AA5A27DB62F8}" type="presParOf" srcId="{F8F45624-8C21-41F2-B1A0-3B8568EB6F12}" destId="{47C946DB-627B-49E4-878F-855F0FBBC32D}" srcOrd="13" destOrd="0" presId="urn:microsoft.com/office/officeart/2008/layout/LinedList"/>
    <dgm:cxn modelId="{1B467C26-5744-407D-B8BC-D016B0E87CF3}" type="presParOf" srcId="{47C946DB-627B-49E4-878F-855F0FBBC32D}" destId="{F1F4B76F-8B0E-4E27-8B7D-4AC2E08A5EB0}" srcOrd="0" destOrd="0" presId="urn:microsoft.com/office/officeart/2008/layout/LinedList"/>
    <dgm:cxn modelId="{B62428FC-008F-4FA1-BC39-264DE06D5A00}" type="presParOf" srcId="{47C946DB-627B-49E4-878F-855F0FBBC32D}" destId="{D5F7A066-004E-442B-8AF0-F399A746AE7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680D3D-0569-4454-82C2-9E7B1E314055}" type="doc">
      <dgm:prSet loTypeId="urn:microsoft.com/office/officeart/2005/8/layout/vProcess5" loCatId="process" qsTypeId="urn:microsoft.com/office/officeart/2005/8/quickstyle/simple5" qsCatId="simple" csTypeId="urn:microsoft.com/office/officeart/2005/8/colors/accent2_2" csCatId="accent2" phldr="1"/>
      <dgm:spPr/>
      <dgm:t>
        <a:bodyPr/>
        <a:lstStyle/>
        <a:p>
          <a:endParaRPr lang="en-US"/>
        </a:p>
      </dgm:t>
    </dgm:pt>
    <dgm:pt modelId="{2D84B072-19B6-4891-9226-28BCD981A34B}">
      <dgm:prSet custT="1"/>
      <dgm:spPr/>
      <dgm:t>
        <a:bodyPr/>
        <a:lstStyle/>
        <a:p>
          <a:r>
            <a:rPr lang="en-US" sz="2000" baseline="0">
              <a:latin typeface="Times New Roman"/>
              <a:cs typeface="Times New Roman"/>
            </a:rPr>
            <a:t>Why is global warming practices important in education?</a:t>
          </a:r>
          <a:endParaRPr lang="en-US" sz="2000">
            <a:latin typeface="Times New Roman"/>
            <a:cs typeface="Times New Roman"/>
          </a:endParaRPr>
        </a:p>
      </dgm:t>
    </dgm:pt>
    <dgm:pt modelId="{1AD27956-8858-49AA-8AD1-6F4E4761CC63}" type="parTrans" cxnId="{17F23D2C-4FAE-4205-88B3-C0A694C46ED3}">
      <dgm:prSet/>
      <dgm:spPr/>
      <dgm:t>
        <a:bodyPr/>
        <a:lstStyle/>
        <a:p>
          <a:endParaRPr lang="en-US"/>
        </a:p>
      </dgm:t>
    </dgm:pt>
    <dgm:pt modelId="{5C76EDE3-6355-4CE6-9DE6-FB6FBDA5E0D3}" type="sibTrans" cxnId="{17F23D2C-4FAE-4205-88B3-C0A694C46ED3}">
      <dgm:prSet/>
      <dgm:spPr/>
      <dgm:t>
        <a:bodyPr/>
        <a:lstStyle/>
        <a:p>
          <a:endParaRPr lang="en-US"/>
        </a:p>
      </dgm:t>
    </dgm:pt>
    <dgm:pt modelId="{9B8E8AB7-7828-43E9-A41B-11AA25426AF3}">
      <dgm:prSet custT="1"/>
      <dgm:spPr/>
      <dgm:t>
        <a:bodyPr/>
        <a:lstStyle/>
        <a:p>
          <a:r>
            <a:rPr lang="en-US" sz="2000">
              <a:latin typeface="Times New Roman"/>
              <a:cs typeface="Times New Roman"/>
            </a:rPr>
            <a:t>It encourages learners to think about the challenges in the global world </a:t>
          </a:r>
          <a:br>
            <a:rPr lang="en-US" sz="2000">
              <a:latin typeface="Times New Roman"/>
              <a:cs typeface="Times New Roman"/>
            </a:rPr>
          </a:br>
          <a:r>
            <a:rPr lang="en-US" sz="2000">
              <a:latin typeface="Times New Roman"/>
              <a:cs typeface="Times New Roman"/>
            </a:rPr>
            <a:t>Life, T.F. (2025)</a:t>
          </a:r>
        </a:p>
      </dgm:t>
    </dgm:pt>
    <dgm:pt modelId="{1C35B75D-1C78-4236-AED3-B0E5DF599B5C}" type="parTrans" cxnId="{70F2D9DA-0412-4D84-807C-CA99C98401F9}">
      <dgm:prSet/>
      <dgm:spPr/>
      <dgm:t>
        <a:bodyPr/>
        <a:lstStyle/>
        <a:p>
          <a:endParaRPr lang="en-US"/>
        </a:p>
      </dgm:t>
    </dgm:pt>
    <dgm:pt modelId="{7EAA8BF1-29B2-4EE4-8D79-0CF829D154D8}" type="sibTrans" cxnId="{70F2D9DA-0412-4D84-807C-CA99C98401F9}">
      <dgm:prSet/>
      <dgm:spPr/>
      <dgm:t>
        <a:bodyPr/>
        <a:lstStyle/>
        <a:p>
          <a:endParaRPr lang="en-US"/>
        </a:p>
      </dgm:t>
    </dgm:pt>
    <dgm:pt modelId="{0851359A-7B19-48C8-8AED-AEC57668B967}">
      <dgm:prSet phldr="0" custT="1"/>
      <dgm:spPr/>
      <dgm:t>
        <a:bodyPr/>
        <a:lstStyle/>
        <a:p>
          <a:pPr rtl="0"/>
          <a:r>
            <a:rPr lang="en-US" sz="2000"/>
            <a:t>UNESCO promotes climate education as an important tool to raise awareness, encourage behavior change, and provide the next generation with the skills to develop sustainable solutions.</a:t>
          </a:r>
          <a:r>
            <a:rPr lang="en-US" sz="2000">
              <a:solidFill>
                <a:srgbClr val="000000"/>
              </a:solidFill>
              <a:latin typeface="Century Gothic" panose="020B0502020202020204"/>
            </a:rPr>
            <a:t> (</a:t>
          </a:r>
          <a:r>
            <a:rPr lang="en-US" sz="2000">
              <a:solidFill>
                <a:srgbClr val="FFFFFF"/>
              </a:solidFill>
              <a:latin typeface="Century Gothic" panose="020B0502020202020204"/>
            </a:rPr>
            <a:t>UNESCO,2023)</a:t>
          </a:r>
        </a:p>
      </dgm:t>
    </dgm:pt>
    <dgm:pt modelId="{63E86509-FF19-4BF3-A35F-96EC825BA4E3}" type="parTrans" cxnId="{1A885801-8ABD-44E4-A0C3-D9A5FEBBB2C7}">
      <dgm:prSet/>
      <dgm:spPr/>
    </dgm:pt>
    <dgm:pt modelId="{8F4FC60A-4424-4D69-B7DE-9A646697AB7C}" type="sibTrans" cxnId="{1A885801-8ABD-44E4-A0C3-D9A5FEBBB2C7}">
      <dgm:prSet/>
      <dgm:spPr/>
      <dgm:t>
        <a:bodyPr/>
        <a:lstStyle/>
        <a:p>
          <a:endParaRPr lang="en-US"/>
        </a:p>
      </dgm:t>
    </dgm:pt>
    <dgm:pt modelId="{D781896F-8714-4327-8AC3-17ADB275B0D7}">
      <dgm:prSet phldr="0" custT="1"/>
      <dgm:spPr/>
      <dgm:t>
        <a:bodyPr/>
        <a:lstStyle/>
        <a:p>
          <a:pPr rtl="0"/>
          <a:r>
            <a:rPr lang="en-US" sz="2000">
              <a:solidFill>
                <a:schemeClr val="tx1"/>
              </a:solidFill>
              <a:latin typeface="Times New Roman"/>
              <a:ea typeface="Open Sans"/>
              <a:cs typeface="Times New Roman"/>
            </a:rPr>
            <a:t>The Eco Schools program helps supports youth to make environmental changes to schools and larger community.  (</a:t>
          </a:r>
          <a:r>
            <a:rPr lang="en-US" sz="2000">
              <a:solidFill>
                <a:schemeClr val="tx1"/>
              </a:solidFill>
              <a:latin typeface="Times New Roman"/>
              <a:ea typeface="Roboto"/>
              <a:cs typeface="Times New Roman"/>
            </a:rPr>
            <a:t>GOV.WALES. 2024)</a:t>
          </a:r>
        </a:p>
      </dgm:t>
    </dgm:pt>
    <dgm:pt modelId="{D2167C70-6EF4-4D51-A526-7945A020AD74}" type="parTrans" cxnId="{4797B7BE-C5B2-4BD9-8260-DD54D5ED81DB}">
      <dgm:prSet/>
      <dgm:spPr/>
    </dgm:pt>
    <dgm:pt modelId="{8D172C1C-FE33-480C-B2BE-3DF1C8BE3FF1}" type="sibTrans" cxnId="{4797B7BE-C5B2-4BD9-8260-DD54D5ED81DB}">
      <dgm:prSet/>
      <dgm:spPr/>
      <dgm:t>
        <a:bodyPr/>
        <a:lstStyle/>
        <a:p>
          <a:endParaRPr lang="en-US"/>
        </a:p>
      </dgm:t>
    </dgm:pt>
    <dgm:pt modelId="{8A33736F-3887-4ACC-9A05-20CF7DB7ED26}" type="pres">
      <dgm:prSet presAssocID="{29680D3D-0569-4454-82C2-9E7B1E314055}" presName="outerComposite" presStyleCnt="0">
        <dgm:presLayoutVars>
          <dgm:chMax val="5"/>
          <dgm:dir/>
          <dgm:resizeHandles val="exact"/>
        </dgm:presLayoutVars>
      </dgm:prSet>
      <dgm:spPr/>
    </dgm:pt>
    <dgm:pt modelId="{122609F8-0CBA-4AA7-9B13-C1DF294CA12F}" type="pres">
      <dgm:prSet presAssocID="{29680D3D-0569-4454-82C2-9E7B1E314055}" presName="dummyMaxCanvas" presStyleCnt="0">
        <dgm:presLayoutVars/>
      </dgm:prSet>
      <dgm:spPr/>
    </dgm:pt>
    <dgm:pt modelId="{70956CD2-C9DB-4D4D-99D0-EA07ECBE64B6}" type="pres">
      <dgm:prSet presAssocID="{29680D3D-0569-4454-82C2-9E7B1E314055}" presName="FourNodes_1" presStyleLbl="node1" presStyleIdx="0" presStyleCnt="4">
        <dgm:presLayoutVars>
          <dgm:bulletEnabled val="1"/>
        </dgm:presLayoutVars>
      </dgm:prSet>
      <dgm:spPr/>
    </dgm:pt>
    <dgm:pt modelId="{17C74EC8-AA2E-4DA8-8E74-6CC49A384166}" type="pres">
      <dgm:prSet presAssocID="{29680D3D-0569-4454-82C2-9E7B1E314055}" presName="FourNodes_2" presStyleLbl="node1" presStyleIdx="1" presStyleCnt="4">
        <dgm:presLayoutVars>
          <dgm:bulletEnabled val="1"/>
        </dgm:presLayoutVars>
      </dgm:prSet>
      <dgm:spPr/>
    </dgm:pt>
    <dgm:pt modelId="{39EE8416-F0DC-4EB4-8D19-FD953012152F}" type="pres">
      <dgm:prSet presAssocID="{29680D3D-0569-4454-82C2-9E7B1E314055}" presName="FourNodes_3" presStyleLbl="node1" presStyleIdx="2" presStyleCnt="4">
        <dgm:presLayoutVars>
          <dgm:bulletEnabled val="1"/>
        </dgm:presLayoutVars>
      </dgm:prSet>
      <dgm:spPr/>
    </dgm:pt>
    <dgm:pt modelId="{D7EBC505-DEF0-4857-AC42-F24AC9784613}" type="pres">
      <dgm:prSet presAssocID="{29680D3D-0569-4454-82C2-9E7B1E314055}" presName="FourNodes_4" presStyleLbl="node1" presStyleIdx="3" presStyleCnt="4">
        <dgm:presLayoutVars>
          <dgm:bulletEnabled val="1"/>
        </dgm:presLayoutVars>
      </dgm:prSet>
      <dgm:spPr/>
    </dgm:pt>
    <dgm:pt modelId="{92C340C8-B72B-42B0-9CB2-646A1C577A5E}" type="pres">
      <dgm:prSet presAssocID="{29680D3D-0569-4454-82C2-9E7B1E314055}" presName="FourConn_1-2" presStyleLbl="fgAccFollowNode1" presStyleIdx="0" presStyleCnt="3">
        <dgm:presLayoutVars>
          <dgm:bulletEnabled val="1"/>
        </dgm:presLayoutVars>
      </dgm:prSet>
      <dgm:spPr/>
    </dgm:pt>
    <dgm:pt modelId="{BA141F68-DF34-49BF-91DB-B63528576FFB}" type="pres">
      <dgm:prSet presAssocID="{29680D3D-0569-4454-82C2-9E7B1E314055}" presName="FourConn_2-3" presStyleLbl="fgAccFollowNode1" presStyleIdx="1" presStyleCnt="3">
        <dgm:presLayoutVars>
          <dgm:bulletEnabled val="1"/>
        </dgm:presLayoutVars>
      </dgm:prSet>
      <dgm:spPr/>
    </dgm:pt>
    <dgm:pt modelId="{9D0EDA0B-64D5-4D62-96BE-261C0E564B77}" type="pres">
      <dgm:prSet presAssocID="{29680D3D-0569-4454-82C2-9E7B1E314055}" presName="FourConn_3-4" presStyleLbl="fgAccFollowNode1" presStyleIdx="2" presStyleCnt="3">
        <dgm:presLayoutVars>
          <dgm:bulletEnabled val="1"/>
        </dgm:presLayoutVars>
      </dgm:prSet>
      <dgm:spPr/>
    </dgm:pt>
    <dgm:pt modelId="{CA81B05F-1849-47E6-94E2-778768FD9E62}" type="pres">
      <dgm:prSet presAssocID="{29680D3D-0569-4454-82C2-9E7B1E314055}" presName="FourNodes_1_text" presStyleLbl="node1" presStyleIdx="3" presStyleCnt="4">
        <dgm:presLayoutVars>
          <dgm:bulletEnabled val="1"/>
        </dgm:presLayoutVars>
      </dgm:prSet>
      <dgm:spPr/>
    </dgm:pt>
    <dgm:pt modelId="{FD7D4C85-4DE1-4368-9B13-1937325D095B}" type="pres">
      <dgm:prSet presAssocID="{29680D3D-0569-4454-82C2-9E7B1E314055}" presName="FourNodes_2_text" presStyleLbl="node1" presStyleIdx="3" presStyleCnt="4">
        <dgm:presLayoutVars>
          <dgm:bulletEnabled val="1"/>
        </dgm:presLayoutVars>
      </dgm:prSet>
      <dgm:spPr/>
    </dgm:pt>
    <dgm:pt modelId="{145CBB60-5AE0-46A9-ABF2-38E0A9BC4010}" type="pres">
      <dgm:prSet presAssocID="{29680D3D-0569-4454-82C2-9E7B1E314055}" presName="FourNodes_3_text" presStyleLbl="node1" presStyleIdx="3" presStyleCnt="4">
        <dgm:presLayoutVars>
          <dgm:bulletEnabled val="1"/>
        </dgm:presLayoutVars>
      </dgm:prSet>
      <dgm:spPr/>
    </dgm:pt>
    <dgm:pt modelId="{F0F1661C-EBAF-4CD5-BC63-500187BC6AD1}" type="pres">
      <dgm:prSet presAssocID="{29680D3D-0569-4454-82C2-9E7B1E314055}" presName="FourNodes_4_text" presStyleLbl="node1" presStyleIdx="3" presStyleCnt="4">
        <dgm:presLayoutVars>
          <dgm:bulletEnabled val="1"/>
        </dgm:presLayoutVars>
      </dgm:prSet>
      <dgm:spPr/>
    </dgm:pt>
  </dgm:ptLst>
  <dgm:cxnLst>
    <dgm:cxn modelId="{1A885801-8ABD-44E4-A0C3-D9A5FEBBB2C7}" srcId="{29680D3D-0569-4454-82C2-9E7B1E314055}" destId="{0851359A-7B19-48C8-8AED-AEC57668B967}" srcOrd="2" destOrd="0" parTransId="{63E86509-FF19-4BF3-A35F-96EC825BA4E3}" sibTransId="{8F4FC60A-4424-4D69-B7DE-9A646697AB7C}"/>
    <dgm:cxn modelId="{D2A18F03-6494-4789-929D-19F7E28EF583}" type="presOf" srcId="{D781896F-8714-4327-8AC3-17ADB275B0D7}" destId="{F0F1661C-EBAF-4CD5-BC63-500187BC6AD1}" srcOrd="1" destOrd="0" presId="urn:microsoft.com/office/officeart/2005/8/layout/vProcess5"/>
    <dgm:cxn modelId="{A5835F07-F966-47F1-9AB6-FD5298D4F791}" type="presOf" srcId="{0851359A-7B19-48C8-8AED-AEC57668B967}" destId="{39EE8416-F0DC-4EB4-8D19-FD953012152F}" srcOrd="0" destOrd="0" presId="urn:microsoft.com/office/officeart/2005/8/layout/vProcess5"/>
    <dgm:cxn modelId="{F9A1020C-37DD-426F-86B4-B55D702D7DED}" type="presOf" srcId="{29680D3D-0569-4454-82C2-9E7B1E314055}" destId="{8A33736F-3887-4ACC-9A05-20CF7DB7ED26}" srcOrd="0" destOrd="0" presId="urn:microsoft.com/office/officeart/2005/8/layout/vProcess5"/>
    <dgm:cxn modelId="{825C4524-01F3-40DC-8DAB-346426E5A8A9}" type="presOf" srcId="{8F4FC60A-4424-4D69-B7DE-9A646697AB7C}" destId="{9D0EDA0B-64D5-4D62-96BE-261C0E564B77}" srcOrd="0" destOrd="0" presId="urn:microsoft.com/office/officeart/2005/8/layout/vProcess5"/>
    <dgm:cxn modelId="{17F23D2C-4FAE-4205-88B3-C0A694C46ED3}" srcId="{29680D3D-0569-4454-82C2-9E7B1E314055}" destId="{2D84B072-19B6-4891-9226-28BCD981A34B}" srcOrd="0" destOrd="0" parTransId="{1AD27956-8858-49AA-8AD1-6F4E4761CC63}" sibTransId="{5C76EDE3-6355-4CE6-9DE6-FB6FBDA5E0D3}"/>
    <dgm:cxn modelId="{4FE20532-00B7-432A-8C3A-4107054BC485}" type="presOf" srcId="{9B8E8AB7-7828-43E9-A41B-11AA25426AF3}" destId="{17C74EC8-AA2E-4DA8-8E74-6CC49A384166}" srcOrd="0" destOrd="0" presId="urn:microsoft.com/office/officeart/2005/8/layout/vProcess5"/>
    <dgm:cxn modelId="{E43C1760-5335-4470-B4B4-2077B154E33E}" type="presOf" srcId="{5C76EDE3-6355-4CE6-9DE6-FB6FBDA5E0D3}" destId="{92C340C8-B72B-42B0-9CB2-646A1C577A5E}" srcOrd="0" destOrd="0" presId="urn:microsoft.com/office/officeart/2005/8/layout/vProcess5"/>
    <dgm:cxn modelId="{3D806841-9E44-4F62-BC7A-F50391E561D6}" type="presOf" srcId="{D781896F-8714-4327-8AC3-17ADB275B0D7}" destId="{D7EBC505-DEF0-4857-AC42-F24AC9784613}" srcOrd="0" destOrd="0" presId="urn:microsoft.com/office/officeart/2005/8/layout/vProcess5"/>
    <dgm:cxn modelId="{A9BE005A-A09E-445A-8202-77EBE13AC4CE}" type="presOf" srcId="{2D84B072-19B6-4891-9226-28BCD981A34B}" destId="{70956CD2-C9DB-4D4D-99D0-EA07ECBE64B6}" srcOrd="0" destOrd="0" presId="urn:microsoft.com/office/officeart/2005/8/layout/vProcess5"/>
    <dgm:cxn modelId="{CDF9C68A-FE14-42DF-AC4F-588B3FE89441}" type="presOf" srcId="{0851359A-7B19-48C8-8AED-AEC57668B967}" destId="{145CBB60-5AE0-46A9-ABF2-38E0A9BC4010}" srcOrd="1" destOrd="0" presId="urn:microsoft.com/office/officeart/2005/8/layout/vProcess5"/>
    <dgm:cxn modelId="{4682D79E-AB53-4D30-9A72-A56A13D58CD7}" type="presOf" srcId="{9B8E8AB7-7828-43E9-A41B-11AA25426AF3}" destId="{FD7D4C85-4DE1-4368-9B13-1937325D095B}" srcOrd="1" destOrd="0" presId="urn:microsoft.com/office/officeart/2005/8/layout/vProcess5"/>
    <dgm:cxn modelId="{4797B7BE-C5B2-4BD9-8260-DD54D5ED81DB}" srcId="{29680D3D-0569-4454-82C2-9E7B1E314055}" destId="{D781896F-8714-4327-8AC3-17ADB275B0D7}" srcOrd="3" destOrd="0" parTransId="{D2167C70-6EF4-4D51-A526-7945A020AD74}" sibTransId="{8D172C1C-FE33-480C-B2BE-3DF1C8BE3FF1}"/>
    <dgm:cxn modelId="{84B77AC5-087E-477C-872F-B589B0185FEB}" type="presOf" srcId="{7EAA8BF1-29B2-4EE4-8D79-0CF829D154D8}" destId="{BA141F68-DF34-49BF-91DB-B63528576FFB}" srcOrd="0" destOrd="0" presId="urn:microsoft.com/office/officeart/2005/8/layout/vProcess5"/>
    <dgm:cxn modelId="{70F2D9DA-0412-4D84-807C-CA99C98401F9}" srcId="{29680D3D-0569-4454-82C2-9E7B1E314055}" destId="{9B8E8AB7-7828-43E9-A41B-11AA25426AF3}" srcOrd="1" destOrd="0" parTransId="{1C35B75D-1C78-4236-AED3-B0E5DF599B5C}" sibTransId="{7EAA8BF1-29B2-4EE4-8D79-0CF829D154D8}"/>
    <dgm:cxn modelId="{683045EC-1706-4755-A7CA-A64916D10B3C}" type="presOf" srcId="{2D84B072-19B6-4891-9226-28BCD981A34B}" destId="{CA81B05F-1849-47E6-94E2-778768FD9E62}" srcOrd="1" destOrd="0" presId="urn:microsoft.com/office/officeart/2005/8/layout/vProcess5"/>
    <dgm:cxn modelId="{203BF6FA-64D3-4003-957C-63D011EC880B}" type="presParOf" srcId="{8A33736F-3887-4ACC-9A05-20CF7DB7ED26}" destId="{122609F8-0CBA-4AA7-9B13-C1DF294CA12F}" srcOrd="0" destOrd="0" presId="urn:microsoft.com/office/officeart/2005/8/layout/vProcess5"/>
    <dgm:cxn modelId="{FD86D94B-95D8-406F-92B3-B1FEAB6E4E55}" type="presParOf" srcId="{8A33736F-3887-4ACC-9A05-20CF7DB7ED26}" destId="{70956CD2-C9DB-4D4D-99D0-EA07ECBE64B6}" srcOrd="1" destOrd="0" presId="urn:microsoft.com/office/officeart/2005/8/layout/vProcess5"/>
    <dgm:cxn modelId="{293F609E-7454-4357-96D6-55278DAAE140}" type="presParOf" srcId="{8A33736F-3887-4ACC-9A05-20CF7DB7ED26}" destId="{17C74EC8-AA2E-4DA8-8E74-6CC49A384166}" srcOrd="2" destOrd="0" presId="urn:microsoft.com/office/officeart/2005/8/layout/vProcess5"/>
    <dgm:cxn modelId="{2C02BAD4-11E5-4F23-A393-6346654EF2EB}" type="presParOf" srcId="{8A33736F-3887-4ACC-9A05-20CF7DB7ED26}" destId="{39EE8416-F0DC-4EB4-8D19-FD953012152F}" srcOrd="3" destOrd="0" presId="urn:microsoft.com/office/officeart/2005/8/layout/vProcess5"/>
    <dgm:cxn modelId="{E1B2DCDD-086B-4194-89D9-1AA64AA5170A}" type="presParOf" srcId="{8A33736F-3887-4ACC-9A05-20CF7DB7ED26}" destId="{D7EBC505-DEF0-4857-AC42-F24AC9784613}" srcOrd="4" destOrd="0" presId="urn:microsoft.com/office/officeart/2005/8/layout/vProcess5"/>
    <dgm:cxn modelId="{795D6C66-BBC5-41E3-827B-63BDD1B5FE18}" type="presParOf" srcId="{8A33736F-3887-4ACC-9A05-20CF7DB7ED26}" destId="{92C340C8-B72B-42B0-9CB2-646A1C577A5E}" srcOrd="5" destOrd="0" presId="urn:microsoft.com/office/officeart/2005/8/layout/vProcess5"/>
    <dgm:cxn modelId="{473F05AC-4EE5-4594-AFEF-9357E48AB228}" type="presParOf" srcId="{8A33736F-3887-4ACC-9A05-20CF7DB7ED26}" destId="{BA141F68-DF34-49BF-91DB-B63528576FFB}" srcOrd="6" destOrd="0" presId="urn:microsoft.com/office/officeart/2005/8/layout/vProcess5"/>
    <dgm:cxn modelId="{AB4B4502-8675-4891-824D-15F8D50C5063}" type="presParOf" srcId="{8A33736F-3887-4ACC-9A05-20CF7DB7ED26}" destId="{9D0EDA0B-64D5-4D62-96BE-261C0E564B77}" srcOrd="7" destOrd="0" presId="urn:microsoft.com/office/officeart/2005/8/layout/vProcess5"/>
    <dgm:cxn modelId="{48D5E334-ABBA-42B9-97AB-2AB5084A31D5}" type="presParOf" srcId="{8A33736F-3887-4ACC-9A05-20CF7DB7ED26}" destId="{CA81B05F-1849-47E6-94E2-778768FD9E62}" srcOrd="8" destOrd="0" presId="urn:microsoft.com/office/officeart/2005/8/layout/vProcess5"/>
    <dgm:cxn modelId="{DFE5B9D5-74BC-495C-9C9D-6006B5CAE66F}" type="presParOf" srcId="{8A33736F-3887-4ACC-9A05-20CF7DB7ED26}" destId="{FD7D4C85-4DE1-4368-9B13-1937325D095B}" srcOrd="9" destOrd="0" presId="urn:microsoft.com/office/officeart/2005/8/layout/vProcess5"/>
    <dgm:cxn modelId="{54D5FE56-BBC2-4424-9D0C-5A5F434AEC5B}" type="presParOf" srcId="{8A33736F-3887-4ACC-9A05-20CF7DB7ED26}" destId="{145CBB60-5AE0-46A9-ABF2-38E0A9BC4010}" srcOrd="10" destOrd="0" presId="urn:microsoft.com/office/officeart/2005/8/layout/vProcess5"/>
    <dgm:cxn modelId="{B205DDC3-3B6D-4EC5-93E7-142933D19E78}" type="presParOf" srcId="{8A33736F-3887-4ACC-9A05-20CF7DB7ED26}" destId="{F0F1661C-EBAF-4CD5-BC63-500187BC6AD1}"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5248146-7D98-49DD-8D13-DB16C6A943BE}" type="doc">
      <dgm:prSet loTypeId="urn:microsoft.com/office/officeart/2016/7/layout/RepeatingBendingProcessNew" loCatId="process" qsTypeId="urn:microsoft.com/office/officeart/2005/8/quickstyle/simple2" qsCatId="simple" csTypeId="urn:microsoft.com/office/officeart/2005/8/colors/colorful1" csCatId="colorful"/>
      <dgm:spPr/>
      <dgm:t>
        <a:bodyPr/>
        <a:lstStyle/>
        <a:p>
          <a:endParaRPr lang="en-US"/>
        </a:p>
      </dgm:t>
    </dgm:pt>
    <dgm:pt modelId="{8CAA5A86-9985-4ADA-BA56-41ECDCCBBA9C}">
      <dgm:prSet/>
      <dgm:spPr/>
      <dgm:t>
        <a:bodyPr/>
        <a:lstStyle/>
        <a:p>
          <a:r>
            <a:rPr lang="en-GB"/>
            <a:t>Insufficient number of qualified teachers.</a:t>
          </a:r>
          <a:endParaRPr lang="en-US"/>
        </a:p>
      </dgm:t>
    </dgm:pt>
    <dgm:pt modelId="{1EB7D3CC-0B7E-4586-A6A8-B416AA8934BE}" type="parTrans" cxnId="{C631A3D5-1B12-4688-9FF3-9CE952591602}">
      <dgm:prSet/>
      <dgm:spPr/>
      <dgm:t>
        <a:bodyPr/>
        <a:lstStyle/>
        <a:p>
          <a:endParaRPr lang="en-US"/>
        </a:p>
      </dgm:t>
    </dgm:pt>
    <dgm:pt modelId="{80945024-E58D-49FD-83EA-C56B65AC3D3F}" type="sibTrans" cxnId="{C631A3D5-1B12-4688-9FF3-9CE952591602}">
      <dgm:prSet/>
      <dgm:spPr/>
      <dgm:t>
        <a:bodyPr/>
        <a:lstStyle/>
        <a:p>
          <a:endParaRPr lang="en-US"/>
        </a:p>
      </dgm:t>
    </dgm:pt>
    <dgm:pt modelId="{DE43EAB6-C1B5-484E-8C7F-E26052169F4E}">
      <dgm:prSet/>
      <dgm:spPr/>
      <dgm:t>
        <a:bodyPr/>
        <a:lstStyle/>
        <a:p>
          <a:r>
            <a:rPr lang="en-GB"/>
            <a:t>Poor quality of learning environments.</a:t>
          </a:r>
          <a:endParaRPr lang="en-US"/>
        </a:p>
      </dgm:t>
    </dgm:pt>
    <dgm:pt modelId="{E57D3053-BDBF-4DE6-BA37-1A30C38FFB78}" type="parTrans" cxnId="{776505CC-B622-4654-8EC0-17F59DF9F71E}">
      <dgm:prSet/>
      <dgm:spPr/>
      <dgm:t>
        <a:bodyPr/>
        <a:lstStyle/>
        <a:p>
          <a:endParaRPr lang="en-US"/>
        </a:p>
      </dgm:t>
    </dgm:pt>
    <dgm:pt modelId="{D7288DFE-6991-4CF2-8C60-BC52861175E7}" type="sibTrans" cxnId="{776505CC-B622-4654-8EC0-17F59DF9F71E}">
      <dgm:prSet/>
      <dgm:spPr/>
      <dgm:t>
        <a:bodyPr/>
        <a:lstStyle/>
        <a:p>
          <a:endParaRPr lang="en-US"/>
        </a:p>
      </dgm:t>
    </dgm:pt>
    <dgm:pt modelId="{ED1B8321-98B6-4E5D-8860-83D0DD8DCF9D}">
      <dgm:prSet/>
      <dgm:spPr/>
      <dgm:t>
        <a:bodyPr/>
        <a:lstStyle/>
        <a:p>
          <a:r>
            <a:rPr lang="en-GB"/>
            <a:t>Lack of basic infrastructure, including water, sanitation, and hygiene (WASH) facilities.</a:t>
          </a:r>
          <a:endParaRPr lang="en-US"/>
        </a:p>
      </dgm:t>
    </dgm:pt>
    <dgm:pt modelId="{6364D597-B03D-4FE1-809E-5A0CA4A4A0BF}" type="parTrans" cxnId="{B00420AC-01F0-4346-92F7-C3F6D991ECEB}">
      <dgm:prSet/>
      <dgm:spPr/>
      <dgm:t>
        <a:bodyPr/>
        <a:lstStyle/>
        <a:p>
          <a:endParaRPr lang="en-US"/>
        </a:p>
      </dgm:t>
    </dgm:pt>
    <dgm:pt modelId="{DF6D78F6-5135-45CC-A3A5-157F0DE2BEF2}" type="sibTrans" cxnId="{B00420AC-01F0-4346-92F7-C3F6D991ECEB}">
      <dgm:prSet/>
      <dgm:spPr/>
      <dgm:t>
        <a:bodyPr/>
        <a:lstStyle/>
        <a:p>
          <a:endParaRPr lang="en-US"/>
        </a:p>
      </dgm:t>
    </dgm:pt>
    <dgm:pt modelId="{BCC0D9C1-59AB-4842-845E-A833D522E795}">
      <dgm:prSet/>
      <dgm:spPr/>
      <dgm:t>
        <a:bodyPr/>
        <a:lstStyle/>
        <a:p>
          <a:r>
            <a:rPr lang="en-GB"/>
            <a:t>Adverse impacts on adolescent girls and children with disabilities. </a:t>
          </a:r>
          <a:endParaRPr lang="en-US"/>
        </a:p>
      </dgm:t>
    </dgm:pt>
    <dgm:pt modelId="{8D5CD81D-2FEE-4F3F-A36C-AE89AA26A167}" type="parTrans" cxnId="{BE63AAFC-1E0B-49E5-B55C-1B96112100FE}">
      <dgm:prSet/>
      <dgm:spPr/>
      <dgm:t>
        <a:bodyPr/>
        <a:lstStyle/>
        <a:p>
          <a:endParaRPr lang="en-US"/>
        </a:p>
      </dgm:t>
    </dgm:pt>
    <dgm:pt modelId="{E3E03C5D-BA7C-4B67-A323-AF145F7CD63E}" type="sibTrans" cxnId="{BE63AAFC-1E0B-49E5-B55C-1B96112100FE}">
      <dgm:prSet/>
      <dgm:spPr/>
      <dgm:t>
        <a:bodyPr/>
        <a:lstStyle/>
        <a:p>
          <a:endParaRPr lang="en-US"/>
        </a:p>
      </dgm:t>
    </dgm:pt>
    <dgm:pt modelId="{16762C0C-9506-4DAC-B22B-402C16ACA6AB}">
      <dgm:prSet/>
      <dgm:spPr/>
      <dgm:t>
        <a:bodyPr/>
        <a:lstStyle/>
        <a:p>
          <a:r>
            <a:rPr lang="en-GB"/>
            <a:t>Presence of violence in schools, including corporal punishment by teachers.</a:t>
          </a:r>
          <a:endParaRPr lang="en-US"/>
        </a:p>
      </dgm:t>
    </dgm:pt>
    <dgm:pt modelId="{09DDE3B0-C7BD-488E-A448-DB3E33D7E85C}" type="parTrans" cxnId="{D39A5E35-0069-48A5-BB5F-9E62D9750D70}">
      <dgm:prSet/>
      <dgm:spPr/>
      <dgm:t>
        <a:bodyPr/>
        <a:lstStyle/>
        <a:p>
          <a:endParaRPr lang="en-US"/>
        </a:p>
      </dgm:t>
    </dgm:pt>
    <dgm:pt modelId="{4FB07243-6B6B-442F-9E81-7BF2863F24C0}" type="sibTrans" cxnId="{D39A5E35-0069-48A5-BB5F-9E62D9750D70}">
      <dgm:prSet/>
      <dgm:spPr/>
      <dgm:t>
        <a:bodyPr/>
        <a:lstStyle/>
        <a:p>
          <a:endParaRPr lang="en-US"/>
        </a:p>
      </dgm:t>
    </dgm:pt>
    <dgm:pt modelId="{7F5C4971-EF7D-47FE-A6A9-4A8A34F2F902}">
      <dgm:prSet/>
      <dgm:spPr/>
      <dgm:t>
        <a:bodyPr/>
        <a:lstStyle/>
        <a:p>
          <a:r>
            <a:rPr lang="en-GB"/>
            <a:t>Ongoing discrimination against children with disabilities.</a:t>
          </a:r>
          <a:endParaRPr lang="en-US"/>
        </a:p>
      </dgm:t>
    </dgm:pt>
    <dgm:pt modelId="{A1698847-F245-4256-BBCF-F16F21639510}" type="parTrans" cxnId="{37971CD2-CDD1-473E-96CE-CD0D73BD7D1D}">
      <dgm:prSet/>
      <dgm:spPr/>
      <dgm:t>
        <a:bodyPr/>
        <a:lstStyle/>
        <a:p>
          <a:endParaRPr lang="en-US"/>
        </a:p>
      </dgm:t>
    </dgm:pt>
    <dgm:pt modelId="{8BB6D145-EF8B-4783-881F-4C67C0106332}" type="sibTrans" cxnId="{37971CD2-CDD1-473E-96CE-CD0D73BD7D1D}">
      <dgm:prSet/>
      <dgm:spPr/>
      <dgm:t>
        <a:bodyPr/>
        <a:lstStyle/>
        <a:p>
          <a:endParaRPr lang="en-US"/>
        </a:p>
      </dgm:t>
    </dgm:pt>
    <dgm:pt modelId="{B25F38FD-FFA0-49B4-BC8B-F24B43F52B43}">
      <dgm:prSet/>
      <dgm:spPr/>
      <dgm:t>
        <a:bodyPr/>
        <a:lstStyle/>
        <a:p>
          <a:r>
            <a:rPr lang="en-GB"/>
            <a:t>Lack of understanding among parents about the value of education.</a:t>
          </a:r>
          <a:endParaRPr lang="en-US"/>
        </a:p>
      </dgm:t>
    </dgm:pt>
    <dgm:pt modelId="{9B5A88AC-8444-4AE7-A60A-7E15DC2B2425}" type="parTrans" cxnId="{2B8D83FC-AD9A-436E-9F08-0FEECDF4EC2B}">
      <dgm:prSet/>
      <dgm:spPr/>
      <dgm:t>
        <a:bodyPr/>
        <a:lstStyle/>
        <a:p>
          <a:endParaRPr lang="en-US"/>
        </a:p>
      </dgm:t>
    </dgm:pt>
    <dgm:pt modelId="{3C6D91E0-FB2B-44ED-9370-190FD29FCEA2}" type="sibTrans" cxnId="{2B8D83FC-AD9A-436E-9F08-0FEECDF4EC2B}">
      <dgm:prSet/>
      <dgm:spPr/>
      <dgm:t>
        <a:bodyPr/>
        <a:lstStyle/>
        <a:p>
          <a:endParaRPr lang="en-US"/>
        </a:p>
      </dgm:t>
    </dgm:pt>
    <dgm:pt modelId="{6705DCFA-215B-4D22-8B15-36A9B3169E3A}">
      <dgm:prSet/>
      <dgm:spPr/>
      <dgm:t>
        <a:bodyPr/>
        <a:lstStyle/>
        <a:p>
          <a:r>
            <a:rPr lang="en-GB"/>
            <a:t>Financial barriers preventing many parents from sending their children to school, especially in rural and deprived areas (Varthana, 2024).</a:t>
          </a:r>
          <a:endParaRPr lang="en-US"/>
        </a:p>
      </dgm:t>
    </dgm:pt>
    <dgm:pt modelId="{078B1C90-8CB0-4EEF-8095-3E7FF729B8FC}" type="parTrans" cxnId="{217895A1-B728-46E3-BCCF-B825BF763DBC}">
      <dgm:prSet/>
      <dgm:spPr/>
      <dgm:t>
        <a:bodyPr/>
        <a:lstStyle/>
        <a:p>
          <a:endParaRPr lang="en-US"/>
        </a:p>
      </dgm:t>
    </dgm:pt>
    <dgm:pt modelId="{78E55C8C-A80D-4ECB-B78E-42A1CDAFFC52}" type="sibTrans" cxnId="{217895A1-B728-46E3-BCCF-B825BF763DBC}">
      <dgm:prSet/>
      <dgm:spPr/>
      <dgm:t>
        <a:bodyPr/>
        <a:lstStyle/>
        <a:p>
          <a:endParaRPr lang="en-US"/>
        </a:p>
      </dgm:t>
    </dgm:pt>
    <dgm:pt modelId="{652CCC1B-CE51-471D-85F7-DF03084C84F4}" type="pres">
      <dgm:prSet presAssocID="{25248146-7D98-49DD-8D13-DB16C6A943BE}" presName="Name0" presStyleCnt="0">
        <dgm:presLayoutVars>
          <dgm:dir/>
          <dgm:resizeHandles val="exact"/>
        </dgm:presLayoutVars>
      </dgm:prSet>
      <dgm:spPr/>
    </dgm:pt>
    <dgm:pt modelId="{D3198C18-ADAD-4A88-85BC-D85ACB82CA94}" type="pres">
      <dgm:prSet presAssocID="{8CAA5A86-9985-4ADA-BA56-41ECDCCBBA9C}" presName="node" presStyleLbl="node1" presStyleIdx="0" presStyleCnt="8">
        <dgm:presLayoutVars>
          <dgm:bulletEnabled val="1"/>
        </dgm:presLayoutVars>
      </dgm:prSet>
      <dgm:spPr/>
    </dgm:pt>
    <dgm:pt modelId="{DD36D1BA-80BA-4EEF-9C1D-01A59900493C}" type="pres">
      <dgm:prSet presAssocID="{80945024-E58D-49FD-83EA-C56B65AC3D3F}" presName="sibTrans" presStyleLbl="sibTrans1D1" presStyleIdx="0" presStyleCnt="7"/>
      <dgm:spPr/>
    </dgm:pt>
    <dgm:pt modelId="{F915B239-591C-4243-A47B-8B4F9C1BB797}" type="pres">
      <dgm:prSet presAssocID="{80945024-E58D-49FD-83EA-C56B65AC3D3F}" presName="connectorText" presStyleLbl="sibTrans1D1" presStyleIdx="0" presStyleCnt="7"/>
      <dgm:spPr/>
    </dgm:pt>
    <dgm:pt modelId="{982965E5-9819-4A5B-83C5-481B399641AA}" type="pres">
      <dgm:prSet presAssocID="{DE43EAB6-C1B5-484E-8C7F-E26052169F4E}" presName="node" presStyleLbl="node1" presStyleIdx="1" presStyleCnt="8">
        <dgm:presLayoutVars>
          <dgm:bulletEnabled val="1"/>
        </dgm:presLayoutVars>
      </dgm:prSet>
      <dgm:spPr/>
    </dgm:pt>
    <dgm:pt modelId="{B655B135-09E1-4354-B469-D19DA4F2AC08}" type="pres">
      <dgm:prSet presAssocID="{D7288DFE-6991-4CF2-8C60-BC52861175E7}" presName="sibTrans" presStyleLbl="sibTrans1D1" presStyleIdx="1" presStyleCnt="7"/>
      <dgm:spPr/>
    </dgm:pt>
    <dgm:pt modelId="{0C96242D-4800-4CEE-A4D1-4627AD8025BA}" type="pres">
      <dgm:prSet presAssocID="{D7288DFE-6991-4CF2-8C60-BC52861175E7}" presName="connectorText" presStyleLbl="sibTrans1D1" presStyleIdx="1" presStyleCnt="7"/>
      <dgm:spPr/>
    </dgm:pt>
    <dgm:pt modelId="{9B13363A-DA71-40EE-8289-5B5D54B1E5C8}" type="pres">
      <dgm:prSet presAssocID="{ED1B8321-98B6-4E5D-8860-83D0DD8DCF9D}" presName="node" presStyleLbl="node1" presStyleIdx="2" presStyleCnt="8">
        <dgm:presLayoutVars>
          <dgm:bulletEnabled val="1"/>
        </dgm:presLayoutVars>
      </dgm:prSet>
      <dgm:spPr/>
    </dgm:pt>
    <dgm:pt modelId="{0D2955F1-DE06-481F-BAEB-D711B16B451B}" type="pres">
      <dgm:prSet presAssocID="{DF6D78F6-5135-45CC-A3A5-157F0DE2BEF2}" presName="sibTrans" presStyleLbl="sibTrans1D1" presStyleIdx="2" presStyleCnt="7"/>
      <dgm:spPr/>
    </dgm:pt>
    <dgm:pt modelId="{C8A5EF0E-B1F3-4FF1-AE70-6CD02B5B38A8}" type="pres">
      <dgm:prSet presAssocID="{DF6D78F6-5135-45CC-A3A5-157F0DE2BEF2}" presName="connectorText" presStyleLbl="sibTrans1D1" presStyleIdx="2" presStyleCnt="7"/>
      <dgm:spPr/>
    </dgm:pt>
    <dgm:pt modelId="{CE63E7D8-8511-4C62-A892-AF04E9C6EE8B}" type="pres">
      <dgm:prSet presAssocID="{BCC0D9C1-59AB-4842-845E-A833D522E795}" presName="node" presStyleLbl="node1" presStyleIdx="3" presStyleCnt="8">
        <dgm:presLayoutVars>
          <dgm:bulletEnabled val="1"/>
        </dgm:presLayoutVars>
      </dgm:prSet>
      <dgm:spPr/>
    </dgm:pt>
    <dgm:pt modelId="{90FF5092-66DE-4B62-80D7-272D967216C7}" type="pres">
      <dgm:prSet presAssocID="{E3E03C5D-BA7C-4B67-A323-AF145F7CD63E}" presName="sibTrans" presStyleLbl="sibTrans1D1" presStyleIdx="3" presStyleCnt="7"/>
      <dgm:spPr/>
    </dgm:pt>
    <dgm:pt modelId="{98B1839E-2CE7-4E2B-A660-969CC995AA12}" type="pres">
      <dgm:prSet presAssocID="{E3E03C5D-BA7C-4B67-A323-AF145F7CD63E}" presName="connectorText" presStyleLbl="sibTrans1D1" presStyleIdx="3" presStyleCnt="7"/>
      <dgm:spPr/>
    </dgm:pt>
    <dgm:pt modelId="{48E81280-C188-4F04-9761-9BE70F086D50}" type="pres">
      <dgm:prSet presAssocID="{16762C0C-9506-4DAC-B22B-402C16ACA6AB}" presName="node" presStyleLbl="node1" presStyleIdx="4" presStyleCnt="8">
        <dgm:presLayoutVars>
          <dgm:bulletEnabled val="1"/>
        </dgm:presLayoutVars>
      </dgm:prSet>
      <dgm:spPr/>
    </dgm:pt>
    <dgm:pt modelId="{1B8105CC-F86F-49B9-8F64-6C58BBFF4967}" type="pres">
      <dgm:prSet presAssocID="{4FB07243-6B6B-442F-9E81-7BF2863F24C0}" presName="sibTrans" presStyleLbl="sibTrans1D1" presStyleIdx="4" presStyleCnt="7"/>
      <dgm:spPr/>
    </dgm:pt>
    <dgm:pt modelId="{A99EE2DF-D5E8-487B-9F2E-7EBF09702BEC}" type="pres">
      <dgm:prSet presAssocID="{4FB07243-6B6B-442F-9E81-7BF2863F24C0}" presName="connectorText" presStyleLbl="sibTrans1D1" presStyleIdx="4" presStyleCnt="7"/>
      <dgm:spPr/>
    </dgm:pt>
    <dgm:pt modelId="{B98FDCD1-4E1F-466F-89D5-B96ECCCB6CAF}" type="pres">
      <dgm:prSet presAssocID="{7F5C4971-EF7D-47FE-A6A9-4A8A34F2F902}" presName="node" presStyleLbl="node1" presStyleIdx="5" presStyleCnt="8">
        <dgm:presLayoutVars>
          <dgm:bulletEnabled val="1"/>
        </dgm:presLayoutVars>
      </dgm:prSet>
      <dgm:spPr/>
    </dgm:pt>
    <dgm:pt modelId="{F3172013-A21A-433B-A07D-73CCB519FFE4}" type="pres">
      <dgm:prSet presAssocID="{8BB6D145-EF8B-4783-881F-4C67C0106332}" presName="sibTrans" presStyleLbl="sibTrans1D1" presStyleIdx="5" presStyleCnt="7"/>
      <dgm:spPr/>
    </dgm:pt>
    <dgm:pt modelId="{798DE380-11C0-49BD-A512-B852D589C458}" type="pres">
      <dgm:prSet presAssocID="{8BB6D145-EF8B-4783-881F-4C67C0106332}" presName="connectorText" presStyleLbl="sibTrans1D1" presStyleIdx="5" presStyleCnt="7"/>
      <dgm:spPr/>
    </dgm:pt>
    <dgm:pt modelId="{6CA572EC-AC55-4313-AD77-664BEEC9099E}" type="pres">
      <dgm:prSet presAssocID="{B25F38FD-FFA0-49B4-BC8B-F24B43F52B43}" presName="node" presStyleLbl="node1" presStyleIdx="6" presStyleCnt="8">
        <dgm:presLayoutVars>
          <dgm:bulletEnabled val="1"/>
        </dgm:presLayoutVars>
      </dgm:prSet>
      <dgm:spPr/>
    </dgm:pt>
    <dgm:pt modelId="{F4934E1B-C8C5-4CFA-B599-61142E8F23DB}" type="pres">
      <dgm:prSet presAssocID="{3C6D91E0-FB2B-44ED-9370-190FD29FCEA2}" presName="sibTrans" presStyleLbl="sibTrans1D1" presStyleIdx="6" presStyleCnt="7"/>
      <dgm:spPr/>
    </dgm:pt>
    <dgm:pt modelId="{E9F3B092-43E8-4F4B-9D2E-BE979D130F55}" type="pres">
      <dgm:prSet presAssocID="{3C6D91E0-FB2B-44ED-9370-190FD29FCEA2}" presName="connectorText" presStyleLbl="sibTrans1D1" presStyleIdx="6" presStyleCnt="7"/>
      <dgm:spPr/>
    </dgm:pt>
    <dgm:pt modelId="{5FAAAB9F-8B8A-4A5B-BE75-7D1434524A0F}" type="pres">
      <dgm:prSet presAssocID="{6705DCFA-215B-4D22-8B15-36A9B3169E3A}" presName="node" presStyleLbl="node1" presStyleIdx="7" presStyleCnt="8">
        <dgm:presLayoutVars>
          <dgm:bulletEnabled val="1"/>
        </dgm:presLayoutVars>
      </dgm:prSet>
      <dgm:spPr/>
    </dgm:pt>
  </dgm:ptLst>
  <dgm:cxnLst>
    <dgm:cxn modelId="{0F43AD05-7668-45C0-AFA7-666F547C6C4E}" type="presOf" srcId="{B25F38FD-FFA0-49B4-BC8B-F24B43F52B43}" destId="{6CA572EC-AC55-4313-AD77-664BEEC9099E}" srcOrd="0" destOrd="0" presId="urn:microsoft.com/office/officeart/2016/7/layout/RepeatingBendingProcessNew"/>
    <dgm:cxn modelId="{97481D1B-01E4-4DED-BEE0-072D08392428}" type="presOf" srcId="{3C6D91E0-FB2B-44ED-9370-190FD29FCEA2}" destId="{F4934E1B-C8C5-4CFA-B599-61142E8F23DB}" srcOrd="0" destOrd="0" presId="urn:microsoft.com/office/officeart/2016/7/layout/RepeatingBendingProcessNew"/>
    <dgm:cxn modelId="{FCE3C125-9183-42BC-AA30-D25971EA1168}" type="presOf" srcId="{6705DCFA-215B-4D22-8B15-36A9B3169E3A}" destId="{5FAAAB9F-8B8A-4A5B-BE75-7D1434524A0F}" srcOrd="0" destOrd="0" presId="urn:microsoft.com/office/officeart/2016/7/layout/RepeatingBendingProcessNew"/>
    <dgm:cxn modelId="{2F120D26-D702-4DF3-9AD0-6F6F98F9E063}" type="presOf" srcId="{8BB6D145-EF8B-4783-881F-4C67C0106332}" destId="{798DE380-11C0-49BD-A512-B852D589C458}" srcOrd="1" destOrd="0" presId="urn:microsoft.com/office/officeart/2016/7/layout/RepeatingBendingProcessNew"/>
    <dgm:cxn modelId="{D39A5E35-0069-48A5-BB5F-9E62D9750D70}" srcId="{25248146-7D98-49DD-8D13-DB16C6A943BE}" destId="{16762C0C-9506-4DAC-B22B-402C16ACA6AB}" srcOrd="4" destOrd="0" parTransId="{09DDE3B0-C7BD-488E-A448-DB3E33D7E85C}" sibTransId="{4FB07243-6B6B-442F-9E81-7BF2863F24C0}"/>
    <dgm:cxn modelId="{3001125D-039C-416C-9B5E-FD6066C74578}" type="presOf" srcId="{80945024-E58D-49FD-83EA-C56B65AC3D3F}" destId="{F915B239-591C-4243-A47B-8B4F9C1BB797}" srcOrd="1" destOrd="0" presId="urn:microsoft.com/office/officeart/2016/7/layout/RepeatingBendingProcessNew"/>
    <dgm:cxn modelId="{CB6D4960-4BED-4C3E-AA6F-88AD1667CBE5}" type="presOf" srcId="{8BB6D145-EF8B-4783-881F-4C67C0106332}" destId="{F3172013-A21A-433B-A07D-73CCB519FFE4}" srcOrd="0" destOrd="0" presId="urn:microsoft.com/office/officeart/2016/7/layout/RepeatingBendingProcessNew"/>
    <dgm:cxn modelId="{05CDD179-BC3F-42A2-A526-B6C87167727A}" type="presOf" srcId="{8CAA5A86-9985-4ADA-BA56-41ECDCCBBA9C}" destId="{D3198C18-ADAD-4A88-85BC-D85ACB82CA94}" srcOrd="0" destOrd="0" presId="urn:microsoft.com/office/officeart/2016/7/layout/RepeatingBendingProcessNew"/>
    <dgm:cxn modelId="{362DAD7E-351B-4283-B0CC-567DC26B28D2}" type="presOf" srcId="{D7288DFE-6991-4CF2-8C60-BC52861175E7}" destId="{B655B135-09E1-4354-B469-D19DA4F2AC08}" srcOrd="0" destOrd="0" presId="urn:microsoft.com/office/officeart/2016/7/layout/RepeatingBendingProcessNew"/>
    <dgm:cxn modelId="{1CF0F68B-F811-4B47-90D2-06DBE1894118}" type="presOf" srcId="{E3E03C5D-BA7C-4B67-A323-AF145F7CD63E}" destId="{98B1839E-2CE7-4E2B-A660-969CC995AA12}" srcOrd="1" destOrd="0" presId="urn:microsoft.com/office/officeart/2016/7/layout/RepeatingBendingProcessNew"/>
    <dgm:cxn modelId="{217895A1-B728-46E3-BCCF-B825BF763DBC}" srcId="{25248146-7D98-49DD-8D13-DB16C6A943BE}" destId="{6705DCFA-215B-4D22-8B15-36A9B3169E3A}" srcOrd="7" destOrd="0" parTransId="{078B1C90-8CB0-4EEF-8095-3E7FF729B8FC}" sibTransId="{78E55C8C-A80D-4ECB-B78E-42A1CDAFFC52}"/>
    <dgm:cxn modelId="{B00420AC-01F0-4346-92F7-C3F6D991ECEB}" srcId="{25248146-7D98-49DD-8D13-DB16C6A943BE}" destId="{ED1B8321-98B6-4E5D-8860-83D0DD8DCF9D}" srcOrd="2" destOrd="0" parTransId="{6364D597-B03D-4FE1-809E-5A0CA4A4A0BF}" sibTransId="{DF6D78F6-5135-45CC-A3A5-157F0DE2BEF2}"/>
    <dgm:cxn modelId="{CB06C3AC-62AC-4904-BB9B-463A65507380}" type="presOf" srcId="{80945024-E58D-49FD-83EA-C56B65AC3D3F}" destId="{DD36D1BA-80BA-4EEF-9C1D-01A59900493C}" srcOrd="0" destOrd="0" presId="urn:microsoft.com/office/officeart/2016/7/layout/RepeatingBendingProcessNew"/>
    <dgm:cxn modelId="{2ECD7AB4-7E72-4CBB-89CB-DD32D5429741}" type="presOf" srcId="{DF6D78F6-5135-45CC-A3A5-157F0DE2BEF2}" destId="{C8A5EF0E-B1F3-4FF1-AE70-6CD02B5B38A8}" srcOrd="1" destOrd="0" presId="urn:microsoft.com/office/officeart/2016/7/layout/RepeatingBendingProcessNew"/>
    <dgm:cxn modelId="{E311B1B6-716F-4EDF-9BBD-48AB46BFC2C1}" type="presOf" srcId="{D7288DFE-6991-4CF2-8C60-BC52861175E7}" destId="{0C96242D-4800-4CEE-A4D1-4627AD8025BA}" srcOrd="1" destOrd="0" presId="urn:microsoft.com/office/officeart/2016/7/layout/RepeatingBendingProcessNew"/>
    <dgm:cxn modelId="{C63CF4BD-104A-4002-B7AB-17198CC41FE9}" type="presOf" srcId="{25248146-7D98-49DD-8D13-DB16C6A943BE}" destId="{652CCC1B-CE51-471D-85F7-DF03084C84F4}" srcOrd="0" destOrd="0" presId="urn:microsoft.com/office/officeart/2016/7/layout/RepeatingBendingProcessNew"/>
    <dgm:cxn modelId="{10CF69C2-9591-40DE-9BE8-0A5306C01B2D}" type="presOf" srcId="{3C6D91E0-FB2B-44ED-9370-190FD29FCEA2}" destId="{E9F3B092-43E8-4F4B-9D2E-BE979D130F55}" srcOrd="1" destOrd="0" presId="urn:microsoft.com/office/officeart/2016/7/layout/RepeatingBendingProcessNew"/>
    <dgm:cxn modelId="{776505CC-B622-4654-8EC0-17F59DF9F71E}" srcId="{25248146-7D98-49DD-8D13-DB16C6A943BE}" destId="{DE43EAB6-C1B5-484E-8C7F-E26052169F4E}" srcOrd="1" destOrd="0" parTransId="{E57D3053-BDBF-4DE6-BA37-1A30C38FFB78}" sibTransId="{D7288DFE-6991-4CF2-8C60-BC52861175E7}"/>
    <dgm:cxn modelId="{37971CD2-CDD1-473E-96CE-CD0D73BD7D1D}" srcId="{25248146-7D98-49DD-8D13-DB16C6A943BE}" destId="{7F5C4971-EF7D-47FE-A6A9-4A8A34F2F902}" srcOrd="5" destOrd="0" parTransId="{A1698847-F245-4256-BBCF-F16F21639510}" sibTransId="{8BB6D145-EF8B-4783-881F-4C67C0106332}"/>
    <dgm:cxn modelId="{C631A3D5-1B12-4688-9FF3-9CE952591602}" srcId="{25248146-7D98-49DD-8D13-DB16C6A943BE}" destId="{8CAA5A86-9985-4ADA-BA56-41ECDCCBBA9C}" srcOrd="0" destOrd="0" parTransId="{1EB7D3CC-0B7E-4586-A6A8-B416AA8934BE}" sibTransId="{80945024-E58D-49FD-83EA-C56B65AC3D3F}"/>
    <dgm:cxn modelId="{733CD8D5-BCCC-4728-B103-E30068EE7EAC}" type="presOf" srcId="{BCC0D9C1-59AB-4842-845E-A833D522E795}" destId="{CE63E7D8-8511-4C62-A892-AF04E9C6EE8B}" srcOrd="0" destOrd="0" presId="urn:microsoft.com/office/officeart/2016/7/layout/RepeatingBendingProcessNew"/>
    <dgm:cxn modelId="{1B2DABD8-98F9-4C4B-AF99-9EA4B808DB60}" type="presOf" srcId="{DE43EAB6-C1B5-484E-8C7F-E26052169F4E}" destId="{982965E5-9819-4A5B-83C5-481B399641AA}" srcOrd="0" destOrd="0" presId="urn:microsoft.com/office/officeart/2016/7/layout/RepeatingBendingProcessNew"/>
    <dgm:cxn modelId="{88DBE4D9-5861-4176-9379-43228E18CC0B}" type="presOf" srcId="{7F5C4971-EF7D-47FE-A6A9-4A8A34F2F902}" destId="{B98FDCD1-4E1F-466F-89D5-B96ECCCB6CAF}" srcOrd="0" destOrd="0" presId="urn:microsoft.com/office/officeart/2016/7/layout/RepeatingBendingProcessNew"/>
    <dgm:cxn modelId="{503474DF-E7CC-453E-941C-F913B13CA593}" type="presOf" srcId="{4FB07243-6B6B-442F-9E81-7BF2863F24C0}" destId="{1B8105CC-F86F-49B9-8F64-6C58BBFF4967}" srcOrd="0" destOrd="0" presId="urn:microsoft.com/office/officeart/2016/7/layout/RepeatingBendingProcessNew"/>
    <dgm:cxn modelId="{A60D41E4-C159-4146-89ED-5C55484834DC}" type="presOf" srcId="{16762C0C-9506-4DAC-B22B-402C16ACA6AB}" destId="{48E81280-C188-4F04-9761-9BE70F086D50}" srcOrd="0" destOrd="0" presId="urn:microsoft.com/office/officeart/2016/7/layout/RepeatingBendingProcessNew"/>
    <dgm:cxn modelId="{61813EE9-2394-4321-86B7-EA1C33B10BFA}" type="presOf" srcId="{4FB07243-6B6B-442F-9E81-7BF2863F24C0}" destId="{A99EE2DF-D5E8-487B-9F2E-7EBF09702BEC}" srcOrd="1" destOrd="0" presId="urn:microsoft.com/office/officeart/2016/7/layout/RepeatingBendingProcessNew"/>
    <dgm:cxn modelId="{303CDBEF-90C4-4CB1-9B35-10F9FFB49DB2}" type="presOf" srcId="{ED1B8321-98B6-4E5D-8860-83D0DD8DCF9D}" destId="{9B13363A-DA71-40EE-8289-5B5D54B1E5C8}" srcOrd="0" destOrd="0" presId="urn:microsoft.com/office/officeart/2016/7/layout/RepeatingBendingProcessNew"/>
    <dgm:cxn modelId="{C575DBF0-47C8-4E45-98C0-CE90F826AF19}" type="presOf" srcId="{DF6D78F6-5135-45CC-A3A5-157F0DE2BEF2}" destId="{0D2955F1-DE06-481F-BAEB-D711B16B451B}" srcOrd="0" destOrd="0" presId="urn:microsoft.com/office/officeart/2016/7/layout/RepeatingBendingProcessNew"/>
    <dgm:cxn modelId="{8FB8B3FA-5C61-40BC-AC91-4073FC48B963}" type="presOf" srcId="{E3E03C5D-BA7C-4B67-A323-AF145F7CD63E}" destId="{90FF5092-66DE-4B62-80D7-272D967216C7}" srcOrd="0" destOrd="0" presId="urn:microsoft.com/office/officeart/2016/7/layout/RepeatingBendingProcessNew"/>
    <dgm:cxn modelId="{2B8D83FC-AD9A-436E-9F08-0FEECDF4EC2B}" srcId="{25248146-7D98-49DD-8D13-DB16C6A943BE}" destId="{B25F38FD-FFA0-49B4-BC8B-F24B43F52B43}" srcOrd="6" destOrd="0" parTransId="{9B5A88AC-8444-4AE7-A60A-7E15DC2B2425}" sibTransId="{3C6D91E0-FB2B-44ED-9370-190FD29FCEA2}"/>
    <dgm:cxn modelId="{BE63AAFC-1E0B-49E5-B55C-1B96112100FE}" srcId="{25248146-7D98-49DD-8D13-DB16C6A943BE}" destId="{BCC0D9C1-59AB-4842-845E-A833D522E795}" srcOrd="3" destOrd="0" parTransId="{8D5CD81D-2FEE-4F3F-A36C-AE89AA26A167}" sibTransId="{E3E03C5D-BA7C-4B67-A323-AF145F7CD63E}"/>
    <dgm:cxn modelId="{7ECDA10F-9EE8-498A-90D3-E47EC253647F}" type="presParOf" srcId="{652CCC1B-CE51-471D-85F7-DF03084C84F4}" destId="{D3198C18-ADAD-4A88-85BC-D85ACB82CA94}" srcOrd="0" destOrd="0" presId="urn:microsoft.com/office/officeart/2016/7/layout/RepeatingBendingProcessNew"/>
    <dgm:cxn modelId="{55C2C42A-6415-4C42-B926-D8409DCB6312}" type="presParOf" srcId="{652CCC1B-CE51-471D-85F7-DF03084C84F4}" destId="{DD36D1BA-80BA-4EEF-9C1D-01A59900493C}" srcOrd="1" destOrd="0" presId="urn:microsoft.com/office/officeart/2016/7/layout/RepeatingBendingProcessNew"/>
    <dgm:cxn modelId="{66ED22B7-8505-41DC-8F39-3FE75F145799}" type="presParOf" srcId="{DD36D1BA-80BA-4EEF-9C1D-01A59900493C}" destId="{F915B239-591C-4243-A47B-8B4F9C1BB797}" srcOrd="0" destOrd="0" presId="urn:microsoft.com/office/officeart/2016/7/layout/RepeatingBendingProcessNew"/>
    <dgm:cxn modelId="{FD3FCE7D-438A-454A-AAD9-8794B46A5DE9}" type="presParOf" srcId="{652CCC1B-CE51-471D-85F7-DF03084C84F4}" destId="{982965E5-9819-4A5B-83C5-481B399641AA}" srcOrd="2" destOrd="0" presId="urn:microsoft.com/office/officeart/2016/7/layout/RepeatingBendingProcessNew"/>
    <dgm:cxn modelId="{EB877134-265F-41A2-A5D0-9ECE810D8215}" type="presParOf" srcId="{652CCC1B-CE51-471D-85F7-DF03084C84F4}" destId="{B655B135-09E1-4354-B469-D19DA4F2AC08}" srcOrd="3" destOrd="0" presId="urn:microsoft.com/office/officeart/2016/7/layout/RepeatingBendingProcessNew"/>
    <dgm:cxn modelId="{EC54CA3C-7CFD-46EB-90FC-68822ABA9DA1}" type="presParOf" srcId="{B655B135-09E1-4354-B469-D19DA4F2AC08}" destId="{0C96242D-4800-4CEE-A4D1-4627AD8025BA}" srcOrd="0" destOrd="0" presId="urn:microsoft.com/office/officeart/2016/7/layout/RepeatingBendingProcessNew"/>
    <dgm:cxn modelId="{E58CF040-CFA1-4830-AFE8-81549A5F7038}" type="presParOf" srcId="{652CCC1B-CE51-471D-85F7-DF03084C84F4}" destId="{9B13363A-DA71-40EE-8289-5B5D54B1E5C8}" srcOrd="4" destOrd="0" presId="urn:microsoft.com/office/officeart/2016/7/layout/RepeatingBendingProcessNew"/>
    <dgm:cxn modelId="{656FDD93-26CF-4956-AD8F-0A47F9BD7219}" type="presParOf" srcId="{652CCC1B-CE51-471D-85F7-DF03084C84F4}" destId="{0D2955F1-DE06-481F-BAEB-D711B16B451B}" srcOrd="5" destOrd="0" presId="urn:microsoft.com/office/officeart/2016/7/layout/RepeatingBendingProcessNew"/>
    <dgm:cxn modelId="{47684B21-97B1-47BD-A20F-CAD546774775}" type="presParOf" srcId="{0D2955F1-DE06-481F-BAEB-D711B16B451B}" destId="{C8A5EF0E-B1F3-4FF1-AE70-6CD02B5B38A8}" srcOrd="0" destOrd="0" presId="urn:microsoft.com/office/officeart/2016/7/layout/RepeatingBendingProcessNew"/>
    <dgm:cxn modelId="{4497AE1F-4CB5-4E83-B4E0-C39857F5A012}" type="presParOf" srcId="{652CCC1B-CE51-471D-85F7-DF03084C84F4}" destId="{CE63E7D8-8511-4C62-A892-AF04E9C6EE8B}" srcOrd="6" destOrd="0" presId="urn:microsoft.com/office/officeart/2016/7/layout/RepeatingBendingProcessNew"/>
    <dgm:cxn modelId="{774EC72D-9536-46AB-9E22-1F2FDB724CB7}" type="presParOf" srcId="{652CCC1B-CE51-471D-85F7-DF03084C84F4}" destId="{90FF5092-66DE-4B62-80D7-272D967216C7}" srcOrd="7" destOrd="0" presId="urn:microsoft.com/office/officeart/2016/7/layout/RepeatingBendingProcessNew"/>
    <dgm:cxn modelId="{26783179-D610-42B5-814E-96C15999DB83}" type="presParOf" srcId="{90FF5092-66DE-4B62-80D7-272D967216C7}" destId="{98B1839E-2CE7-4E2B-A660-969CC995AA12}" srcOrd="0" destOrd="0" presId="urn:microsoft.com/office/officeart/2016/7/layout/RepeatingBendingProcessNew"/>
    <dgm:cxn modelId="{116B9D42-ADD1-41E8-8437-82881797E6B9}" type="presParOf" srcId="{652CCC1B-CE51-471D-85F7-DF03084C84F4}" destId="{48E81280-C188-4F04-9761-9BE70F086D50}" srcOrd="8" destOrd="0" presId="urn:microsoft.com/office/officeart/2016/7/layout/RepeatingBendingProcessNew"/>
    <dgm:cxn modelId="{2DC70433-14E5-4C61-9F87-B111D3ABC3ED}" type="presParOf" srcId="{652CCC1B-CE51-471D-85F7-DF03084C84F4}" destId="{1B8105CC-F86F-49B9-8F64-6C58BBFF4967}" srcOrd="9" destOrd="0" presId="urn:microsoft.com/office/officeart/2016/7/layout/RepeatingBendingProcessNew"/>
    <dgm:cxn modelId="{9E49D544-EB88-44A4-918D-BB00BA3D0B93}" type="presParOf" srcId="{1B8105CC-F86F-49B9-8F64-6C58BBFF4967}" destId="{A99EE2DF-D5E8-487B-9F2E-7EBF09702BEC}" srcOrd="0" destOrd="0" presId="urn:microsoft.com/office/officeart/2016/7/layout/RepeatingBendingProcessNew"/>
    <dgm:cxn modelId="{615164D7-75E1-419A-A54C-D412565F05CB}" type="presParOf" srcId="{652CCC1B-CE51-471D-85F7-DF03084C84F4}" destId="{B98FDCD1-4E1F-466F-89D5-B96ECCCB6CAF}" srcOrd="10" destOrd="0" presId="urn:microsoft.com/office/officeart/2016/7/layout/RepeatingBendingProcessNew"/>
    <dgm:cxn modelId="{0CF84B0F-DE11-4E18-BA83-4D63B872C5E9}" type="presParOf" srcId="{652CCC1B-CE51-471D-85F7-DF03084C84F4}" destId="{F3172013-A21A-433B-A07D-73CCB519FFE4}" srcOrd="11" destOrd="0" presId="urn:microsoft.com/office/officeart/2016/7/layout/RepeatingBendingProcessNew"/>
    <dgm:cxn modelId="{A991A716-80F7-4F87-95F0-D8F2FF44D0F5}" type="presParOf" srcId="{F3172013-A21A-433B-A07D-73CCB519FFE4}" destId="{798DE380-11C0-49BD-A512-B852D589C458}" srcOrd="0" destOrd="0" presId="urn:microsoft.com/office/officeart/2016/7/layout/RepeatingBendingProcessNew"/>
    <dgm:cxn modelId="{4DB5D965-59E8-49EF-B936-76B2301A1146}" type="presParOf" srcId="{652CCC1B-CE51-471D-85F7-DF03084C84F4}" destId="{6CA572EC-AC55-4313-AD77-664BEEC9099E}" srcOrd="12" destOrd="0" presId="urn:microsoft.com/office/officeart/2016/7/layout/RepeatingBendingProcessNew"/>
    <dgm:cxn modelId="{B7DAD6F5-9A61-483D-8C7B-39DFE2821C3A}" type="presParOf" srcId="{652CCC1B-CE51-471D-85F7-DF03084C84F4}" destId="{F4934E1B-C8C5-4CFA-B599-61142E8F23DB}" srcOrd="13" destOrd="0" presId="urn:microsoft.com/office/officeart/2016/7/layout/RepeatingBendingProcessNew"/>
    <dgm:cxn modelId="{2BA729BB-0873-4451-81AB-2221156F1AAA}" type="presParOf" srcId="{F4934E1B-C8C5-4CFA-B599-61142E8F23DB}" destId="{E9F3B092-43E8-4F4B-9D2E-BE979D130F55}" srcOrd="0" destOrd="0" presId="urn:microsoft.com/office/officeart/2016/7/layout/RepeatingBendingProcessNew"/>
    <dgm:cxn modelId="{7D3D7592-0F2C-44C4-B6D8-83BC8C58F602}" type="presParOf" srcId="{652CCC1B-CE51-471D-85F7-DF03084C84F4}" destId="{5FAAAB9F-8B8A-4A5B-BE75-7D1434524A0F}" srcOrd="14"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3F65081-3F69-4DBC-812D-F0508C9C1925}" type="doc">
      <dgm:prSet loTypeId="urn:microsoft.com/office/officeart/2005/8/layout/vList2" loCatId="list" qsTypeId="urn:microsoft.com/office/officeart/2005/8/quickstyle/simple2" qsCatId="simple" csTypeId="urn:microsoft.com/office/officeart/2005/8/colors/accent0_3" csCatId="mainScheme"/>
      <dgm:spPr/>
      <dgm:t>
        <a:bodyPr/>
        <a:lstStyle/>
        <a:p>
          <a:endParaRPr lang="en-US"/>
        </a:p>
      </dgm:t>
    </dgm:pt>
    <dgm:pt modelId="{D0DD0241-BF08-4995-A1CE-9FB92A09D293}">
      <dgm:prSet/>
      <dgm:spPr/>
      <dgm:t>
        <a:bodyPr/>
        <a:lstStyle/>
        <a:p>
          <a:pPr algn="l">
            <a:lnSpc>
              <a:spcPct val="90000"/>
            </a:lnSpc>
          </a:pPr>
          <a:r>
            <a:rPr lang="en-US" sz="2300" b="1">
              <a:solidFill>
                <a:srgbClr val="FFFFFF"/>
              </a:solidFill>
              <a:latin typeface="Times New Roman"/>
              <a:ea typeface="+mn-ea"/>
              <a:cs typeface="Times New Roman"/>
            </a:rPr>
            <a:t>Climate Change &amp; Education in Bangladesh</a:t>
          </a:r>
          <a:endParaRPr lang="en-US" sz="2300">
            <a:solidFill>
              <a:srgbClr val="FFFFFF"/>
            </a:solidFill>
            <a:latin typeface="Times New Roman"/>
            <a:ea typeface="+mn-ea"/>
            <a:cs typeface="Times New Roman"/>
          </a:endParaRPr>
        </a:p>
      </dgm:t>
    </dgm:pt>
    <dgm:pt modelId="{2A2EBB52-CFE9-4978-8A01-D8191950D537}" type="parTrans" cxnId="{A46614F7-4220-4EDC-8778-ADEEE36F8050}">
      <dgm:prSet/>
      <dgm:spPr/>
      <dgm:t>
        <a:bodyPr/>
        <a:lstStyle/>
        <a:p>
          <a:endParaRPr lang="en-US"/>
        </a:p>
      </dgm:t>
    </dgm:pt>
    <dgm:pt modelId="{F5844A53-4651-493C-98A5-A9957FFF4B11}" type="sibTrans" cxnId="{A46614F7-4220-4EDC-8778-ADEEE36F8050}">
      <dgm:prSet/>
      <dgm:spPr/>
      <dgm:t>
        <a:bodyPr/>
        <a:lstStyle/>
        <a:p>
          <a:endParaRPr lang="en-US"/>
        </a:p>
      </dgm:t>
    </dgm:pt>
    <dgm:pt modelId="{1AC7D89A-E88E-4130-9583-633D380E0740}">
      <dgm:prSet/>
      <dgm:spPr/>
      <dgm:t>
        <a:bodyPr/>
        <a:lstStyle/>
        <a:p>
          <a:pPr algn="l">
            <a:lnSpc>
              <a:spcPct val="90000"/>
            </a:lnSpc>
          </a:pPr>
          <a:r>
            <a:rPr lang="en-US" sz="2300">
              <a:solidFill>
                <a:srgbClr val="FFFFFF"/>
              </a:solidFill>
              <a:latin typeface="Times New Roman"/>
              <a:ea typeface="+mn-ea"/>
              <a:cs typeface="Times New Roman"/>
            </a:rPr>
            <a:t>Highly vulnerable to flooding and extreme weather</a:t>
          </a:r>
        </a:p>
      </dgm:t>
    </dgm:pt>
    <dgm:pt modelId="{E83A20A8-FA3E-4872-98FD-462A5AE70056}" type="parTrans" cxnId="{6386B49A-E889-44B9-B06B-A5C2F9BBA677}">
      <dgm:prSet/>
      <dgm:spPr/>
      <dgm:t>
        <a:bodyPr/>
        <a:lstStyle/>
        <a:p>
          <a:endParaRPr lang="en-US"/>
        </a:p>
      </dgm:t>
    </dgm:pt>
    <dgm:pt modelId="{130737A3-AEED-410F-B1ED-6FAE578E3A4B}" type="sibTrans" cxnId="{6386B49A-E889-44B9-B06B-A5C2F9BBA677}">
      <dgm:prSet/>
      <dgm:spPr/>
      <dgm:t>
        <a:bodyPr/>
        <a:lstStyle/>
        <a:p>
          <a:endParaRPr lang="en-US"/>
        </a:p>
      </dgm:t>
    </dgm:pt>
    <dgm:pt modelId="{27970C13-C27C-4FE6-98FF-6CCD9F99CB4F}">
      <dgm:prSet/>
      <dgm:spPr/>
      <dgm:t>
        <a:bodyPr/>
        <a:lstStyle/>
        <a:p>
          <a:pPr algn="l">
            <a:lnSpc>
              <a:spcPct val="90000"/>
            </a:lnSpc>
          </a:pPr>
          <a:r>
            <a:rPr lang="en-US" sz="2300">
              <a:solidFill>
                <a:srgbClr val="FFFFFF"/>
              </a:solidFill>
              <a:latin typeface="Times New Roman"/>
              <a:ea typeface="+mn-ea"/>
              <a:cs typeface="Times New Roman"/>
            </a:rPr>
            <a:t>Climate events disrupt school access and attendance</a:t>
          </a:r>
        </a:p>
      </dgm:t>
    </dgm:pt>
    <dgm:pt modelId="{3A2FE0A4-8200-4F5F-8D46-C5EC06A89036}" type="parTrans" cxnId="{B9152C2C-5333-49AA-85FD-8D4924A68F09}">
      <dgm:prSet/>
      <dgm:spPr/>
      <dgm:t>
        <a:bodyPr/>
        <a:lstStyle/>
        <a:p>
          <a:endParaRPr lang="en-US"/>
        </a:p>
      </dgm:t>
    </dgm:pt>
    <dgm:pt modelId="{9D4297AC-7E76-4A3F-84E5-FD263C5A383B}" type="sibTrans" cxnId="{B9152C2C-5333-49AA-85FD-8D4924A68F09}">
      <dgm:prSet/>
      <dgm:spPr/>
      <dgm:t>
        <a:bodyPr/>
        <a:lstStyle/>
        <a:p>
          <a:endParaRPr lang="en-US"/>
        </a:p>
      </dgm:t>
    </dgm:pt>
    <dgm:pt modelId="{36785BCD-1142-45EC-8414-2496705234A3}">
      <dgm:prSet/>
      <dgm:spPr/>
      <dgm:t>
        <a:bodyPr/>
        <a:lstStyle/>
        <a:p>
          <a:pPr algn="l">
            <a:lnSpc>
              <a:spcPct val="90000"/>
            </a:lnSpc>
          </a:pPr>
          <a:r>
            <a:rPr lang="en-US" sz="2300">
              <a:solidFill>
                <a:srgbClr val="FFFFFF"/>
              </a:solidFill>
              <a:latin typeface="Times New Roman"/>
              <a:ea typeface="+mn-ea"/>
              <a:cs typeface="Times New Roman"/>
            </a:rPr>
            <a:t>Children in low-income and rural areas most affected</a:t>
          </a:r>
        </a:p>
      </dgm:t>
    </dgm:pt>
    <dgm:pt modelId="{8CD3356C-6DDD-48DB-B21E-2D8AA29B756E}" type="parTrans" cxnId="{4432D542-4FA8-4F2E-B206-2B193AE429F0}">
      <dgm:prSet/>
      <dgm:spPr/>
      <dgm:t>
        <a:bodyPr/>
        <a:lstStyle/>
        <a:p>
          <a:endParaRPr lang="en-US"/>
        </a:p>
      </dgm:t>
    </dgm:pt>
    <dgm:pt modelId="{F52D0926-7766-4DAE-899A-4B03C53D0870}" type="sibTrans" cxnId="{4432D542-4FA8-4F2E-B206-2B193AE429F0}">
      <dgm:prSet/>
      <dgm:spPr/>
      <dgm:t>
        <a:bodyPr/>
        <a:lstStyle/>
        <a:p>
          <a:endParaRPr lang="en-US"/>
        </a:p>
      </dgm:t>
    </dgm:pt>
    <dgm:pt modelId="{EB886F8C-C8E8-4FE0-AEE7-48B304BD1543}" type="pres">
      <dgm:prSet presAssocID="{E3F65081-3F69-4DBC-812D-F0508C9C1925}" presName="linear" presStyleCnt="0">
        <dgm:presLayoutVars>
          <dgm:animLvl val="lvl"/>
          <dgm:resizeHandles val="exact"/>
        </dgm:presLayoutVars>
      </dgm:prSet>
      <dgm:spPr/>
    </dgm:pt>
    <dgm:pt modelId="{19B04B58-81EF-49AB-8DC5-663B9407B969}" type="pres">
      <dgm:prSet presAssocID="{D0DD0241-BF08-4995-A1CE-9FB92A09D293}" presName="parentText" presStyleLbl="node1" presStyleIdx="0" presStyleCnt="4">
        <dgm:presLayoutVars>
          <dgm:chMax val="0"/>
          <dgm:bulletEnabled val="1"/>
        </dgm:presLayoutVars>
      </dgm:prSet>
      <dgm:spPr/>
    </dgm:pt>
    <dgm:pt modelId="{D3483C3E-2E74-4664-AE6D-53338E784CD1}" type="pres">
      <dgm:prSet presAssocID="{F5844A53-4651-493C-98A5-A9957FFF4B11}" presName="spacer" presStyleCnt="0"/>
      <dgm:spPr/>
    </dgm:pt>
    <dgm:pt modelId="{7FE5887D-9F59-4424-893E-CD5FBFBCFCE5}" type="pres">
      <dgm:prSet presAssocID="{1AC7D89A-E88E-4130-9583-633D380E0740}" presName="parentText" presStyleLbl="node1" presStyleIdx="1" presStyleCnt="4">
        <dgm:presLayoutVars>
          <dgm:chMax val="0"/>
          <dgm:bulletEnabled val="1"/>
        </dgm:presLayoutVars>
      </dgm:prSet>
      <dgm:spPr/>
    </dgm:pt>
    <dgm:pt modelId="{7BA83213-2ECD-44B8-8978-385EDEF14ADD}" type="pres">
      <dgm:prSet presAssocID="{130737A3-AEED-410F-B1ED-6FAE578E3A4B}" presName="spacer" presStyleCnt="0"/>
      <dgm:spPr/>
    </dgm:pt>
    <dgm:pt modelId="{3F28D747-743A-49DE-98D5-586156EAF39C}" type="pres">
      <dgm:prSet presAssocID="{27970C13-C27C-4FE6-98FF-6CCD9F99CB4F}" presName="parentText" presStyleLbl="node1" presStyleIdx="2" presStyleCnt="4">
        <dgm:presLayoutVars>
          <dgm:chMax val="0"/>
          <dgm:bulletEnabled val="1"/>
        </dgm:presLayoutVars>
      </dgm:prSet>
      <dgm:spPr/>
    </dgm:pt>
    <dgm:pt modelId="{475075A2-990C-4239-B816-D6E48E173025}" type="pres">
      <dgm:prSet presAssocID="{9D4297AC-7E76-4A3F-84E5-FD263C5A383B}" presName="spacer" presStyleCnt="0"/>
      <dgm:spPr/>
    </dgm:pt>
    <dgm:pt modelId="{427EB60E-9FBB-452C-A54F-575D2F309285}" type="pres">
      <dgm:prSet presAssocID="{36785BCD-1142-45EC-8414-2496705234A3}" presName="parentText" presStyleLbl="node1" presStyleIdx="3" presStyleCnt="4">
        <dgm:presLayoutVars>
          <dgm:chMax val="0"/>
          <dgm:bulletEnabled val="1"/>
        </dgm:presLayoutVars>
      </dgm:prSet>
      <dgm:spPr/>
    </dgm:pt>
  </dgm:ptLst>
  <dgm:cxnLst>
    <dgm:cxn modelId="{8ACEB62B-0BC3-4ABB-BB57-490F3492438C}" type="presOf" srcId="{1AC7D89A-E88E-4130-9583-633D380E0740}" destId="{7FE5887D-9F59-4424-893E-CD5FBFBCFCE5}" srcOrd="0" destOrd="0" presId="urn:microsoft.com/office/officeart/2005/8/layout/vList2"/>
    <dgm:cxn modelId="{B9152C2C-5333-49AA-85FD-8D4924A68F09}" srcId="{E3F65081-3F69-4DBC-812D-F0508C9C1925}" destId="{27970C13-C27C-4FE6-98FF-6CCD9F99CB4F}" srcOrd="2" destOrd="0" parTransId="{3A2FE0A4-8200-4F5F-8D46-C5EC06A89036}" sibTransId="{9D4297AC-7E76-4A3F-84E5-FD263C5A383B}"/>
    <dgm:cxn modelId="{929E2431-64C0-488D-8E6C-63F9EDF46114}" type="presOf" srcId="{D0DD0241-BF08-4995-A1CE-9FB92A09D293}" destId="{19B04B58-81EF-49AB-8DC5-663B9407B969}" srcOrd="0" destOrd="0" presId="urn:microsoft.com/office/officeart/2005/8/layout/vList2"/>
    <dgm:cxn modelId="{4432D542-4FA8-4F2E-B206-2B193AE429F0}" srcId="{E3F65081-3F69-4DBC-812D-F0508C9C1925}" destId="{36785BCD-1142-45EC-8414-2496705234A3}" srcOrd="3" destOrd="0" parTransId="{8CD3356C-6DDD-48DB-B21E-2D8AA29B756E}" sibTransId="{F52D0926-7766-4DAE-899A-4B03C53D0870}"/>
    <dgm:cxn modelId="{2F5E7183-5404-46EA-91A1-8779CD4DAC7E}" type="presOf" srcId="{27970C13-C27C-4FE6-98FF-6CCD9F99CB4F}" destId="{3F28D747-743A-49DE-98D5-586156EAF39C}" srcOrd="0" destOrd="0" presId="urn:microsoft.com/office/officeart/2005/8/layout/vList2"/>
    <dgm:cxn modelId="{6386B49A-E889-44B9-B06B-A5C2F9BBA677}" srcId="{E3F65081-3F69-4DBC-812D-F0508C9C1925}" destId="{1AC7D89A-E88E-4130-9583-633D380E0740}" srcOrd="1" destOrd="0" parTransId="{E83A20A8-FA3E-4872-98FD-462A5AE70056}" sibTransId="{130737A3-AEED-410F-B1ED-6FAE578E3A4B}"/>
    <dgm:cxn modelId="{151040B5-E9C1-42A4-96B1-FAFCE124D077}" type="presOf" srcId="{36785BCD-1142-45EC-8414-2496705234A3}" destId="{427EB60E-9FBB-452C-A54F-575D2F309285}" srcOrd="0" destOrd="0" presId="urn:microsoft.com/office/officeart/2005/8/layout/vList2"/>
    <dgm:cxn modelId="{925CBDE3-CE59-46DB-AA3F-254A95FC093D}" type="presOf" srcId="{E3F65081-3F69-4DBC-812D-F0508C9C1925}" destId="{EB886F8C-C8E8-4FE0-AEE7-48B304BD1543}" srcOrd="0" destOrd="0" presId="urn:microsoft.com/office/officeart/2005/8/layout/vList2"/>
    <dgm:cxn modelId="{A46614F7-4220-4EDC-8778-ADEEE36F8050}" srcId="{E3F65081-3F69-4DBC-812D-F0508C9C1925}" destId="{D0DD0241-BF08-4995-A1CE-9FB92A09D293}" srcOrd="0" destOrd="0" parTransId="{2A2EBB52-CFE9-4978-8A01-D8191950D537}" sibTransId="{F5844A53-4651-493C-98A5-A9957FFF4B11}"/>
    <dgm:cxn modelId="{63DF415C-1D0C-44CA-B80C-F935492180E3}" type="presParOf" srcId="{EB886F8C-C8E8-4FE0-AEE7-48B304BD1543}" destId="{19B04B58-81EF-49AB-8DC5-663B9407B969}" srcOrd="0" destOrd="0" presId="urn:microsoft.com/office/officeart/2005/8/layout/vList2"/>
    <dgm:cxn modelId="{6713B3E3-E74B-4FD1-B13F-F22CCE1841C4}" type="presParOf" srcId="{EB886F8C-C8E8-4FE0-AEE7-48B304BD1543}" destId="{D3483C3E-2E74-4664-AE6D-53338E784CD1}" srcOrd="1" destOrd="0" presId="urn:microsoft.com/office/officeart/2005/8/layout/vList2"/>
    <dgm:cxn modelId="{8DA4E180-ED93-4013-AED6-6A2E8B5FD0AB}" type="presParOf" srcId="{EB886F8C-C8E8-4FE0-AEE7-48B304BD1543}" destId="{7FE5887D-9F59-4424-893E-CD5FBFBCFCE5}" srcOrd="2" destOrd="0" presId="urn:microsoft.com/office/officeart/2005/8/layout/vList2"/>
    <dgm:cxn modelId="{4CB98420-6247-4416-9470-6622A0AFEFD0}" type="presParOf" srcId="{EB886F8C-C8E8-4FE0-AEE7-48B304BD1543}" destId="{7BA83213-2ECD-44B8-8978-385EDEF14ADD}" srcOrd="3" destOrd="0" presId="urn:microsoft.com/office/officeart/2005/8/layout/vList2"/>
    <dgm:cxn modelId="{855FF07E-08DE-43E3-AB9F-237FB1A3C2FE}" type="presParOf" srcId="{EB886F8C-C8E8-4FE0-AEE7-48B304BD1543}" destId="{3F28D747-743A-49DE-98D5-586156EAF39C}" srcOrd="4" destOrd="0" presId="urn:microsoft.com/office/officeart/2005/8/layout/vList2"/>
    <dgm:cxn modelId="{27771233-E5D2-468F-A31A-F3809A407ED5}" type="presParOf" srcId="{EB886F8C-C8E8-4FE0-AEE7-48B304BD1543}" destId="{475075A2-990C-4239-B816-D6E48E173025}" srcOrd="5" destOrd="0" presId="urn:microsoft.com/office/officeart/2005/8/layout/vList2"/>
    <dgm:cxn modelId="{53D7567C-B2FA-45E3-8A0A-BB8938061A6A}" type="presParOf" srcId="{EB886F8C-C8E8-4FE0-AEE7-48B304BD1543}" destId="{427EB60E-9FBB-452C-A54F-575D2F309285}"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6D016C5-6F09-4FFE-B346-3AFCFABC2511}" type="doc">
      <dgm:prSet loTypeId="urn:microsoft.com/office/officeart/2005/8/layout/hierarchy1" loCatId="hierarchy" qsTypeId="urn:microsoft.com/office/officeart/2005/8/quickstyle/simple1" qsCatId="simple" csTypeId="urn:microsoft.com/office/officeart/2005/8/colors/accent3_4" csCatId="accent3"/>
      <dgm:spPr/>
      <dgm:t>
        <a:bodyPr/>
        <a:lstStyle/>
        <a:p>
          <a:endParaRPr lang="en-US"/>
        </a:p>
      </dgm:t>
    </dgm:pt>
    <dgm:pt modelId="{190A3AD9-FB20-44EB-A86C-A682D3CDB9DE}">
      <dgm:prSet/>
      <dgm:spPr/>
      <dgm:t>
        <a:bodyPr/>
        <a:lstStyle/>
        <a:p>
          <a:pPr algn="ctr">
            <a:lnSpc>
              <a:spcPct val="90000"/>
            </a:lnSpc>
          </a:pPr>
          <a:r>
            <a:rPr lang="en-US" sz="1400">
              <a:ea typeface="+mn-ea"/>
              <a:cs typeface="+mn-cs"/>
            </a:rPr>
            <a:t>Education as climate adaptation, not just response</a:t>
          </a:r>
        </a:p>
      </dgm:t>
    </dgm:pt>
    <dgm:pt modelId="{F3C0D678-2108-4091-B87C-A2483F0D21A8}" type="parTrans" cxnId="{0AFF1F94-7109-4253-B784-CCF459770EE4}">
      <dgm:prSet/>
      <dgm:spPr/>
      <dgm:t>
        <a:bodyPr/>
        <a:lstStyle/>
        <a:p>
          <a:endParaRPr lang="en-US"/>
        </a:p>
      </dgm:t>
    </dgm:pt>
    <dgm:pt modelId="{52460046-3E02-4656-89D0-46B163C60D35}" type="sibTrans" cxnId="{0AFF1F94-7109-4253-B784-CCF459770EE4}">
      <dgm:prSet/>
      <dgm:spPr/>
      <dgm:t>
        <a:bodyPr/>
        <a:lstStyle/>
        <a:p>
          <a:endParaRPr lang="en-US"/>
        </a:p>
      </dgm:t>
    </dgm:pt>
    <dgm:pt modelId="{570C9607-439F-4109-B365-E34862F814A9}">
      <dgm:prSet/>
      <dgm:spPr/>
      <dgm:t>
        <a:bodyPr/>
        <a:lstStyle/>
        <a:p>
          <a:pPr algn="ctr">
            <a:lnSpc>
              <a:spcPct val="90000"/>
            </a:lnSpc>
          </a:pPr>
          <a:r>
            <a:rPr lang="en-US" sz="1400">
              <a:ea typeface="+mn-ea"/>
              <a:cs typeface="+mn-cs"/>
            </a:rPr>
            <a:t>Children as agents of change in communities</a:t>
          </a:r>
        </a:p>
      </dgm:t>
    </dgm:pt>
    <dgm:pt modelId="{1A8BB8AF-F13C-487D-870D-0686916E059E}" type="parTrans" cxnId="{0056CBA0-03D3-4AC1-92E7-619311EC8714}">
      <dgm:prSet/>
      <dgm:spPr/>
      <dgm:t>
        <a:bodyPr/>
        <a:lstStyle/>
        <a:p>
          <a:endParaRPr lang="en-US"/>
        </a:p>
      </dgm:t>
    </dgm:pt>
    <dgm:pt modelId="{77D5F0F8-CB83-46C7-924C-BA55D8DC4362}" type="sibTrans" cxnId="{0056CBA0-03D3-4AC1-92E7-619311EC8714}">
      <dgm:prSet/>
      <dgm:spPr/>
      <dgm:t>
        <a:bodyPr/>
        <a:lstStyle/>
        <a:p>
          <a:endParaRPr lang="en-US"/>
        </a:p>
      </dgm:t>
    </dgm:pt>
    <dgm:pt modelId="{BED1A193-9747-4C87-95F5-0AB339175A04}">
      <dgm:prSet/>
      <dgm:spPr/>
      <dgm:t>
        <a:bodyPr/>
        <a:lstStyle/>
        <a:p>
          <a:pPr algn="ctr">
            <a:lnSpc>
              <a:spcPct val="90000"/>
            </a:lnSpc>
          </a:pPr>
          <a:r>
            <a:rPr lang="en-US" sz="1400">
              <a:ea typeface="+mn-ea"/>
              <a:cs typeface="+mn-cs"/>
            </a:rPr>
            <a:t>Importance of policy integration for lasting impact</a:t>
          </a:r>
        </a:p>
      </dgm:t>
    </dgm:pt>
    <dgm:pt modelId="{9E196B88-5A5F-42F1-AAAE-9D5868E07716}" type="parTrans" cxnId="{BA179B51-A569-4137-BFB7-8E790102E904}">
      <dgm:prSet/>
      <dgm:spPr/>
      <dgm:t>
        <a:bodyPr/>
        <a:lstStyle/>
        <a:p>
          <a:endParaRPr lang="en-US"/>
        </a:p>
      </dgm:t>
    </dgm:pt>
    <dgm:pt modelId="{CA40023D-CA2A-4035-AC57-46D97A72FD8B}" type="sibTrans" cxnId="{BA179B51-A569-4137-BFB7-8E790102E904}">
      <dgm:prSet/>
      <dgm:spPr/>
      <dgm:t>
        <a:bodyPr/>
        <a:lstStyle/>
        <a:p>
          <a:endParaRPr lang="en-US"/>
        </a:p>
      </dgm:t>
    </dgm:pt>
    <dgm:pt modelId="{3CF1CDFC-1DEB-4079-82BE-C1AE107BEFA2}" type="pres">
      <dgm:prSet presAssocID="{56D016C5-6F09-4FFE-B346-3AFCFABC2511}" presName="hierChild1" presStyleCnt="0">
        <dgm:presLayoutVars>
          <dgm:chPref val="1"/>
          <dgm:dir/>
          <dgm:animOne val="branch"/>
          <dgm:animLvl val="lvl"/>
          <dgm:resizeHandles/>
        </dgm:presLayoutVars>
      </dgm:prSet>
      <dgm:spPr/>
    </dgm:pt>
    <dgm:pt modelId="{6F557F57-9DFE-42A8-8E95-E3659BA5F086}" type="pres">
      <dgm:prSet presAssocID="{190A3AD9-FB20-44EB-A86C-A682D3CDB9DE}" presName="hierRoot1" presStyleCnt="0"/>
      <dgm:spPr/>
    </dgm:pt>
    <dgm:pt modelId="{16BB9ABB-60F6-4C76-A8EF-BFAA6AEB88D9}" type="pres">
      <dgm:prSet presAssocID="{190A3AD9-FB20-44EB-A86C-A682D3CDB9DE}" presName="composite" presStyleCnt="0"/>
      <dgm:spPr/>
    </dgm:pt>
    <dgm:pt modelId="{FBE52983-22CE-4499-A181-BA12031DE9CC}" type="pres">
      <dgm:prSet presAssocID="{190A3AD9-FB20-44EB-A86C-A682D3CDB9DE}" presName="background" presStyleLbl="node0" presStyleIdx="0" presStyleCnt="3"/>
      <dgm:spPr/>
    </dgm:pt>
    <dgm:pt modelId="{AE6F80F1-3107-4C95-AAAC-BF743799FEC6}" type="pres">
      <dgm:prSet presAssocID="{190A3AD9-FB20-44EB-A86C-A682D3CDB9DE}" presName="text" presStyleLbl="fgAcc0" presStyleIdx="0" presStyleCnt="3">
        <dgm:presLayoutVars>
          <dgm:chPref val="3"/>
        </dgm:presLayoutVars>
      </dgm:prSet>
      <dgm:spPr/>
    </dgm:pt>
    <dgm:pt modelId="{6414B0E5-2D69-479E-938F-02498DE0C9DC}" type="pres">
      <dgm:prSet presAssocID="{190A3AD9-FB20-44EB-A86C-A682D3CDB9DE}" presName="hierChild2" presStyleCnt="0"/>
      <dgm:spPr/>
    </dgm:pt>
    <dgm:pt modelId="{E8A681E2-CF6B-4949-9853-4C4BE671D6BF}" type="pres">
      <dgm:prSet presAssocID="{570C9607-439F-4109-B365-E34862F814A9}" presName="hierRoot1" presStyleCnt="0"/>
      <dgm:spPr/>
    </dgm:pt>
    <dgm:pt modelId="{A4EADFB1-1844-4840-BB60-6DDF247B4F8A}" type="pres">
      <dgm:prSet presAssocID="{570C9607-439F-4109-B365-E34862F814A9}" presName="composite" presStyleCnt="0"/>
      <dgm:spPr/>
    </dgm:pt>
    <dgm:pt modelId="{756E1A99-2D7C-4BD8-898C-ECD7A663AC73}" type="pres">
      <dgm:prSet presAssocID="{570C9607-439F-4109-B365-E34862F814A9}" presName="background" presStyleLbl="node0" presStyleIdx="1" presStyleCnt="3"/>
      <dgm:spPr/>
    </dgm:pt>
    <dgm:pt modelId="{808A4FBC-E7AE-4E81-85CA-B0F1D3AA66F7}" type="pres">
      <dgm:prSet presAssocID="{570C9607-439F-4109-B365-E34862F814A9}" presName="text" presStyleLbl="fgAcc0" presStyleIdx="1" presStyleCnt="3">
        <dgm:presLayoutVars>
          <dgm:chPref val="3"/>
        </dgm:presLayoutVars>
      </dgm:prSet>
      <dgm:spPr/>
    </dgm:pt>
    <dgm:pt modelId="{8B7FB93D-6E82-410D-865C-2014630EB570}" type="pres">
      <dgm:prSet presAssocID="{570C9607-439F-4109-B365-E34862F814A9}" presName="hierChild2" presStyleCnt="0"/>
      <dgm:spPr/>
    </dgm:pt>
    <dgm:pt modelId="{D19FC3A9-1B8D-46E7-852B-57185237E015}" type="pres">
      <dgm:prSet presAssocID="{BED1A193-9747-4C87-95F5-0AB339175A04}" presName="hierRoot1" presStyleCnt="0"/>
      <dgm:spPr/>
    </dgm:pt>
    <dgm:pt modelId="{DC68FDA5-39D0-4BCA-BC72-1BB570384DF0}" type="pres">
      <dgm:prSet presAssocID="{BED1A193-9747-4C87-95F5-0AB339175A04}" presName="composite" presStyleCnt="0"/>
      <dgm:spPr/>
    </dgm:pt>
    <dgm:pt modelId="{A0787217-C0EA-405B-93FA-004E4A6EC5A1}" type="pres">
      <dgm:prSet presAssocID="{BED1A193-9747-4C87-95F5-0AB339175A04}" presName="background" presStyleLbl="node0" presStyleIdx="2" presStyleCnt="3"/>
      <dgm:spPr/>
    </dgm:pt>
    <dgm:pt modelId="{DF0C06AA-5194-47C2-92DC-C09DE53EB552}" type="pres">
      <dgm:prSet presAssocID="{BED1A193-9747-4C87-95F5-0AB339175A04}" presName="text" presStyleLbl="fgAcc0" presStyleIdx="2" presStyleCnt="3">
        <dgm:presLayoutVars>
          <dgm:chPref val="3"/>
        </dgm:presLayoutVars>
      </dgm:prSet>
      <dgm:spPr/>
    </dgm:pt>
    <dgm:pt modelId="{56A56CCF-07BA-4052-A23C-5B6DC7ED1A2E}" type="pres">
      <dgm:prSet presAssocID="{BED1A193-9747-4C87-95F5-0AB339175A04}" presName="hierChild2" presStyleCnt="0"/>
      <dgm:spPr/>
    </dgm:pt>
  </dgm:ptLst>
  <dgm:cxnLst>
    <dgm:cxn modelId="{6E823825-9B7D-4424-839F-81AD58D9CE68}" type="presOf" srcId="{190A3AD9-FB20-44EB-A86C-A682D3CDB9DE}" destId="{AE6F80F1-3107-4C95-AAAC-BF743799FEC6}" srcOrd="0" destOrd="0" presId="urn:microsoft.com/office/officeart/2005/8/layout/hierarchy1"/>
    <dgm:cxn modelId="{F1F30330-960C-43F2-86E5-C5498C8E80F3}" type="presOf" srcId="{BED1A193-9747-4C87-95F5-0AB339175A04}" destId="{DF0C06AA-5194-47C2-92DC-C09DE53EB552}" srcOrd="0" destOrd="0" presId="urn:microsoft.com/office/officeart/2005/8/layout/hierarchy1"/>
    <dgm:cxn modelId="{BA179B51-A569-4137-BFB7-8E790102E904}" srcId="{56D016C5-6F09-4FFE-B346-3AFCFABC2511}" destId="{BED1A193-9747-4C87-95F5-0AB339175A04}" srcOrd="2" destOrd="0" parTransId="{9E196B88-5A5F-42F1-AAAE-9D5868E07716}" sibTransId="{CA40023D-CA2A-4035-AC57-46D97A72FD8B}"/>
    <dgm:cxn modelId="{52E8287B-DA0E-428A-82B6-5B0663DD2230}" type="presOf" srcId="{56D016C5-6F09-4FFE-B346-3AFCFABC2511}" destId="{3CF1CDFC-1DEB-4079-82BE-C1AE107BEFA2}" srcOrd="0" destOrd="0" presId="urn:microsoft.com/office/officeart/2005/8/layout/hierarchy1"/>
    <dgm:cxn modelId="{0AFF1F94-7109-4253-B784-CCF459770EE4}" srcId="{56D016C5-6F09-4FFE-B346-3AFCFABC2511}" destId="{190A3AD9-FB20-44EB-A86C-A682D3CDB9DE}" srcOrd="0" destOrd="0" parTransId="{F3C0D678-2108-4091-B87C-A2483F0D21A8}" sibTransId="{52460046-3E02-4656-89D0-46B163C60D35}"/>
    <dgm:cxn modelId="{0056CBA0-03D3-4AC1-92E7-619311EC8714}" srcId="{56D016C5-6F09-4FFE-B346-3AFCFABC2511}" destId="{570C9607-439F-4109-B365-E34862F814A9}" srcOrd="1" destOrd="0" parTransId="{1A8BB8AF-F13C-487D-870D-0686916E059E}" sibTransId="{77D5F0F8-CB83-46C7-924C-BA55D8DC4362}"/>
    <dgm:cxn modelId="{24881ED5-3C88-4488-91A3-6241408012DD}" type="presOf" srcId="{570C9607-439F-4109-B365-E34862F814A9}" destId="{808A4FBC-E7AE-4E81-85CA-B0F1D3AA66F7}" srcOrd="0" destOrd="0" presId="urn:microsoft.com/office/officeart/2005/8/layout/hierarchy1"/>
    <dgm:cxn modelId="{1BA599E3-7B18-469E-8BA5-C52D644EFAD3}" type="presParOf" srcId="{3CF1CDFC-1DEB-4079-82BE-C1AE107BEFA2}" destId="{6F557F57-9DFE-42A8-8E95-E3659BA5F086}" srcOrd="0" destOrd="0" presId="urn:microsoft.com/office/officeart/2005/8/layout/hierarchy1"/>
    <dgm:cxn modelId="{7956B91E-FA89-4D1E-B71A-0030932461F4}" type="presParOf" srcId="{6F557F57-9DFE-42A8-8E95-E3659BA5F086}" destId="{16BB9ABB-60F6-4C76-A8EF-BFAA6AEB88D9}" srcOrd="0" destOrd="0" presId="urn:microsoft.com/office/officeart/2005/8/layout/hierarchy1"/>
    <dgm:cxn modelId="{75A9E081-8D96-4548-AC5F-5AD017832275}" type="presParOf" srcId="{16BB9ABB-60F6-4C76-A8EF-BFAA6AEB88D9}" destId="{FBE52983-22CE-4499-A181-BA12031DE9CC}" srcOrd="0" destOrd="0" presId="urn:microsoft.com/office/officeart/2005/8/layout/hierarchy1"/>
    <dgm:cxn modelId="{B4D73C8A-150C-4A74-9D84-EA21FD2841C1}" type="presParOf" srcId="{16BB9ABB-60F6-4C76-A8EF-BFAA6AEB88D9}" destId="{AE6F80F1-3107-4C95-AAAC-BF743799FEC6}" srcOrd="1" destOrd="0" presId="urn:microsoft.com/office/officeart/2005/8/layout/hierarchy1"/>
    <dgm:cxn modelId="{2438D243-1C9A-4CAB-B564-49C5416D85F3}" type="presParOf" srcId="{6F557F57-9DFE-42A8-8E95-E3659BA5F086}" destId="{6414B0E5-2D69-479E-938F-02498DE0C9DC}" srcOrd="1" destOrd="0" presId="urn:microsoft.com/office/officeart/2005/8/layout/hierarchy1"/>
    <dgm:cxn modelId="{5955FA13-6B34-4FF8-8079-AC1261B3AFE0}" type="presParOf" srcId="{3CF1CDFC-1DEB-4079-82BE-C1AE107BEFA2}" destId="{E8A681E2-CF6B-4949-9853-4C4BE671D6BF}" srcOrd="1" destOrd="0" presId="urn:microsoft.com/office/officeart/2005/8/layout/hierarchy1"/>
    <dgm:cxn modelId="{1C3005C8-0063-40EC-96BA-6552F3E643FD}" type="presParOf" srcId="{E8A681E2-CF6B-4949-9853-4C4BE671D6BF}" destId="{A4EADFB1-1844-4840-BB60-6DDF247B4F8A}" srcOrd="0" destOrd="0" presId="urn:microsoft.com/office/officeart/2005/8/layout/hierarchy1"/>
    <dgm:cxn modelId="{F58DC1FC-27EA-4AF2-9EA9-363A91179526}" type="presParOf" srcId="{A4EADFB1-1844-4840-BB60-6DDF247B4F8A}" destId="{756E1A99-2D7C-4BD8-898C-ECD7A663AC73}" srcOrd="0" destOrd="0" presId="urn:microsoft.com/office/officeart/2005/8/layout/hierarchy1"/>
    <dgm:cxn modelId="{4E73D8B4-0AB2-4B45-9DAD-5745C692419C}" type="presParOf" srcId="{A4EADFB1-1844-4840-BB60-6DDF247B4F8A}" destId="{808A4FBC-E7AE-4E81-85CA-B0F1D3AA66F7}" srcOrd="1" destOrd="0" presId="urn:microsoft.com/office/officeart/2005/8/layout/hierarchy1"/>
    <dgm:cxn modelId="{6B7F4DD3-BCA8-4286-ACD7-3E736F2A0080}" type="presParOf" srcId="{E8A681E2-CF6B-4949-9853-4C4BE671D6BF}" destId="{8B7FB93D-6E82-410D-865C-2014630EB570}" srcOrd="1" destOrd="0" presId="urn:microsoft.com/office/officeart/2005/8/layout/hierarchy1"/>
    <dgm:cxn modelId="{5FC580BE-1D12-4F2D-A40E-F931F9503640}" type="presParOf" srcId="{3CF1CDFC-1DEB-4079-82BE-C1AE107BEFA2}" destId="{D19FC3A9-1B8D-46E7-852B-57185237E015}" srcOrd="2" destOrd="0" presId="urn:microsoft.com/office/officeart/2005/8/layout/hierarchy1"/>
    <dgm:cxn modelId="{B18E91E0-A7DF-4124-A591-742FBFEB2EE2}" type="presParOf" srcId="{D19FC3A9-1B8D-46E7-852B-57185237E015}" destId="{DC68FDA5-39D0-4BCA-BC72-1BB570384DF0}" srcOrd="0" destOrd="0" presId="urn:microsoft.com/office/officeart/2005/8/layout/hierarchy1"/>
    <dgm:cxn modelId="{4E5F494D-2B0D-495B-B2E2-EE4A88FD129D}" type="presParOf" srcId="{DC68FDA5-39D0-4BCA-BC72-1BB570384DF0}" destId="{A0787217-C0EA-405B-93FA-004E4A6EC5A1}" srcOrd="0" destOrd="0" presId="urn:microsoft.com/office/officeart/2005/8/layout/hierarchy1"/>
    <dgm:cxn modelId="{CEC95EF4-4160-40A9-B202-4BA2EF47E072}" type="presParOf" srcId="{DC68FDA5-39D0-4BCA-BC72-1BB570384DF0}" destId="{DF0C06AA-5194-47C2-92DC-C09DE53EB552}" srcOrd="1" destOrd="0" presId="urn:microsoft.com/office/officeart/2005/8/layout/hierarchy1"/>
    <dgm:cxn modelId="{431220C7-58C6-4288-AC1A-E9F6B8E0FEAC}" type="presParOf" srcId="{D19FC3A9-1B8D-46E7-852B-57185237E015}" destId="{56A56CCF-07BA-4052-A23C-5B6DC7ED1A2E}"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19AD5B-9186-4A9A-99C8-1B205F5C48B2}">
      <dsp:nvSpPr>
        <dsp:cNvPr id="0" name=""/>
        <dsp:cNvSpPr/>
      </dsp:nvSpPr>
      <dsp:spPr>
        <a:xfrm>
          <a:off x="0" y="543"/>
          <a:ext cx="923618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C9F7B0-A4F9-4BA5-975B-C718BDA8A6DB}">
      <dsp:nvSpPr>
        <dsp:cNvPr id="0" name=""/>
        <dsp:cNvSpPr/>
      </dsp:nvSpPr>
      <dsp:spPr>
        <a:xfrm>
          <a:off x="0" y="543"/>
          <a:ext cx="9236188" cy="6362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rtl="0">
            <a:lnSpc>
              <a:spcPct val="90000"/>
            </a:lnSpc>
            <a:spcBef>
              <a:spcPct val="0"/>
            </a:spcBef>
            <a:spcAft>
              <a:spcPct val="35000"/>
            </a:spcAft>
            <a:buNone/>
          </a:pPr>
          <a:endParaRPr lang="en-US" sz="4000" kern="1200">
            <a:solidFill>
              <a:srgbClr val="FFFFFF"/>
            </a:solidFill>
            <a:ea typeface="+mn-ea"/>
            <a:cs typeface="+mn-cs"/>
          </a:endParaRPr>
        </a:p>
      </dsp:txBody>
      <dsp:txXfrm>
        <a:off x="0" y="543"/>
        <a:ext cx="9236188" cy="636224"/>
      </dsp:txXfrm>
    </dsp:sp>
    <dsp:sp modelId="{D4C3F41F-6BEC-4410-8968-E45189B70869}">
      <dsp:nvSpPr>
        <dsp:cNvPr id="0" name=""/>
        <dsp:cNvSpPr/>
      </dsp:nvSpPr>
      <dsp:spPr>
        <a:xfrm>
          <a:off x="0" y="636768"/>
          <a:ext cx="923618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70F9F3-8E58-47D8-8A2A-21294C479662}">
      <dsp:nvSpPr>
        <dsp:cNvPr id="0" name=""/>
        <dsp:cNvSpPr/>
      </dsp:nvSpPr>
      <dsp:spPr>
        <a:xfrm>
          <a:off x="0" y="636768"/>
          <a:ext cx="9236188" cy="6362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US" sz="2400" kern="1200">
              <a:solidFill>
                <a:schemeClr val="bg1"/>
              </a:solidFill>
              <a:latin typeface="Century Gothic" panose="020B0502020202020204"/>
              <a:ea typeface="+mn-ea"/>
              <a:cs typeface="+mn-cs"/>
            </a:rPr>
            <a:t>Destroyed homes/schools </a:t>
          </a:r>
          <a:endParaRPr lang="en-US" sz="2400" kern="1200">
            <a:solidFill>
              <a:schemeClr val="bg1"/>
            </a:solidFill>
            <a:ea typeface="+mn-ea"/>
            <a:cs typeface="+mn-cs"/>
          </a:endParaRPr>
        </a:p>
      </dsp:txBody>
      <dsp:txXfrm>
        <a:off x="0" y="636768"/>
        <a:ext cx="9236188" cy="636224"/>
      </dsp:txXfrm>
    </dsp:sp>
    <dsp:sp modelId="{9AB6AEE8-DBCE-4D49-9A35-A253761D82AD}">
      <dsp:nvSpPr>
        <dsp:cNvPr id="0" name=""/>
        <dsp:cNvSpPr/>
      </dsp:nvSpPr>
      <dsp:spPr>
        <a:xfrm>
          <a:off x="0" y="1272992"/>
          <a:ext cx="923618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DD9EB0-3D84-4269-B825-ECDE23A35BB1}">
      <dsp:nvSpPr>
        <dsp:cNvPr id="0" name=""/>
        <dsp:cNvSpPr/>
      </dsp:nvSpPr>
      <dsp:spPr>
        <a:xfrm>
          <a:off x="0" y="1272992"/>
          <a:ext cx="9236188" cy="6362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US" sz="2400" kern="1200">
              <a:solidFill>
                <a:schemeClr val="bg1"/>
              </a:solidFill>
              <a:latin typeface="Century Gothic" panose="020B0502020202020204"/>
              <a:ea typeface="+mn-ea"/>
              <a:cs typeface="+mn-cs"/>
            </a:rPr>
            <a:t>Unsafe conditions to cause schools to close</a:t>
          </a:r>
          <a:endParaRPr lang="en-US" sz="2400" kern="1200">
            <a:solidFill>
              <a:schemeClr val="bg1"/>
            </a:solidFill>
            <a:ea typeface="+mn-ea"/>
            <a:cs typeface="+mn-cs"/>
          </a:endParaRPr>
        </a:p>
      </dsp:txBody>
      <dsp:txXfrm>
        <a:off x="0" y="1272992"/>
        <a:ext cx="9236188" cy="636224"/>
      </dsp:txXfrm>
    </dsp:sp>
    <dsp:sp modelId="{45F3128D-A3D5-4D99-8E3D-9E916926338B}">
      <dsp:nvSpPr>
        <dsp:cNvPr id="0" name=""/>
        <dsp:cNvSpPr/>
      </dsp:nvSpPr>
      <dsp:spPr>
        <a:xfrm>
          <a:off x="0" y="1909216"/>
          <a:ext cx="923618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B6ED13-9A6A-49C1-AB5A-C17B0150BF51}">
      <dsp:nvSpPr>
        <dsp:cNvPr id="0" name=""/>
        <dsp:cNvSpPr/>
      </dsp:nvSpPr>
      <dsp:spPr>
        <a:xfrm>
          <a:off x="0" y="1909216"/>
          <a:ext cx="9236188" cy="6362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US" sz="2400" kern="1200">
              <a:solidFill>
                <a:schemeClr val="bg1"/>
              </a:solidFill>
              <a:latin typeface="Century Gothic" panose="020B0502020202020204"/>
              <a:ea typeface="+mn-ea"/>
              <a:cs typeface="+mn-cs"/>
            </a:rPr>
            <a:t>Threatens children's nutrition</a:t>
          </a:r>
          <a:endParaRPr lang="en-US" sz="2400" kern="1200">
            <a:solidFill>
              <a:schemeClr val="bg1"/>
            </a:solidFill>
            <a:ea typeface="+mn-ea"/>
            <a:cs typeface="+mn-cs"/>
          </a:endParaRPr>
        </a:p>
      </dsp:txBody>
      <dsp:txXfrm>
        <a:off x="0" y="1909216"/>
        <a:ext cx="9236188" cy="636224"/>
      </dsp:txXfrm>
    </dsp:sp>
    <dsp:sp modelId="{9CFD3A56-E4D3-4146-81BF-9DF1EFD2B5A3}">
      <dsp:nvSpPr>
        <dsp:cNvPr id="0" name=""/>
        <dsp:cNvSpPr/>
      </dsp:nvSpPr>
      <dsp:spPr>
        <a:xfrm>
          <a:off x="0" y="2545441"/>
          <a:ext cx="923618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153AA2-213F-4142-9AE6-23721F771EDC}">
      <dsp:nvSpPr>
        <dsp:cNvPr id="0" name=""/>
        <dsp:cNvSpPr/>
      </dsp:nvSpPr>
      <dsp:spPr>
        <a:xfrm>
          <a:off x="0" y="2545441"/>
          <a:ext cx="9236188" cy="6362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US" sz="2400" kern="1200">
              <a:solidFill>
                <a:schemeClr val="bg1"/>
              </a:solidFill>
              <a:latin typeface="Century Gothic" panose="020B0502020202020204"/>
              <a:ea typeface="+mn-ea"/>
              <a:cs typeface="+mn-cs"/>
            </a:rPr>
            <a:t>Mental health problems</a:t>
          </a:r>
        </a:p>
      </dsp:txBody>
      <dsp:txXfrm>
        <a:off x="0" y="2545441"/>
        <a:ext cx="9236188" cy="636224"/>
      </dsp:txXfrm>
    </dsp:sp>
    <dsp:sp modelId="{85F412BE-9F66-4539-863F-827DB8C0F76B}">
      <dsp:nvSpPr>
        <dsp:cNvPr id="0" name=""/>
        <dsp:cNvSpPr/>
      </dsp:nvSpPr>
      <dsp:spPr>
        <a:xfrm>
          <a:off x="0" y="3181665"/>
          <a:ext cx="923618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A17387-7E60-4206-9E12-94312EA5F682}">
      <dsp:nvSpPr>
        <dsp:cNvPr id="0" name=""/>
        <dsp:cNvSpPr/>
      </dsp:nvSpPr>
      <dsp:spPr>
        <a:xfrm>
          <a:off x="0" y="3181665"/>
          <a:ext cx="9236188" cy="6362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solidFill>
                <a:schemeClr val="bg1"/>
              </a:solidFill>
              <a:latin typeface="Century Gothic" panose="020B0502020202020204"/>
              <a:ea typeface="+mn-ea"/>
              <a:cs typeface="+mn-cs"/>
            </a:rPr>
            <a:t>Anxiety</a:t>
          </a:r>
          <a:endParaRPr lang="en-US" sz="2400" kern="1200">
            <a:solidFill>
              <a:schemeClr val="bg1"/>
            </a:solidFill>
            <a:ea typeface="+mn-ea"/>
            <a:cs typeface="+mn-cs"/>
          </a:endParaRPr>
        </a:p>
      </dsp:txBody>
      <dsp:txXfrm>
        <a:off x="0" y="3181665"/>
        <a:ext cx="9236188" cy="636224"/>
      </dsp:txXfrm>
    </dsp:sp>
    <dsp:sp modelId="{40080D8B-2B55-4BFB-BB99-C095D601BB24}">
      <dsp:nvSpPr>
        <dsp:cNvPr id="0" name=""/>
        <dsp:cNvSpPr/>
      </dsp:nvSpPr>
      <dsp:spPr>
        <a:xfrm>
          <a:off x="0" y="3817889"/>
          <a:ext cx="923618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F4B76F-8B0E-4E27-8B7D-4AC2E08A5EB0}">
      <dsp:nvSpPr>
        <dsp:cNvPr id="0" name=""/>
        <dsp:cNvSpPr/>
      </dsp:nvSpPr>
      <dsp:spPr>
        <a:xfrm>
          <a:off x="0" y="3817889"/>
          <a:ext cx="9236188" cy="6362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US" sz="2400" kern="1200">
              <a:solidFill>
                <a:schemeClr val="bg1"/>
              </a:solidFill>
              <a:latin typeface="Century Gothic" panose="020B0502020202020204"/>
              <a:ea typeface="+mn-ea"/>
              <a:cs typeface="+mn-cs"/>
            </a:rPr>
            <a:t>Low income families are pushed more into poverty</a:t>
          </a:r>
        </a:p>
      </dsp:txBody>
      <dsp:txXfrm>
        <a:off x="0" y="3817889"/>
        <a:ext cx="9236188" cy="6362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956CD2-C9DB-4D4D-99D0-EA07ECBE64B6}">
      <dsp:nvSpPr>
        <dsp:cNvPr id="0" name=""/>
        <dsp:cNvSpPr/>
      </dsp:nvSpPr>
      <dsp:spPr>
        <a:xfrm>
          <a:off x="0" y="0"/>
          <a:ext cx="9753597" cy="1474915"/>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baseline="0">
              <a:latin typeface="Times New Roman"/>
              <a:cs typeface="Times New Roman"/>
            </a:rPr>
            <a:t>Why is global warming practices important in education?</a:t>
          </a:r>
          <a:endParaRPr lang="en-US" sz="2000" kern="1200">
            <a:latin typeface="Times New Roman"/>
            <a:cs typeface="Times New Roman"/>
          </a:endParaRPr>
        </a:p>
      </dsp:txBody>
      <dsp:txXfrm>
        <a:off x="43199" y="43199"/>
        <a:ext cx="8037418" cy="1388517"/>
      </dsp:txXfrm>
    </dsp:sp>
    <dsp:sp modelId="{17C74EC8-AA2E-4DA8-8E74-6CC49A384166}">
      <dsp:nvSpPr>
        <dsp:cNvPr id="0" name=""/>
        <dsp:cNvSpPr/>
      </dsp:nvSpPr>
      <dsp:spPr>
        <a:xfrm>
          <a:off x="816863" y="1743081"/>
          <a:ext cx="9753597" cy="1474915"/>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latin typeface="Times New Roman"/>
              <a:cs typeface="Times New Roman"/>
            </a:rPr>
            <a:t>It encourages learners to think about the challenges in the global world </a:t>
          </a:r>
          <a:br>
            <a:rPr lang="en-US" sz="2000" kern="1200">
              <a:latin typeface="Times New Roman"/>
              <a:cs typeface="Times New Roman"/>
            </a:rPr>
          </a:br>
          <a:r>
            <a:rPr lang="en-US" sz="2000" kern="1200">
              <a:latin typeface="Times New Roman"/>
              <a:cs typeface="Times New Roman"/>
            </a:rPr>
            <a:t>Life, T.F. (2025)</a:t>
          </a:r>
        </a:p>
      </dsp:txBody>
      <dsp:txXfrm>
        <a:off x="860062" y="1786280"/>
        <a:ext cx="7891640" cy="1388517"/>
      </dsp:txXfrm>
    </dsp:sp>
    <dsp:sp modelId="{39EE8416-F0DC-4EB4-8D19-FD953012152F}">
      <dsp:nvSpPr>
        <dsp:cNvPr id="0" name=""/>
        <dsp:cNvSpPr/>
      </dsp:nvSpPr>
      <dsp:spPr>
        <a:xfrm>
          <a:off x="1621535" y="3486163"/>
          <a:ext cx="9753597" cy="1474915"/>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a:t>UNESCO promotes climate education as an important tool to raise awareness, encourage behavior change, and provide the next generation with the skills to develop sustainable solutions.</a:t>
          </a:r>
          <a:r>
            <a:rPr lang="en-US" sz="2000" kern="1200">
              <a:solidFill>
                <a:srgbClr val="000000"/>
              </a:solidFill>
              <a:latin typeface="Century Gothic" panose="020B0502020202020204"/>
            </a:rPr>
            <a:t> (</a:t>
          </a:r>
          <a:r>
            <a:rPr lang="en-US" sz="2000" kern="1200">
              <a:solidFill>
                <a:srgbClr val="FFFFFF"/>
              </a:solidFill>
              <a:latin typeface="Century Gothic" panose="020B0502020202020204"/>
            </a:rPr>
            <a:t>UNESCO,2023)</a:t>
          </a:r>
        </a:p>
      </dsp:txBody>
      <dsp:txXfrm>
        <a:off x="1664734" y="3529362"/>
        <a:ext cx="7903832" cy="1388517"/>
      </dsp:txXfrm>
    </dsp:sp>
    <dsp:sp modelId="{D7EBC505-DEF0-4857-AC42-F24AC9784613}">
      <dsp:nvSpPr>
        <dsp:cNvPr id="0" name=""/>
        <dsp:cNvSpPr/>
      </dsp:nvSpPr>
      <dsp:spPr>
        <a:xfrm>
          <a:off x="2438399" y="5229245"/>
          <a:ext cx="9753597" cy="1474915"/>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a:solidFill>
                <a:schemeClr val="tx1"/>
              </a:solidFill>
              <a:latin typeface="Times New Roman"/>
              <a:ea typeface="Open Sans"/>
              <a:cs typeface="Times New Roman"/>
            </a:rPr>
            <a:t>The Eco Schools program helps supports youth to make environmental changes to schools and larger community.  (</a:t>
          </a:r>
          <a:r>
            <a:rPr lang="en-US" sz="2000" kern="1200">
              <a:solidFill>
                <a:schemeClr val="tx1"/>
              </a:solidFill>
              <a:latin typeface="Times New Roman"/>
              <a:ea typeface="Roboto"/>
              <a:cs typeface="Times New Roman"/>
            </a:rPr>
            <a:t>GOV.WALES. 2024)</a:t>
          </a:r>
        </a:p>
      </dsp:txBody>
      <dsp:txXfrm>
        <a:off x="2481598" y="5272444"/>
        <a:ext cx="7891640" cy="1388517"/>
      </dsp:txXfrm>
    </dsp:sp>
    <dsp:sp modelId="{92C340C8-B72B-42B0-9CB2-646A1C577A5E}">
      <dsp:nvSpPr>
        <dsp:cNvPr id="0" name=""/>
        <dsp:cNvSpPr/>
      </dsp:nvSpPr>
      <dsp:spPr>
        <a:xfrm>
          <a:off x="8794902" y="1129651"/>
          <a:ext cx="958695" cy="958695"/>
        </a:xfrm>
        <a:prstGeom prst="downArrow">
          <a:avLst>
            <a:gd name="adj1" fmla="val 55000"/>
            <a:gd name="adj2" fmla="val 45000"/>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10608" y="1129651"/>
        <a:ext cx="527283" cy="721418"/>
      </dsp:txXfrm>
    </dsp:sp>
    <dsp:sp modelId="{BA141F68-DF34-49BF-91DB-B63528576FFB}">
      <dsp:nvSpPr>
        <dsp:cNvPr id="0" name=""/>
        <dsp:cNvSpPr/>
      </dsp:nvSpPr>
      <dsp:spPr>
        <a:xfrm>
          <a:off x="9611766" y="2872732"/>
          <a:ext cx="958695" cy="958695"/>
        </a:xfrm>
        <a:prstGeom prst="downArrow">
          <a:avLst>
            <a:gd name="adj1" fmla="val 55000"/>
            <a:gd name="adj2" fmla="val 45000"/>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827472" y="2872732"/>
        <a:ext cx="527283" cy="721418"/>
      </dsp:txXfrm>
    </dsp:sp>
    <dsp:sp modelId="{9D0EDA0B-64D5-4D62-96BE-261C0E564B77}">
      <dsp:nvSpPr>
        <dsp:cNvPr id="0" name=""/>
        <dsp:cNvSpPr/>
      </dsp:nvSpPr>
      <dsp:spPr>
        <a:xfrm>
          <a:off x="10416438" y="4615814"/>
          <a:ext cx="958695" cy="958695"/>
        </a:xfrm>
        <a:prstGeom prst="downArrow">
          <a:avLst>
            <a:gd name="adj1" fmla="val 55000"/>
            <a:gd name="adj2" fmla="val 45000"/>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10632144" y="4615814"/>
        <a:ext cx="527283" cy="7214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36D1BA-80BA-4EEF-9C1D-01A59900493C}">
      <dsp:nvSpPr>
        <dsp:cNvPr id="0" name=""/>
        <dsp:cNvSpPr/>
      </dsp:nvSpPr>
      <dsp:spPr>
        <a:xfrm>
          <a:off x="2478343" y="556926"/>
          <a:ext cx="429613" cy="91440"/>
        </a:xfrm>
        <a:custGeom>
          <a:avLst/>
          <a:gdLst/>
          <a:ahLst/>
          <a:cxnLst/>
          <a:rect l="0" t="0" r="0" b="0"/>
          <a:pathLst>
            <a:path>
              <a:moveTo>
                <a:pt x="0" y="45720"/>
              </a:moveTo>
              <a:lnTo>
                <a:pt x="429613"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81645" y="600345"/>
        <a:ext cx="23010" cy="4602"/>
      </dsp:txXfrm>
    </dsp:sp>
    <dsp:sp modelId="{D3198C18-ADAD-4A88-85BC-D85ACB82CA94}">
      <dsp:nvSpPr>
        <dsp:cNvPr id="0" name=""/>
        <dsp:cNvSpPr/>
      </dsp:nvSpPr>
      <dsp:spPr>
        <a:xfrm>
          <a:off x="479216" y="2368"/>
          <a:ext cx="2000927" cy="120055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8047" tIns="102918" rIns="98047" bIns="102918" numCol="1" spcCol="1270" anchor="ctr" anchorCtr="0">
          <a:noAutofit/>
        </a:bodyPr>
        <a:lstStyle/>
        <a:p>
          <a:pPr marL="0" lvl="0" indent="0" algn="ctr" defTabSz="533400">
            <a:lnSpc>
              <a:spcPct val="90000"/>
            </a:lnSpc>
            <a:spcBef>
              <a:spcPct val="0"/>
            </a:spcBef>
            <a:spcAft>
              <a:spcPct val="35000"/>
            </a:spcAft>
            <a:buNone/>
          </a:pPr>
          <a:r>
            <a:rPr lang="en-GB" sz="1200" kern="1200"/>
            <a:t>Insufficient number of qualified teachers.</a:t>
          </a:r>
          <a:endParaRPr lang="en-US" sz="1200" kern="1200"/>
        </a:p>
      </dsp:txBody>
      <dsp:txXfrm>
        <a:off x="479216" y="2368"/>
        <a:ext cx="2000927" cy="1200556"/>
      </dsp:txXfrm>
    </dsp:sp>
    <dsp:sp modelId="{B655B135-09E1-4354-B469-D19DA4F2AC08}">
      <dsp:nvSpPr>
        <dsp:cNvPr id="0" name=""/>
        <dsp:cNvSpPr/>
      </dsp:nvSpPr>
      <dsp:spPr>
        <a:xfrm>
          <a:off x="1479680" y="1201124"/>
          <a:ext cx="2461140" cy="429613"/>
        </a:xfrm>
        <a:custGeom>
          <a:avLst/>
          <a:gdLst/>
          <a:ahLst/>
          <a:cxnLst/>
          <a:rect l="0" t="0" r="0" b="0"/>
          <a:pathLst>
            <a:path>
              <a:moveTo>
                <a:pt x="2461140" y="0"/>
              </a:moveTo>
              <a:lnTo>
                <a:pt x="2461140" y="231906"/>
              </a:lnTo>
              <a:lnTo>
                <a:pt x="0" y="231906"/>
              </a:lnTo>
              <a:lnTo>
                <a:pt x="0" y="429613"/>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47655" y="1413629"/>
        <a:ext cx="125189" cy="4602"/>
      </dsp:txXfrm>
    </dsp:sp>
    <dsp:sp modelId="{982965E5-9819-4A5B-83C5-481B399641AA}">
      <dsp:nvSpPr>
        <dsp:cNvPr id="0" name=""/>
        <dsp:cNvSpPr/>
      </dsp:nvSpPr>
      <dsp:spPr>
        <a:xfrm>
          <a:off x="2940357" y="2368"/>
          <a:ext cx="2000927" cy="120055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8047" tIns="102918" rIns="98047" bIns="102918" numCol="1" spcCol="1270" anchor="ctr" anchorCtr="0">
          <a:noAutofit/>
        </a:bodyPr>
        <a:lstStyle/>
        <a:p>
          <a:pPr marL="0" lvl="0" indent="0" algn="ctr" defTabSz="533400">
            <a:lnSpc>
              <a:spcPct val="90000"/>
            </a:lnSpc>
            <a:spcBef>
              <a:spcPct val="0"/>
            </a:spcBef>
            <a:spcAft>
              <a:spcPct val="35000"/>
            </a:spcAft>
            <a:buNone/>
          </a:pPr>
          <a:r>
            <a:rPr lang="en-GB" sz="1200" kern="1200"/>
            <a:t>Poor quality of learning environments.</a:t>
          </a:r>
          <a:endParaRPr lang="en-US" sz="1200" kern="1200"/>
        </a:p>
      </dsp:txBody>
      <dsp:txXfrm>
        <a:off x="2940357" y="2368"/>
        <a:ext cx="2000927" cy="1200556"/>
      </dsp:txXfrm>
    </dsp:sp>
    <dsp:sp modelId="{0D2955F1-DE06-481F-BAEB-D711B16B451B}">
      <dsp:nvSpPr>
        <dsp:cNvPr id="0" name=""/>
        <dsp:cNvSpPr/>
      </dsp:nvSpPr>
      <dsp:spPr>
        <a:xfrm>
          <a:off x="2478343" y="2217695"/>
          <a:ext cx="429613" cy="91440"/>
        </a:xfrm>
        <a:custGeom>
          <a:avLst/>
          <a:gdLst/>
          <a:ahLst/>
          <a:cxnLst/>
          <a:rect l="0" t="0" r="0" b="0"/>
          <a:pathLst>
            <a:path>
              <a:moveTo>
                <a:pt x="0" y="45720"/>
              </a:moveTo>
              <a:lnTo>
                <a:pt x="429613"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81645" y="2261114"/>
        <a:ext cx="23010" cy="4602"/>
      </dsp:txXfrm>
    </dsp:sp>
    <dsp:sp modelId="{9B13363A-DA71-40EE-8289-5B5D54B1E5C8}">
      <dsp:nvSpPr>
        <dsp:cNvPr id="0" name=""/>
        <dsp:cNvSpPr/>
      </dsp:nvSpPr>
      <dsp:spPr>
        <a:xfrm>
          <a:off x="479216" y="1663137"/>
          <a:ext cx="2000927" cy="1200556"/>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8047" tIns="102918" rIns="98047" bIns="102918" numCol="1" spcCol="1270" anchor="ctr" anchorCtr="0">
          <a:noAutofit/>
        </a:bodyPr>
        <a:lstStyle/>
        <a:p>
          <a:pPr marL="0" lvl="0" indent="0" algn="ctr" defTabSz="533400">
            <a:lnSpc>
              <a:spcPct val="90000"/>
            </a:lnSpc>
            <a:spcBef>
              <a:spcPct val="0"/>
            </a:spcBef>
            <a:spcAft>
              <a:spcPct val="35000"/>
            </a:spcAft>
            <a:buNone/>
          </a:pPr>
          <a:r>
            <a:rPr lang="en-GB" sz="1200" kern="1200"/>
            <a:t>Lack of basic infrastructure, including water, sanitation, and hygiene (WASH) facilities.</a:t>
          </a:r>
          <a:endParaRPr lang="en-US" sz="1200" kern="1200"/>
        </a:p>
      </dsp:txBody>
      <dsp:txXfrm>
        <a:off x="479216" y="1663137"/>
        <a:ext cx="2000927" cy="1200556"/>
      </dsp:txXfrm>
    </dsp:sp>
    <dsp:sp modelId="{90FF5092-66DE-4B62-80D7-272D967216C7}">
      <dsp:nvSpPr>
        <dsp:cNvPr id="0" name=""/>
        <dsp:cNvSpPr/>
      </dsp:nvSpPr>
      <dsp:spPr>
        <a:xfrm>
          <a:off x="1479680" y="2861893"/>
          <a:ext cx="2461140" cy="429613"/>
        </a:xfrm>
        <a:custGeom>
          <a:avLst/>
          <a:gdLst/>
          <a:ahLst/>
          <a:cxnLst/>
          <a:rect l="0" t="0" r="0" b="0"/>
          <a:pathLst>
            <a:path>
              <a:moveTo>
                <a:pt x="2461140" y="0"/>
              </a:moveTo>
              <a:lnTo>
                <a:pt x="2461140" y="231906"/>
              </a:lnTo>
              <a:lnTo>
                <a:pt x="0" y="231906"/>
              </a:lnTo>
              <a:lnTo>
                <a:pt x="0" y="429613"/>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47655" y="3074399"/>
        <a:ext cx="125189" cy="4602"/>
      </dsp:txXfrm>
    </dsp:sp>
    <dsp:sp modelId="{CE63E7D8-8511-4C62-A892-AF04E9C6EE8B}">
      <dsp:nvSpPr>
        <dsp:cNvPr id="0" name=""/>
        <dsp:cNvSpPr/>
      </dsp:nvSpPr>
      <dsp:spPr>
        <a:xfrm>
          <a:off x="2940357" y="1663137"/>
          <a:ext cx="2000927" cy="1200556"/>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8047" tIns="102918" rIns="98047" bIns="102918" numCol="1" spcCol="1270" anchor="ctr" anchorCtr="0">
          <a:noAutofit/>
        </a:bodyPr>
        <a:lstStyle/>
        <a:p>
          <a:pPr marL="0" lvl="0" indent="0" algn="ctr" defTabSz="533400">
            <a:lnSpc>
              <a:spcPct val="90000"/>
            </a:lnSpc>
            <a:spcBef>
              <a:spcPct val="0"/>
            </a:spcBef>
            <a:spcAft>
              <a:spcPct val="35000"/>
            </a:spcAft>
            <a:buNone/>
          </a:pPr>
          <a:r>
            <a:rPr lang="en-GB" sz="1200" kern="1200"/>
            <a:t>Adverse impacts on adolescent girls and children with disabilities. </a:t>
          </a:r>
          <a:endParaRPr lang="en-US" sz="1200" kern="1200"/>
        </a:p>
      </dsp:txBody>
      <dsp:txXfrm>
        <a:off x="2940357" y="1663137"/>
        <a:ext cx="2000927" cy="1200556"/>
      </dsp:txXfrm>
    </dsp:sp>
    <dsp:sp modelId="{1B8105CC-F86F-49B9-8F64-6C58BBFF4967}">
      <dsp:nvSpPr>
        <dsp:cNvPr id="0" name=""/>
        <dsp:cNvSpPr/>
      </dsp:nvSpPr>
      <dsp:spPr>
        <a:xfrm>
          <a:off x="2478343" y="3878465"/>
          <a:ext cx="429613" cy="91440"/>
        </a:xfrm>
        <a:custGeom>
          <a:avLst/>
          <a:gdLst/>
          <a:ahLst/>
          <a:cxnLst/>
          <a:rect l="0" t="0" r="0" b="0"/>
          <a:pathLst>
            <a:path>
              <a:moveTo>
                <a:pt x="0" y="45720"/>
              </a:moveTo>
              <a:lnTo>
                <a:pt x="429613"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81645" y="3921884"/>
        <a:ext cx="23010" cy="4602"/>
      </dsp:txXfrm>
    </dsp:sp>
    <dsp:sp modelId="{48E81280-C188-4F04-9761-9BE70F086D50}">
      <dsp:nvSpPr>
        <dsp:cNvPr id="0" name=""/>
        <dsp:cNvSpPr/>
      </dsp:nvSpPr>
      <dsp:spPr>
        <a:xfrm>
          <a:off x="479216" y="3323907"/>
          <a:ext cx="2000927" cy="1200556"/>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8047" tIns="102918" rIns="98047" bIns="102918" numCol="1" spcCol="1270" anchor="ctr" anchorCtr="0">
          <a:noAutofit/>
        </a:bodyPr>
        <a:lstStyle/>
        <a:p>
          <a:pPr marL="0" lvl="0" indent="0" algn="ctr" defTabSz="533400">
            <a:lnSpc>
              <a:spcPct val="90000"/>
            </a:lnSpc>
            <a:spcBef>
              <a:spcPct val="0"/>
            </a:spcBef>
            <a:spcAft>
              <a:spcPct val="35000"/>
            </a:spcAft>
            <a:buNone/>
          </a:pPr>
          <a:r>
            <a:rPr lang="en-GB" sz="1200" kern="1200"/>
            <a:t>Presence of violence in schools, including corporal punishment by teachers.</a:t>
          </a:r>
          <a:endParaRPr lang="en-US" sz="1200" kern="1200"/>
        </a:p>
      </dsp:txBody>
      <dsp:txXfrm>
        <a:off x="479216" y="3323907"/>
        <a:ext cx="2000927" cy="1200556"/>
      </dsp:txXfrm>
    </dsp:sp>
    <dsp:sp modelId="{F3172013-A21A-433B-A07D-73CCB519FFE4}">
      <dsp:nvSpPr>
        <dsp:cNvPr id="0" name=""/>
        <dsp:cNvSpPr/>
      </dsp:nvSpPr>
      <dsp:spPr>
        <a:xfrm>
          <a:off x="1479680" y="4522663"/>
          <a:ext cx="2461140" cy="429613"/>
        </a:xfrm>
        <a:custGeom>
          <a:avLst/>
          <a:gdLst/>
          <a:ahLst/>
          <a:cxnLst/>
          <a:rect l="0" t="0" r="0" b="0"/>
          <a:pathLst>
            <a:path>
              <a:moveTo>
                <a:pt x="2461140" y="0"/>
              </a:moveTo>
              <a:lnTo>
                <a:pt x="2461140" y="231906"/>
              </a:lnTo>
              <a:lnTo>
                <a:pt x="0" y="231906"/>
              </a:lnTo>
              <a:lnTo>
                <a:pt x="0" y="429613"/>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47655" y="4735168"/>
        <a:ext cx="125189" cy="4602"/>
      </dsp:txXfrm>
    </dsp:sp>
    <dsp:sp modelId="{B98FDCD1-4E1F-466F-89D5-B96ECCCB6CAF}">
      <dsp:nvSpPr>
        <dsp:cNvPr id="0" name=""/>
        <dsp:cNvSpPr/>
      </dsp:nvSpPr>
      <dsp:spPr>
        <a:xfrm>
          <a:off x="2940357" y="3323907"/>
          <a:ext cx="2000927" cy="120055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8047" tIns="102918" rIns="98047" bIns="102918" numCol="1" spcCol="1270" anchor="ctr" anchorCtr="0">
          <a:noAutofit/>
        </a:bodyPr>
        <a:lstStyle/>
        <a:p>
          <a:pPr marL="0" lvl="0" indent="0" algn="ctr" defTabSz="533400">
            <a:lnSpc>
              <a:spcPct val="90000"/>
            </a:lnSpc>
            <a:spcBef>
              <a:spcPct val="0"/>
            </a:spcBef>
            <a:spcAft>
              <a:spcPct val="35000"/>
            </a:spcAft>
            <a:buNone/>
          </a:pPr>
          <a:r>
            <a:rPr lang="en-GB" sz="1200" kern="1200"/>
            <a:t>Ongoing discrimination against children with disabilities.</a:t>
          </a:r>
          <a:endParaRPr lang="en-US" sz="1200" kern="1200"/>
        </a:p>
      </dsp:txBody>
      <dsp:txXfrm>
        <a:off x="2940357" y="3323907"/>
        <a:ext cx="2000927" cy="1200556"/>
      </dsp:txXfrm>
    </dsp:sp>
    <dsp:sp modelId="{F4934E1B-C8C5-4CFA-B599-61142E8F23DB}">
      <dsp:nvSpPr>
        <dsp:cNvPr id="0" name=""/>
        <dsp:cNvSpPr/>
      </dsp:nvSpPr>
      <dsp:spPr>
        <a:xfrm>
          <a:off x="2478343" y="5539234"/>
          <a:ext cx="429613" cy="91440"/>
        </a:xfrm>
        <a:custGeom>
          <a:avLst/>
          <a:gdLst/>
          <a:ahLst/>
          <a:cxnLst/>
          <a:rect l="0" t="0" r="0" b="0"/>
          <a:pathLst>
            <a:path>
              <a:moveTo>
                <a:pt x="0" y="45720"/>
              </a:moveTo>
              <a:lnTo>
                <a:pt x="429613"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81645" y="5582653"/>
        <a:ext cx="23010" cy="4602"/>
      </dsp:txXfrm>
    </dsp:sp>
    <dsp:sp modelId="{6CA572EC-AC55-4313-AD77-664BEEC9099E}">
      <dsp:nvSpPr>
        <dsp:cNvPr id="0" name=""/>
        <dsp:cNvSpPr/>
      </dsp:nvSpPr>
      <dsp:spPr>
        <a:xfrm>
          <a:off x="479216" y="4984676"/>
          <a:ext cx="2000927" cy="120055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8047" tIns="102918" rIns="98047" bIns="102918" numCol="1" spcCol="1270" anchor="ctr" anchorCtr="0">
          <a:noAutofit/>
        </a:bodyPr>
        <a:lstStyle/>
        <a:p>
          <a:pPr marL="0" lvl="0" indent="0" algn="ctr" defTabSz="533400">
            <a:lnSpc>
              <a:spcPct val="90000"/>
            </a:lnSpc>
            <a:spcBef>
              <a:spcPct val="0"/>
            </a:spcBef>
            <a:spcAft>
              <a:spcPct val="35000"/>
            </a:spcAft>
            <a:buNone/>
          </a:pPr>
          <a:r>
            <a:rPr lang="en-GB" sz="1200" kern="1200"/>
            <a:t>Lack of understanding among parents about the value of education.</a:t>
          </a:r>
          <a:endParaRPr lang="en-US" sz="1200" kern="1200"/>
        </a:p>
      </dsp:txBody>
      <dsp:txXfrm>
        <a:off x="479216" y="4984676"/>
        <a:ext cx="2000927" cy="1200556"/>
      </dsp:txXfrm>
    </dsp:sp>
    <dsp:sp modelId="{5FAAAB9F-8B8A-4A5B-BE75-7D1434524A0F}">
      <dsp:nvSpPr>
        <dsp:cNvPr id="0" name=""/>
        <dsp:cNvSpPr/>
      </dsp:nvSpPr>
      <dsp:spPr>
        <a:xfrm>
          <a:off x="2940357" y="4984676"/>
          <a:ext cx="2000927" cy="1200556"/>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8047" tIns="102918" rIns="98047" bIns="102918" numCol="1" spcCol="1270" anchor="ctr" anchorCtr="0">
          <a:noAutofit/>
        </a:bodyPr>
        <a:lstStyle/>
        <a:p>
          <a:pPr marL="0" lvl="0" indent="0" algn="ctr" defTabSz="533400">
            <a:lnSpc>
              <a:spcPct val="90000"/>
            </a:lnSpc>
            <a:spcBef>
              <a:spcPct val="0"/>
            </a:spcBef>
            <a:spcAft>
              <a:spcPct val="35000"/>
            </a:spcAft>
            <a:buNone/>
          </a:pPr>
          <a:r>
            <a:rPr lang="en-GB" sz="1200" kern="1200"/>
            <a:t>Financial barriers preventing many parents from sending their children to school, especially in rural and deprived areas (Varthana, 2024).</a:t>
          </a:r>
          <a:endParaRPr lang="en-US" sz="1200" kern="1200"/>
        </a:p>
      </dsp:txBody>
      <dsp:txXfrm>
        <a:off x="2940357" y="4984676"/>
        <a:ext cx="2000927" cy="12005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B04B58-81EF-49AB-8DC5-663B9407B969}">
      <dsp:nvSpPr>
        <dsp:cNvPr id="0" name=""/>
        <dsp:cNvSpPr/>
      </dsp:nvSpPr>
      <dsp:spPr>
        <a:xfrm>
          <a:off x="0" y="627972"/>
          <a:ext cx="4147869" cy="96525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a:solidFill>
                <a:srgbClr val="FFFFFF"/>
              </a:solidFill>
              <a:latin typeface="Times New Roman"/>
              <a:ea typeface="+mn-ea"/>
              <a:cs typeface="Times New Roman"/>
            </a:rPr>
            <a:t>Climate Change &amp; Education in Bangladesh</a:t>
          </a:r>
          <a:endParaRPr lang="en-US" sz="2500" kern="1200">
            <a:solidFill>
              <a:srgbClr val="FFFFFF"/>
            </a:solidFill>
            <a:latin typeface="Times New Roman"/>
            <a:ea typeface="+mn-ea"/>
            <a:cs typeface="Times New Roman"/>
          </a:endParaRPr>
        </a:p>
      </dsp:txBody>
      <dsp:txXfrm>
        <a:off x="47120" y="675092"/>
        <a:ext cx="4053629" cy="871010"/>
      </dsp:txXfrm>
    </dsp:sp>
    <dsp:sp modelId="{7FE5887D-9F59-4424-893E-CD5FBFBCFCE5}">
      <dsp:nvSpPr>
        <dsp:cNvPr id="0" name=""/>
        <dsp:cNvSpPr/>
      </dsp:nvSpPr>
      <dsp:spPr>
        <a:xfrm>
          <a:off x="0" y="1665222"/>
          <a:ext cx="4147869" cy="96525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solidFill>
                <a:srgbClr val="FFFFFF"/>
              </a:solidFill>
              <a:latin typeface="Times New Roman"/>
              <a:ea typeface="+mn-ea"/>
              <a:cs typeface="Times New Roman"/>
            </a:rPr>
            <a:t>Highly vulnerable to flooding and extreme weather</a:t>
          </a:r>
        </a:p>
      </dsp:txBody>
      <dsp:txXfrm>
        <a:off x="47120" y="1712342"/>
        <a:ext cx="4053629" cy="871010"/>
      </dsp:txXfrm>
    </dsp:sp>
    <dsp:sp modelId="{3F28D747-743A-49DE-98D5-586156EAF39C}">
      <dsp:nvSpPr>
        <dsp:cNvPr id="0" name=""/>
        <dsp:cNvSpPr/>
      </dsp:nvSpPr>
      <dsp:spPr>
        <a:xfrm>
          <a:off x="0" y="2702472"/>
          <a:ext cx="4147869" cy="96525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solidFill>
                <a:srgbClr val="FFFFFF"/>
              </a:solidFill>
              <a:latin typeface="Times New Roman"/>
              <a:ea typeface="+mn-ea"/>
              <a:cs typeface="Times New Roman"/>
            </a:rPr>
            <a:t>Climate events disrupt school access and attendance</a:t>
          </a:r>
        </a:p>
      </dsp:txBody>
      <dsp:txXfrm>
        <a:off x="47120" y="2749592"/>
        <a:ext cx="4053629" cy="871010"/>
      </dsp:txXfrm>
    </dsp:sp>
    <dsp:sp modelId="{427EB60E-9FBB-452C-A54F-575D2F309285}">
      <dsp:nvSpPr>
        <dsp:cNvPr id="0" name=""/>
        <dsp:cNvSpPr/>
      </dsp:nvSpPr>
      <dsp:spPr>
        <a:xfrm>
          <a:off x="0" y="3739722"/>
          <a:ext cx="4147869" cy="96525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solidFill>
                <a:srgbClr val="FFFFFF"/>
              </a:solidFill>
              <a:latin typeface="Times New Roman"/>
              <a:ea typeface="+mn-ea"/>
              <a:cs typeface="Times New Roman"/>
            </a:rPr>
            <a:t>Children in low-income and rural areas most affected</a:t>
          </a:r>
        </a:p>
      </dsp:txBody>
      <dsp:txXfrm>
        <a:off x="47120" y="3786842"/>
        <a:ext cx="4053629" cy="8710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E52983-22CE-4499-A181-BA12031DE9CC}">
      <dsp:nvSpPr>
        <dsp:cNvPr id="0" name=""/>
        <dsp:cNvSpPr/>
      </dsp:nvSpPr>
      <dsp:spPr>
        <a:xfrm>
          <a:off x="0" y="1463991"/>
          <a:ext cx="1603010" cy="1017911"/>
        </a:xfrm>
        <a:prstGeom prst="roundRect">
          <a:avLst>
            <a:gd name="adj" fmla="val 10000"/>
          </a:avLst>
        </a:prstGeom>
        <a:solidFill>
          <a:schemeClr val="accent3">
            <a:shade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6F80F1-3107-4C95-AAAC-BF743799FEC6}">
      <dsp:nvSpPr>
        <dsp:cNvPr id="0" name=""/>
        <dsp:cNvSpPr/>
      </dsp:nvSpPr>
      <dsp:spPr>
        <a:xfrm>
          <a:off x="178112" y="1633198"/>
          <a:ext cx="1603010" cy="1017911"/>
        </a:xfrm>
        <a:prstGeom prst="roundRect">
          <a:avLst>
            <a:gd name="adj" fmla="val 10000"/>
          </a:avLst>
        </a:prstGeom>
        <a:solidFill>
          <a:schemeClr val="lt1">
            <a:alpha val="90000"/>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ea typeface="+mn-ea"/>
              <a:cs typeface="+mn-cs"/>
            </a:rPr>
            <a:t>Education as climate adaptation, not just response</a:t>
          </a:r>
        </a:p>
      </dsp:txBody>
      <dsp:txXfrm>
        <a:off x="207926" y="1663012"/>
        <a:ext cx="1543382" cy="958283"/>
      </dsp:txXfrm>
    </dsp:sp>
    <dsp:sp modelId="{756E1A99-2D7C-4BD8-898C-ECD7A663AC73}">
      <dsp:nvSpPr>
        <dsp:cNvPr id="0" name=""/>
        <dsp:cNvSpPr/>
      </dsp:nvSpPr>
      <dsp:spPr>
        <a:xfrm>
          <a:off x="1959235" y="1463991"/>
          <a:ext cx="1603010" cy="1017911"/>
        </a:xfrm>
        <a:prstGeom prst="roundRect">
          <a:avLst>
            <a:gd name="adj" fmla="val 10000"/>
          </a:avLst>
        </a:prstGeom>
        <a:solidFill>
          <a:schemeClr val="accent3">
            <a:shade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8A4FBC-E7AE-4E81-85CA-B0F1D3AA66F7}">
      <dsp:nvSpPr>
        <dsp:cNvPr id="0" name=""/>
        <dsp:cNvSpPr/>
      </dsp:nvSpPr>
      <dsp:spPr>
        <a:xfrm>
          <a:off x="2137347" y="1633198"/>
          <a:ext cx="1603010" cy="1017911"/>
        </a:xfrm>
        <a:prstGeom prst="roundRect">
          <a:avLst>
            <a:gd name="adj" fmla="val 10000"/>
          </a:avLst>
        </a:prstGeom>
        <a:solidFill>
          <a:schemeClr val="lt1">
            <a:alpha val="90000"/>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ea typeface="+mn-ea"/>
              <a:cs typeface="+mn-cs"/>
            </a:rPr>
            <a:t>Children as agents of change in communities</a:t>
          </a:r>
        </a:p>
      </dsp:txBody>
      <dsp:txXfrm>
        <a:off x="2167161" y="1663012"/>
        <a:ext cx="1543382" cy="958283"/>
      </dsp:txXfrm>
    </dsp:sp>
    <dsp:sp modelId="{A0787217-C0EA-405B-93FA-004E4A6EC5A1}">
      <dsp:nvSpPr>
        <dsp:cNvPr id="0" name=""/>
        <dsp:cNvSpPr/>
      </dsp:nvSpPr>
      <dsp:spPr>
        <a:xfrm>
          <a:off x="3918470" y="1463991"/>
          <a:ext cx="1603010" cy="1017911"/>
        </a:xfrm>
        <a:prstGeom prst="roundRect">
          <a:avLst>
            <a:gd name="adj" fmla="val 10000"/>
          </a:avLst>
        </a:prstGeom>
        <a:solidFill>
          <a:schemeClr val="accent3">
            <a:shade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0C06AA-5194-47C2-92DC-C09DE53EB552}">
      <dsp:nvSpPr>
        <dsp:cNvPr id="0" name=""/>
        <dsp:cNvSpPr/>
      </dsp:nvSpPr>
      <dsp:spPr>
        <a:xfrm>
          <a:off x="4096582" y="1633198"/>
          <a:ext cx="1603010" cy="1017911"/>
        </a:xfrm>
        <a:prstGeom prst="roundRect">
          <a:avLst>
            <a:gd name="adj" fmla="val 10000"/>
          </a:avLst>
        </a:prstGeom>
        <a:solidFill>
          <a:schemeClr val="lt1">
            <a:alpha val="90000"/>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ea typeface="+mn-ea"/>
              <a:cs typeface="+mn-cs"/>
            </a:rPr>
            <a:t>Importance of policy integration for lasting impact</a:t>
          </a:r>
        </a:p>
      </dsp:txBody>
      <dsp:txXfrm>
        <a:off x="4126396" y="1663012"/>
        <a:ext cx="1543382" cy="95828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395D5A-CEAF-4679-A9CF-610011AA0850}" type="datetimeFigureOut">
              <a:t>2/19/2026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E06206-2717-4FEC-8F93-76EBA705B787}" type="slidenum">
              <a:t>‹#›</a:t>
            </a:fld>
            <a:endParaRPr lang="en-US"/>
          </a:p>
        </p:txBody>
      </p:sp>
    </p:spTree>
    <p:extLst>
      <p:ext uri="{BB962C8B-B14F-4D97-AF65-F5344CB8AC3E}">
        <p14:creationId xmlns:p14="http://schemas.microsoft.com/office/powerpoint/2010/main" val="11885538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 for this case study, I’m focusing on Bangladesh because it’s one of the most climate-vulnerable countries in the world, especially for children’s education. In 2024 alone, UNICEF analysis found that about 35 million children’s education was disrupted by climate-related events like floods, heatwaves and cyclones, costing children weeks of learning time. This really highlights how climate change is more than an environmental issue — it’s impacting children’s rights to consistent education.</a:t>
            </a:r>
            <a:endParaRPr lang="en-US">
              <a:solidFill>
                <a:srgbClr val="444444"/>
              </a:solidFill>
            </a:endParaRPr>
          </a:p>
          <a:p>
            <a:r>
              <a:rPr lang="en-US"/>
              <a:t>What’s also important to note is that Bangladesh’s education challenges are not occasional or short-term. Climate disruption is recurring, which means education systems are under constant pressure rather than responding to one-off emergencies. This makes sustainability particularly important, as education responses need to function long-term rather than as temporary fixes.</a:t>
            </a:r>
            <a:endParaRPr lang="en-US">
              <a:ea typeface="Calibri"/>
              <a:cs typeface="Calibri"/>
            </a:endParaRPr>
          </a:p>
        </p:txBody>
      </p:sp>
      <p:sp>
        <p:nvSpPr>
          <p:cNvPr id="4" name="Slide Number Placeholder 3"/>
          <p:cNvSpPr>
            <a:spLocks noGrp="1"/>
          </p:cNvSpPr>
          <p:nvPr>
            <p:ph type="sldNum" sz="quarter" idx="5"/>
          </p:nvPr>
        </p:nvSpPr>
        <p:spPr/>
        <p:txBody>
          <a:bodyPr/>
          <a:lstStyle/>
          <a:p>
            <a:fld id="{E5E06206-2717-4FEC-8F93-76EBA705B787}" type="slidenum">
              <a:t>16</a:t>
            </a:fld>
            <a:endParaRPr lang="en-US"/>
          </a:p>
        </p:txBody>
      </p:sp>
    </p:spTree>
    <p:extLst>
      <p:ext uri="{BB962C8B-B14F-4D97-AF65-F5344CB8AC3E}">
        <p14:creationId xmlns:p14="http://schemas.microsoft.com/office/powerpoint/2010/main" val="31262696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What’s particularly important here is that climate change doesn’t just affect the environment — it impacts education systems. In Bangladesh, schools were forced to close for up to eight weeks in some districts due to flooding and extreme weather events. These closures disrupt learning consistently, increase the risk of dropout — especially for girls — and deepen inequalities in access to education.</a:t>
            </a:r>
            <a:endParaRPr lang="en-US">
              <a:solidFill>
                <a:srgbClr val="444444"/>
              </a:solidFill>
            </a:endParaRPr>
          </a:p>
          <a:p>
            <a:r>
              <a:rPr lang="en-US"/>
              <a:t>These disruptions don’t just affect academic progress. When education is interrupted, children may be pushed into </a:t>
            </a:r>
            <a:r>
              <a:rPr lang="en-US" err="1"/>
              <a:t>labour</a:t>
            </a:r>
            <a:r>
              <a:rPr lang="en-US"/>
              <a:t>, early marriage, or caring responsibilities, and even child </a:t>
            </a:r>
            <a:r>
              <a:rPr lang="en-US" err="1"/>
              <a:t>pregancies</a:t>
            </a:r>
            <a:r>
              <a:rPr lang="en-US"/>
              <a:t>, particularly in low-income households. This shows how climate-related education disruption can have wider social and protection implications, reinforcing cycles of inequality.</a:t>
            </a:r>
            <a:endParaRPr lang="en-US">
              <a:ea typeface="Calibri"/>
              <a:cs typeface="Calibri"/>
            </a:endParaRPr>
          </a:p>
        </p:txBody>
      </p:sp>
      <p:sp>
        <p:nvSpPr>
          <p:cNvPr id="4" name="Slide Number Placeholder 3"/>
          <p:cNvSpPr>
            <a:spLocks noGrp="1"/>
          </p:cNvSpPr>
          <p:nvPr>
            <p:ph type="sldNum" sz="quarter" idx="5"/>
          </p:nvPr>
        </p:nvSpPr>
        <p:spPr/>
        <p:txBody>
          <a:bodyPr/>
          <a:lstStyle/>
          <a:p>
            <a:fld id="{E5E06206-2717-4FEC-8F93-76EBA705B787}" type="slidenum">
              <a:t>17</a:t>
            </a:fld>
            <a:endParaRPr lang="en-US"/>
          </a:p>
        </p:txBody>
      </p:sp>
    </p:spTree>
    <p:extLst>
      <p:ext uri="{BB962C8B-B14F-4D97-AF65-F5344CB8AC3E}">
        <p14:creationId xmlns:p14="http://schemas.microsoft.com/office/powerpoint/2010/main" val="1262587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response to this challenge, UNICEF has supported climate-resilient education strategies designed to protect learning and build sustainability into the system. For example, UNICEF has backed the development of flood-resistant school infrastructure and temporary learning spaces so that when schools are damaged, children can still continue their education. UNICEF also works on integrating disaster-risk planning and climate awareness within curricula, which helps both schools and communities prepare for future climate impacts. These efforts aim to protect access to education while strengthening resilience.</a:t>
            </a:r>
            <a:endParaRPr lang="en-US">
              <a:solidFill>
                <a:srgbClr val="444444"/>
              </a:solidFill>
            </a:endParaRPr>
          </a:p>
          <a:p>
            <a:r>
              <a:rPr lang="en-US"/>
              <a:t>On a day-to-day level, UNICEF’s work also involves supporting teachers and local education authorities to respond to climate risks. This includes training educators to manage learning disruptions, supporting emergency preparedness planning, and coordinating with communities so education remains a priority during climate events.</a:t>
            </a:r>
            <a:endParaRPr lang="en-US">
              <a:solidFill>
                <a:srgbClr val="444444"/>
              </a:solidFill>
            </a:endParaRPr>
          </a:p>
          <a:p>
            <a:r>
              <a:rPr lang="en-US"/>
              <a:t>These practical, everyday interventions are important because they move climate resilience beyond infrastructure alone and embed it into how education systems actually operate. In this sense, sustainability is not just about buildings, but about people, planning, and institutional capacity.</a:t>
            </a:r>
            <a:endParaRPr lang="en-US">
              <a:ea typeface="Calibri"/>
              <a:cs typeface="Calibri"/>
            </a:endParaRPr>
          </a:p>
        </p:txBody>
      </p:sp>
      <p:sp>
        <p:nvSpPr>
          <p:cNvPr id="4" name="Slide Number Placeholder 3"/>
          <p:cNvSpPr>
            <a:spLocks noGrp="1"/>
          </p:cNvSpPr>
          <p:nvPr>
            <p:ph type="sldNum" sz="quarter" idx="5"/>
          </p:nvPr>
        </p:nvSpPr>
        <p:spPr/>
        <p:txBody>
          <a:bodyPr/>
          <a:lstStyle/>
          <a:p>
            <a:fld id="{E5E06206-2717-4FEC-8F93-76EBA705B787}" type="slidenum">
              <a:t>18</a:t>
            </a:fld>
            <a:endParaRPr lang="en-US"/>
          </a:p>
        </p:txBody>
      </p:sp>
    </p:spTree>
    <p:extLst>
      <p:ext uri="{BB962C8B-B14F-4D97-AF65-F5344CB8AC3E}">
        <p14:creationId xmlns:p14="http://schemas.microsoft.com/office/powerpoint/2010/main" val="18918867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Overall, this case study demonstrates that UNICEF’s interventions in Bangladesh can make meaningful contributions to sustainable education in the face of climate change. They support continuity of learning provide children with climate knowledge and resilience. However, it’s also necessary to acknowledge the limitations. Many of these initiatives depend heavily on external funding and the capacity of the national system to maintain them over the long term. In addition, while climate awareness is increasing, climate education is not yet consistently embedded across all curricula. This suggests deeper policy commitment and long-term investment are still needed if education systems are to be truly sustainable. There is also a risk that climate-resilient education initiatives remain unevenly distributed, with rural communities benefiting less than urban areas. This raises questions about equity and whether climate-resilient education strategies are reaching the children most affected by climate change.</a:t>
            </a:r>
            <a:endParaRPr lang="en-US">
              <a:solidFill>
                <a:srgbClr val="444444"/>
              </a:solidFill>
            </a:endParaRPr>
          </a:p>
          <a:p>
            <a:r>
              <a:rPr lang="en-US"/>
              <a:t>While UNICEF plays a vital role, long-term sustainability ultimately depends on national governments embedding these approaches into education policy, funding structures, and teacher training frameworks.</a:t>
            </a:r>
          </a:p>
        </p:txBody>
      </p:sp>
      <p:sp>
        <p:nvSpPr>
          <p:cNvPr id="4" name="Slide Number Placeholder 3"/>
          <p:cNvSpPr>
            <a:spLocks noGrp="1"/>
          </p:cNvSpPr>
          <p:nvPr>
            <p:ph type="sldNum" sz="quarter" idx="5"/>
          </p:nvPr>
        </p:nvSpPr>
        <p:spPr/>
        <p:txBody>
          <a:bodyPr/>
          <a:lstStyle/>
          <a:p>
            <a:fld id="{E5E06206-2717-4FEC-8F93-76EBA705B787}" type="slidenum">
              <a:t>19</a:t>
            </a:fld>
            <a:endParaRPr lang="en-US"/>
          </a:p>
        </p:txBody>
      </p:sp>
    </p:spTree>
    <p:extLst>
      <p:ext uri="{BB962C8B-B14F-4D97-AF65-F5344CB8AC3E}">
        <p14:creationId xmlns:p14="http://schemas.microsoft.com/office/powerpoint/2010/main" val="29514913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Finally, this case study highlights the wider role of education in addressing climate change. UNICEF frames education not only as something that needs protection from climate impacts, but also as a tool for climate adaptation.</a:t>
            </a:r>
            <a:endParaRPr lang="en-US">
              <a:solidFill>
                <a:srgbClr val="444444"/>
              </a:solidFill>
            </a:endParaRPr>
          </a:p>
          <a:p>
            <a:r>
              <a:rPr lang="en-US"/>
              <a:t>By supporting climate awareness and disaster-risk education, UNICEF helps children develop knowledge and skills that extend beyond the classroom and into their communities. This positions children not only as recipients of support, but as active participants in climate resilience.</a:t>
            </a:r>
            <a:endParaRPr lang="en-US">
              <a:solidFill>
                <a:srgbClr val="444444"/>
              </a:solidFill>
            </a:endParaRPr>
          </a:p>
          <a:p>
            <a:r>
              <a:rPr lang="en-US"/>
              <a:t>However, for these benefits to be sustained, climate-resilient education must be embedded within national education policy rather than relying solely on external </a:t>
            </a:r>
            <a:r>
              <a:rPr lang="en-US" err="1"/>
              <a:t>organisations</a:t>
            </a:r>
            <a:r>
              <a:rPr lang="en-US"/>
              <a:t>. This reinforces the importance of long-term government commitment if sustainable education systems are to be achieved.</a:t>
            </a:r>
            <a:endParaRPr lang="en-US">
              <a:solidFill>
                <a:srgbClr val="444444"/>
              </a:solidFill>
            </a:endParaRPr>
          </a:p>
          <a:p>
            <a:endParaRPr lang="en-US">
              <a:solidFill>
                <a:srgbClr val="444444"/>
              </a:solidFill>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E5E06206-2717-4FEC-8F93-76EBA705B787}" type="slidenum">
              <a:t>20</a:t>
            </a:fld>
            <a:endParaRPr lang="en-US"/>
          </a:p>
        </p:txBody>
      </p:sp>
    </p:spTree>
    <p:extLst>
      <p:ext uri="{BB962C8B-B14F-4D97-AF65-F5344CB8AC3E}">
        <p14:creationId xmlns:p14="http://schemas.microsoft.com/office/powerpoint/2010/main" val="7551462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2/19/2026</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2743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2/19/2026</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1952232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2/19/2026</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02716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2/19/2026</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11507171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2/19/2026</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90266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2/19/2026</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3642721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2/19/2026</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795476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2/19/2026</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1040204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5334001" y="762000"/>
            <a:ext cx="5333999" cy="5334000"/>
          </a:xfrm>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2/19/2026</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1194983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2/19/2026</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757635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2/19/2026</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271967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B70A3DFD-A535-46B2-84C1-61DC8B16A904}" type="datetimeFigureOut">
              <a:rPr lang="en-US" dirty="0"/>
              <a:t>2/19/2026</a:t>
            </a:fld>
            <a:endParaRPr lang="en-US"/>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196A61CA-0502-4EE4-9724-96EA822543E5}" type="slidenum">
              <a:rPr lang="en-US" dirty="0"/>
              <a:t>‹#›</a:t>
            </a:fld>
            <a:endParaRPr lang="en-US"/>
          </a:p>
        </p:txBody>
      </p:sp>
    </p:spTree>
    <p:extLst>
      <p:ext uri="{BB962C8B-B14F-4D97-AF65-F5344CB8AC3E}">
        <p14:creationId xmlns:p14="http://schemas.microsoft.com/office/powerpoint/2010/main" val="3538820075"/>
      </p:ext>
    </p:extLst>
  </p:cSld>
  <p:clrMap bg1="dk1" tx1="lt1" bg2="dk2" tx2="lt2" accent1="accent1" accent2="accent2" accent3="accent3" accent4="accent4" accent5="accent5" accent6="accent6" hlink="hlink" folHlink="folHlink"/>
  <p:sldLayoutIdLst>
    <p:sldLayoutId id="2147484045" r:id="rId1"/>
    <p:sldLayoutId id="2147484046" r:id="rId2"/>
    <p:sldLayoutId id="2147484047" r:id="rId3"/>
    <p:sldLayoutId id="2147484048" r:id="rId4"/>
    <p:sldLayoutId id="2147484049" r:id="rId5"/>
    <p:sldLayoutId id="2147484050" r:id="rId6"/>
    <p:sldLayoutId id="2147484051" r:id="rId7"/>
    <p:sldLayoutId id="2147484052" r:id="rId8"/>
    <p:sldLayoutId id="2147484053" r:id="rId9"/>
    <p:sldLayoutId id="2147484054" r:id="rId10"/>
    <p:sldLayoutId id="2147484055" r:id="rId11"/>
  </p:sldLayoutIdLst>
  <p:hf hd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3840">
          <p15:clr>
            <a:srgbClr val="F26B43"/>
          </p15:clr>
        </p15:guide>
        <p15:guide id="3" pos="7200">
          <p15:clr>
            <a:srgbClr val="F26B43"/>
          </p15:clr>
        </p15:guide>
        <p15:guide id="4" pos="6720">
          <p15:clr>
            <a:srgbClr val="F26B43"/>
          </p15:clr>
        </p15:guide>
        <p15:guide id="16" pos="480">
          <p15:clr>
            <a:srgbClr val="F26B43"/>
          </p15:clr>
        </p15:guide>
        <p15:guide id="23" orient="horz"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hyperlink" Target="https://educationhub.blog.gov.uk/2025/01/everything-we-are-doing-in-education-to-tackle-climate-change-here-is-what-you-need-to-know/" TargetMode="External"/><Relationship Id="rId3" Type="http://schemas.openxmlformats.org/officeDocument/2006/relationships/hyperlink" Target="https://fridaysforfuture.org/" TargetMode="External"/><Relationship Id="rId7" Type="http://schemas.openxmlformats.org/officeDocument/2006/relationships/hyperlink" Target="https://www.teachforlife.com/post/discover-the-value-of-global-education" TargetMode="External"/><Relationship Id="rId2" Type="http://schemas.openxmlformats.org/officeDocument/2006/relationships/hyperlink" Target="https://www.gov.uk/government/publications/sustainability-and-climate-change-strategy/sustainability-and-climate-change-a-strategy-for-the-education-and-childrens-services-systems" TargetMode="External"/><Relationship Id="rId1" Type="http://schemas.openxmlformats.org/officeDocument/2006/relationships/slideLayout" Target="../slideLayouts/slideLayout7.xml"/><Relationship Id="rId6" Type="http://schemas.openxmlformats.org/officeDocument/2006/relationships/hyperlink" Target="https://www.bbc.co.uk/news/world-europe-49918719" TargetMode="External"/><Relationship Id="rId11" Type="http://schemas.openxmlformats.org/officeDocument/2006/relationships/hyperlink" Target="https://www.unicef.org.uk/rights-respecting-schools/the-rrsa/the-right-to-education/" TargetMode="External"/><Relationship Id="rId5" Type="http://schemas.openxmlformats.org/officeDocument/2006/relationships/hyperlink" Target="https://www.theguardian.com/environment/2025/sep/04/greta-thunberg-school-strike-movement" TargetMode="External"/><Relationship Id="rId10" Type="http://schemas.openxmlformats.org/officeDocument/2006/relationships/hyperlink" Target="https://www.unicef.org.uk/wp-content/uploads/2017/09/Our-rights_UNCRC.pdf" TargetMode="External"/><Relationship Id="rId4" Type="http://schemas.openxmlformats.org/officeDocument/2006/relationships/hyperlink" Target="https://www.gov.wales/welsh-young-people-lead-way-championing-30-years-eco-schools" TargetMode="External"/><Relationship Id="rId9" Type="http://schemas.openxmlformats.org/officeDocument/2006/relationships/hyperlink" Target="https://www.unesco.org/en/climate-change/education" TargetMode="External"/></Relationships>
</file>

<file path=ppt/slides/_rels/slide9.xml.rels><?xml version="1.0" encoding="UTF-8" standalone="yes"?>
<Relationships xmlns="http://schemas.openxmlformats.org/package/2006/relationships"><Relationship Id="rId8" Type="http://schemas.openxmlformats.org/officeDocument/2006/relationships/hyperlink" Target="https://www.edweek.org/teaching-learning/if-climate-change-education-matters-why-dont-all-teachers-teach-it/2023/03" TargetMode="External"/><Relationship Id="rId3" Type="http://schemas.openxmlformats.org/officeDocument/2006/relationships/hyperlink" Target="https://www.unicef.org/eca/reports/focus-children-climate-change-and-environmental-degradation" TargetMode="External"/><Relationship Id="rId7" Type="http://schemas.openxmlformats.org/officeDocument/2006/relationships/hyperlink" Target="https://www.un.org/en/climatechange/what-is-climate-change" TargetMode="External"/><Relationship Id="rId2" Type="http://schemas.openxmlformats.org/officeDocument/2006/relationships/hyperlink" Target="https://www.unicef.org/sustainable-development-goals" TargetMode="External"/><Relationship Id="rId1" Type="http://schemas.openxmlformats.org/officeDocument/2006/relationships/slideLayout" Target="../slideLayouts/slideLayout7.xml"/><Relationship Id="rId6" Type="http://schemas.openxmlformats.org/officeDocument/2006/relationships/hyperlink" Target="https://www.unicef.org/reports/learning-interrupted-global-snapshot-2024" TargetMode="External"/><Relationship Id="rId5" Type="http://schemas.openxmlformats.org/officeDocument/2006/relationships/hyperlink" Target="https://www.unicef.org/" TargetMode="External"/><Relationship Id="rId4" Type="http://schemas.openxmlformats.org/officeDocument/2006/relationships/hyperlink" Target="https://www.unicef.org/press-releases/nearly-quarter-billion-childrens-schooling-was-disrupted-climate-crises-2024-unicef"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microsoft.com/office/2007/relationships/diagramDrawing" Target="../diagrams/drawing3.xml"/><Relationship Id="rId3" Type="http://schemas.microsoft.com/office/2007/relationships/hdphoto" Target="../media/hdphoto1.wdp"/><Relationship Id="rId7" Type="http://schemas.openxmlformats.org/officeDocument/2006/relationships/diagramColors" Target="../diagrams/colors3.xml"/><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6.jpeg"/><Relationship Id="rId7" Type="http://schemas.openxmlformats.org/officeDocument/2006/relationships/diagramColors" Target="../diagrams/colors4.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21.jpeg"/><Relationship Id="rId7" Type="http://schemas.openxmlformats.org/officeDocument/2006/relationships/diagramQuickStyle" Target="../diagrams/quickStyle5.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22.jpeg"/><Relationship Id="rId9" Type="http://schemas.microsoft.com/office/2007/relationships/diagramDrawing" Target="../diagrams/drawing5.xml"/></Relationships>
</file>

<file path=ppt/slides/_rels/slide21.xml.rels><?xml version="1.0" encoding="UTF-8" standalone="yes"?>
<Relationships xmlns="http://schemas.openxmlformats.org/package/2006/relationships"><Relationship Id="rId2" Type="http://schemas.openxmlformats.org/officeDocument/2006/relationships/hyperlink" Target="https://asianew"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hyperlink" Target="https://www.google.com/search?rlz=1C1CHZN_enGB944GB944&amp;sca_esv=8ce23dab683c27e1&amp;q=Environment+%28Principles%2C+Governance+and+Biodiversity+Targets%29+%28Wales%29+Bill&amp;source=lnms&amp;fbs=ADc_l-aN0CWEZBOHjofHoaMMDiKp0UJuhqwKhR0QUhF54-6jIf5FTMC_zgepHBqt1YxkrDcvCcfuga88w-TkF64Xr2R-OmvInAKCRZjypLnWZ9KhxVz5Dz7aSFOM9TIdSSt9HRm8yQI5_EXIDlT1rWHkiIxjbMe-xWOj97qwPGrB4-ntBIbCpZI0ISQ29rvyCuprHZJVr6iaBdtTdaab7tzm8wMZTLVTRooc2WVyStLFxMOa9buKJo4&amp;sa=X&amp;ved=2ahUKEwiztKjlheSSAxVtQEEAHQaJKDYQgK4QegQIAxAI&amp;biw=1366&amp;bih=641&amp;dpr=1&amp;mstk=AUtExfDSQyzXbJ08tGxlmRVYllgB4glNgioKt7kHmP8pbfbfKs9B3fE0s75t-tozjfstXKmJitxtC0P1tgNN6oDM43hgjNzjfnqSg8kbFQwCKvymXWlAoPlxQd5yLxaalWtDsgY&amp;csui=3" TargetMode="External"/><Relationship Id="rId2" Type="http://schemas.openxmlformats.org/officeDocument/2006/relationships/image" Target="../media/image25.png"/><Relationship Id="rId1" Type="http://schemas.openxmlformats.org/officeDocument/2006/relationships/slideLayout" Target="../slideLayouts/slideLayout9.xml"/><Relationship Id="rId4" Type="http://schemas.openxmlformats.org/officeDocument/2006/relationships/image" Target="../media/image26.jpeg"/></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9.xml"/><Relationship Id="rId5" Type="http://schemas.openxmlformats.org/officeDocument/2006/relationships/image" Target="../media/image32.png"/><Relationship Id="rId4" Type="http://schemas.openxmlformats.org/officeDocument/2006/relationships/image" Target="../media/image31.png"/></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8" Type="http://schemas.openxmlformats.org/officeDocument/2006/relationships/hyperlink" Target="https://www.gov.wales/sites/default/files/publications/2019-06/environment-wales-act-2016-climate-change.pdf" TargetMode="External"/><Relationship Id="rId13" Type="http://schemas.openxmlformats.org/officeDocument/2006/relationships/hyperlink" Target="https://encrypted-tbn1.gstatic.com/shopping?q=tbn:ANd9GcRQPxvD8koZlA1SMn8u1mfVy9ZaiFM29-EHxnFilBV0OeTaI7nEUQJwRYyqAKNI9L3R3fo5AYi1AqZUk1zx2rBwK_JviM0G7rDm8xAiSK9LScxY97zuuyuQxYY6mwhMwX4W1w6XC7zDt9I&amp;usqp=CAc" TargetMode="External"/><Relationship Id="rId3" Type="http://schemas.openxmlformats.org/officeDocument/2006/relationships/hyperlink" Target="https://www.mentallyhealthyschools.org.uk/whole-school-approach/pupil-voice/" TargetMode="External"/><Relationship Id="rId7" Type="http://schemas.openxmlformats.org/officeDocument/2006/relationships/hyperlink" Target="https://www.clearbluemarkets.com/knowledge-base/breaking-down-the-canadian-conservative-partys-2025-platform" TargetMode="External"/><Relationship Id="rId12" Type="http://schemas.openxmlformats.org/officeDocument/2006/relationships/hyperlink" Target="https://grigoriou.co.uk/net-zero-carbon-targets/" TargetMode="External"/><Relationship Id="rId17" Type="http://schemas.openxmlformats.org/officeDocument/2006/relationships/hyperlink" Target="https://sites.google.com/hwbcymru.net/pdcsprimary/about-us" TargetMode="External"/><Relationship Id="rId2" Type="http://schemas.openxmlformats.org/officeDocument/2006/relationships/hyperlink" Target="http://www.mentallyhealthyschools.org.uk" TargetMode="External"/><Relationship Id="rId16" Type="http://schemas.openxmlformats.org/officeDocument/2006/relationships/hyperlink" Target="https://www.oxfam.org.uk/education/who-we-are/what-is-global-citizenship/" TargetMode="External"/><Relationship Id="rId1" Type="http://schemas.openxmlformats.org/officeDocument/2006/relationships/slideLayout" Target="../slideLayouts/slideLayout7.xml"/><Relationship Id="rId6" Type="http://schemas.openxmlformats.org/officeDocument/2006/relationships/hyperlink" Target="https://constructingexcellence.org.uk/wp-content/uploads/2025/08/Protected-view-from-Pembroke-Castle.jpg" TargetMode="External"/><Relationship Id="rId11" Type="http://schemas.openxmlformats.org/officeDocument/2006/relationships/hyperlink" Target="https://growbilliontrees.com/blogs/inspirational-stories/david-orr-the-sustainability-educator-redefining-how-we-teach-green-thinking?srsltid=AfmBOoqN8JiJ9ftnP7X1MsxK7Dojd8QhAEAUD7XR-wC_P6hYbgOhmw6f#fullcontent" TargetMode="External"/><Relationship Id="rId5" Type="http://schemas.openxmlformats.org/officeDocument/2006/relationships/hyperlink" Target="https://share.google/POk3grkcCARQU4r2l" TargetMode="External"/><Relationship Id="rId15" Type="http://schemas.openxmlformats.org/officeDocument/2006/relationships/hyperlink" Target="https://www.context.org/iclib/ic27/orr/" TargetMode="External"/><Relationship Id="rId10" Type="http://schemas.openxmlformats.org/officeDocument/2006/relationships/hyperlink" Target="https://www.greenpeace.org.uk/challenges/climate-change/" TargetMode="External"/><Relationship Id="rId4" Type="http://schemas.openxmlformats.org/officeDocument/2006/relationships/hyperlink" Target="http://www.google.com/" TargetMode="External"/><Relationship Id="rId9" Type="http://schemas.openxmlformats.org/officeDocument/2006/relationships/hyperlink" Target="https://t3.ftcdn.net/jpg/04/58/11/48/360_F_458114856_jo4H4mRD64DpZA5ym1GYNXU8c6vKvC0Q.jpg" TargetMode="External"/><Relationship Id="rId14" Type="http://schemas.openxmlformats.org/officeDocument/2006/relationships/hyperlink" Target="https://encrypted-tbn0.gstatic.com/images?q=tbn:ANd9GcSH7q0CPUbp-1j_SwStLxhnqlb_bwaPnBccuw&amp;s"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s://www.un.org/sustainabledevelopment/development-goals/" TargetMode="External"/><Relationship Id="rId3" Type="http://schemas.openxmlformats.org/officeDocument/2006/relationships/hyperlink" Target="https://centerforneweconomics.org/people/david-w-orr/" TargetMode="External"/><Relationship Id="rId7" Type="http://schemas.openxmlformats.org/officeDocument/2006/relationships/hyperlink" Target="https://globalgoals.org/goals/13-climate-action/" TargetMode="External"/><Relationship Id="rId2" Type="http://schemas.openxmlformats.org/officeDocument/2006/relationships/hyperlink" Target="https://cdn.pixabay.com/photo/2024/02/03/02/16/earth-8549451_640.png" TargetMode="External"/><Relationship Id="rId1" Type="http://schemas.openxmlformats.org/officeDocument/2006/relationships/slideLayout" Target="../slideLayouts/slideLayout7.xml"/><Relationship Id="rId6" Type="http://schemas.openxmlformats.org/officeDocument/2006/relationships/hyperlink" Target="https://www.greenpeace.org/canada/en/story/68985/pierre-poilievres-positions-on-climate-change-biodiversity-and-social-justice/" TargetMode="External"/><Relationship Id="rId11" Type="http://schemas.openxmlformats.org/officeDocument/2006/relationships/hyperlink" Target="https://senedd.wales/media/0kalampz/cr-ld14183-e.pdf" TargetMode="External"/><Relationship Id="rId5" Type="http://schemas.openxmlformats.org/officeDocument/2006/relationships/hyperlink" Target="https://www.smartenergygb.org/using-your-smart-meter/understanding-energy/what-does-net-zero-mean#net-zero-targets" TargetMode="External"/><Relationship Id="rId10" Type="http://schemas.openxmlformats.org/officeDocument/2006/relationships/hyperlink" Target="https://hwb.gov.wales/curriculum-for-wales/humanities/" TargetMode="External"/><Relationship Id="rId4" Type="http://schemas.openxmlformats.org/officeDocument/2006/relationships/hyperlink" Target="https://carboncharter.org/what-is-net-zero/" TargetMode="External"/><Relationship Id="rId9" Type="http://schemas.openxmlformats.org/officeDocument/2006/relationships/hyperlink" Target="https://openknowledge.worldbank.org/entities/publication/761bcf7b-4bb6-4fea-b75b-146603d437b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0CDDCCC-0D83-5553-2F37-3F9E5CF8C17C}"/>
              </a:ext>
            </a:extLst>
          </p:cNvPr>
          <p:cNvSpPr txBox="1"/>
          <p:nvPr/>
        </p:nvSpPr>
        <p:spPr>
          <a:xfrm>
            <a:off x="1751012" y="4363271"/>
            <a:ext cx="8676222" cy="106680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defTabSz="457200">
              <a:lnSpc>
                <a:spcPct val="90000"/>
              </a:lnSpc>
              <a:spcBef>
                <a:spcPct val="0"/>
              </a:spcBef>
              <a:spcAft>
                <a:spcPts val="600"/>
              </a:spcAft>
            </a:pPr>
            <a:r>
              <a:rPr lang="en-US" sz="3000" b="1" cap="all" spc="600" baseline="0">
                <a:ln w="3175" cmpd="sng">
                  <a:noFill/>
                </a:ln>
                <a:solidFill>
                  <a:schemeClr val="accent1"/>
                </a:solidFill>
                <a:effectLst>
                  <a:glow rad="38100">
                    <a:schemeClr val="bg1">
                      <a:lumMod val="65000"/>
                      <a:lumOff val="35000"/>
                      <a:alpha val="50000"/>
                    </a:schemeClr>
                  </a:glow>
                  <a:outerShdw blurRad="28575" dist="31750" dir="13200000" algn="tl" rotWithShape="0">
                    <a:srgbClr val="000000">
                      <a:alpha val="25000"/>
                    </a:srgbClr>
                  </a:outerShdw>
                </a:effectLst>
                <a:latin typeface="+mj-lt"/>
                <a:ea typeface="+mj-ea"/>
                <a:cs typeface="+mj-cs"/>
              </a:rPr>
              <a:t>Global Perspectives in Education .</a:t>
            </a:r>
          </a:p>
          <a:p>
            <a:pPr algn="ctr" defTabSz="457200">
              <a:lnSpc>
                <a:spcPct val="90000"/>
              </a:lnSpc>
              <a:spcBef>
                <a:spcPct val="0"/>
              </a:spcBef>
              <a:spcAft>
                <a:spcPts val="600"/>
              </a:spcAft>
            </a:pPr>
            <a:endParaRPr lang="en-US" sz="3000" b="1" cap="all" spc="600" baseline="0">
              <a:ln w="3175" cmpd="sng">
                <a:noFill/>
              </a:ln>
              <a:solidFill>
                <a:schemeClr val="accent1"/>
              </a:solidFill>
              <a:effectLst>
                <a:glow rad="38100">
                  <a:schemeClr val="bg1">
                    <a:lumMod val="65000"/>
                    <a:lumOff val="35000"/>
                    <a:alpha val="50000"/>
                  </a:schemeClr>
                </a:glow>
                <a:outerShdw blurRad="28575" dist="31750" dir="13200000" algn="tl" rotWithShape="0">
                  <a:srgbClr val="000000">
                    <a:alpha val="25000"/>
                  </a:srgbClr>
                </a:outerShdw>
              </a:effectLst>
              <a:latin typeface="+mj-lt"/>
              <a:ea typeface="+mj-ea"/>
              <a:cs typeface="+mj-cs"/>
            </a:endParaRPr>
          </a:p>
        </p:txBody>
      </p:sp>
      <p:sp>
        <p:nvSpPr>
          <p:cNvPr id="5" name="TextBox 4">
            <a:extLst>
              <a:ext uri="{FF2B5EF4-FFF2-40B4-BE49-F238E27FC236}">
                <a16:creationId xmlns:a16="http://schemas.microsoft.com/office/drawing/2014/main" id="{7A058B46-06C7-0745-E8C4-52702A84BC0C}"/>
              </a:ext>
            </a:extLst>
          </p:cNvPr>
          <p:cNvSpPr txBox="1"/>
          <p:nvPr/>
        </p:nvSpPr>
        <p:spPr>
          <a:xfrm>
            <a:off x="-2691592" y="5214286"/>
            <a:ext cx="18711619" cy="100979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defTabSz="457200">
              <a:spcBef>
                <a:spcPct val="20000"/>
              </a:spcBef>
              <a:spcAft>
                <a:spcPts val="600"/>
              </a:spcAft>
              <a:buClr>
                <a:schemeClr val="accent1"/>
              </a:buClr>
              <a:buSzPct val="100000"/>
            </a:pPr>
            <a:r>
              <a:rPr lang="en-US" sz="2100" cap="small" spc="50" baseline="0" dirty="0">
                <a:solidFill>
                  <a:schemeClr val="bg1"/>
                </a:solidFill>
                <a:effectLst>
                  <a:glow rad="38100">
                    <a:schemeClr val="bg1">
                      <a:lumMod val="50000"/>
                      <a:lumOff val="50000"/>
                      <a:alpha val="20000"/>
                    </a:schemeClr>
                  </a:glow>
                  <a:outerShdw blurRad="44450" dist="12700" dir="13860000" algn="tl" rotWithShape="0">
                    <a:srgbClr val="000000">
                      <a:alpha val="20000"/>
                    </a:srgbClr>
                  </a:outerShdw>
                </a:effectLst>
              </a:rPr>
              <a:t>By Maria Rigby, </a:t>
            </a:r>
            <a:r>
              <a:rPr lang="en-US" sz="2100" cap="small" spc="50" dirty="0">
                <a:solidFill>
                  <a:schemeClr val="bg1"/>
                </a:solidFill>
                <a:effectLst>
                  <a:glow rad="38100">
                    <a:schemeClr val="bg1">
                      <a:lumMod val="50000"/>
                      <a:lumOff val="50000"/>
                      <a:alpha val="20000"/>
                    </a:schemeClr>
                  </a:glow>
                  <a:outerShdw blurRad="44450" dist="12700" dir="13860000" algn="tl" rotWithShape="0">
                    <a:srgbClr val="000000">
                      <a:alpha val="20000"/>
                    </a:srgbClr>
                  </a:outerShdw>
                </a:effectLst>
              </a:rPr>
              <a:t>Lisa Thomas, Jodie Todd and  Lorraine</a:t>
            </a:r>
            <a:r>
              <a:rPr lang="en-US" sz="2100" cap="small" spc="50" baseline="0" dirty="0">
                <a:solidFill>
                  <a:schemeClr val="bg1"/>
                </a:solidFill>
                <a:effectLst>
                  <a:glow rad="38100">
                    <a:schemeClr val="bg1">
                      <a:lumMod val="50000"/>
                      <a:lumOff val="50000"/>
                      <a:alpha val="20000"/>
                    </a:schemeClr>
                  </a:glow>
                  <a:outerShdw blurRad="44450" dist="12700" dir="13860000" algn="tl" rotWithShape="0">
                    <a:srgbClr val="000000">
                      <a:alpha val="20000"/>
                    </a:srgbClr>
                  </a:outerShdw>
                </a:effectLst>
              </a:rPr>
              <a:t> Hooper, </a:t>
            </a:r>
          </a:p>
        </p:txBody>
      </p:sp>
      <p:pic>
        <p:nvPicPr>
          <p:cNvPr id="6" name="Picture 5" descr="Earth as a particle with gold and blue">
            <a:extLst>
              <a:ext uri="{FF2B5EF4-FFF2-40B4-BE49-F238E27FC236}">
                <a16:creationId xmlns:a16="http://schemas.microsoft.com/office/drawing/2014/main" id="{A2448B32-C447-A2D5-5F3C-3EF03B073DB8}"/>
              </a:ext>
            </a:extLst>
          </p:cNvPr>
          <p:cNvPicPr>
            <a:picLocks noChangeAspect="1"/>
          </p:cNvPicPr>
          <p:nvPr/>
        </p:nvPicPr>
        <p:blipFill>
          <a:blip r:embed="rId2"/>
          <a:srcRect t="17044" b="30441"/>
          <a:stretch>
            <a:fillRect/>
          </a:stretch>
        </p:blipFill>
        <p:spPr>
          <a:xfrm>
            <a:off x="20" y="10"/>
            <a:ext cx="12191980" cy="3928760"/>
          </a:xfrm>
          <a:prstGeom prst="rect">
            <a:avLst/>
          </a:prstGeom>
          <a:noFill/>
        </p:spPr>
      </p:pic>
      <p:sp>
        <p:nvSpPr>
          <p:cNvPr id="21" name="Date Placeholder 6">
            <a:extLst>
              <a:ext uri="{FF2B5EF4-FFF2-40B4-BE49-F238E27FC236}">
                <a16:creationId xmlns:a16="http://schemas.microsoft.com/office/drawing/2014/main" id="{2FB4DE9A-0C7B-CBAC-F5AC-C167BF02AD87}"/>
              </a:ext>
            </a:extLst>
          </p:cNvPr>
          <p:cNvSpPr>
            <a:spLocks noGrp="1"/>
          </p:cNvSpPr>
          <p:nvPr>
            <p:ph type="dt" sz="half" idx="10"/>
          </p:nvPr>
        </p:nvSpPr>
        <p:spPr>
          <a:xfrm>
            <a:off x="8837612" y="6217920"/>
            <a:ext cx="1600200" cy="365125"/>
          </a:xfrm>
        </p:spPr>
        <p:txBody>
          <a:bodyPr vert="horz" lIns="91440" tIns="45720" rIns="91440" bIns="45720" rtlCol="0" anchor="ctr">
            <a:normAutofit/>
          </a:bodyPr>
          <a:lstStyle/>
          <a:p>
            <a:pPr>
              <a:spcAft>
                <a:spcPts val="600"/>
              </a:spcAft>
            </a:pPr>
            <a:fld id="{FFD0F4A0-4321-48D0-B701-E1B61CFB66A9}" type="datetime1">
              <a:rPr lang="en-US"/>
              <a:pPr>
                <a:spcAft>
                  <a:spcPts val="600"/>
                </a:spcAft>
              </a:pPr>
              <a:t>2/19/2026</a:t>
            </a:fld>
            <a:endParaRPr lang="en-US"/>
          </a:p>
        </p:txBody>
      </p:sp>
      <p:sp>
        <p:nvSpPr>
          <p:cNvPr id="22" name="Footer Placeholder 7">
            <a:extLst>
              <a:ext uri="{FF2B5EF4-FFF2-40B4-BE49-F238E27FC236}">
                <a16:creationId xmlns:a16="http://schemas.microsoft.com/office/drawing/2014/main" id="{BB09C22D-95C6-0BBC-88EE-0666F4EE95C3}"/>
              </a:ext>
            </a:extLst>
          </p:cNvPr>
          <p:cNvSpPr>
            <a:spLocks noGrp="1"/>
          </p:cNvSpPr>
          <p:nvPr>
            <p:ph type="ftr" sz="quarter" idx="11"/>
          </p:nvPr>
        </p:nvSpPr>
        <p:spPr>
          <a:xfrm>
            <a:off x="1141412" y="6217920"/>
            <a:ext cx="7543800" cy="365125"/>
          </a:xfrm>
        </p:spPr>
        <p:txBody>
          <a:bodyPr vert="horz" lIns="91440" tIns="45720" rIns="91440" bIns="45720" rtlCol="0" anchor="ctr">
            <a:normAutofit/>
          </a:bodyPr>
          <a:lstStyle/>
          <a:p>
            <a:pPr>
              <a:lnSpc>
                <a:spcPct val="90000"/>
              </a:lnSpc>
              <a:spcAft>
                <a:spcPts val="600"/>
              </a:spcAft>
            </a:pPr>
            <a:r>
              <a:rPr lang="en-US" sz="700" b="1" i="0" kern="1200">
                <a:solidFill>
                  <a:schemeClr val="tx1">
                    <a:lumMod val="75000"/>
                  </a:schemeClr>
                </a:solidFill>
                <a:effectLst>
                  <a:outerShdw blurRad="50800" dist="38100" dir="2700000" algn="tl" rotWithShape="0">
                    <a:srgbClr val="000000">
                      <a:alpha val="43000"/>
                    </a:srgbClr>
                  </a:outerShdw>
                </a:effectLst>
                <a:latin typeface="+mn-lt"/>
                <a:ea typeface="+mn-ea"/>
                <a:cs typeface="+mn-cs"/>
              </a:rPr>
              <a:t>
              </a:t>
            </a:r>
          </a:p>
        </p:txBody>
      </p:sp>
      <p:sp>
        <p:nvSpPr>
          <p:cNvPr id="23" name="Slide Number Placeholder 8">
            <a:extLst>
              <a:ext uri="{FF2B5EF4-FFF2-40B4-BE49-F238E27FC236}">
                <a16:creationId xmlns:a16="http://schemas.microsoft.com/office/drawing/2014/main" id="{BAABECF0-44CF-2406-8EA1-7BF88CA91A3C}"/>
              </a:ext>
            </a:extLst>
          </p:cNvPr>
          <p:cNvSpPr>
            <a:spLocks noGrp="1"/>
          </p:cNvSpPr>
          <p:nvPr>
            <p:ph type="sldNum" sz="quarter" idx="12"/>
          </p:nvPr>
        </p:nvSpPr>
        <p:spPr>
          <a:xfrm>
            <a:off x="18838503" y="5959127"/>
            <a:ext cx="1198148" cy="508898"/>
          </a:xfrm>
        </p:spPr>
        <p:txBody>
          <a:bodyPr vert="horz" lIns="91440" tIns="45720" rIns="91440" bIns="45720" rtlCol="0" anchor="ctr">
            <a:normAutofit/>
          </a:bodyPr>
          <a:lstStyle/>
          <a:p>
            <a:pPr>
              <a:spcAft>
                <a:spcPts val="600"/>
              </a:spcAft>
            </a:pPr>
            <a:fld id="{196A61CA-0502-4EE4-9724-96EA822543E5}" type="slidenum">
              <a:rPr lang="en-US" dirty="0"/>
              <a:pPr>
                <a:spcAft>
                  <a:spcPts val="600"/>
                </a:spcAft>
              </a:pPr>
              <a:t>1</a:t>
            </a:fld>
            <a:endParaRPr lang="en-US"/>
          </a:p>
        </p:txBody>
      </p:sp>
      <p:sp>
        <p:nvSpPr>
          <p:cNvPr id="2" name="TextBox 1">
            <a:extLst>
              <a:ext uri="{FF2B5EF4-FFF2-40B4-BE49-F238E27FC236}">
                <a16:creationId xmlns:a16="http://schemas.microsoft.com/office/drawing/2014/main" id="{6563B331-9C75-D1A4-7F9D-A9DA33E18196}"/>
              </a:ext>
            </a:extLst>
          </p:cNvPr>
          <p:cNvSpPr txBox="1"/>
          <p:nvPr/>
        </p:nvSpPr>
        <p:spPr>
          <a:xfrm>
            <a:off x="470170" y="6396700"/>
            <a:ext cx="183479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Maria Rigby</a:t>
            </a:r>
          </a:p>
        </p:txBody>
      </p:sp>
    </p:spTree>
    <p:extLst>
      <p:ext uri="{BB962C8B-B14F-4D97-AF65-F5344CB8AC3E}">
        <p14:creationId xmlns:p14="http://schemas.microsoft.com/office/powerpoint/2010/main" val="25889750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C7FC1C5-71D7-D4DC-7277-D29CFB82FBFC}"/>
              </a:ext>
            </a:extLst>
          </p:cNvPr>
          <p:cNvSpPr txBox="1"/>
          <p:nvPr/>
        </p:nvSpPr>
        <p:spPr>
          <a:xfrm>
            <a:off x="322052" y="461131"/>
            <a:ext cx="5598694" cy="187653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3600" b="1" kern="1200">
                <a:solidFill>
                  <a:srgbClr val="C00000"/>
                </a:solidFill>
                <a:latin typeface="Times New Roman"/>
                <a:ea typeface="+mj-ea"/>
                <a:cs typeface="Times New Roman"/>
              </a:rPr>
              <a:t>How does UNICEF help develop sustainable practice in Education</a:t>
            </a:r>
            <a:r>
              <a:rPr lang="en-US" sz="3600" b="1">
                <a:solidFill>
                  <a:srgbClr val="C00000"/>
                </a:solidFill>
                <a:latin typeface="Times New Roman"/>
                <a:ea typeface="+mj-ea"/>
                <a:cs typeface="Times New Roman"/>
              </a:rPr>
              <a:t>?</a:t>
            </a:r>
            <a:endParaRPr lang="en-US" sz="3600" b="1" kern="1200">
              <a:solidFill>
                <a:srgbClr val="C00000"/>
              </a:solidFill>
              <a:latin typeface="Times New Roman"/>
              <a:ea typeface="+mj-ea"/>
              <a:cs typeface="Times New Roman"/>
            </a:endParaRPr>
          </a:p>
        </p:txBody>
      </p:sp>
      <p:sp>
        <p:nvSpPr>
          <p:cNvPr id="18" name="Date Placeholder 6">
            <a:extLst>
              <a:ext uri="{FF2B5EF4-FFF2-40B4-BE49-F238E27FC236}">
                <a16:creationId xmlns:a16="http://schemas.microsoft.com/office/drawing/2014/main" id="{E93D9555-C588-3320-CDBC-3DA0D5786084}"/>
              </a:ext>
            </a:extLst>
          </p:cNvPr>
          <p:cNvSpPr>
            <a:spLocks noGrp="1"/>
          </p:cNvSpPr>
          <p:nvPr>
            <p:ph type="dt" sz="half" idx="10"/>
          </p:nvPr>
        </p:nvSpPr>
        <p:spPr/>
        <p:txBody>
          <a:bodyPr/>
          <a:lstStyle/>
          <a:p>
            <a:pPr>
              <a:spcAft>
                <a:spcPts val="600"/>
              </a:spcAft>
            </a:pPr>
            <a:fld id="{01D8E739-9BA5-4543-A712-1AEBDE9C8DBF}" type="datetime1">
              <a:pPr>
                <a:spcAft>
                  <a:spcPts val="600"/>
                </a:spcAft>
              </a:pPr>
              <a:t>2/19/2026</a:t>
            </a:fld>
            <a:endParaRPr lang="en-US"/>
          </a:p>
        </p:txBody>
      </p:sp>
      <p:sp>
        <p:nvSpPr>
          <p:cNvPr id="20" name="Footer Placeholder 7">
            <a:extLst>
              <a:ext uri="{FF2B5EF4-FFF2-40B4-BE49-F238E27FC236}">
                <a16:creationId xmlns:a16="http://schemas.microsoft.com/office/drawing/2014/main" id="{01CFB4F4-B4E1-E653-A30F-3C7D9B06888A}"/>
              </a:ext>
            </a:extLst>
          </p:cNvPr>
          <p:cNvSpPr>
            <a:spLocks noGrp="1"/>
          </p:cNvSpPr>
          <p:nvPr>
            <p:ph type="ftr" sz="quarter" idx="11"/>
          </p:nvPr>
        </p:nvSpPr>
        <p:spPr/>
        <p:txBody>
          <a:bodyPr/>
          <a:lstStyle/>
          <a:p>
            <a:pPr>
              <a:spcAft>
                <a:spcPts val="600"/>
              </a:spcAft>
            </a:pPr>
            <a:r>
              <a:rPr lang="en-US"/>
              <a:t>
              </a:t>
            </a:r>
          </a:p>
        </p:txBody>
      </p:sp>
      <p:sp>
        <p:nvSpPr>
          <p:cNvPr id="10" name="TextBox 9">
            <a:extLst>
              <a:ext uri="{FF2B5EF4-FFF2-40B4-BE49-F238E27FC236}">
                <a16:creationId xmlns:a16="http://schemas.microsoft.com/office/drawing/2014/main" id="{1A501731-6528-03BA-0757-98CB081D3A98}"/>
              </a:ext>
            </a:extLst>
          </p:cNvPr>
          <p:cNvSpPr txBox="1"/>
          <p:nvPr/>
        </p:nvSpPr>
        <p:spPr>
          <a:xfrm>
            <a:off x="250167" y="2084968"/>
            <a:ext cx="5172164" cy="188165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marL="228600" indent="-228600">
              <a:lnSpc>
                <a:spcPct val="110000"/>
              </a:lnSpc>
              <a:spcBef>
                <a:spcPts val="1000"/>
              </a:spcBef>
              <a:buFont typeface="Arial" panose="020B0604020202020204" pitchFamily="34" charset="0"/>
              <a:buChar char="•"/>
            </a:pPr>
            <a:r>
              <a:rPr lang="en-US" sz="1700">
                <a:solidFill>
                  <a:schemeClr val="bg1"/>
                </a:solidFill>
              </a:rPr>
              <a:t>Building Resilience in schools</a:t>
            </a:r>
          </a:p>
          <a:p>
            <a:pPr marL="228600" indent="-228600">
              <a:lnSpc>
                <a:spcPct val="110000"/>
              </a:lnSpc>
              <a:spcBef>
                <a:spcPts val="1000"/>
              </a:spcBef>
              <a:buFont typeface="Arial" panose="020B0604020202020204" pitchFamily="34" charset="0"/>
              <a:buChar char="•"/>
            </a:pPr>
            <a:r>
              <a:rPr lang="en-US" sz="1700">
                <a:solidFill>
                  <a:schemeClr val="bg1"/>
                </a:solidFill>
              </a:rPr>
              <a:t>Supports governments </a:t>
            </a:r>
          </a:p>
          <a:p>
            <a:pPr marL="228600" indent="-228600">
              <a:lnSpc>
                <a:spcPct val="110000"/>
              </a:lnSpc>
              <a:spcBef>
                <a:spcPts val="1000"/>
              </a:spcBef>
              <a:buFont typeface="Arial" panose="020B0604020202020204" pitchFamily="34" charset="0"/>
              <a:buChar char="•"/>
            </a:pPr>
            <a:r>
              <a:rPr lang="en-US" sz="1700">
                <a:solidFill>
                  <a:schemeClr val="bg1"/>
                </a:solidFill>
              </a:rPr>
              <a:t>Proovide teachers and students with knowledge</a:t>
            </a:r>
          </a:p>
          <a:p>
            <a:pPr marL="228600" indent="-228600">
              <a:lnSpc>
                <a:spcPct val="110000"/>
              </a:lnSpc>
              <a:spcBef>
                <a:spcPts val="1000"/>
              </a:spcBef>
              <a:buFont typeface="Arial" panose="020B0604020202020204" pitchFamily="34" charset="0"/>
              <a:buChar char="•"/>
            </a:pPr>
            <a:r>
              <a:rPr lang="en-US" sz="1700">
                <a:solidFill>
                  <a:schemeClr val="bg1"/>
                </a:solidFill>
              </a:rPr>
              <a:t>Protect school facilities</a:t>
            </a:r>
          </a:p>
          <a:p>
            <a:pPr marL="228600" indent="-228600">
              <a:lnSpc>
                <a:spcPct val="110000"/>
              </a:lnSpc>
              <a:spcBef>
                <a:spcPts val="1000"/>
              </a:spcBef>
              <a:buFont typeface="Arial" panose="020B0604020202020204" pitchFamily="34" charset="0"/>
              <a:buChar char="•"/>
            </a:pPr>
            <a:r>
              <a:rPr lang="en-US" sz="1700">
                <a:solidFill>
                  <a:schemeClr val="bg1"/>
                </a:solidFill>
              </a:rPr>
              <a:t>Build stainable and green schools</a:t>
            </a:r>
          </a:p>
          <a:p>
            <a:pPr marL="228600" indent="-228600">
              <a:lnSpc>
                <a:spcPct val="110000"/>
              </a:lnSpc>
              <a:spcBef>
                <a:spcPts val="1000"/>
              </a:spcBef>
              <a:buFont typeface="Arial" panose="020B0604020202020204" pitchFamily="34" charset="0"/>
              <a:buChar char="•"/>
            </a:pPr>
            <a:endParaRPr lang="en-US" sz="1700"/>
          </a:p>
        </p:txBody>
      </p:sp>
      <p:sp>
        <p:nvSpPr>
          <p:cNvPr id="11" name="TextBox 10">
            <a:extLst>
              <a:ext uri="{FF2B5EF4-FFF2-40B4-BE49-F238E27FC236}">
                <a16:creationId xmlns:a16="http://schemas.microsoft.com/office/drawing/2014/main" id="{8A7C2B71-44D2-8D6D-9776-CEF78D8FB3EB}"/>
              </a:ext>
            </a:extLst>
          </p:cNvPr>
          <p:cNvSpPr txBox="1"/>
          <p:nvPr/>
        </p:nvSpPr>
        <p:spPr>
          <a:xfrm>
            <a:off x="252405" y="4345725"/>
            <a:ext cx="4838132" cy="2515152"/>
          </a:xfrm>
          <a:prstGeom prst="rect">
            <a:avLst/>
          </a:prstGeom>
        </p:spPr>
        <p:txBody>
          <a:bodyPr rot="0" spcFirstLastPara="0" vertOverflow="overflow" horzOverflow="overflow" vert="horz" wrap="square" lIns="91440" tIns="45720" rIns="91440" bIns="45720" numCol="1" spcCol="0" rtlCol="0" fromWordArt="0" anchor="b" anchorCtr="0" forceAA="0" compatLnSpc="1">
            <a:prstTxWarp prst="textNoShape">
              <a:avLst/>
            </a:prstTxWarp>
            <a:noAutofit/>
          </a:bodyPr>
          <a:lstStyle/>
          <a:p>
            <a:pPr>
              <a:lnSpc>
                <a:spcPct val="90000"/>
              </a:lnSpc>
              <a:spcBef>
                <a:spcPts val="1000"/>
              </a:spcBef>
            </a:pPr>
            <a:r>
              <a:rPr lang="en-US" sz="2000" b="1" kern="1200" cap="all" baseline="0">
                <a:solidFill>
                  <a:srgbClr val="FF0000"/>
                </a:solidFill>
                <a:latin typeface="Times New Roman"/>
                <a:cs typeface="Times New Roman"/>
              </a:rPr>
              <a:t>governments can safeguard schools and students from all dangers and hazards in the education sector by </a:t>
            </a:r>
            <a:r>
              <a:rPr lang="en-US" sz="2000" b="1" cap="all">
                <a:solidFill>
                  <a:srgbClr val="FF0000"/>
                </a:solidFill>
                <a:latin typeface="Times New Roman"/>
                <a:cs typeface="Times New Roman"/>
              </a:rPr>
              <a:t>implementing the</a:t>
            </a:r>
            <a:r>
              <a:rPr lang="en-US" sz="2000" b="1" kern="1200" cap="all" baseline="0">
                <a:solidFill>
                  <a:srgbClr val="FF0000"/>
                </a:solidFill>
                <a:latin typeface="Times New Roman"/>
                <a:cs typeface="Times New Roman"/>
              </a:rPr>
              <a:t> Comprehensive School Safety Framework.</a:t>
            </a:r>
          </a:p>
          <a:p>
            <a:pPr>
              <a:lnSpc>
                <a:spcPct val="90000"/>
              </a:lnSpc>
              <a:spcBef>
                <a:spcPts val="1000"/>
              </a:spcBef>
            </a:pPr>
            <a:endParaRPr lang="en-US" sz="2800" b="1" kern="1200" cap="all" baseline="0">
              <a:solidFill>
                <a:srgbClr val="FF0000"/>
              </a:solidFill>
              <a:latin typeface="Times New Roman"/>
              <a:cs typeface="Times New Roman"/>
            </a:endParaRPr>
          </a:p>
        </p:txBody>
      </p:sp>
      <p:pic>
        <p:nvPicPr>
          <p:cNvPr id="6" name="Picture 5" descr="A flag on top of a mountain&#10;&#10;AI-generated content may be incorrect.">
            <a:extLst>
              <a:ext uri="{FF2B5EF4-FFF2-40B4-BE49-F238E27FC236}">
                <a16:creationId xmlns:a16="http://schemas.microsoft.com/office/drawing/2014/main" id="{944D10A4-B4C2-6F09-2DA8-28D033298167}"/>
              </a:ext>
            </a:extLst>
          </p:cNvPr>
          <p:cNvPicPr>
            <a:picLocks noChangeAspect="1"/>
          </p:cNvPicPr>
          <p:nvPr/>
        </p:nvPicPr>
        <p:blipFill>
          <a:blip r:embed="rId2"/>
          <a:stretch>
            <a:fillRect/>
          </a:stretch>
        </p:blipFill>
        <p:spPr>
          <a:xfrm>
            <a:off x="6402238" y="2450631"/>
            <a:ext cx="5787037" cy="4399616"/>
          </a:xfrm>
          <a:prstGeom prst="rect">
            <a:avLst/>
          </a:prstGeom>
          <a:noFill/>
        </p:spPr>
      </p:pic>
      <p:sp>
        <p:nvSpPr>
          <p:cNvPr id="15" name="TextBox 14">
            <a:extLst>
              <a:ext uri="{FF2B5EF4-FFF2-40B4-BE49-F238E27FC236}">
                <a16:creationId xmlns:a16="http://schemas.microsoft.com/office/drawing/2014/main" id="{C1C12999-0DC1-9841-5177-E3ACEC2A1B52}"/>
              </a:ext>
            </a:extLst>
          </p:cNvPr>
          <p:cNvSpPr txBox="1"/>
          <p:nvPr/>
        </p:nvSpPr>
        <p:spPr>
          <a:xfrm>
            <a:off x="1280808" y="4896255"/>
            <a:ext cx="2221148" cy="1459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3" name="TextBox 22">
            <a:extLst>
              <a:ext uri="{FF2B5EF4-FFF2-40B4-BE49-F238E27FC236}">
                <a16:creationId xmlns:a16="http://schemas.microsoft.com/office/drawing/2014/main" id="{4C1E74D1-0AFA-32FB-3F8E-23F20E76D6F1}"/>
              </a:ext>
            </a:extLst>
          </p:cNvPr>
          <p:cNvSpPr txBox="1"/>
          <p:nvPr/>
        </p:nvSpPr>
        <p:spPr>
          <a:xfrm>
            <a:off x="4716996" y="6497342"/>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chemeClr val="bg1"/>
                </a:solidFill>
              </a:rPr>
              <a:t>(UNICEF,2024)</a:t>
            </a:r>
          </a:p>
        </p:txBody>
      </p:sp>
      <p:pic>
        <p:nvPicPr>
          <p:cNvPr id="3" name="Picture 2" descr="Unicef logo">
            <a:extLst>
              <a:ext uri="{FF2B5EF4-FFF2-40B4-BE49-F238E27FC236}">
                <a16:creationId xmlns:a16="http://schemas.microsoft.com/office/drawing/2014/main" id="{F68AA869-3DD0-75AE-9C8C-0BBE1F0E130B}"/>
              </a:ext>
            </a:extLst>
          </p:cNvPr>
          <p:cNvPicPr>
            <a:picLocks noChangeAspect="1"/>
          </p:cNvPicPr>
          <p:nvPr/>
        </p:nvPicPr>
        <p:blipFill>
          <a:blip r:embed="rId3"/>
          <a:stretch>
            <a:fillRect/>
          </a:stretch>
        </p:blipFill>
        <p:spPr>
          <a:xfrm>
            <a:off x="6599746" y="2696"/>
            <a:ext cx="5606092" cy="785363"/>
          </a:xfrm>
          <a:prstGeom prst="rect">
            <a:avLst/>
          </a:prstGeom>
        </p:spPr>
      </p:pic>
      <p:sp>
        <p:nvSpPr>
          <p:cNvPr id="5" name="TextBox 4">
            <a:extLst>
              <a:ext uri="{FF2B5EF4-FFF2-40B4-BE49-F238E27FC236}">
                <a16:creationId xmlns:a16="http://schemas.microsoft.com/office/drawing/2014/main" id="{A9B7F0D3-DF04-D0F3-61A0-3B6B76576745}"/>
              </a:ext>
            </a:extLst>
          </p:cNvPr>
          <p:cNvSpPr txBox="1"/>
          <p:nvPr/>
        </p:nvSpPr>
        <p:spPr>
          <a:xfrm>
            <a:off x="4918586" y="306"/>
            <a:ext cx="200518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(UNICEF,2016)</a:t>
            </a:r>
          </a:p>
        </p:txBody>
      </p:sp>
      <p:sp>
        <p:nvSpPr>
          <p:cNvPr id="7" name="TextBox 6">
            <a:extLst>
              <a:ext uri="{FF2B5EF4-FFF2-40B4-BE49-F238E27FC236}">
                <a16:creationId xmlns:a16="http://schemas.microsoft.com/office/drawing/2014/main" id="{9408DDC1-915A-5D32-428A-7083A98BFAF1}"/>
              </a:ext>
            </a:extLst>
          </p:cNvPr>
          <p:cNvSpPr txBox="1"/>
          <p:nvPr/>
        </p:nvSpPr>
        <p:spPr>
          <a:xfrm>
            <a:off x="6106094" y="885278"/>
            <a:ext cx="610058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bg1"/>
                </a:solidFill>
                <a:latin typeface="Times New Roman"/>
                <a:cs typeface="Times New Roman"/>
              </a:rPr>
              <a:t>Articles 28 and 29 of the Convention on the Rights of the child focus on a child's right to an education.</a:t>
            </a:r>
            <a:r>
              <a:rPr lang="en-US" sz="1600" b="1">
                <a:solidFill>
                  <a:schemeClr val="bg1"/>
                </a:solidFill>
                <a:latin typeface="Times New Roman"/>
                <a:cs typeface="Times New Roman"/>
              </a:rPr>
              <a:t> </a:t>
            </a:r>
            <a:r>
              <a:rPr lang="en-US" sz="1600" b="1">
                <a:solidFill>
                  <a:schemeClr val="bg1"/>
                </a:solidFill>
                <a:latin typeface="Times New Roman"/>
                <a:ea typeface="Roboto"/>
                <a:cs typeface="Times New Roman"/>
              </a:rPr>
              <a:t>(</a:t>
            </a:r>
            <a:r>
              <a:rPr lang="en-US" sz="1600">
                <a:solidFill>
                  <a:schemeClr val="bg1"/>
                </a:solidFill>
                <a:latin typeface="Roboto"/>
                <a:ea typeface="Roboto"/>
                <a:cs typeface="Roboto"/>
              </a:rPr>
              <a:t>UNICEF, 2022) </a:t>
            </a:r>
            <a:endParaRPr lang="en-US" sz="1600">
              <a:solidFill>
                <a:schemeClr val="bg1"/>
              </a:solidFill>
            </a:endParaRPr>
          </a:p>
        </p:txBody>
      </p:sp>
      <p:sp>
        <p:nvSpPr>
          <p:cNvPr id="2" name="TextBox 1">
            <a:extLst>
              <a:ext uri="{FF2B5EF4-FFF2-40B4-BE49-F238E27FC236}">
                <a16:creationId xmlns:a16="http://schemas.microsoft.com/office/drawing/2014/main" id="{EBC65A11-FC11-1134-8357-47F700433CC5}"/>
              </a:ext>
            </a:extLst>
          </p:cNvPr>
          <p:cNvSpPr txBox="1"/>
          <p:nvPr/>
        </p:nvSpPr>
        <p:spPr>
          <a:xfrm>
            <a:off x="469980" y="6493774"/>
            <a:ext cx="23706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Maria Rigby </a:t>
            </a:r>
          </a:p>
        </p:txBody>
      </p:sp>
    </p:spTree>
    <p:extLst>
      <p:ext uri="{BB962C8B-B14F-4D97-AF65-F5344CB8AC3E}">
        <p14:creationId xmlns:p14="http://schemas.microsoft.com/office/powerpoint/2010/main" val="21646624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3" descr="hand holding ball">
            <a:extLst>
              <a:ext uri="{FF2B5EF4-FFF2-40B4-BE49-F238E27FC236}">
                <a16:creationId xmlns:a16="http://schemas.microsoft.com/office/drawing/2014/main" id="{F0600C81-AA11-05F6-817A-494E50FFFA3F}"/>
              </a:ext>
            </a:extLst>
          </p:cNvPr>
          <p:cNvPicPr>
            <a:picLocks noChangeAspect="1"/>
          </p:cNvPicPr>
          <p:nvPr/>
        </p:nvPicPr>
        <p:blipFill>
          <a:blip r:embed="rId2"/>
          <a:srcRect l="28809" r="23064"/>
          <a:stretch>
            <a:fillRect/>
          </a:stretch>
        </p:blipFill>
        <p:spPr>
          <a:xfrm>
            <a:off x="6840987" y="1"/>
            <a:ext cx="5351433"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a:noFill/>
        </p:spPr>
      </p:pic>
      <p:sp>
        <p:nvSpPr>
          <p:cNvPr id="3" name="TextBox 2">
            <a:extLst>
              <a:ext uri="{FF2B5EF4-FFF2-40B4-BE49-F238E27FC236}">
                <a16:creationId xmlns:a16="http://schemas.microsoft.com/office/drawing/2014/main" id="{288A2348-6E51-34B7-6F05-32F9249F2458}"/>
              </a:ext>
            </a:extLst>
          </p:cNvPr>
          <p:cNvSpPr txBox="1"/>
          <p:nvPr/>
        </p:nvSpPr>
        <p:spPr>
          <a:xfrm>
            <a:off x="5507" y="320891"/>
            <a:ext cx="6579628"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b="1">
                <a:solidFill>
                  <a:schemeClr val="bg1"/>
                </a:solidFill>
                <a:latin typeface="Times New Roman"/>
                <a:ea typeface="+mn-lt"/>
                <a:cs typeface="Times New Roman"/>
              </a:rPr>
              <a:t>UNICEF  works together with governments to bring climate change education into the country's new National Curriculum Framework. </a:t>
            </a:r>
            <a:r>
              <a:rPr lang="en-US" sz="2400" b="1">
                <a:solidFill>
                  <a:schemeClr val="bg1"/>
                </a:solidFill>
                <a:latin typeface="Times New Roman"/>
                <a:ea typeface="Roboto"/>
                <a:cs typeface="Times New Roman"/>
              </a:rPr>
              <a:t>(UNICEF, 2021)</a:t>
            </a:r>
          </a:p>
          <a:p>
            <a:endParaRPr lang="en-US" sz="2400" b="1">
              <a:solidFill>
                <a:schemeClr val="bg1"/>
              </a:solidFill>
              <a:highlight>
                <a:srgbClr val="E3E8EE"/>
              </a:highlight>
              <a:latin typeface="Times New Roman"/>
              <a:ea typeface="Roboto"/>
              <a:cs typeface="Times New Roman"/>
            </a:endParaRPr>
          </a:p>
          <a:p>
            <a:pPr marL="342900" indent="-342900">
              <a:buFont typeface="Arial"/>
              <a:buChar char="•"/>
            </a:pPr>
            <a:r>
              <a:rPr lang="en-US" sz="2400" b="1">
                <a:solidFill>
                  <a:schemeClr val="bg1"/>
                </a:solidFill>
                <a:latin typeface="Times New Roman"/>
                <a:ea typeface="Roboto"/>
                <a:cs typeface="Times New Roman"/>
              </a:rPr>
              <a:t>UNICEF works in nearly 190 countries and territories to save children's lives, defend their rights and help them reach their full potential. (UNICEF, 2025a)</a:t>
            </a:r>
          </a:p>
          <a:p>
            <a:endParaRPr lang="en-US" sz="2400" b="1">
              <a:solidFill>
                <a:schemeClr val="bg1"/>
              </a:solidFill>
              <a:latin typeface="Times New Roman"/>
              <a:ea typeface="Roboto"/>
              <a:cs typeface="Times New Roman"/>
            </a:endParaRPr>
          </a:p>
          <a:p>
            <a:pPr marL="342900" indent="-342900">
              <a:buFont typeface="Arial"/>
              <a:buChar char="•"/>
            </a:pPr>
            <a:r>
              <a:rPr lang="en-US" sz="2400" b="1">
                <a:solidFill>
                  <a:schemeClr val="bg1"/>
                </a:solidFill>
                <a:latin typeface="Times New Roman"/>
                <a:ea typeface="+mn-lt"/>
                <a:cs typeface="Times New Roman"/>
              </a:rPr>
              <a:t>From childhood through teenage years, UNICEF supports equity and inclusion to give all children, regardless of their background, homes, or incomes, access to high-quality educational opportunities.</a:t>
            </a:r>
            <a:r>
              <a:rPr lang="en-US" sz="2000" b="1">
                <a:solidFill>
                  <a:schemeClr val="bg1"/>
                </a:solidFill>
                <a:latin typeface="Times New Roman"/>
                <a:ea typeface="+mn-lt"/>
                <a:cs typeface="Times New Roman"/>
              </a:rPr>
              <a:t> </a:t>
            </a:r>
            <a:r>
              <a:rPr lang="en-US" sz="2000" b="1">
                <a:solidFill>
                  <a:schemeClr val="bg1"/>
                </a:solidFill>
                <a:latin typeface="Times New Roman"/>
                <a:ea typeface="Roboto"/>
                <a:cs typeface="Times New Roman"/>
              </a:rPr>
              <a:t>(UNICEF , 2023)</a:t>
            </a:r>
            <a:r>
              <a:rPr lang="en-US" sz="2000">
                <a:solidFill>
                  <a:schemeClr val="bg1"/>
                </a:solidFill>
                <a:latin typeface="Times New Roman"/>
                <a:ea typeface="Roboto"/>
                <a:cs typeface="Times New Roman"/>
              </a:rPr>
              <a:t>.</a:t>
            </a:r>
            <a:endParaRPr lang="en-US" sz="2000" b="1">
              <a:solidFill>
                <a:schemeClr val="bg1"/>
              </a:solidFill>
              <a:latin typeface="Times New Roman"/>
              <a:cs typeface="Times New Roman"/>
            </a:endParaRPr>
          </a:p>
        </p:txBody>
      </p:sp>
      <p:sp>
        <p:nvSpPr>
          <p:cNvPr id="5" name="Oval 4">
            <a:extLst>
              <a:ext uri="{FF2B5EF4-FFF2-40B4-BE49-F238E27FC236}">
                <a16:creationId xmlns:a16="http://schemas.microsoft.com/office/drawing/2014/main" id="{139650CA-15B3-11DB-B219-E06246116794}"/>
              </a:ext>
            </a:extLst>
          </p:cNvPr>
          <p:cNvSpPr/>
          <p:nvPr/>
        </p:nvSpPr>
        <p:spPr>
          <a:xfrm>
            <a:off x="810638" y="2318425"/>
            <a:ext cx="81063" cy="3242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ED7CC5B-8B0C-362A-52C4-6E04E2435278}"/>
              </a:ext>
            </a:extLst>
          </p:cNvPr>
          <p:cNvSpPr txBox="1"/>
          <p:nvPr/>
        </p:nvSpPr>
        <p:spPr>
          <a:xfrm>
            <a:off x="524933" y="6434667"/>
            <a:ext cx="29802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Maria Rigby</a:t>
            </a:r>
          </a:p>
        </p:txBody>
      </p:sp>
    </p:spTree>
    <p:extLst>
      <p:ext uri="{BB962C8B-B14F-4D97-AF65-F5344CB8AC3E}">
        <p14:creationId xmlns:p14="http://schemas.microsoft.com/office/powerpoint/2010/main" val="2842432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19E774-D5C5-63AF-B41B-62977BE5B492}"/>
              </a:ext>
            </a:extLst>
          </p:cNvPr>
          <p:cNvSpPr txBox="1"/>
          <p:nvPr/>
        </p:nvSpPr>
        <p:spPr>
          <a:xfrm>
            <a:off x="131346" y="5256363"/>
            <a:ext cx="7223357" cy="160006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defTabSz="457200">
              <a:spcBef>
                <a:spcPts val="1000"/>
              </a:spcBef>
              <a:buClr>
                <a:schemeClr val="bg2">
                  <a:lumMod val="40000"/>
                  <a:lumOff val="60000"/>
                </a:schemeClr>
              </a:buClr>
              <a:buSzPct val="80000"/>
              <a:buFont typeface="Wingdings 3" charset="2"/>
              <a:buChar char=""/>
            </a:pPr>
            <a:r>
              <a:rPr lang="en-US" sz="2000" b="1">
                <a:solidFill>
                  <a:schemeClr val="bg1"/>
                </a:solidFill>
                <a:latin typeface="Times New Roman"/>
                <a:ea typeface="+mj-ea"/>
                <a:cs typeface="Times New Roman"/>
              </a:rPr>
              <a:t>UNICEF reports that globally around 242 million children have been affected and experienced disruptions in their learning down to climate change  in over 85 countries in the world with extreme weather like tropical storms, floods, </a:t>
            </a:r>
            <a:r>
              <a:rPr lang="en-US" sz="2000" b="1" err="1">
                <a:solidFill>
                  <a:schemeClr val="bg1"/>
                </a:solidFill>
                <a:latin typeface="Times New Roman"/>
                <a:ea typeface="+mj-ea"/>
                <a:cs typeface="Times New Roman"/>
              </a:rPr>
              <a:t>tsami</a:t>
            </a:r>
            <a:r>
              <a:rPr lang="en-US" sz="2000" b="1">
                <a:solidFill>
                  <a:schemeClr val="bg1"/>
                </a:solidFill>
                <a:latin typeface="Times New Roman"/>
                <a:ea typeface="+mj-ea"/>
                <a:cs typeface="Times New Roman"/>
              </a:rPr>
              <a:t>, hurricanes, droughts, heatwaves. </a:t>
            </a:r>
            <a:br>
              <a:rPr lang="en-US" sz="2000">
                <a:solidFill>
                  <a:schemeClr val="bg1"/>
                </a:solidFill>
                <a:latin typeface="Times New Roman"/>
                <a:ea typeface="+mj-ea"/>
                <a:cs typeface="Times New Roman"/>
              </a:rPr>
            </a:br>
            <a:r>
              <a:rPr lang="en-US" sz="2000">
                <a:solidFill>
                  <a:schemeClr val="bg1"/>
                </a:solidFill>
                <a:latin typeface="Times New Roman"/>
                <a:ea typeface="+mj-ea"/>
                <a:cs typeface="Times New Roman"/>
              </a:rPr>
              <a:t>(UNICEF, 2025b). </a:t>
            </a:r>
          </a:p>
        </p:txBody>
      </p:sp>
      <p:pic>
        <p:nvPicPr>
          <p:cNvPr id="8" name="Picture 7" descr="Photograph of the earth">
            <a:extLst>
              <a:ext uri="{FF2B5EF4-FFF2-40B4-BE49-F238E27FC236}">
                <a16:creationId xmlns:a16="http://schemas.microsoft.com/office/drawing/2014/main" id="{8AA668AB-99FF-6CA7-3C26-75293BBFA462}"/>
              </a:ext>
            </a:extLst>
          </p:cNvPr>
          <p:cNvPicPr>
            <a:picLocks noChangeAspect="1"/>
          </p:cNvPicPr>
          <p:nvPr/>
        </p:nvPicPr>
        <p:blipFill>
          <a:blip r:embed="rId2"/>
          <a:srcRect l="25265" r="34025" b="-2"/>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
        <p:nvSpPr>
          <p:cNvPr id="6" name="TextBox 5">
            <a:extLst>
              <a:ext uri="{FF2B5EF4-FFF2-40B4-BE49-F238E27FC236}">
                <a16:creationId xmlns:a16="http://schemas.microsoft.com/office/drawing/2014/main" id="{56B9CCCE-499E-B35A-8C70-10F0686A6FCA}"/>
              </a:ext>
            </a:extLst>
          </p:cNvPr>
          <p:cNvSpPr txBox="1"/>
          <p:nvPr/>
        </p:nvSpPr>
        <p:spPr>
          <a:xfrm>
            <a:off x="8300936" y="2269787"/>
            <a:ext cx="3177702" cy="18806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graphicFrame>
        <p:nvGraphicFramePr>
          <p:cNvPr id="36" name="TextBox 3">
            <a:extLst>
              <a:ext uri="{FF2B5EF4-FFF2-40B4-BE49-F238E27FC236}">
                <a16:creationId xmlns:a16="http://schemas.microsoft.com/office/drawing/2014/main" id="{B854247C-FDBE-FA8F-38CC-B710F004360A}"/>
              </a:ext>
            </a:extLst>
          </p:cNvPr>
          <p:cNvGraphicFramePr/>
          <p:nvPr>
            <p:extLst>
              <p:ext uri="{D42A27DB-BD31-4B8C-83A1-F6EECF244321}">
                <p14:modId xmlns:p14="http://schemas.microsoft.com/office/powerpoint/2010/main" val="1115672668"/>
              </p:ext>
            </p:extLst>
          </p:nvPr>
        </p:nvGraphicFramePr>
        <p:xfrm>
          <a:off x="131345" y="801792"/>
          <a:ext cx="9236189" cy="4454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735" name="TextBox 1734">
            <a:extLst>
              <a:ext uri="{FF2B5EF4-FFF2-40B4-BE49-F238E27FC236}">
                <a16:creationId xmlns:a16="http://schemas.microsoft.com/office/drawing/2014/main" id="{046A4646-DA05-31D3-B572-AD1EC12CF57A}"/>
              </a:ext>
            </a:extLst>
          </p:cNvPr>
          <p:cNvSpPr txBox="1"/>
          <p:nvPr/>
        </p:nvSpPr>
        <p:spPr>
          <a:xfrm>
            <a:off x="921681" y="283265"/>
            <a:ext cx="809506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solidFill>
                  <a:srgbClr val="C00000"/>
                </a:solidFill>
              </a:rPr>
              <a:t>How does climate change affect education</a:t>
            </a:r>
          </a:p>
        </p:txBody>
      </p:sp>
      <p:sp>
        <p:nvSpPr>
          <p:cNvPr id="51" name="TextBox 50">
            <a:extLst>
              <a:ext uri="{FF2B5EF4-FFF2-40B4-BE49-F238E27FC236}">
                <a16:creationId xmlns:a16="http://schemas.microsoft.com/office/drawing/2014/main" id="{986BFC39-3CFB-0D01-5111-50EB625B8DFD}"/>
              </a:ext>
            </a:extLst>
          </p:cNvPr>
          <p:cNvSpPr txBox="1"/>
          <p:nvPr/>
        </p:nvSpPr>
        <p:spPr>
          <a:xfrm>
            <a:off x="2692400" y="6519333"/>
            <a:ext cx="27770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Maria Rigby </a:t>
            </a:r>
          </a:p>
        </p:txBody>
      </p:sp>
    </p:spTree>
    <p:extLst>
      <p:ext uri="{BB962C8B-B14F-4D97-AF65-F5344CB8AC3E}">
        <p14:creationId xmlns:p14="http://schemas.microsoft.com/office/powerpoint/2010/main" val="21974366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descr="Photo of a child working on a save the planet poster.">
            <a:extLst>
              <a:ext uri="{FF2B5EF4-FFF2-40B4-BE49-F238E27FC236}">
                <a16:creationId xmlns:a16="http://schemas.microsoft.com/office/drawing/2014/main" id="{EAE5164F-C508-FC02-FFE0-AE0F9F68661D}"/>
              </a:ext>
            </a:extLst>
          </p:cNvPr>
          <p:cNvPicPr>
            <a:picLocks noChangeAspect="1"/>
          </p:cNvPicPr>
          <p:nvPr/>
        </p:nvPicPr>
        <p:blipFill>
          <a:blip r:embed="rId2">
            <a:duotone>
              <a:prstClr val="black"/>
              <a:schemeClr val="bg1">
                <a:tint val="45000"/>
                <a:satMod val="400000"/>
              </a:schemeClr>
            </a:duotone>
            <a:alphaModFix amt="15000"/>
          </a:blip>
          <a:srcRect t="1996" b="14978"/>
          <a:stretch>
            <a:fillRect/>
          </a:stretch>
        </p:blipFill>
        <p:spPr>
          <a:xfrm>
            <a:off x="20" y="10"/>
            <a:ext cx="12191980" cy="6857990"/>
          </a:xfrm>
          <a:prstGeom prst="rect">
            <a:avLst/>
          </a:prstGeom>
          <a:noFill/>
        </p:spPr>
      </p:pic>
      <p:graphicFrame>
        <p:nvGraphicFramePr>
          <p:cNvPr id="8" name="TextBox 2">
            <a:extLst>
              <a:ext uri="{FF2B5EF4-FFF2-40B4-BE49-F238E27FC236}">
                <a16:creationId xmlns:a16="http://schemas.microsoft.com/office/drawing/2014/main" id="{B6C07BCF-69A9-F829-F8B1-D75AE8BF63C6}"/>
              </a:ext>
            </a:extLst>
          </p:cNvPr>
          <p:cNvGraphicFramePr/>
          <p:nvPr>
            <p:extLst>
              <p:ext uri="{D42A27DB-BD31-4B8C-83A1-F6EECF244321}">
                <p14:modId xmlns:p14="http://schemas.microsoft.com/office/powerpoint/2010/main" val="384989139"/>
              </p:ext>
            </p:extLst>
          </p:nvPr>
        </p:nvGraphicFramePr>
        <p:xfrm>
          <a:off x="5602" y="150962"/>
          <a:ext cx="12191997" cy="67041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02" name="TextBox 1601">
            <a:extLst>
              <a:ext uri="{FF2B5EF4-FFF2-40B4-BE49-F238E27FC236}">
                <a16:creationId xmlns:a16="http://schemas.microsoft.com/office/drawing/2014/main" id="{76E75CDE-7F34-E730-FFEF-16A8518C1BF2}"/>
              </a:ext>
            </a:extLst>
          </p:cNvPr>
          <p:cNvSpPr txBox="1"/>
          <p:nvPr/>
        </p:nvSpPr>
        <p:spPr>
          <a:xfrm>
            <a:off x="169332" y="5537199"/>
            <a:ext cx="17441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Maria Rigby</a:t>
            </a:r>
            <a:r>
              <a:rPr lang="en-US" dirty="0"/>
              <a:t> </a:t>
            </a:r>
          </a:p>
        </p:txBody>
      </p:sp>
    </p:spTree>
    <p:extLst>
      <p:ext uri="{BB962C8B-B14F-4D97-AF65-F5344CB8AC3E}">
        <p14:creationId xmlns:p14="http://schemas.microsoft.com/office/powerpoint/2010/main" val="30356829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descr="A hand holding a circular object with a cloud and arrows&#10;&#10;AI-generated content may be incorrect.">
            <a:extLst>
              <a:ext uri="{FF2B5EF4-FFF2-40B4-BE49-F238E27FC236}">
                <a16:creationId xmlns:a16="http://schemas.microsoft.com/office/drawing/2014/main" id="{4480987A-2768-466B-9FE5-6F54676FF515}"/>
              </a:ext>
            </a:extLst>
          </p:cNvPr>
          <p:cNvPicPr>
            <a:picLocks noChangeAspect="1"/>
          </p:cNvPicPr>
          <p:nvPr/>
        </p:nvPicPr>
        <p:blipFill>
          <a:blip r:embed="rId2"/>
          <a:stretch>
            <a:fillRect/>
          </a:stretch>
        </p:blipFill>
        <p:spPr>
          <a:xfrm>
            <a:off x="5631" y="4395"/>
            <a:ext cx="12166359" cy="6044079"/>
          </a:xfrm>
          <a:prstGeom prst="rect">
            <a:avLst/>
          </a:prstGeom>
          <a:noFill/>
        </p:spPr>
      </p:pic>
      <p:sp>
        <p:nvSpPr>
          <p:cNvPr id="2" name="Date Placeholder 1" hidden="1">
            <a:extLst>
              <a:ext uri="{FF2B5EF4-FFF2-40B4-BE49-F238E27FC236}">
                <a16:creationId xmlns:a16="http://schemas.microsoft.com/office/drawing/2014/main" id="{D50F3B10-358B-3869-D5D8-4B2B0D5676E2}"/>
              </a:ext>
            </a:extLst>
          </p:cNvPr>
          <p:cNvSpPr>
            <a:spLocks noGrp="1"/>
          </p:cNvSpPr>
          <p:nvPr>
            <p:ph type="dt" sz="half" idx="10"/>
          </p:nvPr>
        </p:nvSpPr>
        <p:spPr/>
        <p:txBody>
          <a:bodyPr/>
          <a:lstStyle/>
          <a:p>
            <a:pPr>
              <a:spcAft>
                <a:spcPts val="600"/>
              </a:spcAft>
            </a:pPr>
            <a:fld id="{6692929D-4E77-47C8-ADCF-037FFD28C69A}" type="datetime1">
              <a:rPr lang="en-US"/>
              <a:pPr>
                <a:spcAft>
                  <a:spcPts val="600"/>
                </a:spcAft>
              </a:pPr>
              <a:t>2/19/2026</a:t>
            </a:fld>
            <a:endParaRPr lang="en-US"/>
          </a:p>
        </p:txBody>
      </p:sp>
      <p:sp>
        <p:nvSpPr>
          <p:cNvPr id="3" name="Footer Placeholder 2">
            <a:extLst>
              <a:ext uri="{FF2B5EF4-FFF2-40B4-BE49-F238E27FC236}">
                <a16:creationId xmlns:a16="http://schemas.microsoft.com/office/drawing/2014/main" id="{3251328C-687B-4E10-F2C5-8709968FAC5A}"/>
              </a:ext>
            </a:extLst>
          </p:cNvPr>
          <p:cNvSpPr>
            <a:spLocks noGrp="1"/>
          </p:cNvSpPr>
          <p:nvPr>
            <p:ph type="ftr" sz="quarter" idx="11"/>
          </p:nvPr>
        </p:nvSpPr>
        <p:spPr/>
        <p:txBody>
          <a:bodyPr/>
          <a:lstStyle/>
          <a:p>
            <a:pPr>
              <a:spcAft>
                <a:spcPts val="600"/>
              </a:spcAft>
            </a:pPr>
            <a:r>
              <a:rPr lang="en-US"/>
              <a:t>
              </a:t>
            </a:r>
          </a:p>
        </p:txBody>
      </p:sp>
      <p:sp>
        <p:nvSpPr>
          <p:cNvPr id="4" name="Slide Number Placeholder 3" hidden="1">
            <a:extLst>
              <a:ext uri="{FF2B5EF4-FFF2-40B4-BE49-F238E27FC236}">
                <a16:creationId xmlns:a16="http://schemas.microsoft.com/office/drawing/2014/main" id="{89DDB004-E3BA-725B-77C0-ECBA9B235C0C}"/>
              </a:ext>
            </a:extLst>
          </p:cNvPr>
          <p:cNvSpPr>
            <a:spLocks noGrp="1"/>
          </p:cNvSpPr>
          <p:nvPr>
            <p:ph type="sldNum" sz="quarter" idx="12"/>
          </p:nvPr>
        </p:nvSpPr>
        <p:spPr/>
        <p:txBody>
          <a:bodyPr/>
          <a:lstStyle/>
          <a:p>
            <a:pPr>
              <a:spcAft>
                <a:spcPts val="600"/>
              </a:spcAft>
            </a:pPr>
            <a:fld id="{196A61CA-0502-4EE4-9724-96EA822543E5}" type="slidenum">
              <a:rPr lang="en-US" dirty="0"/>
              <a:pPr>
                <a:spcAft>
                  <a:spcPts val="600"/>
                </a:spcAft>
              </a:pPr>
              <a:t>6</a:t>
            </a:fld>
            <a:endParaRPr lang="en-US"/>
          </a:p>
        </p:txBody>
      </p:sp>
      <p:sp>
        <p:nvSpPr>
          <p:cNvPr id="9" name="TextBox 8">
            <a:extLst>
              <a:ext uri="{FF2B5EF4-FFF2-40B4-BE49-F238E27FC236}">
                <a16:creationId xmlns:a16="http://schemas.microsoft.com/office/drawing/2014/main" id="{C015FEFB-34E0-3F3C-7CB4-5A8B0B397585}"/>
              </a:ext>
            </a:extLst>
          </p:cNvPr>
          <p:cNvSpPr txBox="1"/>
          <p:nvPr/>
        </p:nvSpPr>
        <p:spPr>
          <a:xfrm>
            <a:off x="551233" y="6063574"/>
            <a:ext cx="1848255" cy="7295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err="1">
                <a:solidFill>
                  <a:schemeClr val="bg1"/>
                </a:solidFill>
                <a:highlight>
                  <a:srgbClr val="E3E8EE"/>
                </a:highlight>
                <a:latin typeface="Roboto"/>
                <a:ea typeface="Roboto"/>
                <a:cs typeface="Roboto"/>
              </a:rPr>
              <a:t>mediaofficer</a:t>
            </a:r>
            <a:r>
              <a:rPr lang="en-US" sz="2000">
                <a:solidFill>
                  <a:schemeClr val="bg1"/>
                </a:solidFill>
                <a:highlight>
                  <a:srgbClr val="E3E8EE"/>
                </a:highlight>
                <a:latin typeface="Roboto"/>
                <a:ea typeface="Roboto"/>
                <a:cs typeface="Roboto"/>
              </a:rPr>
              <a:t> (2025).</a:t>
            </a:r>
            <a:endParaRPr lang="en-US"/>
          </a:p>
        </p:txBody>
      </p:sp>
      <p:sp>
        <p:nvSpPr>
          <p:cNvPr id="5" name="TextBox 4">
            <a:extLst>
              <a:ext uri="{FF2B5EF4-FFF2-40B4-BE49-F238E27FC236}">
                <a16:creationId xmlns:a16="http://schemas.microsoft.com/office/drawing/2014/main" id="{5ACC5054-BDEB-8614-2F76-8C7521E9BADB}"/>
              </a:ext>
            </a:extLst>
          </p:cNvPr>
          <p:cNvSpPr txBox="1"/>
          <p:nvPr/>
        </p:nvSpPr>
        <p:spPr>
          <a:xfrm>
            <a:off x="3437466" y="6400800"/>
            <a:ext cx="3556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Maria Rigby </a:t>
            </a:r>
          </a:p>
        </p:txBody>
      </p:sp>
    </p:spTree>
    <p:extLst>
      <p:ext uri="{BB962C8B-B14F-4D97-AF65-F5344CB8AC3E}">
        <p14:creationId xmlns:p14="http://schemas.microsoft.com/office/powerpoint/2010/main" val="16704929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descr="Greta Thunberg speaks at the Glastonbury Festival, 2023">
            <a:extLst>
              <a:ext uri="{FF2B5EF4-FFF2-40B4-BE49-F238E27FC236}">
                <a16:creationId xmlns:a16="http://schemas.microsoft.com/office/drawing/2014/main" id="{ABECA036-287E-1DE6-F0FC-E0B0FF71B4B0}"/>
              </a:ext>
            </a:extLst>
          </p:cNvPr>
          <p:cNvPicPr>
            <a:picLocks noChangeAspect="1"/>
          </p:cNvPicPr>
          <p:nvPr/>
        </p:nvPicPr>
        <p:blipFill>
          <a:blip r:embed="rId2"/>
          <a:srcRect l="10758" r="6512" b="3"/>
          <a:stretch>
            <a:fillRect/>
          </a:stretch>
        </p:blipFill>
        <p:spPr>
          <a:xfrm>
            <a:off x="6243023" y="3350579"/>
            <a:ext cx="4765597" cy="3240120"/>
          </a:xfrm>
          <a:custGeom>
            <a:avLst/>
            <a:gdLst/>
            <a:ahLst/>
            <a:cxnLst/>
            <a:rect l="l" t="t" r="r" b="b"/>
            <a:pathLst>
              <a:path w="3416888" h="3240120">
                <a:moveTo>
                  <a:pt x="0" y="0"/>
                </a:moveTo>
                <a:lnTo>
                  <a:pt x="3416888" y="0"/>
                </a:lnTo>
                <a:lnTo>
                  <a:pt x="3416888" y="3119948"/>
                </a:lnTo>
                <a:cubicBezTo>
                  <a:pt x="3416888" y="3186317"/>
                  <a:pt x="3363085" y="3240120"/>
                  <a:pt x="3296716" y="3240120"/>
                </a:cubicBezTo>
                <a:lnTo>
                  <a:pt x="120172" y="3240120"/>
                </a:lnTo>
                <a:cubicBezTo>
                  <a:pt x="53803" y="3240120"/>
                  <a:pt x="0" y="3186317"/>
                  <a:pt x="0" y="3119948"/>
                </a:cubicBezTo>
                <a:close/>
              </a:path>
            </a:pathLst>
          </a:cu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pic>
        <p:nvPicPr>
          <p:cNvPr id="14" name="Picture 13" descr="Australian pupils hold a school strike protesting against climate change">
            <a:extLst>
              <a:ext uri="{FF2B5EF4-FFF2-40B4-BE49-F238E27FC236}">
                <a16:creationId xmlns:a16="http://schemas.microsoft.com/office/drawing/2014/main" id="{C923780B-738D-9E87-BC56-18B1E9241A55}"/>
              </a:ext>
            </a:extLst>
          </p:cNvPr>
          <p:cNvPicPr>
            <a:picLocks noChangeAspect="1"/>
          </p:cNvPicPr>
          <p:nvPr/>
        </p:nvPicPr>
        <p:blipFill>
          <a:blip r:embed="rId3"/>
          <a:srcRect t="11625" b="11625"/>
          <a:stretch>
            <a:fillRect/>
          </a:stretch>
        </p:blipFill>
        <p:spPr>
          <a:xfrm>
            <a:off x="290796" y="681487"/>
            <a:ext cx="4808729" cy="2977549"/>
          </a:xfrm>
          <a:custGeom>
            <a:avLst/>
            <a:gdLst/>
            <a:ahLst/>
            <a:cxnLst/>
            <a:rect l="l" t="t" r="r" b="b"/>
            <a:pathLst>
              <a:path w="3416888" h="2057399">
                <a:moveTo>
                  <a:pt x="120172" y="0"/>
                </a:moveTo>
                <a:lnTo>
                  <a:pt x="3296716" y="0"/>
                </a:lnTo>
                <a:cubicBezTo>
                  <a:pt x="3363085" y="0"/>
                  <a:pt x="3416888" y="53803"/>
                  <a:pt x="3416888" y="120172"/>
                </a:cubicBezTo>
                <a:lnTo>
                  <a:pt x="3416888" y="2057399"/>
                </a:lnTo>
                <a:lnTo>
                  <a:pt x="0" y="2057399"/>
                </a:lnTo>
                <a:lnTo>
                  <a:pt x="0" y="120172"/>
                </a:lnTo>
                <a:cubicBezTo>
                  <a:pt x="0" y="53803"/>
                  <a:pt x="53803" y="0"/>
                  <a:pt x="120172" y="0"/>
                </a:cubicBezTo>
                <a:close/>
              </a:path>
            </a:pathLst>
          </a:cu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12" name="TextBox 11">
            <a:extLst>
              <a:ext uri="{FF2B5EF4-FFF2-40B4-BE49-F238E27FC236}">
                <a16:creationId xmlns:a16="http://schemas.microsoft.com/office/drawing/2014/main" id="{CFEA644A-9A8F-3D8A-3857-1752B4D80C49}"/>
              </a:ext>
            </a:extLst>
          </p:cNvPr>
          <p:cNvSpPr txBox="1"/>
          <p:nvPr/>
        </p:nvSpPr>
        <p:spPr>
          <a:xfrm>
            <a:off x="5650302" y="2702537"/>
            <a:ext cx="2847837" cy="51361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buClr>
              <a:buSzPct val="100000"/>
            </a:pPr>
            <a:r>
              <a:rPr lang="en-US" cap="small">
                <a:solidFill>
                  <a:schemeClr val="bg1"/>
                </a:solidFill>
                <a:effectLst>
                  <a:glow rad="38100">
                    <a:schemeClr val="bg1">
                      <a:lumMod val="50000"/>
                      <a:lumOff val="50000"/>
                      <a:alpha val="20000"/>
                    </a:schemeClr>
                  </a:glow>
                  <a:outerShdw blurRad="44450" dist="12700" dir="13860000" algn="tl" rotWithShape="0">
                    <a:srgbClr val="000000">
                      <a:alpha val="20000"/>
                    </a:srgbClr>
                  </a:outerShdw>
                </a:effectLst>
              </a:rPr>
              <a:t>(Kraemer, 2024).</a:t>
            </a:r>
            <a:endParaRPr lang="en-US">
              <a:solidFill>
                <a:schemeClr val="bg1"/>
              </a:solidFill>
            </a:endParaRPr>
          </a:p>
        </p:txBody>
      </p:sp>
      <p:sp>
        <p:nvSpPr>
          <p:cNvPr id="9" name="TextBox 8">
            <a:extLst>
              <a:ext uri="{FF2B5EF4-FFF2-40B4-BE49-F238E27FC236}">
                <a16:creationId xmlns:a16="http://schemas.microsoft.com/office/drawing/2014/main" id="{77E375F8-BFC1-8343-2B98-2628351DD93E}"/>
              </a:ext>
            </a:extLst>
          </p:cNvPr>
          <p:cNvSpPr txBox="1"/>
          <p:nvPr/>
        </p:nvSpPr>
        <p:spPr>
          <a:xfrm>
            <a:off x="7311957" y="3356043"/>
            <a:ext cx="3599234" cy="22211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5" name="TextBox 14">
            <a:extLst>
              <a:ext uri="{FF2B5EF4-FFF2-40B4-BE49-F238E27FC236}">
                <a16:creationId xmlns:a16="http://schemas.microsoft.com/office/drawing/2014/main" id="{FF16396F-F77B-BB97-4A2A-2DA6A7C29C69}"/>
              </a:ext>
            </a:extLst>
          </p:cNvPr>
          <p:cNvSpPr txBox="1"/>
          <p:nvPr/>
        </p:nvSpPr>
        <p:spPr>
          <a:xfrm>
            <a:off x="5668350" y="862029"/>
            <a:ext cx="6249561" cy="14896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chemeClr val="bg1"/>
                </a:solidFill>
                <a:highlight>
                  <a:srgbClr val="FFFFFF"/>
                </a:highlight>
                <a:latin typeface="Franklin Gothic Medium"/>
                <a:ea typeface="Open Sans"/>
                <a:cs typeface="Times New Roman"/>
              </a:rPr>
              <a:t>The Fridays for Future strikes attracted hundreds of thousands of young </a:t>
            </a:r>
            <a:endParaRPr lang="en-US" sz="2400">
              <a:solidFill>
                <a:schemeClr val="bg1"/>
              </a:solidFill>
              <a:latin typeface="Franklin Gothic Medium"/>
              <a:ea typeface="Open Sans"/>
              <a:cs typeface="Times New Roman"/>
            </a:endParaRPr>
          </a:p>
          <a:p>
            <a:r>
              <a:rPr lang="en-US" sz="2400">
                <a:solidFill>
                  <a:schemeClr val="bg1"/>
                </a:solidFill>
                <a:highlight>
                  <a:srgbClr val="FFFFFF"/>
                </a:highlight>
                <a:latin typeface="Franklin Gothic Medium"/>
                <a:ea typeface="Open Sans"/>
                <a:cs typeface="Times New Roman"/>
              </a:rPr>
              <a:t>people worldwide.</a:t>
            </a:r>
            <a:endParaRPr lang="en-US" sz="1600">
              <a:solidFill>
                <a:schemeClr val="bg1"/>
              </a:solidFill>
              <a:latin typeface="Franklin Gothic Medium"/>
              <a:ea typeface="Roboto"/>
              <a:cs typeface="Roboto"/>
            </a:endParaRPr>
          </a:p>
          <a:p>
            <a:r>
              <a:rPr lang="en-US" sz="1600">
                <a:solidFill>
                  <a:srgbClr val="FFFFFF"/>
                </a:solidFill>
                <a:latin typeface="Franklin Gothic Medium"/>
                <a:ea typeface="Roboto"/>
                <a:cs typeface="Roboto"/>
              </a:rPr>
              <a:t>Kraemer</a:t>
            </a:r>
            <a:r>
              <a:rPr lang="en-US" sz="1600">
                <a:latin typeface="Franklin Gothic Medium"/>
                <a:ea typeface="Roboto"/>
                <a:cs typeface="Roboto"/>
              </a:rPr>
              <a:t>, 2024)</a:t>
            </a:r>
            <a:r>
              <a:rPr lang="en-US" sz="1100">
                <a:latin typeface="Franklin Gothic Medium"/>
                <a:ea typeface="Roboto"/>
                <a:cs typeface="Roboto"/>
              </a:rPr>
              <a:t>) </a:t>
            </a:r>
            <a:endParaRPr lang="en-US" sz="2400">
              <a:latin typeface="Franklin Gothic Medium"/>
            </a:endParaRPr>
          </a:p>
        </p:txBody>
      </p:sp>
      <p:sp>
        <p:nvSpPr>
          <p:cNvPr id="16" name="TextBox 15">
            <a:extLst>
              <a:ext uri="{FF2B5EF4-FFF2-40B4-BE49-F238E27FC236}">
                <a16:creationId xmlns:a16="http://schemas.microsoft.com/office/drawing/2014/main" id="{EE0471CF-2957-506E-5794-C687B1509DC9}"/>
              </a:ext>
            </a:extLst>
          </p:cNvPr>
          <p:cNvSpPr txBox="1"/>
          <p:nvPr/>
        </p:nvSpPr>
        <p:spPr>
          <a:xfrm>
            <a:off x="3037599" y="2448"/>
            <a:ext cx="9154399"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solidFill>
                  <a:srgbClr val="181818"/>
                </a:solidFill>
                <a:highlight>
                  <a:srgbClr val="FFFFFF"/>
                </a:highlight>
                <a:latin typeface="Times New Roman"/>
                <a:cs typeface="Times New Roman"/>
              </a:rPr>
              <a:t>Greta Thunberg: the climate activist</a:t>
            </a:r>
            <a:r>
              <a:rPr lang="en-US" sz="2800">
                <a:solidFill>
                  <a:srgbClr val="181818"/>
                </a:solidFill>
                <a:highlight>
                  <a:srgbClr val="FFFFFF"/>
                </a:highlight>
                <a:latin typeface="Times New Roman"/>
                <a:cs typeface="Times New Roman"/>
              </a:rPr>
              <a:t> </a:t>
            </a:r>
          </a:p>
          <a:p>
            <a:pPr algn="l"/>
            <a:endParaRPr lang="en-US"/>
          </a:p>
        </p:txBody>
      </p:sp>
      <p:sp>
        <p:nvSpPr>
          <p:cNvPr id="17" name="TextBox 16">
            <a:extLst>
              <a:ext uri="{FF2B5EF4-FFF2-40B4-BE49-F238E27FC236}">
                <a16:creationId xmlns:a16="http://schemas.microsoft.com/office/drawing/2014/main" id="{84D75E23-40CB-9686-5B65-16A6EB1C07DB}"/>
              </a:ext>
            </a:extLst>
          </p:cNvPr>
          <p:cNvSpPr txBox="1"/>
          <p:nvPr/>
        </p:nvSpPr>
        <p:spPr>
          <a:xfrm>
            <a:off x="292747" y="3869650"/>
            <a:ext cx="5649077"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bg2"/>
                </a:solidFill>
                <a:highlight>
                  <a:srgbClr val="FFFFFF"/>
                </a:highlight>
                <a:latin typeface="Neue Haas Grotesk Text Pro"/>
                <a:ea typeface="Open Sans"/>
                <a:cs typeface="Times New Roman"/>
              </a:rPr>
              <a:t>Greta is recognized for increasing</a:t>
            </a:r>
            <a:endParaRPr lang="en-US">
              <a:solidFill>
                <a:schemeClr val="bg2"/>
              </a:solidFill>
              <a:latin typeface="Neue Haas Grotesk Text Pro"/>
            </a:endParaRPr>
          </a:p>
          <a:p>
            <a:r>
              <a:rPr lang="en-US" sz="2400" b="1">
                <a:solidFill>
                  <a:schemeClr val="bg2"/>
                </a:solidFill>
                <a:highlight>
                  <a:srgbClr val="FFFFFF"/>
                </a:highlight>
                <a:latin typeface="Neue Haas Grotesk Text Pro"/>
                <a:ea typeface="Open Sans"/>
                <a:cs typeface="Times New Roman"/>
              </a:rPr>
              <a:t> global public awareness of </a:t>
            </a:r>
            <a:endParaRPr lang="en-US">
              <a:solidFill>
                <a:schemeClr val="bg2"/>
              </a:solidFill>
              <a:latin typeface="Neue Haas Grotesk Text Pro"/>
              <a:ea typeface="Open Sans"/>
              <a:cs typeface="Times New Roman"/>
            </a:endParaRPr>
          </a:p>
          <a:p>
            <a:r>
              <a:rPr lang="en-US" sz="2400" b="1">
                <a:solidFill>
                  <a:schemeClr val="bg2"/>
                </a:solidFill>
                <a:highlight>
                  <a:srgbClr val="FFFFFF"/>
                </a:highlight>
                <a:latin typeface="Neue Haas Grotesk Text Pro"/>
                <a:ea typeface="Open Sans"/>
                <a:cs typeface="Times New Roman"/>
              </a:rPr>
              <a:t>climate change, particularly </a:t>
            </a:r>
            <a:endParaRPr lang="en-US">
              <a:solidFill>
                <a:schemeClr val="bg2"/>
              </a:solidFill>
              <a:latin typeface="Neue Haas Grotesk Text Pro"/>
              <a:ea typeface="Open Sans"/>
              <a:cs typeface="Times New Roman"/>
            </a:endParaRPr>
          </a:p>
          <a:p>
            <a:r>
              <a:rPr lang="en-US" sz="2400" b="1">
                <a:solidFill>
                  <a:schemeClr val="bg2"/>
                </a:solidFill>
                <a:highlight>
                  <a:srgbClr val="FFFFFF"/>
                </a:highlight>
                <a:latin typeface="Neue Haas Grotesk Text Pro"/>
                <a:ea typeface="Open Sans"/>
                <a:cs typeface="Times New Roman"/>
              </a:rPr>
              <a:t>among youth.</a:t>
            </a:r>
            <a:endParaRPr lang="en-US">
              <a:solidFill>
                <a:schemeClr val="bg2"/>
              </a:solidFill>
              <a:latin typeface="Neue Haas Grotesk Text Pro"/>
            </a:endParaRPr>
          </a:p>
          <a:p>
            <a:r>
              <a:rPr lang="en-US" sz="1600">
                <a:latin typeface="Neue Haas Grotesk Text Pro"/>
                <a:ea typeface="Roboto"/>
                <a:cs typeface="Times New Roman"/>
              </a:rPr>
              <a:t>(Kraemer, 2024</a:t>
            </a:r>
            <a:r>
              <a:rPr lang="en-US" sz="1100">
                <a:latin typeface="Neue Haas Grotesk Text Pro"/>
                <a:ea typeface="Roboto"/>
                <a:cs typeface="Times New Roman"/>
              </a:rPr>
              <a:t>)</a:t>
            </a:r>
            <a:endParaRPr lang="en-US">
              <a:latin typeface="Neue Haas Grotesk Text Pro"/>
              <a:cs typeface="Times New Roman"/>
            </a:endParaRPr>
          </a:p>
        </p:txBody>
      </p:sp>
      <p:sp>
        <p:nvSpPr>
          <p:cNvPr id="18" name="TextBox 17">
            <a:extLst>
              <a:ext uri="{FF2B5EF4-FFF2-40B4-BE49-F238E27FC236}">
                <a16:creationId xmlns:a16="http://schemas.microsoft.com/office/drawing/2014/main" id="{D5B30A1B-912D-B356-CCC2-79737D482022}"/>
              </a:ext>
            </a:extLst>
          </p:cNvPr>
          <p:cNvSpPr txBox="1"/>
          <p:nvPr/>
        </p:nvSpPr>
        <p:spPr>
          <a:xfrm>
            <a:off x="1945225" y="6401289"/>
            <a:ext cx="35181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Maria Rigby</a:t>
            </a:r>
          </a:p>
        </p:txBody>
      </p:sp>
    </p:spTree>
    <p:extLst>
      <p:ext uri="{BB962C8B-B14F-4D97-AF65-F5344CB8AC3E}">
        <p14:creationId xmlns:p14="http://schemas.microsoft.com/office/powerpoint/2010/main" val="1631189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794DE0C-AAD0-83C3-E1FE-9FD9E3482952}"/>
              </a:ext>
            </a:extLst>
          </p:cNvPr>
          <p:cNvSpPr txBox="1"/>
          <p:nvPr/>
        </p:nvSpPr>
        <p:spPr>
          <a:xfrm>
            <a:off x="-6119" y="7340"/>
            <a:ext cx="12082181"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a:solidFill>
                  <a:schemeClr val="bg1"/>
                </a:solidFill>
                <a:ea typeface="+mn-lt"/>
                <a:cs typeface="+mn-lt"/>
              </a:rPr>
              <a:t>References;</a:t>
            </a:r>
            <a:endParaRPr lang="en-US" u="sng">
              <a:solidFill>
                <a:schemeClr val="bg1"/>
              </a:solidFill>
              <a:ea typeface="+mn-lt"/>
              <a:cs typeface="+mn-lt"/>
            </a:endParaRPr>
          </a:p>
          <a:p>
            <a:endParaRPr lang="en-US">
              <a:ea typeface="+mn-lt"/>
              <a:cs typeface="+mn-lt"/>
            </a:endParaRPr>
          </a:p>
          <a:p>
            <a:r>
              <a:rPr lang="en-US" sz="1200">
                <a:solidFill>
                  <a:schemeClr val="bg1"/>
                </a:solidFill>
                <a:ea typeface="+mn-lt"/>
                <a:cs typeface="+mn-lt"/>
              </a:rPr>
              <a:t>Department for Education (2023) </a:t>
            </a:r>
            <a:r>
              <a:rPr lang="en-US" sz="1200" i="1">
                <a:solidFill>
                  <a:schemeClr val="bg1"/>
                </a:solidFill>
                <a:ea typeface="+mn-lt"/>
                <a:cs typeface="+mn-lt"/>
              </a:rPr>
              <a:t>Sustainability and climate change: a strategy for the education and children’s services systems</a:t>
            </a:r>
            <a:r>
              <a:rPr lang="en-US" sz="1200">
                <a:solidFill>
                  <a:schemeClr val="bg1"/>
                </a:solidFill>
                <a:ea typeface="+mn-lt"/>
                <a:cs typeface="+mn-lt"/>
              </a:rPr>
              <a:t>. Available at: </a:t>
            </a:r>
            <a:r>
              <a:rPr lang="en-US" sz="1200">
                <a:solidFill>
                  <a:schemeClr val="bg1"/>
                </a:solidFill>
                <a:ea typeface="+mn-lt"/>
                <a:cs typeface="+mn-lt"/>
                <a:hlinkClick r:id="rId2">
                  <a:extLst>
                    <a:ext uri="{A12FA001-AC4F-418D-AE19-62706E023703}">
                      <ahyp:hlinkClr xmlns:ahyp="http://schemas.microsoft.com/office/drawing/2018/hyperlinkcolor" val="tx"/>
                    </a:ext>
                  </a:extLst>
                </a:hlinkClick>
              </a:rPr>
              <a:t>https://www.gov.uk/government/publications/sustainability-and-climate-change-strategy/sustainability-and-climate-change-a-strategy-for-the-education-and-childrens-services-systems</a:t>
            </a:r>
            <a:r>
              <a:rPr lang="en-US" sz="1200">
                <a:solidFill>
                  <a:schemeClr val="bg1"/>
                </a:solidFill>
                <a:ea typeface="+mn-lt"/>
                <a:cs typeface="+mn-lt"/>
              </a:rPr>
              <a:t> (Accessed: 18 February 2026).</a:t>
            </a:r>
            <a:endParaRPr lang="en-US" sz="1200">
              <a:solidFill>
                <a:schemeClr val="bg1"/>
              </a:solidFill>
            </a:endParaRPr>
          </a:p>
          <a:p>
            <a:endParaRPr lang="en-US" sz="1200">
              <a:solidFill>
                <a:schemeClr val="bg1"/>
              </a:solidFill>
              <a:ea typeface="+mn-lt"/>
              <a:cs typeface="+mn-lt"/>
            </a:endParaRPr>
          </a:p>
          <a:p>
            <a:r>
              <a:rPr lang="en-US" sz="1200">
                <a:solidFill>
                  <a:schemeClr val="bg1"/>
                </a:solidFill>
                <a:ea typeface="+mn-lt"/>
                <a:cs typeface="+mn-lt"/>
              </a:rPr>
              <a:t>Fridays for Future (2024) </a:t>
            </a:r>
            <a:r>
              <a:rPr lang="en-US" sz="1200" i="1">
                <a:solidFill>
                  <a:schemeClr val="bg1"/>
                </a:solidFill>
                <a:ea typeface="+mn-lt"/>
                <a:cs typeface="+mn-lt"/>
              </a:rPr>
              <a:t>Fridays For Future</a:t>
            </a:r>
            <a:r>
              <a:rPr lang="en-US" sz="1200">
                <a:solidFill>
                  <a:schemeClr val="bg1"/>
                </a:solidFill>
                <a:ea typeface="+mn-lt"/>
                <a:cs typeface="+mn-lt"/>
              </a:rPr>
              <a:t>. Available at: </a:t>
            </a:r>
            <a:r>
              <a:rPr lang="en-US" sz="1200">
                <a:solidFill>
                  <a:schemeClr val="bg1"/>
                </a:solidFill>
                <a:ea typeface="+mn-lt"/>
                <a:cs typeface="+mn-lt"/>
                <a:hlinkClick r:id="rId3">
                  <a:extLst>
                    <a:ext uri="{A12FA001-AC4F-418D-AE19-62706E023703}">
                      <ahyp:hlinkClr xmlns:ahyp="http://schemas.microsoft.com/office/drawing/2018/hyperlinkcolor" val="tx"/>
                    </a:ext>
                  </a:extLst>
                </a:hlinkClick>
              </a:rPr>
              <a:t>https://fridaysforfuture.org/</a:t>
            </a:r>
            <a:r>
              <a:rPr lang="en-US" sz="1200">
                <a:solidFill>
                  <a:schemeClr val="bg1"/>
                </a:solidFill>
                <a:ea typeface="+mn-lt"/>
                <a:cs typeface="+mn-lt"/>
              </a:rPr>
              <a:t> (Accessed: 18 February 2026).</a:t>
            </a:r>
            <a:endParaRPr lang="en-US" sz="1200">
              <a:solidFill>
                <a:schemeClr val="bg1"/>
              </a:solidFill>
            </a:endParaRPr>
          </a:p>
          <a:p>
            <a:endParaRPr lang="en-US" sz="1200">
              <a:solidFill>
                <a:schemeClr val="bg1"/>
              </a:solidFill>
              <a:ea typeface="+mn-lt"/>
              <a:cs typeface="+mn-lt"/>
            </a:endParaRPr>
          </a:p>
          <a:p>
            <a:r>
              <a:rPr lang="en-US" sz="1200">
                <a:solidFill>
                  <a:schemeClr val="bg1"/>
                </a:solidFill>
                <a:ea typeface="+mn-lt"/>
                <a:cs typeface="+mn-lt"/>
              </a:rPr>
              <a:t>GOV.WALES (2024) </a:t>
            </a:r>
            <a:r>
              <a:rPr lang="en-US" sz="1200" i="1">
                <a:solidFill>
                  <a:schemeClr val="bg1"/>
                </a:solidFill>
                <a:ea typeface="+mn-lt"/>
                <a:cs typeface="+mn-lt"/>
              </a:rPr>
              <a:t>Welsh young people lead the way championing 30 years of Eco-Schools</a:t>
            </a:r>
            <a:r>
              <a:rPr lang="en-US" sz="1200">
                <a:solidFill>
                  <a:schemeClr val="bg1"/>
                </a:solidFill>
                <a:ea typeface="+mn-lt"/>
                <a:cs typeface="+mn-lt"/>
              </a:rPr>
              <a:t>. Available at: </a:t>
            </a:r>
            <a:r>
              <a:rPr lang="en-US" sz="1200">
                <a:solidFill>
                  <a:schemeClr val="bg1"/>
                </a:solidFill>
                <a:ea typeface="+mn-lt"/>
                <a:cs typeface="+mn-lt"/>
                <a:hlinkClick r:id="rId4">
                  <a:extLst>
                    <a:ext uri="{A12FA001-AC4F-418D-AE19-62706E023703}">
                      <ahyp:hlinkClr xmlns:ahyp="http://schemas.microsoft.com/office/drawing/2018/hyperlinkcolor" val="tx"/>
                    </a:ext>
                  </a:extLst>
                </a:hlinkClick>
              </a:rPr>
              <a:t>https://www.gov.wales/welsh-young-people-lead-way-championing-30-years-eco-schools</a:t>
            </a:r>
            <a:r>
              <a:rPr lang="en-US" sz="1200">
                <a:solidFill>
                  <a:schemeClr val="bg1"/>
                </a:solidFill>
                <a:ea typeface="+mn-lt"/>
                <a:cs typeface="+mn-lt"/>
              </a:rPr>
              <a:t> (Accessed: 15 February 2026).</a:t>
            </a:r>
            <a:endParaRPr lang="en-US" sz="1200">
              <a:solidFill>
                <a:schemeClr val="bg1"/>
              </a:solidFill>
            </a:endParaRPr>
          </a:p>
          <a:p>
            <a:endParaRPr lang="en-US" sz="1200">
              <a:solidFill>
                <a:schemeClr val="bg1"/>
              </a:solidFill>
              <a:ea typeface="+mn-lt"/>
              <a:cs typeface="+mn-lt"/>
            </a:endParaRPr>
          </a:p>
          <a:p>
            <a:r>
              <a:rPr lang="en-US" sz="1200">
                <a:solidFill>
                  <a:schemeClr val="bg1"/>
                </a:solidFill>
                <a:ea typeface="+mn-lt"/>
                <a:cs typeface="+mn-lt"/>
              </a:rPr>
              <a:t>Guardian staff reporter (2025) ‘As more join, it gets less risky’: how Greta Thunberg’s lone strike turned into a movement’, </a:t>
            </a:r>
            <a:r>
              <a:rPr lang="en-US" sz="1200" i="1">
                <a:solidFill>
                  <a:schemeClr val="bg1"/>
                </a:solidFill>
                <a:ea typeface="+mn-lt"/>
                <a:cs typeface="+mn-lt"/>
              </a:rPr>
              <a:t>The Guardian</a:t>
            </a:r>
            <a:r>
              <a:rPr lang="en-US" sz="1200">
                <a:solidFill>
                  <a:schemeClr val="bg1"/>
                </a:solidFill>
                <a:ea typeface="+mn-lt"/>
                <a:cs typeface="+mn-lt"/>
              </a:rPr>
              <a:t>, 4 September. Available at: </a:t>
            </a:r>
            <a:r>
              <a:rPr lang="en-US" sz="1200">
                <a:solidFill>
                  <a:schemeClr val="bg1"/>
                </a:solidFill>
                <a:ea typeface="+mn-lt"/>
                <a:cs typeface="+mn-lt"/>
                <a:hlinkClick r:id="rId5">
                  <a:extLst>
                    <a:ext uri="{A12FA001-AC4F-418D-AE19-62706E023703}">
                      <ahyp:hlinkClr xmlns:ahyp="http://schemas.microsoft.com/office/drawing/2018/hyperlinkcolor" val="tx"/>
                    </a:ext>
                  </a:extLst>
                </a:hlinkClick>
              </a:rPr>
              <a:t>https://www.theguardian.com/environment/2025/sep/04/greta-thunberg-school-strike-movement</a:t>
            </a:r>
            <a:r>
              <a:rPr lang="en-US" sz="1200">
                <a:solidFill>
                  <a:schemeClr val="bg1"/>
                </a:solidFill>
                <a:ea typeface="+mn-lt"/>
                <a:cs typeface="+mn-lt"/>
              </a:rPr>
              <a:t> (Accessed: 15 February 2026).</a:t>
            </a:r>
            <a:endParaRPr lang="en-US" sz="1200">
              <a:solidFill>
                <a:schemeClr val="bg1"/>
              </a:solidFill>
            </a:endParaRPr>
          </a:p>
          <a:p>
            <a:endParaRPr lang="en-US" sz="1200">
              <a:solidFill>
                <a:schemeClr val="bg1"/>
              </a:solidFill>
              <a:ea typeface="+mn-lt"/>
              <a:cs typeface="+mn-lt"/>
            </a:endParaRPr>
          </a:p>
          <a:p>
            <a:r>
              <a:rPr lang="en-US" sz="1200">
                <a:solidFill>
                  <a:schemeClr val="bg1"/>
                </a:solidFill>
                <a:ea typeface="+mn-lt"/>
                <a:cs typeface="+mn-lt"/>
              </a:rPr>
              <a:t>Kraemer, D. (2024) ‘Who is Greta Thunberg, the #FridaysForFuture activist?’, </a:t>
            </a:r>
            <a:r>
              <a:rPr lang="en-US" sz="1200" i="1">
                <a:solidFill>
                  <a:schemeClr val="bg1"/>
                </a:solidFill>
                <a:ea typeface="+mn-lt"/>
                <a:cs typeface="+mn-lt"/>
              </a:rPr>
              <a:t>BBC News</a:t>
            </a:r>
            <a:r>
              <a:rPr lang="en-US" sz="1200">
                <a:solidFill>
                  <a:schemeClr val="bg1"/>
                </a:solidFill>
                <a:ea typeface="+mn-lt"/>
                <a:cs typeface="+mn-lt"/>
              </a:rPr>
              <a:t>, 9 May. Available at: </a:t>
            </a:r>
            <a:r>
              <a:rPr lang="en-US" sz="1200">
                <a:solidFill>
                  <a:schemeClr val="bg1"/>
                </a:solidFill>
                <a:ea typeface="+mn-lt"/>
                <a:cs typeface="+mn-lt"/>
                <a:hlinkClick r:id="rId6">
                  <a:extLst>
                    <a:ext uri="{A12FA001-AC4F-418D-AE19-62706E023703}">
                      <ahyp:hlinkClr xmlns:ahyp="http://schemas.microsoft.com/office/drawing/2018/hyperlinkcolor" val="tx"/>
                    </a:ext>
                  </a:extLst>
                </a:hlinkClick>
              </a:rPr>
              <a:t>https://www.bbc.co.uk/news/world-europe-49918719</a:t>
            </a:r>
            <a:r>
              <a:rPr lang="en-US" sz="1200">
                <a:solidFill>
                  <a:schemeClr val="bg1"/>
                </a:solidFill>
                <a:ea typeface="+mn-lt"/>
                <a:cs typeface="+mn-lt"/>
              </a:rPr>
              <a:t> (Accessed: 13 February 2026).</a:t>
            </a:r>
            <a:endParaRPr lang="en-US" sz="1200">
              <a:solidFill>
                <a:schemeClr val="bg1"/>
              </a:solidFill>
            </a:endParaRPr>
          </a:p>
          <a:p>
            <a:endParaRPr lang="en-US" sz="1200">
              <a:solidFill>
                <a:schemeClr val="bg1"/>
              </a:solidFill>
              <a:ea typeface="+mn-lt"/>
              <a:cs typeface="+mn-lt"/>
            </a:endParaRPr>
          </a:p>
          <a:p>
            <a:r>
              <a:rPr lang="en-US" sz="1200">
                <a:solidFill>
                  <a:schemeClr val="bg1"/>
                </a:solidFill>
              </a:rPr>
              <a:t>Life, T.F. (2025) </a:t>
            </a:r>
            <a:r>
              <a:rPr lang="en-US" sz="1200" i="1">
                <a:solidFill>
                  <a:schemeClr val="bg1"/>
                </a:solidFill>
              </a:rPr>
              <a:t>Discover the value of global education</a:t>
            </a:r>
            <a:r>
              <a:rPr lang="en-US" sz="1200">
                <a:solidFill>
                  <a:schemeClr val="bg1"/>
                </a:solidFill>
              </a:rPr>
              <a:t>. Teach For Life. Available at: </a:t>
            </a:r>
            <a:r>
              <a:rPr lang="en-US" sz="1200">
                <a:solidFill>
                  <a:schemeClr val="bg1"/>
                </a:solidFill>
                <a:hlinkClick r:id="rId7">
                  <a:extLst>
                    <a:ext uri="{A12FA001-AC4F-418D-AE19-62706E023703}">
                      <ahyp:hlinkClr xmlns:ahyp="http://schemas.microsoft.com/office/drawing/2018/hyperlinkcolor" val="tx"/>
                    </a:ext>
                  </a:extLst>
                </a:hlinkClick>
              </a:rPr>
              <a:t>https://www.teachforlife.com/post/discover-the-value-of-global-education</a:t>
            </a:r>
            <a:r>
              <a:rPr lang="en-US" sz="1200">
                <a:solidFill>
                  <a:schemeClr val="bg1"/>
                </a:solidFill>
              </a:rPr>
              <a:t> (Accessed: 10 February 2026).</a:t>
            </a:r>
            <a:endParaRPr lang="en-US" sz="1200">
              <a:solidFill>
                <a:srgbClr val="FFFFFF"/>
              </a:solidFill>
            </a:endParaRPr>
          </a:p>
          <a:p>
            <a:endParaRPr lang="en-US" sz="1200">
              <a:solidFill>
                <a:srgbClr val="FFFFFF"/>
              </a:solidFill>
            </a:endParaRPr>
          </a:p>
          <a:p>
            <a:r>
              <a:rPr lang="en-US" sz="1200" err="1">
                <a:solidFill>
                  <a:schemeClr val="bg1"/>
                </a:solidFill>
              </a:rPr>
              <a:t>mediaofficer</a:t>
            </a:r>
            <a:r>
              <a:rPr lang="en-US" sz="1200">
                <a:solidFill>
                  <a:schemeClr val="bg1"/>
                </a:solidFill>
              </a:rPr>
              <a:t> (2025) </a:t>
            </a:r>
            <a:r>
              <a:rPr lang="en-US" sz="1200" i="1">
                <a:solidFill>
                  <a:schemeClr val="bg1"/>
                </a:solidFill>
              </a:rPr>
              <a:t>Everything we are doing in education to tackle climate change – here is what you need to know</a:t>
            </a:r>
            <a:r>
              <a:rPr lang="en-US" sz="1200">
                <a:solidFill>
                  <a:schemeClr val="bg1"/>
                </a:solidFill>
              </a:rPr>
              <a:t>. The Education Hub (Blog.gov.uk). Available at: </a:t>
            </a:r>
            <a:r>
              <a:rPr lang="en-US" sz="1200">
                <a:solidFill>
                  <a:schemeClr val="bg1"/>
                </a:solidFill>
                <a:hlinkClick r:id="rId8">
                  <a:extLst>
                    <a:ext uri="{A12FA001-AC4F-418D-AE19-62706E023703}">
                      <ahyp:hlinkClr xmlns:ahyp="http://schemas.microsoft.com/office/drawing/2018/hyperlinkcolor" val="tx"/>
                    </a:ext>
                  </a:extLst>
                </a:hlinkClick>
              </a:rPr>
              <a:t>https://educationhub.blog.gov.uk/2025/01/everything-we-are-doing-in-education-to-tackle-climate-change-here-is-what-you-need-to-know/</a:t>
            </a:r>
            <a:r>
              <a:rPr lang="en-US" sz="1200">
                <a:solidFill>
                  <a:schemeClr val="bg1"/>
                </a:solidFill>
              </a:rPr>
              <a:t> (Accessed: 15 February 2026).</a:t>
            </a:r>
          </a:p>
          <a:p>
            <a:endParaRPr lang="en-US" sz="1200">
              <a:solidFill>
                <a:srgbClr val="FFFFFF"/>
              </a:solidFill>
            </a:endParaRPr>
          </a:p>
          <a:p>
            <a:r>
              <a:rPr lang="en-US" sz="1200">
                <a:solidFill>
                  <a:schemeClr val="bg1"/>
                </a:solidFill>
              </a:rPr>
              <a:t>UNESCO (2023) </a:t>
            </a:r>
            <a:r>
              <a:rPr lang="en-US" sz="1200" i="1">
                <a:solidFill>
                  <a:schemeClr val="bg1"/>
                </a:solidFill>
              </a:rPr>
              <a:t>Climate change education</a:t>
            </a:r>
            <a:r>
              <a:rPr lang="en-US" sz="1200">
                <a:solidFill>
                  <a:schemeClr val="bg1"/>
                </a:solidFill>
              </a:rPr>
              <a:t>. Available at: </a:t>
            </a:r>
            <a:r>
              <a:rPr lang="en-US" sz="1200">
                <a:solidFill>
                  <a:schemeClr val="bg1"/>
                </a:solidFill>
                <a:hlinkClick r:id="rId9">
                  <a:extLst>
                    <a:ext uri="{A12FA001-AC4F-418D-AE19-62706E023703}">
                      <ahyp:hlinkClr xmlns:ahyp="http://schemas.microsoft.com/office/drawing/2018/hyperlinkcolor" val="tx"/>
                    </a:ext>
                  </a:extLst>
                </a:hlinkClick>
              </a:rPr>
              <a:t>https://www.unesco.org/en/climate-change/education</a:t>
            </a:r>
            <a:r>
              <a:rPr lang="en-US" sz="1200">
                <a:solidFill>
                  <a:schemeClr val="bg1"/>
                </a:solidFill>
              </a:rPr>
              <a:t> (Accessed: 15 February 2026).</a:t>
            </a:r>
          </a:p>
          <a:p>
            <a:endParaRPr lang="en-US" sz="1200">
              <a:solidFill>
                <a:srgbClr val="FFFFFF"/>
              </a:solidFill>
            </a:endParaRPr>
          </a:p>
          <a:p>
            <a:r>
              <a:rPr lang="en-US" sz="1200">
                <a:solidFill>
                  <a:schemeClr val="bg1"/>
                </a:solidFill>
              </a:rPr>
              <a:t>UNICEF (1989) </a:t>
            </a:r>
            <a:r>
              <a:rPr lang="en-US" sz="1200" i="1">
                <a:solidFill>
                  <a:schemeClr val="bg1"/>
                </a:solidFill>
              </a:rPr>
              <a:t>Our rights (UN Convention on the Rights of the Child)</a:t>
            </a:r>
            <a:r>
              <a:rPr lang="en-US" sz="1200">
                <a:solidFill>
                  <a:schemeClr val="bg1"/>
                </a:solidFill>
              </a:rPr>
              <a:t>. Available at: </a:t>
            </a:r>
            <a:r>
              <a:rPr lang="en-US" sz="1200">
                <a:solidFill>
                  <a:schemeClr val="bg1"/>
                </a:solidFill>
                <a:hlinkClick r:id="rId10">
                  <a:extLst>
                    <a:ext uri="{A12FA001-AC4F-418D-AE19-62706E023703}">
                      <ahyp:hlinkClr xmlns:ahyp="http://schemas.microsoft.com/office/drawing/2018/hyperlinkcolor" val="tx"/>
                    </a:ext>
                  </a:extLst>
                </a:hlinkClick>
              </a:rPr>
              <a:t>https://www.unicef.org.uk/wp-content/uploads/2017/09/Our-rights_UNCRC.pdf</a:t>
            </a:r>
            <a:r>
              <a:rPr lang="en-US" sz="1200">
                <a:solidFill>
                  <a:schemeClr val="bg1"/>
                </a:solidFill>
              </a:rPr>
              <a:t> (Accessed: 15 February 2026).</a:t>
            </a:r>
          </a:p>
          <a:p>
            <a:endParaRPr lang="en-US" sz="1200">
              <a:solidFill>
                <a:srgbClr val="FFFFFF"/>
              </a:solidFill>
            </a:endParaRPr>
          </a:p>
          <a:p>
            <a:r>
              <a:rPr lang="en-US" sz="1200">
                <a:solidFill>
                  <a:schemeClr val="bg1"/>
                </a:solidFill>
              </a:rPr>
              <a:t>UNICEF (2022) </a:t>
            </a:r>
            <a:r>
              <a:rPr lang="en-US" sz="1200" i="1">
                <a:solidFill>
                  <a:schemeClr val="bg1"/>
                </a:solidFill>
              </a:rPr>
              <a:t>The right to education</a:t>
            </a:r>
            <a:r>
              <a:rPr lang="en-US" sz="1200">
                <a:solidFill>
                  <a:schemeClr val="bg1"/>
                </a:solidFill>
              </a:rPr>
              <a:t>. UNICEF UK. Available at: </a:t>
            </a:r>
            <a:r>
              <a:rPr lang="en-US" sz="1200">
                <a:solidFill>
                  <a:schemeClr val="bg1"/>
                </a:solidFill>
                <a:hlinkClick r:id="rId11">
                  <a:extLst>
                    <a:ext uri="{A12FA001-AC4F-418D-AE19-62706E023703}">
                      <ahyp:hlinkClr xmlns:ahyp="http://schemas.microsoft.com/office/drawing/2018/hyperlinkcolor" val="tx"/>
                    </a:ext>
                  </a:extLst>
                </a:hlinkClick>
              </a:rPr>
              <a:t>https://www.unicef.org.uk/rights-respecting-schools/the-rrsa/the-right-to-education/</a:t>
            </a:r>
            <a:r>
              <a:rPr lang="en-US" sz="1200">
                <a:solidFill>
                  <a:schemeClr val="bg1"/>
                </a:solidFill>
              </a:rPr>
              <a:t> (Accessed: 14 February 2026).</a:t>
            </a:r>
            <a:endParaRPr lang="en-US">
              <a:solidFill>
                <a:schemeClr val="bg1"/>
              </a:solidFill>
            </a:endParaRPr>
          </a:p>
          <a:p>
            <a:pPr algn="l"/>
            <a:endParaRPr lang="en-US"/>
          </a:p>
          <a:p>
            <a:endParaRPr lang="en-US"/>
          </a:p>
          <a:p>
            <a:endParaRPr lang="en-US"/>
          </a:p>
        </p:txBody>
      </p:sp>
      <p:sp>
        <p:nvSpPr>
          <p:cNvPr id="4" name="TextBox 3">
            <a:extLst>
              <a:ext uri="{FF2B5EF4-FFF2-40B4-BE49-F238E27FC236}">
                <a16:creationId xmlns:a16="http://schemas.microsoft.com/office/drawing/2014/main" id="{9F65D1D2-E5FB-DC17-7F7A-A68CB678DB45}"/>
              </a:ext>
            </a:extLst>
          </p:cNvPr>
          <p:cNvSpPr txBox="1"/>
          <p:nvPr/>
        </p:nvSpPr>
        <p:spPr>
          <a:xfrm>
            <a:off x="311101" y="6278623"/>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Maria Rigby </a:t>
            </a:r>
          </a:p>
        </p:txBody>
      </p:sp>
    </p:spTree>
    <p:extLst>
      <p:ext uri="{BB962C8B-B14F-4D97-AF65-F5344CB8AC3E}">
        <p14:creationId xmlns:p14="http://schemas.microsoft.com/office/powerpoint/2010/main" val="5951194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BE8324-251B-6E52-DA20-DD8FCBB424FF}"/>
              </a:ext>
            </a:extLst>
          </p:cNvPr>
          <p:cNvSpPr txBox="1"/>
          <p:nvPr/>
        </p:nvSpPr>
        <p:spPr>
          <a:xfrm>
            <a:off x="242274" y="200977"/>
            <a:ext cx="11161417" cy="35086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rPr>
              <a:t>UNICEF (2023) </a:t>
            </a:r>
            <a:r>
              <a:rPr lang="en-US" sz="1200" i="1">
                <a:solidFill>
                  <a:schemeClr val="bg1"/>
                </a:solidFill>
              </a:rPr>
              <a:t>UNICEF and the Sustainable Development Goals</a:t>
            </a:r>
            <a:r>
              <a:rPr lang="en-US" sz="1200">
                <a:solidFill>
                  <a:schemeClr val="bg1"/>
                </a:solidFill>
              </a:rPr>
              <a:t>. Available at: </a:t>
            </a:r>
            <a:r>
              <a:rPr lang="en-US" sz="1200">
                <a:solidFill>
                  <a:schemeClr val="bg1"/>
                </a:solidFill>
                <a:hlinkClick r:id="rId2">
                  <a:extLst>
                    <a:ext uri="{A12FA001-AC4F-418D-AE19-62706E023703}">
                      <ahyp:hlinkClr xmlns:ahyp="http://schemas.microsoft.com/office/drawing/2018/hyperlinkcolor" val="tx"/>
                    </a:ext>
                  </a:extLst>
                </a:hlinkClick>
              </a:rPr>
              <a:t>https://www.unicef.org/sustainable-development-goals</a:t>
            </a:r>
            <a:r>
              <a:rPr lang="en-US" sz="1200">
                <a:solidFill>
                  <a:schemeClr val="bg1"/>
                </a:solidFill>
              </a:rPr>
              <a:t> (Accessed: 15 February 2026).</a:t>
            </a:r>
          </a:p>
          <a:p>
            <a:endParaRPr lang="en-US" sz="1200">
              <a:solidFill>
                <a:schemeClr val="bg1"/>
              </a:solidFill>
            </a:endParaRPr>
          </a:p>
          <a:p>
            <a:r>
              <a:rPr lang="en-US" sz="1200">
                <a:solidFill>
                  <a:schemeClr val="bg1"/>
                </a:solidFill>
              </a:rPr>
              <a:t>UNICEF (2024a) </a:t>
            </a:r>
            <a:r>
              <a:rPr lang="en-US" sz="1200" i="1">
                <a:solidFill>
                  <a:schemeClr val="bg1"/>
                </a:solidFill>
              </a:rPr>
              <a:t>In focus: children, climate change and environmental degradation</a:t>
            </a:r>
            <a:r>
              <a:rPr lang="en-US" sz="1200">
                <a:solidFill>
                  <a:schemeClr val="bg1"/>
                </a:solidFill>
              </a:rPr>
              <a:t>. Available at: </a:t>
            </a:r>
            <a:r>
              <a:rPr lang="en-US" sz="1200">
                <a:solidFill>
                  <a:schemeClr val="bg1"/>
                </a:solidFill>
                <a:hlinkClick r:id="rId3">
                  <a:extLst>
                    <a:ext uri="{A12FA001-AC4F-418D-AE19-62706E023703}">
                      <ahyp:hlinkClr xmlns:ahyp="http://schemas.microsoft.com/office/drawing/2018/hyperlinkcolor" val="tx"/>
                    </a:ext>
                  </a:extLst>
                </a:hlinkClick>
              </a:rPr>
              <a:t>https://www.unicef.org/eca/reports/focus-children-climate-change-and-environmental-degradation</a:t>
            </a:r>
            <a:r>
              <a:rPr lang="en-US" sz="1200">
                <a:solidFill>
                  <a:schemeClr val="bg1"/>
                </a:solidFill>
              </a:rPr>
              <a:t> (Accessed: 10 February 2026).</a:t>
            </a:r>
          </a:p>
          <a:p>
            <a:endParaRPr lang="en-US" sz="1200">
              <a:solidFill>
                <a:schemeClr val="bg1"/>
              </a:solidFill>
            </a:endParaRPr>
          </a:p>
          <a:p>
            <a:r>
              <a:rPr lang="en-US" sz="1200">
                <a:solidFill>
                  <a:schemeClr val="bg1"/>
                </a:solidFill>
              </a:rPr>
              <a:t>UNICEF (2024b) ‘Nearly a quarter of a billion children’s schooling was disrupted by climate crises in 2024 – UNICEF’, </a:t>
            </a:r>
            <a:r>
              <a:rPr lang="en-US" sz="1200" i="1">
                <a:solidFill>
                  <a:schemeClr val="bg1"/>
                </a:solidFill>
              </a:rPr>
              <a:t>Press release</a:t>
            </a:r>
            <a:r>
              <a:rPr lang="en-US" sz="1200">
                <a:solidFill>
                  <a:schemeClr val="bg1"/>
                </a:solidFill>
              </a:rPr>
              <a:t>. Available at: </a:t>
            </a:r>
            <a:r>
              <a:rPr lang="en-US" sz="1200">
                <a:solidFill>
                  <a:schemeClr val="bg1"/>
                </a:solidFill>
                <a:hlinkClick r:id="rId4">
                  <a:extLst>
                    <a:ext uri="{A12FA001-AC4F-418D-AE19-62706E023703}">
                      <ahyp:hlinkClr xmlns:ahyp="http://schemas.microsoft.com/office/drawing/2018/hyperlinkcolor" val="tx"/>
                    </a:ext>
                  </a:extLst>
                </a:hlinkClick>
              </a:rPr>
              <a:t>https://www.unicef.org/press-releases/nearly-quarter-billion-childrens-schooling-was-disrupted-climate-crises-2024-unicef</a:t>
            </a:r>
            <a:r>
              <a:rPr lang="en-US" sz="1200">
                <a:solidFill>
                  <a:schemeClr val="bg1"/>
                </a:solidFill>
              </a:rPr>
              <a:t> (Accessed: 18 February 2026).</a:t>
            </a:r>
          </a:p>
          <a:p>
            <a:endParaRPr lang="en-US" sz="1200">
              <a:solidFill>
                <a:schemeClr val="bg1"/>
              </a:solidFill>
            </a:endParaRPr>
          </a:p>
          <a:p>
            <a:r>
              <a:rPr lang="en-US" sz="1200">
                <a:solidFill>
                  <a:schemeClr val="bg1"/>
                </a:solidFill>
              </a:rPr>
              <a:t>UNICEF (2025a) </a:t>
            </a:r>
            <a:r>
              <a:rPr lang="en-US" sz="1200" i="1">
                <a:solidFill>
                  <a:schemeClr val="bg1"/>
                </a:solidFill>
              </a:rPr>
              <a:t>UNICEF</a:t>
            </a:r>
            <a:r>
              <a:rPr lang="en-US" sz="1200">
                <a:solidFill>
                  <a:schemeClr val="bg1"/>
                </a:solidFill>
              </a:rPr>
              <a:t>. Available at: </a:t>
            </a:r>
            <a:r>
              <a:rPr lang="en-US" sz="1200">
                <a:solidFill>
                  <a:schemeClr val="bg1"/>
                </a:solidFill>
                <a:hlinkClick r:id="rId5">
                  <a:extLst>
                    <a:ext uri="{A12FA001-AC4F-418D-AE19-62706E023703}">
                      <ahyp:hlinkClr xmlns:ahyp="http://schemas.microsoft.com/office/drawing/2018/hyperlinkcolor" val="tx"/>
                    </a:ext>
                  </a:extLst>
                </a:hlinkClick>
              </a:rPr>
              <a:t>https://www.unicef.org/</a:t>
            </a:r>
            <a:r>
              <a:rPr lang="en-US" sz="1200">
                <a:solidFill>
                  <a:schemeClr val="bg1"/>
                </a:solidFill>
              </a:rPr>
              <a:t> (Accessed: 18 February 2026).</a:t>
            </a:r>
          </a:p>
          <a:p>
            <a:endParaRPr lang="en-US" sz="1200">
              <a:solidFill>
                <a:schemeClr val="bg1"/>
              </a:solidFill>
            </a:endParaRPr>
          </a:p>
          <a:p>
            <a:r>
              <a:rPr lang="en-US" sz="1200">
                <a:solidFill>
                  <a:schemeClr val="bg1"/>
                </a:solidFill>
              </a:rPr>
              <a:t>UNICEF (2025b) </a:t>
            </a:r>
            <a:r>
              <a:rPr lang="en-US" sz="1200" i="1">
                <a:solidFill>
                  <a:schemeClr val="bg1"/>
                </a:solidFill>
              </a:rPr>
              <a:t>Learning interrupted: global snapshot 2024</a:t>
            </a:r>
            <a:r>
              <a:rPr lang="en-US" sz="1200">
                <a:solidFill>
                  <a:schemeClr val="bg1"/>
                </a:solidFill>
              </a:rPr>
              <a:t>. Available at: </a:t>
            </a:r>
            <a:r>
              <a:rPr lang="en-US" sz="1200">
                <a:solidFill>
                  <a:schemeClr val="bg1"/>
                </a:solidFill>
                <a:hlinkClick r:id="rId6">
                  <a:extLst>
                    <a:ext uri="{A12FA001-AC4F-418D-AE19-62706E023703}">
                      <ahyp:hlinkClr xmlns:ahyp="http://schemas.microsoft.com/office/drawing/2018/hyperlinkcolor" val="tx"/>
                    </a:ext>
                  </a:extLst>
                </a:hlinkClick>
              </a:rPr>
              <a:t>https://www.unicef.org/reports/learning-interrupted-global-snapshot-2024</a:t>
            </a:r>
            <a:r>
              <a:rPr lang="en-US" sz="1200">
                <a:solidFill>
                  <a:schemeClr val="bg1"/>
                </a:solidFill>
              </a:rPr>
              <a:t> (Accessed: 18 February 2026).</a:t>
            </a:r>
          </a:p>
          <a:p>
            <a:endParaRPr lang="en-US" sz="1200">
              <a:solidFill>
                <a:schemeClr val="bg1"/>
              </a:solidFill>
            </a:endParaRPr>
          </a:p>
          <a:p>
            <a:r>
              <a:rPr lang="en-US" sz="1200">
                <a:solidFill>
                  <a:schemeClr val="bg1"/>
                </a:solidFill>
              </a:rPr>
              <a:t>United Nations (2025) </a:t>
            </a:r>
            <a:r>
              <a:rPr lang="en-US" sz="1200" i="1">
                <a:solidFill>
                  <a:schemeClr val="bg1"/>
                </a:solidFill>
              </a:rPr>
              <a:t>What is climate change?</a:t>
            </a:r>
            <a:r>
              <a:rPr lang="en-US" sz="1200">
                <a:solidFill>
                  <a:schemeClr val="bg1"/>
                </a:solidFill>
              </a:rPr>
              <a:t> Available at: </a:t>
            </a:r>
            <a:r>
              <a:rPr lang="en-US" sz="1200">
                <a:solidFill>
                  <a:schemeClr val="bg1"/>
                </a:solidFill>
                <a:hlinkClick r:id="rId7">
                  <a:extLst>
                    <a:ext uri="{A12FA001-AC4F-418D-AE19-62706E023703}">
                      <ahyp:hlinkClr xmlns:ahyp="http://schemas.microsoft.com/office/drawing/2018/hyperlinkcolor" val="tx"/>
                    </a:ext>
                  </a:extLst>
                </a:hlinkClick>
              </a:rPr>
              <a:t>https://www.un.org/en/climatechange/what-is-climate-change</a:t>
            </a:r>
            <a:r>
              <a:rPr lang="en-US" sz="1200">
                <a:solidFill>
                  <a:schemeClr val="bg1"/>
                </a:solidFill>
              </a:rPr>
              <a:t> (Accessed: 18 February 2026).</a:t>
            </a:r>
          </a:p>
          <a:p>
            <a:endParaRPr lang="en-US" sz="1200">
              <a:solidFill>
                <a:schemeClr val="bg1"/>
              </a:solidFill>
            </a:endParaRPr>
          </a:p>
          <a:p>
            <a:r>
              <a:rPr lang="en-US" sz="1200">
                <a:solidFill>
                  <a:schemeClr val="bg1"/>
                </a:solidFill>
              </a:rPr>
              <a:t>Will, M. (2023) ‘If climate change education matters, why don’t all teachers teach it?’, </a:t>
            </a:r>
            <a:r>
              <a:rPr lang="en-US" sz="1200" i="1">
                <a:solidFill>
                  <a:schemeClr val="bg1"/>
                </a:solidFill>
              </a:rPr>
              <a:t>Education Week</a:t>
            </a:r>
            <a:r>
              <a:rPr lang="en-US" sz="1200">
                <a:solidFill>
                  <a:schemeClr val="bg1"/>
                </a:solidFill>
              </a:rPr>
              <a:t>, 3 March. Available at: </a:t>
            </a:r>
            <a:r>
              <a:rPr lang="en-US" sz="1200">
                <a:solidFill>
                  <a:schemeClr val="bg1"/>
                </a:solidFill>
                <a:hlinkClick r:id="rId8">
                  <a:extLst>
                    <a:ext uri="{A12FA001-AC4F-418D-AE19-62706E023703}">
                      <ahyp:hlinkClr xmlns:ahyp="http://schemas.microsoft.com/office/drawing/2018/hyperlinkcolor" val="tx"/>
                    </a:ext>
                  </a:extLst>
                </a:hlinkClick>
              </a:rPr>
              <a:t>https://www.edweek.org/teaching-learning/if-climate-change-education-matters-why-dont-all-teachers-teach-it/2023/03</a:t>
            </a:r>
            <a:r>
              <a:rPr lang="en-US" sz="1200">
                <a:solidFill>
                  <a:schemeClr val="bg1"/>
                </a:solidFill>
              </a:rPr>
              <a:t> (Accessed: 18 February 2026).</a:t>
            </a:r>
          </a:p>
          <a:p>
            <a:pPr algn="l"/>
            <a:endParaRPr lang="en-US"/>
          </a:p>
        </p:txBody>
      </p:sp>
      <p:sp>
        <p:nvSpPr>
          <p:cNvPr id="3" name="TextBox 2">
            <a:extLst>
              <a:ext uri="{FF2B5EF4-FFF2-40B4-BE49-F238E27FC236}">
                <a16:creationId xmlns:a16="http://schemas.microsoft.com/office/drawing/2014/main" id="{841A745D-19EC-1953-914F-7B30B139680D}"/>
              </a:ext>
            </a:extLst>
          </p:cNvPr>
          <p:cNvSpPr txBox="1"/>
          <p:nvPr/>
        </p:nvSpPr>
        <p:spPr>
          <a:xfrm>
            <a:off x="518808" y="6339191"/>
            <a:ext cx="18644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Maria Rigby</a:t>
            </a:r>
          </a:p>
        </p:txBody>
      </p:sp>
    </p:spTree>
    <p:extLst>
      <p:ext uri="{BB962C8B-B14F-4D97-AF65-F5344CB8AC3E}">
        <p14:creationId xmlns:p14="http://schemas.microsoft.com/office/powerpoint/2010/main" val="26013497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E45F77C-24F7-52F2-EAF6-316AA27D6A90}"/>
              </a:ext>
            </a:extLst>
          </p:cNvPr>
          <p:cNvSpPr txBox="1"/>
          <p:nvPr/>
        </p:nvSpPr>
        <p:spPr>
          <a:xfrm>
            <a:off x="838201" y="20660"/>
            <a:ext cx="5261754" cy="112881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47500" lnSpcReduction="20000"/>
          </a:bodyPr>
          <a:lstStyle/>
          <a:p>
            <a:pPr>
              <a:lnSpc>
                <a:spcPct val="90000"/>
              </a:lnSpc>
              <a:spcBef>
                <a:spcPct val="0"/>
              </a:spcBef>
              <a:spcAft>
                <a:spcPts val="600"/>
              </a:spcAft>
            </a:pPr>
            <a:r>
              <a:rPr lang="en-US" sz="4400" b="1" u="sng">
                <a:solidFill>
                  <a:srgbClr val="FF0000"/>
                </a:solidFill>
                <a:latin typeface="+mj-lt"/>
                <a:ea typeface="+mj-ea"/>
                <a:cs typeface="+mj-cs"/>
              </a:rPr>
              <a:t>Case study – Cambodia</a:t>
            </a:r>
            <a:endParaRPr lang="en-US">
              <a:solidFill>
                <a:srgbClr val="FF0000"/>
              </a:solidFill>
            </a:endParaRPr>
          </a:p>
          <a:p>
            <a:pPr>
              <a:lnSpc>
                <a:spcPct val="90000"/>
              </a:lnSpc>
              <a:spcBef>
                <a:spcPct val="0"/>
              </a:spcBef>
              <a:spcAft>
                <a:spcPts val="600"/>
              </a:spcAft>
            </a:pPr>
            <a:endParaRPr lang="en-US" sz="4400" b="1" u="sng">
              <a:solidFill>
                <a:srgbClr val="FF0000"/>
              </a:solidFill>
              <a:latin typeface="+mj-lt"/>
              <a:ea typeface="+mj-ea"/>
              <a:cs typeface="+mj-cs"/>
            </a:endParaRPr>
          </a:p>
          <a:p>
            <a:pPr>
              <a:lnSpc>
                <a:spcPct val="90000"/>
              </a:lnSpc>
              <a:spcBef>
                <a:spcPct val="0"/>
              </a:spcBef>
              <a:spcAft>
                <a:spcPts val="600"/>
              </a:spcAft>
            </a:pPr>
            <a:r>
              <a:rPr lang="en-US" sz="4400" b="1" u="sng">
                <a:solidFill>
                  <a:srgbClr val="FF0000"/>
                </a:solidFill>
                <a:latin typeface="+mj-lt"/>
                <a:ea typeface="+mj-ea"/>
                <a:cs typeface="+mj-cs"/>
              </a:rPr>
              <a:t>How climate change affects education</a:t>
            </a:r>
            <a:endParaRPr lang="en-US" sz="4400" b="1" u="sng">
              <a:solidFill>
                <a:srgbClr val="FF0000"/>
              </a:solidFill>
              <a:latin typeface="Franklin Gothic Demi Cond"/>
              <a:ea typeface="+mj-ea"/>
              <a:cs typeface="+mj-cs"/>
            </a:endParaRPr>
          </a:p>
        </p:txBody>
      </p:sp>
      <p:sp>
        <p:nvSpPr>
          <p:cNvPr id="6" name="TextBox 5">
            <a:extLst>
              <a:ext uri="{FF2B5EF4-FFF2-40B4-BE49-F238E27FC236}">
                <a16:creationId xmlns:a16="http://schemas.microsoft.com/office/drawing/2014/main" id="{C14AF089-65B4-03E1-E37B-019D40BEC78E}"/>
              </a:ext>
            </a:extLst>
          </p:cNvPr>
          <p:cNvSpPr txBox="1"/>
          <p:nvPr/>
        </p:nvSpPr>
        <p:spPr>
          <a:xfrm>
            <a:off x="149269" y="1268585"/>
            <a:ext cx="5945291" cy="559730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85750" indent="-228600">
              <a:lnSpc>
                <a:spcPct val="90000"/>
              </a:lnSpc>
              <a:spcAft>
                <a:spcPts val="600"/>
              </a:spcAft>
              <a:buFont typeface="Arial" panose="020B0604020202020204" pitchFamily="34" charset="0"/>
              <a:buChar char="•"/>
            </a:pPr>
            <a:r>
              <a:rPr lang="en-US" sz="1600">
                <a:solidFill>
                  <a:schemeClr val="bg1"/>
                </a:solidFill>
                <a:latin typeface="Open Sans"/>
                <a:ea typeface="Open Sans"/>
                <a:cs typeface="Open Sans"/>
              </a:rPr>
              <a:t>Cambodia is ranked 46th out of 163 countries as the most vulnerable country on the children's climate risk index (CCRI).</a:t>
            </a:r>
          </a:p>
          <a:p>
            <a:pPr marL="285750" indent="-228600">
              <a:lnSpc>
                <a:spcPct val="90000"/>
              </a:lnSpc>
              <a:spcAft>
                <a:spcPts val="600"/>
              </a:spcAft>
              <a:buFont typeface="Arial" panose="020B0604020202020204" pitchFamily="34" charset="0"/>
              <a:buChar char="•"/>
            </a:pPr>
            <a:endParaRPr lang="en-US" sz="1600">
              <a:solidFill>
                <a:schemeClr val="bg1"/>
              </a:solidFill>
              <a:latin typeface="Open Sans"/>
              <a:ea typeface="Open Sans"/>
              <a:cs typeface="Open Sans"/>
            </a:endParaRPr>
          </a:p>
          <a:p>
            <a:pPr marL="285750" indent="-228600">
              <a:lnSpc>
                <a:spcPct val="90000"/>
              </a:lnSpc>
              <a:spcAft>
                <a:spcPts val="600"/>
              </a:spcAft>
              <a:buFont typeface="Arial" panose="020B0604020202020204" pitchFamily="34" charset="0"/>
              <a:buChar char="•"/>
            </a:pPr>
            <a:r>
              <a:rPr lang="en-US" sz="1600">
                <a:solidFill>
                  <a:schemeClr val="bg1"/>
                </a:solidFill>
                <a:latin typeface="Open Sans"/>
                <a:ea typeface="Open Sans"/>
                <a:cs typeface="Open Sans"/>
              </a:rPr>
              <a:t>Over a third of all children under 18 live in areas classified as having high or extremely high climate risk.</a:t>
            </a:r>
          </a:p>
          <a:p>
            <a:pPr marL="57150">
              <a:lnSpc>
                <a:spcPct val="90000"/>
              </a:lnSpc>
              <a:spcAft>
                <a:spcPts val="600"/>
              </a:spcAft>
            </a:pPr>
            <a:endParaRPr lang="en-US" sz="1600">
              <a:solidFill>
                <a:schemeClr val="bg1"/>
              </a:solidFill>
              <a:latin typeface="Open Sans"/>
              <a:ea typeface="Open Sans"/>
              <a:cs typeface="Open Sans"/>
            </a:endParaRPr>
          </a:p>
          <a:p>
            <a:pPr marL="285750" indent="-228600">
              <a:lnSpc>
                <a:spcPct val="90000"/>
              </a:lnSpc>
              <a:spcAft>
                <a:spcPts val="600"/>
              </a:spcAft>
              <a:buFont typeface="Arial" panose="020B0604020202020204" pitchFamily="34" charset="0"/>
              <a:buChar char="•"/>
            </a:pPr>
            <a:r>
              <a:rPr lang="en-US" sz="1600">
                <a:solidFill>
                  <a:schemeClr val="bg1"/>
                </a:solidFill>
                <a:latin typeface="Open Sans"/>
                <a:ea typeface="Open Sans"/>
                <a:cs typeface="Open Sans"/>
              </a:rPr>
              <a:t>More than half of children live in areas with high exposure to extreme heat, mosquito-borne illnesses, and fierce winds.</a:t>
            </a:r>
          </a:p>
          <a:p>
            <a:pPr marL="285750" indent="-228600">
              <a:lnSpc>
                <a:spcPct val="90000"/>
              </a:lnSpc>
              <a:spcAft>
                <a:spcPts val="600"/>
              </a:spcAft>
              <a:buFont typeface="Arial" panose="020B0604020202020204" pitchFamily="34" charset="0"/>
              <a:buChar char="•"/>
            </a:pPr>
            <a:endParaRPr lang="en-US" sz="1600">
              <a:solidFill>
                <a:schemeClr val="bg1"/>
              </a:solidFill>
              <a:latin typeface="Open Sans"/>
              <a:ea typeface="Open Sans"/>
              <a:cs typeface="Open Sans"/>
            </a:endParaRPr>
          </a:p>
          <a:p>
            <a:pPr marL="285750" indent="-228600">
              <a:lnSpc>
                <a:spcPct val="90000"/>
              </a:lnSpc>
              <a:spcAft>
                <a:spcPts val="600"/>
              </a:spcAft>
              <a:buFont typeface="Arial" panose="020B0604020202020204" pitchFamily="34" charset="0"/>
              <a:buChar char="•"/>
            </a:pPr>
            <a:r>
              <a:rPr lang="en-US" sz="1600">
                <a:solidFill>
                  <a:schemeClr val="bg1"/>
                </a:solidFill>
                <a:latin typeface="Open Sans"/>
                <a:ea typeface="Open Sans"/>
                <a:cs typeface="Open Sans"/>
              </a:rPr>
              <a:t>Approximately half of Cambodian children are highly vulnerable to flooding along rivers.</a:t>
            </a:r>
          </a:p>
          <a:p>
            <a:pPr marL="285750" indent="-228600">
              <a:lnSpc>
                <a:spcPct val="90000"/>
              </a:lnSpc>
              <a:spcAft>
                <a:spcPts val="600"/>
              </a:spcAft>
              <a:buFont typeface="Arial" panose="020B0604020202020204" pitchFamily="34" charset="0"/>
              <a:buChar char="•"/>
            </a:pPr>
            <a:endParaRPr lang="en-US" sz="1600">
              <a:solidFill>
                <a:schemeClr val="bg1"/>
              </a:solidFill>
              <a:latin typeface="Open Sans"/>
              <a:ea typeface="Open Sans"/>
              <a:cs typeface="Open Sans"/>
            </a:endParaRPr>
          </a:p>
          <a:p>
            <a:pPr marL="285750" indent="-228600">
              <a:lnSpc>
                <a:spcPct val="90000"/>
              </a:lnSpc>
              <a:spcAft>
                <a:spcPts val="600"/>
              </a:spcAft>
              <a:buFont typeface="Arial" panose="020B0604020202020204" pitchFamily="34" charset="0"/>
              <a:buChar char="•"/>
            </a:pPr>
            <a:r>
              <a:rPr lang="en-US" sz="1600">
                <a:solidFill>
                  <a:schemeClr val="bg1"/>
                </a:solidFill>
                <a:latin typeface="Open Sans"/>
                <a:ea typeface="Open Sans"/>
                <a:cs typeface="Open Sans"/>
              </a:rPr>
              <a:t>Approximately 50% of children are exposed to air pollution levels that exceed the WHO safety guidelines.</a:t>
            </a:r>
          </a:p>
          <a:p>
            <a:pPr marL="285750" indent="-228600">
              <a:lnSpc>
                <a:spcPct val="90000"/>
              </a:lnSpc>
              <a:spcAft>
                <a:spcPts val="600"/>
              </a:spcAft>
              <a:buFont typeface="Arial" panose="020B0604020202020204" pitchFamily="34" charset="0"/>
              <a:buChar char="•"/>
            </a:pPr>
            <a:endParaRPr lang="en-US" sz="1600">
              <a:solidFill>
                <a:schemeClr val="bg1"/>
              </a:solidFill>
              <a:latin typeface="Open Sans"/>
              <a:ea typeface="Open Sans"/>
              <a:cs typeface="Open Sans"/>
            </a:endParaRPr>
          </a:p>
          <a:p>
            <a:pPr marL="285750" indent="-228600">
              <a:lnSpc>
                <a:spcPct val="90000"/>
              </a:lnSpc>
              <a:spcAft>
                <a:spcPts val="600"/>
              </a:spcAft>
              <a:buFont typeface="Arial" panose="020B0604020202020204" pitchFamily="34" charset="0"/>
              <a:buChar char="•"/>
            </a:pPr>
            <a:r>
              <a:rPr lang="en-US" sz="1600">
                <a:solidFill>
                  <a:schemeClr val="bg1"/>
                </a:solidFill>
                <a:latin typeface="Open Sans"/>
                <a:ea typeface="Open Sans"/>
                <a:cs typeface="Open Sans"/>
              </a:rPr>
              <a:t>Almost a third of children face high exposure to drought conditions (Unicef.org, 2026).</a:t>
            </a:r>
          </a:p>
          <a:p>
            <a:pPr marL="285750" indent="-228600">
              <a:lnSpc>
                <a:spcPct val="90000"/>
              </a:lnSpc>
              <a:spcAft>
                <a:spcPts val="600"/>
              </a:spcAft>
              <a:buFont typeface="Arial" panose="020B0604020202020204" pitchFamily="34" charset="0"/>
              <a:buChar char="•"/>
            </a:pPr>
            <a:endParaRPr lang="en-US" sz="1600">
              <a:latin typeface="Open Sans"/>
              <a:ea typeface="Open Sans"/>
              <a:cs typeface="Open Sans"/>
            </a:endParaRPr>
          </a:p>
          <a:p>
            <a:pPr marL="285750" indent="-228600">
              <a:lnSpc>
                <a:spcPct val="90000"/>
              </a:lnSpc>
              <a:spcAft>
                <a:spcPts val="600"/>
              </a:spcAft>
              <a:buFont typeface="Arial" panose="020B0604020202020204" pitchFamily="34" charset="0"/>
              <a:buChar char="•"/>
            </a:pPr>
            <a:endParaRPr lang="en-US" sz="1600"/>
          </a:p>
          <a:p>
            <a:pPr marL="285750" indent="-228600">
              <a:lnSpc>
                <a:spcPct val="90000"/>
              </a:lnSpc>
              <a:spcAft>
                <a:spcPts val="600"/>
              </a:spcAft>
              <a:buFont typeface="Arial" panose="020B0604020202020204" pitchFamily="34" charset="0"/>
              <a:buChar char="•"/>
            </a:pPr>
            <a:endParaRPr lang="en-US" sz="1600"/>
          </a:p>
          <a:p>
            <a:pPr marL="285750" indent="-228600">
              <a:lnSpc>
                <a:spcPct val="90000"/>
              </a:lnSpc>
              <a:spcAft>
                <a:spcPts val="600"/>
              </a:spcAft>
              <a:buFont typeface="Arial" panose="020B0604020202020204" pitchFamily="34" charset="0"/>
              <a:buChar char="•"/>
            </a:pPr>
            <a:endParaRPr lang="en-US" sz="1600"/>
          </a:p>
        </p:txBody>
      </p:sp>
      <p:pic>
        <p:nvPicPr>
          <p:cNvPr id="2" name="Picture 1" descr="Cambodia official flag vector with standard size and proportion. National flag emblem with accurate size and colors.">
            <a:extLst>
              <a:ext uri="{FF2B5EF4-FFF2-40B4-BE49-F238E27FC236}">
                <a16:creationId xmlns:a16="http://schemas.microsoft.com/office/drawing/2014/main" id="{9D0E8C82-4AF8-A515-8459-9D9065DE8570}"/>
              </a:ext>
            </a:extLst>
          </p:cNvPr>
          <p:cNvPicPr>
            <a:picLocks noChangeAspect="1"/>
          </p:cNvPicPr>
          <p:nvPr/>
        </p:nvPicPr>
        <p:blipFill>
          <a:blip r:embed="rId2"/>
          <a:srcRect l="21454" r="21597" b="2"/>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8" name="TextBox 7">
            <a:extLst>
              <a:ext uri="{FF2B5EF4-FFF2-40B4-BE49-F238E27FC236}">
                <a16:creationId xmlns:a16="http://schemas.microsoft.com/office/drawing/2014/main" id="{17C585B4-6A41-DCCD-79B2-C6B36CE60F0A}"/>
              </a:ext>
            </a:extLst>
          </p:cNvPr>
          <p:cNvSpPr txBox="1"/>
          <p:nvPr/>
        </p:nvSpPr>
        <p:spPr>
          <a:xfrm>
            <a:off x="8792574" y="5950389"/>
            <a:ext cx="3024197" cy="4060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457E1054-9FB3-C95B-A302-6E528FF92BC8}"/>
              </a:ext>
            </a:extLst>
          </p:cNvPr>
          <p:cNvSpPr txBox="1"/>
          <p:nvPr/>
        </p:nvSpPr>
        <p:spPr>
          <a:xfrm>
            <a:off x="10102000" y="5346533"/>
            <a:ext cx="98209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200">
                <a:latin typeface="Times New Roman"/>
                <a:cs typeface="Times New Roman"/>
              </a:rPr>
              <a:t>(day, 2026).</a:t>
            </a:r>
            <a:endParaRPr lang="en-US"/>
          </a:p>
        </p:txBody>
      </p:sp>
      <p:sp>
        <p:nvSpPr>
          <p:cNvPr id="4" name="TextBox 3">
            <a:extLst>
              <a:ext uri="{FF2B5EF4-FFF2-40B4-BE49-F238E27FC236}">
                <a16:creationId xmlns:a16="http://schemas.microsoft.com/office/drawing/2014/main" id="{512126BF-FABD-54B6-6685-DC9009502398}"/>
              </a:ext>
            </a:extLst>
          </p:cNvPr>
          <p:cNvSpPr txBox="1"/>
          <p:nvPr/>
        </p:nvSpPr>
        <p:spPr>
          <a:xfrm>
            <a:off x="10462461" y="6360477"/>
            <a:ext cx="22821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Lisa Thomas</a:t>
            </a:r>
          </a:p>
        </p:txBody>
      </p:sp>
    </p:spTree>
    <p:extLst>
      <p:ext uri="{BB962C8B-B14F-4D97-AF65-F5344CB8AC3E}">
        <p14:creationId xmlns:p14="http://schemas.microsoft.com/office/powerpoint/2010/main" val="27864854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5" name="Speech Bubble: Oval 4">
            <a:extLst>
              <a:ext uri="{FF2B5EF4-FFF2-40B4-BE49-F238E27FC236}">
                <a16:creationId xmlns:a16="http://schemas.microsoft.com/office/drawing/2014/main" id="{709B346D-95B4-EC10-ABD8-F5E2C9010BAC}"/>
              </a:ext>
            </a:extLst>
          </p:cNvPr>
          <p:cNvSpPr/>
          <p:nvPr/>
        </p:nvSpPr>
        <p:spPr>
          <a:xfrm>
            <a:off x="642927" y="1035122"/>
            <a:ext cx="10685289" cy="4793093"/>
          </a:xfrm>
          <a:prstGeom prst="wedgeEllipseCallout">
            <a:avLst/>
          </a:prstGeom>
          <a:solidFill>
            <a:schemeClr val="tx1"/>
          </a:solidFill>
          <a:ln w="571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c</a:t>
            </a:r>
          </a:p>
        </p:txBody>
      </p:sp>
      <p:sp>
        <p:nvSpPr>
          <p:cNvPr id="8" name="TextBox 7">
            <a:extLst>
              <a:ext uri="{FF2B5EF4-FFF2-40B4-BE49-F238E27FC236}">
                <a16:creationId xmlns:a16="http://schemas.microsoft.com/office/drawing/2014/main" id="{F9701E37-AABA-A7BA-A895-3F617174A7BA}"/>
              </a:ext>
            </a:extLst>
          </p:cNvPr>
          <p:cNvSpPr txBox="1"/>
          <p:nvPr/>
        </p:nvSpPr>
        <p:spPr>
          <a:xfrm>
            <a:off x="1586428" y="1701663"/>
            <a:ext cx="8917323"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u="sng">
                <a:solidFill>
                  <a:srgbClr val="0070C0"/>
                </a:solidFill>
                <a:ea typeface="+mn-lt"/>
                <a:cs typeface="+mn-lt"/>
              </a:rPr>
              <a:t>Why are case studies important?</a:t>
            </a:r>
            <a:endParaRPr lang="en-US" sz="2400" b="1" u="sng">
              <a:solidFill>
                <a:srgbClr val="0070C0"/>
              </a:solidFill>
              <a:ea typeface="+mn-lt"/>
              <a:cs typeface="+mn-lt"/>
            </a:endParaRPr>
          </a:p>
          <a:p>
            <a:pPr algn="ctr"/>
            <a:endParaRPr lang="en-GB" sz="2000" b="1" u="sng">
              <a:solidFill>
                <a:schemeClr val="bg1"/>
              </a:solidFill>
              <a:ea typeface="+mn-lt"/>
              <a:cs typeface="+mn-lt"/>
            </a:endParaRPr>
          </a:p>
          <a:p>
            <a:endParaRPr lang="en-GB">
              <a:solidFill>
                <a:schemeClr val="bg1"/>
              </a:solidFill>
              <a:ea typeface="+mn-lt"/>
              <a:cs typeface="+mn-lt"/>
            </a:endParaRPr>
          </a:p>
          <a:p>
            <a:r>
              <a:rPr lang="en-GB" sz="2000">
                <a:solidFill>
                  <a:schemeClr val="bg1"/>
                </a:solidFill>
                <a:latin typeface="Sabon Next LT"/>
                <a:ea typeface="+mn-lt"/>
                <a:cs typeface="Sabon Next LT"/>
              </a:rPr>
              <a:t>Case studies give real-world examples across various fields. They allow us to understand complex issues, assess the effectiveness of different approaches, and gain insights for decision-making. Case studies not only illustrate the challenges faced and the strategies employed to address them but also highlight the outcomes and lessons learned, offering a wealth of information for researchers, practitioners, and policymakers (Crowe et al., 2011).</a:t>
            </a:r>
            <a:endParaRPr lang="en-US" sz="2000">
              <a:solidFill>
                <a:schemeClr val="bg1"/>
              </a:solidFill>
              <a:latin typeface="Sabon Next LT"/>
              <a:cs typeface="Sabon Next LT"/>
            </a:endParaRPr>
          </a:p>
        </p:txBody>
      </p:sp>
      <p:sp>
        <p:nvSpPr>
          <p:cNvPr id="2" name="TextBox 1">
            <a:extLst>
              <a:ext uri="{FF2B5EF4-FFF2-40B4-BE49-F238E27FC236}">
                <a16:creationId xmlns:a16="http://schemas.microsoft.com/office/drawing/2014/main" id="{D7876D6B-EF5D-F78E-9D44-81C1BD9C3808}"/>
              </a:ext>
            </a:extLst>
          </p:cNvPr>
          <p:cNvSpPr txBox="1"/>
          <p:nvPr/>
        </p:nvSpPr>
        <p:spPr>
          <a:xfrm>
            <a:off x="10498336" y="6395105"/>
            <a:ext cx="281418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Lisa Thomas</a:t>
            </a:r>
          </a:p>
        </p:txBody>
      </p:sp>
    </p:spTree>
    <p:extLst>
      <p:ext uri="{BB962C8B-B14F-4D97-AF65-F5344CB8AC3E}">
        <p14:creationId xmlns:p14="http://schemas.microsoft.com/office/powerpoint/2010/main" val="11218327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fillRect t="-19000" b="-19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D77AC8-568E-496C-6CC9-E26483E4426D}"/>
              </a:ext>
            </a:extLst>
          </p:cNvPr>
          <p:cNvSpPr txBox="1"/>
          <p:nvPr/>
        </p:nvSpPr>
        <p:spPr>
          <a:xfrm>
            <a:off x="1708111" y="1470095"/>
            <a:ext cx="8554559" cy="39062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E158581A-E00D-4FA2-15F7-48D38DA0C022}"/>
              </a:ext>
            </a:extLst>
          </p:cNvPr>
          <p:cNvSpPr txBox="1"/>
          <p:nvPr/>
        </p:nvSpPr>
        <p:spPr>
          <a:xfrm>
            <a:off x="1330087" y="1064069"/>
            <a:ext cx="918460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400"/>
          </a:p>
          <a:p>
            <a:endParaRPr lang="en-GB" sz="2400"/>
          </a:p>
          <a:p>
            <a:endParaRPr lang="en-GB" sz="2400"/>
          </a:p>
          <a:p>
            <a:endParaRPr lang="en-GB" sz="2400"/>
          </a:p>
        </p:txBody>
      </p:sp>
      <p:sp>
        <p:nvSpPr>
          <p:cNvPr id="7" name="TextBox 6">
            <a:extLst>
              <a:ext uri="{FF2B5EF4-FFF2-40B4-BE49-F238E27FC236}">
                <a16:creationId xmlns:a16="http://schemas.microsoft.com/office/drawing/2014/main" id="{6F6D2690-2F46-658F-0551-7B2140E048B8}"/>
              </a:ext>
            </a:extLst>
          </p:cNvPr>
          <p:cNvSpPr txBox="1"/>
          <p:nvPr/>
        </p:nvSpPr>
        <p:spPr>
          <a:xfrm>
            <a:off x="538229" y="732353"/>
            <a:ext cx="3123446" cy="1477328"/>
          </a:xfrm>
          <a:prstGeom prst="rect">
            <a:avLst/>
          </a:prstGeom>
          <a:solidFill>
            <a:schemeClr val="tx1"/>
          </a:solidFill>
          <a:ln w="57150">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All</a:t>
            </a:r>
            <a:r>
              <a:rPr lang="en-GB">
                <a:solidFill>
                  <a:schemeClr val="bg1"/>
                </a:solidFill>
                <a:ea typeface="+mn-lt"/>
                <a:cs typeface="+mn-lt"/>
              </a:rPr>
              <a:t> children have the right to learn, but many in Cambodia, especially in deprived areas, are struggling </a:t>
            </a:r>
            <a:r>
              <a:rPr lang="en-GB" sz="1200">
                <a:solidFill>
                  <a:schemeClr val="bg1"/>
                </a:solidFill>
                <a:latin typeface="Times New Roman"/>
                <a:ea typeface="+mn-lt"/>
                <a:cs typeface="Times New Roman"/>
              </a:rPr>
              <a:t>(UNICEF, 2022).</a:t>
            </a:r>
            <a:endParaRPr lang="en-GB">
              <a:solidFill>
                <a:schemeClr val="bg1"/>
              </a:solidFill>
              <a:ea typeface="+mn-lt"/>
              <a:cs typeface="+mn-lt"/>
            </a:endParaRPr>
          </a:p>
        </p:txBody>
      </p:sp>
      <p:sp>
        <p:nvSpPr>
          <p:cNvPr id="18" name="TextBox 17">
            <a:extLst>
              <a:ext uri="{FF2B5EF4-FFF2-40B4-BE49-F238E27FC236}">
                <a16:creationId xmlns:a16="http://schemas.microsoft.com/office/drawing/2014/main" id="{23B5E672-C5DD-DD07-F062-4C4E6A051212}"/>
              </a:ext>
            </a:extLst>
          </p:cNvPr>
          <p:cNvSpPr txBox="1"/>
          <p:nvPr/>
        </p:nvSpPr>
        <p:spPr>
          <a:xfrm>
            <a:off x="8918583" y="714047"/>
            <a:ext cx="2968194" cy="1754326"/>
          </a:xfrm>
          <a:prstGeom prst="rect">
            <a:avLst/>
          </a:prstGeom>
          <a:solidFill>
            <a:schemeClr val="tx1"/>
          </a:solidFill>
          <a:ln w="57150">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Since</a:t>
            </a:r>
            <a:r>
              <a:rPr lang="en-GB">
                <a:solidFill>
                  <a:schemeClr val="bg1"/>
                </a:solidFill>
                <a:ea typeface="+mn-lt"/>
                <a:cs typeface="+mn-lt"/>
              </a:rPr>
              <a:t> 2007, preschool enrolment has more than doubled, and primary education enrolment rose to over 97%. </a:t>
            </a:r>
            <a:endParaRPr lang="en-GB">
              <a:solidFill>
                <a:schemeClr val="bg1"/>
              </a:solidFill>
            </a:endParaRPr>
          </a:p>
        </p:txBody>
      </p:sp>
      <p:sp>
        <p:nvSpPr>
          <p:cNvPr id="19" name="TextBox 18">
            <a:extLst>
              <a:ext uri="{FF2B5EF4-FFF2-40B4-BE49-F238E27FC236}">
                <a16:creationId xmlns:a16="http://schemas.microsoft.com/office/drawing/2014/main" id="{780685BB-9BD6-FC06-B720-FDE420E6BFBB}"/>
              </a:ext>
            </a:extLst>
          </p:cNvPr>
          <p:cNvSpPr txBox="1"/>
          <p:nvPr/>
        </p:nvSpPr>
        <p:spPr>
          <a:xfrm>
            <a:off x="138349" y="3357528"/>
            <a:ext cx="2534396" cy="2308324"/>
          </a:xfrm>
          <a:prstGeom prst="rect">
            <a:avLst/>
          </a:prstGeom>
          <a:solidFill>
            <a:schemeClr val="tx1"/>
          </a:solidFill>
          <a:ln w="57150">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Still</a:t>
            </a:r>
            <a:r>
              <a:rPr lang="en-GB">
                <a:solidFill>
                  <a:schemeClr val="bg1"/>
                </a:solidFill>
                <a:ea typeface="+mn-lt"/>
                <a:cs typeface="+mn-lt"/>
              </a:rPr>
              <a:t>, nearly 25% of Grade 3 students cannot write a word, and only 27% of 3- to 5-year-olds meet literacy and numeracy standards. </a:t>
            </a:r>
            <a:endParaRPr lang="en-GB">
              <a:solidFill>
                <a:schemeClr val="bg1"/>
              </a:solidFill>
            </a:endParaRPr>
          </a:p>
        </p:txBody>
      </p:sp>
      <p:sp>
        <p:nvSpPr>
          <p:cNvPr id="20" name="TextBox 19">
            <a:extLst>
              <a:ext uri="{FF2B5EF4-FFF2-40B4-BE49-F238E27FC236}">
                <a16:creationId xmlns:a16="http://schemas.microsoft.com/office/drawing/2014/main" id="{84AED9B1-1424-1350-BB45-837781614293}"/>
              </a:ext>
            </a:extLst>
          </p:cNvPr>
          <p:cNvSpPr txBox="1"/>
          <p:nvPr/>
        </p:nvSpPr>
        <p:spPr>
          <a:xfrm>
            <a:off x="9257142" y="4466524"/>
            <a:ext cx="2497934" cy="923330"/>
          </a:xfrm>
          <a:prstGeom prst="rect">
            <a:avLst/>
          </a:prstGeom>
          <a:solidFill>
            <a:schemeClr val="tx1"/>
          </a:solidFill>
          <a:ln w="57150">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ea typeface="+mn-lt"/>
                <a:cs typeface="+mn-lt"/>
              </a:rPr>
              <a:t> By age 17, around 55% will have dropped out of school </a:t>
            </a:r>
            <a:r>
              <a:rPr lang="en-GB" sz="1200">
                <a:solidFill>
                  <a:schemeClr val="bg1"/>
                </a:solidFill>
                <a:latin typeface="Times New Roman"/>
                <a:ea typeface="+mn-lt"/>
                <a:cs typeface="Times New Roman"/>
              </a:rPr>
              <a:t>(</a:t>
            </a:r>
            <a:r>
              <a:rPr lang="en-GB" sz="1200" err="1">
                <a:solidFill>
                  <a:schemeClr val="bg1"/>
                </a:solidFill>
                <a:latin typeface="Times New Roman"/>
                <a:ea typeface="+mn-lt"/>
                <a:cs typeface="Times New Roman"/>
              </a:rPr>
              <a:t>Unicef</a:t>
            </a:r>
            <a:r>
              <a:rPr lang="en-GB" sz="1200">
                <a:solidFill>
                  <a:schemeClr val="bg1"/>
                </a:solidFill>
                <a:latin typeface="Times New Roman"/>
                <a:ea typeface="+mn-lt"/>
                <a:cs typeface="Times New Roman"/>
              </a:rPr>
              <a:t>, 2018).</a:t>
            </a:r>
            <a:endParaRPr lang="en-US">
              <a:solidFill>
                <a:schemeClr val="bg1"/>
              </a:solidFill>
            </a:endParaRPr>
          </a:p>
        </p:txBody>
      </p:sp>
      <p:sp>
        <p:nvSpPr>
          <p:cNvPr id="21" name="TextBox 20">
            <a:extLst>
              <a:ext uri="{FF2B5EF4-FFF2-40B4-BE49-F238E27FC236}">
                <a16:creationId xmlns:a16="http://schemas.microsoft.com/office/drawing/2014/main" id="{E1D8371D-454C-7CA1-6639-8147206DC8FD}"/>
              </a:ext>
            </a:extLst>
          </p:cNvPr>
          <p:cNvSpPr txBox="1"/>
          <p:nvPr/>
        </p:nvSpPr>
        <p:spPr>
          <a:xfrm>
            <a:off x="10503609" y="6535606"/>
            <a:ext cx="1245798" cy="276999"/>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latin typeface="Times New Roman"/>
                <a:ea typeface="Times New Roman"/>
                <a:cs typeface="Times New Roman"/>
              </a:rPr>
              <a:t>(Varthana, 2024)</a:t>
            </a:r>
            <a:endParaRPr lang="en-GB"/>
          </a:p>
        </p:txBody>
      </p:sp>
      <p:sp>
        <p:nvSpPr>
          <p:cNvPr id="2" name="TextBox 1">
            <a:extLst>
              <a:ext uri="{FF2B5EF4-FFF2-40B4-BE49-F238E27FC236}">
                <a16:creationId xmlns:a16="http://schemas.microsoft.com/office/drawing/2014/main" id="{77CF6839-1900-B145-E065-D2F3432198FC}"/>
              </a:ext>
            </a:extLst>
          </p:cNvPr>
          <p:cNvSpPr txBox="1"/>
          <p:nvPr/>
        </p:nvSpPr>
        <p:spPr>
          <a:xfrm>
            <a:off x="154259" y="6521362"/>
            <a:ext cx="25270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Lisa Thomas</a:t>
            </a:r>
          </a:p>
        </p:txBody>
      </p:sp>
    </p:spTree>
    <p:extLst>
      <p:ext uri="{BB962C8B-B14F-4D97-AF65-F5344CB8AC3E}">
        <p14:creationId xmlns:p14="http://schemas.microsoft.com/office/powerpoint/2010/main" val="14863671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1547BE8-A8D1-DABE-6A3D-63F58062D10D}"/>
              </a:ext>
            </a:extLst>
          </p:cNvPr>
          <p:cNvSpPr txBox="1"/>
          <p:nvPr/>
        </p:nvSpPr>
        <p:spPr>
          <a:xfrm>
            <a:off x="1022019" y="537475"/>
            <a:ext cx="10160802" cy="646331"/>
          </a:xfrm>
          <a:custGeom>
            <a:avLst/>
            <a:gdLst>
              <a:gd name="csX0" fmla="*/ 0 w 10160802"/>
              <a:gd name="csY0" fmla="*/ 0 h 646331"/>
              <a:gd name="csX1" fmla="*/ 394478 w 10160802"/>
              <a:gd name="csY1" fmla="*/ 0 h 646331"/>
              <a:gd name="csX2" fmla="*/ 788956 w 10160802"/>
              <a:gd name="csY2" fmla="*/ 0 h 646331"/>
              <a:gd name="csX3" fmla="*/ 1285043 w 10160802"/>
              <a:gd name="csY3" fmla="*/ 0 h 646331"/>
              <a:gd name="csX4" fmla="*/ 1781129 w 10160802"/>
              <a:gd name="csY4" fmla="*/ 0 h 646331"/>
              <a:gd name="csX5" fmla="*/ 2480431 w 10160802"/>
              <a:gd name="csY5" fmla="*/ 0 h 646331"/>
              <a:gd name="csX6" fmla="*/ 3078125 w 10160802"/>
              <a:gd name="csY6" fmla="*/ 0 h 646331"/>
              <a:gd name="csX7" fmla="*/ 3777428 w 10160802"/>
              <a:gd name="csY7" fmla="*/ 0 h 646331"/>
              <a:gd name="csX8" fmla="*/ 4476730 w 10160802"/>
              <a:gd name="csY8" fmla="*/ 0 h 646331"/>
              <a:gd name="csX9" fmla="*/ 5176032 w 10160802"/>
              <a:gd name="csY9" fmla="*/ 0 h 646331"/>
              <a:gd name="csX10" fmla="*/ 5976942 w 10160802"/>
              <a:gd name="csY10" fmla="*/ 0 h 646331"/>
              <a:gd name="csX11" fmla="*/ 6269813 w 10160802"/>
              <a:gd name="csY11" fmla="*/ 0 h 646331"/>
              <a:gd name="csX12" fmla="*/ 7070723 w 10160802"/>
              <a:gd name="csY12" fmla="*/ 0 h 646331"/>
              <a:gd name="csX13" fmla="*/ 7871633 w 10160802"/>
              <a:gd name="csY13" fmla="*/ 0 h 646331"/>
              <a:gd name="csX14" fmla="*/ 8266111 w 10160802"/>
              <a:gd name="csY14" fmla="*/ 0 h 646331"/>
              <a:gd name="csX15" fmla="*/ 9067022 w 10160802"/>
              <a:gd name="csY15" fmla="*/ 0 h 646331"/>
              <a:gd name="csX16" fmla="*/ 9359892 w 10160802"/>
              <a:gd name="csY16" fmla="*/ 0 h 646331"/>
              <a:gd name="csX17" fmla="*/ 10160802 w 10160802"/>
              <a:gd name="csY17" fmla="*/ 0 h 646331"/>
              <a:gd name="csX18" fmla="*/ 10160802 w 10160802"/>
              <a:gd name="csY18" fmla="*/ 323166 h 646331"/>
              <a:gd name="csX19" fmla="*/ 10160802 w 10160802"/>
              <a:gd name="csY19" fmla="*/ 646331 h 646331"/>
              <a:gd name="csX20" fmla="*/ 9867932 w 10160802"/>
              <a:gd name="csY20" fmla="*/ 646331 h 646331"/>
              <a:gd name="csX21" fmla="*/ 9168630 w 10160802"/>
              <a:gd name="csY21" fmla="*/ 646331 h 646331"/>
              <a:gd name="csX22" fmla="*/ 8367719 w 10160802"/>
              <a:gd name="csY22" fmla="*/ 646331 h 646331"/>
              <a:gd name="csX23" fmla="*/ 7871633 w 10160802"/>
              <a:gd name="csY23" fmla="*/ 646331 h 646331"/>
              <a:gd name="csX24" fmla="*/ 7070723 w 10160802"/>
              <a:gd name="csY24" fmla="*/ 646331 h 646331"/>
              <a:gd name="csX25" fmla="*/ 6574637 w 10160802"/>
              <a:gd name="csY25" fmla="*/ 646331 h 646331"/>
              <a:gd name="csX26" fmla="*/ 6078550 w 10160802"/>
              <a:gd name="csY26" fmla="*/ 646331 h 646331"/>
              <a:gd name="csX27" fmla="*/ 5684072 w 10160802"/>
              <a:gd name="csY27" fmla="*/ 646331 h 646331"/>
              <a:gd name="csX28" fmla="*/ 5289594 w 10160802"/>
              <a:gd name="csY28" fmla="*/ 646331 h 646331"/>
              <a:gd name="csX29" fmla="*/ 4590292 w 10160802"/>
              <a:gd name="csY29" fmla="*/ 646331 h 646331"/>
              <a:gd name="csX30" fmla="*/ 4195814 w 10160802"/>
              <a:gd name="csY30" fmla="*/ 646331 h 646331"/>
              <a:gd name="csX31" fmla="*/ 3598119 w 10160802"/>
              <a:gd name="csY31" fmla="*/ 646331 h 646331"/>
              <a:gd name="csX32" fmla="*/ 2797209 w 10160802"/>
              <a:gd name="csY32" fmla="*/ 646331 h 646331"/>
              <a:gd name="csX33" fmla="*/ 2097907 w 10160802"/>
              <a:gd name="csY33" fmla="*/ 646331 h 646331"/>
              <a:gd name="csX34" fmla="*/ 1805037 w 10160802"/>
              <a:gd name="csY34" fmla="*/ 646331 h 646331"/>
              <a:gd name="csX35" fmla="*/ 1410558 w 10160802"/>
              <a:gd name="csY35" fmla="*/ 646331 h 646331"/>
              <a:gd name="csX36" fmla="*/ 609648 w 10160802"/>
              <a:gd name="csY36" fmla="*/ 646331 h 646331"/>
              <a:gd name="csX37" fmla="*/ 0 w 10160802"/>
              <a:gd name="csY37" fmla="*/ 646331 h 646331"/>
              <a:gd name="csX38" fmla="*/ 0 w 10160802"/>
              <a:gd name="csY38" fmla="*/ 329629 h 646331"/>
              <a:gd name="csX39" fmla="*/ 0 w 10160802"/>
              <a:gd name="csY39" fmla="*/ 0 h 64633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Lst>
            <a:rect l="l" t="t" r="r" b="b"/>
            <a:pathLst>
              <a:path w="10160802" h="646331" fill="none" extrusionOk="0">
                <a:moveTo>
                  <a:pt x="0" y="0"/>
                </a:moveTo>
                <a:cubicBezTo>
                  <a:pt x="116287" y="-18853"/>
                  <a:pt x="315389" y="38836"/>
                  <a:pt x="394478" y="0"/>
                </a:cubicBezTo>
                <a:cubicBezTo>
                  <a:pt x="473567" y="-38836"/>
                  <a:pt x="666062" y="26144"/>
                  <a:pt x="788956" y="0"/>
                </a:cubicBezTo>
                <a:cubicBezTo>
                  <a:pt x="911850" y="-26144"/>
                  <a:pt x="1089349" y="46099"/>
                  <a:pt x="1285043" y="0"/>
                </a:cubicBezTo>
                <a:cubicBezTo>
                  <a:pt x="1480737" y="-46099"/>
                  <a:pt x="1598826" y="43255"/>
                  <a:pt x="1781129" y="0"/>
                </a:cubicBezTo>
                <a:cubicBezTo>
                  <a:pt x="1963432" y="-43255"/>
                  <a:pt x="2206370" y="10753"/>
                  <a:pt x="2480431" y="0"/>
                </a:cubicBezTo>
                <a:cubicBezTo>
                  <a:pt x="2754492" y="-10753"/>
                  <a:pt x="2854760" y="40145"/>
                  <a:pt x="3078125" y="0"/>
                </a:cubicBezTo>
                <a:cubicBezTo>
                  <a:pt x="3301490" y="-40145"/>
                  <a:pt x="3527625" y="54480"/>
                  <a:pt x="3777428" y="0"/>
                </a:cubicBezTo>
                <a:cubicBezTo>
                  <a:pt x="4027231" y="-54480"/>
                  <a:pt x="4285831" y="48522"/>
                  <a:pt x="4476730" y="0"/>
                </a:cubicBezTo>
                <a:cubicBezTo>
                  <a:pt x="4667629" y="-48522"/>
                  <a:pt x="4865129" y="68046"/>
                  <a:pt x="5176032" y="0"/>
                </a:cubicBezTo>
                <a:cubicBezTo>
                  <a:pt x="5486935" y="-68046"/>
                  <a:pt x="5753318" y="42715"/>
                  <a:pt x="5976942" y="0"/>
                </a:cubicBezTo>
                <a:cubicBezTo>
                  <a:pt x="6200566" y="-42715"/>
                  <a:pt x="6139221" y="16756"/>
                  <a:pt x="6269813" y="0"/>
                </a:cubicBezTo>
                <a:cubicBezTo>
                  <a:pt x="6400405" y="-16756"/>
                  <a:pt x="6752247" y="23317"/>
                  <a:pt x="7070723" y="0"/>
                </a:cubicBezTo>
                <a:cubicBezTo>
                  <a:pt x="7389199" y="-23317"/>
                  <a:pt x="7657515" y="12704"/>
                  <a:pt x="7871633" y="0"/>
                </a:cubicBezTo>
                <a:cubicBezTo>
                  <a:pt x="8085751" y="-12704"/>
                  <a:pt x="8145030" y="6586"/>
                  <a:pt x="8266111" y="0"/>
                </a:cubicBezTo>
                <a:cubicBezTo>
                  <a:pt x="8387192" y="-6586"/>
                  <a:pt x="8891848" y="78882"/>
                  <a:pt x="9067022" y="0"/>
                </a:cubicBezTo>
                <a:cubicBezTo>
                  <a:pt x="9242196" y="-78882"/>
                  <a:pt x="9275800" y="26933"/>
                  <a:pt x="9359892" y="0"/>
                </a:cubicBezTo>
                <a:cubicBezTo>
                  <a:pt x="9443984" y="-26933"/>
                  <a:pt x="9891846" y="59973"/>
                  <a:pt x="10160802" y="0"/>
                </a:cubicBezTo>
                <a:cubicBezTo>
                  <a:pt x="10192072" y="80313"/>
                  <a:pt x="10125939" y="257800"/>
                  <a:pt x="10160802" y="323166"/>
                </a:cubicBezTo>
                <a:cubicBezTo>
                  <a:pt x="10195665" y="388532"/>
                  <a:pt x="10150015" y="510429"/>
                  <a:pt x="10160802" y="646331"/>
                </a:cubicBezTo>
                <a:cubicBezTo>
                  <a:pt x="10067573" y="664797"/>
                  <a:pt x="9930233" y="621653"/>
                  <a:pt x="9867932" y="646331"/>
                </a:cubicBezTo>
                <a:cubicBezTo>
                  <a:pt x="9805631" y="671009"/>
                  <a:pt x="9510167" y="623576"/>
                  <a:pt x="9168630" y="646331"/>
                </a:cubicBezTo>
                <a:cubicBezTo>
                  <a:pt x="8827093" y="669086"/>
                  <a:pt x="8709446" y="555279"/>
                  <a:pt x="8367719" y="646331"/>
                </a:cubicBezTo>
                <a:cubicBezTo>
                  <a:pt x="8025992" y="737383"/>
                  <a:pt x="8104891" y="636808"/>
                  <a:pt x="7871633" y="646331"/>
                </a:cubicBezTo>
                <a:cubicBezTo>
                  <a:pt x="7638375" y="655854"/>
                  <a:pt x="7245028" y="627170"/>
                  <a:pt x="7070723" y="646331"/>
                </a:cubicBezTo>
                <a:cubicBezTo>
                  <a:pt x="6896418" y="665492"/>
                  <a:pt x="6749877" y="634526"/>
                  <a:pt x="6574637" y="646331"/>
                </a:cubicBezTo>
                <a:cubicBezTo>
                  <a:pt x="6399397" y="658136"/>
                  <a:pt x="6315617" y="619787"/>
                  <a:pt x="6078550" y="646331"/>
                </a:cubicBezTo>
                <a:cubicBezTo>
                  <a:pt x="5841483" y="672875"/>
                  <a:pt x="5764914" y="624811"/>
                  <a:pt x="5684072" y="646331"/>
                </a:cubicBezTo>
                <a:cubicBezTo>
                  <a:pt x="5603230" y="667851"/>
                  <a:pt x="5416418" y="605230"/>
                  <a:pt x="5289594" y="646331"/>
                </a:cubicBezTo>
                <a:cubicBezTo>
                  <a:pt x="5162770" y="687432"/>
                  <a:pt x="4928620" y="592896"/>
                  <a:pt x="4590292" y="646331"/>
                </a:cubicBezTo>
                <a:cubicBezTo>
                  <a:pt x="4251964" y="699766"/>
                  <a:pt x="4379267" y="638181"/>
                  <a:pt x="4195814" y="646331"/>
                </a:cubicBezTo>
                <a:cubicBezTo>
                  <a:pt x="4012361" y="654481"/>
                  <a:pt x="3808048" y="624681"/>
                  <a:pt x="3598119" y="646331"/>
                </a:cubicBezTo>
                <a:cubicBezTo>
                  <a:pt x="3388191" y="667981"/>
                  <a:pt x="3018233" y="630401"/>
                  <a:pt x="2797209" y="646331"/>
                </a:cubicBezTo>
                <a:cubicBezTo>
                  <a:pt x="2576185" y="662261"/>
                  <a:pt x="2252132" y="565728"/>
                  <a:pt x="2097907" y="646331"/>
                </a:cubicBezTo>
                <a:cubicBezTo>
                  <a:pt x="1943682" y="726934"/>
                  <a:pt x="1904775" y="642828"/>
                  <a:pt x="1805037" y="646331"/>
                </a:cubicBezTo>
                <a:cubicBezTo>
                  <a:pt x="1705299" y="649834"/>
                  <a:pt x="1585126" y="621682"/>
                  <a:pt x="1410558" y="646331"/>
                </a:cubicBezTo>
                <a:cubicBezTo>
                  <a:pt x="1235990" y="670980"/>
                  <a:pt x="1008367" y="635242"/>
                  <a:pt x="609648" y="646331"/>
                </a:cubicBezTo>
                <a:cubicBezTo>
                  <a:pt x="210929" y="657420"/>
                  <a:pt x="157957" y="603528"/>
                  <a:pt x="0" y="646331"/>
                </a:cubicBezTo>
                <a:cubicBezTo>
                  <a:pt x="-13621" y="553706"/>
                  <a:pt x="34792" y="445535"/>
                  <a:pt x="0" y="329629"/>
                </a:cubicBezTo>
                <a:cubicBezTo>
                  <a:pt x="-34792" y="213723"/>
                  <a:pt x="1448" y="99872"/>
                  <a:pt x="0" y="0"/>
                </a:cubicBezTo>
                <a:close/>
              </a:path>
              <a:path w="10160802" h="646331" stroke="0" extrusionOk="0">
                <a:moveTo>
                  <a:pt x="0" y="0"/>
                </a:moveTo>
                <a:cubicBezTo>
                  <a:pt x="295825" y="-41336"/>
                  <a:pt x="444889" y="5048"/>
                  <a:pt x="597694" y="0"/>
                </a:cubicBezTo>
                <a:cubicBezTo>
                  <a:pt x="750499" y="-5048"/>
                  <a:pt x="1048332" y="37218"/>
                  <a:pt x="1296996" y="0"/>
                </a:cubicBezTo>
                <a:cubicBezTo>
                  <a:pt x="1545660" y="-37218"/>
                  <a:pt x="1489512" y="9777"/>
                  <a:pt x="1589867" y="0"/>
                </a:cubicBezTo>
                <a:cubicBezTo>
                  <a:pt x="1690222" y="-9777"/>
                  <a:pt x="1887726" y="30196"/>
                  <a:pt x="2085953" y="0"/>
                </a:cubicBezTo>
                <a:cubicBezTo>
                  <a:pt x="2284180" y="-30196"/>
                  <a:pt x="2474573" y="59243"/>
                  <a:pt x="2683647" y="0"/>
                </a:cubicBezTo>
                <a:cubicBezTo>
                  <a:pt x="2892721" y="-59243"/>
                  <a:pt x="2969983" y="15151"/>
                  <a:pt x="3078125" y="0"/>
                </a:cubicBezTo>
                <a:cubicBezTo>
                  <a:pt x="3186267" y="-15151"/>
                  <a:pt x="3356844" y="20119"/>
                  <a:pt x="3472604" y="0"/>
                </a:cubicBezTo>
                <a:cubicBezTo>
                  <a:pt x="3588364" y="-20119"/>
                  <a:pt x="3840724" y="16238"/>
                  <a:pt x="3968690" y="0"/>
                </a:cubicBezTo>
                <a:cubicBezTo>
                  <a:pt x="4096656" y="-16238"/>
                  <a:pt x="4285257" y="4248"/>
                  <a:pt x="4464776" y="0"/>
                </a:cubicBezTo>
                <a:cubicBezTo>
                  <a:pt x="4644295" y="-4248"/>
                  <a:pt x="4666373" y="20539"/>
                  <a:pt x="4757646" y="0"/>
                </a:cubicBezTo>
                <a:cubicBezTo>
                  <a:pt x="4848919" y="-20539"/>
                  <a:pt x="4989626" y="29401"/>
                  <a:pt x="5152124" y="0"/>
                </a:cubicBezTo>
                <a:cubicBezTo>
                  <a:pt x="5314622" y="-29401"/>
                  <a:pt x="5587763" y="61797"/>
                  <a:pt x="5851427" y="0"/>
                </a:cubicBezTo>
                <a:cubicBezTo>
                  <a:pt x="6115091" y="-61797"/>
                  <a:pt x="6130088" y="32711"/>
                  <a:pt x="6245905" y="0"/>
                </a:cubicBezTo>
                <a:cubicBezTo>
                  <a:pt x="6361722" y="-32711"/>
                  <a:pt x="6500086" y="11635"/>
                  <a:pt x="6640383" y="0"/>
                </a:cubicBezTo>
                <a:cubicBezTo>
                  <a:pt x="6780680" y="-11635"/>
                  <a:pt x="6791900" y="13619"/>
                  <a:pt x="6933253" y="0"/>
                </a:cubicBezTo>
                <a:cubicBezTo>
                  <a:pt x="7074606" y="-13619"/>
                  <a:pt x="7344779" y="66132"/>
                  <a:pt x="7632555" y="0"/>
                </a:cubicBezTo>
                <a:cubicBezTo>
                  <a:pt x="7920331" y="-66132"/>
                  <a:pt x="8034896" y="18761"/>
                  <a:pt x="8433466" y="0"/>
                </a:cubicBezTo>
                <a:cubicBezTo>
                  <a:pt x="8832036" y="-18761"/>
                  <a:pt x="8795686" y="13895"/>
                  <a:pt x="8929552" y="0"/>
                </a:cubicBezTo>
                <a:cubicBezTo>
                  <a:pt x="9063418" y="-13895"/>
                  <a:pt x="9250583" y="62733"/>
                  <a:pt x="9527246" y="0"/>
                </a:cubicBezTo>
                <a:cubicBezTo>
                  <a:pt x="9803909" y="-62733"/>
                  <a:pt x="9844376" y="47540"/>
                  <a:pt x="10160802" y="0"/>
                </a:cubicBezTo>
                <a:cubicBezTo>
                  <a:pt x="10163079" y="80935"/>
                  <a:pt x="10139362" y="168717"/>
                  <a:pt x="10160802" y="316702"/>
                </a:cubicBezTo>
                <a:cubicBezTo>
                  <a:pt x="10182242" y="464687"/>
                  <a:pt x="10160756" y="517807"/>
                  <a:pt x="10160802" y="646331"/>
                </a:cubicBezTo>
                <a:cubicBezTo>
                  <a:pt x="10010839" y="714962"/>
                  <a:pt x="9782949" y="645267"/>
                  <a:pt x="9461500" y="646331"/>
                </a:cubicBezTo>
                <a:cubicBezTo>
                  <a:pt x="9140051" y="647395"/>
                  <a:pt x="9261876" y="630863"/>
                  <a:pt x="9168630" y="646331"/>
                </a:cubicBezTo>
                <a:cubicBezTo>
                  <a:pt x="9075384" y="661799"/>
                  <a:pt x="8986930" y="637351"/>
                  <a:pt x="8875759" y="646331"/>
                </a:cubicBezTo>
                <a:cubicBezTo>
                  <a:pt x="8764588" y="655311"/>
                  <a:pt x="8399703" y="622468"/>
                  <a:pt x="8278065" y="646331"/>
                </a:cubicBezTo>
                <a:cubicBezTo>
                  <a:pt x="8156427" y="670194"/>
                  <a:pt x="7905434" y="584728"/>
                  <a:pt x="7680371" y="646331"/>
                </a:cubicBezTo>
                <a:cubicBezTo>
                  <a:pt x="7455308" y="707934"/>
                  <a:pt x="7205286" y="633570"/>
                  <a:pt x="6981069" y="646331"/>
                </a:cubicBezTo>
                <a:cubicBezTo>
                  <a:pt x="6756852" y="659092"/>
                  <a:pt x="6372693" y="625733"/>
                  <a:pt x="6180158" y="646331"/>
                </a:cubicBezTo>
                <a:cubicBezTo>
                  <a:pt x="5987623" y="666929"/>
                  <a:pt x="5893227" y="587570"/>
                  <a:pt x="5684072" y="646331"/>
                </a:cubicBezTo>
                <a:cubicBezTo>
                  <a:pt x="5474917" y="705092"/>
                  <a:pt x="5250113" y="583319"/>
                  <a:pt x="5086378" y="646331"/>
                </a:cubicBezTo>
                <a:cubicBezTo>
                  <a:pt x="4922643" y="709343"/>
                  <a:pt x="4690421" y="604512"/>
                  <a:pt x="4590292" y="646331"/>
                </a:cubicBezTo>
                <a:cubicBezTo>
                  <a:pt x="4490163" y="688150"/>
                  <a:pt x="4381193" y="643039"/>
                  <a:pt x="4297422" y="646331"/>
                </a:cubicBezTo>
                <a:cubicBezTo>
                  <a:pt x="4213651" y="649623"/>
                  <a:pt x="4083316" y="619130"/>
                  <a:pt x="4004551" y="646331"/>
                </a:cubicBezTo>
                <a:cubicBezTo>
                  <a:pt x="3925786" y="673532"/>
                  <a:pt x="3367962" y="563565"/>
                  <a:pt x="3203641" y="646331"/>
                </a:cubicBezTo>
                <a:cubicBezTo>
                  <a:pt x="3039320" y="729097"/>
                  <a:pt x="2735314" y="577682"/>
                  <a:pt x="2605947" y="646331"/>
                </a:cubicBezTo>
                <a:cubicBezTo>
                  <a:pt x="2476580" y="714980"/>
                  <a:pt x="2457194" y="623319"/>
                  <a:pt x="2313077" y="646331"/>
                </a:cubicBezTo>
                <a:cubicBezTo>
                  <a:pt x="2168960" y="669343"/>
                  <a:pt x="1878631" y="592385"/>
                  <a:pt x="1715382" y="646331"/>
                </a:cubicBezTo>
                <a:cubicBezTo>
                  <a:pt x="1552133" y="700277"/>
                  <a:pt x="1538978" y="613641"/>
                  <a:pt x="1422512" y="646331"/>
                </a:cubicBezTo>
                <a:cubicBezTo>
                  <a:pt x="1306046" y="679021"/>
                  <a:pt x="869210" y="643011"/>
                  <a:pt x="621602" y="646331"/>
                </a:cubicBezTo>
                <a:cubicBezTo>
                  <a:pt x="373994" y="649651"/>
                  <a:pt x="308880" y="643836"/>
                  <a:pt x="0" y="646331"/>
                </a:cubicBezTo>
                <a:cubicBezTo>
                  <a:pt x="-15243" y="571938"/>
                  <a:pt x="17472" y="424664"/>
                  <a:pt x="0" y="316702"/>
                </a:cubicBezTo>
                <a:cubicBezTo>
                  <a:pt x="-17472" y="208740"/>
                  <a:pt x="11608" y="70046"/>
                  <a:pt x="0" y="0"/>
                </a:cubicBezTo>
                <a:close/>
              </a:path>
            </a:pathLst>
          </a:custGeom>
          <a:solidFill>
            <a:schemeClr val="tx1"/>
          </a:solidFill>
          <a:ln w="57150">
            <a:solidFill>
              <a:srgbClr val="FF0000"/>
            </a:solidFill>
            <a:extLst>
              <a:ext uri="{C807C97D-BFC1-408E-A445-0C87EB9F89A2}">
                <ask:lineSketchStyleProps xmlns:ask="http://schemas.microsoft.com/office/drawing/2018/sketchyshapes" sd="2138490048">
                  <a:prstGeom prst="rect">
                    <a:avLst/>
                  </a:prstGeom>
                  <ask:type>
                    <ask:lineSketchScribble/>
                  </ask:type>
                </ask:lineSketchStyleProps>
              </a:ext>
            </a:extLst>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solidFill>
                  <a:schemeClr val="bg1"/>
                </a:solidFill>
              </a:rPr>
              <a:t>How is UNICEF contributing to the development of sustainable practices in education and communities in Cambodia to enhance climate resilience?</a:t>
            </a:r>
            <a:endParaRPr lang="en-GB" sz="2400" b="1" u="sng">
              <a:solidFill>
                <a:schemeClr val="bg1"/>
              </a:solidFill>
              <a:latin typeface="Miriam Fixed"/>
              <a:cs typeface="Miriam Fixed"/>
            </a:endParaRPr>
          </a:p>
        </p:txBody>
      </p:sp>
      <p:pic>
        <p:nvPicPr>
          <p:cNvPr id="5" name="Picture 4" descr="Blogger: User Profile: UNICEF Cambodia">
            <a:extLst>
              <a:ext uri="{FF2B5EF4-FFF2-40B4-BE49-F238E27FC236}">
                <a16:creationId xmlns:a16="http://schemas.microsoft.com/office/drawing/2014/main" id="{F69884CD-7BC7-6446-BF9A-2A785DAEF1A7}"/>
              </a:ext>
            </a:extLst>
          </p:cNvPr>
          <p:cNvPicPr>
            <a:picLocks noChangeAspect="1"/>
          </p:cNvPicPr>
          <p:nvPr/>
        </p:nvPicPr>
        <p:blipFill>
          <a:blip r:embed="rId3"/>
          <a:stretch>
            <a:fillRect/>
          </a:stretch>
        </p:blipFill>
        <p:spPr>
          <a:xfrm>
            <a:off x="9322038" y="4307487"/>
            <a:ext cx="2292568" cy="1556845"/>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6" name="TextBox 5">
            <a:extLst>
              <a:ext uri="{FF2B5EF4-FFF2-40B4-BE49-F238E27FC236}">
                <a16:creationId xmlns:a16="http://schemas.microsoft.com/office/drawing/2014/main" id="{6CF220A5-09B8-6077-674C-0FF9EB9A89EE}"/>
              </a:ext>
            </a:extLst>
          </p:cNvPr>
          <p:cNvSpPr txBox="1"/>
          <p:nvPr/>
        </p:nvSpPr>
        <p:spPr>
          <a:xfrm>
            <a:off x="104384" y="1403959"/>
            <a:ext cx="8152357" cy="5153759"/>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GB" sz="2400" b="0" i="0" u="none" strike="noStrike" baseline="0">
                <a:solidFill>
                  <a:srgbClr val="000000"/>
                </a:solidFill>
                <a:latin typeface="Sabon Next LT"/>
                <a:ea typeface="Segoe UI"/>
                <a:cs typeface="Sabon Next LT"/>
              </a:rPr>
              <a:t>UNICEF's work in Cambodia is focused on making education a powerful platform for sustainability and climate action by -  </a:t>
            </a:r>
            <a:r>
              <a:rPr lang="en-GB" sz="2400" b="0" i="0">
                <a:solidFill>
                  <a:srgbClr val="000000"/>
                </a:solidFill>
                <a:latin typeface="Sabon Next LT"/>
                <a:ea typeface="Segoe UI"/>
                <a:cs typeface="Sabon Next LT"/>
              </a:rPr>
              <a:t>​</a:t>
            </a:r>
          </a:p>
          <a:p>
            <a:pPr algn="l" rtl="0"/>
            <a:r>
              <a:rPr lang="en-GB" sz="2400" b="0" i="0">
                <a:solidFill>
                  <a:srgbClr val="000000"/>
                </a:solidFill>
                <a:latin typeface="Sabon Next LT"/>
                <a:ea typeface="Segoe UI"/>
                <a:cs typeface="Sabon Next LT"/>
              </a:rPr>
              <a:t>​</a:t>
            </a:r>
          </a:p>
          <a:p>
            <a:pPr marL="285750" lvl="0" indent="-285750" algn="l" rtl="0">
              <a:buFont typeface="Arial,Sans-Serif"/>
              <a:buChar char="•"/>
            </a:pPr>
            <a:r>
              <a:rPr lang="en-GB" sz="2400" b="0" i="0" u="none" strike="noStrike" baseline="0">
                <a:solidFill>
                  <a:srgbClr val="000000"/>
                </a:solidFill>
                <a:latin typeface="Sabon Next LT"/>
                <a:ea typeface="Arial"/>
                <a:cs typeface="Sabon Next LT"/>
              </a:rPr>
              <a:t>Integrating climate education into the curriculum. </a:t>
            </a:r>
            <a:r>
              <a:rPr lang="en-GB" sz="2400" b="0" i="0">
                <a:solidFill>
                  <a:srgbClr val="000000"/>
                </a:solidFill>
                <a:latin typeface="Sabon Next LT"/>
                <a:ea typeface="Arial"/>
                <a:cs typeface="Sabon Next LT"/>
              </a:rPr>
              <a:t>​</a:t>
            </a:r>
          </a:p>
          <a:p>
            <a:pPr marL="285750" lvl="0" indent="-285750" algn="l" rtl="0">
              <a:buFont typeface="Arial,Sans-Serif"/>
              <a:buChar char="•"/>
            </a:pPr>
            <a:r>
              <a:rPr lang="en-GB" sz="2400" b="0" i="0" u="none" strike="noStrike" baseline="0">
                <a:solidFill>
                  <a:srgbClr val="000000"/>
                </a:solidFill>
                <a:latin typeface="Sabon Next LT"/>
                <a:ea typeface="Arial"/>
                <a:cs typeface="Sabon Next LT"/>
              </a:rPr>
              <a:t>Empowering youth leadership and participation in climate policy. </a:t>
            </a:r>
            <a:r>
              <a:rPr lang="en-GB" sz="2400" b="0" i="0">
                <a:solidFill>
                  <a:srgbClr val="000000"/>
                </a:solidFill>
                <a:latin typeface="Sabon Next LT"/>
                <a:ea typeface="Arial"/>
                <a:cs typeface="Sabon Next LT"/>
              </a:rPr>
              <a:t>​</a:t>
            </a:r>
          </a:p>
          <a:p>
            <a:pPr marL="285750" lvl="0" indent="-285750" algn="l" rtl="0">
              <a:buFont typeface="Arial,Sans-Serif"/>
              <a:buChar char="•"/>
            </a:pPr>
            <a:r>
              <a:rPr lang="en-GB" sz="2400" b="0" i="0" u="none" strike="noStrike" baseline="0">
                <a:solidFill>
                  <a:srgbClr val="000000"/>
                </a:solidFill>
                <a:latin typeface="Sabon Next LT"/>
                <a:ea typeface="Arial"/>
                <a:cs typeface="Sabon Next LT"/>
              </a:rPr>
              <a:t>Strengthening climate-resilient education planning and policies. </a:t>
            </a:r>
            <a:r>
              <a:rPr lang="en-GB" sz="2400" b="0" i="0">
                <a:solidFill>
                  <a:srgbClr val="000000"/>
                </a:solidFill>
                <a:latin typeface="Sabon Next LT"/>
                <a:ea typeface="Arial"/>
                <a:cs typeface="Sabon Next LT"/>
              </a:rPr>
              <a:t>​</a:t>
            </a:r>
          </a:p>
          <a:p>
            <a:pPr marL="285750" lvl="0" indent="-285750" algn="l" rtl="0">
              <a:buFont typeface="Arial,Sans-Serif"/>
              <a:buChar char="•"/>
            </a:pPr>
            <a:r>
              <a:rPr lang="en-GB" sz="2400" b="0" i="0" u="none" strike="noStrike" baseline="0">
                <a:solidFill>
                  <a:srgbClr val="000000"/>
                </a:solidFill>
                <a:latin typeface="Sabon Next LT"/>
                <a:ea typeface="Arial"/>
                <a:cs typeface="Sabon Next LT"/>
              </a:rPr>
              <a:t>Providing invaluable tools such as the Children's Climate Risk Index (CCRI) to guide adaptation efforts. </a:t>
            </a:r>
            <a:r>
              <a:rPr lang="en-GB" sz="2400" b="0" i="0">
                <a:solidFill>
                  <a:srgbClr val="000000"/>
                </a:solidFill>
                <a:latin typeface="Sabon Next LT"/>
                <a:ea typeface="Arial"/>
                <a:cs typeface="Sabon Next LT"/>
              </a:rPr>
              <a:t>​</a:t>
            </a:r>
          </a:p>
          <a:p>
            <a:pPr marL="285750" lvl="0" indent="-285750" algn="l" rtl="0">
              <a:buFont typeface="Arial,Sans-Serif"/>
              <a:buChar char="•"/>
            </a:pPr>
            <a:r>
              <a:rPr lang="en-GB" sz="2400" b="0" i="0" u="none" strike="noStrike" baseline="0">
                <a:solidFill>
                  <a:srgbClr val="000000"/>
                </a:solidFill>
                <a:latin typeface="Sabon Next LT"/>
                <a:ea typeface="Arial"/>
                <a:cs typeface="Sabon Next LT"/>
              </a:rPr>
              <a:t>Inspiring practical community engagement through school programmes </a:t>
            </a:r>
            <a:r>
              <a:rPr lang="en-GB" sz="1200" b="0" i="0" u="none" strike="noStrike" baseline="0">
                <a:solidFill>
                  <a:srgbClr val="000000"/>
                </a:solidFill>
                <a:latin typeface="Sabon Next LT"/>
                <a:ea typeface="Arial"/>
                <a:cs typeface="Sabon Next LT"/>
              </a:rPr>
              <a:t>(</a:t>
            </a:r>
            <a:r>
              <a:rPr lang="en-GB" sz="1200" b="0" i="0" u="none" strike="noStrike" baseline="0" err="1">
                <a:solidFill>
                  <a:srgbClr val="000000"/>
                </a:solidFill>
                <a:latin typeface="Sabon Next LT"/>
                <a:ea typeface="Arial"/>
                <a:cs typeface="Sabon Next LT"/>
              </a:rPr>
              <a:t>Unicef</a:t>
            </a:r>
            <a:r>
              <a:rPr lang="en-GB" sz="1200" b="0" i="0" u="none" strike="noStrike" baseline="0">
                <a:solidFill>
                  <a:srgbClr val="000000"/>
                </a:solidFill>
                <a:latin typeface="Sabon Next LT"/>
                <a:ea typeface="Arial"/>
                <a:cs typeface="Sabon Next LT"/>
              </a:rPr>
              <a:t>, 2018).</a:t>
            </a:r>
            <a:r>
              <a:rPr lang="en-GB" sz="1200" b="0" i="0">
                <a:solidFill>
                  <a:srgbClr val="000000"/>
                </a:solidFill>
                <a:latin typeface="Sabon Next LT"/>
                <a:ea typeface="Arial"/>
                <a:cs typeface="Sabon Next LT"/>
              </a:rPr>
              <a:t>​</a:t>
            </a:r>
          </a:p>
          <a:p>
            <a:pPr algn="l" rtl="0"/>
            <a:r>
              <a:rPr lang="en-GB" sz="2400" b="0" i="0">
                <a:solidFill>
                  <a:srgbClr val="000000"/>
                </a:solidFill>
                <a:latin typeface="Aptos"/>
                <a:ea typeface="Segoe UI"/>
                <a:cs typeface="Segoe UI"/>
              </a:rPr>
              <a:t>​</a:t>
            </a:r>
          </a:p>
          <a:p>
            <a:pPr algn="ctr"/>
            <a:endParaRPr lang="en-GB"/>
          </a:p>
        </p:txBody>
      </p:sp>
      <p:sp>
        <p:nvSpPr>
          <p:cNvPr id="7" name="TextBox 6">
            <a:extLst>
              <a:ext uri="{FF2B5EF4-FFF2-40B4-BE49-F238E27FC236}">
                <a16:creationId xmlns:a16="http://schemas.microsoft.com/office/drawing/2014/main" id="{6847E291-5B05-E0B6-2BB5-EF5B01B68C6F}"/>
              </a:ext>
            </a:extLst>
          </p:cNvPr>
          <p:cNvSpPr txBox="1"/>
          <p:nvPr/>
        </p:nvSpPr>
        <p:spPr>
          <a:xfrm>
            <a:off x="8848578" y="6398417"/>
            <a:ext cx="2548166" cy="2940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AA92A52A-CDE9-95A3-3FAC-9D4FB8A673AF}"/>
              </a:ext>
            </a:extLst>
          </p:cNvPr>
          <p:cNvSpPr txBox="1"/>
          <p:nvPr/>
        </p:nvSpPr>
        <p:spPr>
          <a:xfrm>
            <a:off x="9016589" y="6356415"/>
            <a:ext cx="2380155" cy="3220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7413F3E6-EF65-7286-767E-C69E756E127E}"/>
              </a:ext>
            </a:extLst>
          </p:cNvPr>
          <p:cNvSpPr txBox="1"/>
          <p:nvPr/>
        </p:nvSpPr>
        <p:spPr>
          <a:xfrm>
            <a:off x="6586518" y="6140273"/>
            <a:ext cx="24361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Lisa Thomas</a:t>
            </a:r>
          </a:p>
        </p:txBody>
      </p:sp>
      <p:sp>
        <p:nvSpPr>
          <p:cNvPr id="4" name="TextBox 3">
            <a:extLst>
              <a:ext uri="{FF2B5EF4-FFF2-40B4-BE49-F238E27FC236}">
                <a16:creationId xmlns:a16="http://schemas.microsoft.com/office/drawing/2014/main" id="{6264E0FB-C63E-A085-552A-10CD2A731D73}"/>
              </a:ext>
            </a:extLst>
          </p:cNvPr>
          <p:cNvSpPr txBox="1"/>
          <p:nvPr/>
        </p:nvSpPr>
        <p:spPr>
          <a:xfrm>
            <a:off x="10412869" y="6218224"/>
            <a:ext cx="15401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Times New Roman"/>
                <a:cs typeface="Times New Roman"/>
              </a:rPr>
              <a:t>(Blogger.com, 2024)</a:t>
            </a:r>
            <a:endParaRPr lang="en-US"/>
          </a:p>
        </p:txBody>
      </p:sp>
    </p:spTree>
    <p:extLst>
      <p:ext uri="{BB962C8B-B14F-4D97-AF65-F5344CB8AC3E}">
        <p14:creationId xmlns:p14="http://schemas.microsoft.com/office/powerpoint/2010/main" val="21257754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D0B6F39-8553-8A2D-0D16-DB8E7B9750F0}"/>
              </a:ext>
            </a:extLst>
          </p:cNvPr>
          <p:cNvPicPr>
            <a:picLocks noChangeAspect="1"/>
          </p:cNvPicPr>
          <p:nvPr/>
        </p:nvPicPr>
        <p:blipFill>
          <a:blip r:embed="rId2">
            <a:extLst>
              <a:ext uri="{BEBA8EAE-BF5A-486C-A8C5-ECC9F3942E4B}">
                <a14:imgProps xmlns:a14="http://schemas.microsoft.com/office/drawing/2010/main">
                  <a14:imgLayer r:embed="rId3">
                    <a14:imgEffect>
                      <a14:saturation sat="222000"/>
                    </a14:imgEffect>
                    <a14:imgEffect>
                      <a14:brightnessContrast contrast="-20000"/>
                    </a14:imgEffect>
                  </a14:imgLayer>
                </a14:imgProps>
              </a:ext>
            </a:extLst>
          </a:blip>
          <a:srcRect l="10474" r="18385" b="-1"/>
          <a:stretch>
            <a:fillRect/>
          </a:stretch>
        </p:blipFill>
        <p:spPr>
          <a:xfrm>
            <a:off x="5423695" y="1195258"/>
            <a:ext cx="6216081" cy="4593284"/>
          </a:xfrm>
          <a:prstGeom prst="rect">
            <a:avLst/>
          </a:prstGeom>
          <a:ln>
            <a:noFill/>
          </a:ln>
          <a:effectLst>
            <a:softEdge rad="112500"/>
          </a:effectLst>
        </p:spPr>
      </p:pic>
      <p:graphicFrame>
        <p:nvGraphicFramePr>
          <p:cNvPr id="6" name="TextBox 2">
            <a:extLst>
              <a:ext uri="{FF2B5EF4-FFF2-40B4-BE49-F238E27FC236}">
                <a16:creationId xmlns:a16="http://schemas.microsoft.com/office/drawing/2014/main" id="{6F9D0FC9-DEE1-8FB7-ABC1-D690DC3F5290}"/>
              </a:ext>
            </a:extLst>
          </p:cNvPr>
          <p:cNvGraphicFramePr/>
          <p:nvPr>
            <p:extLst>
              <p:ext uri="{D42A27DB-BD31-4B8C-83A1-F6EECF244321}">
                <p14:modId xmlns:p14="http://schemas.microsoft.com/office/powerpoint/2010/main" val="364651201"/>
              </p:ext>
            </p:extLst>
          </p:nvPr>
        </p:nvGraphicFramePr>
        <p:xfrm>
          <a:off x="7042" y="289502"/>
          <a:ext cx="5420501" cy="61876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13" name="TextBox 612">
            <a:extLst>
              <a:ext uri="{FF2B5EF4-FFF2-40B4-BE49-F238E27FC236}">
                <a16:creationId xmlns:a16="http://schemas.microsoft.com/office/drawing/2014/main" id="{D08350C4-CE48-C1E2-17DD-A1FBFA4C53DD}"/>
              </a:ext>
            </a:extLst>
          </p:cNvPr>
          <p:cNvSpPr txBox="1"/>
          <p:nvPr/>
        </p:nvSpPr>
        <p:spPr>
          <a:xfrm>
            <a:off x="5958123" y="558060"/>
            <a:ext cx="530158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u="sng">
                <a:solidFill>
                  <a:schemeClr val="bg1"/>
                </a:solidFill>
                <a:latin typeface="Walbaum Display"/>
              </a:rPr>
              <a:t>Barriers</a:t>
            </a:r>
            <a:endParaRPr lang="en-US">
              <a:solidFill>
                <a:schemeClr val="bg1"/>
              </a:solidFill>
              <a:latin typeface="Walbaum Display"/>
            </a:endParaRPr>
          </a:p>
        </p:txBody>
      </p:sp>
      <p:sp>
        <p:nvSpPr>
          <p:cNvPr id="614" name="TextBox 613">
            <a:extLst>
              <a:ext uri="{FF2B5EF4-FFF2-40B4-BE49-F238E27FC236}">
                <a16:creationId xmlns:a16="http://schemas.microsoft.com/office/drawing/2014/main" id="{D56CB597-EC55-F5EC-22C7-3BB21C41ABE6}"/>
              </a:ext>
            </a:extLst>
          </p:cNvPr>
          <p:cNvSpPr txBox="1"/>
          <p:nvPr/>
        </p:nvSpPr>
        <p:spPr>
          <a:xfrm>
            <a:off x="10258972" y="6138673"/>
            <a:ext cx="12305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latin typeface="Times New Roman"/>
                <a:ea typeface="Times New Roman"/>
                <a:cs typeface="Times New Roman"/>
              </a:rPr>
              <a:t>(UL2018)</a:t>
            </a:r>
            <a:r>
              <a:rPr lang="en-GB">
                <a:latin typeface="Aptos"/>
                <a:ea typeface="Times New Roman"/>
                <a:cs typeface="Times New Roman"/>
              </a:rPr>
              <a:t>.</a:t>
            </a:r>
            <a:endParaRPr lang="en-GB"/>
          </a:p>
        </p:txBody>
      </p:sp>
      <p:sp>
        <p:nvSpPr>
          <p:cNvPr id="53" name="TextBox 52">
            <a:extLst>
              <a:ext uri="{FF2B5EF4-FFF2-40B4-BE49-F238E27FC236}">
                <a16:creationId xmlns:a16="http://schemas.microsoft.com/office/drawing/2014/main" id="{B2471262-3362-98C7-976B-5B8CA03B777A}"/>
              </a:ext>
            </a:extLst>
          </p:cNvPr>
          <p:cNvSpPr txBox="1"/>
          <p:nvPr/>
        </p:nvSpPr>
        <p:spPr>
          <a:xfrm>
            <a:off x="8484554" y="6426419"/>
            <a:ext cx="2884188" cy="2940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4" name="TextBox 53">
            <a:extLst>
              <a:ext uri="{FF2B5EF4-FFF2-40B4-BE49-F238E27FC236}">
                <a16:creationId xmlns:a16="http://schemas.microsoft.com/office/drawing/2014/main" id="{C14B0E9D-2386-22C7-ED42-DD1C4FC5C45C}"/>
              </a:ext>
            </a:extLst>
          </p:cNvPr>
          <p:cNvSpPr txBox="1"/>
          <p:nvPr/>
        </p:nvSpPr>
        <p:spPr>
          <a:xfrm>
            <a:off x="9796900" y="6322035"/>
            <a:ext cx="25201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Lisa Thomas</a:t>
            </a:r>
          </a:p>
        </p:txBody>
      </p:sp>
      <p:sp>
        <p:nvSpPr>
          <p:cNvPr id="633" name="TextBox 632">
            <a:extLst>
              <a:ext uri="{FF2B5EF4-FFF2-40B4-BE49-F238E27FC236}">
                <a16:creationId xmlns:a16="http://schemas.microsoft.com/office/drawing/2014/main" id="{85EEA6B9-A43C-80EF-FD0D-073E70ED514F}"/>
              </a:ext>
            </a:extLst>
          </p:cNvPr>
          <p:cNvSpPr txBox="1"/>
          <p:nvPr/>
        </p:nvSpPr>
        <p:spPr>
          <a:xfrm>
            <a:off x="10260904" y="5673247"/>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0" i="0" u="none" strike="noStrike" baseline="0">
                <a:solidFill>
                  <a:srgbClr val="000000"/>
                </a:solidFill>
                <a:latin typeface="Times New Roman"/>
              </a:rPr>
              <a:t>(</a:t>
            </a:r>
            <a:r>
              <a:rPr lang="en-GB" sz="1200" b="0" i="0" u="none" strike="noStrike" baseline="0" err="1">
                <a:solidFill>
                  <a:srgbClr val="000000"/>
                </a:solidFill>
                <a:latin typeface="Times New Roman"/>
              </a:rPr>
              <a:t>Unicef</a:t>
            </a:r>
            <a:r>
              <a:rPr lang="en-GB" sz="1200" b="0" i="0" u="none" strike="noStrike" baseline="0">
                <a:solidFill>
                  <a:srgbClr val="000000"/>
                </a:solidFill>
                <a:latin typeface="Times New Roman"/>
              </a:rPr>
              <a:t>, 2018</a:t>
            </a:r>
            <a:r>
              <a:rPr lang="en-GB" sz="1200">
                <a:solidFill>
                  <a:srgbClr val="000000"/>
                </a:solidFill>
                <a:latin typeface="Times New Roman"/>
              </a:rPr>
              <a:t>)</a:t>
            </a:r>
            <a:endParaRPr lang="en-GB">
              <a:solidFill>
                <a:srgbClr val="000000"/>
              </a:solidFill>
              <a:latin typeface="Aptos"/>
            </a:endParaRPr>
          </a:p>
          <a:p>
            <a:pPr algn="ctr"/>
            <a:endParaRPr lang="en-GB"/>
          </a:p>
        </p:txBody>
      </p:sp>
    </p:spTree>
    <p:extLst>
      <p:ext uri="{BB962C8B-B14F-4D97-AF65-F5344CB8AC3E}">
        <p14:creationId xmlns:p14="http://schemas.microsoft.com/office/powerpoint/2010/main" val="12717362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4D606F-79A8-2F73-58DF-14865FC40757}"/>
              </a:ext>
            </a:extLst>
          </p:cNvPr>
          <p:cNvSpPr txBox="1"/>
          <p:nvPr/>
        </p:nvSpPr>
        <p:spPr>
          <a:xfrm>
            <a:off x="156577" y="610646"/>
            <a:ext cx="11868408"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800" b="1">
                <a:solidFill>
                  <a:schemeClr val="bg1"/>
                </a:solidFill>
                <a:latin typeface="Times New Roman"/>
                <a:ea typeface="Times New Roman"/>
                <a:cs typeface="Times New Roman"/>
              </a:rPr>
              <a:t>Reference list</a:t>
            </a:r>
          </a:p>
          <a:p>
            <a:endParaRPr lang="en-US" b="1">
              <a:latin typeface="Times New Roman"/>
              <a:ea typeface="Times New Roman"/>
              <a:cs typeface="Times New Roman"/>
            </a:endParaRPr>
          </a:p>
          <a:p>
            <a:pPr>
              <a:lnSpc>
                <a:spcPct val="150000"/>
              </a:lnSpc>
            </a:pPr>
            <a:r>
              <a:rPr lang="en-US" sz="1200">
                <a:solidFill>
                  <a:schemeClr val="bg1"/>
                </a:solidFill>
                <a:latin typeface="Times New Roman"/>
                <a:ea typeface="Times New Roman"/>
                <a:cs typeface="Times New Roman"/>
              </a:rPr>
              <a:t>Crowe, S., Cresswell, K., Robertson, A., Huby, G., Avery, A. and Sheikh, A. (2011). The case study approach. </a:t>
            </a:r>
            <a:r>
              <a:rPr lang="en-US" sz="1200" i="1">
                <a:solidFill>
                  <a:schemeClr val="bg1"/>
                </a:solidFill>
                <a:latin typeface="Times New Roman"/>
                <a:ea typeface="Times New Roman"/>
                <a:cs typeface="Times New Roman"/>
              </a:rPr>
              <a:t>BMC Medical Research Methodology</a:t>
            </a:r>
            <a:r>
              <a:rPr lang="en-US" sz="1200">
                <a:solidFill>
                  <a:schemeClr val="bg1"/>
                </a:solidFill>
                <a:latin typeface="Times New Roman"/>
                <a:ea typeface="Times New Roman"/>
                <a:cs typeface="Times New Roman"/>
              </a:rPr>
              <a:t>, 11(1), pp.1–9. </a:t>
            </a:r>
            <a:r>
              <a:rPr lang="en-US" sz="1200" err="1">
                <a:solidFill>
                  <a:schemeClr val="bg1"/>
                </a:solidFill>
                <a:latin typeface="Times New Roman"/>
                <a:ea typeface="Times New Roman"/>
                <a:cs typeface="Times New Roman"/>
              </a:rPr>
              <a:t>doi:https</a:t>
            </a:r>
            <a:r>
              <a:rPr lang="en-US" sz="1200">
                <a:solidFill>
                  <a:schemeClr val="bg1"/>
                </a:solidFill>
                <a:latin typeface="Times New Roman"/>
                <a:ea typeface="Times New Roman"/>
                <a:cs typeface="Times New Roman"/>
              </a:rPr>
              <a:t>://doi.org/10.1186/1471-2288-11-100.</a:t>
            </a:r>
          </a:p>
          <a:p>
            <a:pPr>
              <a:lnSpc>
                <a:spcPct val="150000"/>
              </a:lnSpc>
            </a:pPr>
            <a:r>
              <a:rPr lang="en-US" sz="1200">
                <a:solidFill>
                  <a:schemeClr val="bg1"/>
                </a:solidFill>
                <a:latin typeface="Times New Roman"/>
                <a:ea typeface="Times New Roman"/>
                <a:cs typeface="Times New Roman"/>
              </a:rPr>
              <a:t>UNICEF (2022). </a:t>
            </a:r>
            <a:r>
              <a:rPr lang="en-US" sz="1200" i="1">
                <a:solidFill>
                  <a:schemeClr val="bg1"/>
                </a:solidFill>
                <a:latin typeface="Times New Roman"/>
                <a:ea typeface="Times New Roman"/>
                <a:cs typeface="Times New Roman"/>
              </a:rPr>
              <a:t>The Right to Education - UNICEF UK</a:t>
            </a:r>
            <a:r>
              <a:rPr lang="en-US" sz="1200">
                <a:solidFill>
                  <a:schemeClr val="bg1"/>
                </a:solidFill>
                <a:latin typeface="Times New Roman"/>
                <a:ea typeface="Times New Roman"/>
                <a:cs typeface="Times New Roman"/>
              </a:rPr>
              <a:t>. [online] UNICEF. Available at: https://www.unicef.org.uk/rights-respecting-schools/the-rrsa/the-right-to-education/ [Accessed 1 Feb. 2026].</a:t>
            </a:r>
          </a:p>
          <a:p>
            <a:pPr>
              <a:lnSpc>
                <a:spcPct val="150000"/>
              </a:lnSpc>
            </a:pPr>
            <a:r>
              <a:rPr lang="en-US" sz="1200" err="1">
                <a:solidFill>
                  <a:schemeClr val="bg1"/>
                </a:solidFill>
                <a:latin typeface="Times New Roman"/>
                <a:ea typeface="Times New Roman"/>
                <a:cs typeface="Times New Roman"/>
              </a:rPr>
              <a:t>Unicef</a:t>
            </a:r>
            <a:r>
              <a:rPr lang="en-US" sz="1200">
                <a:solidFill>
                  <a:schemeClr val="bg1"/>
                </a:solidFill>
                <a:latin typeface="Times New Roman"/>
                <a:ea typeface="Times New Roman"/>
                <a:cs typeface="Times New Roman"/>
              </a:rPr>
              <a:t> (2018). </a:t>
            </a:r>
            <a:r>
              <a:rPr lang="en-US" sz="1200" i="1">
                <a:solidFill>
                  <a:schemeClr val="bg1"/>
                </a:solidFill>
                <a:latin typeface="Times New Roman"/>
                <a:ea typeface="Times New Roman"/>
                <a:cs typeface="Times New Roman"/>
              </a:rPr>
              <a:t>Education</a:t>
            </a:r>
            <a:r>
              <a:rPr lang="en-US" sz="1200">
                <a:solidFill>
                  <a:schemeClr val="bg1"/>
                </a:solidFill>
                <a:latin typeface="Times New Roman"/>
                <a:ea typeface="Times New Roman"/>
                <a:cs typeface="Times New Roman"/>
              </a:rPr>
              <a:t>. [online] Unicef.org. Available at: https://www.unicef.org/cambodia/education [Accessed 1 Feb. 2026].</a:t>
            </a:r>
          </a:p>
          <a:p>
            <a:pPr>
              <a:lnSpc>
                <a:spcPct val="150000"/>
              </a:lnSpc>
            </a:pPr>
            <a:r>
              <a:rPr lang="en-US" sz="1200">
                <a:solidFill>
                  <a:schemeClr val="bg1"/>
                </a:solidFill>
                <a:latin typeface="Times New Roman"/>
                <a:ea typeface="Times New Roman"/>
                <a:cs typeface="Times New Roman"/>
              </a:rPr>
              <a:t>Unicef.org. (2026). </a:t>
            </a:r>
            <a:r>
              <a:rPr lang="en-US" sz="1200" i="1">
                <a:solidFill>
                  <a:schemeClr val="bg1"/>
                </a:solidFill>
                <a:latin typeface="Times New Roman"/>
                <a:ea typeface="Times New Roman"/>
                <a:cs typeface="Times New Roman"/>
              </a:rPr>
              <a:t>Welcome To Zscaler Directory Authentication</a:t>
            </a:r>
            <a:r>
              <a:rPr lang="en-US" sz="1200">
                <a:solidFill>
                  <a:schemeClr val="bg1"/>
                </a:solidFill>
                <a:latin typeface="Times New Roman"/>
                <a:ea typeface="Times New Roman"/>
                <a:cs typeface="Times New Roman"/>
              </a:rPr>
              <a:t>. [online] Available at: https://www.unicef.org/cambodia/press-releases/cambodia-launches-first-childrens-climate-risk-index-and-signs-unicefs-declaration [Accessed 1 Feb. 2026].</a:t>
            </a:r>
          </a:p>
          <a:p>
            <a:pPr>
              <a:lnSpc>
                <a:spcPct val="150000"/>
              </a:lnSpc>
            </a:pPr>
            <a:endParaRPr lang="en-US" sz="1200">
              <a:latin typeface="Times New Roman"/>
              <a:cs typeface="Times New Roman"/>
            </a:endParaRPr>
          </a:p>
          <a:p>
            <a:pPr algn="ctr"/>
            <a:endParaRPr lang="en-GB"/>
          </a:p>
        </p:txBody>
      </p:sp>
    </p:spTree>
    <p:extLst>
      <p:ext uri="{BB962C8B-B14F-4D97-AF65-F5344CB8AC3E}">
        <p14:creationId xmlns:p14="http://schemas.microsoft.com/office/powerpoint/2010/main" val="14280026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051988-83F0-0D67-D946-F0EFA5AEAB9B}"/>
              </a:ext>
            </a:extLst>
          </p:cNvPr>
          <p:cNvSpPr txBox="1"/>
          <p:nvPr/>
        </p:nvSpPr>
        <p:spPr>
          <a:xfrm>
            <a:off x="588274" y="393581"/>
            <a:ext cx="11053312"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a:solidFill>
                  <a:srgbClr val="C00000"/>
                </a:solidFill>
                <a:latin typeface="Times New Roman"/>
                <a:cs typeface="Times New Roman"/>
              </a:rPr>
              <a:t>Case Study Context : Bangladesh</a:t>
            </a:r>
            <a:endParaRPr lang="en-US">
              <a:solidFill>
                <a:srgbClr val="C00000"/>
              </a:solidFill>
              <a:latin typeface="Times New Roman"/>
              <a:cs typeface="Times New Roman"/>
            </a:endParaRPr>
          </a:p>
        </p:txBody>
      </p:sp>
      <p:pic>
        <p:nvPicPr>
          <p:cNvPr id="3" name="Picture 2" descr="Case study: Bangladesh - Rivers and ...">
            <a:extLst>
              <a:ext uri="{FF2B5EF4-FFF2-40B4-BE49-F238E27FC236}">
                <a16:creationId xmlns:a16="http://schemas.microsoft.com/office/drawing/2014/main" id="{24FE8BA7-F164-A309-748D-659D18B7D023}"/>
              </a:ext>
            </a:extLst>
          </p:cNvPr>
          <p:cNvPicPr>
            <a:picLocks noChangeAspect="1"/>
          </p:cNvPicPr>
          <p:nvPr/>
        </p:nvPicPr>
        <p:blipFill>
          <a:blip r:embed="rId3"/>
          <a:stretch>
            <a:fillRect/>
          </a:stretch>
        </p:blipFill>
        <p:spPr>
          <a:xfrm>
            <a:off x="589382" y="1839044"/>
            <a:ext cx="6570632" cy="4258214"/>
          </a:xfrm>
          <a:prstGeom prst="rect">
            <a:avLst/>
          </a:prstGeom>
        </p:spPr>
      </p:pic>
      <p:sp>
        <p:nvSpPr>
          <p:cNvPr id="48" name="TextBox 47">
            <a:extLst>
              <a:ext uri="{FF2B5EF4-FFF2-40B4-BE49-F238E27FC236}">
                <a16:creationId xmlns:a16="http://schemas.microsoft.com/office/drawing/2014/main" id="{BDB068F4-B0B6-5765-694B-C59A27B08B6E}"/>
              </a:ext>
            </a:extLst>
          </p:cNvPr>
          <p:cNvSpPr txBox="1"/>
          <p:nvPr/>
        </p:nvSpPr>
        <p:spPr>
          <a:xfrm>
            <a:off x="4762499" y="6222999"/>
            <a:ext cx="207962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Times New Roman"/>
                <a:cs typeface="Times New Roman"/>
              </a:rPr>
              <a:t>(BBC, 2019)</a:t>
            </a:r>
            <a:endParaRPr lang="en-US">
              <a:solidFill>
                <a:schemeClr val="bg1"/>
              </a:solidFill>
            </a:endParaRPr>
          </a:p>
        </p:txBody>
      </p:sp>
      <p:sp>
        <p:nvSpPr>
          <p:cNvPr id="41" name="TextBox 40">
            <a:extLst>
              <a:ext uri="{FF2B5EF4-FFF2-40B4-BE49-F238E27FC236}">
                <a16:creationId xmlns:a16="http://schemas.microsoft.com/office/drawing/2014/main" id="{75B660DE-CDD2-048B-6655-FFAB4CB23EDB}"/>
              </a:ext>
            </a:extLst>
          </p:cNvPr>
          <p:cNvSpPr txBox="1"/>
          <p:nvPr/>
        </p:nvSpPr>
        <p:spPr>
          <a:xfrm>
            <a:off x="5068957" y="6361043"/>
            <a:ext cx="167308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baseline="0">
                <a:solidFill>
                  <a:srgbClr val="FFFFFF"/>
                </a:solidFill>
                <a:latin typeface="Times New Roman"/>
              </a:rPr>
              <a:t>(BBC, 2019)</a:t>
            </a:r>
            <a:endParaRPr lang="en-US"/>
          </a:p>
        </p:txBody>
      </p:sp>
      <p:graphicFrame>
        <p:nvGraphicFramePr>
          <p:cNvPr id="43" name="Content Placeholder 2">
            <a:extLst>
              <a:ext uri="{FF2B5EF4-FFF2-40B4-BE49-F238E27FC236}">
                <a16:creationId xmlns:a16="http://schemas.microsoft.com/office/drawing/2014/main" id="{2E69835E-B14D-83E7-D2D8-CDDB14A95F18}"/>
              </a:ext>
            </a:extLst>
          </p:cNvPr>
          <p:cNvGraphicFramePr>
            <a:graphicFrameLocks noGrp="1"/>
          </p:cNvGraphicFramePr>
          <p:nvPr>
            <p:extLst>
              <p:ext uri="{D42A27DB-BD31-4B8C-83A1-F6EECF244321}">
                <p14:modId xmlns:p14="http://schemas.microsoft.com/office/powerpoint/2010/main" val="4287192941"/>
              </p:ext>
            </p:extLst>
          </p:nvPr>
        </p:nvGraphicFramePr>
        <p:xfrm>
          <a:off x="7488448" y="1088188"/>
          <a:ext cx="4147869" cy="53329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4" name="TextBox 13">
            <a:extLst>
              <a:ext uri="{FF2B5EF4-FFF2-40B4-BE49-F238E27FC236}">
                <a16:creationId xmlns:a16="http://schemas.microsoft.com/office/drawing/2014/main" id="{9588B385-BD34-ECB9-D290-0AED48D1C8BD}"/>
              </a:ext>
            </a:extLst>
          </p:cNvPr>
          <p:cNvSpPr txBox="1"/>
          <p:nvPr/>
        </p:nvSpPr>
        <p:spPr>
          <a:xfrm>
            <a:off x="9496778" y="6237111"/>
            <a:ext cx="21448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Jodie Todd</a:t>
            </a:r>
          </a:p>
        </p:txBody>
      </p:sp>
    </p:spTree>
    <p:extLst>
      <p:ext uri="{BB962C8B-B14F-4D97-AF65-F5344CB8AC3E}">
        <p14:creationId xmlns:p14="http://schemas.microsoft.com/office/powerpoint/2010/main" val="4904240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descr="Bangladeshi children ...">
            <a:extLst>
              <a:ext uri="{FF2B5EF4-FFF2-40B4-BE49-F238E27FC236}">
                <a16:creationId xmlns:a16="http://schemas.microsoft.com/office/drawing/2014/main" id="{0282D8B5-3743-8158-0325-0D861579EDC2}"/>
              </a:ext>
            </a:extLst>
          </p:cNvPr>
          <p:cNvPicPr>
            <a:picLocks noChangeAspect="1"/>
          </p:cNvPicPr>
          <p:nvPr/>
        </p:nvPicPr>
        <p:blipFill>
          <a:blip r:embed="rId3"/>
          <a:srcRect t="8172"/>
          <a:stretch>
            <a:fillRect/>
          </a:stretch>
        </p:blipFill>
        <p:spPr>
          <a:xfrm>
            <a:off x="6699862" y="1222084"/>
            <a:ext cx="5333987" cy="4873915"/>
          </a:xfrm>
          <a:prstGeom prst="rect">
            <a:avLst/>
          </a:prstGeom>
        </p:spPr>
      </p:pic>
      <p:sp>
        <p:nvSpPr>
          <p:cNvPr id="9" name="Footer Placeholder 5">
            <a:extLst>
              <a:ext uri="{FF2B5EF4-FFF2-40B4-BE49-F238E27FC236}">
                <a16:creationId xmlns:a16="http://schemas.microsoft.com/office/drawing/2014/main" id="{D6E44E42-B697-9F85-F0A7-95FD0D638814}"/>
              </a:ext>
            </a:extLst>
          </p:cNvPr>
          <p:cNvSpPr>
            <a:spLocks noGrp="1"/>
          </p:cNvSpPr>
          <p:nvPr/>
        </p:nvSpPr>
        <p:spPr>
          <a:xfrm>
            <a:off x="7344016" y="6424761"/>
            <a:ext cx="4059936" cy="365125"/>
          </a:xfrm>
          <a:prstGeom prst="rect">
            <a:avLst/>
          </a:prstGeom>
        </p:spPr>
        <p:txBody>
          <a:bodyPr vert="horz" lIns="91440" tIns="45720" rIns="91440" bIns="45720" rtlCol="0" anchor="ctr">
            <a:normAutofit/>
          </a:bodyPr>
          <a:lstStyle>
            <a:defPPr>
              <a:defRPr lang="en-US"/>
            </a:defPPr>
            <a:lvl1pPr marL="0" algn="r" defTabSz="914400" rtl="0" eaLnBrk="1" latinLnBrk="0" hangingPunct="1">
              <a:defRPr sz="800" b="0" kern="1200" cap="all" spc="0" baseline="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r>
              <a:rPr lang="en-US" sz="700" b="0" kern="1200" cap="all" spc="0" baseline="0">
                <a:latin typeface="+mn-lt"/>
                <a:ea typeface="+mn-ea"/>
                <a:cs typeface="+mn-cs"/>
              </a:rPr>
              <a:t>
              </a:t>
            </a:r>
          </a:p>
        </p:txBody>
      </p:sp>
      <p:sp>
        <p:nvSpPr>
          <p:cNvPr id="10" name="TextBox 4">
            <a:extLst>
              <a:ext uri="{FF2B5EF4-FFF2-40B4-BE49-F238E27FC236}">
                <a16:creationId xmlns:a16="http://schemas.microsoft.com/office/drawing/2014/main" id="{8C958381-405A-BDFA-0ED7-EE9BF9253004}"/>
              </a:ext>
            </a:extLst>
          </p:cNvPr>
          <p:cNvSpPr txBox="1"/>
          <p:nvPr/>
        </p:nvSpPr>
        <p:spPr>
          <a:xfrm>
            <a:off x="9367967" y="6417733"/>
            <a:ext cx="2245743"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1200">
                <a:solidFill>
                  <a:schemeClr val="bg1"/>
                </a:solidFill>
                <a:latin typeface="Times New Roman"/>
                <a:ea typeface="Times New Roman"/>
                <a:cs typeface="Times New Roman"/>
              </a:rPr>
              <a:t>(Aljazeera, 2019)</a:t>
            </a:r>
            <a:endParaRPr lang="en-US">
              <a:solidFill>
                <a:schemeClr val="bg1"/>
              </a:solidFill>
            </a:endParaRPr>
          </a:p>
        </p:txBody>
      </p:sp>
      <p:sp>
        <p:nvSpPr>
          <p:cNvPr id="2" name="TextBox 1">
            <a:extLst>
              <a:ext uri="{FF2B5EF4-FFF2-40B4-BE49-F238E27FC236}">
                <a16:creationId xmlns:a16="http://schemas.microsoft.com/office/drawing/2014/main" id="{50E19AE7-2733-9F21-6451-C236DCD04EC5}"/>
              </a:ext>
            </a:extLst>
          </p:cNvPr>
          <p:cNvSpPr txBox="1"/>
          <p:nvPr/>
        </p:nvSpPr>
        <p:spPr>
          <a:xfrm>
            <a:off x="161847" y="334786"/>
            <a:ext cx="1142219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a:solidFill>
                  <a:srgbClr val="C00000"/>
                </a:solidFill>
                <a:latin typeface="Times New Roman"/>
                <a:cs typeface="Times New Roman"/>
              </a:rPr>
              <a:t>Climate Change &amp;Education Disruption</a:t>
            </a:r>
            <a:endParaRPr lang="en-US">
              <a:solidFill>
                <a:srgbClr val="C00000"/>
              </a:solidFill>
              <a:latin typeface="Times New Roman"/>
              <a:cs typeface="Times New Roman"/>
            </a:endParaRPr>
          </a:p>
        </p:txBody>
      </p:sp>
      <p:sp>
        <p:nvSpPr>
          <p:cNvPr id="3" name="TextBox 2">
            <a:extLst>
              <a:ext uri="{FF2B5EF4-FFF2-40B4-BE49-F238E27FC236}">
                <a16:creationId xmlns:a16="http://schemas.microsoft.com/office/drawing/2014/main" id="{98685640-2502-670B-9D8D-F2A70689B25E}"/>
              </a:ext>
            </a:extLst>
          </p:cNvPr>
          <p:cNvSpPr txBox="1"/>
          <p:nvPr/>
        </p:nvSpPr>
        <p:spPr>
          <a:xfrm>
            <a:off x="878806" y="1774196"/>
            <a:ext cx="4027714" cy="37664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nSpc>
                <a:spcPct val="120000"/>
              </a:lnSpc>
              <a:spcBef>
                <a:spcPts val="1000"/>
              </a:spcBef>
              <a:spcAft>
                <a:spcPts val="600"/>
              </a:spcAft>
              <a:buFont typeface="Arial,Sans-Serif"/>
              <a:buChar char="•"/>
            </a:pPr>
            <a:r>
              <a:rPr lang="en-US" sz="2000" b="1">
                <a:solidFill>
                  <a:schemeClr val="bg1"/>
                </a:solidFill>
                <a:latin typeface="Times New Roman"/>
                <a:cs typeface="Times New Roman"/>
              </a:rPr>
              <a:t>Impact of Climate Change on Education</a:t>
            </a:r>
            <a:endParaRPr lang="en-US" sz="2000">
              <a:solidFill>
                <a:schemeClr val="bg1"/>
              </a:solidFill>
              <a:latin typeface="Times New Roman"/>
              <a:cs typeface="Times New Roman"/>
            </a:endParaRPr>
          </a:p>
          <a:p>
            <a:pPr marL="228600" indent="-228600">
              <a:lnSpc>
                <a:spcPct val="120000"/>
              </a:lnSpc>
              <a:spcBef>
                <a:spcPts val="1000"/>
              </a:spcBef>
              <a:spcAft>
                <a:spcPts val="600"/>
              </a:spcAft>
              <a:buFont typeface="Arial,Sans-Serif"/>
              <a:buChar char="•"/>
            </a:pPr>
            <a:r>
              <a:rPr lang="en-US" sz="2000">
                <a:solidFill>
                  <a:schemeClr val="bg1"/>
                </a:solidFill>
                <a:latin typeface="Times New Roman"/>
                <a:cs typeface="Times New Roman"/>
              </a:rPr>
              <a:t>Flooding damages school infrastructure</a:t>
            </a:r>
          </a:p>
          <a:p>
            <a:pPr marL="228600" indent="-228600">
              <a:lnSpc>
                <a:spcPct val="120000"/>
              </a:lnSpc>
              <a:spcBef>
                <a:spcPts val="1000"/>
              </a:spcBef>
              <a:spcAft>
                <a:spcPts val="600"/>
              </a:spcAft>
              <a:buFont typeface="Arial,Sans-Serif"/>
              <a:buChar char="•"/>
            </a:pPr>
            <a:r>
              <a:rPr lang="en-US" sz="2000">
                <a:solidFill>
                  <a:schemeClr val="bg1"/>
                </a:solidFill>
                <a:latin typeface="Times New Roman"/>
                <a:cs typeface="Times New Roman"/>
              </a:rPr>
              <a:t>School closures interrupt learning continuity</a:t>
            </a:r>
          </a:p>
          <a:p>
            <a:pPr marL="228600" indent="-228600">
              <a:lnSpc>
                <a:spcPct val="120000"/>
              </a:lnSpc>
              <a:spcBef>
                <a:spcPts val="1000"/>
              </a:spcBef>
              <a:spcAft>
                <a:spcPts val="600"/>
              </a:spcAft>
              <a:buFont typeface="Arial,Sans-Serif"/>
              <a:buChar char="•"/>
            </a:pPr>
            <a:r>
              <a:rPr lang="en-US" sz="2000">
                <a:solidFill>
                  <a:schemeClr val="bg1"/>
                </a:solidFill>
                <a:latin typeface="Times New Roman"/>
                <a:cs typeface="Times New Roman"/>
              </a:rPr>
              <a:t>Increased risk of dropout, especially for girls</a:t>
            </a:r>
            <a:endParaRPr lang="en-US">
              <a:solidFill>
                <a:schemeClr val="bg1"/>
              </a:solidFill>
              <a:latin typeface="Times New Roman"/>
              <a:cs typeface="Times New Roman"/>
            </a:endParaRPr>
          </a:p>
        </p:txBody>
      </p:sp>
      <p:sp>
        <p:nvSpPr>
          <p:cNvPr id="5" name="TextBox 4">
            <a:extLst>
              <a:ext uri="{FF2B5EF4-FFF2-40B4-BE49-F238E27FC236}">
                <a16:creationId xmlns:a16="http://schemas.microsoft.com/office/drawing/2014/main" id="{83909854-D4AE-EADE-04B9-1EA2D6BC4E08}"/>
              </a:ext>
            </a:extLst>
          </p:cNvPr>
          <p:cNvSpPr txBox="1"/>
          <p:nvPr/>
        </p:nvSpPr>
        <p:spPr>
          <a:xfrm>
            <a:off x="3287485" y="6008914"/>
            <a:ext cx="1981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Times New Roman"/>
                <a:cs typeface="Times New Roman"/>
              </a:rPr>
              <a:t>(UNICEF, 2024)</a:t>
            </a:r>
            <a:endParaRPr lang="en-US">
              <a:solidFill>
                <a:schemeClr val="bg1"/>
              </a:solidFill>
            </a:endParaRPr>
          </a:p>
        </p:txBody>
      </p:sp>
    </p:spTree>
    <p:extLst>
      <p:ext uri="{BB962C8B-B14F-4D97-AF65-F5344CB8AC3E}">
        <p14:creationId xmlns:p14="http://schemas.microsoft.com/office/powerpoint/2010/main" val="19996952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descr="UNICEF and Bangladesh flag editorial stock image. Illustration of  association - 289426074">
            <a:extLst>
              <a:ext uri="{FF2B5EF4-FFF2-40B4-BE49-F238E27FC236}">
                <a16:creationId xmlns:a16="http://schemas.microsoft.com/office/drawing/2014/main" id="{CDFC9A03-24F8-9123-DC8E-0D4C9EABA335}"/>
              </a:ext>
            </a:extLst>
          </p:cNvPr>
          <p:cNvPicPr>
            <a:picLocks noChangeAspect="1"/>
          </p:cNvPicPr>
          <p:nvPr/>
        </p:nvPicPr>
        <p:blipFill>
          <a:blip r:embed="rId3"/>
          <a:srcRect b="8537"/>
          <a:stretch>
            <a:fillRect/>
          </a:stretch>
        </p:blipFill>
        <p:spPr>
          <a:xfrm>
            <a:off x="8036963" y="416953"/>
            <a:ext cx="3162999" cy="1782783"/>
          </a:xfrm>
          <a:prstGeom prst="rect">
            <a:avLst/>
          </a:prstGeom>
        </p:spPr>
      </p:pic>
      <p:sp>
        <p:nvSpPr>
          <p:cNvPr id="3" name="TextBox 2">
            <a:extLst>
              <a:ext uri="{FF2B5EF4-FFF2-40B4-BE49-F238E27FC236}">
                <a16:creationId xmlns:a16="http://schemas.microsoft.com/office/drawing/2014/main" id="{AC01F519-180C-D90F-5DC6-14CFDB2AC48E}"/>
              </a:ext>
            </a:extLst>
          </p:cNvPr>
          <p:cNvSpPr txBox="1"/>
          <p:nvPr/>
        </p:nvSpPr>
        <p:spPr>
          <a:xfrm>
            <a:off x="372533" y="423333"/>
            <a:ext cx="8263466"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a:solidFill>
                  <a:srgbClr val="C00000"/>
                </a:solidFill>
                <a:latin typeface="Times New Roman"/>
                <a:ea typeface="+mn-lt"/>
                <a:cs typeface="Times New Roman"/>
              </a:rPr>
              <a:t>UNICEF’s Climate-Resilient Education Response in Bangladesh</a:t>
            </a:r>
            <a:endParaRPr lang="en-US" b="1">
              <a:solidFill>
                <a:srgbClr val="C00000"/>
              </a:solidFill>
              <a:latin typeface="Times New Roman"/>
              <a:cs typeface="Times New Roman"/>
            </a:endParaRPr>
          </a:p>
        </p:txBody>
      </p:sp>
      <p:sp>
        <p:nvSpPr>
          <p:cNvPr id="4" name="TextBox 3">
            <a:extLst>
              <a:ext uri="{FF2B5EF4-FFF2-40B4-BE49-F238E27FC236}">
                <a16:creationId xmlns:a16="http://schemas.microsoft.com/office/drawing/2014/main" id="{44C5C316-A83D-BF11-0369-240FB75777A6}"/>
              </a:ext>
            </a:extLst>
          </p:cNvPr>
          <p:cNvSpPr txBox="1"/>
          <p:nvPr/>
        </p:nvSpPr>
        <p:spPr>
          <a:xfrm>
            <a:off x="5040063" y="2907102"/>
            <a:ext cx="6536266" cy="32942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20000"/>
              </a:lnSpc>
              <a:spcBef>
                <a:spcPts val="1000"/>
              </a:spcBef>
              <a:buFont typeface="Arial"/>
              <a:buChar char="•"/>
            </a:pPr>
            <a:endParaRPr lang="en-US" sz="2400" b="1">
              <a:latin typeface="Times New Roman"/>
              <a:cs typeface="Times New Roman"/>
            </a:endParaRPr>
          </a:p>
          <a:p>
            <a:pPr marL="285750" indent="-285750">
              <a:lnSpc>
                <a:spcPct val="120000"/>
              </a:lnSpc>
              <a:spcBef>
                <a:spcPts val="1000"/>
              </a:spcBef>
              <a:buFont typeface="Arial"/>
              <a:buChar char="•"/>
            </a:pPr>
            <a:r>
              <a:rPr lang="en-US" sz="2400">
                <a:solidFill>
                  <a:schemeClr val="bg1"/>
                </a:solidFill>
                <a:latin typeface="Times New Roman"/>
                <a:cs typeface="Times New Roman"/>
              </a:rPr>
              <a:t>Flood-resistant and raised school buildings</a:t>
            </a:r>
          </a:p>
          <a:p>
            <a:pPr marL="285750" indent="-285750">
              <a:lnSpc>
                <a:spcPct val="120000"/>
              </a:lnSpc>
              <a:spcBef>
                <a:spcPts val="1000"/>
              </a:spcBef>
              <a:buFont typeface="Arial"/>
              <a:buChar char="•"/>
            </a:pPr>
            <a:r>
              <a:rPr lang="en-US" sz="2400">
                <a:solidFill>
                  <a:schemeClr val="bg1"/>
                </a:solidFill>
                <a:latin typeface="Times New Roman"/>
                <a:cs typeface="Times New Roman"/>
              </a:rPr>
              <a:t>Temporary learning spaces during emergencies</a:t>
            </a:r>
          </a:p>
          <a:p>
            <a:pPr marL="285750" indent="-285750">
              <a:lnSpc>
                <a:spcPct val="120000"/>
              </a:lnSpc>
              <a:spcBef>
                <a:spcPts val="1000"/>
              </a:spcBef>
              <a:buFont typeface="Arial"/>
              <a:buChar char="•"/>
            </a:pPr>
            <a:r>
              <a:rPr lang="en-US" sz="2400">
                <a:solidFill>
                  <a:schemeClr val="bg1"/>
                </a:solidFill>
                <a:latin typeface="Times New Roman"/>
                <a:cs typeface="Times New Roman"/>
              </a:rPr>
              <a:t>Disaster risk planning within education systems</a:t>
            </a:r>
          </a:p>
          <a:p>
            <a:pPr marL="285750" indent="-285750">
              <a:lnSpc>
                <a:spcPct val="120000"/>
              </a:lnSpc>
              <a:spcBef>
                <a:spcPts val="1000"/>
              </a:spcBef>
              <a:buFont typeface="Arial"/>
              <a:buChar char="•"/>
            </a:pPr>
            <a:r>
              <a:rPr lang="en-US" sz="2400">
                <a:solidFill>
                  <a:schemeClr val="bg1"/>
                </a:solidFill>
                <a:latin typeface="Times New Roman"/>
                <a:cs typeface="Times New Roman"/>
              </a:rPr>
              <a:t>Climate awareness integrated into learning</a:t>
            </a:r>
          </a:p>
          <a:p>
            <a:pPr marL="285750" indent="-285750">
              <a:lnSpc>
                <a:spcPct val="120000"/>
              </a:lnSpc>
              <a:spcBef>
                <a:spcPts val="1000"/>
              </a:spcBef>
              <a:buFont typeface="Arial"/>
              <a:buChar char="•"/>
            </a:pPr>
            <a:endParaRPr lang="en-US" sz="2000">
              <a:latin typeface="Calibri"/>
              <a:ea typeface="Calibri"/>
              <a:cs typeface="Calibri"/>
            </a:endParaRPr>
          </a:p>
        </p:txBody>
      </p:sp>
      <p:sp>
        <p:nvSpPr>
          <p:cNvPr id="5" name="TextBox 4">
            <a:extLst>
              <a:ext uri="{FF2B5EF4-FFF2-40B4-BE49-F238E27FC236}">
                <a16:creationId xmlns:a16="http://schemas.microsoft.com/office/drawing/2014/main" id="{5DE0C7EC-E2D3-4ACF-53FB-B17BF837D1A7}"/>
              </a:ext>
            </a:extLst>
          </p:cNvPr>
          <p:cNvSpPr txBox="1"/>
          <p:nvPr/>
        </p:nvSpPr>
        <p:spPr>
          <a:xfrm>
            <a:off x="9814624" y="2534888"/>
            <a:ext cx="138853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Times New Roman"/>
                <a:cs typeface="Times New Roman"/>
              </a:rPr>
              <a:t>(Titov, 2023)</a:t>
            </a:r>
            <a:endParaRPr lang="en-US">
              <a:solidFill>
                <a:schemeClr val="bg1"/>
              </a:solidFill>
            </a:endParaRPr>
          </a:p>
        </p:txBody>
      </p:sp>
      <p:pic>
        <p:nvPicPr>
          <p:cNvPr id="8" name="Picture 7" descr="Take action | UNICEF Bangladesh">
            <a:extLst>
              <a:ext uri="{FF2B5EF4-FFF2-40B4-BE49-F238E27FC236}">
                <a16:creationId xmlns:a16="http://schemas.microsoft.com/office/drawing/2014/main" id="{F2FBCEE9-9E47-A52B-4126-AB9A8B044589}"/>
              </a:ext>
            </a:extLst>
          </p:cNvPr>
          <p:cNvPicPr>
            <a:picLocks noChangeAspect="1"/>
          </p:cNvPicPr>
          <p:nvPr/>
        </p:nvPicPr>
        <p:blipFill>
          <a:blip r:embed="rId4"/>
          <a:stretch>
            <a:fillRect/>
          </a:stretch>
        </p:blipFill>
        <p:spPr>
          <a:xfrm>
            <a:off x="366603" y="2533602"/>
            <a:ext cx="4226044" cy="3395572"/>
          </a:xfrm>
          <a:prstGeom prst="rect">
            <a:avLst/>
          </a:prstGeom>
        </p:spPr>
      </p:pic>
      <p:sp>
        <p:nvSpPr>
          <p:cNvPr id="9" name="TextBox 8">
            <a:extLst>
              <a:ext uri="{FF2B5EF4-FFF2-40B4-BE49-F238E27FC236}">
                <a16:creationId xmlns:a16="http://schemas.microsoft.com/office/drawing/2014/main" id="{6A8CE011-F182-CD53-89AB-40DC1651A664}"/>
              </a:ext>
            </a:extLst>
          </p:cNvPr>
          <p:cNvSpPr txBox="1"/>
          <p:nvPr/>
        </p:nvSpPr>
        <p:spPr>
          <a:xfrm>
            <a:off x="2692400" y="6248400"/>
            <a:ext cx="1659466" cy="4064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1" name="TextBox 10">
            <a:extLst>
              <a:ext uri="{FF2B5EF4-FFF2-40B4-BE49-F238E27FC236}">
                <a16:creationId xmlns:a16="http://schemas.microsoft.com/office/drawing/2014/main" id="{B8A5C88F-357D-88ED-E976-46FB404BAD9E}"/>
              </a:ext>
            </a:extLst>
          </p:cNvPr>
          <p:cNvSpPr txBox="1"/>
          <p:nvPr/>
        </p:nvSpPr>
        <p:spPr>
          <a:xfrm>
            <a:off x="2844800" y="6180667"/>
            <a:ext cx="147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Times New Roman"/>
                <a:cs typeface="Times New Roman"/>
              </a:rPr>
              <a:t>(UNICEF, 2018)</a:t>
            </a:r>
            <a:endParaRPr lang="en-US">
              <a:solidFill>
                <a:schemeClr val="bg1"/>
              </a:solidFill>
            </a:endParaRPr>
          </a:p>
        </p:txBody>
      </p:sp>
      <p:sp>
        <p:nvSpPr>
          <p:cNvPr id="12" name="TextBox 11">
            <a:extLst>
              <a:ext uri="{FF2B5EF4-FFF2-40B4-BE49-F238E27FC236}">
                <a16:creationId xmlns:a16="http://schemas.microsoft.com/office/drawing/2014/main" id="{E7568B7A-C83D-FC83-52F9-816F0F897EE1}"/>
              </a:ext>
            </a:extLst>
          </p:cNvPr>
          <p:cNvSpPr txBox="1"/>
          <p:nvPr/>
        </p:nvSpPr>
        <p:spPr>
          <a:xfrm>
            <a:off x="9579428" y="6487885"/>
            <a:ext cx="1981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a:latin typeface="Times New Roman"/>
                <a:ea typeface="Times New Roman"/>
                <a:cs typeface="Times New Roman"/>
              </a:rPr>
              <a:t>(UNICEF, 2024)</a:t>
            </a:r>
            <a:endParaRPr lang="en-US"/>
          </a:p>
        </p:txBody>
      </p:sp>
    </p:spTree>
    <p:extLst>
      <p:ext uri="{BB962C8B-B14F-4D97-AF65-F5344CB8AC3E}">
        <p14:creationId xmlns:p14="http://schemas.microsoft.com/office/powerpoint/2010/main" val="20324693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C70D82C-CFB8-74C1-E6B7-69B4367D9BFA}"/>
              </a:ext>
            </a:extLst>
          </p:cNvPr>
          <p:cNvSpPr txBox="1"/>
          <p:nvPr/>
        </p:nvSpPr>
        <p:spPr>
          <a:xfrm>
            <a:off x="643192" y="609600"/>
            <a:ext cx="3643674" cy="1905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2800" b="1" cap="all">
                <a:ln w="3175" cmpd="sng">
                  <a:noFill/>
                </a:ln>
                <a:solidFill>
                  <a:srgbClr val="C00000"/>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a:t>
            </a:r>
            <a:r>
              <a:rPr lang="en-US" sz="3200" b="1" cap="all">
                <a:ln w="3175" cmpd="sng">
                  <a:noFill/>
                </a:ln>
                <a:solidFill>
                  <a:srgbClr val="C00000"/>
                </a:solidFill>
                <a:effectLst>
                  <a:glow rad="38100">
                    <a:schemeClr val="bg1">
                      <a:lumMod val="65000"/>
                      <a:lumOff val="35000"/>
                      <a:alpha val="40000"/>
                    </a:schemeClr>
                  </a:glow>
                  <a:outerShdw blurRad="28575" dist="38100" dir="14040000" algn="tl" rotWithShape="0">
                    <a:srgbClr val="000000">
                      <a:alpha val="25000"/>
                    </a:srgbClr>
                  </a:outerShdw>
                </a:effectLst>
                <a:latin typeface="Times New Roman"/>
                <a:ea typeface="+mj-ea"/>
                <a:cs typeface="Times New Roman"/>
              </a:rPr>
              <a:t>Impact &amp; Limitations</a:t>
            </a:r>
            <a:endParaRPr lang="en-US" sz="3200" cap="all">
              <a:ln w="3175" cmpd="sng">
                <a:noFill/>
              </a:ln>
              <a:solidFill>
                <a:srgbClr val="C00000"/>
              </a:solidFill>
              <a:effectLst>
                <a:glow rad="38100">
                  <a:schemeClr val="bg1">
                    <a:lumMod val="65000"/>
                    <a:lumOff val="35000"/>
                    <a:alpha val="40000"/>
                  </a:schemeClr>
                </a:glow>
                <a:outerShdw blurRad="28575" dist="38100" dir="14040000" algn="tl" rotWithShape="0">
                  <a:srgbClr val="000000">
                    <a:alpha val="25000"/>
                  </a:srgbClr>
                </a:outerShdw>
              </a:effectLst>
              <a:latin typeface="Times New Roman"/>
              <a:ea typeface="+mj-ea"/>
              <a:cs typeface="Times New Roman"/>
            </a:endParaRPr>
          </a:p>
          <a:p>
            <a:pPr defTabSz="457200">
              <a:spcBef>
                <a:spcPct val="0"/>
              </a:spcBef>
              <a:spcAft>
                <a:spcPts val="600"/>
              </a:spcAft>
            </a:pPr>
            <a:endParaRPr lang="en-US" sz="28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endParaRPr>
          </a:p>
        </p:txBody>
      </p:sp>
      <p:pic>
        <p:nvPicPr>
          <p:cNvPr id="4" name="Picture 3" descr="Reimagining school construction for ...">
            <a:extLst>
              <a:ext uri="{FF2B5EF4-FFF2-40B4-BE49-F238E27FC236}">
                <a16:creationId xmlns:a16="http://schemas.microsoft.com/office/drawing/2014/main" id="{9ECF4F0D-52AB-FD88-FB36-6E54D7E98164}"/>
              </a:ext>
            </a:extLst>
          </p:cNvPr>
          <p:cNvPicPr>
            <a:picLocks noChangeAspect="1"/>
          </p:cNvPicPr>
          <p:nvPr/>
        </p:nvPicPr>
        <p:blipFill>
          <a:blip r:embed="rId3"/>
          <a:srcRect l="12292" r="-1" b="-1"/>
          <a:stretch>
            <a:fillRect/>
          </a:stretch>
        </p:blipFill>
        <p:spPr>
          <a:xfrm>
            <a:off x="4630994" y="645106"/>
            <a:ext cx="6916633" cy="5247747"/>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5" name="TextBox 4">
            <a:extLst>
              <a:ext uri="{FF2B5EF4-FFF2-40B4-BE49-F238E27FC236}">
                <a16:creationId xmlns:a16="http://schemas.microsoft.com/office/drawing/2014/main" id="{D60122C0-5A63-3674-F3E4-6A607327AB8F}"/>
              </a:ext>
            </a:extLst>
          </p:cNvPr>
          <p:cNvSpPr txBox="1"/>
          <p:nvPr/>
        </p:nvSpPr>
        <p:spPr>
          <a:xfrm>
            <a:off x="9210261" y="6278217"/>
            <a:ext cx="215347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Times New Roman"/>
                <a:cs typeface="Times New Roman"/>
              </a:rPr>
              <a:t>(UNICEF, 2022a)</a:t>
            </a:r>
            <a:endParaRPr lang="en-US">
              <a:solidFill>
                <a:schemeClr val="bg1"/>
              </a:solidFill>
            </a:endParaRPr>
          </a:p>
        </p:txBody>
      </p:sp>
      <p:sp>
        <p:nvSpPr>
          <p:cNvPr id="6" name="TextBox 5">
            <a:extLst>
              <a:ext uri="{FF2B5EF4-FFF2-40B4-BE49-F238E27FC236}">
                <a16:creationId xmlns:a16="http://schemas.microsoft.com/office/drawing/2014/main" id="{632098D8-340A-4304-629A-7BA3EA5E4074}"/>
              </a:ext>
            </a:extLst>
          </p:cNvPr>
          <p:cNvSpPr txBox="1"/>
          <p:nvPr/>
        </p:nvSpPr>
        <p:spPr>
          <a:xfrm>
            <a:off x="646980" y="2221302"/>
            <a:ext cx="3637473"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2000" b="1" baseline="0">
                <a:solidFill>
                  <a:schemeClr val="bg1"/>
                </a:solidFill>
                <a:latin typeface="Times New Roman"/>
                <a:ea typeface="Segoe UI"/>
                <a:cs typeface="Segoe UI"/>
              </a:rPr>
              <a:t>Impact and Ongoing Challenges</a:t>
            </a:r>
            <a:r>
              <a:rPr lang="en-US" sz="2000">
                <a:solidFill>
                  <a:schemeClr val="bg1"/>
                </a:solidFill>
                <a:latin typeface="Times New Roman"/>
                <a:ea typeface="Segoe UI"/>
                <a:cs typeface="Segoe UI"/>
              </a:rPr>
              <a:t>​</a:t>
            </a:r>
          </a:p>
          <a:p>
            <a:pPr marL="342900" indent="-342900">
              <a:buFont typeface="Calibri"/>
              <a:buChar char="-"/>
            </a:pPr>
            <a:r>
              <a:rPr lang="en-US" sz="2000" baseline="0">
                <a:solidFill>
                  <a:schemeClr val="bg1"/>
                </a:solidFill>
                <a:latin typeface="Times New Roman"/>
                <a:ea typeface="Segoe UI"/>
                <a:cs typeface="Segoe UI"/>
              </a:rPr>
              <a:t>Supports education </a:t>
            </a:r>
            <a:r>
              <a:rPr lang="en-US" sz="2000">
                <a:solidFill>
                  <a:schemeClr val="bg1"/>
                </a:solidFill>
                <a:latin typeface="Times New Roman"/>
                <a:ea typeface="Segoe UI"/>
                <a:cs typeface="Segoe UI"/>
              </a:rPr>
              <a:t>continuity during</a:t>
            </a:r>
            <a:r>
              <a:rPr lang="en-US" sz="2000" baseline="0">
                <a:solidFill>
                  <a:schemeClr val="bg1"/>
                </a:solidFill>
                <a:latin typeface="Times New Roman"/>
                <a:ea typeface="Segoe UI"/>
                <a:cs typeface="Segoe UI"/>
              </a:rPr>
              <a:t> climate crises</a:t>
            </a:r>
            <a:r>
              <a:rPr lang="en-US" sz="2000">
                <a:solidFill>
                  <a:schemeClr val="bg1"/>
                </a:solidFill>
                <a:latin typeface="Times New Roman"/>
                <a:ea typeface="Segoe UI"/>
                <a:cs typeface="Segoe UI"/>
              </a:rPr>
              <a:t>​</a:t>
            </a:r>
          </a:p>
          <a:p>
            <a:pPr marL="342900" indent="-342900">
              <a:buFont typeface="Calibri"/>
              <a:buChar char="-"/>
            </a:pPr>
            <a:r>
              <a:rPr lang="en-US" sz="2000" baseline="0">
                <a:solidFill>
                  <a:schemeClr val="bg1"/>
                </a:solidFill>
                <a:latin typeface="Times New Roman"/>
                <a:ea typeface="Segoe UI"/>
                <a:cs typeface="Segoe UI"/>
              </a:rPr>
              <a:t>Builds long-term resilience </a:t>
            </a:r>
            <a:r>
              <a:rPr lang="en-US" sz="2000">
                <a:solidFill>
                  <a:schemeClr val="bg1"/>
                </a:solidFill>
                <a:latin typeface="Times New Roman"/>
                <a:ea typeface="Segoe UI"/>
                <a:cs typeface="Segoe UI"/>
              </a:rPr>
              <a:t>in communities​</a:t>
            </a:r>
          </a:p>
          <a:p>
            <a:pPr marL="342900" indent="-342900">
              <a:buFont typeface="Calibri"/>
              <a:buChar char="-"/>
            </a:pPr>
            <a:r>
              <a:rPr lang="en-US" sz="2000" baseline="0">
                <a:solidFill>
                  <a:schemeClr val="bg1"/>
                </a:solidFill>
                <a:latin typeface="Times New Roman"/>
                <a:ea typeface="Segoe UI"/>
                <a:cs typeface="Segoe UI"/>
              </a:rPr>
              <a:t>However, programs rely </a:t>
            </a:r>
            <a:r>
              <a:rPr lang="en-US" sz="2000">
                <a:solidFill>
                  <a:schemeClr val="bg1"/>
                </a:solidFill>
                <a:latin typeface="Times New Roman"/>
                <a:ea typeface="Segoe UI"/>
                <a:cs typeface="Segoe UI"/>
              </a:rPr>
              <a:t>on funding</a:t>
            </a:r>
            <a:r>
              <a:rPr lang="en-US" sz="2000" baseline="0">
                <a:solidFill>
                  <a:schemeClr val="bg1"/>
                </a:solidFill>
                <a:latin typeface="Times New Roman"/>
                <a:ea typeface="Segoe UI"/>
                <a:cs typeface="Segoe UI"/>
              </a:rPr>
              <a:t> and government capacity</a:t>
            </a:r>
            <a:r>
              <a:rPr lang="en-US" sz="2000">
                <a:solidFill>
                  <a:schemeClr val="bg1"/>
                </a:solidFill>
                <a:latin typeface="Times New Roman"/>
                <a:ea typeface="Segoe UI"/>
                <a:cs typeface="Segoe UI"/>
              </a:rPr>
              <a:t>​</a:t>
            </a:r>
          </a:p>
          <a:p>
            <a:pPr marL="342900" indent="-342900">
              <a:buFont typeface="Calibri"/>
              <a:buChar char="-"/>
            </a:pPr>
            <a:r>
              <a:rPr lang="en-US" sz="2000" baseline="0">
                <a:solidFill>
                  <a:schemeClr val="bg1"/>
                </a:solidFill>
                <a:latin typeface="Times New Roman"/>
                <a:ea typeface="Segoe UI"/>
                <a:cs typeface="Segoe UI"/>
              </a:rPr>
              <a:t>Climate education not </a:t>
            </a:r>
            <a:r>
              <a:rPr lang="en-US" sz="2000">
                <a:solidFill>
                  <a:schemeClr val="bg1"/>
                </a:solidFill>
                <a:latin typeface="Times New Roman"/>
                <a:ea typeface="Segoe UI"/>
                <a:cs typeface="Segoe UI"/>
              </a:rPr>
              <a:t>consistently embedded</a:t>
            </a:r>
            <a:r>
              <a:rPr lang="en-US" sz="2000" baseline="0">
                <a:solidFill>
                  <a:schemeClr val="bg1"/>
                </a:solidFill>
                <a:latin typeface="Times New Roman"/>
                <a:ea typeface="Segoe UI"/>
                <a:cs typeface="Segoe UI"/>
              </a:rPr>
              <a:t> nationwide </a:t>
            </a:r>
          </a:p>
          <a:p>
            <a:pPr algn="ctr"/>
            <a:endParaRPr lang="en-US"/>
          </a:p>
        </p:txBody>
      </p:sp>
    </p:spTree>
    <p:extLst>
      <p:ext uri="{BB962C8B-B14F-4D97-AF65-F5344CB8AC3E}">
        <p14:creationId xmlns:p14="http://schemas.microsoft.com/office/powerpoint/2010/main" val="664889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46F2EF1-8FCF-2BCB-B1C8-1AC97DA01C54}"/>
              </a:ext>
            </a:extLst>
          </p:cNvPr>
          <p:cNvSpPr txBox="1"/>
          <p:nvPr/>
        </p:nvSpPr>
        <p:spPr>
          <a:xfrm>
            <a:off x="301925" y="150962"/>
            <a:ext cx="9388414" cy="1046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baseline="0">
                <a:solidFill>
                  <a:srgbClr val="C00000"/>
                </a:solidFill>
                <a:latin typeface="Times New Roman"/>
              </a:rPr>
              <a:t>Sustainability &amp; Long-Term Impact</a:t>
            </a:r>
            <a:endParaRPr lang="en-US">
              <a:solidFill>
                <a:srgbClr val="C00000"/>
              </a:solidFill>
            </a:endParaRPr>
          </a:p>
          <a:p>
            <a:pPr algn="ctr"/>
            <a:endParaRPr lang="en-US"/>
          </a:p>
        </p:txBody>
      </p:sp>
      <p:pic>
        <p:nvPicPr>
          <p:cNvPr id="5" name="Picture 4" descr="Ema wades through floodwaters in Bangladesh to continue learning: As  flooding closes schools, UNICEF works with Government and partners to  ensure children do not lose out on education - Bangladesh | ReliefWeb">
            <a:extLst>
              <a:ext uri="{FF2B5EF4-FFF2-40B4-BE49-F238E27FC236}">
                <a16:creationId xmlns:a16="http://schemas.microsoft.com/office/drawing/2014/main" id="{DA521111-7405-1A13-9CE7-BB48C7E1A4DF}"/>
              </a:ext>
            </a:extLst>
          </p:cNvPr>
          <p:cNvPicPr>
            <a:picLocks noChangeAspect="1"/>
          </p:cNvPicPr>
          <p:nvPr/>
        </p:nvPicPr>
        <p:blipFill>
          <a:blip r:embed="rId3"/>
          <a:stretch>
            <a:fillRect/>
          </a:stretch>
        </p:blipFill>
        <p:spPr>
          <a:xfrm>
            <a:off x="143324" y="1190625"/>
            <a:ext cx="5953125" cy="4476750"/>
          </a:xfrm>
          <a:prstGeom prst="rect">
            <a:avLst/>
          </a:prstGeom>
        </p:spPr>
      </p:pic>
      <p:pic>
        <p:nvPicPr>
          <p:cNvPr id="6" name="Picture 5" descr="Bangladesh floods take heavy toll on education - Asia News NetworkAsia News  Network">
            <a:extLst>
              <a:ext uri="{FF2B5EF4-FFF2-40B4-BE49-F238E27FC236}">
                <a16:creationId xmlns:a16="http://schemas.microsoft.com/office/drawing/2014/main" id="{219A505E-4407-1FB1-3BCE-426AFE7E370A}"/>
              </a:ext>
            </a:extLst>
          </p:cNvPr>
          <p:cNvPicPr>
            <a:picLocks noChangeAspect="1"/>
          </p:cNvPicPr>
          <p:nvPr/>
        </p:nvPicPr>
        <p:blipFill>
          <a:blip r:embed="rId4"/>
          <a:stretch>
            <a:fillRect/>
          </a:stretch>
        </p:blipFill>
        <p:spPr>
          <a:xfrm>
            <a:off x="7732683" y="3632889"/>
            <a:ext cx="3929691" cy="2410184"/>
          </a:xfrm>
          <a:prstGeom prst="rect">
            <a:avLst/>
          </a:prstGeom>
        </p:spPr>
      </p:pic>
      <p:sp>
        <p:nvSpPr>
          <p:cNvPr id="7" name="TextBox 6">
            <a:extLst>
              <a:ext uri="{FF2B5EF4-FFF2-40B4-BE49-F238E27FC236}">
                <a16:creationId xmlns:a16="http://schemas.microsoft.com/office/drawing/2014/main" id="{1C047EB9-33B5-5091-4910-412C8235656B}"/>
              </a:ext>
            </a:extLst>
          </p:cNvPr>
          <p:cNvSpPr txBox="1"/>
          <p:nvPr/>
        </p:nvSpPr>
        <p:spPr>
          <a:xfrm>
            <a:off x="3149600" y="5791200"/>
            <a:ext cx="2167466" cy="5080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9" name="TextBox 8">
            <a:extLst>
              <a:ext uri="{FF2B5EF4-FFF2-40B4-BE49-F238E27FC236}">
                <a16:creationId xmlns:a16="http://schemas.microsoft.com/office/drawing/2014/main" id="{8D1DDFDE-A4B7-ADD0-A652-8E199D66F0A5}"/>
              </a:ext>
            </a:extLst>
          </p:cNvPr>
          <p:cNvSpPr txBox="1"/>
          <p:nvPr/>
        </p:nvSpPr>
        <p:spPr>
          <a:xfrm>
            <a:off x="4665293" y="6041046"/>
            <a:ext cx="130386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Times New Roman"/>
                <a:cs typeface="Times New Roman"/>
              </a:rPr>
              <a:t>(Fund, 2022)</a:t>
            </a:r>
            <a:endParaRPr lang="en-US">
              <a:solidFill>
                <a:schemeClr val="bg1"/>
              </a:solidFill>
            </a:endParaRPr>
          </a:p>
        </p:txBody>
      </p:sp>
      <p:sp>
        <p:nvSpPr>
          <p:cNvPr id="10" name="TextBox 9">
            <a:extLst>
              <a:ext uri="{FF2B5EF4-FFF2-40B4-BE49-F238E27FC236}">
                <a16:creationId xmlns:a16="http://schemas.microsoft.com/office/drawing/2014/main" id="{2E858BC3-3CF5-7B9B-D207-5A2AB7F0F845}"/>
              </a:ext>
            </a:extLst>
          </p:cNvPr>
          <p:cNvSpPr txBox="1"/>
          <p:nvPr/>
        </p:nvSpPr>
        <p:spPr>
          <a:xfrm>
            <a:off x="9448800" y="6231466"/>
            <a:ext cx="211666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Times New Roman"/>
                <a:cs typeface="Times New Roman"/>
              </a:rPr>
              <a:t>(Alamgir, 2022)</a:t>
            </a:r>
            <a:endParaRPr lang="en-US">
              <a:solidFill>
                <a:schemeClr val="bg1"/>
              </a:solidFill>
            </a:endParaRPr>
          </a:p>
        </p:txBody>
      </p:sp>
      <p:graphicFrame>
        <p:nvGraphicFramePr>
          <p:cNvPr id="14" name="TextBox 3">
            <a:extLst>
              <a:ext uri="{FF2B5EF4-FFF2-40B4-BE49-F238E27FC236}">
                <a16:creationId xmlns:a16="http://schemas.microsoft.com/office/drawing/2014/main" id="{D39DD773-958A-AE43-E713-DF3213B744E9}"/>
              </a:ext>
            </a:extLst>
          </p:cNvPr>
          <p:cNvGraphicFramePr/>
          <p:nvPr>
            <p:extLst>
              <p:ext uri="{D42A27DB-BD31-4B8C-83A1-F6EECF244321}">
                <p14:modId xmlns:p14="http://schemas.microsoft.com/office/powerpoint/2010/main" val="3117215604"/>
              </p:ext>
            </p:extLst>
          </p:nvPr>
        </p:nvGraphicFramePr>
        <p:xfrm>
          <a:off x="6271671" y="144596"/>
          <a:ext cx="5699593" cy="411510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9548818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49BFFE-83B1-591A-B2BA-F8FCAA25D906}"/>
              </a:ext>
            </a:extLst>
          </p:cNvPr>
          <p:cNvSpPr txBox="1"/>
          <p:nvPr/>
        </p:nvSpPr>
        <p:spPr>
          <a:xfrm>
            <a:off x="497593" y="243593"/>
            <a:ext cx="840377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rgbClr val="C00000"/>
                </a:solidFill>
                <a:latin typeface="Times New Roman"/>
                <a:cs typeface="Times New Roman"/>
              </a:rPr>
              <a:t>Reference List</a:t>
            </a:r>
          </a:p>
        </p:txBody>
      </p:sp>
      <p:sp>
        <p:nvSpPr>
          <p:cNvPr id="3" name="TextBox 2">
            <a:extLst>
              <a:ext uri="{FF2B5EF4-FFF2-40B4-BE49-F238E27FC236}">
                <a16:creationId xmlns:a16="http://schemas.microsoft.com/office/drawing/2014/main" id="{E17E1293-0B34-9874-D409-EED210D30469}"/>
              </a:ext>
            </a:extLst>
          </p:cNvPr>
          <p:cNvSpPr txBox="1"/>
          <p:nvPr/>
        </p:nvSpPr>
        <p:spPr>
          <a:xfrm>
            <a:off x="503207" y="999227"/>
            <a:ext cx="9445924" cy="54476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Times New Roman"/>
                <a:ea typeface="Times New Roman"/>
                <a:cs typeface="Times New Roman"/>
              </a:rPr>
              <a:t>Alamgir, M. (2022). </a:t>
            </a:r>
            <a:r>
              <a:rPr lang="en-US" sz="1200" i="1">
                <a:solidFill>
                  <a:schemeClr val="bg1"/>
                </a:solidFill>
                <a:latin typeface="Times New Roman"/>
                <a:ea typeface="Times New Roman"/>
                <a:cs typeface="Times New Roman"/>
              </a:rPr>
              <a:t>Bangladesh Floods Take Heavy Toll on Education</a:t>
            </a:r>
            <a:r>
              <a:rPr lang="en-US" sz="1200">
                <a:solidFill>
                  <a:schemeClr val="bg1"/>
                </a:solidFill>
                <a:latin typeface="Times New Roman"/>
                <a:ea typeface="Times New Roman"/>
                <a:cs typeface="Times New Roman"/>
              </a:rPr>
              <a:t>. [online] Asia News Network. Available at: </a:t>
            </a:r>
            <a:r>
              <a:rPr lang="en-US" sz="1200">
                <a:solidFill>
                  <a:schemeClr val="bg1"/>
                </a:solidFill>
                <a:latin typeface="Times New Roman"/>
                <a:ea typeface="Times New Roman"/>
                <a:cs typeface="Times New Roman"/>
                <a:hlinkClick r:id="rId2">
                  <a:extLst>
                    <a:ext uri="{A12FA001-AC4F-418D-AE19-62706E023703}">
                      <ahyp:hlinkClr xmlns:ahyp="http://schemas.microsoft.com/office/drawing/2018/hyperlinkcolor" val="tx"/>
                    </a:ext>
                  </a:extLst>
                </a:hlinkClick>
              </a:rPr>
              <a:t>https://asianew</a:t>
            </a:r>
            <a:r>
              <a:rPr lang="en-US" sz="1200">
                <a:solidFill>
                  <a:schemeClr val="bg1"/>
                </a:solidFill>
                <a:latin typeface="Times New Roman"/>
                <a:ea typeface="Times New Roman"/>
                <a:cs typeface="Times New Roman"/>
              </a:rPr>
              <a:t>s.network/bangladesh-floods-take-heavy-toll-on-education/ [Accessed 17 Feb. 2026].</a:t>
            </a:r>
            <a:endParaRPr lang="en-US" sz="1200">
              <a:solidFill>
                <a:schemeClr val="bg1"/>
              </a:solidFill>
              <a:latin typeface="Times New Roman"/>
              <a:cs typeface="Times New Roman"/>
            </a:endParaRPr>
          </a:p>
          <a:p>
            <a:endParaRPr lang="en-US" sz="1200">
              <a:solidFill>
                <a:schemeClr val="bg1"/>
              </a:solidFill>
              <a:latin typeface="Times New Roman"/>
              <a:ea typeface="Times New Roman"/>
              <a:cs typeface="Times New Roman"/>
            </a:endParaRPr>
          </a:p>
          <a:p>
            <a:r>
              <a:rPr lang="en-US" sz="1200">
                <a:solidFill>
                  <a:schemeClr val="bg1"/>
                </a:solidFill>
                <a:latin typeface="Times New Roman"/>
                <a:ea typeface="Times New Roman"/>
                <a:cs typeface="Times New Roman"/>
              </a:rPr>
              <a:t>Aljazeera (2019). </a:t>
            </a:r>
            <a:r>
              <a:rPr lang="en-US" sz="1200" i="1">
                <a:solidFill>
                  <a:schemeClr val="bg1"/>
                </a:solidFill>
                <a:latin typeface="Times New Roman"/>
                <a:ea typeface="Times New Roman"/>
                <a:cs typeface="Times New Roman"/>
              </a:rPr>
              <a:t>Climate Change Threatens 19 Million Bangladeshi children: Report</a:t>
            </a:r>
            <a:r>
              <a:rPr lang="en-US" sz="1200">
                <a:solidFill>
                  <a:schemeClr val="bg1"/>
                </a:solidFill>
                <a:latin typeface="Times New Roman"/>
                <a:ea typeface="Times New Roman"/>
                <a:cs typeface="Times New Roman"/>
              </a:rPr>
              <a:t>. </a:t>
            </a:r>
            <a:r>
              <a:rPr lang="en-US" sz="1200" i="1">
                <a:solidFill>
                  <a:schemeClr val="bg1"/>
                </a:solidFill>
                <a:latin typeface="Times New Roman"/>
                <a:ea typeface="Times New Roman"/>
                <a:cs typeface="Times New Roman"/>
              </a:rPr>
              <a:t>ALJAZEERA</a:t>
            </a:r>
            <a:r>
              <a:rPr lang="en-US" sz="1200">
                <a:solidFill>
                  <a:schemeClr val="bg1"/>
                </a:solidFill>
                <a:latin typeface="Times New Roman"/>
                <a:ea typeface="Times New Roman"/>
                <a:cs typeface="Times New Roman"/>
              </a:rPr>
              <a:t>. Available at: https://www.aljazeera.com/news/2019/4/5/climate-change-threatens-19-million-bangladeshi-children-report [Accessed 25 Jan. 2026].</a:t>
            </a:r>
          </a:p>
          <a:p>
            <a:endParaRPr lang="en-US" sz="1200">
              <a:solidFill>
                <a:schemeClr val="bg1"/>
              </a:solidFill>
              <a:latin typeface="Times New Roman"/>
              <a:ea typeface="Times New Roman"/>
              <a:cs typeface="Times New Roman"/>
            </a:endParaRPr>
          </a:p>
          <a:p>
            <a:r>
              <a:rPr lang="en-US" sz="1200">
                <a:solidFill>
                  <a:schemeClr val="bg1"/>
                </a:solidFill>
                <a:latin typeface="Times New Roman"/>
                <a:ea typeface="Times New Roman"/>
                <a:cs typeface="Times New Roman"/>
              </a:rPr>
              <a:t>BBC (2019). </a:t>
            </a:r>
            <a:r>
              <a:rPr lang="en-US" sz="1200" i="1">
                <a:solidFill>
                  <a:schemeClr val="bg1"/>
                </a:solidFill>
                <a:latin typeface="Times New Roman"/>
                <a:ea typeface="Times New Roman"/>
                <a:cs typeface="Times New Roman"/>
              </a:rPr>
              <a:t>Case study: Bangladesh - Rivers and flooding - KS3 Geography Revision - BBC Bitesize</a:t>
            </a:r>
            <a:r>
              <a:rPr lang="en-US" sz="1200">
                <a:solidFill>
                  <a:schemeClr val="bg1"/>
                </a:solidFill>
                <a:latin typeface="Times New Roman"/>
                <a:ea typeface="Times New Roman"/>
                <a:cs typeface="Times New Roman"/>
              </a:rPr>
              <a:t>. [online] BBC Bitesize. Available at: https://www.bbc.co.uk/bitesize/guides/zgycwmn/revision/4 [Accessed 24 Jan. 2026].</a:t>
            </a:r>
          </a:p>
          <a:p>
            <a:endParaRPr lang="en-US" sz="1200">
              <a:solidFill>
                <a:schemeClr val="bg1"/>
              </a:solidFill>
              <a:latin typeface="Times New Roman"/>
              <a:ea typeface="Times New Roman"/>
              <a:cs typeface="Times New Roman"/>
            </a:endParaRPr>
          </a:p>
          <a:p>
            <a:r>
              <a:rPr lang="en-US" sz="1200">
                <a:solidFill>
                  <a:schemeClr val="bg1"/>
                </a:solidFill>
                <a:latin typeface="Times New Roman"/>
                <a:ea typeface="Times New Roman"/>
                <a:cs typeface="Times New Roman"/>
              </a:rPr>
              <a:t>Fund, U.C. (2022). </a:t>
            </a:r>
            <a:r>
              <a:rPr lang="en-US" sz="1200" i="1">
                <a:solidFill>
                  <a:schemeClr val="bg1"/>
                </a:solidFill>
                <a:latin typeface="Times New Roman"/>
                <a:ea typeface="Times New Roman"/>
                <a:cs typeface="Times New Roman"/>
              </a:rPr>
              <a:t>Ema Wades through Floodwaters in Bangladesh to Continue learning: as Flooding Closes schools, UNICEF Works with Government and Partners to Ensure Children Do Not Lose out on Education</a:t>
            </a:r>
            <a:r>
              <a:rPr lang="en-US" sz="1200">
                <a:solidFill>
                  <a:schemeClr val="bg1"/>
                </a:solidFill>
                <a:latin typeface="Times New Roman"/>
                <a:ea typeface="Times New Roman"/>
                <a:cs typeface="Times New Roman"/>
              </a:rPr>
              <a:t>. [online] </a:t>
            </a:r>
            <a:r>
              <a:rPr lang="en-US" sz="1200" err="1">
                <a:solidFill>
                  <a:schemeClr val="bg1"/>
                </a:solidFill>
                <a:latin typeface="Times New Roman"/>
                <a:ea typeface="Times New Roman"/>
                <a:cs typeface="Times New Roman"/>
              </a:rPr>
              <a:t>ReliefWeb</a:t>
            </a:r>
            <a:r>
              <a:rPr lang="en-US" sz="1200">
                <a:solidFill>
                  <a:schemeClr val="bg1"/>
                </a:solidFill>
                <a:latin typeface="Times New Roman"/>
                <a:ea typeface="Times New Roman"/>
                <a:cs typeface="Times New Roman"/>
              </a:rPr>
              <a:t>. Available at: https://reliefweb.int/report/bangladesh/ema-wades-through-floodwaters-bangladesh-continue-learning-flooding-closes-schools-unicef-works-government-and-partners-ensure-children-do-not-lose-out-education [Accessed 17 Feb. 2026].</a:t>
            </a:r>
          </a:p>
          <a:p>
            <a:endParaRPr lang="en-US" sz="1200">
              <a:solidFill>
                <a:schemeClr val="bg1"/>
              </a:solidFill>
              <a:latin typeface="Times New Roman"/>
              <a:ea typeface="Times New Roman"/>
              <a:cs typeface="Times New Roman"/>
            </a:endParaRPr>
          </a:p>
          <a:p>
            <a:r>
              <a:rPr lang="en-US" sz="1200">
                <a:solidFill>
                  <a:schemeClr val="bg1"/>
                </a:solidFill>
                <a:latin typeface="Times New Roman"/>
                <a:ea typeface="Times New Roman"/>
                <a:cs typeface="Times New Roman"/>
              </a:rPr>
              <a:t>Titov, A. (2023). </a:t>
            </a:r>
            <a:r>
              <a:rPr lang="en-US" sz="1200" i="1">
                <a:solidFill>
                  <a:schemeClr val="bg1"/>
                </a:solidFill>
                <a:latin typeface="Times New Roman"/>
                <a:ea typeface="Times New Roman"/>
                <a:cs typeface="Times New Roman"/>
              </a:rPr>
              <a:t>UNICEF and Bangladesh Flag</a:t>
            </a:r>
            <a:r>
              <a:rPr lang="en-US" sz="1200">
                <a:solidFill>
                  <a:schemeClr val="bg1"/>
                </a:solidFill>
                <a:latin typeface="Times New Roman"/>
                <a:ea typeface="Times New Roman"/>
                <a:cs typeface="Times New Roman"/>
              </a:rPr>
              <a:t>. [online] </a:t>
            </a:r>
            <a:r>
              <a:rPr lang="en-US" sz="1200" err="1">
                <a:solidFill>
                  <a:schemeClr val="bg1"/>
                </a:solidFill>
                <a:latin typeface="Times New Roman"/>
                <a:ea typeface="Times New Roman"/>
                <a:cs typeface="Times New Roman"/>
              </a:rPr>
              <a:t>Dreamstime</a:t>
            </a:r>
            <a:r>
              <a:rPr lang="en-US" sz="1200">
                <a:solidFill>
                  <a:schemeClr val="bg1"/>
                </a:solidFill>
                <a:latin typeface="Times New Roman"/>
                <a:ea typeface="Times New Roman"/>
                <a:cs typeface="Times New Roman"/>
              </a:rPr>
              <a:t>. Available at: https://www.dreamstime.com/unicef-bangladesh-flag-unicef-bangladesh-flag-waving-together-wind-blue-sky-image289426074 [Accessed 17 Feb. 2026].</a:t>
            </a:r>
          </a:p>
          <a:p>
            <a:endParaRPr lang="en-US" sz="1200">
              <a:solidFill>
                <a:schemeClr val="bg1"/>
              </a:solidFill>
              <a:latin typeface="Times New Roman"/>
              <a:ea typeface="Times New Roman"/>
              <a:cs typeface="Times New Roman"/>
            </a:endParaRPr>
          </a:p>
          <a:p>
            <a:r>
              <a:rPr lang="en-US" sz="1200">
                <a:solidFill>
                  <a:schemeClr val="bg1"/>
                </a:solidFill>
                <a:latin typeface="Times New Roman"/>
                <a:ea typeface="Times New Roman"/>
                <a:cs typeface="Times New Roman"/>
              </a:rPr>
              <a:t>UNICEF (2018). </a:t>
            </a:r>
            <a:r>
              <a:rPr lang="en-US" sz="1200" i="1">
                <a:solidFill>
                  <a:schemeClr val="bg1"/>
                </a:solidFill>
                <a:latin typeface="Times New Roman"/>
                <a:ea typeface="Times New Roman"/>
                <a:cs typeface="Times New Roman"/>
              </a:rPr>
              <a:t>Take Action</a:t>
            </a:r>
            <a:r>
              <a:rPr lang="en-US" sz="1200">
                <a:solidFill>
                  <a:schemeClr val="bg1"/>
                </a:solidFill>
                <a:latin typeface="Times New Roman"/>
                <a:ea typeface="Times New Roman"/>
                <a:cs typeface="Times New Roman"/>
              </a:rPr>
              <a:t>. [online] Unicef.org. Available at: https://www.unicef.org/bangladesh/en/take-action [Accessed 17 Feb. 2026]</a:t>
            </a:r>
          </a:p>
          <a:p>
            <a:r>
              <a:rPr lang="en-US" sz="1200">
                <a:solidFill>
                  <a:schemeClr val="bg1"/>
                </a:solidFill>
                <a:latin typeface="Times New Roman"/>
                <a:ea typeface="Times New Roman"/>
                <a:cs typeface="Times New Roman"/>
              </a:rPr>
              <a:t>.</a:t>
            </a:r>
            <a:endParaRPr lang="en-US" sz="1200">
              <a:solidFill>
                <a:schemeClr val="bg1"/>
              </a:solidFill>
              <a:latin typeface="Times New Roman"/>
              <a:cs typeface="Times New Roman"/>
            </a:endParaRPr>
          </a:p>
          <a:p>
            <a:r>
              <a:rPr lang="en-US" sz="1200">
                <a:solidFill>
                  <a:schemeClr val="bg1"/>
                </a:solidFill>
                <a:latin typeface="Times New Roman"/>
                <a:ea typeface="Times New Roman"/>
                <a:cs typeface="Times New Roman"/>
              </a:rPr>
              <a:t>UNICEF (2022a). </a:t>
            </a:r>
            <a:r>
              <a:rPr lang="en-US" sz="1200" i="1">
                <a:solidFill>
                  <a:schemeClr val="bg1"/>
                </a:solidFill>
                <a:latin typeface="Times New Roman"/>
                <a:ea typeface="Times New Roman"/>
                <a:cs typeface="Times New Roman"/>
              </a:rPr>
              <a:t>Reimagining School Construction for Scalability and Sustainability | UNICEF Supply Division</a:t>
            </a:r>
            <a:r>
              <a:rPr lang="en-US" sz="1200">
                <a:solidFill>
                  <a:schemeClr val="bg1"/>
                </a:solidFill>
                <a:latin typeface="Times New Roman"/>
                <a:ea typeface="Times New Roman"/>
                <a:cs typeface="Times New Roman"/>
              </a:rPr>
              <a:t>. [online] www.unicef.org. Available at: https://www.unicef.org/supply/stories/reimagining-school-construction-scalability-and-sustainability [Accessed 24 Jan. 2026].</a:t>
            </a:r>
          </a:p>
          <a:p>
            <a:endParaRPr lang="en-US" sz="1200">
              <a:solidFill>
                <a:schemeClr val="bg1"/>
              </a:solidFill>
              <a:latin typeface="Times New Roman"/>
              <a:ea typeface="Times New Roman"/>
              <a:cs typeface="Times New Roman"/>
            </a:endParaRPr>
          </a:p>
          <a:p>
            <a:r>
              <a:rPr lang="en-US" sz="1200">
                <a:solidFill>
                  <a:schemeClr val="bg1"/>
                </a:solidFill>
                <a:latin typeface="Times New Roman"/>
                <a:ea typeface="Times New Roman"/>
                <a:cs typeface="Times New Roman"/>
              </a:rPr>
              <a:t>UNICEF (2022b). </a:t>
            </a:r>
            <a:r>
              <a:rPr lang="en-US" sz="1200" i="1">
                <a:solidFill>
                  <a:schemeClr val="bg1"/>
                </a:solidFill>
                <a:latin typeface="Times New Roman"/>
                <a:ea typeface="Times New Roman"/>
                <a:cs typeface="Times New Roman"/>
              </a:rPr>
              <a:t>The Heat Is On!</a:t>
            </a:r>
            <a:r>
              <a:rPr lang="en-US" sz="1200">
                <a:solidFill>
                  <a:schemeClr val="bg1"/>
                </a:solidFill>
                <a:latin typeface="Times New Roman"/>
                <a:ea typeface="Times New Roman"/>
                <a:cs typeface="Times New Roman"/>
              </a:rPr>
              <a:t> [online] Unicef.org. Available at: https://www.unicef.org/bangladesh/en/reports/heat [Accessed 24 Jan. 2026].</a:t>
            </a:r>
          </a:p>
          <a:p>
            <a:endParaRPr lang="en-US" sz="1200">
              <a:solidFill>
                <a:schemeClr val="bg1"/>
              </a:solidFill>
              <a:latin typeface="Times New Roman"/>
              <a:ea typeface="Times New Roman"/>
              <a:cs typeface="Times New Roman"/>
            </a:endParaRPr>
          </a:p>
          <a:p>
            <a:r>
              <a:rPr lang="en-US" sz="1200">
                <a:solidFill>
                  <a:schemeClr val="bg1"/>
                </a:solidFill>
                <a:latin typeface="Times New Roman"/>
                <a:ea typeface="Times New Roman"/>
                <a:cs typeface="Times New Roman"/>
              </a:rPr>
              <a:t>UNICEF (2024). </a:t>
            </a:r>
            <a:r>
              <a:rPr lang="en-US" sz="1200" i="1">
                <a:solidFill>
                  <a:schemeClr val="bg1"/>
                </a:solidFill>
                <a:latin typeface="Times New Roman"/>
                <a:ea typeface="Times New Roman"/>
                <a:cs typeface="Times New Roman"/>
              </a:rPr>
              <a:t>All In: Towards Tangible Solutions for Equity and Inclusion in Education</a:t>
            </a:r>
            <a:r>
              <a:rPr lang="en-US" sz="1200">
                <a:solidFill>
                  <a:schemeClr val="bg1"/>
                </a:solidFill>
                <a:latin typeface="Times New Roman"/>
                <a:ea typeface="Times New Roman"/>
                <a:cs typeface="Times New Roman"/>
              </a:rPr>
              <a:t>. [online] Unicef.org. Available at: https://www.unicef.org/reports/all-towards-tangible-solutions-equity-and-inclusion-education? [Accessed 17 Feb. 2026].</a:t>
            </a:r>
          </a:p>
          <a:p>
            <a:endParaRPr lang="en-US"/>
          </a:p>
          <a:p>
            <a:pPr algn="ctr"/>
            <a:endParaRPr lang="en-US"/>
          </a:p>
        </p:txBody>
      </p:sp>
    </p:spTree>
    <p:extLst>
      <p:ext uri="{BB962C8B-B14F-4D97-AF65-F5344CB8AC3E}">
        <p14:creationId xmlns:p14="http://schemas.microsoft.com/office/powerpoint/2010/main" val="10131944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stretch>
            <a:fillRect t="-42000" b="-4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0DDFB-B7D2-70DF-E91C-FDEB3253CBB7}"/>
              </a:ext>
            </a:extLst>
          </p:cNvPr>
          <p:cNvSpPr>
            <a:spLocks noGrp="1"/>
          </p:cNvSpPr>
          <p:nvPr>
            <p:ph type="title"/>
          </p:nvPr>
        </p:nvSpPr>
        <p:spPr>
          <a:xfrm>
            <a:off x="-110132" y="-175460"/>
            <a:ext cx="6212311" cy="6827443"/>
          </a:xfrm>
          <a:ln>
            <a:solidFill>
              <a:schemeClr val="tx1"/>
            </a:solidFill>
          </a:ln>
        </p:spPr>
        <p:txBody>
          <a:bodyPr vert="horz" lIns="91440" tIns="45720" rIns="91440" bIns="45720" rtlCol="0" anchor="t">
            <a:noAutofit/>
          </a:bodyPr>
          <a:lstStyle/>
          <a:p>
            <a:pPr algn="ctr"/>
            <a:br>
              <a:rPr lang="en-US" sz="2200">
                <a:solidFill>
                  <a:schemeClr val="tx1"/>
                </a:solidFill>
              </a:rPr>
            </a:br>
            <a:br>
              <a:rPr lang="en-US" sz="2200">
                <a:highlight>
                  <a:srgbClr val="C0C0C0"/>
                </a:highlight>
                <a:latin typeface="Open Sans"/>
                <a:ea typeface="Open Sans"/>
                <a:cs typeface="Open Sans"/>
              </a:rPr>
            </a:br>
            <a:r>
              <a:rPr lang="en-US" sz="2000" b="0">
                <a:solidFill>
                  <a:schemeClr val="bg1"/>
                </a:solidFill>
                <a:highlight>
                  <a:srgbClr val="C0C0C0"/>
                </a:highlight>
                <a:latin typeface="Open Sans"/>
                <a:ea typeface="Open Sans"/>
                <a:cs typeface="Open Sans"/>
              </a:rPr>
              <a:t>Global Goals </a:t>
            </a:r>
            <a:br>
              <a:rPr lang="en-US" sz="2000" b="0">
                <a:highlight>
                  <a:srgbClr val="C0C0C0"/>
                </a:highlight>
                <a:latin typeface="Open Sans"/>
                <a:ea typeface="Open Sans"/>
                <a:cs typeface="Open Sans"/>
              </a:rPr>
            </a:br>
            <a:br>
              <a:rPr lang="en-US" sz="2000" b="0">
                <a:highlight>
                  <a:srgbClr val="C0C0C0"/>
                </a:highlight>
                <a:latin typeface="Open Sans"/>
                <a:ea typeface="Open Sans"/>
                <a:cs typeface="Open Sans"/>
              </a:rPr>
            </a:br>
            <a:r>
              <a:rPr lang="en-US" sz="2000" b="0">
                <a:solidFill>
                  <a:schemeClr val="bg1"/>
                </a:solidFill>
                <a:highlight>
                  <a:srgbClr val="C0C0C0"/>
                </a:highlight>
                <a:latin typeface="Open Sans"/>
                <a:ea typeface="Open Sans"/>
                <a:cs typeface="Open Sans"/>
              </a:rPr>
              <a:t>Target 13.1</a:t>
            </a:r>
            <a:br>
              <a:rPr lang="en-US" sz="2000" b="0">
                <a:highlight>
                  <a:srgbClr val="C0C0C0"/>
                </a:highlight>
                <a:latin typeface="Open Sans"/>
                <a:ea typeface="Open Sans"/>
                <a:cs typeface="Open Sans"/>
              </a:rPr>
            </a:br>
            <a:r>
              <a:rPr lang="en-US" sz="2000" b="0" cap="all">
                <a:solidFill>
                  <a:schemeClr val="bg1"/>
                </a:solidFill>
                <a:highlight>
                  <a:srgbClr val="C0C0C0"/>
                </a:highlight>
                <a:latin typeface="Open Sans"/>
                <a:ea typeface="Open Sans"/>
                <a:cs typeface="Open Sans"/>
              </a:rPr>
              <a:t>STRENGTHEN RESILIENCE AND ADAPTIVE CAPACITY TO CLIMATE RELATED DISASTERS</a:t>
            </a:r>
            <a:r>
              <a:rPr lang="en-US" sz="2000" b="0">
                <a:solidFill>
                  <a:schemeClr val="bg1"/>
                </a:solidFill>
                <a:highlight>
                  <a:srgbClr val="C0C0C0"/>
                </a:highlight>
                <a:latin typeface="Open Sans"/>
                <a:ea typeface="Open Sans"/>
                <a:cs typeface="Open Sans"/>
              </a:rPr>
              <a:t> in all countries.</a:t>
            </a:r>
            <a:br>
              <a:rPr lang="en-US" sz="2000" b="0">
                <a:highlight>
                  <a:srgbClr val="C0C0C0"/>
                </a:highlight>
                <a:latin typeface="Open Sans"/>
                <a:ea typeface="Open Sans"/>
                <a:cs typeface="Open Sans"/>
              </a:rPr>
            </a:br>
            <a:br>
              <a:rPr lang="en-US" sz="2000" b="0">
                <a:highlight>
                  <a:srgbClr val="C0C0C0"/>
                </a:highlight>
                <a:latin typeface="Open Sans"/>
                <a:ea typeface="Open Sans"/>
                <a:cs typeface="Open Sans"/>
              </a:rPr>
            </a:br>
            <a:r>
              <a:rPr lang="en-US" sz="2000" b="0">
                <a:solidFill>
                  <a:schemeClr val="bg1"/>
                </a:solidFill>
                <a:highlight>
                  <a:srgbClr val="C0C0C0"/>
                </a:highlight>
                <a:latin typeface="Open Sans"/>
                <a:ea typeface="Open Sans"/>
                <a:cs typeface="Open Sans"/>
              </a:rPr>
              <a:t>Target 13.2</a:t>
            </a:r>
            <a:br>
              <a:rPr lang="en-US" sz="2000" b="0">
                <a:highlight>
                  <a:srgbClr val="C0C0C0"/>
                </a:highlight>
                <a:latin typeface="Open Sans"/>
                <a:ea typeface="Open Sans"/>
                <a:cs typeface="Open Sans"/>
              </a:rPr>
            </a:br>
            <a:r>
              <a:rPr lang="en-US" sz="2000" b="0" cap="all">
                <a:solidFill>
                  <a:schemeClr val="bg1"/>
                </a:solidFill>
                <a:highlight>
                  <a:srgbClr val="C0C0C0"/>
                </a:highlight>
                <a:latin typeface="Open Sans"/>
                <a:ea typeface="Open Sans"/>
                <a:cs typeface="Open Sans"/>
              </a:rPr>
              <a:t>INTEGRATE CLIMATE CHANGE MEASURES INTO national POLICIES </a:t>
            </a:r>
            <a:r>
              <a:rPr lang="en-US" sz="2000" b="0">
                <a:solidFill>
                  <a:schemeClr val="bg1"/>
                </a:solidFill>
                <a:highlight>
                  <a:srgbClr val="C0C0C0"/>
                </a:highlight>
                <a:latin typeface="Open Sans"/>
                <a:ea typeface="Open Sans"/>
                <a:cs typeface="Open Sans"/>
              </a:rPr>
              <a:t>strategies and planning</a:t>
            </a:r>
            <a:r>
              <a:rPr lang="en-US" sz="2400" b="0">
                <a:solidFill>
                  <a:schemeClr val="bg1"/>
                </a:solidFill>
                <a:highlight>
                  <a:srgbClr val="C0C0C0"/>
                </a:highlight>
                <a:latin typeface="Open Sans"/>
                <a:ea typeface="Open Sans"/>
                <a:cs typeface="Open Sans"/>
              </a:rPr>
              <a:t>.</a:t>
            </a:r>
            <a:br>
              <a:rPr lang="en-US" sz="2200">
                <a:highlight>
                  <a:srgbClr val="FFFFFF"/>
                </a:highlight>
                <a:ea typeface="+mj-lt"/>
                <a:cs typeface="+mj-lt"/>
              </a:rPr>
            </a:br>
            <a:br>
              <a:rPr lang="en-US" sz="2200">
                <a:highlight>
                  <a:srgbClr val="FFFFFF"/>
                </a:highlight>
                <a:ea typeface="+mj-lt"/>
                <a:cs typeface="+mj-lt"/>
              </a:rPr>
            </a:br>
            <a:endParaRPr lang="en-US" sz="2200">
              <a:solidFill>
                <a:srgbClr val="212529"/>
              </a:solidFill>
              <a:highlight>
                <a:srgbClr val="FFFFFF"/>
              </a:highlight>
            </a:endParaRPr>
          </a:p>
          <a:p>
            <a:endParaRPr lang="en-US" sz="1500" b="0">
              <a:solidFill>
                <a:srgbClr val="212529"/>
              </a:solidFill>
              <a:highlight>
                <a:srgbClr val="FFFFFF"/>
              </a:highlight>
            </a:endParaRPr>
          </a:p>
          <a:p>
            <a:endParaRPr lang="en-US" sz="1500" b="0">
              <a:highlight>
                <a:srgbClr val="FFFFFF"/>
              </a:highlight>
              <a:ea typeface="+mj-lt"/>
              <a:cs typeface="+mj-lt"/>
            </a:endParaRPr>
          </a:p>
          <a:p>
            <a:endParaRPr lang="en-US" sz="1500" b="0">
              <a:highlight>
                <a:srgbClr val="FFFFFF"/>
              </a:highlight>
            </a:endParaRPr>
          </a:p>
          <a:p>
            <a:endParaRPr lang="en-US" sz="1500" b="0">
              <a:highlight>
                <a:srgbClr val="FFFFFF"/>
              </a:highlight>
            </a:endParaRPr>
          </a:p>
          <a:p>
            <a:endParaRPr lang="en-US"/>
          </a:p>
        </p:txBody>
      </p:sp>
      <p:sp>
        <p:nvSpPr>
          <p:cNvPr id="5" name="Date Placeholder 4">
            <a:extLst>
              <a:ext uri="{FF2B5EF4-FFF2-40B4-BE49-F238E27FC236}">
                <a16:creationId xmlns:a16="http://schemas.microsoft.com/office/drawing/2014/main" id="{0B04ACC9-4EED-F12A-520C-EAEF0816C6B9}"/>
              </a:ext>
            </a:extLst>
          </p:cNvPr>
          <p:cNvSpPr>
            <a:spLocks noGrp="1"/>
          </p:cNvSpPr>
          <p:nvPr>
            <p:ph type="dt" sz="half" idx="10"/>
          </p:nvPr>
        </p:nvSpPr>
        <p:spPr/>
        <p:txBody>
          <a:bodyPr/>
          <a:lstStyle/>
          <a:p>
            <a:fld id="{DB10ED72-A599-4993-B2C7-B82C5535B590}" type="datetime1">
              <a:t>2/19/2026</a:t>
            </a:fld>
            <a:endParaRPr lang="en-US"/>
          </a:p>
        </p:txBody>
      </p:sp>
      <p:sp>
        <p:nvSpPr>
          <p:cNvPr id="6" name="Footer Placeholder 5">
            <a:extLst>
              <a:ext uri="{FF2B5EF4-FFF2-40B4-BE49-F238E27FC236}">
                <a16:creationId xmlns:a16="http://schemas.microsoft.com/office/drawing/2014/main" id="{E53FA42B-2011-30EC-24F2-9AD60154CBDF}"/>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62E0F772-9BFA-FD4D-3F6A-F5D19FEFF816}"/>
              </a:ext>
            </a:extLst>
          </p:cNvPr>
          <p:cNvSpPr>
            <a:spLocks noGrp="1"/>
          </p:cNvSpPr>
          <p:nvPr>
            <p:ph type="sldNum" sz="quarter" idx="12"/>
          </p:nvPr>
        </p:nvSpPr>
        <p:spPr/>
        <p:txBody>
          <a:bodyPr/>
          <a:lstStyle/>
          <a:p>
            <a:fld id="{CC057153-B650-4DEB-B370-79DDCFDCE934}" type="slidenum">
              <a:rPr lang="en-US" dirty="0"/>
              <a:t>22</a:t>
            </a:fld>
            <a:endParaRPr lang="en-US"/>
          </a:p>
        </p:txBody>
      </p:sp>
      <p:sp>
        <p:nvSpPr>
          <p:cNvPr id="9" name="TextBox 8">
            <a:extLst>
              <a:ext uri="{FF2B5EF4-FFF2-40B4-BE49-F238E27FC236}">
                <a16:creationId xmlns:a16="http://schemas.microsoft.com/office/drawing/2014/main" id="{230F3E43-52FE-DF54-0354-CD2E5D8EC4E3}"/>
              </a:ext>
            </a:extLst>
          </p:cNvPr>
          <p:cNvSpPr txBox="1"/>
          <p:nvPr/>
        </p:nvSpPr>
        <p:spPr>
          <a:xfrm>
            <a:off x="6096000" y="208471"/>
            <a:ext cx="6096000" cy="54476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US" sz="2200" i="0" u="none" strike="noStrike" baseline="0">
                <a:solidFill>
                  <a:srgbClr val="212529"/>
                </a:solidFill>
                <a:highlight>
                  <a:srgbClr val="C0C0C0"/>
                </a:highlight>
                <a:latin typeface="Open Sans"/>
                <a:ea typeface="Open Sans"/>
                <a:cs typeface="Open Sans"/>
              </a:rPr>
              <a:t>Target 13.3</a:t>
            </a:r>
            <a:r>
              <a:rPr lang="en-US" sz="2200" b="0" i="0">
                <a:solidFill>
                  <a:srgbClr val="000000"/>
                </a:solidFill>
                <a:highlight>
                  <a:srgbClr val="C0C0C0"/>
                </a:highlight>
                <a:latin typeface="Open Sans"/>
                <a:ea typeface="Open Sans"/>
                <a:cs typeface="Open Sans"/>
              </a:rPr>
              <a:t>​</a:t>
            </a:r>
            <a:endParaRPr lang="en-US" sz="2200">
              <a:highlight>
                <a:srgbClr val="C0C0C0"/>
              </a:highlight>
              <a:latin typeface="Open Sans"/>
              <a:ea typeface="Open Sans"/>
              <a:cs typeface="Open Sans"/>
            </a:endParaRPr>
          </a:p>
          <a:p>
            <a:pPr algn="ctr" rtl="0"/>
            <a:r>
              <a:rPr lang="en-US" sz="2200" i="0" u="none" strike="noStrike" cap="all" baseline="0">
                <a:solidFill>
                  <a:srgbClr val="212529"/>
                </a:solidFill>
                <a:highlight>
                  <a:srgbClr val="C0C0C0"/>
                </a:highlight>
                <a:latin typeface="Open Sans"/>
                <a:ea typeface="Open Sans"/>
                <a:cs typeface="Open Sans"/>
              </a:rPr>
              <a:t>BUILD KNOWLEDGE through education, awareness AND CAPACITY TO MEET CLIMATE CHANGE</a:t>
            </a:r>
            <a:r>
              <a:rPr lang="en-US" sz="2200" b="0" i="0">
                <a:solidFill>
                  <a:srgbClr val="000000"/>
                </a:solidFill>
                <a:highlight>
                  <a:srgbClr val="C0C0C0"/>
                </a:highlight>
                <a:latin typeface="Open Sans"/>
                <a:ea typeface="Open Sans"/>
                <a:cs typeface="Open Sans"/>
              </a:rPr>
              <a:t>​</a:t>
            </a:r>
          </a:p>
          <a:p>
            <a:pPr algn="ctr" rtl="0"/>
            <a:r>
              <a:rPr lang="en-US" sz="2200" b="0" i="0">
                <a:solidFill>
                  <a:srgbClr val="000000"/>
                </a:solidFill>
                <a:highlight>
                  <a:srgbClr val="C0C0C0"/>
                </a:highlight>
                <a:latin typeface="Open Sans"/>
                <a:ea typeface="Open Sans"/>
                <a:cs typeface="Open Sans"/>
              </a:rPr>
              <a:t>​</a:t>
            </a:r>
            <a:br>
              <a:rPr lang="en-US" sz="2200" b="0" i="0">
                <a:highlight>
                  <a:srgbClr val="C0C0C0"/>
                </a:highlight>
                <a:latin typeface="Open Sans"/>
                <a:ea typeface="Open Sans"/>
                <a:cs typeface="Open Sans"/>
              </a:rPr>
            </a:br>
            <a:r>
              <a:rPr lang="en-US" sz="2200" i="0" u="none" strike="noStrike" baseline="0">
                <a:solidFill>
                  <a:srgbClr val="212529"/>
                </a:solidFill>
                <a:highlight>
                  <a:srgbClr val="C0C0C0"/>
                </a:highlight>
                <a:latin typeface="Open Sans"/>
                <a:ea typeface="Open Sans"/>
                <a:cs typeface="Open Sans"/>
              </a:rPr>
              <a:t>Target 13.4</a:t>
            </a:r>
            <a:r>
              <a:rPr lang="en-US" sz="2200" b="0" i="0">
                <a:solidFill>
                  <a:srgbClr val="000000"/>
                </a:solidFill>
                <a:highlight>
                  <a:srgbClr val="C0C0C0"/>
                </a:highlight>
                <a:latin typeface="Open Sans"/>
                <a:ea typeface="Open Sans"/>
                <a:cs typeface="Open Sans"/>
              </a:rPr>
              <a:t>​</a:t>
            </a:r>
            <a:br>
              <a:rPr lang="en-US" sz="2200" b="0" i="0">
                <a:highlight>
                  <a:srgbClr val="C0C0C0"/>
                </a:highlight>
                <a:latin typeface="Open Sans"/>
                <a:ea typeface="Open Sans"/>
                <a:cs typeface="Open Sans"/>
              </a:rPr>
            </a:br>
            <a:r>
              <a:rPr lang="en-US" sz="2200" i="0" u="none" strike="noStrike" cap="all" baseline="0">
                <a:solidFill>
                  <a:srgbClr val="212529"/>
                </a:solidFill>
                <a:highlight>
                  <a:srgbClr val="C0C0C0"/>
                </a:highlight>
                <a:latin typeface="Open Sans"/>
                <a:ea typeface="Open Sans"/>
                <a:cs typeface="Open Sans"/>
              </a:rPr>
              <a:t>IMPLEMENT the commitment taken by developed-countries, THE UN FRAMEWORK CONVENTION ON CLIMATE CHANGE</a:t>
            </a:r>
            <a:r>
              <a:rPr lang="en-US" sz="2200" b="0" i="0">
                <a:solidFill>
                  <a:srgbClr val="000000"/>
                </a:solidFill>
                <a:highlight>
                  <a:srgbClr val="C0C0C0"/>
                </a:highlight>
                <a:latin typeface="Open Sans"/>
                <a:ea typeface="Open Sans"/>
                <a:cs typeface="Open Sans"/>
              </a:rPr>
              <a:t>​</a:t>
            </a:r>
          </a:p>
          <a:p>
            <a:pPr algn="ctr" rtl="0"/>
            <a:r>
              <a:rPr lang="en-US" sz="2200" b="0" i="0">
                <a:solidFill>
                  <a:srgbClr val="000000"/>
                </a:solidFill>
                <a:highlight>
                  <a:srgbClr val="C0C0C0"/>
                </a:highlight>
                <a:latin typeface="Open Sans"/>
                <a:ea typeface="Open Sans"/>
                <a:cs typeface="Open Sans"/>
              </a:rPr>
              <a:t>​</a:t>
            </a:r>
            <a:br>
              <a:rPr lang="en-US" sz="2200" b="0" i="0">
                <a:highlight>
                  <a:srgbClr val="C0C0C0"/>
                </a:highlight>
                <a:latin typeface="Open Sans"/>
                <a:ea typeface="Open Sans"/>
                <a:cs typeface="Open Sans"/>
              </a:rPr>
            </a:br>
            <a:r>
              <a:rPr lang="en-US" sz="2200" i="0" u="none" strike="noStrike" baseline="0">
                <a:solidFill>
                  <a:srgbClr val="212529"/>
                </a:solidFill>
                <a:highlight>
                  <a:srgbClr val="C0C0C0"/>
                </a:highlight>
                <a:latin typeface="Open Sans"/>
                <a:ea typeface="Open Sans"/>
                <a:cs typeface="Open Sans"/>
              </a:rPr>
              <a:t>Target 13.5</a:t>
            </a:r>
            <a:r>
              <a:rPr lang="en-US" sz="2200" b="0" i="0">
                <a:solidFill>
                  <a:srgbClr val="000000"/>
                </a:solidFill>
                <a:highlight>
                  <a:srgbClr val="C0C0C0"/>
                </a:highlight>
                <a:latin typeface="Open Sans"/>
                <a:ea typeface="Open Sans"/>
                <a:cs typeface="Open Sans"/>
              </a:rPr>
              <a:t>​</a:t>
            </a:r>
            <a:br>
              <a:rPr lang="en-US" sz="2200" b="0" i="0">
                <a:highlight>
                  <a:srgbClr val="C0C0C0"/>
                </a:highlight>
                <a:latin typeface="Open Sans"/>
                <a:ea typeface="Open Sans"/>
                <a:cs typeface="Open Sans"/>
              </a:rPr>
            </a:br>
            <a:r>
              <a:rPr lang="en-US" sz="2200" i="0" u="none" strike="noStrike" cap="all" baseline="0">
                <a:solidFill>
                  <a:srgbClr val="212529"/>
                </a:solidFill>
                <a:highlight>
                  <a:srgbClr val="C0C0C0"/>
                </a:highlight>
                <a:latin typeface="Open Sans"/>
                <a:ea typeface="Open Sans"/>
                <a:cs typeface="Open Sans"/>
              </a:rPr>
              <a:t>PROMOTE MECHANISMS TO RAISE CAPACITY FOR PLANNING AND MANAGEMENT in least developed countries</a:t>
            </a:r>
          </a:p>
          <a:p>
            <a:pPr algn="ctr"/>
            <a:endParaRPr lang="en-US"/>
          </a:p>
        </p:txBody>
      </p:sp>
      <p:sp>
        <p:nvSpPr>
          <p:cNvPr id="3" name="TextBox 2">
            <a:extLst>
              <a:ext uri="{FF2B5EF4-FFF2-40B4-BE49-F238E27FC236}">
                <a16:creationId xmlns:a16="http://schemas.microsoft.com/office/drawing/2014/main" id="{0C981C97-D04A-19C3-91EB-30718CC2D73A}"/>
              </a:ext>
            </a:extLst>
          </p:cNvPr>
          <p:cNvSpPr txBox="1"/>
          <p:nvPr/>
        </p:nvSpPr>
        <p:spPr>
          <a:xfrm>
            <a:off x="10096756" y="6327321"/>
            <a:ext cx="129011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err="1">
                <a:latin typeface="Calibri"/>
                <a:ea typeface="Calibri"/>
                <a:cs typeface="Calibri"/>
              </a:rPr>
              <a:t>Pixabay</a:t>
            </a:r>
            <a:r>
              <a:rPr lang="en-US" sz="1400">
                <a:latin typeface="Calibri"/>
                <a:ea typeface="Calibri"/>
                <a:cs typeface="Calibri"/>
              </a:rPr>
              <a:t>, 2026</a:t>
            </a:r>
          </a:p>
          <a:p>
            <a:pPr algn="l"/>
            <a:endParaRPr lang="en-US"/>
          </a:p>
        </p:txBody>
      </p:sp>
      <p:sp>
        <p:nvSpPr>
          <p:cNvPr id="4" name="TextBox 3">
            <a:extLst>
              <a:ext uri="{FF2B5EF4-FFF2-40B4-BE49-F238E27FC236}">
                <a16:creationId xmlns:a16="http://schemas.microsoft.com/office/drawing/2014/main" id="{93822DC8-F9C7-D628-D158-FCC0C3D7EC73}"/>
              </a:ext>
            </a:extLst>
          </p:cNvPr>
          <p:cNvSpPr txBox="1"/>
          <p:nvPr/>
        </p:nvSpPr>
        <p:spPr>
          <a:xfrm>
            <a:off x="1138688" y="6252426"/>
            <a:ext cx="2129862"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Calibri"/>
                <a:ea typeface="Calibri"/>
                <a:cs typeface="Calibri"/>
              </a:rPr>
              <a:t>(The Global Goals, 2024).</a:t>
            </a:r>
          </a:p>
          <a:p>
            <a:r>
              <a:rPr lang="en-US">
                <a:solidFill>
                  <a:srgbClr val="000000"/>
                </a:solidFill>
                <a:latin typeface="Calibri"/>
                <a:ea typeface="Calibri"/>
                <a:cs typeface="Calibri"/>
              </a:rPr>
              <a:t>‌</a:t>
            </a:r>
            <a:endParaRPr lang="en-US"/>
          </a:p>
          <a:p>
            <a:pPr algn="l"/>
            <a:endParaRPr lang="en-US"/>
          </a:p>
        </p:txBody>
      </p:sp>
      <p:sp>
        <p:nvSpPr>
          <p:cNvPr id="8" name="TextBox 7">
            <a:extLst>
              <a:ext uri="{FF2B5EF4-FFF2-40B4-BE49-F238E27FC236}">
                <a16:creationId xmlns:a16="http://schemas.microsoft.com/office/drawing/2014/main" id="{209E60BB-BED2-8172-3739-42196A701F5A}"/>
              </a:ext>
            </a:extLst>
          </p:cNvPr>
          <p:cNvSpPr txBox="1"/>
          <p:nvPr/>
        </p:nvSpPr>
        <p:spPr>
          <a:xfrm>
            <a:off x="1140079" y="5898534"/>
            <a:ext cx="3215137"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Calibri"/>
                <a:ea typeface="Calibri"/>
                <a:cs typeface="Calibri"/>
              </a:rPr>
              <a:t>United Nations (2025). </a:t>
            </a:r>
          </a:p>
          <a:p>
            <a:r>
              <a:rPr lang="en-US">
                <a:solidFill>
                  <a:srgbClr val="000000"/>
                </a:solidFill>
                <a:latin typeface="Calibri"/>
                <a:ea typeface="Calibri"/>
                <a:cs typeface="Calibri"/>
              </a:rPr>
              <a:t>‌</a:t>
            </a:r>
            <a:endParaRPr lang="en-US"/>
          </a:p>
          <a:p>
            <a:pPr algn="l"/>
            <a:endParaRPr lang="en-US"/>
          </a:p>
        </p:txBody>
      </p:sp>
      <p:sp>
        <p:nvSpPr>
          <p:cNvPr id="10" name="TextBox 9">
            <a:extLst>
              <a:ext uri="{FF2B5EF4-FFF2-40B4-BE49-F238E27FC236}">
                <a16:creationId xmlns:a16="http://schemas.microsoft.com/office/drawing/2014/main" id="{393334B8-61FD-A642-69F7-78A0DB3D3652}"/>
              </a:ext>
            </a:extLst>
          </p:cNvPr>
          <p:cNvSpPr txBox="1"/>
          <p:nvPr/>
        </p:nvSpPr>
        <p:spPr>
          <a:xfrm>
            <a:off x="1432560" y="30480"/>
            <a:ext cx="24231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Lorraine Hooper</a:t>
            </a:r>
          </a:p>
        </p:txBody>
      </p:sp>
    </p:spTree>
    <p:extLst>
      <p:ext uri="{BB962C8B-B14F-4D97-AF65-F5344CB8AC3E}">
        <p14:creationId xmlns:p14="http://schemas.microsoft.com/office/powerpoint/2010/main" val="14598260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B5BC35C-1C3D-272B-F8D0-A1B403443783}"/>
              </a:ext>
            </a:extLst>
          </p:cNvPr>
          <p:cNvSpPr>
            <a:spLocks noGrp="1"/>
          </p:cNvSpPr>
          <p:nvPr>
            <p:ph type="dt" sz="half" idx="10"/>
          </p:nvPr>
        </p:nvSpPr>
        <p:spPr/>
        <p:txBody>
          <a:bodyPr/>
          <a:lstStyle/>
          <a:p>
            <a:fld id="{F630B0F1-9D96-4299-AAD9-08750FAC8CE2}" type="datetime1">
              <a:t>2/19/2026</a:t>
            </a:fld>
            <a:endParaRPr lang="en-US"/>
          </a:p>
        </p:txBody>
      </p:sp>
      <p:sp>
        <p:nvSpPr>
          <p:cNvPr id="6" name="Footer Placeholder 5">
            <a:extLst>
              <a:ext uri="{FF2B5EF4-FFF2-40B4-BE49-F238E27FC236}">
                <a16:creationId xmlns:a16="http://schemas.microsoft.com/office/drawing/2014/main" id="{40F3536A-372B-32EA-4057-C2CF8E0023C4}"/>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5FC0D03-CBBD-00FF-933B-7B908194F34A}"/>
              </a:ext>
            </a:extLst>
          </p:cNvPr>
          <p:cNvSpPr>
            <a:spLocks noGrp="1"/>
          </p:cNvSpPr>
          <p:nvPr>
            <p:ph type="sldNum" sz="quarter" idx="12"/>
          </p:nvPr>
        </p:nvSpPr>
        <p:spPr/>
        <p:txBody>
          <a:bodyPr/>
          <a:lstStyle/>
          <a:p>
            <a:fld id="{196A61CA-0502-4EE4-9724-96EA822543E5}" type="slidenum">
              <a:rPr lang="en-US" dirty="0"/>
              <a:t>23</a:t>
            </a:fld>
            <a:endParaRPr lang="en-US"/>
          </a:p>
        </p:txBody>
      </p:sp>
      <p:sp>
        <p:nvSpPr>
          <p:cNvPr id="8" name="TextBox 7">
            <a:extLst>
              <a:ext uri="{FF2B5EF4-FFF2-40B4-BE49-F238E27FC236}">
                <a16:creationId xmlns:a16="http://schemas.microsoft.com/office/drawing/2014/main" id="{14B0BCE1-B7F4-08C0-8D4C-0461C243F680}"/>
              </a:ext>
            </a:extLst>
          </p:cNvPr>
          <p:cNvSpPr txBox="1"/>
          <p:nvPr/>
        </p:nvSpPr>
        <p:spPr>
          <a:xfrm>
            <a:off x="7346832" y="2638245"/>
            <a:ext cx="4456981" cy="35548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900" b="1" i="0" u="none" strike="noStrike" cap="all" baseline="0">
                <a:solidFill>
                  <a:srgbClr val="212529"/>
                </a:solidFill>
                <a:highlight>
                  <a:srgbClr val="FFFFFF"/>
                </a:highlight>
                <a:latin typeface="Open Sans"/>
                <a:ea typeface="Open Sans"/>
                <a:cs typeface="Open Sans"/>
              </a:rPr>
              <a:t>this can be done</a:t>
            </a:r>
            <a:r>
              <a:rPr lang="en-US" sz="1900" b="1" i="0" u="none" strike="noStrike" baseline="0">
                <a:solidFill>
                  <a:srgbClr val="FFFFFF"/>
                </a:solidFill>
                <a:latin typeface="Open Sans"/>
                <a:ea typeface="Open Sans"/>
                <a:cs typeface="Open Sans"/>
              </a:rPr>
              <a:t>​</a:t>
            </a:r>
            <a:r>
              <a:rPr sz="1900" b="1" i="0">
                <a:solidFill>
                  <a:srgbClr val="000000"/>
                </a:solidFill>
                <a:latin typeface="Open Sans"/>
                <a:ea typeface="Open Sans"/>
                <a:cs typeface="Open Sans"/>
              </a:rPr>
              <a:t>​</a:t>
            </a:r>
            <a:endParaRPr lang="en-US" sz="1900" b="1">
              <a:solidFill>
                <a:srgbClr val="FFFFFF"/>
              </a:solidFill>
              <a:latin typeface="Open Sans"/>
              <a:ea typeface="Open Sans"/>
              <a:cs typeface="Open Sans"/>
            </a:endParaRPr>
          </a:p>
          <a:p>
            <a:endParaRPr lang="en-US" sz="1900" b="1">
              <a:latin typeface="Open Sans"/>
              <a:ea typeface="Open Sans"/>
              <a:cs typeface="Open Sans"/>
            </a:endParaRPr>
          </a:p>
          <a:p>
            <a:r>
              <a:rPr lang="en-US" sz="1900" b="1">
                <a:solidFill>
                  <a:schemeClr val="bg1"/>
                </a:solidFill>
                <a:highlight>
                  <a:srgbClr val="C0C0C0"/>
                </a:highlight>
                <a:latin typeface="Open Sans"/>
                <a:ea typeface="Open Sans"/>
                <a:cs typeface="Open Sans"/>
              </a:rPr>
              <a:t>Moving away from fossil fuels and use more sustainable solutions</a:t>
            </a:r>
          </a:p>
          <a:p>
            <a:r>
              <a:rPr lang="en-US" sz="1900" b="1">
                <a:solidFill>
                  <a:schemeClr val="bg1"/>
                </a:solidFill>
                <a:highlight>
                  <a:srgbClr val="C0C0C0"/>
                </a:highlight>
                <a:latin typeface="Open Sans"/>
                <a:ea typeface="Open Sans"/>
                <a:cs typeface="Open Sans"/>
              </a:rPr>
              <a:t>Planting more tress </a:t>
            </a:r>
          </a:p>
          <a:p>
            <a:r>
              <a:rPr lang="en-US" sz="1900" b="1">
                <a:solidFill>
                  <a:schemeClr val="bg1"/>
                </a:solidFill>
                <a:highlight>
                  <a:srgbClr val="C0C0C0"/>
                </a:highlight>
                <a:latin typeface="Open Sans"/>
                <a:ea typeface="Open Sans"/>
                <a:cs typeface="Open Sans"/>
              </a:rPr>
              <a:t>Using nature-based products like seaweed, bamboo</a:t>
            </a:r>
          </a:p>
          <a:p>
            <a:r>
              <a:rPr lang="en-US" sz="1900" b="1">
                <a:solidFill>
                  <a:schemeClr val="bg1"/>
                </a:solidFill>
                <a:highlight>
                  <a:srgbClr val="C0C0C0"/>
                </a:highlight>
                <a:latin typeface="Open Sans"/>
                <a:ea typeface="Open Sans"/>
                <a:cs typeface="Open Sans"/>
              </a:rPr>
              <a:t>Renewable energy</a:t>
            </a:r>
            <a:br>
              <a:rPr sz="1900" b="1">
                <a:highlight>
                  <a:srgbClr val="C0C0C0"/>
                </a:highlight>
                <a:latin typeface="Open Sans"/>
                <a:ea typeface="Open Sans"/>
                <a:cs typeface="Open Sans"/>
              </a:rPr>
            </a:br>
            <a:r>
              <a:rPr lang="en-US" sz="1900" b="1">
                <a:solidFill>
                  <a:schemeClr val="bg1"/>
                </a:solidFill>
                <a:highlight>
                  <a:srgbClr val="C0C0C0"/>
                </a:highlight>
                <a:latin typeface="Open Sans"/>
                <a:ea typeface="Open Sans"/>
                <a:cs typeface="Open Sans"/>
              </a:rPr>
              <a:t>Electric vehicles</a:t>
            </a:r>
            <a:br>
              <a:rPr sz="1900" b="1">
                <a:highlight>
                  <a:srgbClr val="C0C0C0"/>
                </a:highlight>
                <a:latin typeface="Open Sans"/>
                <a:ea typeface="Open Sans"/>
                <a:cs typeface="Open Sans"/>
              </a:rPr>
            </a:br>
            <a:r>
              <a:rPr lang="en-US" sz="1900" b="1">
                <a:solidFill>
                  <a:schemeClr val="bg1"/>
                </a:solidFill>
                <a:highlight>
                  <a:srgbClr val="C0C0C0"/>
                </a:highlight>
                <a:latin typeface="Open Sans"/>
                <a:ea typeface="Open Sans"/>
                <a:cs typeface="Open Sans"/>
              </a:rPr>
              <a:t>Smart meters</a:t>
            </a:r>
            <a:br>
              <a:rPr sz="1900" b="1">
                <a:highlight>
                  <a:srgbClr val="C0C0C0"/>
                </a:highlight>
                <a:latin typeface="Open Sans"/>
                <a:ea typeface="Open Sans"/>
                <a:cs typeface="Open Sans"/>
              </a:rPr>
            </a:br>
            <a:r>
              <a:rPr lang="en-US" sz="1900" b="1">
                <a:solidFill>
                  <a:schemeClr val="bg1"/>
                </a:solidFill>
                <a:highlight>
                  <a:srgbClr val="C0C0C0"/>
                </a:highlight>
                <a:latin typeface="Open Sans"/>
                <a:ea typeface="Open Sans"/>
                <a:cs typeface="Open Sans"/>
              </a:rPr>
              <a:t>Promote public transport</a:t>
            </a:r>
            <a:br>
              <a:rPr sz="1600" b="1" i="0">
                <a:latin typeface="Open Sans"/>
                <a:ea typeface="Open Sans"/>
                <a:cs typeface="Open Sans"/>
              </a:rPr>
            </a:br>
            <a:endParaRPr lang="en-US" sz="1600">
              <a:solidFill>
                <a:srgbClr val="000000"/>
              </a:solidFill>
              <a:latin typeface="Open Sans"/>
              <a:ea typeface="Open Sans"/>
              <a:cs typeface="Open Sans"/>
            </a:endParaRPr>
          </a:p>
        </p:txBody>
      </p:sp>
      <p:sp>
        <p:nvSpPr>
          <p:cNvPr id="16" name="TextBox 15">
            <a:extLst>
              <a:ext uri="{FF2B5EF4-FFF2-40B4-BE49-F238E27FC236}">
                <a16:creationId xmlns:a16="http://schemas.microsoft.com/office/drawing/2014/main" id="{4CA643D7-733F-0536-8A57-37925FD16E92}"/>
              </a:ext>
            </a:extLst>
          </p:cNvPr>
          <p:cNvSpPr txBox="1"/>
          <p:nvPr/>
        </p:nvSpPr>
        <p:spPr>
          <a:xfrm>
            <a:off x="519742" y="300727"/>
            <a:ext cx="368947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Lorraine Hooper</a:t>
            </a:r>
          </a:p>
          <a:p>
            <a:pPr algn="ctr"/>
            <a:r>
              <a:rPr lang="en-US" sz="3600">
                <a:solidFill>
                  <a:srgbClr val="000000"/>
                </a:solidFill>
                <a:latin typeface="Franklin Gothic Medium"/>
                <a:ea typeface="Calibri"/>
                <a:cs typeface="Calibri"/>
              </a:rPr>
              <a:t>What is climate change?</a:t>
            </a:r>
          </a:p>
          <a:p>
            <a:endParaRPr lang="en-US">
              <a:solidFill>
                <a:srgbClr val="FFFFFF"/>
              </a:solidFill>
              <a:latin typeface="Trade Gothic Next Light"/>
              <a:ea typeface="Calibri"/>
              <a:cs typeface="Calibri"/>
            </a:endParaRPr>
          </a:p>
        </p:txBody>
      </p:sp>
      <p:sp>
        <p:nvSpPr>
          <p:cNvPr id="17" name="TextBox 16">
            <a:extLst>
              <a:ext uri="{FF2B5EF4-FFF2-40B4-BE49-F238E27FC236}">
                <a16:creationId xmlns:a16="http://schemas.microsoft.com/office/drawing/2014/main" id="{F66D796A-6F42-A490-4378-C72E1B532755}"/>
              </a:ext>
            </a:extLst>
          </p:cNvPr>
          <p:cNvSpPr txBox="1"/>
          <p:nvPr/>
        </p:nvSpPr>
        <p:spPr>
          <a:xfrm>
            <a:off x="4218075" y="479"/>
            <a:ext cx="7095228" cy="23514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400">
              <a:solidFill>
                <a:srgbClr val="000000"/>
              </a:solidFill>
              <a:latin typeface="Calibri"/>
              <a:ea typeface="Calibri"/>
              <a:cs typeface="Calibri"/>
            </a:endParaRPr>
          </a:p>
          <a:p>
            <a:pPr algn="ctr"/>
            <a:r>
              <a:rPr lang="en-US" sz="2800" b="1">
                <a:solidFill>
                  <a:srgbClr val="000000"/>
                </a:solidFill>
                <a:latin typeface="Open Sans"/>
                <a:ea typeface="Open Sans"/>
                <a:cs typeface="Open Sans"/>
              </a:rPr>
              <a:t>It involves extreme weathers </a:t>
            </a:r>
          </a:p>
          <a:p>
            <a:pPr algn="ctr"/>
            <a:r>
              <a:rPr lang="en-US" sz="2800" b="1">
                <a:solidFill>
                  <a:srgbClr val="000000"/>
                </a:solidFill>
                <a:latin typeface="Open Sans"/>
                <a:ea typeface="Open Sans"/>
                <a:cs typeface="Open Sans"/>
              </a:rPr>
              <a:t>Such as </a:t>
            </a:r>
          </a:p>
          <a:p>
            <a:pPr algn="ctr"/>
            <a:r>
              <a:rPr lang="en-US" sz="2800" b="1">
                <a:solidFill>
                  <a:srgbClr val="000000"/>
                </a:solidFill>
                <a:latin typeface="Open Sans"/>
                <a:ea typeface="Open Sans"/>
                <a:cs typeface="Open Sans"/>
              </a:rPr>
              <a:t>Heatwaves, floods, Wildfires </a:t>
            </a:r>
          </a:p>
          <a:p>
            <a:pPr algn="ctr"/>
            <a:r>
              <a:rPr lang="en-US" sz="2800" b="1">
                <a:solidFill>
                  <a:srgbClr val="000000"/>
                </a:solidFill>
                <a:latin typeface="Open Sans"/>
                <a:ea typeface="Open Sans"/>
                <a:cs typeface="Open Sans"/>
              </a:rPr>
              <a:t>and droughts.</a:t>
            </a:r>
          </a:p>
          <a:p>
            <a:endParaRPr lang="en-US">
              <a:solidFill>
                <a:srgbClr val="FFFFFF"/>
              </a:solidFill>
              <a:latin typeface="Trade Gothic Next Light"/>
              <a:ea typeface="Calibri"/>
              <a:cs typeface="Calibri"/>
            </a:endParaRPr>
          </a:p>
        </p:txBody>
      </p:sp>
      <p:sp>
        <p:nvSpPr>
          <p:cNvPr id="20" name="TextBox 19">
            <a:extLst>
              <a:ext uri="{FF2B5EF4-FFF2-40B4-BE49-F238E27FC236}">
                <a16:creationId xmlns:a16="http://schemas.microsoft.com/office/drawing/2014/main" id="{51997455-4E6E-C364-70BE-6F25DC571674}"/>
              </a:ext>
            </a:extLst>
          </p:cNvPr>
          <p:cNvSpPr txBox="1"/>
          <p:nvPr/>
        </p:nvSpPr>
        <p:spPr>
          <a:xfrm>
            <a:off x="273170" y="2365076"/>
            <a:ext cx="3407434"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000000"/>
                </a:solidFill>
                <a:highlight>
                  <a:srgbClr val="C0C0C0"/>
                </a:highlight>
                <a:latin typeface="Open Sans"/>
                <a:ea typeface="Open Sans"/>
                <a:cs typeface="Open Sans"/>
              </a:rPr>
              <a:t>What causes climate change</a:t>
            </a:r>
          </a:p>
          <a:p>
            <a:endParaRPr lang="en-US" sz="2000" b="1">
              <a:solidFill>
                <a:srgbClr val="000000"/>
              </a:solidFill>
              <a:highlight>
                <a:srgbClr val="C0C0C0"/>
              </a:highlight>
              <a:latin typeface="Open Sans"/>
              <a:ea typeface="Open Sans"/>
              <a:cs typeface="Open Sans"/>
            </a:endParaRPr>
          </a:p>
          <a:p>
            <a:r>
              <a:rPr lang="en-US" sz="2000" b="1">
                <a:solidFill>
                  <a:srgbClr val="000000"/>
                </a:solidFill>
                <a:highlight>
                  <a:srgbClr val="C0C0C0"/>
                </a:highlight>
                <a:latin typeface="Open Sans"/>
                <a:ea typeface="Open Sans"/>
                <a:cs typeface="Open Sans"/>
              </a:rPr>
              <a:t>Burning of coal </a:t>
            </a:r>
          </a:p>
          <a:p>
            <a:endParaRPr lang="en-US" sz="2000" b="1">
              <a:solidFill>
                <a:srgbClr val="000000"/>
              </a:solidFill>
              <a:highlight>
                <a:srgbClr val="C0C0C0"/>
              </a:highlight>
              <a:latin typeface="Open Sans"/>
              <a:ea typeface="Open Sans"/>
              <a:cs typeface="Open Sans"/>
            </a:endParaRPr>
          </a:p>
          <a:p>
            <a:r>
              <a:rPr lang="en-US" sz="2000" b="1">
                <a:solidFill>
                  <a:srgbClr val="000000"/>
                </a:solidFill>
                <a:highlight>
                  <a:srgbClr val="C0C0C0"/>
                </a:highlight>
                <a:latin typeface="Open Sans"/>
                <a:ea typeface="Open Sans"/>
                <a:cs typeface="Open Sans"/>
              </a:rPr>
              <a:t>Deforestation</a:t>
            </a:r>
          </a:p>
          <a:p>
            <a:endParaRPr lang="en-US" sz="2000" b="1">
              <a:solidFill>
                <a:srgbClr val="000000"/>
              </a:solidFill>
              <a:highlight>
                <a:srgbClr val="C0C0C0"/>
              </a:highlight>
              <a:latin typeface="Open Sans"/>
              <a:ea typeface="Open Sans"/>
              <a:cs typeface="Open Sans"/>
            </a:endParaRPr>
          </a:p>
          <a:p>
            <a:r>
              <a:rPr lang="en-US" sz="2000" b="1">
                <a:solidFill>
                  <a:srgbClr val="000000"/>
                </a:solidFill>
                <a:highlight>
                  <a:srgbClr val="C0C0C0"/>
                </a:highlight>
                <a:latin typeface="Open Sans"/>
                <a:ea typeface="Open Sans"/>
                <a:cs typeface="Open Sans"/>
              </a:rPr>
              <a:t>Use of harmful </a:t>
            </a:r>
            <a:r>
              <a:rPr lang="en-US" sz="2000" b="1" err="1">
                <a:solidFill>
                  <a:srgbClr val="000000"/>
                </a:solidFill>
                <a:highlight>
                  <a:srgbClr val="C0C0C0"/>
                </a:highlight>
                <a:latin typeface="Open Sans"/>
                <a:ea typeface="Open Sans"/>
                <a:cs typeface="Open Sans"/>
              </a:rPr>
              <a:t>fertilisers</a:t>
            </a:r>
            <a:endParaRPr lang="en-US" sz="2000" b="1">
              <a:solidFill>
                <a:srgbClr val="000000"/>
              </a:solidFill>
              <a:highlight>
                <a:srgbClr val="C0C0C0"/>
              </a:highlight>
              <a:latin typeface="Open Sans"/>
              <a:ea typeface="Open Sans"/>
              <a:cs typeface="Open Sans"/>
            </a:endParaRPr>
          </a:p>
          <a:p>
            <a:endParaRPr lang="en-US" sz="2000" b="1">
              <a:solidFill>
                <a:srgbClr val="000000"/>
              </a:solidFill>
              <a:highlight>
                <a:srgbClr val="C0C0C0"/>
              </a:highlight>
              <a:latin typeface="Open Sans"/>
              <a:ea typeface="Open Sans"/>
              <a:cs typeface="Open Sans"/>
            </a:endParaRPr>
          </a:p>
          <a:p>
            <a:r>
              <a:rPr lang="en-US" sz="2000" b="1">
                <a:solidFill>
                  <a:srgbClr val="000000"/>
                </a:solidFill>
                <a:highlight>
                  <a:srgbClr val="C0C0C0"/>
                </a:highlight>
                <a:latin typeface="Open Sans"/>
                <a:ea typeface="Open Sans"/>
                <a:cs typeface="Open Sans"/>
              </a:rPr>
              <a:t>Increase in livestock</a:t>
            </a:r>
          </a:p>
          <a:p>
            <a:endParaRPr lang="en-US" sz="2000" b="1">
              <a:solidFill>
                <a:srgbClr val="000000"/>
              </a:solidFill>
              <a:highlight>
                <a:srgbClr val="C0C0C0"/>
              </a:highlight>
              <a:latin typeface="Open Sans"/>
              <a:ea typeface="Open Sans"/>
              <a:cs typeface="Open Sans"/>
            </a:endParaRPr>
          </a:p>
          <a:p>
            <a:r>
              <a:rPr lang="en-US" sz="2000" b="1">
                <a:solidFill>
                  <a:srgbClr val="000000"/>
                </a:solidFill>
                <a:highlight>
                  <a:srgbClr val="C0C0C0"/>
                </a:highlight>
                <a:latin typeface="Open Sans"/>
                <a:ea typeface="Open Sans"/>
                <a:cs typeface="Open Sans"/>
              </a:rPr>
              <a:t>Fluorinated gases</a:t>
            </a:r>
          </a:p>
          <a:p>
            <a:endParaRPr lang="en-US">
              <a:solidFill>
                <a:srgbClr val="FFFFFF"/>
              </a:solidFill>
              <a:latin typeface="Trade Gothic Next Light"/>
              <a:ea typeface="Open Sans"/>
              <a:cs typeface="Open Sans"/>
            </a:endParaRPr>
          </a:p>
        </p:txBody>
      </p:sp>
      <p:sp>
        <p:nvSpPr>
          <p:cNvPr id="21" name="Arrow: Right 20">
            <a:extLst>
              <a:ext uri="{FF2B5EF4-FFF2-40B4-BE49-F238E27FC236}">
                <a16:creationId xmlns:a16="http://schemas.microsoft.com/office/drawing/2014/main" id="{501FA175-37B5-A902-D555-49C0BD6D2FB7}"/>
              </a:ext>
            </a:extLst>
          </p:cNvPr>
          <p:cNvSpPr/>
          <p:nvPr/>
        </p:nvSpPr>
        <p:spPr>
          <a:xfrm>
            <a:off x="3922863" y="3955211"/>
            <a:ext cx="3257909" cy="134164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8EFBCB20-F4DD-AB45-9755-141C1DE5E231}"/>
              </a:ext>
            </a:extLst>
          </p:cNvPr>
          <p:cNvSpPr txBox="1"/>
          <p:nvPr/>
        </p:nvSpPr>
        <p:spPr>
          <a:xfrm>
            <a:off x="8934092" y="6482751"/>
            <a:ext cx="32610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baseline="0">
                <a:solidFill>
                  <a:srgbClr val="000000"/>
                </a:solidFill>
                <a:latin typeface="Calibri"/>
              </a:rPr>
              <a:t>Environment (Wales) Act</a:t>
            </a:r>
            <a:r>
              <a:rPr lang="en-US">
                <a:solidFill>
                  <a:srgbClr val="000000"/>
                </a:solidFill>
                <a:latin typeface="Calibri"/>
              </a:rPr>
              <a:t>, </a:t>
            </a:r>
            <a:r>
              <a:rPr lang="en-US" b="0" i="0" u="none" strike="noStrike" baseline="0">
                <a:solidFill>
                  <a:srgbClr val="000000"/>
                </a:solidFill>
                <a:latin typeface="Calibri"/>
              </a:rPr>
              <a:t>2016</a:t>
            </a:r>
            <a:endParaRPr lang="en-US"/>
          </a:p>
        </p:txBody>
      </p:sp>
      <p:sp>
        <p:nvSpPr>
          <p:cNvPr id="3" name="TextBox 2">
            <a:extLst>
              <a:ext uri="{FF2B5EF4-FFF2-40B4-BE49-F238E27FC236}">
                <a16:creationId xmlns:a16="http://schemas.microsoft.com/office/drawing/2014/main" id="{C486A76D-D246-ADC7-4B03-0FEF973DD55F}"/>
              </a:ext>
            </a:extLst>
          </p:cNvPr>
          <p:cNvSpPr txBox="1"/>
          <p:nvPr/>
        </p:nvSpPr>
        <p:spPr>
          <a:xfrm>
            <a:off x="3220528" y="6347603"/>
            <a:ext cx="258792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baseline="0">
                <a:latin typeface="Calibri"/>
              </a:rPr>
              <a:t>Greenpeace (2019)</a:t>
            </a:r>
            <a:endParaRPr lang="en-US"/>
          </a:p>
          <a:p>
            <a:pPr algn="ctr"/>
            <a:endParaRPr lang="en-US"/>
          </a:p>
        </p:txBody>
      </p:sp>
    </p:spTree>
    <p:extLst>
      <p:ext uri="{BB962C8B-B14F-4D97-AF65-F5344CB8AC3E}">
        <p14:creationId xmlns:p14="http://schemas.microsoft.com/office/powerpoint/2010/main" val="18591561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D971F-F3FF-D97E-EDC5-3FBB408F68F7}"/>
              </a:ext>
            </a:extLst>
          </p:cNvPr>
          <p:cNvSpPr>
            <a:spLocks noGrp="1"/>
          </p:cNvSpPr>
          <p:nvPr>
            <p:ph type="title"/>
          </p:nvPr>
        </p:nvSpPr>
        <p:spPr>
          <a:xfrm>
            <a:off x="119907" y="-2931"/>
            <a:ext cx="12063896" cy="6870572"/>
          </a:xfrm>
        </p:spPr>
        <p:txBody>
          <a:bodyPr>
            <a:normAutofit/>
          </a:bodyPr>
          <a:lstStyle/>
          <a:p>
            <a:br>
              <a:rPr lang="en-US" sz="1000" b="0">
                <a:highlight>
                  <a:srgbClr val="FFFFFF"/>
                </a:highlight>
                <a:ea typeface="+mj-lt"/>
                <a:cs typeface="+mj-lt"/>
              </a:rPr>
            </a:br>
            <a:br>
              <a:rPr lang="en-US" sz="1000" b="0">
                <a:highlight>
                  <a:srgbClr val="FFFFFF"/>
                </a:highlight>
                <a:ea typeface="+mj-lt"/>
                <a:cs typeface="+mj-lt"/>
              </a:rPr>
            </a:br>
            <a:br>
              <a:rPr lang="en-US" sz="1000" b="0">
                <a:highlight>
                  <a:srgbClr val="FFFFFF"/>
                </a:highlight>
                <a:ea typeface="+mj-lt"/>
                <a:cs typeface="+mj-lt"/>
              </a:rPr>
            </a:br>
            <a:br>
              <a:rPr lang="en-US" sz="1500" b="0">
                <a:highlight>
                  <a:srgbClr val="FFFFFF"/>
                </a:highlight>
                <a:ea typeface="+mj-lt"/>
                <a:cs typeface="+mj-lt"/>
              </a:rPr>
            </a:br>
            <a:endParaRPr lang="en-US" sz="1200" b="0">
              <a:highlight>
                <a:srgbClr val="3E7E45"/>
              </a:highlight>
              <a:ea typeface="+mj-lt"/>
              <a:cs typeface="+mj-lt"/>
            </a:endParaRPr>
          </a:p>
        </p:txBody>
      </p:sp>
      <p:sp>
        <p:nvSpPr>
          <p:cNvPr id="5" name="Date Placeholder 4">
            <a:extLst>
              <a:ext uri="{FF2B5EF4-FFF2-40B4-BE49-F238E27FC236}">
                <a16:creationId xmlns:a16="http://schemas.microsoft.com/office/drawing/2014/main" id="{D2CD253B-792E-4C33-C9E7-9F2DD61AF6D2}"/>
              </a:ext>
            </a:extLst>
          </p:cNvPr>
          <p:cNvSpPr>
            <a:spLocks noGrp="1"/>
          </p:cNvSpPr>
          <p:nvPr>
            <p:ph type="dt" sz="half" idx="10"/>
          </p:nvPr>
        </p:nvSpPr>
        <p:spPr/>
        <p:txBody>
          <a:bodyPr/>
          <a:lstStyle/>
          <a:p>
            <a:fld id="{09422DDD-3E64-41E7-B596-3EDC08A84D0B}" type="datetime1">
              <a:t>2/19/2026</a:t>
            </a:fld>
            <a:endParaRPr lang="en-US"/>
          </a:p>
        </p:txBody>
      </p:sp>
      <p:sp>
        <p:nvSpPr>
          <p:cNvPr id="6" name="Footer Placeholder 5">
            <a:extLst>
              <a:ext uri="{FF2B5EF4-FFF2-40B4-BE49-F238E27FC236}">
                <a16:creationId xmlns:a16="http://schemas.microsoft.com/office/drawing/2014/main" id="{D39208A7-EE07-FDF9-F7AE-C3039C604F0C}"/>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8DE279CF-7594-D2B3-2CB2-C832D805B91B}"/>
              </a:ext>
            </a:extLst>
          </p:cNvPr>
          <p:cNvSpPr>
            <a:spLocks noGrp="1"/>
          </p:cNvSpPr>
          <p:nvPr>
            <p:ph type="sldNum" sz="quarter" idx="12"/>
          </p:nvPr>
        </p:nvSpPr>
        <p:spPr/>
        <p:txBody>
          <a:bodyPr/>
          <a:lstStyle/>
          <a:p>
            <a:fld id="{CC057153-B650-4DEB-B370-79DDCFDCE934}" type="slidenum">
              <a:rPr lang="en-US" dirty="0"/>
              <a:t>24</a:t>
            </a:fld>
            <a:endParaRPr lang="en-US"/>
          </a:p>
        </p:txBody>
      </p:sp>
      <p:sp>
        <p:nvSpPr>
          <p:cNvPr id="3" name="TextBox 2">
            <a:extLst>
              <a:ext uri="{FF2B5EF4-FFF2-40B4-BE49-F238E27FC236}">
                <a16:creationId xmlns:a16="http://schemas.microsoft.com/office/drawing/2014/main" id="{2CB68F21-F77E-348A-ABB4-EC2A1C037795}"/>
              </a:ext>
            </a:extLst>
          </p:cNvPr>
          <p:cNvSpPr txBox="1"/>
          <p:nvPr/>
        </p:nvSpPr>
        <p:spPr>
          <a:xfrm>
            <a:off x="606778" y="56444"/>
            <a:ext cx="6096000"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Trade Gothic Next Cond"/>
                <a:ea typeface="Trade Gothic Next Cond"/>
                <a:cs typeface="Trade Gothic Next Cond"/>
              </a:rPr>
              <a:t>​</a:t>
            </a:r>
            <a:br>
              <a:rPr lang="en-US" sz="1400">
                <a:latin typeface="Trade Gothic Next Cond"/>
                <a:ea typeface="Trade Gothic Next Cond"/>
                <a:cs typeface="Trade Gothic Next Cond"/>
              </a:rPr>
            </a:br>
            <a:endParaRPr lang="en-US" sz="1400" cap="all">
              <a:solidFill>
                <a:srgbClr val="212529"/>
              </a:solidFill>
              <a:highlight>
                <a:srgbClr val="FFFFFF"/>
              </a:highlight>
              <a:latin typeface="Trade Gothic Next Cond"/>
            </a:endParaRPr>
          </a:p>
          <a:p>
            <a:pPr algn="ctr"/>
            <a:endParaRPr lang="en-US"/>
          </a:p>
        </p:txBody>
      </p:sp>
      <p:sp>
        <p:nvSpPr>
          <p:cNvPr id="4" name="TextBox 3">
            <a:extLst>
              <a:ext uri="{FF2B5EF4-FFF2-40B4-BE49-F238E27FC236}">
                <a16:creationId xmlns:a16="http://schemas.microsoft.com/office/drawing/2014/main" id="{01F82999-941C-9D57-A5A6-AE27A8516C9A}"/>
              </a:ext>
            </a:extLst>
          </p:cNvPr>
          <p:cNvSpPr txBox="1"/>
          <p:nvPr/>
        </p:nvSpPr>
        <p:spPr>
          <a:xfrm>
            <a:off x="131792" y="174925"/>
            <a:ext cx="11925059" cy="37240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1" indent="-228600" algn="ctr">
              <a:buFont typeface=""/>
              <a:buChar char="•"/>
            </a:pPr>
            <a:r>
              <a:rPr lang="en-US" sz="2200" b="1">
                <a:solidFill>
                  <a:schemeClr val="bg1"/>
                </a:solidFill>
                <a:highlight>
                  <a:srgbClr val="C0C0C0"/>
                </a:highlight>
                <a:latin typeface="Open Sans"/>
                <a:ea typeface="Open Sans"/>
                <a:cs typeface="Open Sans"/>
              </a:rPr>
              <a:t>These are some keys policies that are promoting and supporting the act to reduce climate change. The main aim is to control weathers by reducing greenhouse emissions.</a:t>
            </a:r>
            <a:r>
              <a:rPr lang="en-US" sz="2200" b="1">
                <a:solidFill>
                  <a:schemeClr val="accent3">
                    <a:lumMod val="76000"/>
                  </a:schemeClr>
                </a:solidFill>
                <a:highlight>
                  <a:srgbClr val="C0C0C0"/>
                </a:highlight>
                <a:latin typeface="Open Sans"/>
                <a:ea typeface="Open Sans"/>
                <a:cs typeface="Open Sans"/>
              </a:rPr>
              <a:t> </a:t>
            </a:r>
            <a:endParaRPr lang="en-US" sz="2200">
              <a:solidFill>
                <a:schemeClr val="accent3">
                  <a:lumMod val="76000"/>
                </a:schemeClr>
              </a:solidFill>
              <a:highlight>
                <a:srgbClr val="C0C0C0"/>
              </a:highlight>
              <a:latin typeface="Open Sans"/>
              <a:ea typeface="Open Sans"/>
              <a:cs typeface="Open Sans"/>
            </a:endParaRPr>
          </a:p>
          <a:p>
            <a:pPr marL="228600" lvl="1" indent="-228600" algn="ctr">
              <a:buFont typeface=""/>
              <a:buChar char="•"/>
            </a:pPr>
            <a:endParaRPr lang="en-US" sz="1200" b="1">
              <a:solidFill>
                <a:schemeClr val="accent3">
                  <a:lumMod val="76000"/>
                </a:schemeClr>
              </a:solidFill>
              <a:highlight>
                <a:srgbClr val="C0C0C0"/>
              </a:highlight>
              <a:latin typeface="Open Sans"/>
              <a:ea typeface="Open Sans"/>
              <a:cs typeface="Open Sans"/>
            </a:endParaRPr>
          </a:p>
          <a:p>
            <a:pPr marL="228600" lvl="1" indent="-228600" algn="ctr">
              <a:buFont typeface=""/>
              <a:buChar char="•"/>
            </a:pPr>
            <a:r>
              <a:rPr lang="en-US" sz="2000" b="1" i="0">
                <a:solidFill>
                  <a:schemeClr val="bg1"/>
                </a:solidFill>
                <a:highlight>
                  <a:srgbClr val="C0C0C0"/>
                </a:highlight>
                <a:latin typeface="Open Sans"/>
                <a:ea typeface="Open Sans"/>
                <a:cs typeface="Open Sans"/>
              </a:rPr>
              <a:t>Environment (Wales) Act 2016: Establishes the framework for emissions targets and carbon budgeting.</a:t>
            </a:r>
            <a:endParaRPr lang="en-US" sz="2000" b="1">
              <a:solidFill>
                <a:schemeClr val="bg1"/>
              </a:solidFill>
              <a:highlight>
                <a:srgbClr val="C0C0C0"/>
              </a:highlight>
              <a:latin typeface="Open Sans"/>
              <a:ea typeface="Open Sans"/>
              <a:cs typeface="Open Sans"/>
            </a:endParaRPr>
          </a:p>
          <a:p>
            <a:pPr marL="228600" lvl="1" indent="-228600" algn="ctr">
              <a:buFont typeface=""/>
              <a:buChar char="•"/>
            </a:pPr>
            <a:r>
              <a:rPr lang="en-US" sz="2000" b="1" i="0">
                <a:solidFill>
                  <a:schemeClr val="bg1"/>
                </a:solidFill>
                <a:highlight>
                  <a:srgbClr val="C0C0C0"/>
                </a:highlight>
                <a:latin typeface="Open Sans"/>
                <a:ea typeface="Open Sans"/>
                <a:cs typeface="Open Sans"/>
              </a:rPr>
              <a:t>Climate Change (Wales) Regulations 2021: Officially adopted the net-zero 2050 target.</a:t>
            </a:r>
          </a:p>
          <a:p>
            <a:pPr marL="228600" lvl="1" indent="-228600" algn="ctr">
              <a:buFont typeface=""/>
              <a:buChar char="•"/>
            </a:pPr>
            <a:r>
              <a:rPr lang="en-US" sz="2000" b="1" i="0" u="sng">
                <a:solidFill>
                  <a:schemeClr val="bg1"/>
                </a:solidFill>
                <a:highlight>
                  <a:srgbClr val="C0C0C0"/>
                </a:highlight>
                <a:latin typeface="Open Sans"/>
                <a:ea typeface="Open Sans"/>
                <a:cs typeface="Open Sans"/>
                <a:hlinkClick r:id="rId3">
                  <a:extLst>
                    <a:ext uri="{A12FA001-AC4F-418D-AE19-62706E023703}">
                      <ahyp:hlinkClr xmlns:ahyp="http://schemas.microsoft.com/office/drawing/2018/hyperlinkcolor" val="tx"/>
                    </a:ext>
                  </a:extLst>
                </a:hlinkClick>
              </a:rPr>
              <a:t>Environment (Principles, Governance and Biodiversity Targets) (Wales) Bill</a:t>
            </a:r>
            <a:r>
              <a:rPr lang="en-US" sz="2000" b="1" i="0">
                <a:solidFill>
                  <a:schemeClr val="bg1"/>
                </a:solidFill>
                <a:highlight>
                  <a:srgbClr val="C0C0C0"/>
                </a:highlight>
                <a:latin typeface="Open Sans"/>
                <a:ea typeface="Open Sans"/>
                <a:cs typeface="Open Sans"/>
              </a:rPr>
              <a:t> (2025): Introduces stricter requirements for applying environmental principles in policymaking.</a:t>
            </a:r>
          </a:p>
          <a:p>
            <a:pPr algn="ctr">
              <a:buFont typeface=""/>
              <a:buChar char="•"/>
            </a:pPr>
            <a:r>
              <a:rPr lang="en-US" sz="2000" b="1" i="0">
                <a:solidFill>
                  <a:schemeClr val="bg1"/>
                </a:solidFill>
                <a:highlight>
                  <a:srgbClr val="C0C0C0"/>
                </a:highlight>
                <a:latin typeface="Open Sans"/>
                <a:ea typeface="Open Sans"/>
                <a:cs typeface="Open Sans"/>
              </a:rPr>
              <a:t>Public Sector Goal: Ambition for the Welsh public sector to achieve net-zero by 2030</a:t>
            </a:r>
            <a:r>
              <a:rPr lang="en-US" b="1" i="0">
                <a:solidFill>
                  <a:schemeClr val="bg1"/>
                </a:solidFill>
                <a:highlight>
                  <a:srgbClr val="C0C0C0"/>
                </a:highlight>
                <a:latin typeface="Open Sans"/>
                <a:ea typeface="Open Sans"/>
                <a:cs typeface="Open Sans"/>
              </a:rPr>
              <a:t>.</a:t>
            </a:r>
          </a:p>
          <a:p>
            <a:pPr algn="ctr"/>
            <a:endParaRPr lang="en-US"/>
          </a:p>
        </p:txBody>
      </p:sp>
      <p:pic>
        <p:nvPicPr>
          <p:cNvPr id="9" name="Picture 8" descr="Net Zero Carbon Targets - Grigoriou Interiors">
            <a:extLst>
              <a:ext uri="{FF2B5EF4-FFF2-40B4-BE49-F238E27FC236}">
                <a16:creationId xmlns:a16="http://schemas.microsoft.com/office/drawing/2014/main" id="{B200F14B-3EAA-3A39-63A1-A057CCCA955E}"/>
              </a:ext>
            </a:extLst>
          </p:cNvPr>
          <p:cNvPicPr>
            <a:picLocks noChangeAspect="1"/>
          </p:cNvPicPr>
          <p:nvPr/>
        </p:nvPicPr>
        <p:blipFill>
          <a:blip r:embed="rId4"/>
          <a:srcRect l="18118" r="18824" b="442"/>
          <a:stretch>
            <a:fillRect/>
          </a:stretch>
        </p:blipFill>
        <p:spPr>
          <a:xfrm>
            <a:off x="4349890" y="3808006"/>
            <a:ext cx="3471500" cy="3003907"/>
          </a:xfrm>
          <a:prstGeom prst="rect">
            <a:avLst/>
          </a:prstGeom>
          <a:noFill/>
          <a:ln>
            <a:noFill/>
          </a:ln>
        </p:spPr>
      </p:pic>
      <p:sp>
        <p:nvSpPr>
          <p:cNvPr id="12" name="TextBox 11">
            <a:extLst>
              <a:ext uri="{FF2B5EF4-FFF2-40B4-BE49-F238E27FC236}">
                <a16:creationId xmlns:a16="http://schemas.microsoft.com/office/drawing/2014/main" id="{FF3C5D40-90E7-124E-5478-12A4B94F6974}"/>
              </a:ext>
            </a:extLst>
          </p:cNvPr>
          <p:cNvSpPr txBox="1"/>
          <p:nvPr/>
        </p:nvSpPr>
        <p:spPr>
          <a:xfrm>
            <a:off x="-3737" y="3948311"/>
            <a:ext cx="4179784"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bg1"/>
                </a:solidFill>
                <a:latin typeface="Open Sans"/>
                <a:ea typeface="Open Sans"/>
                <a:cs typeface="Open Sans"/>
              </a:rPr>
              <a:t>Limit global warming </a:t>
            </a:r>
          </a:p>
          <a:p>
            <a:endParaRPr lang="en-US" sz="1200">
              <a:solidFill>
                <a:schemeClr val="bg1"/>
              </a:solidFill>
              <a:latin typeface="Open Sans"/>
              <a:ea typeface="Open Sans"/>
              <a:cs typeface="Open Sans"/>
            </a:endParaRPr>
          </a:p>
          <a:p>
            <a:r>
              <a:rPr lang="en-US" sz="2400" b="1">
                <a:solidFill>
                  <a:schemeClr val="bg1"/>
                </a:solidFill>
                <a:latin typeface="Open Sans"/>
                <a:ea typeface="Open Sans"/>
                <a:cs typeface="Open Sans"/>
              </a:rPr>
              <a:t>Cut emissions</a:t>
            </a:r>
          </a:p>
          <a:p>
            <a:endParaRPr lang="en-US" sz="1200">
              <a:solidFill>
                <a:schemeClr val="bg1"/>
              </a:solidFill>
              <a:latin typeface="Open Sans"/>
              <a:ea typeface="Open Sans"/>
              <a:cs typeface="Open Sans"/>
            </a:endParaRPr>
          </a:p>
          <a:p>
            <a:r>
              <a:rPr lang="en-US" sz="2400" b="1">
                <a:solidFill>
                  <a:schemeClr val="bg1"/>
                </a:solidFill>
                <a:latin typeface="Open Sans"/>
                <a:ea typeface="Open Sans"/>
                <a:cs typeface="Open Sans"/>
              </a:rPr>
              <a:t>Reduce by the year 2025</a:t>
            </a:r>
          </a:p>
          <a:p>
            <a:endParaRPr lang="en-US" sz="1200">
              <a:solidFill>
                <a:schemeClr val="bg1"/>
              </a:solidFill>
              <a:latin typeface="Open Sans"/>
              <a:ea typeface="Open Sans"/>
              <a:cs typeface="Open Sans"/>
            </a:endParaRPr>
          </a:p>
          <a:p>
            <a:r>
              <a:rPr lang="en-US" sz="2400" b="1">
                <a:solidFill>
                  <a:schemeClr val="bg1"/>
                </a:solidFill>
                <a:latin typeface="Open Sans"/>
                <a:ea typeface="Open Sans"/>
                <a:cs typeface="Open Sans"/>
              </a:rPr>
              <a:t>Global Goal – 13 working to Help towards Education and buildings</a:t>
            </a:r>
          </a:p>
        </p:txBody>
      </p:sp>
      <p:sp>
        <p:nvSpPr>
          <p:cNvPr id="13" name="TextBox 12">
            <a:extLst>
              <a:ext uri="{FF2B5EF4-FFF2-40B4-BE49-F238E27FC236}">
                <a16:creationId xmlns:a16="http://schemas.microsoft.com/office/drawing/2014/main" id="{14E48AA0-74E8-32DC-3846-3598E077E4E5}"/>
              </a:ext>
            </a:extLst>
          </p:cNvPr>
          <p:cNvSpPr txBox="1"/>
          <p:nvPr/>
        </p:nvSpPr>
        <p:spPr>
          <a:xfrm>
            <a:off x="8032342" y="3904603"/>
            <a:ext cx="4029973"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chemeClr val="bg1"/>
                </a:solidFill>
                <a:latin typeface="Open Sans"/>
                <a:ea typeface="Open Sans"/>
                <a:cs typeface="Open Sans"/>
              </a:rPr>
              <a:t>Using renewable energy-</a:t>
            </a:r>
            <a:r>
              <a:rPr lang="en-US" sz="2000" b="1" err="1">
                <a:solidFill>
                  <a:schemeClr val="bg1"/>
                </a:solidFill>
                <a:latin typeface="Open Sans"/>
                <a:ea typeface="Open Sans"/>
                <a:cs typeface="Open Sans"/>
              </a:rPr>
              <a:t>wind,sun,wave</a:t>
            </a:r>
            <a:endParaRPr lang="en-US" sz="2000" b="1">
              <a:solidFill>
                <a:schemeClr val="bg1"/>
              </a:solidFill>
              <a:latin typeface="Open Sans"/>
              <a:ea typeface="Open Sans"/>
              <a:cs typeface="Open Sans"/>
            </a:endParaRPr>
          </a:p>
          <a:p>
            <a:endParaRPr lang="en-US" sz="1200">
              <a:solidFill>
                <a:schemeClr val="bg1"/>
              </a:solidFill>
            </a:endParaRPr>
          </a:p>
          <a:p>
            <a:r>
              <a:rPr lang="en-US" sz="2000" b="1">
                <a:solidFill>
                  <a:schemeClr val="bg1"/>
                </a:solidFill>
                <a:latin typeface="Open Sans"/>
                <a:ea typeface="Open Sans"/>
                <a:cs typeface="Open Sans"/>
              </a:rPr>
              <a:t>Flood defenses</a:t>
            </a:r>
          </a:p>
          <a:p>
            <a:endParaRPr lang="en-US" sz="1200">
              <a:solidFill>
                <a:schemeClr val="bg1"/>
              </a:solidFill>
            </a:endParaRPr>
          </a:p>
          <a:p>
            <a:r>
              <a:rPr lang="en-US" sz="2000" b="1">
                <a:solidFill>
                  <a:schemeClr val="bg1"/>
                </a:solidFill>
                <a:latin typeface="Open Sans"/>
                <a:ea typeface="Open Sans"/>
                <a:cs typeface="Open Sans"/>
              </a:rPr>
              <a:t>Enhancing PowerGrid</a:t>
            </a:r>
          </a:p>
          <a:p>
            <a:endParaRPr lang="en-US" sz="1200">
              <a:solidFill>
                <a:schemeClr val="bg1"/>
              </a:solidFill>
            </a:endParaRPr>
          </a:p>
          <a:p>
            <a:r>
              <a:rPr lang="en-US" sz="2000" b="1">
                <a:solidFill>
                  <a:schemeClr val="bg1"/>
                </a:solidFill>
                <a:latin typeface="Open Sans"/>
                <a:ea typeface="Open Sans"/>
                <a:cs typeface="Open Sans"/>
              </a:rPr>
              <a:t>Better designed promoting ways around energy use on new buildings</a:t>
            </a:r>
          </a:p>
        </p:txBody>
      </p:sp>
      <p:sp>
        <p:nvSpPr>
          <p:cNvPr id="15" name="TextBox 14">
            <a:extLst>
              <a:ext uri="{FF2B5EF4-FFF2-40B4-BE49-F238E27FC236}">
                <a16:creationId xmlns:a16="http://schemas.microsoft.com/office/drawing/2014/main" id="{00FA4BB2-385D-44A2-2542-4BA9A06D8076}"/>
              </a:ext>
            </a:extLst>
          </p:cNvPr>
          <p:cNvSpPr txBox="1"/>
          <p:nvPr/>
        </p:nvSpPr>
        <p:spPr>
          <a:xfrm>
            <a:off x="10104119" y="6400800"/>
            <a:ext cx="1905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Lorraine Hooper</a:t>
            </a:r>
          </a:p>
        </p:txBody>
      </p:sp>
      <p:sp>
        <p:nvSpPr>
          <p:cNvPr id="16" name="TextBox 15">
            <a:extLst>
              <a:ext uri="{FF2B5EF4-FFF2-40B4-BE49-F238E27FC236}">
                <a16:creationId xmlns:a16="http://schemas.microsoft.com/office/drawing/2014/main" id="{E0EECF18-DB7E-4722-7DE2-F0A0AF6E0605}"/>
              </a:ext>
            </a:extLst>
          </p:cNvPr>
          <p:cNvSpPr txBox="1"/>
          <p:nvPr/>
        </p:nvSpPr>
        <p:spPr>
          <a:xfrm>
            <a:off x="137160" y="3611880"/>
            <a:ext cx="24688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00000"/>
                </a:solidFill>
                <a:latin typeface="Times New Roman"/>
              </a:rPr>
              <a:t>(</a:t>
            </a:r>
            <a:r>
              <a:rPr lang="en-US" b="0" i="0" u="none" strike="noStrike" baseline="0" err="1">
                <a:solidFill>
                  <a:srgbClr val="000000"/>
                </a:solidFill>
                <a:latin typeface="Times New Roman"/>
              </a:rPr>
              <a:t>Smartenergygb</a:t>
            </a:r>
            <a:r>
              <a:rPr lang="en-US" b="0" i="0" u="none" strike="noStrike" baseline="0">
                <a:solidFill>
                  <a:srgbClr val="000000"/>
                </a:solidFill>
                <a:latin typeface="Times New Roman"/>
              </a:rPr>
              <a:t>.</a:t>
            </a:r>
            <a:r>
              <a:rPr lang="en-US">
                <a:solidFill>
                  <a:srgbClr val="000000"/>
                </a:solidFill>
                <a:latin typeface="Times New Roman"/>
              </a:rPr>
              <a:t> </a:t>
            </a:r>
            <a:r>
              <a:rPr lang="en-US" b="0" i="0" u="none" strike="noStrike" baseline="0">
                <a:solidFill>
                  <a:srgbClr val="000000"/>
                </a:solidFill>
                <a:latin typeface="Times New Roman"/>
              </a:rPr>
              <a:t>2025)</a:t>
            </a:r>
            <a:endParaRPr lang="en-US"/>
          </a:p>
        </p:txBody>
      </p:sp>
    </p:spTree>
    <p:extLst>
      <p:ext uri="{BB962C8B-B14F-4D97-AF65-F5344CB8AC3E}">
        <p14:creationId xmlns:p14="http://schemas.microsoft.com/office/powerpoint/2010/main" val="41637457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a:blip r:embed="rId2"/>
          <a:stretch>
            <a:fillRect t="-39000" b="-39000"/>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962018C6-44C5-3687-9BDF-D0910B7AA9A8}"/>
              </a:ext>
            </a:extLst>
          </p:cNvPr>
          <p:cNvSpPr>
            <a:spLocks noGrp="1"/>
          </p:cNvSpPr>
          <p:nvPr>
            <p:ph type="dt" sz="half" idx="10"/>
          </p:nvPr>
        </p:nvSpPr>
        <p:spPr/>
        <p:txBody>
          <a:bodyPr/>
          <a:lstStyle/>
          <a:p>
            <a:fld id="{832C100B-6D87-4BAB-B3AA-AC5190D66A72}" type="datetime1">
              <a:t>2/19/2026</a:t>
            </a:fld>
            <a:endParaRPr lang="en-US"/>
          </a:p>
        </p:txBody>
      </p:sp>
      <p:sp>
        <p:nvSpPr>
          <p:cNvPr id="6" name="Footer Placeholder 5">
            <a:extLst>
              <a:ext uri="{FF2B5EF4-FFF2-40B4-BE49-F238E27FC236}">
                <a16:creationId xmlns:a16="http://schemas.microsoft.com/office/drawing/2014/main" id="{3B203B56-6C69-AD6B-68C3-3D53D7DFAFA4}"/>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5D01476-ACD1-F286-AC12-3E5B28645921}"/>
              </a:ext>
            </a:extLst>
          </p:cNvPr>
          <p:cNvSpPr>
            <a:spLocks noGrp="1"/>
          </p:cNvSpPr>
          <p:nvPr>
            <p:ph type="sldNum" sz="quarter" idx="12"/>
          </p:nvPr>
        </p:nvSpPr>
        <p:spPr/>
        <p:txBody>
          <a:bodyPr/>
          <a:lstStyle/>
          <a:p>
            <a:fld id="{CC057153-B650-4DEB-B370-79DDCFDCE934}" type="slidenum">
              <a:rPr lang="en-US" dirty="0"/>
              <a:t>25</a:t>
            </a:fld>
            <a:endParaRPr lang="en-US"/>
          </a:p>
        </p:txBody>
      </p:sp>
      <p:pic>
        <p:nvPicPr>
          <p:cNvPr id="3" name="Picture 2">
            <a:extLst>
              <a:ext uri="{FF2B5EF4-FFF2-40B4-BE49-F238E27FC236}">
                <a16:creationId xmlns:a16="http://schemas.microsoft.com/office/drawing/2014/main" id="{2398D8FE-765C-C82F-AF46-FA909A18954B}"/>
              </a:ext>
            </a:extLst>
          </p:cNvPr>
          <p:cNvPicPr>
            <a:picLocks noChangeAspect="1"/>
          </p:cNvPicPr>
          <p:nvPr/>
        </p:nvPicPr>
        <p:blipFill>
          <a:blip r:embed="rId3"/>
          <a:srcRect l="25583" t="-1024" r="50486" b="-683"/>
          <a:stretch>
            <a:fillRect/>
          </a:stretch>
        </p:blipFill>
        <p:spPr>
          <a:xfrm>
            <a:off x="200301" y="2081559"/>
            <a:ext cx="4940123" cy="4132773"/>
          </a:xfrm>
          <a:prstGeom prst="rect">
            <a:avLst/>
          </a:prstGeom>
        </p:spPr>
      </p:pic>
      <p:sp>
        <p:nvSpPr>
          <p:cNvPr id="10" name="TextBox 9">
            <a:extLst>
              <a:ext uri="{FF2B5EF4-FFF2-40B4-BE49-F238E27FC236}">
                <a16:creationId xmlns:a16="http://schemas.microsoft.com/office/drawing/2014/main" id="{D81E8ECF-F7C7-8575-845F-26CA2422441B}"/>
              </a:ext>
            </a:extLst>
          </p:cNvPr>
          <p:cNvSpPr txBox="1"/>
          <p:nvPr/>
        </p:nvSpPr>
        <p:spPr>
          <a:xfrm>
            <a:off x="1112571" y="397446"/>
            <a:ext cx="9171214" cy="22775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a:solidFill>
                  <a:schemeClr val="bg1"/>
                </a:solidFill>
                <a:highlight>
                  <a:srgbClr val="C0C0C0"/>
                </a:highlight>
                <a:latin typeface="Open Sans"/>
                <a:ea typeface="Open Sans"/>
                <a:cs typeface="Open Sans"/>
              </a:rPr>
              <a:t>Education has the power to help towards the global goals. But the Government needs to act now. </a:t>
            </a:r>
          </a:p>
          <a:p>
            <a:pPr algn="ctr"/>
            <a:endParaRPr lang="en-US" sz="2800">
              <a:solidFill>
                <a:schemeClr val="bg1"/>
              </a:solidFill>
              <a:latin typeface="Open Sans"/>
              <a:ea typeface="Open Sans"/>
              <a:cs typeface="Open Sans"/>
            </a:endParaRPr>
          </a:p>
          <a:p>
            <a:endParaRPr lang="en-US">
              <a:latin typeface="Calibri"/>
              <a:ea typeface="Calibri"/>
              <a:cs typeface="Calibri"/>
            </a:endParaRPr>
          </a:p>
        </p:txBody>
      </p:sp>
      <p:sp>
        <p:nvSpPr>
          <p:cNvPr id="14" name="TextBox 13">
            <a:extLst>
              <a:ext uri="{FF2B5EF4-FFF2-40B4-BE49-F238E27FC236}">
                <a16:creationId xmlns:a16="http://schemas.microsoft.com/office/drawing/2014/main" id="{0CAB9CB7-F1A4-24A5-3ABC-0EBC31875470}"/>
              </a:ext>
            </a:extLst>
          </p:cNvPr>
          <p:cNvSpPr txBox="1"/>
          <p:nvPr/>
        </p:nvSpPr>
        <p:spPr>
          <a:xfrm>
            <a:off x="5861854" y="1952855"/>
            <a:ext cx="5790789"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chemeClr val="bg1"/>
                </a:solidFill>
                <a:highlight>
                  <a:srgbClr val="C0C0C0"/>
                </a:highlight>
                <a:latin typeface="Open Sans"/>
                <a:ea typeface="Open Sans"/>
                <a:cs typeface="Open Sans"/>
              </a:rPr>
              <a:t>Keys aims are to Promote:</a:t>
            </a:r>
          </a:p>
          <a:p>
            <a:pPr marL="457200" indent="-457200">
              <a:buFont typeface="Arial"/>
              <a:buChar char="•"/>
            </a:pPr>
            <a:r>
              <a:rPr lang="en-US" sz="2800" b="1">
                <a:solidFill>
                  <a:schemeClr val="bg1"/>
                </a:solidFill>
                <a:highlight>
                  <a:srgbClr val="C0C0C0"/>
                </a:highlight>
                <a:latin typeface="Open Sans"/>
                <a:ea typeface="Open Sans"/>
                <a:cs typeface="Open Sans"/>
              </a:rPr>
              <a:t>knowledge </a:t>
            </a:r>
          </a:p>
          <a:p>
            <a:pPr marL="457200" indent="-457200">
              <a:buFont typeface="Arial"/>
              <a:buChar char="•"/>
            </a:pPr>
            <a:r>
              <a:rPr lang="en-US" sz="2800" b="1">
                <a:solidFill>
                  <a:schemeClr val="bg1"/>
                </a:solidFill>
                <a:highlight>
                  <a:srgbClr val="C0C0C0"/>
                </a:highlight>
                <a:latin typeface="Open Sans"/>
                <a:ea typeface="Open Sans"/>
                <a:cs typeface="Open Sans"/>
              </a:rPr>
              <a:t>Culture </a:t>
            </a:r>
          </a:p>
          <a:p>
            <a:pPr marL="457200" indent="-457200">
              <a:buFont typeface="Arial"/>
              <a:buChar char="•"/>
            </a:pPr>
            <a:r>
              <a:rPr lang="en-US" sz="2800" b="1">
                <a:solidFill>
                  <a:schemeClr val="bg1"/>
                </a:solidFill>
                <a:highlight>
                  <a:srgbClr val="C0C0C0"/>
                </a:highlight>
                <a:latin typeface="Open Sans"/>
                <a:ea typeface="Open Sans"/>
                <a:cs typeface="Open Sans"/>
              </a:rPr>
              <a:t>Community /world</a:t>
            </a:r>
          </a:p>
          <a:p>
            <a:pPr marL="457200" indent="-457200">
              <a:buFont typeface="Arial"/>
              <a:buChar char="•"/>
            </a:pPr>
            <a:r>
              <a:rPr lang="en-US" sz="2800" b="1">
                <a:solidFill>
                  <a:schemeClr val="bg1"/>
                </a:solidFill>
                <a:highlight>
                  <a:srgbClr val="C0C0C0"/>
                </a:highlight>
                <a:latin typeface="Open Sans"/>
                <a:ea typeface="Open Sans"/>
                <a:cs typeface="Open Sans"/>
              </a:rPr>
              <a:t>Being respectful to our planet</a:t>
            </a:r>
          </a:p>
          <a:p>
            <a:pPr marL="457200" indent="-457200">
              <a:buFont typeface="Arial"/>
              <a:buChar char="•"/>
            </a:pPr>
            <a:r>
              <a:rPr lang="en-US" sz="2800" b="1">
                <a:solidFill>
                  <a:schemeClr val="bg1"/>
                </a:solidFill>
                <a:highlight>
                  <a:srgbClr val="C0C0C0"/>
                </a:highlight>
                <a:latin typeface="Open Sans"/>
                <a:ea typeface="Open Sans"/>
                <a:cs typeface="Open Sans"/>
              </a:rPr>
              <a:t>Our actions can have an effect </a:t>
            </a:r>
          </a:p>
          <a:p>
            <a:pPr marL="457200" indent="-457200">
              <a:buFont typeface="Arial"/>
              <a:buChar char="•"/>
            </a:pPr>
            <a:r>
              <a:rPr lang="en-US" sz="2800" b="1">
                <a:solidFill>
                  <a:schemeClr val="bg1"/>
                </a:solidFill>
                <a:highlight>
                  <a:srgbClr val="C0C0C0"/>
                </a:highlight>
                <a:latin typeface="Open Sans"/>
                <a:ea typeface="Open Sans"/>
                <a:cs typeface="Open Sans"/>
              </a:rPr>
              <a:t>To have equal human rights</a:t>
            </a:r>
            <a:r>
              <a:rPr lang="en-US" sz="2800" b="1">
                <a:solidFill>
                  <a:schemeClr val="bg1"/>
                </a:solidFill>
                <a:latin typeface="Open Sans"/>
                <a:ea typeface="Open Sans"/>
                <a:cs typeface="Open Sans"/>
              </a:rPr>
              <a:t> </a:t>
            </a:r>
          </a:p>
          <a:p>
            <a:pPr marL="171450" indent="-171450">
              <a:buFont typeface="Arial"/>
              <a:buChar char="•"/>
            </a:pPr>
            <a:endParaRPr lang="en-US" sz="1200">
              <a:solidFill>
                <a:srgbClr val="545454"/>
              </a:solidFill>
              <a:latin typeface="Roboto"/>
              <a:ea typeface="Roboto"/>
              <a:cs typeface="Roboto"/>
            </a:endParaRPr>
          </a:p>
          <a:p>
            <a:pPr marL="171450" indent="-171450">
              <a:buFont typeface="Arial"/>
              <a:buChar char="•"/>
            </a:pPr>
            <a:endParaRPr lang="en-US" sz="1200">
              <a:solidFill>
                <a:srgbClr val="545454"/>
              </a:solidFill>
              <a:latin typeface="Roboto"/>
              <a:ea typeface="Roboto"/>
              <a:cs typeface="Roboto"/>
            </a:endParaRPr>
          </a:p>
          <a:p>
            <a:pPr marL="171450" indent="-171450">
              <a:buFont typeface="Arial"/>
              <a:buChar char="•"/>
            </a:pPr>
            <a:endParaRPr lang="en-US" sz="1200">
              <a:solidFill>
                <a:srgbClr val="545454"/>
              </a:solidFill>
              <a:latin typeface="Roboto"/>
              <a:ea typeface="Roboto"/>
              <a:cs typeface="Roboto"/>
            </a:endParaRPr>
          </a:p>
          <a:p>
            <a:pPr marL="171450" indent="-171450">
              <a:buFont typeface="Arial"/>
              <a:buChar char="•"/>
            </a:pPr>
            <a:endParaRPr lang="en-US" sz="1200"/>
          </a:p>
        </p:txBody>
      </p:sp>
      <p:sp>
        <p:nvSpPr>
          <p:cNvPr id="15" name="TextBox 14">
            <a:extLst>
              <a:ext uri="{FF2B5EF4-FFF2-40B4-BE49-F238E27FC236}">
                <a16:creationId xmlns:a16="http://schemas.microsoft.com/office/drawing/2014/main" id="{AB85D3C7-1857-5E90-6EDE-18F5E7DABE23}"/>
              </a:ext>
            </a:extLst>
          </p:cNvPr>
          <p:cNvSpPr txBox="1"/>
          <p:nvPr/>
        </p:nvSpPr>
        <p:spPr>
          <a:xfrm>
            <a:off x="9179718" y="5881687"/>
            <a:ext cx="225028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chemeClr val="bg1"/>
                </a:solidFill>
                <a:latin typeface="Calibri"/>
                <a:ea typeface="Calibri"/>
                <a:cs typeface="Calibri"/>
              </a:rPr>
              <a:t>OXFAM (2024).</a:t>
            </a:r>
            <a:endParaRPr lang="en-US">
              <a:solidFill>
                <a:schemeClr val="bg1"/>
              </a:solidFill>
            </a:endParaRPr>
          </a:p>
        </p:txBody>
      </p:sp>
      <p:sp>
        <p:nvSpPr>
          <p:cNvPr id="16" name="TextBox 15">
            <a:extLst>
              <a:ext uri="{FF2B5EF4-FFF2-40B4-BE49-F238E27FC236}">
                <a16:creationId xmlns:a16="http://schemas.microsoft.com/office/drawing/2014/main" id="{4DE0C1EC-BAA2-98FC-1D86-E79CF9EA0F3B}"/>
              </a:ext>
            </a:extLst>
          </p:cNvPr>
          <p:cNvSpPr txBox="1"/>
          <p:nvPr/>
        </p:nvSpPr>
        <p:spPr>
          <a:xfrm>
            <a:off x="1159565" y="6211956"/>
            <a:ext cx="2484782" cy="3810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chemeClr val="bg1"/>
                </a:solidFill>
              </a:rPr>
              <a:t>Pdcs,2026</a:t>
            </a:r>
          </a:p>
        </p:txBody>
      </p:sp>
      <p:sp>
        <p:nvSpPr>
          <p:cNvPr id="2" name="TextBox 1">
            <a:extLst>
              <a:ext uri="{FF2B5EF4-FFF2-40B4-BE49-F238E27FC236}">
                <a16:creationId xmlns:a16="http://schemas.microsoft.com/office/drawing/2014/main" id="{D6A13760-0743-5511-1D5F-23D0BE58DE6A}"/>
              </a:ext>
            </a:extLst>
          </p:cNvPr>
          <p:cNvSpPr txBox="1"/>
          <p:nvPr/>
        </p:nvSpPr>
        <p:spPr>
          <a:xfrm>
            <a:off x="9540240" y="6400800"/>
            <a:ext cx="23164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Lorraine Hooper</a:t>
            </a:r>
          </a:p>
        </p:txBody>
      </p:sp>
      <p:sp>
        <p:nvSpPr>
          <p:cNvPr id="4" name="TextBox 3">
            <a:extLst>
              <a:ext uri="{FF2B5EF4-FFF2-40B4-BE49-F238E27FC236}">
                <a16:creationId xmlns:a16="http://schemas.microsoft.com/office/drawing/2014/main" id="{7AF69477-A7C0-CF5D-E752-D5F3353B5448}"/>
              </a:ext>
            </a:extLst>
          </p:cNvPr>
          <p:cNvSpPr txBox="1"/>
          <p:nvPr/>
        </p:nvSpPr>
        <p:spPr>
          <a:xfrm>
            <a:off x="6457735" y="6574191"/>
            <a:ext cx="2059125"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r>
              <a:rPr lang="en-US" sz="1200">
                <a:solidFill>
                  <a:srgbClr val="000000"/>
                </a:solidFill>
                <a:latin typeface="Calibri"/>
                <a:ea typeface="Calibri"/>
                <a:cs typeface="Calibri"/>
              </a:rPr>
              <a:t>(</a:t>
            </a:r>
            <a:r>
              <a:rPr lang="en-US" sz="1200" b="0" i="0">
                <a:solidFill>
                  <a:srgbClr val="000000"/>
                </a:solidFill>
                <a:latin typeface="Calibri"/>
                <a:ea typeface="Calibri"/>
                <a:cs typeface="Calibri"/>
              </a:rPr>
              <a:t>Welsh </a:t>
            </a:r>
            <a:r>
              <a:rPr lang="en-US" sz="1200">
                <a:solidFill>
                  <a:srgbClr val="000000"/>
                </a:solidFill>
                <a:latin typeface="Calibri"/>
                <a:ea typeface="Calibri"/>
                <a:cs typeface="Calibri"/>
              </a:rPr>
              <a:t>Government, 2019)</a:t>
            </a:r>
            <a:endParaRPr lang="en-US" sz="1200" b="0" i="0">
              <a:solidFill>
                <a:srgbClr val="000000"/>
              </a:solidFill>
              <a:latin typeface="Calibri"/>
              <a:ea typeface="Calibri"/>
              <a:cs typeface="Calibri"/>
            </a:endParaRPr>
          </a:p>
          <a:p>
            <a:pPr algn="l"/>
            <a:r>
              <a:rPr lang="en-US" b="0" i="0">
                <a:solidFill>
                  <a:srgbClr val="000000"/>
                </a:solidFill>
                <a:latin typeface="Calibri"/>
                <a:ea typeface="Calibri"/>
                <a:cs typeface="Calibri"/>
              </a:rPr>
              <a:t>‌</a:t>
            </a:r>
            <a:endParaRPr lang="en-US"/>
          </a:p>
        </p:txBody>
      </p:sp>
    </p:spTree>
    <p:extLst>
      <p:ext uri="{BB962C8B-B14F-4D97-AF65-F5344CB8AC3E}">
        <p14:creationId xmlns:p14="http://schemas.microsoft.com/office/powerpoint/2010/main" val="4502392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pic>
        <p:nvPicPr>
          <p:cNvPr id="7" name="Picture 6" descr="A green logo with leaves&#10;&#10;AI-generated content may be incorrect.">
            <a:extLst>
              <a:ext uri="{FF2B5EF4-FFF2-40B4-BE49-F238E27FC236}">
                <a16:creationId xmlns:a16="http://schemas.microsoft.com/office/drawing/2014/main" id="{B232B957-6444-1A62-DD1D-ED6C95E5614D}"/>
              </a:ext>
            </a:extLst>
          </p:cNvPr>
          <p:cNvPicPr>
            <a:picLocks noChangeAspect="1"/>
          </p:cNvPicPr>
          <p:nvPr/>
        </p:nvPicPr>
        <p:blipFill>
          <a:blip r:embed="rId3"/>
          <a:stretch>
            <a:fillRect/>
          </a:stretch>
        </p:blipFill>
        <p:spPr>
          <a:xfrm>
            <a:off x="8673541" y="117416"/>
            <a:ext cx="1301152" cy="1329907"/>
          </a:xfrm>
          <a:prstGeom prst="rect">
            <a:avLst/>
          </a:prstGeom>
        </p:spPr>
      </p:pic>
      <p:sp>
        <p:nvSpPr>
          <p:cNvPr id="8" name="TextBox 7">
            <a:extLst>
              <a:ext uri="{FF2B5EF4-FFF2-40B4-BE49-F238E27FC236}">
                <a16:creationId xmlns:a16="http://schemas.microsoft.com/office/drawing/2014/main" id="{E03D3438-AC30-2D23-7DA2-390450AEE0A3}"/>
              </a:ext>
            </a:extLst>
          </p:cNvPr>
          <p:cNvSpPr txBox="1"/>
          <p:nvPr/>
        </p:nvSpPr>
        <p:spPr>
          <a:xfrm>
            <a:off x="10145102" y="5881591"/>
            <a:ext cx="205408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chemeClr val="bg1"/>
                </a:solidFill>
                <a:latin typeface="Calibri"/>
                <a:ea typeface="Calibri"/>
                <a:cs typeface="Calibri"/>
              </a:rPr>
              <a:t>F</a:t>
            </a:r>
            <a:r>
              <a:rPr lang="en-US" sz="1400">
                <a:solidFill>
                  <a:schemeClr val="bg1"/>
                </a:solidFill>
                <a:latin typeface="Open Sans"/>
                <a:ea typeface="Open Sans"/>
                <a:cs typeface="Open Sans"/>
              </a:rPr>
              <a:t>tcdn.net. (2026)</a:t>
            </a:r>
          </a:p>
          <a:p>
            <a:r>
              <a:rPr lang="en-US" sz="1400" err="1">
                <a:solidFill>
                  <a:schemeClr val="bg1"/>
                </a:solidFill>
                <a:latin typeface="Open Sans"/>
                <a:ea typeface="Open Sans"/>
                <a:cs typeface="Open Sans"/>
              </a:rPr>
              <a:t>Vectorstock</a:t>
            </a:r>
            <a:r>
              <a:rPr lang="en-US" sz="1400">
                <a:solidFill>
                  <a:schemeClr val="bg1"/>
                </a:solidFill>
                <a:latin typeface="Open Sans"/>
                <a:ea typeface="Open Sans"/>
                <a:cs typeface="Open Sans"/>
              </a:rPr>
              <a:t>, 2024)</a:t>
            </a:r>
          </a:p>
        </p:txBody>
      </p:sp>
      <p:pic>
        <p:nvPicPr>
          <p:cNvPr id="9" name="Picture 8" descr="A group of colorful badges&#10;&#10;AI-generated content may be incorrect.">
            <a:extLst>
              <a:ext uri="{FF2B5EF4-FFF2-40B4-BE49-F238E27FC236}">
                <a16:creationId xmlns:a16="http://schemas.microsoft.com/office/drawing/2014/main" id="{015D643E-67A8-4013-4B38-D0199E5F6042}"/>
              </a:ext>
            </a:extLst>
          </p:cNvPr>
          <p:cNvPicPr>
            <a:picLocks noChangeAspect="1"/>
          </p:cNvPicPr>
          <p:nvPr/>
        </p:nvPicPr>
        <p:blipFill>
          <a:blip r:embed="rId4"/>
          <a:stretch>
            <a:fillRect/>
          </a:stretch>
        </p:blipFill>
        <p:spPr>
          <a:xfrm>
            <a:off x="4644605" y="200744"/>
            <a:ext cx="1306903" cy="1165646"/>
          </a:xfrm>
          <a:prstGeom prst="rect">
            <a:avLst/>
          </a:prstGeom>
        </p:spPr>
      </p:pic>
      <p:pic>
        <p:nvPicPr>
          <p:cNvPr id="10" name="Picture 9" descr="A white dragon with waves on a green background&#10;&#10;AI-generated content may be incorrect.">
            <a:extLst>
              <a:ext uri="{FF2B5EF4-FFF2-40B4-BE49-F238E27FC236}">
                <a16:creationId xmlns:a16="http://schemas.microsoft.com/office/drawing/2014/main" id="{8E43994E-9982-6969-F23B-B0D17F8ABB95}"/>
              </a:ext>
            </a:extLst>
          </p:cNvPr>
          <p:cNvPicPr>
            <a:picLocks noChangeAspect="1"/>
          </p:cNvPicPr>
          <p:nvPr/>
        </p:nvPicPr>
        <p:blipFill>
          <a:blip r:embed="rId5"/>
          <a:stretch>
            <a:fillRect/>
          </a:stretch>
        </p:blipFill>
        <p:spPr>
          <a:xfrm>
            <a:off x="452438" y="200834"/>
            <a:ext cx="1107957" cy="1337994"/>
          </a:xfrm>
          <a:prstGeom prst="rect">
            <a:avLst/>
          </a:prstGeom>
        </p:spPr>
      </p:pic>
      <p:sp>
        <p:nvSpPr>
          <p:cNvPr id="13" name="TextBox 12">
            <a:extLst>
              <a:ext uri="{FF2B5EF4-FFF2-40B4-BE49-F238E27FC236}">
                <a16:creationId xmlns:a16="http://schemas.microsoft.com/office/drawing/2014/main" id="{AD801524-8B99-8743-A738-3A2D477168F8}"/>
              </a:ext>
            </a:extLst>
          </p:cNvPr>
          <p:cNvSpPr txBox="1"/>
          <p:nvPr/>
        </p:nvSpPr>
        <p:spPr>
          <a:xfrm>
            <a:off x="10092905" y="6405113"/>
            <a:ext cx="209909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baseline="0">
                <a:solidFill>
                  <a:schemeClr val="bg1"/>
                </a:solidFill>
                <a:latin typeface="Calibri"/>
              </a:rPr>
              <a:t>Gstatic.com. (2026)</a:t>
            </a:r>
            <a:endParaRPr lang="en-US">
              <a:solidFill>
                <a:schemeClr val="bg1"/>
              </a:solidFill>
            </a:endParaRPr>
          </a:p>
          <a:p>
            <a:pPr algn="ctr"/>
            <a:endParaRPr lang="en-US"/>
          </a:p>
        </p:txBody>
      </p:sp>
      <p:sp>
        <p:nvSpPr>
          <p:cNvPr id="2" name="TextBox 1">
            <a:extLst>
              <a:ext uri="{FF2B5EF4-FFF2-40B4-BE49-F238E27FC236}">
                <a16:creationId xmlns:a16="http://schemas.microsoft.com/office/drawing/2014/main" id="{94144F27-E325-4FE3-2935-96CAA871EE9B}"/>
              </a:ext>
            </a:extLst>
          </p:cNvPr>
          <p:cNvSpPr txBox="1"/>
          <p:nvPr/>
        </p:nvSpPr>
        <p:spPr>
          <a:xfrm>
            <a:off x="337582" y="1541828"/>
            <a:ext cx="10638094" cy="45858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highlight>
                  <a:srgbClr val="000000"/>
                </a:highlight>
                <a:latin typeface="Open Sans"/>
                <a:ea typeface="Open Sans"/>
                <a:cs typeface="Open Sans"/>
              </a:rPr>
              <a:t>Recycle - paper, glass, batteries, plastic, metal and old electrics</a:t>
            </a:r>
          </a:p>
          <a:p>
            <a:pPr algn="ctr"/>
            <a:endParaRPr lang="en-US" sz="1200" b="1">
              <a:highlight>
                <a:srgbClr val="000000"/>
              </a:highlight>
              <a:latin typeface="Open Sans"/>
              <a:ea typeface="Open Sans"/>
              <a:cs typeface="Open Sans"/>
            </a:endParaRPr>
          </a:p>
          <a:p>
            <a:pPr algn="ctr"/>
            <a:r>
              <a:rPr lang="en-US" sz="2000" b="1">
                <a:highlight>
                  <a:srgbClr val="000000"/>
                </a:highlight>
                <a:latin typeface="Open Sans"/>
                <a:ea typeface="Open Sans"/>
                <a:cs typeface="Open Sans"/>
              </a:rPr>
              <a:t>Reduce the use of overusing paper, reuse, avoid over printing  and use other forms of communication – such as devices or social platforms as a way of imformation</a:t>
            </a:r>
          </a:p>
          <a:p>
            <a:pPr algn="ctr"/>
            <a:endParaRPr lang="en-US" sz="2000" b="1">
              <a:solidFill>
                <a:schemeClr val="bg1"/>
              </a:solidFill>
              <a:highlight>
                <a:srgbClr val="000000"/>
              </a:highlight>
              <a:latin typeface="Open Sans"/>
              <a:ea typeface="Open Sans"/>
              <a:cs typeface="Open Sans"/>
            </a:endParaRPr>
          </a:p>
          <a:p>
            <a:pPr algn="ctr"/>
            <a:r>
              <a:rPr lang="en-US" sz="2000" b="1">
                <a:highlight>
                  <a:srgbClr val="000000"/>
                </a:highlight>
                <a:latin typeface="Open Sans"/>
                <a:ea typeface="Open Sans"/>
                <a:cs typeface="Open Sans"/>
              </a:rPr>
              <a:t>Reuse toys, gift not wanted items- book swap</a:t>
            </a:r>
          </a:p>
          <a:p>
            <a:pPr algn="ctr"/>
            <a:endParaRPr lang="en-US" sz="1200" b="1">
              <a:solidFill>
                <a:schemeClr val="bg1"/>
              </a:solidFill>
              <a:highlight>
                <a:srgbClr val="000000"/>
              </a:highlight>
              <a:latin typeface="Open Sans"/>
              <a:ea typeface="Open Sans"/>
              <a:cs typeface="Open Sans"/>
            </a:endParaRPr>
          </a:p>
          <a:p>
            <a:pPr algn="ctr"/>
            <a:r>
              <a:rPr lang="en-US" sz="2000" b="1">
                <a:highlight>
                  <a:srgbClr val="000000"/>
                </a:highlight>
                <a:latin typeface="Open Sans"/>
                <a:ea typeface="Open Sans"/>
                <a:cs typeface="Open Sans"/>
              </a:rPr>
              <a:t>Composting your food waste</a:t>
            </a:r>
          </a:p>
          <a:p>
            <a:pPr algn="ctr"/>
            <a:endParaRPr lang="en-US" sz="1200" b="1">
              <a:solidFill>
                <a:schemeClr val="bg1"/>
              </a:solidFill>
              <a:highlight>
                <a:srgbClr val="000000"/>
              </a:highlight>
              <a:latin typeface="Open Sans"/>
              <a:ea typeface="Open Sans"/>
              <a:cs typeface="Open Sans"/>
            </a:endParaRPr>
          </a:p>
          <a:p>
            <a:pPr algn="ctr"/>
            <a:r>
              <a:rPr lang="en-US" sz="2000" b="1">
                <a:highlight>
                  <a:srgbClr val="000000"/>
                </a:highlight>
                <a:latin typeface="Open Sans"/>
                <a:ea typeface="Open Sans"/>
                <a:cs typeface="Open Sans"/>
              </a:rPr>
              <a:t>Buy reusable products such as shopping </a:t>
            </a:r>
            <a:r>
              <a:rPr lang="en-US" sz="2000" b="1" err="1">
                <a:highlight>
                  <a:srgbClr val="000000"/>
                </a:highlight>
                <a:latin typeface="Open Sans"/>
                <a:ea typeface="Open Sans"/>
                <a:cs typeface="Open Sans"/>
              </a:rPr>
              <a:t>bgas</a:t>
            </a:r>
            <a:r>
              <a:rPr lang="en-US" sz="2000" b="1">
                <a:highlight>
                  <a:srgbClr val="000000"/>
                </a:highlight>
                <a:latin typeface="Open Sans"/>
                <a:ea typeface="Open Sans"/>
                <a:cs typeface="Open Sans"/>
              </a:rPr>
              <a:t> and water bottles and plastic plates utensils.</a:t>
            </a:r>
          </a:p>
          <a:p>
            <a:pPr algn="ctr"/>
            <a:endParaRPr lang="en-US" sz="1200" b="1">
              <a:solidFill>
                <a:schemeClr val="bg1"/>
              </a:solidFill>
              <a:highlight>
                <a:srgbClr val="000000"/>
              </a:highlight>
              <a:latin typeface="Open Sans"/>
              <a:ea typeface="Open Sans"/>
              <a:cs typeface="Open Sans"/>
            </a:endParaRPr>
          </a:p>
          <a:p>
            <a:pPr algn="ctr"/>
            <a:r>
              <a:rPr lang="en-US" sz="2000" b="1">
                <a:highlight>
                  <a:srgbClr val="000000"/>
                </a:highlight>
                <a:latin typeface="Open Sans"/>
                <a:ea typeface="Open Sans"/>
                <a:cs typeface="Open Sans"/>
              </a:rPr>
              <a:t>Walk or cycle to school or work- have scooter to school days</a:t>
            </a:r>
          </a:p>
          <a:p>
            <a:pPr algn="ctr"/>
            <a:endParaRPr lang="en-US" sz="1200" b="1">
              <a:solidFill>
                <a:schemeClr val="bg1"/>
              </a:solidFill>
              <a:highlight>
                <a:srgbClr val="008080"/>
              </a:highlight>
              <a:latin typeface="Open Sans"/>
              <a:ea typeface="Open Sans"/>
              <a:cs typeface="Open Sans"/>
            </a:endParaRPr>
          </a:p>
          <a:p>
            <a:pPr algn="ctr"/>
            <a:endParaRPr lang="en-US" sz="1200" b="1">
              <a:highlight>
                <a:srgbClr val="008080"/>
              </a:highlight>
              <a:latin typeface="Open Sans"/>
              <a:ea typeface="Open Sans"/>
              <a:cs typeface="Open Sans"/>
            </a:endParaRPr>
          </a:p>
          <a:p>
            <a:pPr algn="ctr"/>
            <a:r>
              <a:rPr lang="en-US" sz="2000" b="1">
                <a:highlight>
                  <a:srgbClr val="000000"/>
                </a:highlight>
                <a:latin typeface="Open Sans"/>
                <a:ea typeface="Open Sans"/>
                <a:cs typeface="Open Sans"/>
              </a:rPr>
              <a:t>Eat less meat, try and have a meat free day, or use meat alternatives</a:t>
            </a:r>
          </a:p>
        </p:txBody>
      </p:sp>
      <p:sp>
        <p:nvSpPr>
          <p:cNvPr id="3" name="TextBox 2">
            <a:extLst>
              <a:ext uri="{FF2B5EF4-FFF2-40B4-BE49-F238E27FC236}">
                <a16:creationId xmlns:a16="http://schemas.microsoft.com/office/drawing/2014/main" id="{7B553275-2EAC-AD1C-88D2-9B690E1136B8}"/>
              </a:ext>
            </a:extLst>
          </p:cNvPr>
          <p:cNvSpPr txBox="1"/>
          <p:nvPr/>
        </p:nvSpPr>
        <p:spPr>
          <a:xfrm>
            <a:off x="2876" y="6399937"/>
            <a:ext cx="155735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Open Sans"/>
                <a:ea typeface="Open Sans"/>
                <a:cs typeface="Open Sans"/>
              </a:rPr>
              <a:t>PDCS,2025</a:t>
            </a:r>
          </a:p>
          <a:p>
            <a:r>
              <a:rPr lang="en-US" sz="1200">
                <a:solidFill>
                  <a:schemeClr val="bg1"/>
                </a:solidFill>
                <a:latin typeface="Open Sans"/>
                <a:ea typeface="Open Sans"/>
                <a:cs typeface="Open Sans"/>
              </a:rPr>
              <a:t>Anna Freud (2020</a:t>
            </a:r>
            <a:r>
              <a:rPr lang="en-US" sz="1200">
                <a:latin typeface="Open Sans"/>
                <a:ea typeface="Open Sans"/>
                <a:cs typeface="Open Sans"/>
              </a:rPr>
              <a:t>5</a:t>
            </a:r>
          </a:p>
        </p:txBody>
      </p:sp>
      <p:sp>
        <p:nvSpPr>
          <p:cNvPr id="4" name="TextBox 3">
            <a:extLst>
              <a:ext uri="{FF2B5EF4-FFF2-40B4-BE49-F238E27FC236}">
                <a16:creationId xmlns:a16="http://schemas.microsoft.com/office/drawing/2014/main" id="{E0361884-6564-F07D-5E72-9F30A6915164}"/>
              </a:ext>
            </a:extLst>
          </p:cNvPr>
          <p:cNvSpPr txBox="1"/>
          <p:nvPr/>
        </p:nvSpPr>
        <p:spPr>
          <a:xfrm>
            <a:off x="10112746" y="198408"/>
            <a:ext cx="202059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Lorraine Hooper </a:t>
            </a:r>
          </a:p>
        </p:txBody>
      </p:sp>
    </p:spTree>
    <p:extLst>
      <p:ext uri="{BB962C8B-B14F-4D97-AF65-F5344CB8AC3E}">
        <p14:creationId xmlns:p14="http://schemas.microsoft.com/office/powerpoint/2010/main" val="34034144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8DDF99-A99F-6C5C-F507-8A3CABF054C8}"/>
              </a:ext>
            </a:extLst>
          </p:cNvPr>
          <p:cNvSpPr>
            <a:spLocks noGrp="1"/>
          </p:cNvSpPr>
          <p:nvPr>
            <p:ph type="dt" sz="half" idx="10"/>
          </p:nvPr>
        </p:nvSpPr>
        <p:spPr/>
        <p:txBody>
          <a:bodyPr/>
          <a:lstStyle/>
          <a:p>
            <a:fld id="{0B531909-E175-4615-AE3A-70B0A2A7E0DF}" type="datetime1">
              <a:t>2/19/2026</a:t>
            </a:fld>
            <a:endParaRPr lang="en-US"/>
          </a:p>
        </p:txBody>
      </p:sp>
      <p:sp>
        <p:nvSpPr>
          <p:cNvPr id="3" name="Footer Placeholder 2">
            <a:extLst>
              <a:ext uri="{FF2B5EF4-FFF2-40B4-BE49-F238E27FC236}">
                <a16:creationId xmlns:a16="http://schemas.microsoft.com/office/drawing/2014/main" id="{60785456-F805-7B8A-0B61-413AE9C1C5AE}"/>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26C23189-9BC6-0DDD-A20F-F9753B90366C}"/>
              </a:ext>
            </a:extLst>
          </p:cNvPr>
          <p:cNvSpPr>
            <a:spLocks noGrp="1"/>
          </p:cNvSpPr>
          <p:nvPr>
            <p:ph type="sldNum" sz="quarter" idx="12"/>
          </p:nvPr>
        </p:nvSpPr>
        <p:spPr/>
        <p:txBody>
          <a:bodyPr/>
          <a:lstStyle/>
          <a:p>
            <a:fld id="{196A61CA-0502-4EE4-9724-96EA822543E5}" type="slidenum">
              <a:rPr lang="en-US" dirty="0"/>
              <a:t>27</a:t>
            </a:fld>
            <a:endParaRPr lang="en-US"/>
          </a:p>
        </p:txBody>
      </p:sp>
      <p:sp>
        <p:nvSpPr>
          <p:cNvPr id="5" name="TextBox 4">
            <a:extLst>
              <a:ext uri="{FF2B5EF4-FFF2-40B4-BE49-F238E27FC236}">
                <a16:creationId xmlns:a16="http://schemas.microsoft.com/office/drawing/2014/main" id="{45CA1903-11F1-2622-BD34-84F5633B163D}"/>
              </a:ext>
            </a:extLst>
          </p:cNvPr>
          <p:cNvSpPr txBox="1"/>
          <p:nvPr/>
        </p:nvSpPr>
        <p:spPr>
          <a:xfrm>
            <a:off x="6730617" y="2857644"/>
            <a:ext cx="5356139" cy="3816429"/>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2400">
              <a:solidFill>
                <a:schemeClr val="bg1"/>
              </a:solidFill>
              <a:latin typeface="Open Sans"/>
              <a:ea typeface="Open Sans"/>
              <a:cs typeface="Open Sans"/>
            </a:endParaRPr>
          </a:p>
          <a:p>
            <a:pPr algn="ctr"/>
            <a:r>
              <a:rPr lang="en-US" sz="2400" b="1">
                <a:solidFill>
                  <a:schemeClr val="bg1"/>
                </a:solidFill>
                <a:latin typeface="Open Sans"/>
                <a:ea typeface="Open Sans"/>
                <a:cs typeface="Open Sans"/>
              </a:rPr>
              <a:t>David W Orr is a professor </a:t>
            </a:r>
            <a:r>
              <a:rPr lang="en-US" sz="2400" b="1" err="1">
                <a:solidFill>
                  <a:schemeClr val="bg1"/>
                </a:solidFill>
                <a:latin typeface="Open Sans"/>
                <a:ea typeface="Open Sans"/>
                <a:cs typeface="Open Sans"/>
              </a:rPr>
              <a:t>specialising</a:t>
            </a:r>
            <a:r>
              <a:rPr lang="en-US" sz="2400" b="1">
                <a:solidFill>
                  <a:schemeClr val="bg1"/>
                </a:solidFill>
                <a:latin typeface="Open Sans"/>
                <a:ea typeface="Open Sans"/>
                <a:cs typeface="Open Sans"/>
              </a:rPr>
              <a:t> in environmental studies and politics. His most famous work is his work on environmental literacy in higher education and his ideas in ecological design. </a:t>
            </a:r>
          </a:p>
          <a:p>
            <a:endParaRPr lang="en-US">
              <a:solidFill>
                <a:schemeClr val="bg1"/>
              </a:solidFill>
              <a:ea typeface="+mn-lt"/>
              <a:cs typeface="+mn-lt"/>
            </a:endParaRPr>
          </a:p>
          <a:p>
            <a:endParaRPr lang="en-US">
              <a:solidFill>
                <a:schemeClr val="bg1"/>
              </a:solidFill>
              <a:ea typeface="+mn-lt"/>
              <a:cs typeface="+mn-lt"/>
            </a:endParaRPr>
          </a:p>
          <a:p>
            <a:r>
              <a:rPr lang="en-US" sz="1400">
                <a:solidFill>
                  <a:srgbClr val="000000"/>
                </a:solidFill>
                <a:latin typeface="Calibri"/>
                <a:ea typeface="Calibri"/>
                <a:cs typeface="Calibri"/>
              </a:rPr>
              <a:t>(Orr, 1991). </a:t>
            </a:r>
          </a:p>
        </p:txBody>
      </p:sp>
      <p:pic>
        <p:nvPicPr>
          <p:cNvPr id="6" name="Picture 5" descr="A person smiling at the camera&#10;&#10;AI-generated content may be incorrect.">
            <a:extLst>
              <a:ext uri="{FF2B5EF4-FFF2-40B4-BE49-F238E27FC236}">
                <a16:creationId xmlns:a16="http://schemas.microsoft.com/office/drawing/2014/main" id="{39C7B052-6AAF-B8AE-8F33-56C4C8D01F59}"/>
              </a:ext>
            </a:extLst>
          </p:cNvPr>
          <p:cNvPicPr>
            <a:picLocks noChangeAspect="1"/>
          </p:cNvPicPr>
          <p:nvPr/>
        </p:nvPicPr>
        <p:blipFill>
          <a:blip r:embed="rId2"/>
          <a:stretch>
            <a:fillRect/>
          </a:stretch>
        </p:blipFill>
        <p:spPr>
          <a:xfrm>
            <a:off x="7830269" y="174326"/>
            <a:ext cx="2598707" cy="2670594"/>
          </a:xfrm>
          <a:prstGeom prst="rect">
            <a:avLst/>
          </a:prstGeom>
        </p:spPr>
      </p:pic>
      <p:sp>
        <p:nvSpPr>
          <p:cNvPr id="7" name="TextBox 6">
            <a:extLst>
              <a:ext uri="{FF2B5EF4-FFF2-40B4-BE49-F238E27FC236}">
                <a16:creationId xmlns:a16="http://schemas.microsoft.com/office/drawing/2014/main" id="{2350DE08-1423-BAA3-4F2F-5F92DEB00872}"/>
              </a:ext>
            </a:extLst>
          </p:cNvPr>
          <p:cNvSpPr txBox="1"/>
          <p:nvPr/>
        </p:nvSpPr>
        <p:spPr>
          <a:xfrm>
            <a:off x="162177" y="6369745"/>
            <a:ext cx="2667000"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chemeClr val="bg1"/>
                </a:solidFill>
                <a:latin typeface="Calibri"/>
                <a:ea typeface="Calibri"/>
                <a:cs typeface="Calibri"/>
              </a:rPr>
              <a:t>Stewart, K. (2025)</a:t>
            </a:r>
          </a:p>
          <a:p>
            <a:r>
              <a:rPr lang="en-US" sz="1200">
                <a:solidFill>
                  <a:schemeClr val="bg1"/>
                </a:solidFill>
                <a:latin typeface="Times New Roman"/>
                <a:ea typeface="Calibri"/>
                <a:cs typeface="Times New Roman"/>
              </a:rPr>
              <a:t>Dunkelman, A. (2025)</a:t>
            </a:r>
            <a:endParaRPr lang="en-US"/>
          </a:p>
        </p:txBody>
      </p:sp>
      <p:sp>
        <p:nvSpPr>
          <p:cNvPr id="9" name="TextBox 8">
            <a:extLst>
              <a:ext uri="{FF2B5EF4-FFF2-40B4-BE49-F238E27FC236}">
                <a16:creationId xmlns:a16="http://schemas.microsoft.com/office/drawing/2014/main" id="{776A15C7-A75D-45DA-E629-7D12BC335271}"/>
              </a:ext>
            </a:extLst>
          </p:cNvPr>
          <p:cNvSpPr txBox="1"/>
          <p:nvPr/>
        </p:nvSpPr>
        <p:spPr>
          <a:xfrm>
            <a:off x="316302" y="3055189"/>
            <a:ext cx="4787662" cy="34470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a:solidFill>
                  <a:schemeClr val="bg1"/>
                </a:solidFill>
                <a:latin typeface="Open Sans"/>
                <a:ea typeface="Open Sans"/>
                <a:cs typeface="Open Sans"/>
              </a:rPr>
              <a:t>Pierre Poilievre’s is a politician trying to help the Net Zero Goal by cutting down greenhouse gas emissions.</a:t>
            </a:r>
          </a:p>
          <a:p>
            <a:pPr algn="ctr"/>
            <a:endParaRPr lang="en-US" sz="2000" b="1">
              <a:solidFill>
                <a:srgbClr val="1C1C1C"/>
              </a:solidFill>
              <a:latin typeface="Open Sans"/>
              <a:ea typeface="Open Sans"/>
              <a:cs typeface="Open Sans"/>
            </a:endParaRPr>
          </a:p>
          <a:p>
            <a:pPr algn="ctr"/>
            <a:endParaRPr lang="en-US" sz="2000" b="1">
              <a:solidFill>
                <a:srgbClr val="1C1C1C"/>
              </a:solidFill>
              <a:latin typeface="Open Sans"/>
              <a:ea typeface="Open Sans"/>
              <a:cs typeface="Open Sans"/>
            </a:endParaRPr>
          </a:p>
          <a:p>
            <a:pPr algn="ctr"/>
            <a:endParaRPr lang="en-US" sz="2000" b="1">
              <a:solidFill>
                <a:srgbClr val="1C1C1C"/>
              </a:solidFill>
              <a:latin typeface="Open Sans"/>
              <a:ea typeface="Open Sans"/>
              <a:cs typeface="Open Sans"/>
            </a:endParaRPr>
          </a:p>
          <a:p>
            <a:pPr algn="ctr"/>
            <a:endParaRPr lang="en-US"/>
          </a:p>
        </p:txBody>
      </p:sp>
      <p:pic>
        <p:nvPicPr>
          <p:cNvPr id="10" name="Picture 9" descr="A person in a suit and tie&#10;&#10;AI-generated content may be incorrect.">
            <a:extLst>
              <a:ext uri="{FF2B5EF4-FFF2-40B4-BE49-F238E27FC236}">
                <a16:creationId xmlns:a16="http://schemas.microsoft.com/office/drawing/2014/main" id="{B0CDE4C3-4613-D8A7-9292-1B5799E91E86}"/>
              </a:ext>
            </a:extLst>
          </p:cNvPr>
          <p:cNvPicPr>
            <a:picLocks noChangeAspect="1"/>
          </p:cNvPicPr>
          <p:nvPr/>
        </p:nvPicPr>
        <p:blipFill>
          <a:blip r:embed="rId3"/>
          <a:stretch>
            <a:fillRect/>
          </a:stretch>
        </p:blipFill>
        <p:spPr>
          <a:xfrm>
            <a:off x="1267364" y="172258"/>
            <a:ext cx="2583612" cy="2444691"/>
          </a:xfrm>
          <a:prstGeom prst="rect">
            <a:avLst/>
          </a:prstGeom>
        </p:spPr>
      </p:pic>
      <p:sp>
        <p:nvSpPr>
          <p:cNvPr id="11" name="TextBox 10">
            <a:extLst>
              <a:ext uri="{FF2B5EF4-FFF2-40B4-BE49-F238E27FC236}">
                <a16:creationId xmlns:a16="http://schemas.microsoft.com/office/drawing/2014/main" id="{A617CD4F-717A-0726-0214-00C55514BBB8}"/>
              </a:ext>
            </a:extLst>
          </p:cNvPr>
          <p:cNvSpPr txBox="1"/>
          <p:nvPr/>
        </p:nvSpPr>
        <p:spPr>
          <a:xfrm>
            <a:off x="167352" y="2610928"/>
            <a:ext cx="161544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solidFill>
                  <a:schemeClr val="bg1"/>
                </a:solidFill>
                <a:latin typeface="Open Sans"/>
                <a:ea typeface="Open Sans"/>
                <a:cs typeface="Open Sans"/>
              </a:rPr>
              <a:t>The hill times</a:t>
            </a:r>
          </a:p>
        </p:txBody>
      </p:sp>
      <p:sp>
        <p:nvSpPr>
          <p:cNvPr id="8" name="TextBox 7">
            <a:extLst>
              <a:ext uri="{FF2B5EF4-FFF2-40B4-BE49-F238E27FC236}">
                <a16:creationId xmlns:a16="http://schemas.microsoft.com/office/drawing/2014/main" id="{91320EC4-AFC0-7D0A-7A9E-01CD7142E176}"/>
              </a:ext>
            </a:extLst>
          </p:cNvPr>
          <p:cNvSpPr txBox="1"/>
          <p:nvPr/>
        </p:nvSpPr>
        <p:spPr>
          <a:xfrm>
            <a:off x="10210799" y="6374634"/>
            <a:ext cx="18227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Lorraine Hooper</a:t>
            </a:r>
          </a:p>
        </p:txBody>
      </p:sp>
    </p:spTree>
    <p:extLst>
      <p:ext uri="{BB962C8B-B14F-4D97-AF65-F5344CB8AC3E}">
        <p14:creationId xmlns:p14="http://schemas.microsoft.com/office/powerpoint/2010/main" val="5548811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descr="Ysgol Bro Penfro - Constructing Excellence">
            <a:extLst>
              <a:ext uri="{FF2B5EF4-FFF2-40B4-BE49-F238E27FC236}">
                <a16:creationId xmlns:a16="http://schemas.microsoft.com/office/drawing/2014/main" id="{2055934D-92F7-FDCD-0B19-D4A1992087B6}"/>
              </a:ext>
            </a:extLst>
          </p:cNvPr>
          <p:cNvPicPr>
            <a:picLocks noChangeAspect="1"/>
          </p:cNvPicPr>
          <p:nvPr/>
        </p:nvPicPr>
        <p:blipFill>
          <a:blip r:embed="rId2"/>
          <a:stretch>
            <a:fillRect/>
          </a:stretch>
        </p:blipFill>
        <p:spPr>
          <a:xfrm>
            <a:off x="2077606" y="603850"/>
            <a:ext cx="8051167" cy="5391509"/>
          </a:xfrm>
          <a:prstGeom prst="rect">
            <a:avLst/>
          </a:prstGeom>
        </p:spPr>
      </p:pic>
      <p:sp>
        <p:nvSpPr>
          <p:cNvPr id="3" name="TextBox 2">
            <a:extLst>
              <a:ext uri="{FF2B5EF4-FFF2-40B4-BE49-F238E27FC236}">
                <a16:creationId xmlns:a16="http://schemas.microsoft.com/office/drawing/2014/main" id="{103F9403-A1E3-8197-0D11-A55F8AE58130}"/>
              </a:ext>
            </a:extLst>
          </p:cNvPr>
          <p:cNvSpPr txBox="1"/>
          <p:nvPr/>
        </p:nvSpPr>
        <p:spPr>
          <a:xfrm>
            <a:off x="10337321" y="4492922"/>
            <a:ext cx="173966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i="0">
                <a:solidFill>
                  <a:srgbClr val="0A0A0A"/>
                </a:solidFill>
                <a:latin typeface="Open Sans"/>
                <a:ea typeface="Open Sans"/>
                <a:cs typeface="Open Sans"/>
              </a:rPr>
              <a:t>Award-Winning Design</a:t>
            </a:r>
            <a:endParaRPr lang="en-US"/>
          </a:p>
        </p:txBody>
      </p:sp>
      <p:sp>
        <p:nvSpPr>
          <p:cNvPr id="7" name="TextBox 6">
            <a:extLst>
              <a:ext uri="{FF2B5EF4-FFF2-40B4-BE49-F238E27FC236}">
                <a16:creationId xmlns:a16="http://schemas.microsoft.com/office/drawing/2014/main" id="{476AC046-19CC-162D-57D4-4C921C74CC8A}"/>
              </a:ext>
            </a:extLst>
          </p:cNvPr>
          <p:cNvSpPr txBox="1"/>
          <p:nvPr/>
        </p:nvSpPr>
        <p:spPr>
          <a:xfrm>
            <a:off x="2603452" y="597811"/>
            <a:ext cx="706561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a:solidFill>
                  <a:schemeClr val="bg1"/>
                </a:solidFill>
                <a:highlight>
                  <a:srgbClr val="C0C0C0"/>
                </a:highlight>
                <a:latin typeface="Open Sans"/>
                <a:ea typeface="Open Sans"/>
                <a:cs typeface="Open Sans"/>
              </a:rPr>
              <a:t>Ysgol </a:t>
            </a:r>
            <a:r>
              <a:rPr lang="en-US" sz="3600" b="1" err="1">
                <a:solidFill>
                  <a:schemeClr val="bg1"/>
                </a:solidFill>
                <a:highlight>
                  <a:srgbClr val="C0C0C0"/>
                </a:highlight>
                <a:latin typeface="Open Sans"/>
                <a:ea typeface="Open Sans"/>
                <a:cs typeface="Open Sans"/>
              </a:rPr>
              <a:t>Gymraeg</a:t>
            </a:r>
            <a:r>
              <a:rPr lang="en-US" sz="3600" b="1">
                <a:solidFill>
                  <a:schemeClr val="bg1"/>
                </a:solidFill>
                <a:highlight>
                  <a:srgbClr val="C0C0C0"/>
                </a:highlight>
                <a:latin typeface="Open Sans"/>
                <a:ea typeface="Open Sans"/>
                <a:cs typeface="Open Sans"/>
              </a:rPr>
              <a:t> Bro </a:t>
            </a:r>
            <a:r>
              <a:rPr lang="en-US" sz="3600" b="1" err="1">
                <a:solidFill>
                  <a:schemeClr val="bg1"/>
                </a:solidFill>
                <a:highlight>
                  <a:srgbClr val="C0C0C0"/>
                </a:highlight>
                <a:latin typeface="Open Sans"/>
                <a:ea typeface="Open Sans"/>
                <a:cs typeface="Open Sans"/>
              </a:rPr>
              <a:t>Penfro</a:t>
            </a:r>
            <a:endParaRPr lang="en-US" b="1">
              <a:solidFill>
                <a:schemeClr val="bg1"/>
              </a:solidFill>
              <a:highlight>
                <a:srgbClr val="C0C0C0"/>
              </a:highlight>
              <a:latin typeface="Open Sans"/>
              <a:ea typeface="Open Sans"/>
              <a:cs typeface="Open Sans"/>
            </a:endParaRPr>
          </a:p>
        </p:txBody>
      </p:sp>
      <p:sp>
        <p:nvSpPr>
          <p:cNvPr id="9" name="TextBox 8">
            <a:extLst>
              <a:ext uri="{FF2B5EF4-FFF2-40B4-BE49-F238E27FC236}">
                <a16:creationId xmlns:a16="http://schemas.microsoft.com/office/drawing/2014/main" id="{D89066BF-A68D-15EB-0B51-883943610659}"/>
              </a:ext>
            </a:extLst>
          </p:cNvPr>
          <p:cNvSpPr txBox="1"/>
          <p:nvPr/>
        </p:nvSpPr>
        <p:spPr>
          <a:xfrm>
            <a:off x="10334733" y="1705730"/>
            <a:ext cx="1735922" cy="10300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solidFill>
                  <a:schemeClr val="bg1"/>
                </a:solidFill>
                <a:latin typeface="Open Sans"/>
                <a:ea typeface="Open Sans"/>
                <a:cs typeface="Open Sans"/>
              </a:rPr>
              <a:t>Award winning facility</a:t>
            </a:r>
            <a:endParaRPr lang="en-US"/>
          </a:p>
        </p:txBody>
      </p:sp>
      <p:sp>
        <p:nvSpPr>
          <p:cNvPr id="10" name="TextBox 9">
            <a:extLst>
              <a:ext uri="{FF2B5EF4-FFF2-40B4-BE49-F238E27FC236}">
                <a16:creationId xmlns:a16="http://schemas.microsoft.com/office/drawing/2014/main" id="{169A11BB-D553-162D-08FB-48425897BDA2}"/>
              </a:ext>
            </a:extLst>
          </p:cNvPr>
          <p:cNvSpPr txBox="1"/>
          <p:nvPr/>
        </p:nvSpPr>
        <p:spPr>
          <a:xfrm>
            <a:off x="3415485" y="5997083"/>
            <a:ext cx="545304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solidFill>
                  <a:schemeClr val="bg1"/>
                </a:solidFill>
                <a:latin typeface="Open Sans"/>
                <a:ea typeface="Open Sans"/>
                <a:cs typeface="Open Sans"/>
              </a:rPr>
              <a:t>First school in Pembrokeshire to meet net zero requirements.</a:t>
            </a:r>
          </a:p>
        </p:txBody>
      </p:sp>
      <p:sp>
        <p:nvSpPr>
          <p:cNvPr id="12" name="TextBox 11">
            <a:extLst>
              <a:ext uri="{FF2B5EF4-FFF2-40B4-BE49-F238E27FC236}">
                <a16:creationId xmlns:a16="http://schemas.microsoft.com/office/drawing/2014/main" id="{7A3726FC-92E0-8B04-4A97-850A7CA29693}"/>
              </a:ext>
            </a:extLst>
          </p:cNvPr>
          <p:cNvSpPr txBox="1"/>
          <p:nvPr/>
        </p:nvSpPr>
        <p:spPr>
          <a:xfrm>
            <a:off x="-1150" y="1721256"/>
            <a:ext cx="206343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solidFill>
                  <a:srgbClr val="0A0A0A"/>
                </a:solidFill>
                <a:latin typeface="Open Sans"/>
                <a:ea typeface="Open Sans"/>
                <a:cs typeface="Open Sans"/>
              </a:rPr>
              <a:t>"Delivering Value" award </a:t>
            </a:r>
            <a:endParaRPr lang="en-US" sz="2400" b="1">
              <a:latin typeface="Open Sans"/>
              <a:ea typeface="Open Sans"/>
              <a:cs typeface="Open Sans"/>
            </a:endParaRPr>
          </a:p>
        </p:txBody>
      </p:sp>
      <p:sp>
        <p:nvSpPr>
          <p:cNvPr id="13" name="TextBox 12">
            <a:extLst>
              <a:ext uri="{FF2B5EF4-FFF2-40B4-BE49-F238E27FC236}">
                <a16:creationId xmlns:a16="http://schemas.microsoft.com/office/drawing/2014/main" id="{5CB2E7DD-F7D7-5CBC-CAB9-434EADF43F01}"/>
              </a:ext>
            </a:extLst>
          </p:cNvPr>
          <p:cNvSpPr txBox="1"/>
          <p:nvPr/>
        </p:nvSpPr>
        <p:spPr>
          <a:xfrm>
            <a:off x="685800" y="4495800"/>
            <a:ext cx="2743200" cy="10668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4" name="TextBox 13">
            <a:extLst>
              <a:ext uri="{FF2B5EF4-FFF2-40B4-BE49-F238E27FC236}">
                <a16:creationId xmlns:a16="http://schemas.microsoft.com/office/drawing/2014/main" id="{FD327A1D-9AAC-27EB-025C-A51304AF3946}"/>
              </a:ext>
            </a:extLst>
          </p:cNvPr>
          <p:cNvSpPr txBox="1"/>
          <p:nvPr/>
        </p:nvSpPr>
        <p:spPr>
          <a:xfrm>
            <a:off x="1" y="4492924"/>
            <a:ext cx="2055962"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i="0" u="none" strike="noStrike" baseline="0">
                <a:solidFill>
                  <a:srgbClr val="0A0A0A"/>
                </a:solidFill>
                <a:latin typeface="Open Sans"/>
                <a:ea typeface="Open Sans"/>
                <a:cs typeface="Open Sans"/>
              </a:rPr>
              <a:t> Excellence in Wales Awards.</a:t>
            </a:r>
            <a:endParaRPr lang="en-US" sz="2000" b="1">
              <a:latin typeface="Open Sans"/>
              <a:ea typeface="Open Sans"/>
              <a:cs typeface="Open Sans"/>
            </a:endParaRPr>
          </a:p>
          <a:p>
            <a:pPr algn="ctr"/>
            <a:endParaRPr lang="en-US"/>
          </a:p>
        </p:txBody>
      </p:sp>
      <p:sp>
        <p:nvSpPr>
          <p:cNvPr id="2" name="TextBox 1">
            <a:extLst>
              <a:ext uri="{FF2B5EF4-FFF2-40B4-BE49-F238E27FC236}">
                <a16:creationId xmlns:a16="http://schemas.microsoft.com/office/drawing/2014/main" id="{EB5D7810-0998-1C85-ACDA-5DD19D5C067A}"/>
              </a:ext>
            </a:extLst>
          </p:cNvPr>
          <p:cNvSpPr txBox="1"/>
          <p:nvPr/>
        </p:nvSpPr>
        <p:spPr>
          <a:xfrm>
            <a:off x="9924403" y="6350766"/>
            <a:ext cx="21488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Lorraine Hooper </a:t>
            </a:r>
          </a:p>
        </p:txBody>
      </p:sp>
      <p:sp>
        <p:nvSpPr>
          <p:cNvPr id="4" name="TextBox 3">
            <a:extLst>
              <a:ext uri="{FF2B5EF4-FFF2-40B4-BE49-F238E27FC236}">
                <a16:creationId xmlns:a16="http://schemas.microsoft.com/office/drawing/2014/main" id="{CA971A6E-6E48-FCF7-8E1B-A630A0113AD4}"/>
              </a:ext>
            </a:extLst>
          </p:cNvPr>
          <p:cNvSpPr txBox="1"/>
          <p:nvPr/>
        </p:nvSpPr>
        <p:spPr>
          <a:xfrm>
            <a:off x="213360" y="5836920"/>
            <a:ext cx="178308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Times New Roman"/>
                <a:cs typeface="Times New Roman"/>
              </a:rPr>
              <a:t>Bro, Y. (2025)</a:t>
            </a:r>
          </a:p>
          <a:p>
            <a:endParaRPr lang="en-US" sz="1200">
              <a:solidFill>
                <a:srgbClr val="FFFFFF"/>
              </a:solidFill>
              <a:latin typeface="Times New Roman"/>
              <a:cs typeface="Times New Roman"/>
            </a:endParaRPr>
          </a:p>
          <a:p>
            <a:r>
              <a:rPr lang="en-US" sz="1200">
                <a:solidFill>
                  <a:schemeClr val="bg1"/>
                </a:solidFill>
                <a:latin typeface="Times New Roman"/>
                <a:cs typeface="Times New Roman"/>
              </a:rPr>
              <a:t>Dunkelman, A. (2025)</a:t>
            </a:r>
            <a:endParaRPr lang="en-US"/>
          </a:p>
        </p:txBody>
      </p:sp>
    </p:spTree>
    <p:extLst>
      <p:ext uri="{BB962C8B-B14F-4D97-AF65-F5344CB8AC3E}">
        <p14:creationId xmlns:p14="http://schemas.microsoft.com/office/powerpoint/2010/main" val="40543151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8CD2EF3-2DEE-2155-A757-9ACD7DD5F46E}"/>
              </a:ext>
            </a:extLst>
          </p:cNvPr>
          <p:cNvSpPr txBox="1"/>
          <p:nvPr/>
        </p:nvSpPr>
        <p:spPr>
          <a:xfrm>
            <a:off x="115594" y="304800"/>
            <a:ext cx="11905028" cy="101566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u="sng">
                <a:solidFill>
                  <a:schemeClr val="bg1"/>
                </a:solidFill>
                <a:latin typeface="Times New Roman"/>
                <a:cs typeface="Times New Roman"/>
              </a:rPr>
              <a:t>References</a:t>
            </a:r>
          </a:p>
          <a:p>
            <a:endParaRPr lang="en-US" sz="1200" u="sng">
              <a:solidFill>
                <a:schemeClr val="bg1"/>
              </a:solidFill>
              <a:latin typeface="Times New Roman"/>
              <a:ea typeface="Calibri"/>
              <a:cs typeface="Times New Roman"/>
            </a:endParaRPr>
          </a:p>
          <a:p>
            <a:r>
              <a:rPr lang="en-US" sz="1200">
                <a:solidFill>
                  <a:schemeClr val="bg1"/>
                </a:solidFill>
                <a:latin typeface="Times New Roman"/>
                <a:ea typeface="Calibri"/>
                <a:cs typeface="Times New Roman"/>
              </a:rPr>
              <a:t>Anna Freud (2020). </a:t>
            </a:r>
            <a:r>
              <a:rPr lang="en-US" sz="1200" i="1">
                <a:solidFill>
                  <a:schemeClr val="bg1"/>
                </a:solidFill>
                <a:latin typeface="Times New Roman"/>
                <a:ea typeface="Calibri"/>
                <a:cs typeface="Times New Roman"/>
              </a:rPr>
              <a:t>Pupil voice : Mentally Healthy Schools</a:t>
            </a:r>
            <a:r>
              <a:rPr lang="en-US" sz="1200">
                <a:solidFill>
                  <a:schemeClr val="bg1"/>
                </a:solidFill>
                <a:latin typeface="Times New Roman"/>
                <a:ea typeface="Calibri"/>
                <a:cs typeface="Times New Roman"/>
              </a:rPr>
              <a:t>. [online] </a:t>
            </a:r>
            <a:r>
              <a:rPr lang="en-US" sz="1200">
                <a:solidFill>
                  <a:schemeClr val="bg1"/>
                </a:solidFill>
                <a:latin typeface="Times New Roman"/>
                <a:ea typeface="Calibri"/>
                <a:cs typeface="Times New Roman"/>
                <a:hlinkClick r:id="rId2">
                  <a:extLst>
                    <a:ext uri="{A12FA001-AC4F-418D-AE19-62706E023703}">
                      <ahyp:hlinkClr xmlns:ahyp="http://schemas.microsoft.com/office/drawing/2018/hyperlinkcolor" val="tx"/>
                    </a:ext>
                  </a:extLst>
                </a:hlinkClick>
              </a:rPr>
              <a:t>www.mentallyhealthyschools.org.uk</a:t>
            </a:r>
            <a:r>
              <a:rPr lang="en-US" sz="1200">
                <a:solidFill>
                  <a:schemeClr val="bg1"/>
                </a:solidFill>
                <a:latin typeface="Times New Roman"/>
                <a:ea typeface="Calibri"/>
                <a:cs typeface="Times New Roman"/>
              </a:rPr>
              <a:t>. Available at: </a:t>
            </a:r>
            <a:r>
              <a:rPr lang="en-US" sz="1200">
                <a:solidFill>
                  <a:schemeClr val="bg1"/>
                </a:solidFill>
                <a:latin typeface="Times New Roman"/>
                <a:ea typeface="Calibri"/>
                <a:cs typeface="Times New Roman"/>
                <a:hlinkClick r:id="rId3">
                  <a:extLst>
                    <a:ext uri="{A12FA001-AC4F-418D-AE19-62706E023703}">
                      <ahyp:hlinkClr xmlns:ahyp="http://schemas.microsoft.com/office/drawing/2018/hyperlinkcolor" val="tx"/>
                    </a:ext>
                  </a:extLst>
                </a:hlinkClick>
              </a:rPr>
              <a:t>https://www.mentallyhealthyschools.org.uk/whole-school-approach/pupil-voice/</a:t>
            </a:r>
            <a:r>
              <a:rPr lang="en-US" sz="1200">
                <a:solidFill>
                  <a:schemeClr val="bg1"/>
                </a:solidFill>
                <a:latin typeface="Times New Roman"/>
                <a:ea typeface="Calibri"/>
                <a:cs typeface="Times New Roman"/>
              </a:rPr>
              <a:t>.</a:t>
            </a:r>
            <a:endParaRPr lang="en-US" sz="1200">
              <a:solidFill>
                <a:schemeClr val="bg1"/>
              </a:solidFill>
              <a:latin typeface="Times New Roman"/>
              <a:cs typeface="Times New Roman"/>
            </a:endParaRPr>
          </a:p>
          <a:p>
            <a:endParaRPr lang="en-US">
              <a:solidFill>
                <a:schemeClr val="bg1"/>
              </a:solidFill>
              <a:latin typeface="Calibri"/>
              <a:ea typeface="Calibri"/>
              <a:cs typeface="Calibri"/>
            </a:endParaRPr>
          </a:p>
          <a:p>
            <a:r>
              <a:rPr lang="en-US" sz="1200">
                <a:solidFill>
                  <a:schemeClr val="bg1"/>
                </a:solidFill>
                <a:latin typeface="Times New Roman"/>
                <a:ea typeface="Calibri"/>
                <a:cs typeface="Times New Roman"/>
              </a:rPr>
              <a:t>Bro, Y. (2025). </a:t>
            </a:r>
            <a:r>
              <a:rPr lang="en-US" sz="1200" i="1">
                <a:solidFill>
                  <a:schemeClr val="bg1"/>
                </a:solidFill>
                <a:latin typeface="Times New Roman"/>
                <a:ea typeface="Calibri"/>
                <a:cs typeface="Times New Roman"/>
              </a:rPr>
              <a:t>Ysgol Bro </a:t>
            </a:r>
            <a:r>
              <a:rPr lang="en-US" sz="1200" i="1" err="1">
                <a:solidFill>
                  <a:schemeClr val="bg1"/>
                </a:solidFill>
                <a:latin typeface="Times New Roman"/>
                <a:ea typeface="Calibri"/>
                <a:cs typeface="Times New Roman"/>
              </a:rPr>
              <a:t>Penfro</a:t>
            </a:r>
            <a:r>
              <a:rPr lang="en-US" sz="1200" i="1">
                <a:solidFill>
                  <a:schemeClr val="bg1"/>
                </a:solidFill>
                <a:latin typeface="Times New Roman"/>
                <a:ea typeface="Calibri"/>
                <a:cs typeface="Times New Roman"/>
              </a:rPr>
              <a:t> - Constructing Excellence</a:t>
            </a:r>
            <a:r>
              <a:rPr lang="en-US" sz="1200">
                <a:solidFill>
                  <a:schemeClr val="bg1"/>
                </a:solidFill>
                <a:latin typeface="Times New Roman"/>
                <a:ea typeface="Calibri"/>
                <a:cs typeface="Times New Roman"/>
              </a:rPr>
              <a:t>. [online] </a:t>
            </a:r>
            <a:r>
              <a:rPr lang="en-US" sz="1200">
                <a:solidFill>
                  <a:schemeClr val="bg1"/>
                </a:solidFill>
                <a:latin typeface="Times New Roman"/>
                <a:ea typeface="Calibri"/>
                <a:cs typeface="Times New Roman"/>
                <a:hlinkClick r:id="rId4">
                  <a:extLst>
                    <a:ext uri="{A12FA001-AC4F-418D-AE19-62706E023703}">
                      <ahyp:hlinkClr xmlns:ahyp="http://schemas.microsoft.com/office/drawing/2018/hyperlinkcolor" val="tx"/>
                    </a:ext>
                  </a:extLst>
                </a:hlinkClick>
              </a:rPr>
              <a:t>www.google.com</a:t>
            </a:r>
            <a:r>
              <a:rPr lang="en-US" sz="1200">
                <a:solidFill>
                  <a:schemeClr val="bg1"/>
                </a:solidFill>
                <a:latin typeface="Times New Roman"/>
                <a:ea typeface="Calibri"/>
                <a:cs typeface="Times New Roman"/>
              </a:rPr>
              <a:t>. Available at: </a:t>
            </a:r>
            <a:r>
              <a:rPr lang="en-US" sz="1200">
                <a:solidFill>
                  <a:schemeClr val="bg1"/>
                </a:solidFill>
                <a:latin typeface="Times New Roman"/>
                <a:ea typeface="Calibri"/>
                <a:cs typeface="Times New Roman"/>
                <a:hlinkClick r:id="rId5">
                  <a:extLst>
                    <a:ext uri="{A12FA001-AC4F-418D-AE19-62706E023703}">
                      <ahyp:hlinkClr xmlns:ahyp="http://schemas.microsoft.com/office/drawing/2018/hyperlinkcolor" val="tx"/>
                    </a:ext>
                  </a:extLst>
                </a:hlinkClick>
              </a:rPr>
              <a:t>https://share.google/POk3grkcCARQU4r2l</a:t>
            </a:r>
            <a:r>
              <a:rPr lang="en-US" sz="1200">
                <a:solidFill>
                  <a:schemeClr val="bg1"/>
                </a:solidFill>
                <a:latin typeface="Times New Roman"/>
                <a:ea typeface="Calibri"/>
                <a:cs typeface="Times New Roman"/>
              </a:rPr>
              <a:t> [Accessed 8 Feb. 2026].</a:t>
            </a:r>
            <a:endParaRPr lang="en-US" sz="1200">
              <a:solidFill>
                <a:schemeClr val="bg1"/>
              </a:solidFill>
              <a:latin typeface="Times New Roman"/>
              <a:cs typeface="Times New Roman"/>
            </a:endParaRPr>
          </a:p>
          <a:p>
            <a:endParaRPr lang="en-US" sz="1200">
              <a:solidFill>
                <a:schemeClr val="bg1"/>
              </a:solidFill>
              <a:latin typeface="Times New Roman"/>
              <a:ea typeface="Calibri"/>
              <a:cs typeface="Times New Roman"/>
            </a:endParaRPr>
          </a:p>
          <a:p>
            <a:r>
              <a:rPr lang="en-US" sz="1200">
                <a:solidFill>
                  <a:schemeClr val="bg1"/>
                </a:solidFill>
                <a:latin typeface="Times New Roman"/>
                <a:ea typeface="Calibri"/>
                <a:cs typeface="Times New Roman"/>
              </a:rPr>
              <a:t>Constructingexcellence.org.uk. (2026). Available at: </a:t>
            </a:r>
            <a:r>
              <a:rPr lang="en-US" sz="1200">
                <a:solidFill>
                  <a:schemeClr val="bg1"/>
                </a:solidFill>
                <a:latin typeface="Times New Roman"/>
                <a:ea typeface="Calibri"/>
                <a:cs typeface="Times New Roman"/>
                <a:hlinkClick r:id="rId6">
                  <a:extLst>
                    <a:ext uri="{A12FA001-AC4F-418D-AE19-62706E023703}">
                      <ahyp:hlinkClr xmlns:ahyp="http://schemas.microsoft.com/office/drawing/2018/hyperlinkcolor" val="tx"/>
                    </a:ext>
                  </a:extLst>
                </a:hlinkClick>
              </a:rPr>
              <a:t>https://constructingexcellence.org.uk/wp-content/uploads/2025/08/Protected-view-from-Pembroke-Castle.jpg</a:t>
            </a:r>
            <a:r>
              <a:rPr lang="en-US" sz="1200">
                <a:solidFill>
                  <a:schemeClr val="bg1"/>
                </a:solidFill>
                <a:latin typeface="Times New Roman"/>
                <a:ea typeface="Calibri"/>
                <a:cs typeface="Times New Roman"/>
              </a:rPr>
              <a:t> [Accessed 8 Feb. 2026].</a:t>
            </a:r>
            <a:endParaRPr lang="en-US" sz="1200">
              <a:solidFill>
                <a:schemeClr val="bg1"/>
              </a:solidFill>
              <a:latin typeface="Times New Roman"/>
              <a:cs typeface="Times New Roman"/>
            </a:endParaRPr>
          </a:p>
          <a:p>
            <a:endParaRPr lang="en-US" sz="1200">
              <a:solidFill>
                <a:schemeClr val="bg1"/>
              </a:solidFill>
              <a:latin typeface="Times New Roman"/>
              <a:ea typeface="Calibri"/>
              <a:cs typeface="Times New Roman"/>
            </a:endParaRPr>
          </a:p>
          <a:p>
            <a:r>
              <a:rPr lang="en-US" sz="1200">
                <a:solidFill>
                  <a:schemeClr val="bg1"/>
                </a:solidFill>
                <a:latin typeface="Times New Roman"/>
                <a:ea typeface="Calibri"/>
                <a:cs typeface="Times New Roman"/>
              </a:rPr>
              <a:t>Dunkelman, A. (2025). </a:t>
            </a:r>
            <a:r>
              <a:rPr lang="en-US" sz="1200" i="1">
                <a:solidFill>
                  <a:schemeClr val="bg1"/>
                </a:solidFill>
                <a:latin typeface="Times New Roman"/>
                <a:ea typeface="Calibri"/>
                <a:cs typeface="Times New Roman"/>
              </a:rPr>
              <a:t>Breaking Down the Canadian Conservative Party’s 2025 Platform</a:t>
            </a:r>
            <a:r>
              <a:rPr lang="en-US" sz="1200">
                <a:solidFill>
                  <a:schemeClr val="bg1"/>
                </a:solidFill>
                <a:latin typeface="Times New Roman"/>
                <a:ea typeface="Calibri"/>
                <a:cs typeface="Times New Roman"/>
              </a:rPr>
              <a:t>. [online] Clearbluemarkets.com. Available at: </a:t>
            </a:r>
            <a:r>
              <a:rPr lang="en-US" sz="1200">
                <a:solidFill>
                  <a:schemeClr val="bg1"/>
                </a:solidFill>
                <a:latin typeface="Times New Roman"/>
                <a:ea typeface="Calibri"/>
                <a:cs typeface="Times New Roman"/>
                <a:hlinkClick r:id="rId7">
                  <a:extLst>
                    <a:ext uri="{A12FA001-AC4F-418D-AE19-62706E023703}">
                      <ahyp:hlinkClr xmlns:ahyp="http://schemas.microsoft.com/office/drawing/2018/hyperlinkcolor" val="tx"/>
                    </a:ext>
                  </a:extLst>
                </a:hlinkClick>
              </a:rPr>
              <a:t>https://www.clearbluemarkets.com/knowledge-base/breaking-down-the-canadian-conservative-partys-2025-platform</a:t>
            </a:r>
            <a:r>
              <a:rPr lang="en-US" sz="1200">
                <a:solidFill>
                  <a:schemeClr val="bg1"/>
                </a:solidFill>
                <a:latin typeface="Times New Roman"/>
                <a:ea typeface="Calibri"/>
                <a:cs typeface="Times New Roman"/>
              </a:rPr>
              <a:t>.</a:t>
            </a:r>
            <a:endParaRPr lang="en-US" sz="1200">
              <a:solidFill>
                <a:schemeClr val="bg1"/>
              </a:solidFill>
              <a:latin typeface="Times New Roman"/>
              <a:cs typeface="Times New Roman"/>
            </a:endParaRPr>
          </a:p>
          <a:p>
            <a:r>
              <a:rPr lang="en-US" sz="1200">
                <a:solidFill>
                  <a:schemeClr val="bg1"/>
                </a:solidFill>
                <a:latin typeface="Times New Roman"/>
                <a:ea typeface="Calibri"/>
                <a:cs typeface="Times New Roman"/>
              </a:rPr>
              <a:t>‌</a:t>
            </a:r>
            <a:endParaRPr lang="en-US">
              <a:solidFill>
                <a:schemeClr val="bg1"/>
              </a:solidFill>
              <a:latin typeface="Times New Roman"/>
              <a:cs typeface="Times New Roman"/>
            </a:endParaRPr>
          </a:p>
          <a:p>
            <a:r>
              <a:rPr lang="en-US" sz="1200">
                <a:solidFill>
                  <a:schemeClr val="bg1"/>
                </a:solidFill>
                <a:latin typeface="Times New Roman"/>
                <a:ea typeface="Calibri"/>
                <a:cs typeface="Times New Roman"/>
              </a:rPr>
              <a:t>Environment (Wales) Act 2016 Factsheet Climate Change Background. (2025). Available at: </a:t>
            </a:r>
            <a:r>
              <a:rPr lang="en-US" sz="1200">
                <a:solidFill>
                  <a:schemeClr val="bg1"/>
                </a:solidFill>
                <a:latin typeface="Times New Roman"/>
                <a:ea typeface="Calibri"/>
                <a:cs typeface="Times New Roman"/>
                <a:hlinkClick r:id="rId8">
                  <a:extLst>
                    <a:ext uri="{A12FA001-AC4F-418D-AE19-62706E023703}">
                      <ahyp:hlinkClr xmlns:ahyp="http://schemas.microsoft.com/office/drawing/2018/hyperlinkcolor" val="tx"/>
                    </a:ext>
                  </a:extLst>
                </a:hlinkClick>
              </a:rPr>
              <a:t>https://www.gov.wales/sites/default/files/publications/2019-06/environment-wales-act-2016-climate-change.pdf</a:t>
            </a:r>
            <a:r>
              <a:rPr lang="en-US" sz="1200">
                <a:solidFill>
                  <a:schemeClr val="bg1"/>
                </a:solidFill>
                <a:latin typeface="Times New Roman"/>
                <a:ea typeface="Calibri"/>
                <a:cs typeface="Times New Roman"/>
              </a:rPr>
              <a:t>.</a:t>
            </a:r>
          </a:p>
          <a:p>
            <a:r>
              <a:rPr lang="en-US" sz="1200">
                <a:solidFill>
                  <a:schemeClr val="bg1"/>
                </a:solidFill>
                <a:latin typeface="Times New Roman"/>
                <a:ea typeface="Calibri"/>
                <a:cs typeface="Times New Roman"/>
              </a:rPr>
              <a:t>‌</a:t>
            </a:r>
            <a:endParaRPr lang="en-US" sz="1200">
              <a:solidFill>
                <a:schemeClr val="bg1"/>
              </a:solidFill>
              <a:latin typeface="Times New Roman"/>
              <a:cs typeface="Times New Roman"/>
            </a:endParaRPr>
          </a:p>
          <a:p>
            <a:r>
              <a:rPr lang="en-US" sz="1200">
                <a:solidFill>
                  <a:schemeClr val="bg1"/>
                </a:solidFill>
                <a:latin typeface="Times New Roman"/>
                <a:ea typeface="Calibri"/>
                <a:cs typeface="Times New Roman"/>
              </a:rPr>
              <a:t>‌Ftcdn.net. (2026). Available at: </a:t>
            </a:r>
            <a:r>
              <a:rPr lang="en-US" sz="1200">
                <a:solidFill>
                  <a:schemeClr val="bg1"/>
                </a:solidFill>
                <a:latin typeface="Times New Roman"/>
                <a:ea typeface="Calibri"/>
                <a:cs typeface="Times New Roman"/>
                <a:hlinkClick r:id="rId9">
                  <a:extLst>
                    <a:ext uri="{A12FA001-AC4F-418D-AE19-62706E023703}">
                      <ahyp:hlinkClr xmlns:ahyp="http://schemas.microsoft.com/office/drawing/2018/hyperlinkcolor" val="tx"/>
                    </a:ext>
                  </a:extLst>
                </a:hlinkClick>
              </a:rPr>
              <a:t>https://t3.ftcdn.net/jpg/04/58/11/48/360_F_458114856_jo4H4mRD64DpZA5ym1GYNXU8c6vKvC0Q.jpg</a:t>
            </a:r>
            <a:r>
              <a:rPr lang="en-US" sz="1200">
                <a:solidFill>
                  <a:schemeClr val="bg1"/>
                </a:solidFill>
                <a:latin typeface="Times New Roman"/>
                <a:ea typeface="Calibri"/>
                <a:cs typeface="Times New Roman"/>
              </a:rPr>
              <a:t> [Accessed 18 Feb. 2026].</a:t>
            </a:r>
          </a:p>
          <a:p>
            <a:endParaRPr lang="en-US" sz="1200">
              <a:solidFill>
                <a:schemeClr val="bg1"/>
              </a:solidFill>
              <a:latin typeface="Times New Roman"/>
              <a:ea typeface="Calibri"/>
              <a:cs typeface="Times New Roman"/>
            </a:endParaRPr>
          </a:p>
          <a:p>
            <a:r>
              <a:rPr lang="en-US" sz="1200">
                <a:solidFill>
                  <a:schemeClr val="bg1"/>
                </a:solidFill>
                <a:latin typeface="Times New Roman"/>
                <a:ea typeface="Calibri"/>
                <a:cs typeface="Times New Roman"/>
              </a:rPr>
              <a:t>Greenpeace (2019). </a:t>
            </a:r>
            <a:r>
              <a:rPr lang="en-US" sz="1200" i="1">
                <a:solidFill>
                  <a:schemeClr val="bg1"/>
                </a:solidFill>
                <a:latin typeface="Times New Roman"/>
                <a:ea typeface="Calibri"/>
                <a:cs typeface="Times New Roman"/>
              </a:rPr>
              <a:t>Climate Change | Greenpeace UK</a:t>
            </a:r>
            <a:r>
              <a:rPr lang="en-US" sz="1200">
                <a:solidFill>
                  <a:schemeClr val="bg1"/>
                </a:solidFill>
                <a:latin typeface="Times New Roman"/>
                <a:ea typeface="Calibri"/>
                <a:cs typeface="Times New Roman"/>
              </a:rPr>
              <a:t>. [online] Greenpeace UK. Available at: </a:t>
            </a:r>
            <a:r>
              <a:rPr lang="en-US" sz="1200">
                <a:solidFill>
                  <a:schemeClr val="bg1"/>
                </a:solidFill>
                <a:latin typeface="Times New Roman"/>
                <a:ea typeface="Calibri"/>
                <a:cs typeface="Times New Roman"/>
                <a:hlinkClick r:id="rId10">
                  <a:extLst>
                    <a:ext uri="{A12FA001-AC4F-418D-AE19-62706E023703}">
                      <ahyp:hlinkClr xmlns:ahyp="http://schemas.microsoft.com/office/drawing/2018/hyperlinkcolor" val="tx"/>
                    </a:ext>
                  </a:extLst>
                </a:hlinkClick>
              </a:rPr>
              <a:t>https://www.greenpeace.org.uk/challenges/climate-change/</a:t>
            </a:r>
            <a:r>
              <a:rPr lang="en-US" sz="1200">
                <a:solidFill>
                  <a:schemeClr val="bg1"/>
                </a:solidFill>
                <a:latin typeface="Times New Roman"/>
                <a:ea typeface="Calibri"/>
                <a:cs typeface="Times New Roman"/>
              </a:rPr>
              <a:t>.</a:t>
            </a:r>
            <a:endParaRPr lang="en-US" sz="1200">
              <a:solidFill>
                <a:schemeClr val="bg1"/>
              </a:solidFill>
              <a:latin typeface="Times New Roman"/>
              <a:cs typeface="Times New Roman"/>
            </a:endParaRPr>
          </a:p>
          <a:p>
            <a:endParaRPr lang="en-US" sz="1200">
              <a:solidFill>
                <a:schemeClr val="bg1"/>
              </a:solidFill>
              <a:latin typeface="Times New Roman"/>
              <a:ea typeface="Calibri"/>
              <a:cs typeface="Times New Roman"/>
            </a:endParaRPr>
          </a:p>
          <a:p>
            <a:r>
              <a:rPr lang="en-US" sz="1200">
                <a:solidFill>
                  <a:schemeClr val="bg1"/>
                </a:solidFill>
                <a:latin typeface="Times New Roman"/>
                <a:ea typeface="Calibri"/>
                <a:cs typeface="Times New Roman"/>
              </a:rPr>
              <a:t>Grow (2026). </a:t>
            </a:r>
            <a:r>
              <a:rPr lang="en-US" sz="1200" i="1">
                <a:solidFill>
                  <a:schemeClr val="bg1"/>
                </a:solidFill>
                <a:latin typeface="Times New Roman"/>
                <a:ea typeface="Calibri"/>
                <a:cs typeface="Times New Roman"/>
              </a:rPr>
              <a:t>David Orr: The Sustainability Educator Redefining How We Teach Green Thinking</a:t>
            </a:r>
            <a:r>
              <a:rPr lang="en-US" sz="1200">
                <a:solidFill>
                  <a:schemeClr val="bg1"/>
                </a:solidFill>
                <a:latin typeface="Times New Roman"/>
                <a:ea typeface="Calibri"/>
                <a:cs typeface="Times New Roman"/>
              </a:rPr>
              <a:t>. [online] Grow Billion Trees. Available at: </a:t>
            </a:r>
            <a:r>
              <a:rPr lang="en-US" sz="1200">
                <a:solidFill>
                  <a:schemeClr val="bg1"/>
                </a:solidFill>
                <a:latin typeface="Times New Roman"/>
                <a:ea typeface="Calibri"/>
                <a:cs typeface="Times New Roman"/>
                <a:hlinkClick r:id="rId11">
                  <a:extLst>
                    <a:ext uri="{A12FA001-AC4F-418D-AE19-62706E023703}">
                      <ahyp:hlinkClr xmlns:ahyp="http://schemas.microsoft.com/office/drawing/2018/hyperlinkcolor" val="tx"/>
                    </a:ext>
                  </a:extLst>
                </a:hlinkClick>
              </a:rPr>
              <a:t>https://growbilliontrees.com/blogs/inspirational-stories/david-orr-the-sustainability-educator-redefining-how-we-teach-green-thinking?srsltid=AfmBOoqN8JiJ9ftnP7X1MsxK7Dojd8QhAEAUD7XR-wC_P6hYbgOhmw6f#fullcontent</a:t>
            </a:r>
            <a:r>
              <a:rPr lang="en-US" sz="1200">
                <a:solidFill>
                  <a:schemeClr val="bg1"/>
                </a:solidFill>
                <a:latin typeface="Times New Roman"/>
                <a:ea typeface="Calibri"/>
                <a:cs typeface="Times New Roman"/>
              </a:rPr>
              <a:t> [Accessed 19 Feb. 2026].</a:t>
            </a:r>
            <a:endParaRPr lang="en-US" sz="1200">
              <a:solidFill>
                <a:schemeClr val="bg1"/>
              </a:solidFill>
              <a:latin typeface="Times New Roman"/>
              <a:cs typeface="Times New Roman"/>
            </a:endParaRPr>
          </a:p>
          <a:p>
            <a:r>
              <a:rPr lang="en-US" sz="1200">
                <a:solidFill>
                  <a:schemeClr val="bg1"/>
                </a:solidFill>
                <a:latin typeface="Times New Roman"/>
                <a:ea typeface="Calibri"/>
                <a:cs typeface="Times New Roman"/>
              </a:rPr>
              <a:t>‌</a:t>
            </a:r>
            <a:endParaRPr lang="en-US">
              <a:solidFill>
                <a:schemeClr val="bg1"/>
              </a:solidFill>
              <a:latin typeface="Times New Roman"/>
              <a:cs typeface="Times New Roman"/>
            </a:endParaRPr>
          </a:p>
          <a:p>
            <a:r>
              <a:rPr lang="en-US" sz="1200">
                <a:solidFill>
                  <a:schemeClr val="bg1"/>
                </a:solidFill>
                <a:latin typeface="Times New Roman"/>
                <a:ea typeface="Calibri"/>
                <a:cs typeface="Times New Roman"/>
              </a:rPr>
              <a:t>Grigoriou Interiors. (2022). </a:t>
            </a:r>
            <a:r>
              <a:rPr lang="en-US" sz="1200" i="1">
                <a:solidFill>
                  <a:schemeClr val="bg1"/>
                </a:solidFill>
                <a:latin typeface="Times New Roman"/>
                <a:ea typeface="Calibri"/>
                <a:cs typeface="Times New Roman"/>
              </a:rPr>
              <a:t>Net Zero Carbon Targets</a:t>
            </a:r>
            <a:r>
              <a:rPr lang="en-US" sz="1200">
                <a:solidFill>
                  <a:schemeClr val="bg1"/>
                </a:solidFill>
                <a:latin typeface="Times New Roman"/>
                <a:ea typeface="Calibri"/>
                <a:cs typeface="Times New Roman"/>
              </a:rPr>
              <a:t>. [online] Available at: </a:t>
            </a:r>
            <a:r>
              <a:rPr lang="en-US" sz="1200">
                <a:solidFill>
                  <a:schemeClr val="bg1"/>
                </a:solidFill>
                <a:latin typeface="Times New Roman"/>
                <a:ea typeface="Calibri"/>
                <a:cs typeface="Times New Roman"/>
                <a:hlinkClick r:id="rId12">
                  <a:extLst>
                    <a:ext uri="{A12FA001-AC4F-418D-AE19-62706E023703}">
                      <ahyp:hlinkClr xmlns:ahyp="http://schemas.microsoft.com/office/drawing/2018/hyperlinkcolor" val="tx"/>
                    </a:ext>
                  </a:extLst>
                </a:hlinkClick>
              </a:rPr>
              <a:t>https://grigoriou.co.uk/net-zero-carbon-targets/</a:t>
            </a:r>
            <a:r>
              <a:rPr lang="en-US" sz="1200">
                <a:solidFill>
                  <a:schemeClr val="bg1"/>
                </a:solidFill>
                <a:latin typeface="Times New Roman"/>
                <a:ea typeface="Calibri"/>
                <a:cs typeface="Times New Roman"/>
              </a:rPr>
              <a:t>.</a:t>
            </a:r>
            <a:endParaRPr lang="en-US" sz="1200">
              <a:solidFill>
                <a:schemeClr val="bg1"/>
              </a:solidFill>
              <a:latin typeface="Times New Roman"/>
              <a:cs typeface="Times New Roman"/>
            </a:endParaRPr>
          </a:p>
          <a:p>
            <a:endParaRPr lang="en-US" sz="1200">
              <a:solidFill>
                <a:schemeClr val="bg1"/>
              </a:solidFill>
              <a:latin typeface="Times New Roman"/>
              <a:ea typeface="Calibri"/>
              <a:cs typeface="Times New Roman"/>
            </a:endParaRPr>
          </a:p>
          <a:p>
            <a:r>
              <a:rPr lang="en-US" sz="1200">
                <a:solidFill>
                  <a:schemeClr val="bg1"/>
                </a:solidFill>
                <a:latin typeface="Times New Roman"/>
                <a:ea typeface="Calibri"/>
                <a:cs typeface="Times New Roman"/>
              </a:rPr>
              <a:t>Gstatic.com. (2026). Available at: </a:t>
            </a:r>
            <a:r>
              <a:rPr lang="en-US" sz="1200">
                <a:solidFill>
                  <a:schemeClr val="bg1"/>
                </a:solidFill>
                <a:latin typeface="Times New Roman"/>
                <a:ea typeface="Calibri"/>
                <a:cs typeface="Times New Roman"/>
                <a:hlinkClick r:id="rId13">
                  <a:extLst>
                    <a:ext uri="{A12FA001-AC4F-418D-AE19-62706E023703}">
                      <ahyp:hlinkClr xmlns:ahyp="http://schemas.microsoft.com/office/drawing/2018/hyperlinkcolor" val="tx"/>
                    </a:ext>
                  </a:extLst>
                </a:hlinkClick>
              </a:rPr>
              <a:t>https://encrypted-tbn1.gstatic.com/shopping?q=tbn:ANd9GcRQPxvD8koZlA1SMn8u1mfVy9ZaiFM29-EHxnFilBV0OeTaI7nEUQJwRYyqAKNI9L3R3fo5AYi1AqZUk1zx2rBwK_JviM0G7rDm8xAiSK9LScxY97zuuyuQxYY6mwhMwX4W1w6XC7zDt9I&amp;usqp=CAc</a:t>
            </a:r>
            <a:r>
              <a:rPr lang="en-US" sz="1200">
                <a:solidFill>
                  <a:schemeClr val="bg1"/>
                </a:solidFill>
                <a:latin typeface="Times New Roman"/>
                <a:ea typeface="Calibri"/>
                <a:cs typeface="Times New Roman"/>
              </a:rPr>
              <a:t> [Accessed 18 Feb. 2026].</a:t>
            </a:r>
            <a:endParaRPr lang="en-US" sz="1200">
              <a:solidFill>
                <a:schemeClr val="bg1"/>
              </a:solidFill>
              <a:latin typeface="Times New Roman"/>
              <a:cs typeface="Times New Roman"/>
            </a:endParaRPr>
          </a:p>
          <a:p>
            <a:r>
              <a:rPr lang="en-US" sz="1200">
                <a:solidFill>
                  <a:schemeClr val="bg1"/>
                </a:solidFill>
                <a:latin typeface="Times New Roman"/>
                <a:ea typeface="Calibri"/>
                <a:cs typeface="Times New Roman"/>
              </a:rPr>
              <a:t>‌</a:t>
            </a:r>
          </a:p>
          <a:p>
            <a:r>
              <a:rPr lang="en-US" sz="1200">
                <a:solidFill>
                  <a:schemeClr val="bg1"/>
                </a:solidFill>
                <a:latin typeface="Times New Roman"/>
                <a:ea typeface="Calibri"/>
                <a:cs typeface="Times New Roman"/>
              </a:rPr>
              <a:t>Gstatic.com. (2026). Available at: </a:t>
            </a:r>
            <a:r>
              <a:rPr lang="en-US" sz="1200">
                <a:solidFill>
                  <a:schemeClr val="bg1"/>
                </a:solidFill>
                <a:latin typeface="Times New Roman"/>
                <a:ea typeface="Calibri"/>
                <a:cs typeface="Times New Roman"/>
                <a:hlinkClick r:id="rId14">
                  <a:extLst>
                    <a:ext uri="{A12FA001-AC4F-418D-AE19-62706E023703}">
                      <ahyp:hlinkClr xmlns:ahyp="http://schemas.microsoft.com/office/drawing/2018/hyperlinkcolor" val="tx"/>
                    </a:ext>
                  </a:extLst>
                </a:hlinkClick>
              </a:rPr>
              <a:t>https://encrypted-tbn0.gstatic.com/images?q=tbn:ANd9GcSH7q0CPUbp-1j_SwStLxhnqlb_bwaPnBccuw&amp;s</a:t>
            </a:r>
            <a:r>
              <a:rPr lang="en-US" sz="1200">
                <a:solidFill>
                  <a:schemeClr val="bg1"/>
                </a:solidFill>
                <a:latin typeface="Times New Roman"/>
                <a:ea typeface="Calibri"/>
                <a:cs typeface="Times New Roman"/>
              </a:rPr>
              <a:t> [Accessed 19 Feb. 2026].</a:t>
            </a:r>
            <a:endParaRPr lang="en-US" sz="1200">
              <a:solidFill>
                <a:schemeClr val="bg1"/>
              </a:solidFill>
              <a:latin typeface="Times New Roman"/>
              <a:cs typeface="Times New Roman"/>
            </a:endParaRPr>
          </a:p>
          <a:p>
            <a:endParaRPr lang="en-US" sz="1200">
              <a:solidFill>
                <a:schemeClr val="bg1"/>
              </a:solidFill>
              <a:latin typeface="Times New Roman"/>
              <a:ea typeface="Calibri"/>
              <a:cs typeface="Times New Roman"/>
            </a:endParaRPr>
          </a:p>
          <a:p>
            <a:r>
              <a:rPr lang="en-US" sz="1200">
                <a:solidFill>
                  <a:schemeClr val="bg1"/>
                </a:solidFill>
                <a:latin typeface="Times New Roman"/>
                <a:ea typeface="Calibri"/>
                <a:cs typeface="Times New Roman"/>
              </a:rPr>
              <a:t>Orr, D. (1991). </a:t>
            </a:r>
            <a:r>
              <a:rPr lang="en-US" sz="1200" i="1">
                <a:solidFill>
                  <a:schemeClr val="bg1"/>
                </a:solidFill>
                <a:latin typeface="Times New Roman"/>
                <a:ea typeface="Calibri"/>
                <a:cs typeface="Times New Roman"/>
              </a:rPr>
              <a:t>What Is Education For?</a:t>
            </a:r>
            <a:r>
              <a:rPr lang="en-US" sz="1200">
                <a:solidFill>
                  <a:schemeClr val="bg1"/>
                </a:solidFill>
                <a:latin typeface="Times New Roman"/>
                <a:ea typeface="Calibri"/>
                <a:cs typeface="Times New Roman"/>
              </a:rPr>
              <a:t> [online] Context Institute. Available at: </a:t>
            </a:r>
            <a:r>
              <a:rPr lang="en-US" sz="1200">
                <a:solidFill>
                  <a:schemeClr val="bg1"/>
                </a:solidFill>
                <a:latin typeface="Times New Roman"/>
                <a:ea typeface="Calibri"/>
                <a:cs typeface="Times New Roman"/>
                <a:hlinkClick r:id="rId15">
                  <a:extLst>
                    <a:ext uri="{A12FA001-AC4F-418D-AE19-62706E023703}">
                      <ahyp:hlinkClr xmlns:ahyp="http://schemas.microsoft.com/office/drawing/2018/hyperlinkcolor" val="tx"/>
                    </a:ext>
                  </a:extLst>
                </a:hlinkClick>
              </a:rPr>
              <a:t>https://www.context.org/iclib/ic27/orr/</a:t>
            </a:r>
            <a:r>
              <a:rPr lang="en-US" sz="1200">
                <a:solidFill>
                  <a:schemeClr val="bg1"/>
                </a:solidFill>
                <a:latin typeface="Times New Roman"/>
                <a:ea typeface="Calibri"/>
                <a:cs typeface="Times New Roman"/>
              </a:rPr>
              <a:t>.</a:t>
            </a:r>
            <a:endParaRPr lang="en-US" sz="1200">
              <a:solidFill>
                <a:schemeClr val="bg1"/>
              </a:solidFill>
              <a:latin typeface="Times New Roman"/>
              <a:cs typeface="Times New Roman"/>
            </a:endParaRPr>
          </a:p>
          <a:p>
            <a:r>
              <a:rPr lang="en-US" sz="1200">
                <a:solidFill>
                  <a:schemeClr val="bg1"/>
                </a:solidFill>
                <a:latin typeface="Times New Roman"/>
                <a:ea typeface="Calibri"/>
                <a:cs typeface="Times New Roman"/>
              </a:rPr>
              <a:t>‌</a:t>
            </a:r>
            <a:endParaRPr lang="en-US" sz="1200">
              <a:solidFill>
                <a:schemeClr val="bg1"/>
              </a:solidFill>
              <a:latin typeface="Times New Roman"/>
              <a:cs typeface="Times New Roman"/>
            </a:endParaRPr>
          </a:p>
          <a:p>
            <a:r>
              <a:rPr lang="en-US" sz="1200">
                <a:solidFill>
                  <a:schemeClr val="bg1"/>
                </a:solidFill>
                <a:latin typeface="Times New Roman"/>
                <a:ea typeface="Calibri"/>
                <a:cs typeface="Times New Roman"/>
              </a:rPr>
              <a:t>‌OXFAM (2024). </a:t>
            </a:r>
            <a:r>
              <a:rPr lang="en-US" sz="1200" i="1">
                <a:solidFill>
                  <a:schemeClr val="bg1"/>
                </a:solidFill>
                <a:latin typeface="Times New Roman"/>
                <a:ea typeface="Calibri"/>
                <a:cs typeface="Times New Roman"/>
              </a:rPr>
              <a:t>What is Global Citizenship?</a:t>
            </a:r>
            <a:r>
              <a:rPr lang="en-US" sz="1200">
                <a:solidFill>
                  <a:schemeClr val="bg1"/>
                </a:solidFill>
                <a:latin typeface="Times New Roman"/>
                <a:ea typeface="Calibri"/>
                <a:cs typeface="Times New Roman"/>
              </a:rPr>
              <a:t> [online] Oxfam GB. Available at: </a:t>
            </a:r>
            <a:r>
              <a:rPr lang="en-US" sz="1200">
                <a:solidFill>
                  <a:schemeClr val="bg1"/>
                </a:solidFill>
                <a:latin typeface="Times New Roman"/>
                <a:ea typeface="Calibri"/>
                <a:cs typeface="Times New Roman"/>
                <a:hlinkClick r:id="rId16">
                  <a:extLst>
                    <a:ext uri="{A12FA001-AC4F-418D-AE19-62706E023703}">
                      <ahyp:hlinkClr xmlns:ahyp="http://schemas.microsoft.com/office/drawing/2018/hyperlinkcolor" val="tx"/>
                    </a:ext>
                  </a:extLst>
                </a:hlinkClick>
              </a:rPr>
              <a:t>https://www.oxfam.org.uk/education/who-we-are/what-is-global-citizenship/</a:t>
            </a:r>
            <a:r>
              <a:rPr lang="en-US" sz="1200">
                <a:solidFill>
                  <a:schemeClr val="bg1"/>
                </a:solidFill>
                <a:latin typeface="Times New Roman"/>
                <a:ea typeface="Calibri"/>
                <a:cs typeface="Times New Roman"/>
              </a:rPr>
              <a:t>.</a:t>
            </a:r>
          </a:p>
          <a:p>
            <a:endParaRPr lang="en-US" sz="1200">
              <a:solidFill>
                <a:schemeClr val="bg1"/>
              </a:solidFill>
              <a:latin typeface="Times New Roman"/>
              <a:ea typeface="Calibri"/>
              <a:cs typeface="Times New Roman"/>
            </a:endParaRPr>
          </a:p>
          <a:p>
            <a:r>
              <a:rPr lang="en-US" sz="1200" i="1">
                <a:solidFill>
                  <a:schemeClr val="bg1"/>
                </a:solidFill>
                <a:latin typeface="Times New Roman"/>
                <a:ea typeface="Calibri"/>
                <a:cs typeface="Times New Roman"/>
              </a:rPr>
              <a:t>Pembroke Dock Community School (2025)- About us</a:t>
            </a:r>
            <a:r>
              <a:rPr lang="en-US" sz="1200">
                <a:solidFill>
                  <a:schemeClr val="bg1"/>
                </a:solidFill>
                <a:latin typeface="Times New Roman"/>
                <a:ea typeface="Calibri"/>
                <a:cs typeface="Times New Roman"/>
              </a:rPr>
              <a:t>. [online] Available at: </a:t>
            </a:r>
            <a:r>
              <a:rPr lang="en-US" sz="1200">
                <a:solidFill>
                  <a:schemeClr val="bg1"/>
                </a:solidFill>
                <a:latin typeface="Times New Roman"/>
                <a:ea typeface="Calibri"/>
                <a:cs typeface="Times New Roman"/>
                <a:hlinkClick r:id="rId17">
                  <a:extLst>
                    <a:ext uri="{A12FA001-AC4F-418D-AE19-62706E023703}">
                      <ahyp:hlinkClr xmlns:ahyp="http://schemas.microsoft.com/office/drawing/2018/hyperlinkcolor" val="tx"/>
                    </a:ext>
                  </a:extLst>
                </a:hlinkClick>
              </a:rPr>
              <a:t>https://sites.google.com/hwbcymru.net/pdcsprimary/about-us</a:t>
            </a:r>
            <a:r>
              <a:rPr lang="en-US" sz="1200">
                <a:solidFill>
                  <a:schemeClr val="bg1"/>
                </a:solidFill>
                <a:latin typeface="Times New Roman"/>
                <a:ea typeface="Calibri"/>
                <a:cs typeface="Times New Roman"/>
              </a:rPr>
              <a:t>.</a:t>
            </a:r>
            <a:endParaRPr lang="en-US" sz="1200">
              <a:solidFill>
                <a:schemeClr val="bg1"/>
              </a:solidFill>
              <a:latin typeface="Times New Roman"/>
              <a:cs typeface="Times New Roman"/>
            </a:endParaRPr>
          </a:p>
          <a:p>
            <a:endParaRPr lang="en-US" sz="1200">
              <a:solidFill>
                <a:schemeClr val="bg1"/>
              </a:solidFill>
              <a:latin typeface="Times New Roman"/>
              <a:ea typeface="Calibri"/>
              <a:cs typeface="Times New Roman"/>
            </a:endParaRPr>
          </a:p>
          <a:p>
            <a:r>
              <a:rPr lang="en-US" sz="1200">
                <a:solidFill>
                  <a:schemeClr val="bg1"/>
                </a:solidFill>
                <a:latin typeface="Times New Roman"/>
                <a:ea typeface="Calibri"/>
                <a:cs typeface="Times New Roman"/>
              </a:rPr>
              <a:t>‌</a:t>
            </a:r>
          </a:p>
          <a:p>
            <a:r>
              <a:rPr lang="en-US" sz="1200">
                <a:solidFill>
                  <a:schemeClr val="bg1"/>
                </a:solidFill>
                <a:latin typeface="Times New Roman"/>
                <a:ea typeface="Calibri"/>
                <a:cs typeface="Times New Roman"/>
              </a:rPr>
              <a:t>‌</a:t>
            </a:r>
            <a:endParaRPr lang="en-US" sz="1200">
              <a:solidFill>
                <a:schemeClr val="bg1"/>
              </a:solidFill>
              <a:latin typeface="Times New Roman"/>
              <a:cs typeface="Times New Roman"/>
            </a:endParaRPr>
          </a:p>
          <a:p>
            <a:endParaRPr lang="en-US" sz="1200">
              <a:solidFill>
                <a:schemeClr val="bg1"/>
              </a:solidFill>
              <a:latin typeface="Times New Roman"/>
              <a:ea typeface="Calibri"/>
              <a:cs typeface="Times New Roman"/>
            </a:endParaRPr>
          </a:p>
          <a:p>
            <a:r>
              <a:rPr lang="en-US" sz="1200">
                <a:solidFill>
                  <a:schemeClr val="bg1"/>
                </a:solidFill>
                <a:latin typeface="Times New Roman"/>
                <a:ea typeface="Calibri"/>
                <a:cs typeface="Times New Roman"/>
              </a:rPr>
              <a:t>‌</a:t>
            </a:r>
            <a:endParaRPr lang="en-US" sz="1200">
              <a:solidFill>
                <a:schemeClr val="bg1"/>
              </a:solidFill>
              <a:latin typeface="Times New Roman"/>
              <a:cs typeface="Times New Roman"/>
            </a:endParaRPr>
          </a:p>
          <a:p>
            <a:endParaRPr lang="en-US" sz="1200">
              <a:solidFill>
                <a:schemeClr val="bg1"/>
              </a:solidFill>
              <a:latin typeface="Times New Roman"/>
              <a:ea typeface="Calibri"/>
              <a:cs typeface="Times New Roman"/>
            </a:endParaRPr>
          </a:p>
          <a:p>
            <a:endParaRPr lang="en-US" sz="1400">
              <a:solidFill>
                <a:schemeClr val="bg1"/>
              </a:solidFill>
              <a:latin typeface="Calibri"/>
              <a:ea typeface="Calibri"/>
              <a:cs typeface="Calibri"/>
            </a:endParaRPr>
          </a:p>
          <a:p>
            <a:r>
              <a:rPr lang="en-US" sz="1400">
                <a:solidFill>
                  <a:schemeClr val="bg1"/>
                </a:solidFill>
                <a:latin typeface="Calibri"/>
                <a:ea typeface="Calibri"/>
                <a:cs typeface="Calibri"/>
              </a:rPr>
              <a:t>‌</a:t>
            </a:r>
            <a:endParaRPr lang="en-US">
              <a:solidFill>
                <a:schemeClr val="bg1"/>
              </a:solidFill>
            </a:endParaRPr>
          </a:p>
          <a:p>
            <a:endParaRPr lang="en-US" sz="1400">
              <a:solidFill>
                <a:schemeClr val="bg1"/>
              </a:solidFill>
              <a:latin typeface="Calibri"/>
              <a:ea typeface="Calibri"/>
              <a:cs typeface="Calibri"/>
            </a:endParaRPr>
          </a:p>
          <a:p>
            <a:endParaRPr lang="en-US" sz="1400">
              <a:solidFill>
                <a:schemeClr val="bg1"/>
              </a:solidFill>
              <a:latin typeface="Calibri"/>
              <a:ea typeface="Calibri"/>
              <a:cs typeface="Calibri"/>
            </a:endParaRPr>
          </a:p>
          <a:p>
            <a:endParaRPr lang="en-US" sz="1200">
              <a:solidFill>
                <a:schemeClr val="bg1"/>
              </a:solidFill>
              <a:highlight>
                <a:srgbClr val="FFFFFF"/>
              </a:highlight>
              <a:latin typeface="Open Sans"/>
              <a:ea typeface="Open Sans"/>
              <a:cs typeface="Open Sans"/>
            </a:endParaRPr>
          </a:p>
          <a:p>
            <a:endParaRPr lang="en-US" sz="1400">
              <a:solidFill>
                <a:schemeClr val="bg1"/>
              </a:solidFill>
              <a:latin typeface="Calibri"/>
              <a:ea typeface="Calibri"/>
              <a:cs typeface="Calibri"/>
            </a:endParaRPr>
          </a:p>
          <a:p>
            <a:r>
              <a:rPr lang="en-US" sz="1400">
                <a:solidFill>
                  <a:schemeClr val="bg1"/>
                </a:solidFill>
                <a:latin typeface="Calibri"/>
                <a:ea typeface="Calibri"/>
                <a:cs typeface="Calibri"/>
              </a:rPr>
              <a:t>‌</a:t>
            </a:r>
            <a:endParaRPr lang="en-US">
              <a:solidFill>
                <a:schemeClr val="bg1"/>
              </a:solidFill>
            </a:endParaRPr>
          </a:p>
          <a:p>
            <a:endParaRPr lang="en-US" sz="1400">
              <a:solidFill>
                <a:schemeClr val="bg1"/>
              </a:solidFill>
              <a:latin typeface="Calibri"/>
              <a:ea typeface="Calibri"/>
              <a:cs typeface="Calibri"/>
            </a:endParaRPr>
          </a:p>
          <a:p>
            <a:endParaRPr lang="en-US">
              <a:latin typeface="Trade Gothic Next Light"/>
              <a:ea typeface="Calibri"/>
              <a:cs typeface="Calibri"/>
            </a:endParaRPr>
          </a:p>
        </p:txBody>
      </p:sp>
    </p:spTree>
    <p:extLst>
      <p:ext uri="{BB962C8B-B14F-4D97-AF65-F5344CB8AC3E}">
        <p14:creationId xmlns:p14="http://schemas.microsoft.com/office/powerpoint/2010/main" val="10765352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EB6CAC-D3A1-55E2-B651-6083209CED28}"/>
              </a:ext>
            </a:extLst>
          </p:cNvPr>
          <p:cNvSpPr txBox="1"/>
          <p:nvPr/>
        </p:nvSpPr>
        <p:spPr>
          <a:xfrm>
            <a:off x="316302" y="596660"/>
            <a:ext cx="11243094"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Times New Roman"/>
                <a:ea typeface="Calibri"/>
                <a:cs typeface="Times New Roman"/>
              </a:rPr>
              <a:t>Pixabay.com. (2026). Available at: </a:t>
            </a:r>
            <a:r>
              <a:rPr lang="en-US" sz="1200">
                <a:solidFill>
                  <a:schemeClr val="bg1"/>
                </a:solidFill>
                <a:latin typeface="Times New Roman"/>
                <a:ea typeface="Calibri"/>
                <a:cs typeface="Times New Roman"/>
                <a:hlinkClick r:id="rId2">
                  <a:extLst>
                    <a:ext uri="{A12FA001-AC4F-418D-AE19-62706E023703}">
                      <ahyp:hlinkClr xmlns:ahyp="http://schemas.microsoft.com/office/drawing/2018/hyperlinkcolor" val="tx"/>
                    </a:ext>
                  </a:extLst>
                </a:hlinkClick>
              </a:rPr>
              <a:t>https://cdn.pixabay.com/photo/2024/02/03/02/16/earth-8549451_640.png</a:t>
            </a:r>
            <a:r>
              <a:rPr lang="en-US" sz="1200">
                <a:solidFill>
                  <a:schemeClr val="bg1"/>
                </a:solidFill>
                <a:latin typeface="Times New Roman"/>
                <a:ea typeface="Calibri"/>
                <a:cs typeface="Times New Roman"/>
              </a:rPr>
              <a:t>.</a:t>
            </a:r>
          </a:p>
          <a:p>
            <a:endParaRPr lang="en-US" sz="1200">
              <a:solidFill>
                <a:srgbClr val="FFFFFF"/>
              </a:solidFill>
              <a:latin typeface="Times New Roman"/>
              <a:ea typeface="Calibri"/>
              <a:cs typeface="Times New Roman"/>
            </a:endParaRPr>
          </a:p>
          <a:p>
            <a:r>
              <a:rPr lang="en-US" sz="1200">
                <a:solidFill>
                  <a:schemeClr val="bg1"/>
                </a:solidFill>
                <a:latin typeface="Times New Roman"/>
                <a:ea typeface="Calibri"/>
                <a:cs typeface="Times New Roman"/>
              </a:rPr>
              <a:t>Schumacher Center for a New Economics. (n.d.). </a:t>
            </a:r>
            <a:r>
              <a:rPr lang="en-US" sz="1200" i="1">
                <a:solidFill>
                  <a:schemeClr val="bg1"/>
                </a:solidFill>
                <a:latin typeface="Times New Roman"/>
                <a:ea typeface="Calibri"/>
                <a:cs typeface="Times New Roman"/>
              </a:rPr>
              <a:t>David W. Orr</a:t>
            </a:r>
            <a:r>
              <a:rPr lang="en-US" sz="1200">
                <a:solidFill>
                  <a:schemeClr val="bg1"/>
                </a:solidFill>
                <a:latin typeface="Times New Roman"/>
                <a:ea typeface="Calibri"/>
                <a:cs typeface="Times New Roman"/>
              </a:rPr>
              <a:t>. [online] Available at: </a:t>
            </a:r>
            <a:r>
              <a:rPr lang="en-US" sz="1200">
                <a:solidFill>
                  <a:schemeClr val="bg1"/>
                </a:solidFill>
                <a:latin typeface="Times New Roman"/>
                <a:ea typeface="Calibri"/>
                <a:cs typeface="Times New Roman"/>
                <a:hlinkClick r:id="rId3">
                  <a:extLst>
                    <a:ext uri="{A12FA001-AC4F-418D-AE19-62706E023703}">
                      <ahyp:hlinkClr xmlns:ahyp="http://schemas.microsoft.com/office/drawing/2018/hyperlinkcolor" val="tx"/>
                    </a:ext>
                  </a:extLst>
                </a:hlinkClick>
              </a:rPr>
              <a:t>https://centerforneweconomics.org/people/david-w-orr/</a:t>
            </a:r>
            <a:r>
              <a:rPr lang="en-US" sz="1200">
                <a:solidFill>
                  <a:schemeClr val="bg1"/>
                </a:solidFill>
                <a:latin typeface="Times New Roman"/>
                <a:ea typeface="Calibri"/>
                <a:cs typeface="Times New Roman"/>
              </a:rPr>
              <a:t>.</a:t>
            </a:r>
            <a:endParaRPr lang="en-US">
              <a:solidFill>
                <a:schemeClr val="bg1"/>
              </a:solidFill>
            </a:endParaRPr>
          </a:p>
          <a:p>
            <a:endParaRPr lang="en-US" sz="1200">
              <a:solidFill>
                <a:schemeClr val="bg1"/>
              </a:solidFill>
              <a:latin typeface="Times New Roman"/>
              <a:ea typeface="Calibri"/>
              <a:cs typeface="Times New Roman"/>
            </a:endParaRPr>
          </a:p>
          <a:p>
            <a:r>
              <a:rPr lang="en-US" sz="1200">
                <a:solidFill>
                  <a:schemeClr val="bg1"/>
                </a:solidFill>
                <a:latin typeface="Times New Roman"/>
                <a:ea typeface="Calibri"/>
                <a:cs typeface="Times New Roman"/>
              </a:rPr>
              <a:t>Silver Monkey (2023). </a:t>
            </a:r>
            <a:r>
              <a:rPr lang="en-US" sz="1200" i="1">
                <a:solidFill>
                  <a:schemeClr val="bg1"/>
                </a:solidFill>
                <a:latin typeface="Times New Roman"/>
                <a:ea typeface="Calibri"/>
                <a:cs typeface="Times New Roman"/>
              </a:rPr>
              <a:t>What is Net Zero? - Carbon Charter</a:t>
            </a:r>
            <a:r>
              <a:rPr lang="en-US" sz="1200">
                <a:solidFill>
                  <a:schemeClr val="bg1"/>
                </a:solidFill>
                <a:latin typeface="Times New Roman"/>
                <a:ea typeface="Calibri"/>
                <a:cs typeface="Times New Roman"/>
              </a:rPr>
              <a:t>. [online] Carbon Charter. Available at: </a:t>
            </a:r>
            <a:r>
              <a:rPr lang="en-US" sz="1200">
                <a:solidFill>
                  <a:schemeClr val="bg1"/>
                </a:solidFill>
                <a:latin typeface="Times New Roman"/>
                <a:ea typeface="Calibri"/>
                <a:cs typeface="Times New Roman"/>
                <a:hlinkClick r:id="rId4">
                  <a:extLst>
                    <a:ext uri="{A12FA001-AC4F-418D-AE19-62706E023703}">
                      <ahyp:hlinkClr xmlns:ahyp="http://schemas.microsoft.com/office/drawing/2018/hyperlinkcolor" val="tx"/>
                    </a:ext>
                  </a:extLst>
                </a:hlinkClick>
              </a:rPr>
              <a:t>https://carboncharter.org/what-is-net-zero/</a:t>
            </a:r>
            <a:r>
              <a:rPr lang="en-US" sz="1200">
                <a:solidFill>
                  <a:schemeClr val="bg1"/>
                </a:solidFill>
                <a:latin typeface="Times New Roman"/>
                <a:ea typeface="Calibri"/>
                <a:cs typeface="Times New Roman"/>
              </a:rPr>
              <a:t> [Accessed 8 Feb. 2026].</a:t>
            </a:r>
            <a:endParaRPr lang="en-US">
              <a:solidFill>
                <a:schemeClr val="bg1"/>
              </a:solidFill>
            </a:endParaRPr>
          </a:p>
          <a:p>
            <a:endParaRPr lang="en-US" sz="1200">
              <a:solidFill>
                <a:schemeClr val="bg1"/>
              </a:solidFill>
              <a:latin typeface="Times New Roman"/>
              <a:ea typeface="Calibri"/>
              <a:cs typeface="Times New Roman"/>
            </a:endParaRPr>
          </a:p>
          <a:p>
            <a:r>
              <a:rPr lang="en-US" sz="1200">
                <a:solidFill>
                  <a:schemeClr val="bg1"/>
                </a:solidFill>
                <a:latin typeface="Times New Roman"/>
                <a:ea typeface="Calibri"/>
                <a:cs typeface="Times New Roman"/>
              </a:rPr>
              <a:t>Smartenergygb.org. (2025). </a:t>
            </a:r>
            <a:r>
              <a:rPr lang="en-US" sz="1200" i="1">
                <a:solidFill>
                  <a:schemeClr val="bg1"/>
                </a:solidFill>
                <a:latin typeface="Times New Roman"/>
                <a:ea typeface="Calibri"/>
                <a:cs typeface="Times New Roman"/>
              </a:rPr>
              <a:t>What is net zero? | Smart Energy GB</a:t>
            </a:r>
            <a:r>
              <a:rPr lang="en-US" sz="1200">
                <a:solidFill>
                  <a:schemeClr val="bg1"/>
                </a:solidFill>
                <a:latin typeface="Times New Roman"/>
                <a:ea typeface="Calibri"/>
                <a:cs typeface="Times New Roman"/>
              </a:rPr>
              <a:t>. [online] Available at: </a:t>
            </a:r>
            <a:r>
              <a:rPr lang="en-US" sz="1200">
                <a:solidFill>
                  <a:schemeClr val="bg1"/>
                </a:solidFill>
                <a:latin typeface="Times New Roman"/>
                <a:ea typeface="Calibri"/>
                <a:cs typeface="Times New Roman"/>
                <a:hlinkClick r:id="rId5">
                  <a:extLst>
                    <a:ext uri="{A12FA001-AC4F-418D-AE19-62706E023703}">
                      <ahyp:hlinkClr xmlns:ahyp="http://schemas.microsoft.com/office/drawing/2018/hyperlinkcolor" val="tx"/>
                    </a:ext>
                  </a:extLst>
                </a:hlinkClick>
              </a:rPr>
              <a:t>https://www.smartenergygb.org/using-your-smart-meter/understanding-energy/what-does-net-zero-mean#net-zero-targets</a:t>
            </a:r>
            <a:r>
              <a:rPr lang="en-US" sz="1200">
                <a:solidFill>
                  <a:schemeClr val="bg1"/>
                </a:solidFill>
                <a:latin typeface="Times New Roman"/>
                <a:ea typeface="Calibri"/>
                <a:cs typeface="Times New Roman"/>
              </a:rPr>
              <a:t> [Accessed 8 Feb. 2026].</a:t>
            </a:r>
            <a:endParaRPr lang="en-US" sz="1200">
              <a:solidFill>
                <a:schemeClr val="bg1"/>
              </a:solidFill>
              <a:latin typeface="Times New Roman"/>
              <a:cs typeface="Times New Roman"/>
            </a:endParaRPr>
          </a:p>
          <a:p>
            <a:endParaRPr lang="en-US" sz="1200">
              <a:solidFill>
                <a:schemeClr val="bg1"/>
              </a:solidFill>
              <a:latin typeface="Times New Roman"/>
              <a:ea typeface="Calibri"/>
              <a:cs typeface="Times New Roman"/>
            </a:endParaRPr>
          </a:p>
          <a:p>
            <a:r>
              <a:rPr lang="en-US" sz="1200">
                <a:solidFill>
                  <a:schemeClr val="bg1"/>
                </a:solidFill>
                <a:latin typeface="Times New Roman"/>
                <a:ea typeface="Calibri"/>
                <a:cs typeface="Times New Roman"/>
              </a:rPr>
              <a:t>Stewart, K. (2025). </a:t>
            </a:r>
            <a:r>
              <a:rPr lang="en-US" sz="1200" i="1">
                <a:solidFill>
                  <a:schemeClr val="bg1"/>
                </a:solidFill>
                <a:latin typeface="Times New Roman"/>
                <a:ea typeface="Calibri"/>
                <a:cs typeface="Times New Roman"/>
              </a:rPr>
              <a:t>Greenpeace Canada</a:t>
            </a:r>
            <a:r>
              <a:rPr lang="en-US" sz="1200">
                <a:solidFill>
                  <a:schemeClr val="bg1"/>
                </a:solidFill>
                <a:latin typeface="Times New Roman"/>
                <a:ea typeface="Calibri"/>
                <a:cs typeface="Times New Roman"/>
              </a:rPr>
              <a:t>. [online] Greenpeace Canada. Available at: </a:t>
            </a:r>
            <a:r>
              <a:rPr lang="en-US" sz="1200">
                <a:solidFill>
                  <a:schemeClr val="bg1"/>
                </a:solidFill>
                <a:latin typeface="Times New Roman"/>
                <a:ea typeface="Calibri"/>
                <a:cs typeface="Times New Roman"/>
                <a:hlinkClick r:id="rId6">
                  <a:extLst>
                    <a:ext uri="{A12FA001-AC4F-418D-AE19-62706E023703}">
                      <ahyp:hlinkClr xmlns:ahyp="http://schemas.microsoft.com/office/drawing/2018/hyperlinkcolor" val="tx"/>
                    </a:ext>
                  </a:extLst>
                </a:hlinkClick>
              </a:rPr>
              <a:t>https://www.greenpeace.org/canada/en/story/68985/pierre-poilievres-positions-on-climate-change-biodiversity-and-social-justice/</a:t>
            </a:r>
            <a:r>
              <a:rPr lang="en-US" sz="1200">
                <a:solidFill>
                  <a:schemeClr val="bg1"/>
                </a:solidFill>
                <a:latin typeface="Times New Roman"/>
                <a:ea typeface="Calibri"/>
                <a:cs typeface="Times New Roman"/>
              </a:rPr>
              <a:t>.</a:t>
            </a:r>
            <a:endParaRPr lang="en-US" sz="1200">
              <a:solidFill>
                <a:schemeClr val="bg1"/>
              </a:solidFill>
              <a:latin typeface="Times New Roman"/>
              <a:cs typeface="Times New Roman"/>
            </a:endParaRPr>
          </a:p>
          <a:p>
            <a:r>
              <a:rPr lang="en-US" sz="1200">
                <a:solidFill>
                  <a:schemeClr val="bg1"/>
                </a:solidFill>
                <a:latin typeface="Times New Roman"/>
                <a:ea typeface="Calibri"/>
                <a:cs typeface="Times New Roman"/>
              </a:rPr>
              <a:t>‌</a:t>
            </a:r>
            <a:endParaRPr lang="en-US" sz="1200">
              <a:solidFill>
                <a:schemeClr val="bg1"/>
              </a:solidFill>
              <a:latin typeface="Times New Roman"/>
              <a:cs typeface="Times New Roman"/>
            </a:endParaRPr>
          </a:p>
          <a:p>
            <a:r>
              <a:rPr lang="en-US" sz="1200">
                <a:solidFill>
                  <a:schemeClr val="bg1"/>
                </a:solidFill>
                <a:latin typeface="Times New Roman"/>
                <a:ea typeface="Calibri"/>
                <a:cs typeface="Times New Roman"/>
              </a:rPr>
              <a:t>The Global Goals (2024). </a:t>
            </a:r>
            <a:r>
              <a:rPr lang="en-US" sz="1200" i="1">
                <a:solidFill>
                  <a:schemeClr val="bg1"/>
                </a:solidFill>
                <a:latin typeface="Times New Roman"/>
                <a:ea typeface="Calibri"/>
                <a:cs typeface="Times New Roman"/>
              </a:rPr>
              <a:t>Goal 13: Climate action</a:t>
            </a:r>
            <a:r>
              <a:rPr lang="en-US" sz="1200">
                <a:solidFill>
                  <a:schemeClr val="bg1"/>
                </a:solidFill>
                <a:latin typeface="Times New Roman"/>
                <a:ea typeface="Calibri"/>
                <a:cs typeface="Times New Roman"/>
              </a:rPr>
              <a:t>. [online] The Global Goals. Available at: </a:t>
            </a:r>
            <a:r>
              <a:rPr lang="en-US" sz="1200">
                <a:solidFill>
                  <a:schemeClr val="bg1"/>
                </a:solidFill>
                <a:latin typeface="Times New Roman"/>
                <a:ea typeface="Calibri"/>
                <a:cs typeface="Times New Roman"/>
                <a:hlinkClick r:id="rId7">
                  <a:extLst>
                    <a:ext uri="{A12FA001-AC4F-418D-AE19-62706E023703}">
                      <ahyp:hlinkClr xmlns:ahyp="http://schemas.microsoft.com/office/drawing/2018/hyperlinkcolor" val="tx"/>
                    </a:ext>
                  </a:extLst>
                </a:hlinkClick>
              </a:rPr>
              <a:t>https://globalgoals.org/goals/13-climate-action/</a:t>
            </a:r>
            <a:r>
              <a:rPr lang="en-US" sz="1200">
                <a:solidFill>
                  <a:schemeClr val="bg1"/>
                </a:solidFill>
                <a:latin typeface="Times New Roman"/>
                <a:ea typeface="Calibri"/>
                <a:cs typeface="Times New Roman"/>
              </a:rPr>
              <a:t>.</a:t>
            </a:r>
            <a:endParaRPr lang="en-US" sz="1200">
              <a:solidFill>
                <a:schemeClr val="bg1"/>
              </a:solidFill>
              <a:latin typeface="Times New Roman"/>
              <a:cs typeface="Times New Roman"/>
            </a:endParaRPr>
          </a:p>
          <a:p>
            <a:endParaRPr lang="en-US" sz="1200">
              <a:solidFill>
                <a:schemeClr val="bg1"/>
              </a:solidFill>
              <a:latin typeface="Times New Roman"/>
              <a:ea typeface="Calibri"/>
              <a:cs typeface="Times New Roman"/>
            </a:endParaRPr>
          </a:p>
          <a:p>
            <a:pPr algn="l"/>
            <a:r>
              <a:rPr lang="en-US" sz="1200" b="0" i="0">
                <a:solidFill>
                  <a:schemeClr val="bg1"/>
                </a:solidFill>
                <a:latin typeface="Times New Roman"/>
                <a:ea typeface="Calibri"/>
                <a:cs typeface="Times New Roman"/>
              </a:rPr>
              <a:t>United Nations (2025). </a:t>
            </a:r>
            <a:r>
              <a:rPr lang="en-US" sz="1200" b="0" i="1">
                <a:solidFill>
                  <a:schemeClr val="bg1"/>
                </a:solidFill>
                <a:latin typeface="Times New Roman"/>
                <a:ea typeface="Calibri"/>
                <a:cs typeface="Times New Roman"/>
              </a:rPr>
              <a:t>The Sustainable Development Goals - United Nations Sustainable Development</a:t>
            </a:r>
            <a:r>
              <a:rPr lang="en-US" sz="1200" b="0" i="0">
                <a:solidFill>
                  <a:schemeClr val="bg1"/>
                </a:solidFill>
                <a:latin typeface="Times New Roman"/>
                <a:ea typeface="Calibri"/>
                <a:cs typeface="Times New Roman"/>
              </a:rPr>
              <a:t>. [online] United Nations Sustainable Development. Available at: </a:t>
            </a:r>
            <a:r>
              <a:rPr lang="en-US" sz="1200" b="0" i="0">
                <a:solidFill>
                  <a:schemeClr val="bg1"/>
                </a:solidFill>
                <a:latin typeface="Times New Roman"/>
                <a:ea typeface="Calibri"/>
                <a:cs typeface="Times New Roman"/>
                <a:hlinkClick r:id="rId8">
                  <a:extLst>
                    <a:ext uri="{A12FA001-AC4F-418D-AE19-62706E023703}">
                      <ahyp:hlinkClr xmlns:ahyp="http://schemas.microsoft.com/office/drawing/2018/hyperlinkcolor" val="tx"/>
                    </a:ext>
                  </a:extLst>
                </a:hlinkClick>
              </a:rPr>
              <a:t>https://www.un.org/sustainabledevelopment/development-goals/</a:t>
            </a:r>
            <a:r>
              <a:rPr lang="en-US" sz="1200" b="0" i="0">
                <a:solidFill>
                  <a:schemeClr val="bg1"/>
                </a:solidFill>
                <a:latin typeface="Times New Roman"/>
                <a:ea typeface="Calibri"/>
                <a:cs typeface="Times New Roman"/>
              </a:rPr>
              <a:t>.</a:t>
            </a:r>
            <a:endParaRPr lang="en-US" sz="1200">
              <a:solidFill>
                <a:schemeClr val="bg1"/>
              </a:solidFill>
              <a:latin typeface="Times New Roman"/>
              <a:cs typeface="Times New Roman"/>
            </a:endParaRPr>
          </a:p>
          <a:p>
            <a:endParaRPr lang="en-US" sz="1200">
              <a:solidFill>
                <a:schemeClr val="bg1"/>
              </a:solidFill>
              <a:latin typeface="Times New Roman"/>
              <a:ea typeface="Calibri"/>
              <a:cs typeface="Times New Roman"/>
            </a:endParaRPr>
          </a:p>
          <a:p>
            <a:r>
              <a:rPr lang="en-US" sz="1200">
                <a:solidFill>
                  <a:schemeClr val="bg1"/>
                </a:solidFill>
                <a:highlight>
                  <a:srgbClr val="FFFFFF"/>
                </a:highlight>
                <a:latin typeface="Times New Roman"/>
                <a:ea typeface="Calibri"/>
                <a:cs typeface="Times New Roman"/>
              </a:rPr>
              <a:t>Venegas Marin, Sergio; Schwarz, Lara; </a:t>
            </a:r>
            <a:r>
              <a:rPr lang="en-US" sz="1200" err="1">
                <a:solidFill>
                  <a:schemeClr val="bg1"/>
                </a:solidFill>
                <a:highlight>
                  <a:srgbClr val="FFFFFF"/>
                </a:highlight>
                <a:latin typeface="Times New Roman"/>
                <a:ea typeface="Calibri"/>
                <a:cs typeface="Times New Roman"/>
              </a:rPr>
              <a:t>Sabarwal</a:t>
            </a:r>
            <a:r>
              <a:rPr lang="en-US" sz="1200">
                <a:solidFill>
                  <a:schemeClr val="bg1"/>
                </a:solidFill>
                <a:highlight>
                  <a:srgbClr val="FFFFFF"/>
                </a:highlight>
                <a:latin typeface="Times New Roman"/>
                <a:ea typeface="Calibri"/>
                <a:cs typeface="Times New Roman"/>
              </a:rPr>
              <a:t>, </a:t>
            </a:r>
            <a:r>
              <a:rPr lang="en-US" sz="1200" err="1">
                <a:solidFill>
                  <a:schemeClr val="bg1"/>
                </a:solidFill>
                <a:highlight>
                  <a:srgbClr val="FFFFFF"/>
                </a:highlight>
                <a:latin typeface="Times New Roman"/>
                <a:ea typeface="Calibri"/>
                <a:cs typeface="Times New Roman"/>
              </a:rPr>
              <a:t>Shwetlena</a:t>
            </a:r>
            <a:r>
              <a:rPr lang="en-US" sz="1200">
                <a:solidFill>
                  <a:schemeClr val="bg1"/>
                </a:solidFill>
                <a:highlight>
                  <a:srgbClr val="FFFFFF"/>
                </a:highlight>
                <a:latin typeface="Times New Roman"/>
                <a:ea typeface="Calibri"/>
                <a:cs typeface="Times New Roman"/>
              </a:rPr>
              <a:t>. 2024. The Impact of Climate Change on Education and What to Do about It. </a:t>
            </a:r>
            <a:endParaRPr lang="en-US" sz="1200">
              <a:solidFill>
                <a:schemeClr val="bg1"/>
              </a:solidFill>
              <a:latin typeface="Times New Roman"/>
              <a:ea typeface="Calibri"/>
              <a:cs typeface="Times New Roman"/>
            </a:endParaRPr>
          </a:p>
          <a:p>
            <a:r>
              <a:rPr lang="en-US" sz="1200">
                <a:solidFill>
                  <a:schemeClr val="bg1"/>
                </a:solidFill>
                <a:latin typeface="Times New Roman"/>
                <a:ea typeface="Calibri"/>
                <a:cs typeface="Times New Roman"/>
              </a:rPr>
              <a:t>Worldbank.org. (2024). </a:t>
            </a:r>
            <a:r>
              <a:rPr lang="en-US" sz="1200" i="1">
                <a:solidFill>
                  <a:schemeClr val="bg1"/>
                </a:solidFill>
                <a:latin typeface="Times New Roman"/>
                <a:ea typeface="Calibri"/>
                <a:cs typeface="Times New Roman"/>
              </a:rPr>
              <a:t>Open Knowledge Repository</a:t>
            </a:r>
            <a:r>
              <a:rPr lang="en-US" sz="1200">
                <a:solidFill>
                  <a:schemeClr val="bg1"/>
                </a:solidFill>
                <a:latin typeface="Times New Roman"/>
                <a:ea typeface="Calibri"/>
                <a:cs typeface="Times New Roman"/>
              </a:rPr>
              <a:t>. [online] Available at: </a:t>
            </a:r>
            <a:r>
              <a:rPr lang="en-US" sz="1200">
                <a:solidFill>
                  <a:schemeClr val="bg1"/>
                </a:solidFill>
                <a:latin typeface="Times New Roman"/>
                <a:ea typeface="Calibri"/>
                <a:cs typeface="Times New Roman"/>
                <a:hlinkClick r:id="rId9">
                  <a:extLst>
                    <a:ext uri="{A12FA001-AC4F-418D-AE19-62706E023703}">
                      <ahyp:hlinkClr xmlns:ahyp="http://schemas.microsoft.com/office/drawing/2018/hyperlinkcolor" val="tx"/>
                    </a:ext>
                  </a:extLst>
                </a:hlinkClick>
              </a:rPr>
              <a:t>https://openknowledge.worldbank.org/entities/publication/761bcf7b-4bb6-4fea-b75b-146603d437bb</a:t>
            </a:r>
            <a:endParaRPr lang="en-US">
              <a:solidFill>
                <a:schemeClr val="bg1"/>
              </a:solidFill>
            </a:endParaRPr>
          </a:p>
          <a:p>
            <a:endParaRPr lang="en-US" sz="1200">
              <a:solidFill>
                <a:schemeClr val="bg1"/>
              </a:solidFill>
              <a:latin typeface="Times New Roman"/>
              <a:ea typeface="Calibri"/>
              <a:cs typeface="Times New Roman"/>
            </a:endParaRPr>
          </a:p>
          <a:p>
            <a:r>
              <a:rPr lang="en-US" sz="1200">
                <a:solidFill>
                  <a:schemeClr val="bg1"/>
                </a:solidFill>
                <a:latin typeface="Times New Roman"/>
                <a:ea typeface="Calibri"/>
                <a:cs typeface="Times New Roman"/>
              </a:rPr>
              <a:t>Welsh Government. (2019, April 30). </a:t>
            </a:r>
            <a:r>
              <a:rPr lang="en-US" sz="1200" i="1">
                <a:solidFill>
                  <a:schemeClr val="bg1"/>
                </a:solidFill>
                <a:latin typeface="Times New Roman"/>
                <a:ea typeface="Calibri"/>
                <a:cs typeface="Times New Roman"/>
              </a:rPr>
              <a:t>Humanities: Introduction - Hwb</a:t>
            </a:r>
            <a:r>
              <a:rPr lang="en-US" sz="1200">
                <a:solidFill>
                  <a:schemeClr val="bg1"/>
                </a:solidFill>
                <a:latin typeface="Times New Roman"/>
                <a:ea typeface="Calibri"/>
                <a:cs typeface="Times New Roman"/>
              </a:rPr>
              <a:t>. </a:t>
            </a:r>
            <a:r>
              <a:rPr lang="en-US" sz="1200" err="1">
                <a:solidFill>
                  <a:schemeClr val="bg1"/>
                </a:solidFill>
                <a:latin typeface="Times New Roman"/>
                <a:ea typeface="Calibri"/>
                <a:cs typeface="Times New Roman"/>
              </a:rPr>
              <a:t>Hwb.gov.wales</a:t>
            </a:r>
            <a:r>
              <a:rPr lang="en-US" sz="1200">
                <a:solidFill>
                  <a:schemeClr val="bg1"/>
                </a:solidFill>
                <a:latin typeface="Times New Roman"/>
                <a:ea typeface="Calibri"/>
                <a:cs typeface="Times New Roman"/>
              </a:rPr>
              <a:t>. </a:t>
            </a:r>
            <a:r>
              <a:rPr lang="en-US" sz="1200">
                <a:solidFill>
                  <a:schemeClr val="bg1"/>
                </a:solidFill>
                <a:latin typeface="Times New Roman"/>
                <a:ea typeface="Calibri"/>
                <a:cs typeface="Times New Roman"/>
                <a:hlinkClick r:id="rId10">
                  <a:extLst>
                    <a:ext uri="{A12FA001-AC4F-418D-AE19-62706E023703}">
                      <ahyp:hlinkClr xmlns:ahyp="http://schemas.microsoft.com/office/drawing/2018/hyperlinkcolor" val="tx"/>
                    </a:ext>
                  </a:extLst>
                </a:hlinkClick>
              </a:rPr>
              <a:t>https://hwb.gov.wales/curriculum-for-wales/humanities/</a:t>
            </a:r>
            <a:endParaRPr lang="en-US" sz="1200">
              <a:solidFill>
                <a:schemeClr val="bg1"/>
              </a:solidFill>
              <a:latin typeface="Times New Roman"/>
              <a:cs typeface="Times New Roman"/>
            </a:endParaRPr>
          </a:p>
          <a:p>
            <a:endParaRPr lang="en-US" sz="1200">
              <a:solidFill>
                <a:schemeClr val="bg1"/>
              </a:solidFill>
              <a:latin typeface="Calibri"/>
              <a:ea typeface="Calibri"/>
              <a:cs typeface="Calibri"/>
            </a:endParaRPr>
          </a:p>
          <a:p>
            <a:r>
              <a:rPr lang="en-US" sz="1200">
                <a:solidFill>
                  <a:schemeClr val="bg1"/>
                </a:solidFill>
                <a:latin typeface="Times New Roman"/>
                <a:ea typeface="Calibri"/>
                <a:cs typeface="Times New Roman"/>
              </a:rPr>
              <a:t>‌Welsh Parliament Climate Change, Environment and Rural Affairs Committee Report on the Climate Change (Wales) Regulations 2021. (2021). Available at: </a:t>
            </a:r>
            <a:r>
              <a:rPr lang="en-US" sz="1200">
                <a:solidFill>
                  <a:schemeClr val="bg1"/>
                </a:solidFill>
                <a:latin typeface="Times New Roman"/>
                <a:ea typeface="Calibri"/>
                <a:cs typeface="Times New Roman"/>
                <a:hlinkClick r:id="rId11">
                  <a:extLst>
                    <a:ext uri="{A12FA001-AC4F-418D-AE19-62706E023703}">
                      <ahyp:hlinkClr xmlns:ahyp="http://schemas.microsoft.com/office/drawing/2018/hyperlinkcolor" val="tx"/>
                    </a:ext>
                  </a:extLst>
                </a:hlinkClick>
              </a:rPr>
              <a:t>https://senedd.wales/media/0kalampz/cr-ld14183-e.pdf</a:t>
            </a:r>
            <a:r>
              <a:rPr lang="en-US" sz="1200">
                <a:solidFill>
                  <a:schemeClr val="bg1"/>
                </a:solidFill>
                <a:latin typeface="Times New Roman"/>
                <a:ea typeface="Calibri"/>
                <a:cs typeface="Times New Roman"/>
              </a:rPr>
              <a:t>.</a:t>
            </a:r>
            <a:endParaRPr lang="en-US" sz="1200">
              <a:solidFill>
                <a:schemeClr val="bg1"/>
              </a:solidFill>
              <a:latin typeface="Times New Roman"/>
              <a:cs typeface="Times New Roman"/>
            </a:endParaRPr>
          </a:p>
          <a:p>
            <a:endParaRPr lang="en-US" sz="1200">
              <a:solidFill>
                <a:schemeClr val="bg1"/>
              </a:solidFill>
              <a:latin typeface="Times New Roman"/>
              <a:ea typeface="Calibri"/>
              <a:cs typeface="Times New Roman"/>
            </a:endParaRPr>
          </a:p>
          <a:p>
            <a:r>
              <a:rPr lang="en-US" sz="1200">
                <a:solidFill>
                  <a:schemeClr val="bg1"/>
                </a:solidFill>
                <a:latin typeface="Times New Roman"/>
                <a:ea typeface="Calibri"/>
                <a:cs typeface="Times New Roman"/>
              </a:rPr>
              <a:t>‌</a:t>
            </a:r>
          </a:p>
          <a:p>
            <a:endParaRPr lang="en-US" sz="1200">
              <a:solidFill>
                <a:schemeClr val="bg1"/>
              </a:solidFill>
              <a:highlight>
                <a:srgbClr val="FFFFFF"/>
              </a:highlight>
              <a:latin typeface="Times New Roman"/>
              <a:ea typeface="Open Sans"/>
              <a:cs typeface="Times New Roman"/>
            </a:endParaRPr>
          </a:p>
          <a:p>
            <a:pPr algn="ctr"/>
            <a:endParaRPr lang="en-US" b="0" i="0">
              <a:solidFill>
                <a:srgbClr val="FFFFFF"/>
              </a:solidFill>
              <a:latin typeface="Trade Gothic Next Light"/>
              <a:ea typeface="Calibri"/>
              <a:cs typeface="Calibri"/>
            </a:endParaRPr>
          </a:p>
        </p:txBody>
      </p:sp>
    </p:spTree>
    <p:extLst>
      <p:ext uri="{BB962C8B-B14F-4D97-AF65-F5344CB8AC3E}">
        <p14:creationId xmlns:p14="http://schemas.microsoft.com/office/powerpoint/2010/main" val="1592437735"/>
      </p:ext>
    </p:extLst>
  </p:cSld>
  <p:clrMapOvr>
    <a:masterClrMapping/>
  </p:clrMapOvr>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30</Slides>
  <Notes>5</Notes>
  <HiddenSlides>0</HiddenSlide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PortalVTI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Global Goals   Target 13.1 STRENGTHEN RESILIENCE AND ADAPTIVE CAPACITY TO CLIMATE RELATED DISASTERS in all countries.  Target 13.2 INTEGRATE CLIMATE CHANGE MEASURES INTO national POLICIES strategies and planning.       </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110</cp:revision>
  <dcterms:created xsi:type="dcterms:W3CDTF">2026-01-30T21:10:54Z</dcterms:created>
  <dcterms:modified xsi:type="dcterms:W3CDTF">2026-02-19T14:53:18Z</dcterms:modified>
</cp:coreProperties>
</file>