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1"/>
  </p:notesMasterIdLst>
  <p:sldIdLst>
    <p:sldId id="256" r:id="rId2"/>
    <p:sldId id="352" r:id="rId3"/>
    <p:sldId id="350" r:id="rId4"/>
    <p:sldId id="351" r:id="rId5"/>
    <p:sldId id="321" r:id="rId6"/>
    <p:sldId id="303" r:id="rId7"/>
    <p:sldId id="388" r:id="rId8"/>
    <p:sldId id="337" r:id="rId9"/>
    <p:sldId id="304" r:id="rId10"/>
    <p:sldId id="305" r:id="rId11"/>
    <p:sldId id="322" r:id="rId12"/>
    <p:sldId id="323" r:id="rId13"/>
    <p:sldId id="356" r:id="rId14"/>
    <p:sldId id="372" r:id="rId15"/>
    <p:sldId id="373" r:id="rId16"/>
    <p:sldId id="374" r:id="rId17"/>
    <p:sldId id="375" r:id="rId18"/>
    <p:sldId id="376" r:id="rId19"/>
    <p:sldId id="377" r:id="rId20"/>
    <p:sldId id="378" r:id="rId21"/>
    <p:sldId id="379" r:id="rId22"/>
    <p:sldId id="380" r:id="rId23"/>
    <p:sldId id="381" r:id="rId24"/>
    <p:sldId id="382" r:id="rId25"/>
    <p:sldId id="383" r:id="rId26"/>
    <p:sldId id="384" r:id="rId27"/>
    <p:sldId id="387" r:id="rId28"/>
    <p:sldId id="338" r:id="rId29"/>
    <p:sldId id="306" r:id="rId30"/>
    <p:sldId id="325" r:id="rId31"/>
    <p:sldId id="324" r:id="rId32"/>
    <p:sldId id="257" r:id="rId33"/>
    <p:sldId id="265" r:id="rId34"/>
    <p:sldId id="266" r:id="rId35"/>
    <p:sldId id="341" r:id="rId36"/>
    <p:sldId id="332" r:id="rId37"/>
    <p:sldId id="333" r:id="rId38"/>
    <p:sldId id="357" r:id="rId39"/>
    <p:sldId id="385" r:id="rId40"/>
    <p:sldId id="386" r:id="rId41"/>
    <p:sldId id="358" r:id="rId42"/>
    <p:sldId id="365" r:id="rId43"/>
    <p:sldId id="363" r:id="rId44"/>
    <p:sldId id="330" r:id="rId45"/>
    <p:sldId id="349" r:id="rId46"/>
    <p:sldId id="331" r:id="rId47"/>
    <p:sldId id="353" r:id="rId48"/>
    <p:sldId id="354" r:id="rId49"/>
    <p:sldId id="355"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44" autoAdjust="0"/>
    <p:restoredTop sz="94660"/>
  </p:normalViewPr>
  <p:slideViewPr>
    <p:cSldViewPr>
      <p:cViewPr varScale="1">
        <p:scale>
          <a:sx n="109" d="100"/>
          <a:sy n="109" d="100"/>
        </p:scale>
        <p:origin x="1620"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B6B5A1D-3B81-4E67-816C-BFDC162CDAC2}" type="datetimeFigureOut">
              <a:rPr lang="en-GB" smtClean="0"/>
              <a:pPr/>
              <a:t>01/11/2018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39FC8F3-5C1E-484D-80C3-F988778D9BF7}" type="slidenum">
              <a:rPr lang="en-GB" smtClean="0"/>
              <a:pPr/>
              <a:t>‹#›</a:t>
            </a:fld>
            <a:endParaRPr lang="en-GB"/>
          </a:p>
        </p:txBody>
      </p:sp>
    </p:spTree>
    <p:extLst>
      <p:ext uri="{BB962C8B-B14F-4D97-AF65-F5344CB8AC3E}">
        <p14:creationId xmlns:p14="http://schemas.microsoft.com/office/powerpoint/2010/main" val="25006374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FC8F3-5C1E-484D-80C3-F988778D9BF7}" type="slidenum">
              <a:rPr lang="en-GB" smtClean="0"/>
              <a:pPr/>
              <a:t>14</a:t>
            </a:fld>
            <a:endParaRPr lang="en-GB"/>
          </a:p>
        </p:txBody>
      </p:sp>
    </p:spTree>
    <p:extLst>
      <p:ext uri="{BB962C8B-B14F-4D97-AF65-F5344CB8AC3E}">
        <p14:creationId xmlns:p14="http://schemas.microsoft.com/office/powerpoint/2010/main" val="12196764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https://www.hotpmo.com/management-models/change-equation-beckhard</a:t>
            </a:r>
            <a:endParaRPr lang="en-GB" dirty="0"/>
          </a:p>
        </p:txBody>
      </p:sp>
      <p:sp>
        <p:nvSpPr>
          <p:cNvPr id="4" name="Slide Number Placeholder 3"/>
          <p:cNvSpPr>
            <a:spLocks noGrp="1"/>
          </p:cNvSpPr>
          <p:nvPr>
            <p:ph type="sldNum" sz="quarter" idx="10"/>
          </p:nvPr>
        </p:nvSpPr>
        <p:spPr/>
        <p:txBody>
          <a:bodyPr/>
          <a:lstStyle/>
          <a:p>
            <a:fld id="{939FC8F3-5C1E-484D-80C3-F988778D9BF7}" type="slidenum">
              <a:rPr lang="en-GB" smtClean="0"/>
              <a:pPr/>
              <a:t>19</a:t>
            </a:fld>
            <a:endParaRPr lang="en-GB"/>
          </a:p>
        </p:txBody>
      </p:sp>
    </p:spTree>
    <p:extLst>
      <p:ext uri="{BB962C8B-B14F-4D97-AF65-F5344CB8AC3E}">
        <p14:creationId xmlns:p14="http://schemas.microsoft.com/office/powerpoint/2010/main" val="13297472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http://rcnhca.org.uk/promoting-health/stages-of-change-model/</a:t>
            </a:r>
          </a:p>
          <a:p>
            <a:r>
              <a:rPr lang="en-GB" dirty="0" smtClean="0"/>
              <a:t>[2] http://adultmeducation.com/FacilitatingBehaviorChange.html</a:t>
            </a:r>
            <a:endParaRPr lang="en-GB" dirty="0"/>
          </a:p>
        </p:txBody>
      </p:sp>
      <p:sp>
        <p:nvSpPr>
          <p:cNvPr id="4" name="Slide Number Placeholder 3"/>
          <p:cNvSpPr>
            <a:spLocks noGrp="1"/>
          </p:cNvSpPr>
          <p:nvPr>
            <p:ph type="sldNum" sz="quarter" idx="10"/>
          </p:nvPr>
        </p:nvSpPr>
        <p:spPr/>
        <p:txBody>
          <a:bodyPr/>
          <a:lstStyle/>
          <a:p>
            <a:fld id="{939FC8F3-5C1E-484D-80C3-F988778D9BF7}" type="slidenum">
              <a:rPr lang="en-GB" smtClean="0"/>
              <a:pPr/>
              <a:t>40</a:t>
            </a:fld>
            <a:endParaRPr lang="en-GB"/>
          </a:p>
        </p:txBody>
      </p:sp>
    </p:spTree>
    <p:extLst>
      <p:ext uri="{BB962C8B-B14F-4D97-AF65-F5344CB8AC3E}">
        <p14:creationId xmlns:p14="http://schemas.microsoft.com/office/powerpoint/2010/main" val="5352712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a:t>
            </a:r>
            <a:r>
              <a:rPr lang="en-GB" sz="1200" b="0" i="0" kern="1200" dirty="0" err="1" smtClean="0">
                <a:solidFill>
                  <a:schemeClr val="tx1"/>
                </a:solidFill>
                <a:effectLst/>
                <a:latin typeface="+mn-lt"/>
                <a:ea typeface="+mn-ea"/>
                <a:cs typeface="+mn-cs"/>
              </a:rPr>
              <a:t>Tosey</a:t>
            </a:r>
            <a:r>
              <a:rPr lang="en-GB" sz="1200" b="0" i="0" kern="1200" dirty="0" smtClean="0">
                <a:solidFill>
                  <a:schemeClr val="tx1"/>
                </a:solidFill>
                <a:effectLst/>
                <a:latin typeface="+mn-lt"/>
                <a:ea typeface="+mn-ea"/>
                <a:cs typeface="+mn-cs"/>
              </a:rPr>
              <a:t>, P. &amp; </a:t>
            </a:r>
            <a:r>
              <a:rPr lang="en-GB" sz="1200" b="0" i="0" kern="1200" dirty="0" err="1" smtClean="0">
                <a:solidFill>
                  <a:schemeClr val="tx1"/>
                </a:solidFill>
                <a:effectLst/>
                <a:latin typeface="+mn-lt"/>
                <a:ea typeface="+mn-ea"/>
                <a:cs typeface="+mn-cs"/>
              </a:rPr>
              <a:t>Mathison</a:t>
            </a:r>
            <a:r>
              <a:rPr lang="en-GB" sz="1200" b="0" i="0" kern="1200" dirty="0" smtClean="0">
                <a:solidFill>
                  <a:schemeClr val="tx1"/>
                </a:solidFill>
                <a:effectLst/>
                <a:latin typeface="+mn-lt"/>
                <a:ea typeface="+mn-ea"/>
                <a:cs typeface="+mn-cs"/>
              </a:rPr>
              <a:t>, J., (2006) "Introducing Neuro-Linguistic Programming." Centre for Management Learning &amp; Development, School of Management, University of Surrey.</a:t>
            </a:r>
            <a:endParaRPr lang="en-GB" dirty="0"/>
          </a:p>
        </p:txBody>
      </p:sp>
      <p:sp>
        <p:nvSpPr>
          <p:cNvPr id="4" name="Slide Number Placeholder 3"/>
          <p:cNvSpPr>
            <a:spLocks noGrp="1"/>
          </p:cNvSpPr>
          <p:nvPr>
            <p:ph type="sldNum" sz="quarter" idx="10"/>
          </p:nvPr>
        </p:nvSpPr>
        <p:spPr/>
        <p:txBody>
          <a:bodyPr/>
          <a:lstStyle/>
          <a:p>
            <a:fld id="{939FC8F3-5C1E-484D-80C3-F988778D9BF7}" type="slidenum">
              <a:rPr lang="en-GB" smtClean="0"/>
              <a:pPr/>
              <a:t>43</a:t>
            </a:fld>
            <a:endParaRPr lang="en-GB"/>
          </a:p>
        </p:txBody>
      </p:sp>
    </p:spTree>
    <p:extLst>
      <p:ext uri="{BB962C8B-B14F-4D97-AF65-F5344CB8AC3E}">
        <p14:creationId xmlns:p14="http://schemas.microsoft.com/office/powerpoint/2010/main" val="35254616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4D495AA-8B56-40FB-A420-E848AB03B421}" type="datetimeFigureOut">
              <a:rPr lang="en-US" smtClean="0"/>
              <a:pPr/>
              <a:t>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4D495AA-8B56-40FB-A420-E848AB03B421}" type="datetimeFigureOut">
              <a:rPr lang="en-US" smtClean="0"/>
              <a:pPr/>
              <a:t>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4D495AA-8B56-40FB-A420-E848AB03B421}" type="datetimeFigureOut">
              <a:rPr lang="en-US" smtClean="0"/>
              <a:pPr/>
              <a:t>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4D495AA-8B56-40FB-A420-E848AB03B421}" type="datetimeFigureOut">
              <a:rPr lang="en-US" smtClean="0"/>
              <a:pPr/>
              <a:t>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4D495AA-8B56-40FB-A420-E848AB03B421}" type="datetimeFigureOut">
              <a:rPr lang="en-US" smtClean="0"/>
              <a:pPr/>
              <a:t>11/1/2018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4D495AA-8B56-40FB-A420-E848AB03B421}" type="datetimeFigureOut">
              <a:rPr lang="en-US" smtClean="0"/>
              <a:pPr/>
              <a:t>11/1/2018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D495AA-8B56-40FB-A420-E848AB03B421}" type="datetimeFigureOut">
              <a:rPr lang="en-US" smtClean="0"/>
              <a:pPr/>
              <a:t>11/1/2018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4D495AA-8B56-40FB-A420-E848AB03B421}" type="datetimeFigureOut">
              <a:rPr lang="en-US" smtClean="0"/>
              <a:pPr/>
              <a:t>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4D495AA-8B56-40FB-A420-E848AB03B421}" type="datetimeFigureOut">
              <a:rPr lang="en-US" smtClean="0"/>
              <a:pPr/>
              <a:t>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4D495AA-8B56-40FB-A420-E848AB03B421}" type="datetimeFigureOut">
              <a:rPr lang="en-US" smtClean="0"/>
              <a:pPr/>
              <a:t>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4D495AA-8B56-40FB-A420-E848AB03B421}" type="datetimeFigureOut">
              <a:rPr lang="en-US" smtClean="0"/>
              <a:pPr/>
              <a:t>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D495AA-8B56-40FB-A420-E848AB03B421}" type="datetimeFigureOut">
              <a:rPr lang="en-US" smtClean="0"/>
              <a:pPr/>
              <a:t>11/1/2018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D67017-BE07-4073-8899-230104F60FD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www.change-management.com/tutorial-definition-history.ht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youtube.com/watch?v=fpuHUiy_xog" TargetMode="Externa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lmcuk.com/management-tool/lewins-3-stage-model"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lmcuk.com/management-tool/lewins-3-stage-model"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youtube.com/watch?v=kerDFvln7hU" TargetMode="Externa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strategies-for-managing-change.com/"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actsoffaithblog.com/inspirational-quotes-elisabeth-kubler-ross"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actsoffaithblog.com/inspirational-quotes-elisabeth-kubler-ross"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changingminds.org/disciplines/change_management/kubler_ross/kubler_ross.htm" TargetMode="External"/><Relationship Id="rId2" Type="http://schemas.openxmlformats.org/officeDocument/2006/relationships/hyperlink" Target="http://www.strategies-for-managing-change.com/communication-strategy.html"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adultmeducation.com/FacilitatingBehaviorChange.html" TargetMode="External"/><Relationship Id="rId4" Type="http://schemas.openxmlformats.org/officeDocument/2006/relationships/hyperlink" Target="http://rcnhca.org.uk/promoting-health/stages-of-change-model/"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psychologytoday.com/gb/blog/stronger-the-broken-places/201712/reframing"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hyperlink" Target="http://www.change-management.com/tutorials.htm"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910" y="404664"/>
            <a:ext cx="7772400" cy="1470025"/>
          </a:xfrm>
        </p:spPr>
        <p:txBody>
          <a:bodyPr>
            <a:noAutofit/>
          </a:bodyPr>
          <a:lstStyle/>
          <a:p>
            <a:r>
              <a:rPr lang="en-GB" sz="6000" b="1" u="sng" dirty="0" smtClean="0"/>
              <a:t>Change Management Theories</a:t>
            </a:r>
            <a:endParaRPr lang="en-GB" sz="6000" b="1" u="sng" dirty="0"/>
          </a:p>
        </p:txBody>
      </p:sp>
      <p:sp>
        <p:nvSpPr>
          <p:cNvPr id="6" name="TextBox 5"/>
          <p:cNvSpPr txBox="1"/>
          <p:nvPr/>
        </p:nvSpPr>
        <p:spPr>
          <a:xfrm>
            <a:off x="3059832" y="4725144"/>
            <a:ext cx="3384376" cy="584775"/>
          </a:xfrm>
          <a:prstGeom prst="rect">
            <a:avLst/>
          </a:prstGeom>
          <a:noFill/>
        </p:spPr>
        <p:txBody>
          <a:bodyPr wrap="square" rtlCol="0">
            <a:spAutoFit/>
          </a:bodyPr>
          <a:lstStyle/>
          <a:p>
            <a:pPr algn="ctr"/>
            <a:r>
              <a:rPr lang="en-GB" sz="3200" b="1" dirty="0" smtClean="0"/>
              <a:t>Part 1 &amp; Part 2</a:t>
            </a:r>
            <a:endParaRPr lang="en-GB" sz="3200" b="1"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80457" y="2420888"/>
            <a:ext cx="2143125" cy="2143125"/>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Warm-Up Activity</a:t>
            </a:r>
            <a:br>
              <a:rPr lang="en-GB" dirty="0" smtClean="0"/>
            </a:br>
            <a:r>
              <a:rPr lang="en-GB" b="1" u="sng" dirty="0" smtClean="0"/>
              <a:t>Change </a:t>
            </a:r>
            <a:r>
              <a:rPr lang="en-GB" b="1" u="sng" dirty="0"/>
              <a:t>M</a:t>
            </a:r>
            <a:r>
              <a:rPr lang="en-GB" b="1" u="sng" dirty="0" smtClean="0"/>
              <a:t>anagement?</a:t>
            </a:r>
            <a:endParaRPr lang="en-GB" dirty="0"/>
          </a:p>
        </p:txBody>
      </p:sp>
      <p:sp>
        <p:nvSpPr>
          <p:cNvPr id="3" name="Content Placeholder 2"/>
          <p:cNvSpPr>
            <a:spLocks noGrp="1"/>
          </p:cNvSpPr>
          <p:nvPr>
            <p:ph idx="1"/>
          </p:nvPr>
        </p:nvSpPr>
        <p:spPr/>
        <p:txBody>
          <a:bodyPr/>
          <a:lstStyle/>
          <a:p>
            <a:r>
              <a:rPr lang="en-GB" dirty="0" smtClean="0"/>
              <a:t>Q. What </a:t>
            </a:r>
            <a:r>
              <a:rPr lang="en-GB" dirty="0" smtClean="0"/>
              <a:t>is </a:t>
            </a:r>
            <a:r>
              <a:rPr lang="en-GB" b="1" dirty="0"/>
              <a:t>Change </a:t>
            </a:r>
            <a:r>
              <a:rPr lang="en-GB" b="1" dirty="0" smtClean="0"/>
              <a:t>Management</a:t>
            </a:r>
            <a:r>
              <a:rPr lang="en-GB" dirty="0"/>
              <a:t>? Research and document a </a:t>
            </a:r>
            <a:r>
              <a:rPr lang="en-GB" dirty="0" smtClean="0"/>
              <a:t>definition.</a:t>
            </a:r>
            <a:endParaRPr lang="en-GB" dirty="0"/>
          </a:p>
          <a:p>
            <a:endParaRPr lang="en-GB" dirty="0"/>
          </a:p>
        </p:txBody>
      </p:sp>
    </p:spTree>
    <p:extLst>
      <p:ext uri="{BB962C8B-B14F-4D97-AF65-F5344CB8AC3E}">
        <p14:creationId xmlns:p14="http://schemas.microsoft.com/office/powerpoint/2010/main" val="24595566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dirty="0" smtClean="0"/>
              <a:t>Bg: </a:t>
            </a:r>
            <a:r>
              <a:rPr lang="en-GB" b="1" u="sng" dirty="0" smtClean="0"/>
              <a:t>Change management</a:t>
            </a:r>
            <a:endParaRPr lang="en-GB" b="1" u="sng" dirty="0"/>
          </a:p>
        </p:txBody>
      </p:sp>
      <p:sp>
        <p:nvSpPr>
          <p:cNvPr id="3" name="Content Placeholder 2"/>
          <p:cNvSpPr>
            <a:spLocks noGrp="1"/>
          </p:cNvSpPr>
          <p:nvPr>
            <p:ph idx="1"/>
          </p:nvPr>
        </p:nvSpPr>
        <p:spPr/>
        <p:txBody>
          <a:bodyPr>
            <a:normAutofit/>
          </a:bodyPr>
          <a:lstStyle/>
          <a:p>
            <a:r>
              <a:rPr lang="en-GB" sz="2800" dirty="0" smtClean="0"/>
              <a:t>According to Change-Management.com </a:t>
            </a:r>
            <a:r>
              <a:rPr lang="en-GB" sz="2800" b="1" dirty="0" smtClean="0"/>
              <a:t>“Change </a:t>
            </a:r>
            <a:r>
              <a:rPr lang="en-GB" sz="2800" b="1" dirty="0"/>
              <a:t>management</a:t>
            </a:r>
            <a:r>
              <a:rPr lang="en-GB" sz="2800" dirty="0"/>
              <a:t> is a structured approach to </a:t>
            </a:r>
            <a:r>
              <a:rPr lang="en-GB" sz="2800" b="1" dirty="0"/>
              <a:t>transitioning</a:t>
            </a:r>
            <a:r>
              <a:rPr lang="en-GB" sz="2800" dirty="0"/>
              <a:t> individuals, teams, and organizations  </a:t>
            </a:r>
            <a:r>
              <a:rPr lang="en-GB" sz="2800" dirty="0" smtClean="0"/>
              <a:t/>
            </a:r>
            <a:br>
              <a:rPr lang="en-GB" sz="2800" dirty="0" smtClean="0"/>
            </a:br>
            <a:r>
              <a:rPr lang="en-GB" sz="2800" b="1" dirty="0" smtClean="0"/>
              <a:t>from </a:t>
            </a:r>
            <a:r>
              <a:rPr lang="en-GB" sz="2800" b="1" dirty="0"/>
              <a:t>a current state to a desired future state</a:t>
            </a:r>
            <a:r>
              <a:rPr lang="en-GB" sz="2800" dirty="0"/>
              <a:t>. It is an organizational process aimed at </a:t>
            </a:r>
            <a:r>
              <a:rPr lang="en-GB" sz="2800" b="1" dirty="0"/>
              <a:t>empowering employees </a:t>
            </a:r>
            <a:r>
              <a:rPr lang="en-GB" sz="2800" dirty="0"/>
              <a:t>to accept and embrace changes in their current business </a:t>
            </a:r>
            <a:r>
              <a:rPr lang="en-GB" sz="2800" dirty="0" smtClean="0"/>
              <a:t>environment. </a:t>
            </a:r>
            <a:r>
              <a:rPr lang="en-GB" sz="2800" baseline="30000" dirty="0" smtClean="0"/>
              <a:t>(1)</a:t>
            </a:r>
          </a:p>
          <a:p>
            <a:r>
              <a:rPr lang="en-GB" sz="2000" dirty="0"/>
              <a:t>Change Management can more clearly be expressed and understand simply using the term</a:t>
            </a:r>
            <a:r>
              <a:rPr lang="en-GB" sz="2000" dirty="0" smtClean="0"/>
              <a:t>:</a:t>
            </a:r>
            <a:r>
              <a:rPr lang="en-GB" sz="2000" b="1" dirty="0" smtClean="0"/>
              <a:t> </a:t>
            </a:r>
            <a:r>
              <a:rPr lang="en-GB" sz="2000" b="1" dirty="0"/>
              <a:t>’Managing </a:t>
            </a:r>
            <a:r>
              <a:rPr lang="en-GB" sz="2000" b="1" dirty="0" smtClean="0"/>
              <a:t>Change’. </a:t>
            </a:r>
            <a:r>
              <a:rPr lang="en-GB" sz="2000" dirty="0" smtClean="0"/>
              <a:t>As </a:t>
            </a:r>
            <a:r>
              <a:rPr lang="en-GB" sz="2000" dirty="0"/>
              <a:t>these words express the action of </a:t>
            </a:r>
            <a:r>
              <a:rPr lang="en-GB" sz="2000" b="1" dirty="0"/>
              <a:t>‘Managing’ the ‘change </a:t>
            </a:r>
            <a:r>
              <a:rPr lang="en-GB" sz="2000" b="1" dirty="0" smtClean="0"/>
              <a:t>process’ </a:t>
            </a:r>
            <a:r>
              <a:rPr lang="en-GB" sz="2000" dirty="0" smtClean="0"/>
              <a:t>of </a:t>
            </a:r>
            <a:r>
              <a:rPr lang="en-GB" sz="2000" dirty="0"/>
              <a:t>individual people that make up an Organisation.</a:t>
            </a:r>
          </a:p>
          <a:p>
            <a:endParaRPr lang="en-GB" sz="2000" baseline="30000" dirty="0" smtClean="0"/>
          </a:p>
        </p:txBody>
      </p:sp>
      <p:sp>
        <p:nvSpPr>
          <p:cNvPr id="4" name="TextBox 3"/>
          <p:cNvSpPr txBox="1"/>
          <p:nvPr/>
        </p:nvSpPr>
        <p:spPr>
          <a:xfrm>
            <a:off x="142844" y="6211669"/>
            <a:ext cx="8762335" cy="400110"/>
          </a:xfrm>
          <a:prstGeom prst="rect">
            <a:avLst/>
          </a:prstGeom>
          <a:noFill/>
        </p:spPr>
        <p:txBody>
          <a:bodyPr wrap="none" rtlCol="0">
            <a:spAutoFit/>
          </a:bodyPr>
          <a:lstStyle/>
          <a:p>
            <a:r>
              <a:rPr lang="en-GB" sz="1000" dirty="0" smtClean="0"/>
              <a:t>(1) Hiatt, Jeff. "The definition and history of change management“, </a:t>
            </a:r>
            <a:r>
              <a:rPr lang="en-GB" sz="1000" dirty="0" smtClean="0">
                <a:hlinkClick r:id="rId2"/>
              </a:rPr>
              <a:t>http://www.change-management.com/tutorial-definition-history.htm</a:t>
            </a:r>
            <a:r>
              <a:rPr lang="en-GB" sz="1000" dirty="0" smtClean="0"/>
              <a:t>, retrieved </a:t>
            </a:r>
            <a:r>
              <a:rPr lang="en-GB" sz="1000" dirty="0"/>
              <a:t>16 August 2010.</a:t>
            </a:r>
            <a:endParaRPr lang="en-GB" sz="1000" dirty="0" smtClean="0"/>
          </a:p>
          <a:p>
            <a:endParaRPr lang="en-GB" sz="1000" dirty="0"/>
          </a:p>
        </p:txBody>
      </p:sp>
    </p:spTree>
    <p:extLst>
      <p:ext uri="{BB962C8B-B14F-4D97-AF65-F5344CB8AC3E}">
        <p14:creationId xmlns:p14="http://schemas.microsoft.com/office/powerpoint/2010/main" val="349115078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256"/>
            <a:ext cx="8229600" cy="1143000"/>
          </a:xfrm>
        </p:spPr>
        <p:txBody>
          <a:bodyPr/>
          <a:lstStyle/>
          <a:p>
            <a:r>
              <a:rPr lang="en-GB" u="sng" dirty="0" smtClean="0"/>
              <a:t>Managing Change</a:t>
            </a:r>
            <a:endParaRPr lang="en-GB" u="sng" dirty="0"/>
          </a:p>
        </p:txBody>
      </p:sp>
      <p:sp>
        <p:nvSpPr>
          <p:cNvPr id="3" name="Content Placeholder 2"/>
          <p:cNvSpPr>
            <a:spLocks noGrp="1"/>
          </p:cNvSpPr>
          <p:nvPr>
            <p:ph idx="1"/>
          </p:nvPr>
        </p:nvSpPr>
        <p:spPr>
          <a:xfrm>
            <a:off x="0" y="1052736"/>
            <a:ext cx="9144000" cy="4857403"/>
          </a:xfrm>
        </p:spPr>
        <p:txBody>
          <a:bodyPr>
            <a:noAutofit/>
          </a:bodyPr>
          <a:lstStyle/>
          <a:p>
            <a:r>
              <a:rPr lang="en-GB" sz="2500" b="1" dirty="0" smtClean="0"/>
              <a:t>60 second overview:</a:t>
            </a:r>
            <a:endParaRPr lang="en-GB" sz="2500" dirty="0" smtClean="0"/>
          </a:p>
        </p:txBody>
      </p:sp>
      <p:pic>
        <p:nvPicPr>
          <p:cNvPr id="1026" name="Picture 2">
            <a:hlinkClick r:id="rId2"/>
          </p:cNvPr>
          <p:cNvPicPr>
            <a:picLocks noChangeAspect="1" noChangeArrowheads="1"/>
          </p:cNvPicPr>
          <p:nvPr/>
        </p:nvPicPr>
        <p:blipFill rotWithShape="1">
          <a:blip r:embed="rId3" cstate="print">
            <a:lum/>
          </a:blip>
          <a:srcRect l="8507" t="34273" r="44244" b="29218"/>
          <a:stretch/>
        </p:blipFill>
        <p:spPr bwMode="auto">
          <a:xfrm>
            <a:off x="899592" y="1700808"/>
            <a:ext cx="7604389" cy="3672408"/>
          </a:xfrm>
          <a:prstGeom prst="rect">
            <a:avLst/>
          </a:prstGeom>
          <a:noFill/>
          <a:ln w="9525">
            <a:noFill/>
            <a:miter lim="800000"/>
            <a:headEnd/>
            <a:tailEnd/>
          </a:ln>
        </p:spPr>
      </p:pic>
      <p:pic>
        <p:nvPicPr>
          <p:cNvPr id="4" name="Picture 3" descr="Bahia Eclipse">
            <a:hlinkClick r:id="rId2"/>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81375" y="2238375"/>
            <a:ext cx="2381250" cy="2381250"/>
          </a:xfrm>
          <a:prstGeom prst="rect">
            <a:avLst/>
          </a:prstGeom>
        </p:spPr>
      </p:pic>
    </p:spTree>
    <p:extLst>
      <p:ext uri="{BB962C8B-B14F-4D97-AF65-F5344CB8AC3E}">
        <p14:creationId xmlns:p14="http://schemas.microsoft.com/office/powerpoint/2010/main" val="204037927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7768"/>
            <a:ext cx="8229600" cy="1143000"/>
          </a:xfrm>
        </p:spPr>
        <p:txBody>
          <a:bodyPr/>
          <a:lstStyle/>
          <a:p>
            <a:r>
              <a:rPr lang="en-GB" dirty="0" smtClean="0"/>
              <a:t>Bg: </a:t>
            </a:r>
            <a:r>
              <a:rPr lang="en-GB" u="sng" dirty="0" smtClean="0"/>
              <a:t>Managing Change</a:t>
            </a:r>
            <a:endParaRPr lang="en-GB" u="sng" dirty="0"/>
          </a:p>
        </p:txBody>
      </p:sp>
      <p:sp>
        <p:nvSpPr>
          <p:cNvPr id="3" name="Content Placeholder 2"/>
          <p:cNvSpPr>
            <a:spLocks noGrp="1"/>
          </p:cNvSpPr>
          <p:nvPr>
            <p:ph idx="1"/>
          </p:nvPr>
        </p:nvSpPr>
        <p:spPr>
          <a:xfrm>
            <a:off x="0" y="1340768"/>
            <a:ext cx="9144000" cy="4641379"/>
          </a:xfrm>
        </p:spPr>
        <p:txBody>
          <a:bodyPr>
            <a:noAutofit/>
          </a:bodyPr>
          <a:lstStyle/>
          <a:p>
            <a:r>
              <a:rPr lang="en-GB" sz="2600" dirty="0" smtClean="0"/>
              <a:t>When faced with change people initially and generally fall on one side:</a:t>
            </a:r>
          </a:p>
          <a:p>
            <a:pPr lvl="1"/>
            <a:r>
              <a:rPr lang="en-GB" sz="2600" dirty="0" smtClean="0"/>
              <a:t> they are either fearful, feel like a victim, criticise and get angry or</a:t>
            </a:r>
          </a:p>
          <a:p>
            <a:pPr lvl="1"/>
            <a:r>
              <a:rPr lang="en-GB" sz="2600" dirty="0" smtClean="0"/>
              <a:t>they feel </a:t>
            </a:r>
            <a:r>
              <a:rPr lang="en-GB" sz="2600" dirty="0"/>
              <a:t>Positive Peaceful </a:t>
            </a:r>
            <a:r>
              <a:rPr lang="en-GB" sz="2600" dirty="0" smtClean="0"/>
              <a:t>Pro-active and flow with changes.</a:t>
            </a:r>
          </a:p>
          <a:p>
            <a:r>
              <a:rPr lang="en-GB" sz="2600" dirty="0" smtClean="0"/>
              <a:t>After people dissolve fear/resistance they accept and Enjoy change in their lives.</a:t>
            </a:r>
          </a:p>
          <a:p>
            <a:r>
              <a:rPr lang="en-GB" sz="2600" dirty="0" smtClean="0"/>
              <a:t>In this module we will look at how to dissolve remove resistance to change and help people to Accept change, feel Positive empowered, Create facilitate and </a:t>
            </a:r>
            <a:r>
              <a:rPr lang="en-GB" sz="2600" dirty="0"/>
              <a:t>E</a:t>
            </a:r>
            <a:r>
              <a:rPr lang="en-GB" sz="2600" dirty="0" smtClean="0"/>
              <a:t>njoy change.</a:t>
            </a:r>
            <a:endParaRPr lang="en-GB" sz="26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normAutofit/>
          </a:bodyPr>
          <a:lstStyle/>
          <a:p>
            <a:r>
              <a:rPr lang="en-GB" b="1" u="sng" dirty="0" smtClean="0"/>
              <a:t>Change Management Models</a:t>
            </a:r>
            <a:endParaRPr lang="en-GB" b="1" u="sng" dirty="0"/>
          </a:p>
        </p:txBody>
      </p:sp>
      <p:sp>
        <p:nvSpPr>
          <p:cNvPr id="3" name="Content Placeholder 2"/>
          <p:cNvSpPr>
            <a:spLocks noGrp="1"/>
          </p:cNvSpPr>
          <p:nvPr>
            <p:ph idx="1"/>
          </p:nvPr>
        </p:nvSpPr>
        <p:spPr>
          <a:xfrm>
            <a:off x="457200" y="1340768"/>
            <a:ext cx="8229600" cy="5040560"/>
          </a:xfrm>
        </p:spPr>
        <p:txBody>
          <a:bodyPr>
            <a:normAutofit fontScale="77500" lnSpcReduction="20000"/>
          </a:bodyPr>
          <a:lstStyle/>
          <a:p>
            <a:r>
              <a:rPr lang="en-GB" sz="2800" dirty="0" smtClean="0"/>
              <a:t>There are many Change </a:t>
            </a:r>
            <a:r>
              <a:rPr lang="en-GB" sz="2800" dirty="0"/>
              <a:t>M</a:t>
            </a:r>
            <a:r>
              <a:rPr lang="en-GB" sz="2800" dirty="0" smtClean="0"/>
              <a:t>anagement theories, here are 4 theoretical models that are representative of the main body of work in this field.</a:t>
            </a:r>
          </a:p>
          <a:p>
            <a:pPr>
              <a:buNone/>
            </a:pPr>
            <a:endParaRPr lang="en-GB" sz="2800" dirty="0" smtClean="0"/>
          </a:p>
          <a:p>
            <a:pPr lvl="1">
              <a:buNone/>
            </a:pPr>
            <a:r>
              <a:rPr lang="en-GB" b="1" dirty="0" smtClean="0"/>
              <a:t>Part 1:</a:t>
            </a:r>
          </a:p>
          <a:p>
            <a:pPr lvl="1">
              <a:buNone/>
            </a:pPr>
            <a:r>
              <a:rPr lang="en-GB" b="1" dirty="0" smtClean="0"/>
              <a:t>(</a:t>
            </a:r>
            <a:r>
              <a:rPr lang="en-GB" b="1" dirty="0" smtClean="0"/>
              <a:t>1) Lewin's Freeze Phase Model</a:t>
            </a:r>
          </a:p>
          <a:p>
            <a:pPr lvl="1">
              <a:buNone/>
            </a:pPr>
            <a:r>
              <a:rPr lang="en-GB" b="1" dirty="0" smtClean="0"/>
              <a:t>(2) </a:t>
            </a:r>
            <a:r>
              <a:rPr lang="it-IT" b="1" dirty="0" smtClean="0"/>
              <a:t>The </a:t>
            </a:r>
            <a:r>
              <a:rPr lang="it-IT" b="1" dirty="0" smtClean="0"/>
              <a:t>Prosci ADKAR Model</a:t>
            </a:r>
          </a:p>
          <a:p>
            <a:pPr lvl="1">
              <a:buNone/>
            </a:pPr>
            <a:r>
              <a:rPr lang="it-IT" b="1" dirty="0" smtClean="0"/>
              <a:t>(3) </a:t>
            </a:r>
            <a:r>
              <a:rPr lang="it-IT" b="1" dirty="0" smtClean="0"/>
              <a:t>The </a:t>
            </a:r>
            <a:r>
              <a:rPr lang="en-GB" b="1" dirty="0" err="1" smtClean="0"/>
              <a:t>Beckhard</a:t>
            </a:r>
            <a:r>
              <a:rPr lang="en-GB" b="1" dirty="0" smtClean="0"/>
              <a:t> </a:t>
            </a:r>
            <a:r>
              <a:rPr lang="en-GB" b="1" dirty="0" smtClean="0"/>
              <a:t>Model</a:t>
            </a:r>
          </a:p>
          <a:p>
            <a:pPr lvl="1">
              <a:buNone/>
            </a:pPr>
            <a:r>
              <a:rPr lang="en-GB" b="1" dirty="0" smtClean="0"/>
              <a:t>Part 2:</a:t>
            </a:r>
            <a:endParaRPr lang="en-GB" b="1" dirty="0" smtClean="0"/>
          </a:p>
          <a:p>
            <a:pPr lvl="1">
              <a:buNone/>
            </a:pPr>
            <a:r>
              <a:rPr lang="it-IT" b="1" dirty="0" smtClean="0"/>
              <a:t>(4) </a:t>
            </a:r>
            <a:r>
              <a:rPr lang="en-GB" b="1" dirty="0" smtClean="0"/>
              <a:t>The </a:t>
            </a:r>
            <a:r>
              <a:rPr lang="en-GB" b="1" dirty="0" err="1"/>
              <a:t>Kübler</a:t>
            </a:r>
            <a:r>
              <a:rPr lang="en-GB" b="1" dirty="0"/>
              <a:t>-Ross &amp; </a:t>
            </a:r>
            <a:r>
              <a:rPr lang="en-GB" b="1" dirty="0" err="1"/>
              <a:t>Longaker</a:t>
            </a:r>
            <a:r>
              <a:rPr lang="en-GB" b="1" dirty="0"/>
              <a:t> </a:t>
            </a:r>
            <a:r>
              <a:rPr lang="en-GB" b="1" dirty="0" smtClean="0"/>
              <a:t>Model</a:t>
            </a:r>
          </a:p>
          <a:p>
            <a:pPr lvl="2">
              <a:buNone/>
            </a:pPr>
            <a:r>
              <a:rPr lang="en-GB" b="1" dirty="0" smtClean="0"/>
              <a:t>O The Stages of Change, Mindfulness &amp; EQ.</a:t>
            </a:r>
            <a:endParaRPr lang="it-IT" b="1" dirty="0"/>
          </a:p>
          <a:p>
            <a:pPr>
              <a:buNone/>
            </a:pPr>
            <a:endParaRPr lang="en-GB" sz="2800" b="1" dirty="0" smtClean="0"/>
          </a:p>
          <a:p>
            <a:r>
              <a:rPr lang="en-GB" sz="2800" dirty="0" smtClean="0"/>
              <a:t>Note: In your Assignment you are asked to relate Change Management Models / theories  (above) with Change Management Strategies (Next week) for creating successful Organisational change.</a:t>
            </a:r>
          </a:p>
          <a:p>
            <a:endParaRPr lang="en-GB" sz="2800" b="1" dirty="0" smtClean="0"/>
          </a:p>
          <a:p>
            <a:endParaRPr lang="en-GB" sz="28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Part 1</a:t>
            </a:r>
            <a:endParaRPr lang="en-GB" dirty="0"/>
          </a:p>
        </p:txBody>
      </p:sp>
    </p:spTree>
    <p:extLst>
      <p:ext uri="{BB962C8B-B14F-4D97-AF65-F5344CB8AC3E}">
        <p14:creationId xmlns:p14="http://schemas.microsoft.com/office/powerpoint/2010/main" val="4080656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Lewin's Freeze </a:t>
            </a:r>
            <a:r>
              <a:rPr lang="en-GB" u="sng" dirty="0" smtClean="0"/>
              <a:t>Phase </a:t>
            </a:r>
            <a:r>
              <a:rPr lang="en-GB" u="sng" dirty="0"/>
              <a:t>Model</a:t>
            </a:r>
            <a:endParaRPr lang="en-GB" dirty="0"/>
          </a:p>
        </p:txBody>
      </p:sp>
      <p:sp>
        <p:nvSpPr>
          <p:cNvPr id="3" name="Content Placeholder 2"/>
          <p:cNvSpPr>
            <a:spLocks noGrp="1"/>
          </p:cNvSpPr>
          <p:nvPr>
            <p:ph idx="1"/>
          </p:nvPr>
        </p:nvSpPr>
        <p:spPr/>
        <p:txBody>
          <a:bodyPr/>
          <a:lstStyle/>
          <a:p>
            <a:r>
              <a:rPr lang="en-GB" dirty="0"/>
              <a:t>Research and document a definition of </a:t>
            </a:r>
            <a:r>
              <a:rPr lang="en-GB" b="1" dirty="0" smtClean="0"/>
              <a:t>Lewin’s Freeze Phase model</a:t>
            </a:r>
            <a:r>
              <a:rPr lang="en-GB" dirty="0" smtClean="0"/>
              <a:t>?</a:t>
            </a:r>
            <a:endParaRPr lang="en-GB" dirty="0"/>
          </a:p>
          <a:p>
            <a:endParaRPr lang="en-GB" dirty="0"/>
          </a:p>
        </p:txBody>
      </p:sp>
    </p:spTree>
    <p:extLst>
      <p:ext uri="{BB962C8B-B14F-4D97-AF65-F5344CB8AC3E}">
        <p14:creationId xmlns:p14="http://schemas.microsoft.com/office/powerpoint/2010/main" val="34429372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43000"/>
          </a:xfrm>
        </p:spPr>
        <p:txBody>
          <a:bodyPr>
            <a:normAutofit fontScale="90000"/>
          </a:bodyPr>
          <a:lstStyle/>
          <a:p>
            <a:r>
              <a:rPr lang="en-GB" dirty="0" smtClean="0"/>
              <a:t>Bg: </a:t>
            </a:r>
            <a:r>
              <a:rPr lang="en-GB" u="sng" dirty="0" smtClean="0"/>
              <a:t>(1) Lewin's Freeze Phases Model</a:t>
            </a:r>
            <a:endParaRPr lang="en-GB" u="sng" dirty="0"/>
          </a:p>
        </p:txBody>
      </p:sp>
      <p:sp>
        <p:nvSpPr>
          <p:cNvPr id="3" name="Content Placeholder 2"/>
          <p:cNvSpPr>
            <a:spLocks noGrp="1"/>
          </p:cNvSpPr>
          <p:nvPr>
            <p:ph idx="1"/>
          </p:nvPr>
        </p:nvSpPr>
        <p:spPr>
          <a:xfrm>
            <a:off x="0" y="1124744"/>
            <a:ext cx="6516216" cy="4525963"/>
          </a:xfrm>
        </p:spPr>
        <p:txBody>
          <a:bodyPr>
            <a:noAutofit/>
          </a:bodyPr>
          <a:lstStyle/>
          <a:p>
            <a:r>
              <a:rPr lang="en-GB" sz="2600" dirty="0" smtClean="0"/>
              <a:t>In the early 20th century, the </a:t>
            </a:r>
            <a:r>
              <a:rPr lang="en-GB" sz="2600" b="1" dirty="0" smtClean="0"/>
              <a:t>psychologist Kurt </a:t>
            </a:r>
            <a:r>
              <a:rPr lang="en-GB" sz="2600" b="1" dirty="0" err="1" smtClean="0"/>
              <a:t>Lewin</a:t>
            </a:r>
            <a:r>
              <a:rPr lang="en-GB" sz="2600" b="1" dirty="0" smtClean="0"/>
              <a:t> </a:t>
            </a:r>
            <a:r>
              <a:rPr lang="en-GB" sz="2600" dirty="0" smtClean="0"/>
              <a:t>developed the </a:t>
            </a:r>
            <a:r>
              <a:rPr lang="en-GB" sz="2600" b="1" dirty="0" smtClean="0"/>
              <a:t>Freeze Phases model </a:t>
            </a:r>
            <a:r>
              <a:rPr lang="en-GB" sz="2600" dirty="0" smtClean="0"/>
              <a:t>which still forms the underlying basis of many change management theories and models today.</a:t>
            </a:r>
          </a:p>
          <a:p>
            <a:r>
              <a:rPr lang="en-GB" sz="2600" dirty="0" smtClean="0"/>
              <a:t>His model suggests that change involves a move from one static state to another static state / a new status quo;</a:t>
            </a:r>
          </a:p>
          <a:p>
            <a:r>
              <a:rPr lang="en-GB" sz="2600" b="1" dirty="0" smtClean="0"/>
              <a:t>Via a three-stage process of managing change</a:t>
            </a:r>
            <a:r>
              <a:rPr lang="en-GB" sz="2600" dirty="0" smtClean="0"/>
              <a:t>: </a:t>
            </a:r>
          </a:p>
          <a:p>
            <a:pPr marL="514350" indent="-514350">
              <a:buFont typeface="+mj-lt"/>
              <a:buAutoNum type="arabicPeriod"/>
            </a:pPr>
            <a:r>
              <a:rPr lang="en-GB" sz="2600" b="1" dirty="0" smtClean="0"/>
              <a:t>Unfreezing</a:t>
            </a:r>
          </a:p>
          <a:p>
            <a:pPr marL="514350" indent="-514350">
              <a:buFont typeface="+mj-lt"/>
              <a:buAutoNum type="arabicPeriod"/>
            </a:pPr>
            <a:r>
              <a:rPr lang="en-GB" sz="2600" b="1" dirty="0" smtClean="0"/>
              <a:t>Changing and</a:t>
            </a:r>
          </a:p>
          <a:p>
            <a:pPr marL="514350" indent="-514350">
              <a:buFont typeface="+mj-lt"/>
              <a:buAutoNum type="arabicPeriod"/>
            </a:pPr>
            <a:r>
              <a:rPr lang="en-GB" sz="2600" b="1" dirty="0" smtClean="0"/>
              <a:t>Re-freezing.</a:t>
            </a:r>
          </a:p>
          <a:p>
            <a:endParaRPr lang="en-GB" sz="2600" dirty="0"/>
          </a:p>
        </p:txBody>
      </p:sp>
      <p:pic>
        <p:nvPicPr>
          <p:cNvPr id="49154" name="Picture 2" descr="http://www.nwlink.com/~donclark/hrd/history/Kurt_Lewin.jpg"/>
          <p:cNvPicPr>
            <a:picLocks noChangeAspect="1" noChangeArrowheads="1"/>
          </p:cNvPicPr>
          <p:nvPr/>
        </p:nvPicPr>
        <p:blipFill>
          <a:blip r:embed="rId2" cstate="print"/>
          <a:srcRect/>
          <a:stretch>
            <a:fillRect/>
          </a:stretch>
        </p:blipFill>
        <p:spPr bwMode="auto">
          <a:xfrm>
            <a:off x="6508179" y="1240506"/>
            <a:ext cx="2600325" cy="4276726"/>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1470" y="1397669"/>
            <a:ext cx="9144000" cy="5847755"/>
          </a:xfrm>
          <a:prstGeom prst="rect">
            <a:avLst/>
          </a:prstGeom>
          <a:noFill/>
        </p:spPr>
        <p:txBody>
          <a:bodyPr wrap="square" rtlCol="0">
            <a:spAutoFit/>
          </a:bodyPr>
          <a:lstStyle/>
          <a:p>
            <a:r>
              <a:rPr lang="en-GB" sz="2200" dirty="0" err="1" smtClean="0"/>
              <a:t>Lewin</a:t>
            </a:r>
            <a:r>
              <a:rPr lang="en-GB" sz="2200" dirty="0" smtClean="0"/>
              <a:t> identifies three stages involved in managing change. After identifying the direction of change and how it is to be achieved, you must: </a:t>
            </a:r>
            <a:br>
              <a:rPr lang="en-GB" sz="2200" dirty="0" smtClean="0"/>
            </a:br>
            <a:r>
              <a:rPr lang="en-GB" sz="2200" dirty="0" smtClean="0"/>
              <a:t/>
            </a:r>
            <a:br>
              <a:rPr lang="en-GB" sz="2200" dirty="0" smtClean="0"/>
            </a:br>
            <a:r>
              <a:rPr lang="en-GB" sz="2200" dirty="0" smtClean="0"/>
              <a:t>1) </a:t>
            </a:r>
            <a:r>
              <a:rPr lang="en-GB" sz="2200" b="1" dirty="0" smtClean="0"/>
              <a:t>Unfreeze</a:t>
            </a:r>
            <a:r>
              <a:rPr lang="en-GB" sz="2200" dirty="0" smtClean="0"/>
              <a:t> the existing way of doing things in the Person/Organisation. </a:t>
            </a:r>
            <a:br>
              <a:rPr lang="en-GB" sz="2200" dirty="0" smtClean="0"/>
            </a:br>
            <a:r>
              <a:rPr lang="en-GB" sz="2200" dirty="0" smtClean="0"/>
              <a:t>2)</a:t>
            </a:r>
            <a:r>
              <a:rPr lang="en-GB" sz="2200" b="1" dirty="0" smtClean="0"/>
              <a:t> Change </a:t>
            </a:r>
            <a:r>
              <a:rPr lang="en-GB" sz="2200" dirty="0" smtClean="0"/>
              <a:t>the Person/Organisation in the desired direction, and</a:t>
            </a:r>
            <a:br>
              <a:rPr lang="en-GB" sz="2200" dirty="0" smtClean="0"/>
            </a:br>
            <a:r>
              <a:rPr lang="en-GB" sz="2200" dirty="0" smtClean="0"/>
              <a:t>3) </a:t>
            </a:r>
            <a:r>
              <a:rPr lang="en-GB" sz="2200" b="1" dirty="0" smtClean="0"/>
              <a:t>Refreeze</a:t>
            </a:r>
            <a:r>
              <a:rPr lang="en-GB" sz="2200" dirty="0" smtClean="0"/>
              <a:t> the new ways of doing things in the Person/Organisation, so that the organisation or person is now operating in the desired way. </a:t>
            </a:r>
            <a:br>
              <a:rPr lang="en-GB" sz="2200" dirty="0" smtClean="0"/>
            </a:br>
            <a:r>
              <a:rPr lang="en-GB" sz="2200" dirty="0" smtClean="0"/>
              <a:t/>
            </a:r>
            <a:br>
              <a:rPr lang="en-GB" sz="2200" dirty="0" smtClean="0"/>
            </a:br>
            <a:r>
              <a:rPr lang="en-GB" sz="2200" dirty="0" smtClean="0"/>
              <a:t>The process of Change in an Organisation operates at three levels:</a:t>
            </a:r>
            <a:br>
              <a:rPr lang="en-GB" sz="2200" dirty="0" smtClean="0"/>
            </a:br>
            <a:r>
              <a:rPr lang="en-GB" sz="2200" dirty="0" smtClean="0"/>
              <a:t>1. It involves </a:t>
            </a:r>
            <a:r>
              <a:rPr lang="en-GB" sz="2200" b="1" dirty="0" smtClean="0"/>
              <a:t>changing people </a:t>
            </a:r>
            <a:r>
              <a:rPr lang="en-GB" sz="2200" dirty="0" smtClean="0"/>
              <a:t>and their behaviours. </a:t>
            </a:r>
            <a:br>
              <a:rPr lang="en-GB" sz="2200" dirty="0" smtClean="0"/>
            </a:br>
            <a:r>
              <a:rPr lang="en-GB" sz="2200" dirty="0" smtClean="0"/>
              <a:t>2. It involves </a:t>
            </a:r>
            <a:r>
              <a:rPr lang="en-GB" sz="2200" b="1" dirty="0" smtClean="0"/>
              <a:t>changing organisational structures and cultures</a:t>
            </a:r>
            <a:r>
              <a:rPr lang="en-GB" sz="2200" dirty="0" smtClean="0"/>
              <a:t>. </a:t>
            </a:r>
            <a:br>
              <a:rPr lang="en-GB" sz="2200" dirty="0" smtClean="0"/>
            </a:br>
            <a:r>
              <a:rPr lang="en-GB" sz="2200" dirty="0" smtClean="0"/>
              <a:t>3. It involves </a:t>
            </a:r>
            <a:r>
              <a:rPr lang="en-GB" sz="2200" b="1" dirty="0" smtClean="0"/>
              <a:t>changing processes </a:t>
            </a:r>
            <a:r>
              <a:rPr lang="en-GB" sz="2200" dirty="0" smtClean="0"/>
              <a:t>within the organisation. </a:t>
            </a:r>
            <a:br>
              <a:rPr lang="en-GB" sz="2200" dirty="0" smtClean="0"/>
            </a:br>
            <a:r>
              <a:rPr lang="en-GB" sz="2200" dirty="0" smtClean="0"/>
              <a:t/>
            </a:r>
            <a:br>
              <a:rPr lang="en-GB" sz="2200" dirty="0" smtClean="0"/>
            </a:br>
            <a:r>
              <a:rPr lang="en-GB" sz="2200" b="1" u="sng" dirty="0" smtClean="0"/>
              <a:t>Good communication</a:t>
            </a:r>
            <a:r>
              <a:rPr lang="en-GB" sz="2200" b="1" dirty="0" smtClean="0"/>
              <a:t> </a:t>
            </a:r>
            <a:r>
              <a:rPr lang="en-GB" sz="2200" dirty="0" smtClean="0"/>
              <a:t>is an important part of the process of changing the organisation. This involves communicating the direction of change, the objectives, how the change will be carried out and who will be involved.</a:t>
            </a:r>
          </a:p>
          <a:p>
            <a:endParaRPr lang="en-GB" sz="2200" dirty="0"/>
          </a:p>
        </p:txBody>
      </p:sp>
      <p:sp>
        <p:nvSpPr>
          <p:cNvPr id="3" name="Title 1"/>
          <p:cNvSpPr>
            <a:spLocks noGrp="1"/>
          </p:cNvSpPr>
          <p:nvPr>
            <p:ph type="title"/>
          </p:nvPr>
        </p:nvSpPr>
        <p:spPr>
          <a:xfrm>
            <a:off x="457200" y="188640"/>
            <a:ext cx="8229600" cy="1143000"/>
          </a:xfrm>
        </p:spPr>
        <p:txBody>
          <a:bodyPr>
            <a:normAutofit fontScale="90000"/>
          </a:bodyPr>
          <a:lstStyle/>
          <a:p>
            <a:r>
              <a:rPr lang="en-GB" sz="2200" dirty="0" smtClean="0"/>
              <a:t>Bg: </a:t>
            </a:r>
            <a:r>
              <a:rPr lang="en-GB" u="sng" dirty="0" smtClean="0"/>
              <a:t>Lewin's 3 Stage Process for</a:t>
            </a:r>
            <a:br>
              <a:rPr lang="en-GB" u="sng" dirty="0" smtClean="0"/>
            </a:br>
            <a:r>
              <a:rPr lang="en-GB" u="sng" dirty="0" smtClean="0"/>
              <a:t> Managing change</a:t>
            </a:r>
            <a:endParaRPr lang="en-GB" u="sng"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9647" y="-27384"/>
            <a:ext cx="6851104" cy="1143000"/>
          </a:xfrm>
        </p:spPr>
        <p:txBody>
          <a:bodyPr>
            <a:normAutofit/>
          </a:bodyPr>
          <a:lstStyle/>
          <a:p>
            <a:r>
              <a:rPr lang="en-GB" sz="2000" dirty="0" smtClean="0"/>
              <a:t>Bg: </a:t>
            </a:r>
            <a:r>
              <a:rPr lang="en-GB" u="sng" dirty="0" smtClean="0"/>
              <a:t>Lewin's 3 Stage Model</a:t>
            </a:r>
            <a:endParaRPr lang="en-GB" u="sng" dirty="0"/>
          </a:p>
        </p:txBody>
      </p:sp>
      <p:pic>
        <p:nvPicPr>
          <p:cNvPr id="4" name="Picture 3" descr="Lewin_3_Stages.jpg"/>
          <p:cNvPicPr>
            <a:picLocks noChangeAspect="1"/>
          </p:cNvPicPr>
          <p:nvPr/>
        </p:nvPicPr>
        <p:blipFill>
          <a:blip r:embed="rId2" cstate="print"/>
          <a:stretch>
            <a:fillRect/>
          </a:stretch>
        </p:blipFill>
        <p:spPr>
          <a:xfrm>
            <a:off x="467544" y="2420888"/>
            <a:ext cx="8155310" cy="4032448"/>
          </a:xfrm>
          <a:prstGeom prst="rect">
            <a:avLst/>
          </a:prstGeom>
        </p:spPr>
      </p:pic>
      <p:sp>
        <p:nvSpPr>
          <p:cNvPr id="5" name="TextBox 4"/>
          <p:cNvSpPr txBox="1"/>
          <p:nvPr/>
        </p:nvSpPr>
        <p:spPr>
          <a:xfrm>
            <a:off x="-36512" y="6567155"/>
            <a:ext cx="3805850" cy="246221"/>
          </a:xfrm>
          <a:prstGeom prst="rect">
            <a:avLst/>
          </a:prstGeom>
          <a:noFill/>
        </p:spPr>
        <p:txBody>
          <a:bodyPr wrap="none" rtlCol="0">
            <a:spAutoFit/>
          </a:bodyPr>
          <a:lstStyle/>
          <a:p>
            <a:r>
              <a:rPr lang="en-GB" sz="1000" dirty="0" smtClean="0"/>
              <a:t>Ref: </a:t>
            </a:r>
            <a:r>
              <a:rPr lang="en-GB" sz="1000" dirty="0" smtClean="0">
                <a:hlinkClick r:id="rId3"/>
              </a:rPr>
              <a:t>http://www.lmcuk.com/management-tool/lewins-3-stage-model</a:t>
            </a:r>
            <a:endParaRPr lang="en-GB" sz="1000" dirty="0"/>
          </a:p>
        </p:txBody>
      </p:sp>
      <p:sp>
        <p:nvSpPr>
          <p:cNvPr id="6" name="TextBox 5"/>
          <p:cNvSpPr txBox="1"/>
          <p:nvPr/>
        </p:nvSpPr>
        <p:spPr>
          <a:xfrm>
            <a:off x="0" y="908720"/>
            <a:ext cx="9144000" cy="1569660"/>
          </a:xfrm>
          <a:prstGeom prst="rect">
            <a:avLst/>
          </a:prstGeom>
          <a:noFill/>
        </p:spPr>
        <p:txBody>
          <a:bodyPr wrap="square" rtlCol="0">
            <a:spAutoFit/>
          </a:bodyPr>
          <a:lstStyle/>
          <a:p>
            <a:r>
              <a:rPr lang="en-GB" sz="2400" dirty="0" smtClean="0"/>
              <a:t>This model states that organisational change involves a </a:t>
            </a:r>
            <a:r>
              <a:rPr lang="en-GB" sz="2400" b="1" dirty="0" smtClean="0"/>
              <a:t>move from one static state via a </a:t>
            </a:r>
            <a:r>
              <a:rPr lang="en-GB" sz="2400" b="1" dirty="0" err="1" smtClean="0"/>
              <a:t>progressional</a:t>
            </a:r>
            <a:r>
              <a:rPr lang="en-GB" sz="2400" b="1" dirty="0" smtClean="0"/>
              <a:t> shift, to another static state</a:t>
            </a:r>
            <a:r>
              <a:rPr lang="en-GB" sz="2400" dirty="0" smtClean="0"/>
              <a:t>. The model, also known as Unfreeze-Change-Refreeze, comprises a three-stage process of 1) unfreezing, 2) changing and 3) re-freezing:</a:t>
            </a:r>
            <a:endParaRPr lang="en-GB" sz="24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775245"/>
            <a:ext cx="9144000" cy="4525963"/>
          </a:xfrm>
        </p:spPr>
        <p:txBody>
          <a:bodyPr>
            <a:noAutofit/>
          </a:bodyPr>
          <a:lstStyle/>
          <a:p>
            <a:pPr>
              <a:buNone/>
            </a:pPr>
            <a:r>
              <a:rPr lang="en-GB" sz="2000" b="1" dirty="0" smtClean="0"/>
              <a:t>Stage 1: Unfreeze</a:t>
            </a:r>
            <a:endParaRPr lang="en-GB" sz="2000" dirty="0" smtClean="0"/>
          </a:p>
          <a:p>
            <a:pPr>
              <a:buNone/>
            </a:pPr>
            <a:r>
              <a:rPr lang="en-GB" sz="2000" dirty="0" smtClean="0"/>
              <a:t>	This stage involves creating the right conditions for change to occur. By resisting change, people often attach a sense of identity to their environment. In this state, alternatives, even beneficial ones, will initially cause discomfort. The challenge is to move people from this 'frozen' state to a 'change ready' or 'unfrozen' state.</a:t>
            </a:r>
          </a:p>
          <a:p>
            <a:pPr>
              <a:buNone/>
            </a:pPr>
            <a:r>
              <a:rPr lang="en-GB" sz="2000" b="1" dirty="0" smtClean="0"/>
              <a:t>Stage 2: Transition</a:t>
            </a:r>
            <a:endParaRPr lang="en-GB" sz="2000" dirty="0" smtClean="0"/>
          </a:p>
          <a:p>
            <a:r>
              <a:rPr lang="en-GB" sz="2000" dirty="0" smtClean="0"/>
              <a:t>The transitional 'journey' is central to Lewin's model and at the psychological level it is typically a period of confusion. People are aware that the old ways are being challenged, but there is no clear understanding of the new ways which will replace them. As roles change, a reduced state of efficiency is created, where goals are significantly lowered. Good leadership is important, and coaching, </a:t>
            </a:r>
            <a:r>
              <a:rPr lang="en-GB" sz="2000" dirty="0" err="1" smtClean="0"/>
              <a:t>counseling</a:t>
            </a:r>
            <a:r>
              <a:rPr lang="en-GB" sz="2000" dirty="0" smtClean="0"/>
              <a:t> or psychological support may be needed. The end goal of this stage is to get people to the 'unfrozen' state and keep them there.</a:t>
            </a:r>
          </a:p>
          <a:p>
            <a:pPr>
              <a:buNone/>
            </a:pPr>
            <a:r>
              <a:rPr lang="en-GB" sz="2000" b="1" dirty="0" smtClean="0"/>
              <a:t>Stage 3: Refreeze</a:t>
            </a:r>
            <a:endParaRPr lang="en-GB" sz="2000" dirty="0" smtClean="0"/>
          </a:p>
          <a:p>
            <a:r>
              <a:rPr lang="en-GB" sz="2000" dirty="0" smtClean="0"/>
              <a:t>The end goal of the model is to achieve a 'refreeze', re-establishing a new place of stability and elevate comfort levels by reconnecting people back into their safe, familiar environment. Refreezing takes people from a period of low productivity in the transitional state to a stable and productive state.</a:t>
            </a:r>
          </a:p>
          <a:p>
            <a:endParaRPr lang="en-GB" sz="2000" dirty="0" smtClean="0"/>
          </a:p>
          <a:p>
            <a:endParaRPr lang="en-GB" sz="2000" dirty="0"/>
          </a:p>
        </p:txBody>
      </p:sp>
      <p:sp>
        <p:nvSpPr>
          <p:cNvPr id="4" name="TextBox 3"/>
          <p:cNvSpPr txBox="1"/>
          <p:nvPr/>
        </p:nvSpPr>
        <p:spPr>
          <a:xfrm>
            <a:off x="-36512" y="6597352"/>
            <a:ext cx="3805850" cy="246221"/>
          </a:xfrm>
          <a:prstGeom prst="rect">
            <a:avLst/>
          </a:prstGeom>
          <a:noFill/>
        </p:spPr>
        <p:txBody>
          <a:bodyPr wrap="none" rtlCol="0">
            <a:spAutoFit/>
          </a:bodyPr>
          <a:lstStyle/>
          <a:p>
            <a:r>
              <a:rPr lang="en-GB" sz="1000" dirty="0" smtClean="0"/>
              <a:t>Ref: </a:t>
            </a:r>
            <a:r>
              <a:rPr lang="en-GB" sz="1000" dirty="0" smtClean="0">
                <a:hlinkClick r:id="rId2"/>
              </a:rPr>
              <a:t>http://www.lmcuk.com/management-tool/lewins-3-stage-model</a:t>
            </a:r>
            <a:endParaRPr lang="en-GB" sz="1000" dirty="0"/>
          </a:p>
        </p:txBody>
      </p:sp>
      <p:sp>
        <p:nvSpPr>
          <p:cNvPr id="5" name="Title 1"/>
          <p:cNvSpPr>
            <a:spLocks noGrp="1"/>
          </p:cNvSpPr>
          <p:nvPr>
            <p:ph type="title"/>
          </p:nvPr>
        </p:nvSpPr>
        <p:spPr>
          <a:xfrm>
            <a:off x="457200" y="-27384"/>
            <a:ext cx="8229600" cy="1143000"/>
          </a:xfrm>
        </p:spPr>
        <p:txBody>
          <a:bodyPr>
            <a:normAutofit/>
          </a:bodyPr>
          <a:lstStyle/>
          <a:p>
            <a:r>
              <a:rPr lang="en-GB" sz="2000" dirty="0" smtClean="0"/>
              <a:t>Bg: </a:t>
            </a:r>
            <a:r>
              <a:rPr lang="en-GB" u="sng" dirty="0" smtClean="0"/>
              <a:t>Summary of the 3 Stage Model</a:t>
            </a:r>
            <a:endParaRPr lang="en-GB" u="sng"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Bg: </a:t>
            </a:r>
            <a:r>
              <a:rPr lang="en-GB" u="sng" dirty="0" smtClean="0"/>
              <a:t>Video: Lewin's </a:t>
            </a:r>
            <a:r>
              <a:rPr lang="en-GB" u="sng" dirty="0"/>
              <a:t>3 Stage Model</a:t>
            </a:r>
            <a:endParaRPr lang="en-GB" dirty="0"/>
          </a:p>
        </p:txBody>
      </p:sp>
      <p:pic>
        <p:nvPicPr>
          <p:cNvPr id="4" name="Picture 3">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1560" y="1417638"/>
            <a:ext cx="7797314" cy="4176464"/>
          </a:xfrm>
          <a:prstGeom prst="rect">
            <a:avLst/>
          </a:prstGeom>
        </p:spPr>
      </p:pic>
      <p:pic>
        <p:nvPicPr>
          <p:cNvPr id="5" name="Picture 4" descr="Bahia Eclipse">
            <a:hlinkClick r:id="rId2"/>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81375" y="2238375"/>
            <a:ext cx="2381250" cy="2381250"/>
          </a:xfrm>
          <a:prstGeom prst="rect">
            <a:avLst/>
          </a:prstGeom>
        </p:spPr>
      </p:pic>
    </p:spTree>
    <p:extLst>
      <p:ext uri="{BB962C8B-B14F-4D97-AF65-F5344CB8AC3E}">
        <p14:creationId xmlns:p14="http://schemas.microsoft.com/office/powerpoint/2010/main" val="39976810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Activity: The </a:t>
            </a:r>
            <a:r>
              <a:rPr lang="it-IT" u="sng" dirty="0"/>
              <a:t>Prosci ADKAR </a:t>
            </a:r>
            <a:r>
              <a:rPr lang="en-GB" u="sng" dirty="0" smtClean="0"/>
              <a:t>Model</a:t>
            </a:r>
            <a:endParaRPr lang="en-GB" dirty="0"/>
          </a:p>
        </p:txBody>
      </p:sp>
      <p:sp>
        <p:nvSpPr>
          <p:cNvPr id="3" name="Content Placeholder 2"/>
          <p:cNvSpPr>
            <a:spLocks noGrp="1"/>
          </p:cNvSpPr>
          <p:nvPr>
            <p:ph idx="1"/>
          </p:nvPr>
        </p:nvSpPr>
        <p:spPr>
          <a:xfrm>
            <a:off x="457200" y="1600200"/>
            <a:ext cx="8363272" cy="4525963"/>
          </a:xfrm>
        </p:spPr>
        <p:txBody>
          <a:bodyPr/>
          <a:lstStyle/>
          <a:p>
            <a:r>
              <a:rPr lang="en-GB" dirty="0"/>
              <a:t>Research and document a definition of </a:t>
            </a:r>
            <a:r>
              <a:rPr lang="it-IT" b="1" dirty="0"/>
              <a:t>Prosci ADKAR </a:t>
            </a:r>
            <a:r>
              <a:rPr lang="it-IT" b="1" dirty="0" smtClean="0"/>
              <a:t>Change Management </a:t>
            </a:r>
            <a:r>
              <a:rPr lang="en-GB" b="1" dirty="0" smtClean="0"/>
              <a:t>Model</a:t>
            </a:r>
            <a:r>
              <a:rPr lang="en-GB" dirty="0" smtClean="0"/>
              <a:t>?</a:t>
            </a:r>
          </a:p>
          <a:p>
            <a:endParaRPr lang="en-GB" dirty="0"/>
          </a:p>
          <a:p>
            <a:endParaRPr lang="en-GB" dirty="0"/>
          </a:p>
        </p:txBody>
      </p:sp>
    </p:spTree>
    <p:extLst>
      <p:ext uri="{BB962C8B-B14F-4D97-AF65-F5344CB8AC3E}">
        <p14:creationId xmlns:p14="http://schemas.microsoft.com/office/powerpoint/2010/main" val="411815577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sz="2000" dirty="0" smtClean="0"/>
              <a:t>Bg: </a:t>
            </a:r>
            <a:r>
              <a:rPr lang="it-IT" u="sng" dirty="0" smtClean="0"/>
              <a:t>(3) The Prosci ADKAR model</a:t>
            </a:r>
            <a:endParaRPr lang="it-IT" u="sng" dirty="0"/>
          </a:p>
        </p:txBody>
      </p:sp>
      <p:sp>
        <p:nvSpPr>
          <p:cNvPr id="5" name="Content Placeholder 2"/>
          <p:cNvSpPr txBox="1">
            <a:spLocks/>
          </p:cNvSpPr>
          <p:nvPr/>
        </p:nvSpPr>
        <p:spPr>
          <a:xfrm>
            <a:off x="179512" y="1340768"/>
            <a:ext cx="8643998" cy="5072098"/>
          </a:xfrm>
          <a:prstGeom prst="rect">
            <a:avLst/>
          </a:prstGeom>
        </p:spPr>
        <p:txBody>
          <a:bodyPr vert="horz" lIns="91440" tIns="45720" rIns="91440" bIns="45720" rtlCol="0">
            <a:normAutofit fontScale="77500" lnSpcReduction="2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The ADKAR change model was first published by </a:t>
            </a:r>
            <a:r>
              <a:rPr kumimoji="0" lang="en-GB" sz="3200" b="0" i="0" u="none" strike="noStrike" kern="1200" cap="none" spc="0" normalizeH="0" baseline="0" noProof="0" dirty="0" err="1" smtClean="0">
                <a:ln>
                  <a:noFill/>
                </a:ln>
                <a:solidFill>
                  <a:schemeClr val="tx1"/>
                </a:solidFill>
                <a:effectLst/>
                <a:uLnTx/>
                <a:uFillTx/>
                <a:latin typeface="+mn-lt"/>
                <a:ea typeface="+mn-ea"/>
                <a:cs typeface="+mn-cs"/>
              </a:rPr>
              <a:t>Prosci</a:t>
            </a:r>
            <a:r>
              <a:rPr kumimoji="0" lang="en-GB" sz="3200" b="0" i="0" u="none" strike="noStrike" kern="1200" cap="none" spc="0" normalizeH="0" baseline="0" noProof="0" dirty="0" smtClean="0">
                <a:ln>
                  <a:noFill/>
                </a:ln>
                <a:solidFill>
                  <a:schemeClr val="tx1"/>
                </a:solidFill>
                <a:effectLst/>
                <a:uLnTx/>
                <a:uFillTx/>
                <a:latin typeface="+mn-lt"/>
                <a:ea typeface="+mn-ea"/>
                <a:cs typeface="+mn-cs"/>
              </a:rPr>
              <a:t> in 1998. </a:t>
            </a:r>
            <a:r>
              <a:rPr kumimoji="0" lang="en-GB" sz="3200" b="1" i="0" u="none" strike="noStrike" kern="1200" cap="none" spc="0" normalizeH="0" baseline="0" noProof="0" dirty="0" err="1" smtClean="0">
                <a:ln>
                  <a:noFill/>
                </a:ln>
                <a:solidFill>
                  <a:schemeClr val="tx1"/>
                </a:solidFill>
                <a:effectLst/>
                <a:uLnTx/>
                <a:uFillTx/>
                <a:latin typeface="+mn-lt"/>
                <a:ea typeface="+mn-ea"/>
                <a:cs typeface="+mn-cs"/>
              </a:rPr>
              <a:t>Prosci</a:t>
            </a:r>
            <a:r>
              <a:rPr kumimoji="0" lang="en-GB" sz="3200" b="0" i="0" u="none" strike="noStrike" kern="1200" cap="none" spc="0" normalizeH="0" baseline="0" noProof="0" dirty="0" smtClean="0">
                <a:ln>
                  <a:noFill/>
                </a:ln>
                <a:solidFill>
                  <a:schemeClr val="tx1"/>
                </a:solidFill>
                <a:effectLst/>
                <a:uLnTx/>
                <a:uFillTx/>
                <a:latin typeface="+mn-lt"/>
                <a:ea typeface="+mn-ea"/>
                <a:cs typeface="+mn-cs"/>
              </a:rPr>
              <a:t> </a:t>
            </a:r>
            <a:r>
              <a:rPr kumimoji="0" lang="en-GB" sz="3200" b="1" i="0" u="none" strike="noStrike" kern="1200" cap="none" spc="0" normalizeH="0" baseline="0" noProof="0" dirty="0" smtClean="0">
                <a:ln>
                  <a:noFill/>
                </a:ln>
                <a:solidFill>
                  <a:schemeClr val="tx1"/>
                </a:solidFill>
                <a:effectLst/>
                <a:uLnTx/>
                <a:uFillTx/>
                <a:latin typeface="+mn-lt"/>
                <a:ea typeface="+mn-ea"/>
                <a:cs typeface="+mn-cs"/>
              </a:rPr>
              <a:t>is the recognised leader in business process design and change management </a:t>
            </a:r>
            <a:r>
              <a:rPr kumimoji="0" lang="en-GB" sz="3200" b="0" i="0" u="none" strike="noStrike" kern="1200" cap="none" spc="0" normalizeH="0" baseline="0" noProof="0" dirty="0" smtClean="0">
                <a:ln>
                  <a:noFill/>
                </a:ln>
                <a:solidFill>
                  <a:schemeClr val="tx1"/>
                </a:solidFill>
                <a:effectLst/>
                <a:uLnTx/>
                <a:uFillTx/>
                <a:latin typeface="+mn-lt"/>
                <a:ea typeface="+mn-ea"/>
                <a:cs typeface="+mn-cs"/>
              </a:rPr>
              <a:t>research, and is the world's largest provider of change management and reengineering toolkits and benchmarking information.</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The ADKAR model reflects the necessary building blocks for individual change and was developed based on analysis of research data from over 900 organizations over a 10-year period.</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In 2006, </a:t>
            </a:r>
            <a:r>
              <a:rPr kumimoji="0" lang="en-GB" sz="3200" b="0" i="0" u="none" strike="noStrike" kern="1200" cap="none" spc="0" normalizeH="0" baseline="0" noProof="0" dirty="0" err="1" smtClean="0">
                <a:ln>
                  <a:noFill/>
                </a:ln>
                <a:solidFill>
                  <a:schemeClr val="tx1"/>
                </a:solidFill>
                <a:effectLst/>
                <a:uLnTx/>
                <a:uFillTx/>
                <a:latin typeface="+mn-lt"/>
                <a:ea typeface="+mn-ea"/>
                <a:cs typeface="+mn-cs"/>
              </a:rPr>
              <a:t>Prosci</a:t>
            </a:r>
            <a:r>
              <a:rPr kumimoji="0" lang="en-GB" sz="3200" b="0" i="0" u="none" strike="noStrike" kern="1200" cap="none" spc="0" normalizeH="0" baseline="0" noProof="0" dirty="0" smtClean="0">
                <a:ln>
                  <a:noFill/>
                </a:ln>
                <a:solidFill>
                  <a:schemeClr val="tx1"/>
                </a:solidFill>
                <a:effectLst/>
                <a:uLnTx/>
                <a:uFillTx/>
                <a:latin typeface="+mn-lt"/>
                <a:ea typeface="+mn-ea"/>
                <a:cs typeface="+mn-cs"/>
              </a:rPr>
              <a:t> released the first complete text on the ADKAR model in Jeff Hiatt's book </a:t>
            </a:r>
            <a:r>
              <a:rPr kumimoji="0" lang="en-GB" sz="3200" b="1" i="0" u="none" strike="noStrike" kern="1200" cap="none" spc="0" normalizeH="0" baseline="0" noProof="0" dirty="0" smtClean="0">
                <a:ln>
                  <a:noFill/>
                </a:ln>
                <a:solidFill>
                  <a:schemeClr val="tx1"/>
                </a:solidFill>
                <a:effectLst/>
                <a:uLnTx/>
                <a:uFillTx/>
                <a:latin typeface="+mn-lt"/>
                <a:ea typeface="+mn-ea"/>
                <a:cs typeface="+mn-cs"/>
              </a:rPr>
              <a:t>ADKAR: a model for change in business, government and our community.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1" i="0" u="none" strike="noStrike" kern="1200" cap="none" spc="0" normalizeH="0" baseline="0" noProof="0" dirty="0" err="1" smtClean="0">
                <a:ln>
                  <a:noFill/>
                </a:ln>
                <a:solidFill>
                  <a:schemeClr val="tx1"/>
                </a:solidFill>
                <a:effectLst/>
                <a:uLnTx/>
                <a:uFillTx/>
                <a:latin typeface="+mn-lt"/>
                <a:ea typeface="+mn-ea"/>
                <a:cs typeface="+mn-cs"/>
              </a:rPr>
              <a:t>Prosci’s</a:t>
            </a:r>
            <a:r>
              <a:rPr kumimoji="0" lang="en-GB" sz="3200" b="1" i="0" u="none" strike="noStrike" kern="1200" cap="none" spc="0" normalizeH="0" baseline="0" noProof="0" dirty="0" smtClean="0">
                <a:ln>
                  <a:noFill/>
                </a:ln>
                <a:solidFill>
                  <a:schemeClr val="tx1"/>
                </a:solidFill>
                <a:effectLst/>
                <a:uLnTx/>
                <a:uFillTx/>
                <a:latin typeface="+mn-lt"/>
                <a:ea typeface="+mn-ea"/>
                <a:cs typeface="+mn-cs"/>
              </a:rPr>
              <a:t> own research shows that problems with the people dimension of change is the most commonly cited reason for project failures.</a:t>
            </a:r>
          </a:p>
        </p:txBody>
      </p:sp>
    </p:spTree>
    <p:extLst>
      <p:ext uri="{BB962C8B-B14F-4D97-AF65-F5344CB8AC3E}">
        <p14:creationId xmlns:p14="http://schemas.microsoft.com/office/powerpoint/2010/main" val="239071547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1844824"/>
            <a:ext cx="9144000" cy="2232248"/>
          </a:xfrm>
          <a:prstGeom prst="rect">
            <a:avLst/>
          </a:prstGeom>
          <a:solidFill>
            <a:schemeClr val="accent1">
              <a:lumMod val="40000"/>
              <a:lumOff val="6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0" y="4149080"/>
            <a:ext cx="9144000" cy="2376264"/>
          </a:xfrm>
          <a:prstGeom prst="rect">
            <a:avLst/>
          </a:prstGeom>
          <a:solidFill>
            <a:srgbClr val="FFFF00">
              <a:alpha val="2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57200" y="0"/>
            <a:ext cx="8229600" cy="620688"/>
          </a:xfrm>
        </p:spPr>
        <p:txBody>
          <a:bodyPr>
            <a:normAutofit/>
          </a:bodyPr>
          <a:lstStyle/>
          <a:p>
            <a:r>
              <a:rPr lang="it-IT" sz="2400" dirty="0"/>
              <a:t>Bg: </a:t>
            </a:r>
            <a:r>
              <a:rPr lang="en-GB" sz="2400" u="sng" dirty="0" smtClean="0"/>
              <a:t>Summary of the ADKAR model</a:t>
            </a:r>
            <a:endParaRPr lang="en-GB" sz="2400" u="sng" dirty="0"/>
          </a:p>
        </p:txBody>
      </p:sp>
      <p:sp>
        <p:nvSpPr>
          <p:cNvPr id="3" name="Content Placeholder 2"/>
          <p:cNvSpPr>
            <a:spLocks noGrp="1"/>
          </p:cNvSpPr>
          <p:nvPr>
            <p:ph idx="1"/>
          </p:nvPr>
        </p:nvSpPr>
        <p:spPr>
          <a:xfrm>
            <a:off x="0" y="548680"/>
            <a:ext cx="9144000" cy="4929222"/>
          </a:xfrm>
        </p:spPr>
        <p:txBody>
          <a:bodyPr>
            <a:noAutofit/>
          </a:bodyPr>
          <a:lstStyle/>
          <a:p>
            <a:pPr>
              <a:buNone/>
            </a:pPr>
            <a:r>
              <a:rPr lang="en-GB" sz="1800" dirty="0" smtClean="0"/>
              <a:t>The ADKAR change model is founded on 2 basic ideas:</a:t>
            </a:r>
          </a:p>
          <a:p>
            <a:pPr>
              <a:buNone/>
            </a:pPr>
            <a:r>
              <a:rPr lang="en-GB" sz="1800" b="1" dirty="0" smtClean="0"/>
              <a:t>(1) It is people who change, not organisations.</a:t>
            </a:r>
          </a:p>
          <a:p>
            <a:pPr>
              <a:buNone/>
            </a:pPr>
            <a:r>
              <a:rPr lang="en-GB" sz="1800" b="1" dirty="0" smtClean="0"/>
              <a:t>(2) Successful change occurs when individual change matches the stages of organisational change.</a:t>
            </a:r>
          </a:p>
          <a:p>
            <a:pPr>
              <a:buNone/>
            </a:pPr>
            <a:r>
              <a:rPr lang="en-GB" sz="1800" dirty="0" smtClean="0"/>
              <a:t>	For successful change to occur at the </a:t>
            </a:r>
            <a:r>
              <a:rPr lang="en-GB" sz="1800" b="1" u="sng" dirty="0" smtClean="0"/>
              <a:t>individual level people </a:t>
            </a:r>
            <a:r>
              <a:rPr lang="en-GB" sz="1800" dirty="0" smtClean="0"/>
              <a:t>need to move through each of these stages:</a:t>
            </a:r>
          </a:p>
          <a:p>
            <a:pPr>
              <a:buFont typeface="+mj-lt"/>
              <a:buAutoNum type="arabicPeriod"/>
            </a:pPr>
            <a:r>
              <a:rPr lang="en-GB" sz="1800" b="1" dirty="0" smtClean="0"/>
              <a:t>Awareness</a:t>
            </a:r>
            <a:r>
              <a:rPr lang="en-GB" sz="1800" dirty="0" smtClean="0"/>
              <a:t> of the need for change.</a:t>
            </a:r>
          </a:p>
          <a:p>
            <a:pPr>
              <a:buFont typeface="+mj-lt"/>
              <a:buAutoNum type="arabicPeriod"/>
            </a:pPr>
            <a:r>
              <a:rPr lang="en-GB" sz="1800" b="1" dirty="0" smtClean="0"/>
              <a:t>Desire</a:t>
            </a:r>
            <a:r>
              <a:rPr lang="en-GB" sz="1800" dirty="0" smtClean="0"/>
              <a:t> to make the change happen.</a:t>
            </a:r>
          </a:p>
          <a:p>
            <a:pPr>
              <a:buFont typeface="+mj-lt"/>
              <a:buAutoNum type="arabicPeriod"/>
            </a:pPr>
            <a:r>
              <a:rPr lang="en-GB" sz="1800" b="1" dirty="0" smtClean="0"/>
              <a:t>Knowledge</a:t>
            </a:r>
            <a:r>
              <a:rPr lang="en-GB" sz="1800" dirty="0" smtClean="0"/>
              <a:t> about how to change.</a:t>
            </a:r>
          </a:p>
          <a:p>
            <a:pPr>
              <a:buFont typeface="+mj-lt"/>
              <a:buAutoNum type="arabicPeriod"/>
            </a:pPr>
            <a:r>
              <a:rPr lang="en-GB" sz="1800" b="1" dirty="0" smtClean="0"/>
              <a:t>Ability</a:t>
            </a:r>
            <a:r>
              <a:rPr lang="en-GB" sz="1800" dirty="0" smtClean="0"/>
              <a:t> to implement new skills and </a:t>
            </a:r>
            <a:r>
              <a:rPr lang="en-GB" sz="1800" dirty="0" err="1" smtClean="0"/>
              <a:t>behaviors</a:t>
            </a:r>
            <a:r>
              <a:rPr lang="en-GB" sz="1800" dirty="0" smtClean="0"/>
              <a:t>.</a:t>
            </a:r>
          </a:p>
          <a:p>
            <a:pPr>
              <a:buFont typeface="+mj-lt"/>
              <a:buAutoNum type="arabicPeriod"/>
            </a:pPr>
            <a:r>
              <a:rPr lang="en-GB" sz="1800" b="1" dirty="0" smtClean="0"/>
              <a:t>Reinforcement</a:t>
            </a:r>
            <a:r>
              <a:rPr lang="en-GB" sz="1800" dirty="0" smtClean="0"/>
              <a:t> to retain the change once it has been made.</a:t>
            </a:r>
          </a:p>
          <a:p>
            <a:pPr>
              <a:buNone/>
            </a:pPr>
            <a:r>
              <a:rPr lang="en-GB" sz="1800" dirty="0" smtClean="0"/>
              <a:t>	</a:t>
            </a:r>
            <a:r>
              <a:rPr lang="en-GB" sz="1800" dirty="0" err="1" smtClean="0"/>
              <a:t>Prosci</a:t>
            </a:r>
            <a:r>
              <a:rPr lang="en-GB" sz="1800" dirty="0" smtClean="0"/>
              <a:t> define the </a:t>
            </a:r>
            <a:r>
              <a:rPr lang="en-GB" sz="1800" b="1" u="sng" dirty="0" smtClean="0"/>
              <a:t>business dimension of change </a:t>
            </a:r>
            <a:r>
              <a:rPr lang="en-GB" sz="1800" dirty="0" smtClean="0"/>
              <a:t>as including these typical project elements:</a:t>
            </a:r>
          </a:p>
          <a:p>
            <a:pPr>
              <a:buFont typeface="+mj-lt"/>
              <a:buAutoNum type="arabicPeriod"/>
            </a:pPr>
            <a:r>
              <a:rPr lang="en-GB" sz="1800" b="1" dirty="0" smtClean="0"/>
              <a:t>Business need or opportunity is identified</a:t>
            </a:r>
          </a:p>
          <a:p>
            <a:pPr>
              <a:buFont typeface="+mj-lt"/>
              <a:buAutoNum type="arabicPeriod"/>
            </a:pPr>
            <a:r>
              <a:rPr lang="en-GB" sz="1800" b="1" dirty="0" smtClean="0"/>
              <a:t>Project is defined (scope and objectives)</a:t>
            </a:r>
          </a:p>
          <a:p>
            <a:pPr>
              <a:buFont typeface="+mj-lt"/>
              <a:buAutoNum type="arabicPeriod"/>
            </a:pPr>
            <a:r>
              <a:rPr lang="en-GB" sz="1800" b="1" dirty="0" smtClean="0"/>
              <a:t>Business solution is designed (new processes, systems and organizational structure)</a:t>
            </a:r>
          </a:p>
          <a:p>
            <a:pPr>
              <a:buFont typeface="+mj-lt"/>
              <a:buAutoNum type="arabicPeriod"/>
            </a:pPr>
            <a:r>
              <a:rPr lang="en-GB" sz="1800" b="1" dirty="0" smtClean="0"/>
              <a:t>New processes and systems are developed</a:t>
            </a:r>
          </a:p>
          <a:p>
            <a:pPr>
              <a:buFont typeface="+mj-lt"/>
              <a:buAutoNum type="arabicPeriod"/>
            </a:pPr>
            <a:r>
              <a:rPr lang="en-GB" sz="1800" b="1" dirty="0" smtClean="0"/>
              <a:t>Solution is implemented into the organization &amp; People understand the need for this change and are ‘willing’ to carry it out.</a:t>
            </a:r>
            <a:r>
              <a:rPr lang="en-GB" sz="1800" dirty="0" smtClean="0"/>
              <a:t/>
            </a:r>
            <a:br>
              <a:rPr lang="en-GB" sz="1800" dirty="0" smtClean="0"/>
            </a:br>
            <a:endParaRPr lang="en-GB" sz="1800" dirty="0"/>
          </a:p>
        </p:txBody>
      </p:sp>
    </p:spTree>
    <p:extLst>
      <p:ext uri="{BB962C8B-B14F-4D97-AF65-F5344CB8AC3E}">
        <p14:creationId xmlns:p14="http://schemas.microsoft.com/office/powerpoint/2010/main" val="380262857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008112"/>
          </a:xfrm>
        </p:spPr>
        <p:txBody>
          <a:bodyPr>
            <a:noAutofit/>
          </a:bodyPr>
          <a:lstStyle/>
          <a:p>
            <a:r>
              <a:rPr lang="it-IT" sz="3600" dirty="0"/>
              <a:t>Bg: </a:t>
            </a:r>
            <a:r>
              <a:rPr lang="en-GB" sz="3600" b="1" u="sng" dirty="0" smtClean="0"/>
              <a:t>ADKAR Model &amp; People</a:t>
            </a:r>
            <a:br>
              <a:rPr lang="en-GB" sz="3600" b="1" u="sng" dirty="0" smtClean="0"/>
            </a:br>
            <a:endParaRPr lang="en-GB" sz="3600" b="1" u="sng" dirty="0"/>
          </a:p>
        </p:txBody>
      </p:sp>
      <p:sp>
        <p:nvSpPr>
          <p:cNvPr id="3" name="Content Placeholder 2"/>
          <p:cNvSpPr>
            <a:spLocks noGrp="1"/>
          </p:cNvSpPr>
          <p:nvPr>
            <p:ph idx="1"/>
          </p:nvPr>
        </p:nvSpPr>
        <p:spPr>
          <a:xfrm>
            <a:off x="-36512" y="952610"/>
            <a:ext cx="9144000" cy="5500726"/>
          </a:xfrm>
        </p:spPr>
        <p:txBody>
          <a:bodyPr>
            <a:noAutofit/>
          </a:bodyPr>
          <a:lstStyle/>
          <a:p>
            <a:pPr>
              <a:buNone/>
            </a:pPr>
            <a:r>
              <a:rPr lang="en-GB" sz="2000" dirty="0" smtClean="0"/>
              <a:t>	There are 2 quite different streams of thought that have shaped the practise of change management.</a:t>
            </a:r>
          </a:p>
          <a:p>
            <a:pPr marL="457200" indent="-457200">
              <a:buFont typeface="+mj-lt"/>
              <a:buAutoNum type="arabicPeriod"/>
            </a:pPr>
            <a:r>
              <a:rPr lang="en-GB" sz="2000" dirty="0" smtClean="0"/>
              <a:t>The </a:t>
            </a:r>
            <a:r>
              <a:rPr lang="en-GB" sz="2000" b="1" u="sng" dirty="0" smtClean="0"/>
              <a:t>engineer's approach </a:t>
            </a:r>
            <a:r>
              <a:rPr lang="en-GB" sz="2000" dirty="0" smtClean="0"/>
              <a:t>to business improvement with the </a:t>
            </a:r>
            <a:r>
              <a:rPr lang="en-GB" sz="2000" b="1" dirty="0" smtClean="0"/>
              <a:t>focus on business process</a:t>
            </a:r>
            <a:r>
              <a:rPr lang="en-GB" sz="2000" dirty="0" smtClean="0"/>
              <a:t>.</a:t>
            </a:r>
          </a:p>
          <a:p>
            <a:pPr marL="457200" indent="-457200">
              <a:buFont typeface="+mj-lt"/>
              <a:buAutoNum type="arabicPeriod"/>
            </a:pPr>
            <a:r>
              <a:rPr lang="en-GB" sz="2000" dirty="0" smtClean="0"/>
              <a:t>The </a:t>
            </a:r>
            <a:r>
              <a:rPr lang="en-GB" sz="2000" b="1" u="sng" dirty="0" smtClean="0"/>
              <a:t>psychologist's approach </a:t>
            </a:r>
            <a:r>
              <a:rPr lang="en-GB" sz="2000" dirty="0" smtClean="0"/>
              <a:t>to understanding human responses to change with the </a:t>
            </a:r>
            <a:r>
              <a:rPr lang="en-GB" sz="2000" b="1" dirty="0" smtClean="0"/>
              <a:t>focus on people</a:t>
            </a:r>
            <a:r>
              <a:rPr lang="en-GB" sz="2000" dirty="0" smtClean="0"/>
              <a:t>.</a:t>
            </a:r>
          </a:p>
          <a:p>
            <a:r>
              <a:rPr lang="en-GB" sz="2000" dirty="0" smtClean="0"/>
              <a:t>The single biggest reason for the astonishingly high 70% failure rate of ALL business change initiatives has </a:t>
            </a:r>
            <a:r>
              <a:rPr lang="en-GB" sz="2000" b="1" dirty="0" smtClean="0"/>
              <a:t>been the over-emphasis on process rather than people</a:t>
            </a:r>
            <a:r>
              <a:rPr lang="en-GB" sz="2000" dirty="0" smtClean="0"/>
              <a:t> i.e. the failure to take full account of the impact of change on those people who are most impacted by it.</a:t>
            </a:r>
          </a:p>
          <a:p>
            <a:r>
              <a:rPr lang="en-GB" sz="2000" dirty="0" smtClean="0"/>
              <a:t>As a result 7 out of 10 change projects today fall far short of their promised outcomes.</a:t>
            </a:r>
          </a:p>
          <a:p>
            <a:r>
              <a:rPr lang="en-GB" sz="2000" dirty="0" smtClean="0"/>
              <a:t>Consider what Michael Hammer, co-author of "Re-engineering the Corporation", has said about the people issues:"I don't regret saying anything [in the book]; it's more what I left out. In particular, the </a:t>
            </a:r>
            <a:r>
              <a:rPr lang="en-GB" sz="2000" b="1" dirty="0" smtClean="0"/>
              <a:t>human side is ... the overwhelming issue</a:t>
            </a:r>
            <a:r>
              <a:rPr lang="en-GB" sz="2000" dirty="0" smtClean="0"/>
              <a:t>.“ </a:t>
            </a:r>
          </a:p>
          <a:p>
            <a:r>
              <a:rPr lang="en-GB" sz="2000" b="1" dirty="0" smtClean="0"/>
              <a:t>Emotional Intelligence </a:t>
            </a:r>
            <a:r>
              <a:rPr lang="en-GB" sz="2000" dirty="0" smtClean="0"/>
              <a:t>is a key component of any successful change management process.</a:t>
            </a:r>
          </a:p>
          <a:p>
            <a:pPr>
              <a:buNone/>
            </a:pPr>
            <a:endParaRPr lang="en-GB" sz="2000" dirty="0" smtClean="0"/>
          </a:p>
          <a:p>
            <a:endParaRPr lang="en-GB" sz="2000" dirty="0"/>
          </a:p>
        </p:txBody>
      </p:sp>
    </p:spTree>
    <p:extLst>
      <p:ext uri="{BB962C8B-B14F-4D97-AF65-F5344CB8AC3E}">
        <p14:creationId xmlns:p14="http://schemas.microsoft.com/office/powerpoint/2010/main" val="307158854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Activity: The Change Equation</a:t>
            </a:r>
            <a:endParaRPr lang="en-GB" dirty="0"/>
          </a:p>
        </p:txBody>
      </p:sp>
      <p:sp>
        <p:nvSpPr>
          <p:cNvPr id="3" name="Content Placeholder 2"/>
          <p:cNvSpPr>
            <a:spLocks noGrp="1"/>
          </p:cNvSpPr>
          <p:nvPr>
            <p:ph idx="1"/>
          </p:nvPr>
        </p:nvSpPr>
        <p:spPr>
          <a:xfrm>
            <a:off x="457200" y="1600200"/>
            <a:ext cx="8363272" cy="4525963"/>
          </a:xfrm>
        </p:spPr>
        <p:txBody>
          <a:bodyPr/>
          <a:lstStyle/>
          <a:p>
            <a:r>
              <a:rPr lang="en-GB" dirty="0"/>
              <a:t>Research </a:t>
            </a:r>
            <a:r>
              <a:rPr lang="en-GB" dirty="0" smtClean="0"/>
              <a:t>document and cite a definition of </a:t>
            </a:r>
            <a:r>
              <a:rPr lang="en-GB" b="1" dirty="0" smtClean="0"/>
              <a:t>The</a:t>
            </a:r>
            <a:r>
              <a:rPr lang="en-GB" dirty="0" smtClean="0"/>
              <a:t> </a:t>
            </a:r>
            <a:r>
              <a:rPr lang="it-IT" b="1" dirty="0" smtClean="0"/>
              <a:t>Change Equation</a:t>
            </a:r>
            <a:r>
              <a:rPr lang="en-GB" dirty="0" smtClean="0"/>
              <a:t>?</a:t>
            </a:r>
          </a:p>
          <a:p>
            <a:endParaRPr lang="en-GB" dirty="0"/>
          </a:p>
          <a:p>
            <a:endParaRPr lang="en-GB" dirty="0"/>
          </a:p>
        </p:txBody>
      </p:sp>
    </p:spTree>
    <p:extLst>
      <p:ext uri="{BB962C8B-B14F-4D97-AF65-F5344CB8AC3E}">
        <p14:creationId xmlns:p14="http://schemas.microsoft.com/office/powerpoint/2010/main" val="100394424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Bg: </a:t>
            </a:r>
            <a:r>
              <a:rPr lang="en-GB" u="sng" dirty="0"/>
              <a:t>The Change Equation</a:t>
            </a:r>
            <a:endParaRPr lang="en-GB" dirty="0"/>
          </a:p>
        </p:txBody>
      </p:sp>
      <p:sp>
        <p:nvSpPr>
          <p:cNvPr id="3" name="Content Placeholder 2"/>
          <p:cNvSpPr>
            <a:spLocks noGrp="1"/>
          </p:cNvSpPr>
          <p:nvPr>
            <p:ph idx="1"/>
          </p:nvPr>
        </p:nvSpPr>
        <p:spPr/>
        <p:txBody>
          <a:bodyPr>
            <a:normAutofit fontScale="47500" lnSpcReduction="20000"/>
          </a:bodyPr>
          <a:lstStyle/>
          <a:p>
            <a:r>
              <a:rPr lang="en-GB" sz="3800" dirty="0"/>
              <a:t>The change equation is a simple model for explaining organizational change. </a:t>
            </a:r>
            <a:endParaRPr lang="en-GB" sz="3800" dirty="0" smtClean="0"/>
          </a:p>
          <a:p>
            <a:r>
              <a:rPr lang="en-GB" sz="3800" dirty="0" smtClean="0"/>
              <a:t>The </a:t>
            </a:r>
            <a:r>
              <a:rPr lang="en-GB" sz="3800" dirty="0"/>
              <a:t>model asserts that there are three factors that need to be present before change can happen successfully. </a:t>
            </a:r>
            <a:endParaRPr lang="en-GB" sz="3800" dirty="0" smtClean="0"/>
          </a:p>
          <a:p>
            <a:r>
              <a:rPr lang="en-GB" sz="3800" dirty="0" smtClean="0"/>
              <a:t>There </a:t>
            </a:r>
            <a:r>
              <a:rPr lang="en-GB" sz="3800" dirty="0"/>
              <a:t>needs to be a dissatisfaction with the status quo, there needs to be a clear vision of what is possible and there needs to be an understanding of what the first basic steps are that need to be taken. </a:t>
            </a:r>
            <a:endParaRPr lang="en-GB" sz="3800" dirty="0" smtClean="0"/>
          </a:p>
          <a:p>
            <a:r>
              <a:rPr lang="en-GB" sz="3800" dirty="0" smtClean="0"/>
              <a:t>The </a:t>
            </a:r>
            <a:r>
              <a:rPr lang="en-GB" sz="3800" dirty="0"/>
              <a:t>model shows that if these three factors are not present, then resistance to change will not be overcome and the change will fail. </a:t>
            </a:r>
            <a:endParaRPr lang="en-GB" sz="3800" dirty="0" smtClean="0"/>
          </a:p>
          <a:p>
            <a:r>
              <a:rPr lang="en-GB" sz="3800" dirty="0" smtClean="0"/>
              <a:t>The </a:t>
            </a:r>
            <a:r>
              <a:rPr lang="en-GB" sz="3800" dirty="0"/>
              <a:t>model takes the form of an algebraic equation as shown:</a:t>
            </a:r>
          </a:p>
          <a:p>
            <a:pPr lvl="1">
              <a:buFont typeface="Courier New" panose="02070309020205020404" pitchFamily="49" charset="0"/>
              <a:buChar char="o"/>
            </a:pPr>
            <a:r>
              <a:rPr lang="en-GB" sz="3400" dirty="0"/>
              <a:t>D is dissatisfaction with the status quo</a:t>
            </a:r>
          </a:p>
          <a:p>
            <a:pPr lvl="1">
              <a:buFont typeface="Courier New" panose="02070309020205020404" pitchFamily="49" charset="0"/>
              <a:buChar char="o"/>
            </a:pPr>
            <a:r>
              <a:rPr lang="en-GB" sz="3400" dirty="0"/>
              <a:t>V is a vision of what is possible</a:t>
            </a:r>
          </a:p>
          <a:p>
            <a:pPr lvl="1">
              <a:buFont typeface="Courier New" panose="02070309020205020404" pitchFamily="49" charset="0"/>
              <a:buChar char="o"/>
            </a:pPr>
            <a:r>
              <a:rPr lang="en-GB" sz="3400" dirty="0"/>
              <a:t>F is knowledge of the first practical steps</a:t>
            </a:r>
          </a:p>
          <a:p>
            <a:pPr lvl="1">
              <a:buFont typeface="Courier New" panose="02070309020205020404" pitchFamily="49" charset="0"/>
              <a:buChar char="o"/>
            </a:pPr>
            <a:r>
              <a:rPr lang="en-GB" sz="3400" dirty="0"/>
              <a:t>R is the resistance to change</a:t>
            </a:r>
          </a:p>
          <a:p>
            <a:pPr lvl="1">
              <a:buFont typeface="Courier New" panose="02070309020205020404" pitchFamily="49" charset="0"/>
              <a:buChar char="o"/>
            </a:pPr>
            <a:r>
              <a:rPr lang="en-GB" sz="3400" b="1" dirty="0"/>
              <a:t>Change will only occur if D x V x F &gt; </a:t>
            </a:r>
            <a:r>
              <a:rPr lang="en-GB" sz="3400" b="1" dirty="0" smtClean="0"/>
              <a:t>R </a:t>
            </a:r>
            <a:r>
              <a:rPr lang="en-GB" sz="1700" dirty="0"/>
              <a:t>[1]</a:t>
            </a:r>
          </a:p>
          <a:p>
            <a:pPr marL="0" indent="0">
              <a:buNone/>
            </a:pPr>
            <a:endParaRPr lang="en-GB" sz="3800" dirty="0" smtClean="0"/>
          </a:p>
          <a:p>
            <a:r>
              <a:rPr lang="en-GB" sz="3800" dirty="0" smtClean="0"/>
              <a:t>The</a:t>
            </a:r>
            <a:r>
              <a:rPr lang="en-GB" sz="3800" dirty="0"/>
              <a:t> </a:t>
            </a:r>
            <a:r>
              <a:rPr lang="en-GB" sz="3800" dirty="0" smtClean="0"/>
              <a:t>original </a:t>
            </a:r>
            <a:r>
              <a:rPr lang="en-GB" sz="3800" b="1" dirty="0" smtClean="0"/>
              <a:t>formula </a:t>
            </a:r>
            <a:r>
              <a:rPr lang="en-GB" sz="3800" b="1" dirty="0"/>
              <a:t>for change</a:t>
            </a:r>
            <a:r>
              <a:rPr lang="en-GB" sz="3800" dirty="0"/>
              <a:t> was created by David </a:t>
            </a:r>
            <a:r>
              <a:rPr lang="en-GB" sz="3800" dirty="0" err="1" smtClean="0"/>
              <a:t>Gleicher</a:t>
            </a:r>
            <a:r>
              <a:rPr lang="en-GB" sz="3800" dirty="0"/>
              <a:t> and refined by Kathie </a:t>
            </a:r>
            <a:r>
              <a:rPr lang="en-GB" sz="3800" dirty="0" err="1"/>
              <a:t>Dannemiller</a:t>
            </a:r>
            <a:r>
              <a:rPr lang="en-GB" sz="3800" dirty="0"/>
              <a:t> in the 1980s</a:t>
            </a:r>
            <a:r>
              <a:rPr lang="en-GB" sz="3800" dirty="0" smtClean="0"/>
              <a:t>.</a:t>
            </a:r>
            <a:r>
              <a:rPr lang="en-GB" sz="3800" dirty="0"/>
              <a:t> </a:t>
            </a:r>
            <a:r>
              <a:rPr lang="en-GB" sz="3800" dirty="0" smtClean="0"/>
              <a:t>The </a:t>
            </a:r>
            <a:r>
              <a:rPr lang="en-GB" sz="3800" dirty="0"/>
              <a:t>original </a:t>
            </a:r>
            <a:r>
              <a:rPr lang="en-GB" sz="3800" dirty="0" smtClean="0"/>
              <a:t>formula was </a:t>
            </a:r>
            <a:r>
              <a:rPr lang="en-GB" sz="3800" dirty="0"/>
              <a:t>published </a:t>
            </a:r>
            <a:r>
              <a:rPr lang="en-GB" sz="3800" dirty="0" smtClean="0"/>
              <a:t>by </a:t>
            </a:r>
            <a:r>
              <a:rPr lang="en-GB" sz="3800" dirty="0" err="1"/>
              <a:t>Beckhard</a:t>
            </a:r>
            <a:r>
              <a:rPr lang="en-GB" sz="3800" dirty="0"/>
              <a:t> in his </a:t>
            </a:r>
            <a:r>
              <a:rPr lang="en-GB" sz="3800" dirty="0" err="1"/>
              <a:t>his</a:t>
            </a:r>
            <a:r>
              <a:rPr lang="en-GB" sz="3800" dirty="0"/>
              <a:t> widely read book </a:t>
            </a:r>
            <a:r>
              <a:rPr lang="en-GB" sz="3800" i="1" dirty="0"/>
              <a:t>Organizational Transitions</a:t>
            </a:r>
            <a:r>
              <a:rPr lang="en-GB" sz="3800" dirty="0"/>
              <a:t>.</a:t>
            </a:r>
          </a:p>
          <a:p>
            <a:endParaRPr lang="en-GB" dirty="0"/>
          </a:p>
        </p:txBody>
      </p:sp>
    </p:spTree>
    <p:extLst>
      <p:ext uri="{BB962C8B-B14F-4D97-AF65-F5344CB8AC3E}">
        <p14:creationId xmlns:p14="http://schemas.microsoft.com/office/powerpoint/2010/main" val="10205659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720080"/>
          </a:xfrm>
        </p:spPr>
        <p:txBody>
          <a:bodyPr>
            <a:normAutofit fontScale="90000"/>
          </a:bodyPr>
          <a:lstStyle/>
          <a:p>
            <a:r>
              <a:rPr lang="en-GB" dirty="0" smtClean="0"/>
              <a:t>Bg: </a:t>
            </a:r>
            <a:r>
              <a:rPr lang="en-GB" u="sng" dirty="0" smtClean="0"/>
              <a:t>(4) The Beckhard Model</a:t>
            </a:r>
            <a:br>
              <a:rPr lang="en-GB" u="sng" dirty="0" smtClean="0"/>
            </a:br>
            <a:endParaRPr lang="en-GB" u="sng" dirty="0"/>
          </a:p>
        </p:txBody>
      </p:sp>
      <p:sp>
        <p:nvSpPr>
          <p:cNvPr id="3" name="Content Placeholder 2"/>
          <p:cNvSpPr>
            <a:spLocks noGrp="1"/>
          </p:cNvSpPr>
          <p:nvPr>
            <p:ph idx="1"/>
          </p:nvPr>
        </p:nvSpPr>
        <p:spPr>
          <a:xfrm>
            <a:off x="0" y="908720"/>
            <a:ext cx="9144000" cy="5214974"/>
          </a:xfrm>
        </p:spPr>
        <p:txBody>
          <a:bodyPr>
            <a:noAutofit/>
          </a:bodyPr>
          <a:lstStyle/>
          <a:p>
            <a:r>
              <a:rPr lang="en-GB" sz="1800" dirty="0" smtClean="0"/>
              <a:t>Historically, the Beckhard change equation can be seen as a major milestone in the field of Organisational Development in that it acknowledged the role and importance of employee involvement in change.</a:t>
            </a:r>
          </a:p>
          <a:p>
            <a:r>
              <a:rPr lang="en-GB" sz="1800" b="1" dirty="0" smtClean="0"/>
              <a:t>It represented a significant shift in management thinking from the "command and control" of the industrial age to a ‘people centric’ approach common today.</a:t>
            </a:r>
          </a:p>
          <a:p>
            <a:r>
              <a:rPr lang="en-GB" sz="1800" dirty="0" smtClean="0"/>
              <a:t>Richard Beckhard has long been considered one of the founders of organisation development and the creator of the core framework for a large system change. He articulated a generic change framework, which comprises four main themes:</a:t>
            </a:r>
          </a:p>
          <a:p>
            <a:pPr>
              <a:buNone/>
            </a:pPr>
            <a:r>
              <a:rPr lang="en-GB" sz="1800" b="1" dirty="0" smtClean="0"/>
              <a:t>(1) Determining the need for change</a:t>
            </a:r>
            <a:r>
              <a:rPr lang="en-GB" sz="1800" dirty="0" smtClean="0"/>
              <a:t> - We must be clear why things need to change. We need to articulate why it is unacceptable and undesirable to conduct business in the same way. </a:t>
            </a:r>
            <a:r>
              <a:rPr lang="en-GB" sz="1800" b="1" dirty="0" smtClean="0"/>
              <a:t>If we are not dissatisfied with the present situation, then there is no motivation to change.</a:t>
            </a:r>
          </a:p>
          <a:p>
            <a:pPr>
              <a:buNone/>
            </a:pPr>
            <a:r>
              <a:rPr lang="en-GB" sz="1800" b="1" dirty="0" smtClean="0"/>
              <a:t>(2) Articulating a desired future</a:t>
            </a:r>
            <a:r>
              <a:rPr lang="en-GB" sz="1800" dirty="0" smtClean="0"/>
              <a:t> - Ensuring that your employees fully understand and can </a:t>
            </a:r>
            <a:r>
              <a:rPr lang="en-GB" sz="1800" b="1" dirty="0" smtClean="0"/>
              <a:t>picture their future as part of a changed organisation and can see their place in the new organization.</a:t>
            </a:r>
          </a:p>
          <a:p>
            <a:pPr>
              <a:buNone/>
            </a:pPr>
            <a:r>
              <a:rPr lang="en-GB" sz="1800" b="1" dirty="0" smtClean="0"/>
              <a:t>(3) Assessing the present and what needs to be changed in order to move to the desired future </a:t>
            </a:r>
            <a:r>
              <a:rPr lang="en-GB" sz="1800" dirty="0" smtClean="0"/>
              <a:t>- Making sure that each employee understands what they need to know what to do to prepare themselves for the change and what steps they need to take in order for this change to be successful.</a:t>
            </a:r>
          </a:p>
          <a:p>
            <a:pPr>
              <a:buNone/>
            </a:pPr>
            <a:r>
              <a:rPr lang="en-GB" sz="1800" b="1" dirty="0" smtClean="0"/>
              <a:t>(4) Getting to the desired future by managing the transition</a:t>
            </a:r>
            <a:r>
              <a:rPr lang="en-GB" sz="1800" dirty="0" smtClean="0"/>
              <a:t> - using external specialist help and appropriate processes.</a:t>
            </a:r>
            <a:endParaRPr lang="en-GB" sz="1800" dirty="0"/>
          </a:p>
        </p:txBody>
      </p:sp>
    </p:spTree>
    <p:extLst>
      <p:ext uri="{BB962C8B-B14F-4D97-AF65-F5344CB8AC3E}">
        <p14:creationId xmlns:p14="http://schemas.microsoft.com/office/powerpoint/2010/main" val="3755620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normAutofit fontScale="90000"/>
          </a:bodyPr>
          <a:lstStyle/>
          <a:p>
            <a:r>
              <a:rPr lang="en-GB" u="sng" dirty="0" smtClean="0"/>
              <a:t>Additional </a:t>
            </a:r>
            <a:r>
              <a:rPr lang="en-GB" b="1" u="sng" dirty="0" smtClean="0"/>
              <a:t/>
            </a:r>
            <a:br>
              <a:rPr lang="en-GB" b="1" u="sng" dirty="0" smtClean="0"/>
            </a:br>
            <a:r>
              <a:rPr lang="en-GB" b="1" u="sng" dirty="0" smtClean="0"/>
              <a:t>Change Management Theories</a:t>
            </a:r>
            <a:endParaRPr lang="en-GB" b="1" u="sng" dirty="0"/>
          </a:p>
        </p:txBody>
      </p:sp>
      <p:sp>
        <p:nvSpPr>
          <p:cNvPr id="3" name="Content Placeholder 2"/>
          <p:cNvSpPr>
            <a:spLocks noGrp="1"/>
          </p:cNvSpPr>
          <p:nvPr>
            <p:ph idx="1"/>
          </p:nvPr>
        </p:nvSpPr>
        <p:spPr>
          <a:xfrm>
            <a:off x="457200" y="1340768"/>
            <a:ext cx="8229600" cy="5040560"/>
          </a:xfrm>
        </p:spPr>
        <p:txBody>
          <a:bodyPr>
            <a:normAutofit/>
          </a:bodyPr>
          <a:lstStyle/>
          <a:p>
            <a:r>
              <a:rPr lang="en-GB" sz="2800" dirty="0" smtClean="0"/>
              <a:t>There are many change management theories, we have covered the theoretical models that represent the main body of work in this field. There are however a couple more experts in this field worth mentioning:</a:t>
            </a:r>
          </a:p>
          <a:p>
            <a:pPr marL="914400" lvl="1" indent="-514350">
              <a:buFont typeface="+mj-lt"/>
              <a:buAutoNum type="arabicPeriod"/>
            </a:pPr>
            <a:r>
              <a:rPr lang="en-GB" sz="3200" b="1" dirty="0" smtClean="0"/>
              <a:t>Daryl Conner </a:t>
            </a:r>
            <a:r>
              <a:rPr lang="en-GB" sz="3200" dirty="0" smtClean="0"/>
              <a:t>&amp;</a:t>
            </a:r>
          </a:p>
          <a:p>
            <a:pPr marL="914400" lvl="1" indent="-514350">
              <a:buFont typeface="+mj-lt"/>
              <a:buAutoNum type="arabicPeriod"/>
            </a:pPr>
            <a:r>
              <a:rPr lang="en-GB" sz="3200" b="1" dirty="0" smtClean="0"/>
              <a:t>William Bridges</a:t>
            </a:r>
            <a:r>
              <a:rPr lang="en-GB" sz="3200" dirty="0" smtClean="0"/>
              <a:t>.</a:t>
            </a:r>
          </a:p>
          <a:p>
            <a:endParaRPr lang="en-GB" sz="2800" dirty="0"/>
          </a:p>
        </p:txBody>
      </p:sp>
    </p:spTree>
    <p:extLst>
      <p:ext uri="{BB962C8B-B14F-4D97-AF65-F5344CB8AC3E}">
        <p14:creationId xmlns:p14="http://schemas.microsoft.com/office/powerpoint/2010/main" val="27541080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Activity: Conner &amp; Bridges</a:t>
            </a:r>
            <a:endParaRPr lang="en-GB" dirty="0"/>
          </a:p>
        </p:txBody>
      </p:sp>
      <p:sp>
        <p:nvSpPr>
          <p:cNvPr id="3" name="Content Placeholder 2"/>
          <p:cNvSpPr>
            <a:spLocks noGrp="1"/>
          </p:cNvSpPr>
          <p:nvPr>
            <p:ph idx="1"/>
          </p:nvPr>
        </p:nvSpPr>
        <p:spPr>
          <a:xfrm>
            <a:off x="457200" y="1600200"/>
            <a:ext cx="8363272" cy="4525963"/>
          </a:xfrm>
        </p:spPr>
        <p:txBody>
          <a:bodyPr/>
          <a:lstStyle/>
          <a:p>
            <a:r>
              <a:rPr lang="en-GB" dirty="0"/>
              <a:t>Research and document a definition </a:t>
            </a:r>
            <a:r>
              <a:rPr lang="en-GB" dirty="0" smtClean="0"/>
              <a:t>of ‘</a:t>
            </a:r>
            <a:r>
              <a:rPr lang="en-GB" b="1" dirty="0" smtClean="0"/>
              <a:t>Conner’s Questions’ Change Management theory</a:t>
            </a:r>
            <a:r>
              <a:rPr lang="en-GB" dirty="0" smtClean="0"/>
              <a:t>?</a:t>
            </a:r>
          </a:p>
          <a:p>
            <a:endParaRPr lang="en-GB" dirty="0"/>
          </a:p>
          <a:p>
            <a:r>
              <a:rPr lang="en-GB" dirty="0"/>
              <a:t>Research and document a definition </a:t>
            </a:r>
            <a:r>
              <a:rPr lang="en-GB" dirty="0" smtClean="0"/>
              <a:t>and illustration of ‘</a:t>
            </a:r>
            <a:r>
              <a:rPr lang="en-GB" b="1" dirty="0" smtClean="0"/>
              <a:t>Bridge’s 3-phase’ Change </a:t>
            </a:r>
            <a:r>
              <a:rPr lang="en-GB" b="1" dirty="0"/>
              <a:t>Management theory</a:t>
            </a:r>
            <a:r>
              <a:rPr lang="en-GB" dirty="0"/>
              <a:t>?</a:t>
            </a:r>
          </a:p>
          <a:p>
            <a:endParaRPr lang="en-GB" dirty="0" smtClean="0"/>
          </a:p>
          <a:p>
            <a:endParaRPr lang="en-GB" dirty="0"/>
          </a:p>
          <a:p>
            <a:endParaRPr lang="en-GB" dirty="0"/>
          </a:p>
        </p:txBody>
      </p:sp>
    </p:spTree>
    <p:extLst>
      <p:ext uri="{BB962C8B-B14F-4D97-AF65-F5344CB8AC3E}">
        <p14:creationId xmlns:p14="http://schemas.microsoft.com/office/powerpoint/2010/main" val="6284694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752"/>
            <a:ext cx="8229600" cy="1143000"/>
          </a:xfrm>
        </p:spPr>
        <p:txBody>
          <a:bodyPr/>
          <a:lstStyle/>
          <a:p>
            <a:r>
              <a:rPr lang="en-GB" sz="2000" dirty="0" smtClean="0"/>
              <a:t>Bg: </a:t>
            </a:r>
            <a:r>
              <a:rPr lang="en-GB" u="sng" dirty="0" smtClean="0"/>
              <a:t>Daryl Conner Model</a:t>
            </a:r>
            <a:endParaRPr lang="en-GB" u="sng" dirty="0"/>
          </a:p>
        </p:txBody>
      </p:sp>
      <p:sp>
        <p:nvSpPr>
          <p:cNvPr id="5" name="Content Placeholder 2"/>
          <p:cNvSpPr>
            <a:spLocks noGrp="1"/>
          </p:cNvSpPr>
          <p:nvPr>
            <p:ph idx="1"/>
          </p:nvPr>
        </p:nvSpPr>
        <p:spPr>
          <a:xfrm>
            <a:off x="214282" y="1309230"/>
            <a:ext cx="6013902" cy="5072098"/>
          </a:xfrm>
        </p:spPr>
        <p:txBody>
          <a:bodyPr>
            <a:normAutofit fontScale="62500" lnSpcReduction="20000"/>
          </a:bodyPr>
          <a:lstStyle/>
          <a:p>
            <a:r>
              <a:rPr lang="en-GB" dirty="0" smtClean="0"/>
              <a:t>Daryl Conner starts by saying that given that people will resist change - and that resistance will be articulated as "why?" - he suggests [in his book "Managing at the Speed of Change"] that </a:t>
            </a:r>
            <a:r>
              <a:rPr lang="en-GB" b="1" dirty="0" smtClean="0"/>
              <a:t>senior management prepare very thorough answers to the following questions:</a:t>
            </a:r>
          </a:p>
          <a:p>
            <a:pPr>
              <a:buNone/>
            </a:pPr>
            <a:endParaRPr lang="en-GB" b="1" dirty="0" smtClean="0"/>
          </a:p>
          <a:p>
            <a:pPr lvl="1"/>
            <a:r>
              <a:rPr lang="en-GB" dirty="0" smtClean="0"/>
              <a:t>What's wrong with the way we've been doing things?</a:t>
            </a:r>
          </a:p>
          <a:p>
            <a:pPr lvl="1"/>
            <a:r>
              <a:rPr lang="en-GB" dirty="0" smtClean="0"/>
              <a:t>Why were we doing them wrong before?</a:t>
            </a:r>
          </a:p>
          <a:p>
            <a:pPr lvl="1"/>
            <a:r>
              <a:rPr lang="en-GB" dirty="0" smtClean="0"/>
              <a:t>What will happen to me?</a:t>
            </a:r>
          </a:p>
          <a:p>
            <a:pPr lvl="1"/>
            <a:r>
              <a:rPr lang="en-GB" dirty="0" smtClean="0"/>
              <a:t>When?</a:t>
            </a:r>
          </a:p>
          <a:p>
            <a:pPr lvl="1"/>
            <a:r>
              <a:rPr lang="en-GB" dirty="0" smtClean="0"/>
              <a:t>What can I do about it?</a:t>
            </a:r>
          </a:p>
          <a:p>
            <a:pPr lvl="1"/>
            <a:r>
              <a:rPr lang="en-GB" dirty="0" smtClean="0"/>
              <a:t>What is expected of me?</a:t>
            </a:r>
          </a:p>
          <a:p>
            <a:pPr lvl="1"/>
            <a:r>
              <a:rPr lang="en-GB" dirty="0" smtClean="0"/>
              <a:t>What does it mean in my day-to-day job?</a:t>
            </a:r>
          </a:p>
          <a:p>
            <a:pPr lvl="1"/>
            <a:r>
              <a:rPr lang="en-GB" dirty="0" smtClean="0"/>
              <a:t>What will management or leadership do about it?</a:t>
            </a:r>
          </a:p>
          <a:p>
            <a:pPr lvl="1"/>
            <a:r>
              <a:rPr lang="en-GB" dirty="0" smtClean="0"/>
              <a:t>If I encounter problems, what do I do, who can I turn to?</a:t>
            </a:r>
            <a:br>
              <a:rPr lang="en-GB" dirty="0" smtClean="0"/>
            </a:br>
            <a:endParaRPr lang="en-GB" dirty="0"/>
          </a:p>
        </p:txBody>
      </p:sp>
      <p:pic>
        <p:nvPicPr>
          <p:cNvPr id="1026" name="Picture 2" descr="http://www.connerpartners.com/wp-content/uploads/photo_conner-square.jpg"/>
          <p:cNvPicPr>
            <a:picLocks noChangeAspect="1" noChangeArrowheads="1"/>
          </p:cNvPicPr>
          <p:nvPr/>
        </p:nvPicPr>
        <p:blipFill rotWithShape="1">
          <a:blip r:embed="rId2">
            <a:extLst>
              <a:ext uri="{28A0092B-C50C-407E-A947-70E740481C1C}">
                <a14:useLocalDpi xmlns:a14="http://schemas.microsoft.com/office/drawing/2010/main" val="0"/>
              </a:ext>
            </a:extLst>
          </a:blip>
          <a:srcRect l="15845" r="16252"/>
          <a:stretch/>
        </p:blipFill>
        <p:spPr bwMode="auto">
          <a:xfrm>
            <a:off x="6228184" y="1196752"/>
            <a:ext cx="2732726" cy="26026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692863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28612"/>
            <a:ext cx="8229600" cy="1143000"/>
          </a:xfrm>
        </p:spPr>
        <p:txBody>
          <a:bodyPr>
            <a:normAutofit fontScale="90000"/>
          </a:bodyPr>
          <a:lstStyle/>
          <a:p>
            <a:r>
              <a:rPr lang="en-GB" sz="2200" dirty="0"/>
              <a:t>Bg: </a:t>
            </a:r>
            <a:r>
              <a:rPr lang="en-GB" u="sng" dirty="0" smtClean="0"/>
              <a:t>William Bridges</a:t>
            </a:r>
            <a:br>
              <a:rPr lang="en-GB" u="sng" dirty="0" smtClean="0"/>
            </a:br>
            <a:r>
              <a:rPr lang="en-GB" sz="2000" u="sng" dirty="0" smtClean="0"/>
              <a:t>Navigating the transitions of change</a:t>
            </a:r>
            <a:r>
              <a:rPr lang="en-GB" u="sng" dirty="0" smtClean="0"/>
              <a:t/>
            </a:r>
            <a:br>
              <a:rPr lang="en-GB" u="sng" dirty="0" smtClean="0"/>
            </a:br>
            <a:endParaRPr lang="en-GB" u="sng" dirty="0"/>
          </a:p>
        </p:txBody>
      </p:sp>
      <p:sp>
        <p:nvSpPr>
          <p:cNvPr id="3" name="Content Placeholder 2"/>
          <p:cNvSpPr>
            <a:spLocks noGrp="1"/>
          </p:cNvSpPr>
          <p:nvPr>
            <p:ph idx="1"/>
          </p:nvPr>
        </p:nvSpPr>
        <p:spPr>
          <a:xfrm>
            <a:off x="251520" y="1235893"/>
            <a:ext cx="8712968" cy="4785395"/>
          </a:xfrm>
        </p:spPr>
        <p:txBody>
          <a:bodyPr>
            <a:noAutofit/>
          </a:bodyPr>
          <a:lstStyle/>
          <a:p>
            <a:r>
              <a:rPr lang="en-GB" sz="2100" dirty="0" smtClean="0"/>
              <a:t>William Bridges focuses on transitions and the psychological changes that lie behind significant organisational change.</a:t>
            </a:r>
          </a:p>
          <a:p>
            <a:r>
              <a:rPr lang="en-GB" sz="2100" dirty="0" smtClean="0"/>
              <a:t>He maintains that the situational changes are not as difficult for companies to make as the psychological transitions of the people impacted by the change.</a:t>
            </a:r>
          </a:p>
          <a:p>
            <a:r>
              <a:rPr lang="en-GB" sz="2100" dirty="0" smtClean="0"/>
              <a:t>William Bridges' theory involves a three-phase process of:</a:t>
            </a:r>
          </a:p>
          <a:p>
            <a:pPr>
              <a:buNone/>
            </a:pPr>
            <a:r>
              <a:rPr lang="en-GB" sz="2100" b="1" dirty="0" smtClean="0"/>
              <a:t>(1) Ending, Losing, Letting Go </a:t>
            </a:r>
            <a:r>
              <a:rPr lang="en-GB" sz="2100" dirty="0" smtClean="0"/>
              <a:t>- helping people deal with their tangible and intangible losses and mentally prepare them to move on.</a:t>
            </a:r>
          </a:p>
          <a:p>
            <a:pPr>
              <a:buNone/>
            </a:pPr>
            <a:r>
              <a:rPr lang="en-GB" sz="2100" b="1" dirty="0" smtClean="0"/>
              <a:t>(2) The Neutral Zone</a:t>
            </a:r>
            <a:r>
              <a:rPr lang="en-GB" sz="2100" dirty="0" smtClean="0"/>
              <a:t> - critical psychological realignments and re-patterning takes place. This is all about helping get people through it, and capitalising on all the confusion by encouraging them to be innovators.</a:t>
            </a:r>
          </a:p>
          <a:p>
            <a:pPr>
              <a:buNone/>
            </a:pPr>
            <a:r>
              <a:rPr lang="en-GB" sz="2100" b="1" dirty="0" smtClean="0"/>
              <a:t>(3) The New Beginning</a:t>
            </a:r>
            <a:r>
              <a:rPr lang="en-GB" sz="2100" dirty="0" smtClean="0"/>
              <a:t> - helping people develop the new identity, experience the new energy, and discover the new sense of purpose that make the change begin to work.</a:t>
            </a:r>
          </a:p>
          <a:p>
            <a:endParaRPr lang="en-GB" sz="2100" dirty="0"/>
          </a:p>
        </p:txBody>
      </p:sp>
    </p:spTree>
    <p:extLst>
      <p:ext uri="{BB962C8B-B14F-4D97-AF65-F5344CB8AC3E}">
        <p14:creationId xmlns:p14="http://schemas.microsoft.com/office/powerpoint/2010/main" val="292392243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Bg: </a:t>
            </a:r>
            <a:r>
              <a:rPr lang="en-GB" u="sng" dirty="0" smtClean="0"/>
              <a:t>William Bridge  - </a:t>
            </a:r>
            <a:br>
              <a:rPr lang="en-GB" u="sng" dirty="0" smtClean="0"/>
            </a:br>
            <a:r>
              <a:rPr lang="en-GB" sz="2000" u="sng" dirty="0" smtClean="0"/>
              <a:t>3 Guidelines to Successful Change Management</a:t>
            </a:r>
            <a:r>
              <a:rPr lang="en-GB" u="sng" dirty="0" smtClean="0"/>
              <a:t/>
            </a:r>
            <a:br>
              <a:rPr lang="en-GB" u="sng" dirty="0" smtClean="0"/>
            </a:br>
            <a:endParaRPr lang="en-GB" u="sng" dirty="0"/>
          </a:p>
        </p:txBody>
      </p:sp>
      <p:sp>
        <p:nvSpPr>
          <p:cNvPr id="3" name="Content Placeholder 2"/>
          <p:cNvSpPr>
            <a:spLocks noGrp="1"/>
          </p:cNvSpPr>
          <p:nvPr>
            <p:ph idx="1"/>
          </p:nvPr>
        </p:nvSpPr>
        <p:spPr>
          <a:xfrm>
            <a:off x="0" y="1214422"/>
            <a:ext cx="9144000" cy="5357850"/>
          </a:xfrm>
        </p:spPr>
        <p:txBody>
          <a:bodyPr>
            <a:normAutofit fontScale="85000" lnSpcReduction="10000"/>
          </a:bodyPr>
          <a:lstStyle/>
          <a:p>
            <a:r>
              <a:rPr lang="en-GB" b="1" dirty="0" smtClean="0"/>
              <a:t>Bridge’s states that Change is an emotional business</a:t>
            </a:r>
            <a:r>
              <a:rPr lang="en-GB" dirty="0" smtClean="0"/>
              <a:t>. The failure to address the human impacts of change is at the root of most failed change initiatives. It is not enough just to ‘</a:t>
            </a:r>
            <a:r>
              <a:rPr lang="en-GB" b="1" dirty="0" smtClean="0"/>
              <a:t>manage</a:t>
            </a:r>
            <a:r>
              <a:rPr lang="en-GB" dirty="0" smtClean="0"/>
              <a:t>’ change; people need to be ‘</a:t>
            </a:r>
            <a:r>
              <a:rPr lang="en-GB" b="1" dirty="0" smtClean="0"/>
              <a:t>Led</a:t>
            </a:r>
            <a:r>
              <a:rPr lang="en-GB" dirty="0" smtClean="0"/>
              <a:t>’ through change.</a:t>
            </a:r>
          </a:p>
          <a:p>
            <a:r>
              <a:rPr lang="en-GB" dirty="0" smtClean="0"/>
              <a:t>One of the major change leadership priorities is recognising and addressing </a:t>
            </a:r>
            <a:r>
              <a:rPr lang="en-GB" b="1" dirty="0" smtClean="0"/>
              <a:t>the inner psychological and emotional </a:t>
            </a:r>
            <a:r>
              <a:rPr lang="en-GB" dirty="0" smtClean="0"/>
              <a:t>adjustments that people move through in response to external organisational change events.</a:t>
            </a:r>
          </a:p>
          <a:p>
            <a:r>
              <a:rPr lang="en-GB" dirty="0" smtClean="0"/>
              <a:t>William Bridges draws the important distinction between organisational change and what he calls the "</a:t>
            </a:r>
            <a:r>
              <a:rPr lang="en-GB" b="1" dirty="0" smtClean="0"/>
              <a:t>transition</a:t>
            </a:r>
            <a:r>
              <a:rPr lang="en-GB" dirty="0" smtClean="0"/>
              <a:t>" that people need to move through in order to successfully adapt to the new circumstances arising from that change.</a:t>
            </a:r>
            <a:endParaRPr lang="en-GB" dirty="0"/>
          </a:p>
        </p:txBody>
      </p:sp>
    </p:spTree>
    <p:extLst>
      <p:ext uri="{BB962C8B-B14F-4D97-AF65-F5344CB8AC3E}">
        <p14:creationId xmlns:p14="http://schemas.microsoft.com/office/powerpoint/2010/main" val="366041391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446868"/>
            <a:ext cx="9144000" cy="5286388"/>
          </a:xfrm>
        </p:spPr>
        <p:txBody>
          <a:bodyPr>
            <a:noAutofit/>
          </a:bodyPr>
          <a:lstStyle/>
          <a:p>
            <a:pPr>
              <a:buNone/>
            </a:pPr>
            <a:r>
              <a:rPr lang="en-GB" sz="1200" dirty="0" smtClean="0"/>
              <a:t>Here are some guidelines that Bridges' highlights:</a:t>
            </a:r>
          </a:p>
          <a:p>
            <a:pPr>
              <a:buNone/>
            </a:pPr>
            <a:endParaRPr lang="en-GB" sz="1200" dirty="0" smtClean="0"/>
          </a:p>
          <a:p>
            <a:pPr marL="457200" indent="-457200">
              <a:buAutoNum type="arabicParenBoth"/>
            </a:pPr>
            <a:r>
              <a:rPr lang="en-GB" sz="1200" b="1" dirty="0" smtClean="0"/>
              <a:t>"Transition readiness" is best indicated by an organisations legacy of change initiatives</a:t>
            </a:r>
            <a:endParaRPr lang="en-GB" sz="1200" dirty="0" smtClean="0"/>
          </a:p>
          <a:p>
            <a:pPr marL="457200" indent="-457200"/>
            <a:r>
              <a:rPr lang="en-GB" sz="1200" dirty="0" smtClean="0"/>
              <a:t>One of the first assessments is of what he calls "transition readiness". One of the things we inquire into is the organisation's history of changes, both those that worked and those that didn't.“ </a:t>
            </a:r>
          </a:p>
          <a:p>
            <a:pPr marL="457200" indent="-457200"/>
            <a:r>
              <a:rPr lang="en-GB" sz="1200" dirty="0" smtClean="0"/>
              <a:t>Look at the scars left by successful as well as unsuccessful initiatives.</a:t>
            </a:r>
          </a:p>
          <a:p>
            <a:pPr marL="457200" indent="-457200"/>
            <a:r>
              <a:rPr lang="en-GB" sz="1200" dirty="0" smtClean="0"/>
              <a:t>From a change leadership perspective, it is crucial to understand and address the scar tissue left by previous initiatives. The most effective way of doing this is by actions - by demonstrating </a:t>
            </a:r>
            <a:r>
              <a:rPr lang="en-GB" sz="1200" b="1" dirty="0" smtClean="0"/>
              <a:t>that you as change leader do understand and care, </a:t>
            </a:r>
            <a:r>
              <a:rPr lang="en-GB" sz="1200" dirty="0" smtClean="0"/>
              <a:t>and that you are taking </a:t>
            </a:r>
            <a:r>
              <a:rPr lang="en-GB" sz="1200" b="1" dirty="0" smtClean="0"/>
              <a:t>steps to heal the pain</a:t>
            </a:r>
            <a:r>
              <a:rPr lang="en-GB" sz="1200" dirty="0" smtClean="0"/>
              <a:t>.</a:t>
            </a:r>
          </a:p>
          <a:p>
            <a:pPr>
              <a:buNone/>
            </a:pPr>
            <a:r>
              <a:rPr lang="en-GB" sz="1200" b="1" dirty="0"/>
              <a:t>(2) Executive detachment from everyday work impedes transition</a:t>
            </a:r>
            <a:endParaRPr lang="en-GB" sz="1200" dirty="0"/>
          </a:p>
          <a:p>
            <a:r>
              <a:rPr lang="en-GB" sz="1200" dirty="0"/>
              <a:t>Many directors and senior managers have the emotional detachment and objectivity to make clear, sound strategic decisions yet seem to lack the "counter-balancing" self-awareness and emotional intelligence to realise the impact of their decisions.</a:t>
            </a:r>
          </a:p>
          <a:p>
            <a:r>
              <a:rPr lang="en-GB" sz="1200" dirty="0"/>
              <a:t>This omission frequently [and unnecessarily] delays or jeopardises the implementation of their strategic vision and the realisation of the organisational benefits.</a:t>
            </a:r>
          </a:p>
          <a:p>
            <a:r>
              <a:rPr lang="en-GB" sz="1200" dirty="0"/>
              <a:t>Bridges: "These executives' detachment from the everyday work, which is so often defended as necessary to be 'strategic,' keeps these people from understanding what has to happen for changes to work successfully.”</a:t>
            </a:r>
          </a:p>
          <a:p>
            <a:r>
              <a:rPr lang="en-GB" sz="1200" dirty="0"/>
              <a:t>In my view, </a:t>
            </a:r>
            <a:r>
              <a:rPr lang="en-GB" sz="1200" b="1" dirty="0"/>
              <a:t>the reality is that most organisational leaders come from technical, operational or financial backgrounds and, to put it bluntly, do not have the necessary people skills or experience to lead their people through a transition.</a:t>
            </a:r>
          </a:p>
          <a:p>
            <a:r>
              <a:rPr lang="en-GB" sz="1200" dirty="0"/>
              <a:t>Bridges makes the point that it is significant that: "the great leaders, from Moses and Caesar to Lincoln and Lee, were </a:t>
            </a:r>
            <a:r>
              <a:rPr lang="en-GB" sz="1200" b="1" dirty="0"/>
              <a:t>people who deeply understood the people they were leading</a:t>
            </a:r>
            <a:r>
              <a:rPr lang="en-GB" sz="1200" dirty="0"/>
              <a:t>."</a:t>
            </a:r>
          </a:p>
          <a:p>
            <a:pPr>
              <a:buNone/>
            </a:pPr>
            <a:r>
              <a:rPr lang="en-GB" sz="1200" b="1" dirty="0"/>
              <a:t>3) Debrief thoroughly after each change initiative - find out what worked and what didn't:</a:t>
            </a:r>
            <a:endParaRPr lang="en-GB" sz="1200" dirty="0"/>
          </a:p>
          <a:p>
            <a:r>
              <a:rPr lang="en-GB" sz="1200" dirty="0"/>
              <a:t>Bridges says that senior executives are usually in such a hurry to move on to the next change that they fail to learn from each concluding change initiative. He says that executives need to undertake a careful debrief to identify key lessons learnt.</a:t>
            </a:r>
          </a:p>
          <a:p>
            <a:r>
              <a:rPr lang="en-GB" sz="1200" dirty="0"/>
              <a:t>He shares this anecdote: "I first realized that after helping a 50,000-person technology company close a fabricating plant. It went very well--they actually doubled productivity per person during the closedown process! But when they called to ask for help in shutting another facility, I discovered that they had 'forgotten' what they had done with the previous shutdown.“</a:t>
            </a:r>
          </a:p>
          <a:p>
            <a:r>
              <a:rPr lang="en-GB" sz="1200" dirty="0"/>
              <a:t>In Bridges' view, senior executives </a:t>
            </a:r>
            <a:r>
              <a:rPr lang="en-GB" sz="1200" b="1" dirty="0"/>
              <a:t>need to regard every change initiative as a thorough learning experience</a:t>
            </a:r>
            <a:r>
              <a:rPr lang="en-GB" sz="1200" dirty="0"/>
              <a:t>, to ascertain what worked and didn't and why i.e. To reflect and LEARN to hold the knowledge/wisdom gained from the initial experience.</a:t>
            </a:r>
          </a:p>
          <a:p>
            <a:pPr marL="0" indent="0">
              <a:buNone/>
            </a:pPr>
            <a:endParaRPr lang="en-GB" sz="1200" dirty="0" smtClean="0"/>
          </a:p>
        </p:txBody>
      </p:sp>
      <p:sp>
        <p:nvSpPr>
          <p:cNvPr id="4" name="TextBox 3"/>
          <p:cNvSpPr txBox="1"/>
          <p:nvPr/>
        </p:nvSpPr>
        <p:spPr>
          <a:xfrm>
            <a:off x="0" y="6643710"/>
            <a:ext cx="6072198" cy="215444"/>
          </a:xfrm>
          <a:prstGeom prst="rect">
            <a:avLst/>
          </a:prstGeom>
          <a:noFill/>
        </p:spPr>
        <p:txBody>
          <a:bodyPr wrap="square" rtlCol="0">
            <a:spAutoFit/>
          </a:bodyPr>
          <a:lstStyle/>
          <a:p>
            <a:r>
              <a:rPr lang="en-GB" sz="800" dirty="0" smtClean="0">
                <a:hlinkClick r:id="rId2"/>
              </a:rPr>
              <a:t>http://www.strategies-for-managing-change.com</a:t>
            </a:r>
            <a:endParaRPr lang="en-GB" sz="800" dirty="0"/>
          </a:p>
        </p:txBody>
      </p:sp>
    </p:spTree>
    <p:extLst>
      <p:ext uri="{BB962C8B-B14F-4D97-AF65-F5344CB8AC3E}">
        <p14:creationId xmlns:p14="http://schemas.microsoft.com/office/powerpoint/2010/main" val="3201673719"/>
      </p:ext>
    </p:extLst>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Part 2</a:t>
            </a:r>
            <a:endParaRPr lang="en-GB" dirty="0"/>
          </a:p>
        </p:txBody>
      </p:sp>
    </p:spTree>
    <p:extLst>
      <p:ext uri="{BB962C8B-B14F-4D97-AF65-F5344CB8AC3E}">
        <p14:creationId xmlns:p14="http://schemas.microsoft.com/office/powerpoint/2010/main" val="1684468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Activity: The Kübler-Ross Model</a:t>
            </a:r>
            <a:endParaRPr lang="en-GB" dirty="0"/>
          </a:p>
        </p:txBody>
      </p:sp>
      <p:sp>
        <p:nvSpPr>
          <p:cNvPr id="3" name="Content Placeholder 2"/>
          <p:cNvSpPr>
            <a:spLocks noGrp="1"/>
          </p:cNvSpPr>
          <p:nvPr>
            <p:ph idx="1"/>
          </p:nvPr>
        </p:nvSpPr>
        <p:spPr>
          <a:xfrm>
            <a:off x="457200" y="1600200"/>
            <a:ext cx="8363272" cy="4525963"/>
          </a:xfrm>
        </p:spPr>
        <p:txBody>
          <a:bodyPr/>
          <a:lstStyle/>
          <a:p>
            <a:r>
              <a:rPr lang="en-GB" dirty="0"/>
              <a:t>Research and document a definition of </a:t>
            </a:r>
            <a:r>
              <a:rPr lang="en-GB" dirty="0" smtClean="0"/>
              <a:t>the </a:t>
            </a:r>
            <a:r>
              <a:rPr lang="en-GB" b="1" dirty="0" err="1" smtClean="0"/>
              <a:t>Kübler</a:t>
            </a:r>
            <a:r>
              <a:rPr lang="en-GB" b="1" dirty="0" smtClean="0"/>
              <a:t>-Ross model </a:t>
            </a:r>
            <a:r>
              <a:rPr lang="en-GB" dirty="0" smtClean="0"/>
              <a:t>including </a:t>
            </a:r>
            <a:r>
              <a:rPr lang="en-GB" dirty="0"/>
              <a:t>the 5 </a:t>
            </a:r>
            <a:r>
              <a:rPr lang="en-GB" dirty="0" smtClean="0"/>
              <a:t>Stages?</a:t>
            </a:r>
          </a:p>
          <a:p>
            <a:pPr marL="0" indent="0">
              <a:buNone/>
            </a:pPr>
            <a:endParaRPr lang="en-GB" dirty="0"/>
          </a:p>
          <a:p>
            <a:r>
              <a:rPr lang="en-GB" dirty="0"/>
              <a:t>Research and document </a:t>
            </a:r>
            <a:r>
              <a:rPr lang="en-GB" dirty="0" smtClean="0"/>
              <a:t>the </a:t>
            </a:r>
            <a:r>
              <a:rPr lang="en-GB" b="1" dirty="0"/>
              <a:t>Kübler-Ross </a:t>
            </a:r>
            <a:r>
              <a:rPr lang="en-GB" b="1" dirty="0" smtClean="0"/>
              <a:t>model</a:t>
            </a:r>
            <a:r>
              <a:rPr lang="en-GB" dirty="0" smtClean="0"/>
              <a:t> </a:t>
            </a:r>
            <a:r>
              <a:rPr lang="en-GB" b="1" dirty="0" smtClean="0"/>
              <a:t>and Change Management</a:t>
            </a:r>
            <a:r>
              <a:rPr lang="en-GB" dirty="0" smtClean="0"/>
              <a:t>?</a:t>
            </a:r>
          </a:p>
          <a:p>
            <a:endParaRPr lang="en-GB" dirty="0" smtClean="0"/>
          </a:p>
          <a:p>
            <a:r>
              <a:rPr lang="en-GB" dirty="0"/>
              <a:t>Research document </a:t>
            </a:r>
            <a:r>
              <a:rPr lang="en-GB" dirty="0" smtClean="0"/>
              <a:t>and </a:t>
            </a:r>
            <a:r>
              <a:rPr lang="en-GB" dirty="0"/>
              <a:t>illustrate the </a:t>
            </a:r>
            <a:r>
              <a:rPr lang="en-GB" b="1" dirty="0"/>
              <a:t>Change Roller Coaster Model</a:t>
            </a:r>
            <a:r>
              <a:rPr lang="en-GB" dirty="0"/>
              <a:t>?</a:t>
            </a:r>
          </a:p>
          <a:p>
            <a:endParaRPr lang="en-GB" dirty="0"/>
          </a:p>
          <a:p>
            <a:endParaRPr lang="en-GB" dirty="0"/>
          </a:p>
        </p:txBody>
      </p:sp>
    </p:spTree>
    <p:extLst>
      <p:ext uri="{BB962C8B-B14F-4D97-AF65-F5344CB8AC3E}">
        <p14:creationId xmlns:p14="http://schemas.microsoft.com/office/powerpoint/2010/main" val="6526231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43000"/>
          </a:xfrm>
        </p:spPr>
        <p:txBody>
          <a:bodyPr>
            <a:normAutofit/>
          </a:bodyPr>
          <a:lstStyle/>
          <a:p>
            <a:r>
              <a:rPr lang="en-GB" dirty="0"/>
              <a:t>Bg</a:t>
            </a:r>
            <a:r>
              <a:rPr lang="en-GB" dirty="0" smtClean="0"/>
              <a:t>: </a:t>
            </a:r>
            <a:r>
              <a:rPr lang="en-GB" u="sng" dirty="0" smtClean="0"/>
              <a:t>(2) Kübler-Ross Model</a:t>
            </a:r>
            <a:endParaRPr lang="en-GB" u="sng" dirty="0"/>
          </a:p>
        </p:txBody>
      </p:sp>
      <p:sp>
        <p:nvSpPr>
          <p:cNvPr id="3" name="Content Placeholder 2"/>
          <p:cNvSpPr>
            <a:spLocks noGrp="1"/>
          </p:cNvSpPr>
          <p:nvPr>
            <p:ph idx="1"/>
          </p:nvPr>
        </p:nvSpPr>
        <p:spPr>
          <a:xfrm>
            <a:off x="35496" y="980728"/>
            <a:ext cx="9108504" cy="4929222"/>
          </a:xfrm>
        </p:spPr>
        <p:txBody>
          <a:bodyPr>
            <a:normAutofit/>
          </a:bodyPr>
          <a:lstStyle/>
          <a:p>
            <a:r>
              <a:rPr lang="en-GB" sz="2400" b="1" dirty="0" smtClean="0"/>
              <a:t>Inspirational Quote from Elisabeth Kübler-Ross: </a:t>
            </a:r>
            <a:r>
              <a:rPr lang="en-GB" sz="2400" dirty="0" smtClean="0"/>
              <a:t>“When we face the worst that can happen in any situation, we grow.”</a:t>
            </a:r>
          </a:p>
          <a:p>
            <a:pPr>
              <a:buNone/>
            </a:pPr>
            <a:endParaRPr lang="en-GB" sz="2400" dirty="0" smtClean="0"/>
          </a:p>
          <a:p>
            <a:pPr>
              <a:buNone/>
            </a:pPr>
            <a:endParaRPr lang="en-GB" sz="2400" b="1" dirty="0" smtClean="0"/>
          </a:p>
        </p:txBody>
      </p:sp>
      <p:pic>
        <p:nvPicPr>
          <p:cNvPr id="4" name="Picture 3" descr="ekr01.jpg"/>
          <p:cNvPicPr>
            <a:picLocks noChangeAspect="1"/>
          </p:cNvPicPr>
          <p:nvPr/>
        </p:nvPicPr>
        <p:blipFill>
          <a:blip r:embed="rId2" cstate="print"/>
          <a:stretch>
            <a:fillRect/>
          </a:stretch>
        </p:blipFill>
        <p:spPr>
          <a:xfrm>
            <a:off x="2411760" y="1844824"/>
            <a:ext cx="4680520" cy="3737064"/>
          </a:xfrm>
          <a:prstGeom prst="rect">
            <a:avLst/>
          </a:prstGeom>
        </p:spPr>
      </p:pic>
      <p:sp>
        <p:nvSpPr>
          <p:cNvPr id="5" name="TextBox 4"/>
          <p:cNvSpPr txBox="1"/>
          <p:nvPr/>
        </p:nvSpPr>
        <p:spPr>
          <a:xfrm>
            <a:off x="2339752" y="5589240"/>
            <a:ext cx="3384376" cy="215444"/>
          </a:xfrm>
          <a:prstGeom prst="rect">
            <a:avLst/>
          </a:prstGeom>
          <a:noFill/>
        </p:spPr>
        <p:txBody>
          <a:bodyPr wrap="square" rtlCol="0">
            <a:spAutoFit/>
          </a:bodyPr>
          <a:lstStyle/>
          <a:p>
            <a:r>
              <a:rPr lang="en-GB" sz="800" dirty="0" smtClean="0">
                <a:hlinkClick r:id="rId3"/>
              </a:rPr>
              <a:t>http://actsoffaithblog.com/inspirational-quotes-elisabeth-kubler-ross</a:t>
            </a:r>
            <a:endParaRPr lang="en-GB" sz="800" dirty="0"/>
          </a:p>
        </p:txBody>
      </p:sp>
      <p:sp>
        <p:nvSpPr>
          <p:cNvPr id="7" name="TextBox 6"/>
          <p:cNvSpPr txBox="1"/>
          <p:nvPr/>
        </p:nvSpPr>
        <p:spPr>
          <a:xfrm>
            <a:off x="0" y="5805264"/>
            <a:ext cx="9144000" cy="1323439"/>
          </a:xfrm>
          <a:prstGeom prst="rect">
            <a:avLst/>
          </a:prstGeom>
          <a:noFill/>
        </p:spPr>
        <p:txBody>
          <a:bodyPr wrap="square" rtlCol="0">
            <a:spAutoFit/>
          </a:bodyPr>
          <a:lstStyle/>
          <a:p>
            <a:r>
              <a:rPr lang="en-GB" sz="2000" dirty="0" smtClean="0"/>
              <a:t>The major significance of the Kubler-Ross model is that it maps the </a:t>
            </a:r>
            <a:r>
              <a:rPr lang="en-GB" sz="2000" b="1" dirty="0" smtClean="0"/>
              <a:t>emotional responses </a:t>
            </a:r>
            <a:r>
              <a:rPr lang="en-GB" sz="2000" dirty="0" smtClean="0"/>
              <a:t>that staff are may experience if or when Management announce a major change.</a:t>
            </a:r>
          </a:p>
          <a:p>
            <a:endParaRPr lang="en-GB" sz="2000"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sz="2000" dirty="0" smtClean="0"/>
              <a:t>Bg: </a:t>
            </a:r>
            <a:r>
              <a:rPr lang="en-GB" u="sng" dirty="0" smtClean="0"/>
              <a:t>The Kübler-Ross grief cycle</a:t>
            </a:r>
            <a:endParaRPr lang="en-GB" dirty="0"/>
          </a:p>
        </p:txBody>
      </p:sp>
      <p:sp>
        <p:nvSpPr>
          <p:cNvPr id="3" name="Content Placeholder 2"/>
          <p:cNvSpPr>
            <a:spLocks noGrp="1"/>
          </p:cNvSpPr>
          <p:nvPr>
            <p:ph idx="1"/>
          </p:nvPr>
        </p:nvSpPr>
        <p:spPr>
          <a:xfrm>
            <a:off x="179512" y="1340768"/>
            <a:ext cx="8964488" cy="4785395"/>
          </a:xfrm>
        </p:spPr>
        <p:txBody>
          <a:bodyPr>
            <a:normAutofit/>
          </a:bodyPr>
          <a:lstStyle/>
          <a:p>
            <a:r>
              <a:rPr lang="en-GB" sz="2400" dirty="0" smtClean="0"/>
              <a:t>In 1969 </a:t>
            </a:r>
            <a:r>
              <a:rPr lang="en-GB" sz="2400" b="1" dirty="0" smtClean="0"/>
              <a:t>Dr. </a:t>
            </a:r>
            <a:r>
              <a:rPr lang="en-GB" sz="2400" b="1" dirty="0" err="1" smtClean="0"/>
              <a:t>Kübler</a:t>
            </a:r>
            <a:r>
              <a:rPr lang="en-GB" sz="2400" b="1" dirty="0" smtClean="0"/>
              <a:t>-Ross</a:t>
            </a:r>
            <a:r>
              <a:rPr lang="en-GB" sz="2400" dirty="0" smtClean="0"/>
              <a:t> proposed the now famous Five Stages of Grief as a pattern of adjustment to change.</a:t>
            </a:r>
          </a:p>
          <a:p>
            <a:r>
              <a:rPr lang="en-GB" sz="2400" dirty="0" smtClean="0"/>
              <a:t>These five stages are denial, anger, bargaining, depression, and</a:t>
            </a:r>
            <a:r>
              <a:rPr lang="en-GB" sz="2400" b="1" dirty="0" smtClean="0"/>
              <a:t> Acceptance.</a:t>
            </a:r>
            <a:endParaRPr lang="en-GB" sz="2400" dirty="0" smtClean="0"/>
          </a:p>
          <a:p>
            <a:pPr>
              <a:buNone/>
            </a:pPr>
            <a:endParaRPr lang="en-GB" sz="2000" b="1" u="sng" dirty="0" smtClean="0"/>
          </a:p>
          <a:p>
            <a:pPr>
              <a:buNone/>
            </a:pPr>
            <a:r>
              <a:rPr lang="en-GB" sz="1600" b="1" u="sng" dirty="0" smtClean="0"/>
              <a:t>Background information:</a:t>
            </a:r>
          </a:p>
          <a:p>
            <a:r>
              <a:rPr lang="en-GB" sz="1600" dirty="0" smtClean="0"/>
              <a:t>Dr. </a:t>
            </a:r>
            <a:r>
              <a:rPr lang="en-GB" sz="1600" dirty="0" err="1" smtClean="0"/>
              <a:t>Kübler</a:t>
            </a:r>
            <a:r>
              <a:rPr lang="en-GB" sz="1600" dirty="0" smtClean="0"/>
              <a:t>-Ross extensive work with the dying led to the book </a:t>
            </a:r>
            <a:r>
              <a:rPr lang="en-GB" sz="1600" i="1" u="sng" dirty="0" smtClean="0"/>
              <a:t>On Death and Dying</a:t>
            </a:r>
            <a:r>
              <a:rPr lang="en-GB" sz="1600" dirty="0" smtClean="0"/>
              <a:t> in 1969.</a:t>
            </a:r>
          </a:p>
          <a:p>
            <a:r>
              <a:rPr lang="en-GB" sz="1600" dirty="0" err="1" smtClean="0"/>
              <a:t>Kübler</a:t>
            </a:r>
            <a:r>
              <a:rPr lang="en-GB" sz="1600" dirty="0" smtClean="0"/>
              <a:t>-Ross encouraged the </a:t>
            </a:r>
            <a:r>
              <a:rPr lang="en-GB" sz="1600" u="sng" dirty="0" smtClean="0"/>
              <a:t>hospice care</a:t>
            </a:r>
            <a:r>
              <a:rPr lang="en-GB" sz="1600" dirty="0" smtClean="0"/>
              <a:t> movement, care for very sick people. </a:t>
            </a:r>
          </a:p>
          <a:p>
            <a:r>
              <a:rPr lang="en-GB" sz="1600" dirty="0" smtClean="0"/>
              <a:t>In 1977 she founded “</a:t>
            </a:r>
            <a:r>
              <a:rPr lang="en-GB" sz="1600" u="sng" dirty="0" err="1" smtClean="0"/>
              <a:t>Shanti</a:t>
            </a:r>
            <a:r>
              <a:rPr lang="en-GB" sz="1600" u="sng" dirty="0" smtClean="0"/>
              <a:t> Nilaya</a:t>
            </a:r>
            <a:r>
              <a:rPr lang="en-GB" sz="1600" dirty="0" smtClean="0"/>
              <a:t>” (Home of Peace). She intended it as a healing </a:t>
            </a:r>
            <a:r>
              <a:rPr lang="en-GB" sz="1600" dirty="0" err="1" smtClean="0"/>
              <a:t>center</a:t>
            </a:r>
            <a:r>
              <a:rPr lang="en-GB" sz="1600" dirty="0" smtClean="0"/>
              <a:t> for the dying and their families. She was also a co-founder of the American Holistic Medical Association.</a:t>
            </a:r>
          </a:p>
          <a:p>
            <a:r>
              <a:rPr lang="en-GB" sz="1600" dirty="0" smtClean="0"/>
              <a:t>Check out the </a:t>
            </a:r>
            <a:r>
              <a:rPr lang="en-GB" sz="1600" u="sng" dirty="0" smtClean="0"/>
              <a:t>EKR Foundation</a:t>
            </a:r>
            <a:r>
              <a:rPr lang="en-GB" sz="1600" dirty="0" smtClean="0"/>
              <a:t> for more information.</a:t>
            </a:r>
          </a:p>
          <a:p>
            <a:endParaRPr lang="en-GB" sz="2400" dirty="0"/>
          </a:p>
        </p:txBody>
      </p:sp>
      <p:sp>
        <p:nvSpPr>
          <p:cNvPr id="4" name="TextBox 3"/>
          <p:cNvSpPr txBox="1"/>
          <p:nvPr/>
        </p:nvSpPr>
        <p:spPr>
          <a:xfrm>
            <a:off x="-36512" y="6597932"/>
            <a:ext cx="3384376" cy="215444"/>
          </a:xfrm>
          <a:prstGeom prst="rect">
            <a:avLst/>
          </a:prstGeom>
          <a:noFill/>
        </p:spPr>
        <p:txBody>
          <a:bodyPr wrap="square" rtlCol="0">
            <a:spAutoFit/>
          </a:bodyPr>
          <a:lstStyle/>
          <a:p>
            <a:r>
              <a:rPr lang="en-GB" sz="800" dirty="0" smtClean="0">
                <a:hlinkClick r:id="rId2"/>
              </a:rPr>
              <a:t>http://actsoffaithblog.com/inspirational-quotes-elisabeth-kubler-ross</a:t>
            </a:r>
            <a:endParaRPr lang="en-GB" sz="800"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dirty="0"/>
              <a:t>Bg: </a:t>
            </a:r>
            <a:r>
              <a:rPr lang="en-GB" u="sng" dirty="0" smtClean="0"/>
              <a:t>The Kübler-Ross grief cycle</a:t>
            </a:r>
            <a:endParaRPr lang="en-GB" u="sng" dirty="0"/>
          </a:p>
        </p:txBody>
      </p:sp>
      <p:sp>
        <p:nvSpPr>
          <p:cNvPr id="3" name="Content Placeholder 2"/>
          <p:cNvSpPr>
            <a:spLocks noGrp="1"/>
          </p:cNvSpPr>
          <p:nvPr>
            <p:ph idx="1"/>
          </p:nvPr>
        </p:nvSpPr>
        <p:spPr>
          <a:xfrm>
            <a:off x="0" y="1268760"/>
            <a:ext cx="9144000" cy="4857403"/>
          </a:xfrm>
        </p:spPr>
        <p:txBody>
          <a:bodyPr>
            <a:normAutofit fontScale="70000" lnSpcReduction="20000"/>
          </a:bodyPr>
          <a:lstStyle/>
          <a:p>
            <a:r>
              <a:rPr lang="en-GB" dirty="0" smtClean="0"/>
              <a:t>Originally used to describe the cycle of </a:t>
            </a:r>
            <a:r>
              <a:rPr lang="en-GB" b="1" dirty="0" smtClean="0"/>
              <a:t>emotional changes </a:t>
            </a:r>
            <a:r>
              <a:rPr lang="en-GB" dirty="0" smtClean="0"/>
              <a:t>experienced by very sick people, Elizabeth </a:t>
            </a:r>
            <a:r>
              <a:rPr lang="en-GB" dirty="0" err="1" smtClean="0"/>
              <a:t>Kübler</a:t>
            </a:r>
            <a:r>
              <a:rPr lang="en-GB" dirty="0" smtClean="0"/>
              <a:t>-Ross's model though evolved within a clinical environment, was found to have a far wider application to people experiencing perceived bad news.</a:t>
            </a:r>
          </a:p>
          <a:p>
            <a:endParaRPr lang="en-GB" dirty="0" smtClean="0"/>
          </a:p>
          <a:p>
            <a:r>
              <a:rPr lang="en-GB" dirty="0" smtClean="0"/>
              <a:t>In essence, this model </a:t>
            </a:r>
            <a:r>
              <a:rPr lang="en-GB" b="1" dirty="0" smtClean="0"/>
              <a:t>maps the emotional responses </a:t>
            </a:r>
            <a:r>
              <a:rPr lang="en-GB" dirty="0" smtClean="0"/>
              <a:t>that staff are likely to experience if or when a major change is announced and especially if this is likely to contain perceived bad news.</a:t>
            </a:r>
          </a:p>
          <a:p>
            <a:endParaRPr lang="en-GB" dirty="0" smtClean="0"/>
          </a:p>
          <a:p>
            <a:r>
              <a:rPr lang="en-GB" dirty="0" smtClean="0"/>
              <a:t>The importance and significance of this change management theory is that it highlights very clearly the </a:t>
            </a:r>
            <a:r>
              <a:rPr lang="en-GB" b="1" dirty="0" smtClean="0"/>
              <a:t>emotional terrain </a:t>
            </a:r>
            <a:r>
              <a:rPr lang="en-GB" dirty="0" smtClean="0"/>
              <a:t>that people are likely to experience, and the necessity for clear yet </a:t>
            </a:r>
            <a:r>
              <a:rPr lang="en-GB" b="1" dirty="0" smtClean="0"/>
              <a:t>compassionate leadership </a:t>
            </a:r>
            <a:r>
              <a:rPr lang="en-GB" dirty="0" smtClean="0"/>
              <a:t>- and especially through the initial phases of the change.</a:t>
            </a:r>
          </a:p>
          <a:p>
            <a:endParaRPr lang="en-GB" dirty="0" smtClean="0"/>
          </a:p>
          <a:p>
            <a:r>
              <a:rPr lang="en-GB" dirty="0" smtClean="0"/>
              <a:t>This model is very similar to "</a:t>
            </a:r>
            <a:r>
              <a:rPr lang="en-GB" b="1" dirty="0" smtClean="0"/>
              <a:t>The change roller coaster</a:t>
            </a:r>
            <a:r>
              <a:rPr lang="en-GB" dirty="0" smtClean="0"/>
              <a:t>“ described later.</a:t>
            </a:r>
          </a:p>
          <a:p>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1143000"/>
          </a:xfrm>
        </p:spPr>
        <p:txBody>
          <a:bodyPr>
            <a:normAutofit fontScale="90000"/>
          </a:bodyPr>
          <a:lstStyle/>
          <a:p>
            <a:r>
              <a:rPr lang="en-GB" dirty="0"/>
              <a:t>Bg: </a:t>
            </a:r>
            <a:r>
              <a:rPr lang="en-GB" u="sng" dirty="0" smtClean="0"/>
              <a:t>5 stages of the </a:t>
            </a:r>
            <a:r>
              <a:rPr lang="en-GB" u="sng" dirty="0" err="1" smtClean="0"/>
              <a:t>Kubler</a:t>
            </a:r>
            <a:r>
              <a:rPr lang="en-GB" u="sng" dirty="0" smtClean="0"/>
              <a:t>-Ross model</a:t>
            </a:r>
            <a:endParaRPr lang="en-GB" u="sng" dirty="0"/>
          </a:p>
        </p:txBody>
      </p:sp>
      <p:sp>
        <p:nvSpPr>
          <p:cNvPr id="3" name="Content Placeholder 2"/>
          <p:cNvSpPr>
            <a:spLocks noGrp="1"/>
          </p:cNvSpPr>
          <p:nvPr>
            <p:ph idx="1"/>
          </p:nvPr>
        </p:nvSpPr>
        <p:spPr>
          <a:xfrm>
            <a:off x="0" y="1052736"/>
            <a:ext cx="9144000" cy="4392488"/>
          </a:xfrm>
        </p:spPr>
        <p:txBody>
          <a:bodyPr>
            <a:noAutofit/>
          </a:bodyPr>
          <a:lstStyle/>
          <a:p>
            <a:pPr marL="514350" indent="-514350">
              <a:buAutoNum type="arabicParenBoth"/>
            </a:pPr>
            <a:r>
              <a:rPr lang="en-GB" sz="2200" b="1" dirty="0" smtClean="0"/>
              <a:t>Denial</a:t>
            </a:r>
            <a:r>
              <a:rPr lang="en-GB" sz="2200" dirty="0" smtClean="0"/>
              <a:t> - This is usually a temporary initial response along the lines of: "I feel fine... this can't be happening to me...“</a:t>
            </a:r>
          </a:p>
          <a:p>
            <a:pPr marL="514350" indent="-514350">
              <a:buNone/>
            </a:pPr>
            <a:endParaRPr lang="en-GB" sz="1000" dirty="0" smtClean="0"/>
          </a:p>
          <a:p>
            <a:pPr>
              <a:buNone/>
            </a:pPr>
            <a:r>
              <a:rPr lang="en-GB" sz="2200" b="1" dirty="0" smtClean="0"/>
              <a:t>(2) Anger</a:t>
            </a:r>
            <a:r>
              <a:rPr lang="en-GB" sz="2200" dirty="0" smtClean="0"/>
              <a:t> - Once the realisation that that denial cannot continue then anger sets in: "Why me? It's not fair!"; Who is to blame?"</a:t>
            </a:r>
          </a:p>
          <a:p>
            <a:pPr>
              <a:buNone/>
            </a:pPr>
            <a:endParaRPr lang="en-GB" sz="1000" b="1" dirty="0" smtClean="0"/>
          </a:p>
          <a:p>
            <a:pPr>
              <a:buNone/>
            </a:pPr>
            <a:r>
              <a:rPr lang="en-GB" sz="2200" b="1" dirty="0" smtClean="0"/>
              <a:t>(3) Bargaining</a:t>
            </a:r>
            <a:r>
              <a:rPr lang="en-GB" sz="2200" dirty="0" smtClean="0"/>
              <a:t> - This stage involves the hope that the individual can somehow postpone or delay the inevitable… “Just give me a bit longer… just let me finish…. “</a:t>
            </a:r>
          </a:p>
          <a:p>
            <a:pPr>
              <a:buNone/>
            </a:pPr>
            <a:endParaRPr lang="en-GB" sz="1000" b="1" dirty="0" smtClean="0"/>
          </a:p>
          <a:p>
            <a:pPr>
              <a:buNone/>
            </a:pPr>
            <a:r>
              <a:rPr lang="en-GB" sz="2200" b="1" dirty="0" smtClean="0"/>
              <a:t>(4) Depression</a:t>
            </a:r>
            <a:r>
              <a:rPr lang="en-GB" sz="2200" dirty="0" smtClean="0"/>
              <a:t> - During this fourth stage, the person begins to understand the certainty of what is going to happen:" What's the point? I cant go on?"</a:t>
            </a:r>
          </a:p>
          <a:p>
            <a:pPr>
              <a:buNone/>
            </a:pPr>
            <a:endParaRPr lang="en-GB" sz="1000" b="1" dirty="0" smtClean="0"/>
          </a:p>
          <a:p>
            <a:pPr>
              <a:buNone/>
            </a:pPr>
            <a:r>
              <a:rPr lang="en-GB" sz="2200" b="1" dirty="0" smtClean="0"/>
              <a:t>(5) Acceptance</a:t>
            </a:r>
            <a:r>
              <a:rPr lang="en-GB" sz="2200" dirty="0" smtClean="0"/>
              <a:t> - This final stage comes with a measure of peace and acceptance of the inevitable. "It's going to be okay…. I accept it“</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rmAutofit fontScale="90000"/>
          </a:bodyPr>
          <a:lstStyle/>
          <a:p>
            <a:r>
              <a:rPr lang="en-GB" dirty="0" smtClean="0"/>
              <a:t>Bg: </a:t>
            </a:r>
            <a:r>
              <a:rPr lang="en-GB" u="sng" dirty="0" smtClean="0"/>
              <a:t>The Change Roller Coaster Model</a:t>
            </a:r>
            <a:endParaRPr lang="en-GB" u="sng" dirty="0"/>
          </a:p>
        </p:txBody>
      </p:sp>
      <p:sp>
        <p:nvSpPr>
          <p:cNvPr id="3" name="Content Placeholder 2"/>
          <p:cNvSpPr>
            <a:spLocks noGrp="1"/>
          </p:cNvSpPr>
          <p:nvPr>
            <p:ph idx="1"/>
          </p:nvPr>
        </p:nvSpPr>
        <p:spPr>
          <a:xfrm>
            <a:off x="428596" y="1000108"/>
            <a:ext cx="8229600" cy="4525963"/>
          </a:xfrm>
        </p:spPr>
        <p:txBody>
          <a:bodyPr>
            <a:normAutofit/>
          </a:bodyPr>
          <a:lstStyle/>
          <a:p>
            <a:r>
              <a:rPr lang="en-GB" sz="2000" dirty="0" smtClean="0"/>
              <a:t>Here is a schematic based on this model that highlights what is often referred to as </a:t>
            </a:r>
            <a:r>
              <a:rPr lang="en-GB" sz="2000" b="1" dirty="0" smtClean="0"/>
              <a:t>The Change Roller Coaster.</a:t>
            </a:r>
            <a:endParaRPr lang="en-GB" sz="2000" dirty="0"/>
          </a:p>
        </p:txBody>
      </p:sp>
      <p:pic>
        <p:nvPicPr>
          <p:cNvPr id="4" name="Picture 2" descr="http://changingminds.org/images/kubler_ross.gif"/>
          <p:cNvPicPr>
            <a:picLocks noChangeAspect="1" noChangeArrowheads="1"/>
          </p:cNvPicPr>
          <p:nvPr/>
        </p:nvPicPr>
        <p:blipFill>
          <a:blip r:embed="rId2" cstate="print"/>
          <a:srcRect/>
          <a:stretch>
            <a:fillRect/>
          </a:stretch>
        </p:blipFill>
        <p:spPr bwMode="auto">
          <a:xfrm>
            <a:off x="539552" y="2132856"/>
            <a:ext cx="7885521" cy="4021618"/>
          </a:xfrm>
          <a:prstGeom prst="rect">
            <a:avLst/>
          </a:prstGeom>
          <a:noFill/>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Bg: </a:t>
            </a:r>
            <a:r>
              <a:rPr lang="en-GB" u="sng" dirty="0" smtClean="0"/>
              <a:t>The Rollercoaster &amp; Change Management Strategies</a:t>
            </a:r>
            <a:endParaRPr lang="en-GB" u="sng" dirty="0"/>
          </a:p>
        </p:txBody>
      </p:sp>
      <p:sp>
        <p:nvSpPr>
          <p:cNvPr id="3" name="Content Placeholder 2"/>
          <p:cNvSpPr>
            <a:spLocks noGrp="1"/>
          </p:cNvSpPr>
          <p:nvPr>
            <p:ph idx="1"/>
          </p:nvPr>
        </p:nvSpPr>
        <p:spPr>
          <a:xfrm>
            <a:off x="0" y="1700808"/>
            <a:ext cx="8892480" cy="4752528"/>
          </a:xfrm>
        </p:spPr>
        <p:txBody>
          <a:bodyPr>
            <a:normAutofit fontScale="85000" lnSpcReduction="10000"/>
          </a:bodyPr>
          <a:lstStyle/>
          <a:p>
            <a:r>
              <a:rPr lang="en-GB" dirty="0" smtClean="0"/>
              <a:t>This representation of the change roller coaster highlights very clearly the emotional terrain that  staff are likely to experience and the necessity for paternalistic or </a:t>
            </a:r>
            <a:r>
              <a:rPr lang="en-GB" b="1" dirty="0" smtClean="0"/>
              <a:t>democratic</a:t>
            </a:r>
            <a:r>
              <a:rPr lang="en-GB" dirty="0" smtClean="0"/>
              <a:t> and </a:t>
            </a:r>
            <a:r>
              <a:rPr lang="en-GB" b="1" dirty="0" smtClean="0"/>
              <a:t>supportive</a:t>
            </a:r>
            <a:r>
              <a:rPr lang="en-GB" dirty="0" smtClean="0"/>
              <a:t> </a:t>
            </a:r>
            <a:r>
              <a:rPr lang="en-GB" b="1" dirty="0" smtClean="0"/>
              <a:t>leadership</a:t>
            </a:r>
            <a:r>
              <a:rPr lang="en-GB" dirty="0" smtClean="0"/>
              <a:t>.</a:t>
            </a:r>
          </a:p>
          <a:p>
            <a:pPr>
              <a:buNone/>
            </a:pPr>
            <a:endParaRPr lang="en-GB" dirty="0" smtClean="0"/>
          </a:p>
          <a:p>
            <a:r>
              <a:rPr lang="en-GB" dirty="0" smtClean="0"/>
              <a:t>This is where a thorough  </a:t>
            </a:r>
            <a:r>
              <a:rPr lang="en-GB" dirty="0" smtClean="0">
                <a:hlinkClick r:id="rId2"/>
              </a:rPr>
              <a:t>Communications Strategy</a:t>
            </a:r>
            <a:r>
              <a:rPr lang="en-GB" dirty="0" smtClean="0"/>
              <a:t> is very important. </a:t>
            </a:r>
            <a:r>
              <a:rPr lang="en-GB" dirty="0" smtClean="0">
                <a:hlinkClick r:id="rId3"/>
              </a:rPr>
              <a:t>Communication strategies </a:t>
            </a:r>
            <a:r>
              <a:rPr lang="en-GB" dirty="0" smtClean="0"/>
              <a:t>particularly those that allow two-way communication between management and operational employees allow employees to shift along the cycle to </a:t>
            </a:r>
            <a:r>
              <a:rPr lang="en-GB" b="1" dirty="0" smtClean="0"/>
              <a:t>Acceptance</a:t>
            </a:r>
            <a:r>
              <a:rPr lang="en-GB" dirty="0" smtClean="0"/>
              <a:t>, help them establish a new mindset and engage in new ways of doing things. We will focus more on this later.</a:t>
            </a:r>
          </a:p>
          <a:p>
            <a:endParaRPr lang="en-GB"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Activity: The Longaker Model</a:t>
            </a:r>
            <a:endParaRPr lang="en-GB" dirty="0"/>
          </a:p>
        </p:txBody>
      </p:sp>
      <p:sp>
        <p:nvSpPr>
          <p:cNvPr id="3" name="Content Placeholder 2"/>
          <p:cNvSpPr>
            <a:spLocks noGrp="1"/>
          </p:cNvSpPr>
          <p:nvPr>
            <p:ph idx="1"/>
          </p:nvPr>
        </p:nvSpPr>
        <p:spPr>
          <a:xfrm>
            <a:off x="457200" y="1600200"/>
            <a:ext cx="8363272" cy="4525963"/>
          </a:xfrm>
        </p:spPr>
        <p:txBody>
          <a:bodyPr/>
          <a:lstStyle/>
          <a:p>
            <a:r>
              <a:rPr lang="en-GB" dirty="0"/>
              <a:t>Research and document a definition of </a:t>
            </a:r>
            <a:r>
              <a:rPr lang="en-GB" b="1" dirty="0" smtClean="0"/>
              <a:t>Christine Longaker’s 4-step Change Model</a:t>
            </a:r>
            <a:r>
              <a:rPr lang="en-GB" dirty="0" smtClean="0"/>
              <a:t>?</a:t>
            </a:r>
          </a:p>
          <a:p>
            <a:endParaRPr lang="en-GB" dirty="0"/>
          </a:p>
          <a:p>
            <a:endParaRPr lang="en-GB" dirty="0"/>
          </a:p>
        </p:txBody>
      </p:sp>
    </p:spTree>
    <p:extLst>
      <p:ext uri="{BB962C8B-B14F-4D97-AF65-F5344CB8AC3E}">
        <p14:creationId xmlns:p14="http://schemas.microsoft.com/office/powerpoint/2010/main" val="41826060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804" y="428612"/>
            <a:ext cx="8229600" cy="1143000"/>
          </a:xfrm>
        </p:spPr>
        <p:txBody>
          <a:bodyPr>
            <a:normAutofit fontScale="90000"/>
          </a:bodyPr>
          <a:lstStyle/>
          <a:p>
            <a:r>
              <a:rPr lang="en-GB" sz="2200" dirty="0" smtClean="0"/>
              <a:t>Bg: </a:t>
            </a:r>
            <a:r>
              <a:rPr lang="en-GB" u="sng" dirty="0" smtClean="0"/>
              <a:t>Christine Longaker</a:t>
            </a:r>
            <a:br>
              <a:rPr lang="en-GB" u="sng" dirty="0" smtClean="0"/>
            </a:br>
            <a:r>
              <a:rPr lang="en-GB" sz="2000" u="sng" dirty="0" smtClean="0"/>
              <a:t>The 4 stages of major change</a:t>
            </a:r>
            <a:r>
              <a:rPr lang="en-GB" u="sng" dirty="0" smtClean="0"/>
              <a:t/>
            </a:r>
            <a:br>
              <a:rPr lang="en-GB" u="sng" dirty="0" smtClean="0"/>
            </a:br>
            <a:endParaRPr lang="en-GB" u="sng" dirty="0"/>
          </a:p>
        </p:txBody>
      </p:sp>
      <p:sp>
        <p:nvSpPr>
          <p:cNvPr id="3" name="Content Placeholder 2"/>
          <p:cNvSpPr>
            <a:spLocks noGrp="1"/>
          </p:cNvSpPr>
          <p:nvPr>
            <p:ph idx="1"/>
          </p:nvPr>
        </p:nvSpPr>
        <p:spPr>
          <a:xfrm>
            <a:off x="0" y="1428736"/>
            <a:ext cx="9144000" cy="5143536"/>
          </a:xfrm>
        </p:spPr>
        <p:txBody>
          <a:bodyPr>
            <a:normAutofit fontScale="77500" lnSpcReduction="20000"/>
          </a:bodyPr>
          <a:lstStyle/>
          <a:p>
            <a:r>
              <a:rPr lang="en-GB" b="1" dirty="0" smtClean="0"/>
              <a:t>Christine Longaker </a:t>
            </a:r>
            <a:r>
              <a:rPr lang="en-GB" dirty="0" smtClean="0"/>
              <a:t>is very much in the same category as </a:t>
            </a:r>
            <a:r>
              <a:rPr lang="en-GB" b="1" dirty="0" smtClean="0"/>
              <a:t>Elizabeth </a:t>
            </a:r>
            <a:r>
              <a:rPr lang="en-GB" b="1" dirty="0" err="1" smtClean="0"/>
              <a:t>Kubler</a:t>
            </a:r>
            <a:r>
              <a:rPr lang="en-GB" b="1" dirty="0" smtClean="0"/>
              <a:t>-Ross </a:t>
            </a:r>
            <a:r>
              <a:rPr lang="en-GB" dirty="0" smtClean="0"/>
              <a:t>in that her work is totally based on her experience with death and care of the dying which began in 1976 when her husband was unwell.</a:t>
            </a:r>
          </a:p>
          <a:p>
            <a:r>
              <a:rPr lang="en-GB" dirty="0" smtClean="0"/>
              <a:t>Since she has </a:t>
            </a:r>
            <a:r>
              <a:rPr lang="en-GB" b="1" dirty="0" smtClean="0"/>
              <a:t>devoted her life to ease others facing loss</a:t>
            </a:r>
            <a:r>
              <a:rPr lang="en-GB" dirty="0" smtClean="0"/>
              <a:t>. In a clear and </a:t>
            </a:r>
            <a:r>
              <a:rPr lang="en-GB" b="1" dirty="0" smtClean="0"/>
              <a:t>compassionate tone</a:t>
            </a:r>
            <a:r>
              <a:rPr lang="en-GB" dirty="0" smtClean="0"/>
              <a:t>, she identifies the typical fears and struggles experienced by people.</a:t>
            </a:r>
          </a:p>
          <a:p>
            <a:r>
              <a:rPr lang="en-GB" dirty="0" smtClean="0"/>
              <a:t>She is author of a book "finding hope" which presents using a </a:t>
            </a:r>
            <a:r>
              <a:rPr lang="en-GB" b="1" dirty="0" smtClean="0"/>
              <a:t>Tibetan Buddhist perspective </a:t>
            </a:r>
            <a:r>
              <a:rPr lang="en-GB" dirty="0" smtClean="0"/>
              <a:t>- the "Four Tasks of Living" to provide a new framework of meaning that </a:t>
            </a:r>
            <a:r>
              <a:rPr lang="en-GB" b="1" dirty="0" smtClean="0"/>
              <a:t>can be applied to every type of care giving setting.</a:t>
            </a:r>
          </a:p>
          <a:p>
            <a:r>
              <a:rPr lang="en-GB" dirty="0" smtClean="0"/>
              <a:t>The significance of the Longaker model is that she addresses the deeper spiritual and existential questions: “What is the purpose of my life? Why am I here? What is important and not important?".</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Picture 2" descr="http://www.strategies-for-managing-change.com/images/Longaker.jpg"/>
          <p:cNvPicPr>
            <a:picLocks noChangeAspect="1" noChangeArrowheads="1"/>
          </p:cNvPicPr>
          <p:nvPr/>
        </p:nvPicPr>
        <p:blipFill>
          <a:blip r:embed="rId2" cstate="print"/>
          <a:srcRect/>
          <a:stretch>
            <a:fillRect/>
          </a:stretch>
        </p:blipFill>
        <p:spPr bwMode="auto">
          <a:xfrm>
            <a:off x="714348" y="343055"/>
            <a:ext cx="7643866" cy="5943465"/>
          </a:xfrm>
          <a:prstGeom prst="rect">
            <a:avLst/>
          </a:prstGeom>
          <a:noFill/>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Mindfulness &amp; Change Management</a:t>
            </a:r>
            <a:endParaRPr lang="en-GB" u="sng" dirty="0"/>
          </a:p>
        </p:txBody>
      </p:sp>
      <p:sp>
        <p:nvSpPr>
          <p:cNvPr id="3" name="Content Placeholder 2"/>
          <p:cNvSpPr>
            <a:spLocks noGrp="1"/>
          </p:cNvSpPr>
          <p:nvPr>
            <p:ph idx="1"/>
          </p:nvPr>
        </p:nvSpPr>
        <p:spPr/>
        <p:txBody>
          <a:bodyPr>
            <a:normAutofit fontScale="92500" lnSpcReduction="10000"/>
          </a:bodyPr>
          <a:lstStyle/>
          <a:p>
            <a:r>
              <a:rPr lang="en-GB" dirty="0"/>
              <a:t>Research and document a definition </a:t>
            </a:r>
            <a:r>
              <a:rPr lang="en-GB" dirty="0" smtClean="0"/>
              <a:t>of </a:t>
            </a:r>
            <a:r>
              <a:rPr lang="en-GB" b="1" dirty="0" smtClean="0"/>
              <a:t>Mindfulness</a:t>
            </a:r>
            <a:r>
              <a:rPr lang="en-GB" dirty="0" smtClean="0"/>
              <a:t>?</a:t>
            </a:r>
          </a:p>
          <a:p>
            <a:endParaRPr lang="en-GB" dirty="0"/>
          </a:p>
          <a:p>
            <a:r>
              <a:rPr lang="en-GB" dirty="0" smtClean="0"/>
              <a:t>How can Mindfulness </a:t>
            </a:r>
            <a:r>
              <a:rPr lang="en-GB" b="1" dirty="0" smtClean="0"/>
              <a:t>benefit</a:t>
            </a:r>
            <a:r>
              <a:rPr lang="en-GB" dirty="0" smtClean="0"/>
              <a:t> people faced with change?</a:t>
            </a:r>
          </a:p>
          <a:p>
            <a:endParaRPr lang="en-GB" dirty="0"/>
          </a:p>
          <a:p>
            <a:r>
              <a:rPr lang="en-GB" dirty="0" smtClean="0"/>
              <a:t>How can Mindfulness be used in </a:t>
            </a:r>
            <a:r>
              <a:rPr lang="en-GB" b="1" dirty="0" smtClean="0"/>
              <a:t>Change </a:t>
            </a:r>
            <a:r>
              <a:rPr lang="en-GB" b="1" dirty="0"/>
              <a:t>Management programmes</a:t>
            </a:r>
            <a:r>
              <a:rPr lang="en-GB" dirty="0"/>
              <a:t> / W-MBIs </a:t>
            </a:r>
            <a:r>
              <a:rPr lang="en-GB" dirty="0" smtClean="0"/>
              <a:t>workplace-mindfulness-based interventions? </a:t>
            </a:r>
            <a:br>
              <a:rPr lang="en-GB" dirty="0" smtClean="0"/>
            </a:br>
            <a:r>
              <a:rPr lang="en-GB" sz="600" dirty="0" smtClean="0"/>
              <a:t>E.g. to reduce or help people to manage negative reaction and increase conscious pro-active responses.</a:t>
            </a:r>
            <a:endParaRPr lang="en-GB" sz="600" dirty="0"/>
          </a:p>
          <a:p>
            <a:endParaRPr lang="en-GB" dirty="0"/>
          </a:p>
        </p:txBody>
      </p:sp>
    </p:spTree>
    <p:extLst>
      <p:ext uri="{BB962C8B-B14F-4D97-AF65-F5344CB8AC3E}">
        <p14:creationId xmlns:p14="http://schemas.microsoft.com/office/powerpoint/2010/main" val="25601689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a:t>Stages of Change M</a:t>
            </a:r>
            <a:r>
              <a:rPr lang="en-GB" u="sng" dirty="0" smtClean="0"/>
              <a:t>odel</a:t>
            </a:r>
            <a:endParaRPr lang="en-GB" u="sng" dirty="0"/>
          </a:p>
        </p:txBody>
      </p:sp>
      <p:sp>
        <p:nvSpPr>
          <p:cNvPr id="3" name="Content Placeholder 2"/>
          <p:cNvSpPr>
            <a:spLocks noGrp="1"/>
          </p:cNvSpPr>
          <p:nvPr>
            <p:ph idx="1"/>
          </p:nvPr>
        </p:nvSpPr>
        <p:spPr/>
        <p:txBody>
          <a:bodyPr>
            <a:normAutofit lnSpcReduction="10000"/>
          </a:bodyPr>
          <a:lstStyle/>
          <a:p>
            <a:pPr marL="514350" indent="-514350">
              <a:buFont typeface="+mj-lt"/>
              <a:buAutoNum type="arabicPeriod"/>
            </a:pPr>
            <a:r>
              <a:rPr lang="en-GB" dirty="0" smtClean="0"/>
              <a:t>Research and document a definition of the </a:t>
            </a:r>
            <a:r>
              <a:rPr lang="en-GB" b="1" dirty="0" smtClean="0"/>
              <a:t>Stages </a:t>
            </a:r>
            <a:r>
              <a:rPr lang="en-GB" b="1" dirty="0"/>
              <a:t>of Change Model</a:t>
            </a:r>
            <a:r>
              <a:rPr lang="en-GB" dirty="0" smtClean="0"/>
              <a:t>?</a:t>
            </a:r>
          </a:p>
          <a:p>
            <a:pPr marL="514350" indent="-514350">
              <a:buFont typeface="+mj-lt"/>
              <a:buAutoNum type="arabicPeriod"/>
            </a:pPr>
            <a:r>
              <a:rPr lang="en-GB" dirty="0" smtClean="0"/>
              <a:t>Document a definition and illustration of the </a:t>
            </a:r>
            <a:r>
              <a:rPr lang="en-GB" b="1" dirty="0" smtClean="0"/>
              <a:t>5 stages</a:t>
            </a:r>
            <a:r>
              <a:rPr lang="en-GB" dirty="0" smtClean="0"/>
              <a:t>.</a:t>
            </a:r>
          </a:p>
          <a:p>
            <a:pPr marL="514350" indent="-514350">
              <a:buFont typeface="+mj-lt"/>
              <a:buAutoNum type="arabicPeriod"/>
            </a:pPr>
            <a:r>
              <a:rPr lang="en-GB" dirty="0" smtClean="0"/>
              <a:t>When prompted </a:t>
            </a:r>
            <a:r>
              <a:rPr lang="en-GB" b="1" dirty="0" smtClean="0"/>
              <a:t>share</a:t>
            </a:r>
            <a:r>
              <a:rPr lang="en-GB" dirty="0" smtClean="0"/>
              <a:t> your findings with the class.</a:t>
            </a:r>
          </a:p>
          <a:p>
            <a:endParaRPr lang="en-GB" dirty="0" smtClean="0"/>
          </a:p>
          <a:p>
            <a:r>
              <a:rPr lang="en-GB" sz="1400" dirty="0" smtClean="0"/>
              <a:t>Note: The ‘Stages of Change Model’ is commonly used in the Health Well-being and Medical fields to help people to make positive Personal lifestyle changes. However as with others such as the </a:t>
            </a:r>
            <a:r>
              <a:rPr lang="en-GB" sz="1400" dirty="0" err="1" smtClean="0"/>
              <a:t>Kubler</a:t>
            </a:r>
            <a:r>
              <a:rPr lang="en-GB" sz="1400" dirty="0" smtClean="0"/>
              <a:t>-Ross module this model is also used in the field of Change Management within Organisations to support people to transition through change programs.</a:t>
            </a:r>
            <a:endParaRPr lang="en-GB" sz="1400" dirty="0"/>
          </a:p>
        </p:txBody>
      </p:sp>
    </p:spTree>
    <p:extLst>
      <p:ext uri="{BB962C8B-B14F-4D97-AF65-F5344CB8AC3E}">
        <p14:creationId xmlns:p14="http://schemas.microsoft.com/office/powerpoint/2010/main" val="28179631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Stages of Change Model</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121282" y="1987961"/>
            <a:ext cx="5117460" cy="4393651"/>
          </a:xfrm>
        </p:spPr>
      </p:pic>
      <p:sp>
        <p:nvSpPr>
          <p:cNvPr id="5" name="TextBox 4"/>
          <p:cNvSpPr txBox="1"/>
          <p:nvPr/>
        </p:nvSpPr>
        <p:spPr>
          <a:xfrm>
            <a:off x="971600" y="1344751"/>
            <a:ext cx="7416824" cy="643210"/>
          </a:xfrm>
          <a:prstGeom prst="rect">
            <a:avLst/>
          </a:prstGeom>
          <a:noFill/>
        </p:spPr>
        <p:txBody>
          <a:bodyPr wrap="square" rtlCol="0">
            <a:spAutoFit/>
          </a:bodyPr>
          <a:lstStyle/>
          <a:p>
            <a:r>
              <a:rPr lang="en-GB" dirty="0"/>
              <a:t>The Stages of Change model describes the different stages we go through when we want to change something in our everyday lives</a:t>
            </a:r>
            <a:r>
              <a:rPr lang="en-GB" dirty="0" smtClean="0"/>
              <a:t>. [1]</a:t>
            </a:r>
            <a:endParaRPr lang="en-GB" dirty="0"/>
          </a:p>
        </p:txBody>
      </p:sp>
      <p:sp>
        <p:nvSpPr>
          <p:cNvPr id="6" name="TextBox 5"/>
          <p:cNvSpPr txBox="1"/>
          <p:nvPr/>
        </p:nvSpPr>
        <p:spPr>
          <a:xfrm>
            <a:off x="1187624" y="6237312"/>
            <a:ext cx="6984776" cy="830997"/>
          </a:xfrm>
          <a:prstGeom prst="rect">
            <a:avLst/>
          </a:prstGeom>
          <a:noFill/>
        </p:spPr>
        <p:txBody>
          <a:bodyPr wrap="square" rtlCol="0">
            <a:spAutoFit/>
          </a:bodyPr>
          <a:lstStyle/>
          <a:p>
            <a:r>
              <a:rPr lang="en-GB" sz="1000" dirty="0" smtClean="0"/>
              <a:t>Useful sources:</a:t>
            </a:r>
            <a:br>
              <a:rPr lang="en-GB" sz="1000" dirty="0" smtClean="0"/>
            </a:br>
            <a:r>
              <a:rPr lang="en-GB" sz="1000" dirty="0"/>
              <a:t>[1] </a:t>
            </a:r>
            <a:r>
              <a:rPr lang="en-GB" sz="1000" dirty="0">
                <a:hlinkClick r:id="rId4"/>
              </a:rPr>
              <a:t>http://rcnhca.org.uk/promoting-health/stages-of-change-model</a:t>
            </a:r>
            <a:r>
              <a:rPr lang="en-GB" sz="1000" dirty="0" smtClean="0">
                <a:hlinkClick r:id="rId4"/>
              </a:rPr>
              <a:t>/</a:t>
            </a:r>
            <a:r>
              <a:rPr lang="en-GB" sz="1000" dirty="0" smtClean="0"/>
              <a:t> </a:t>
            </a:r>
            <a:endParaRPr lang="en-GB" sz="1000" dirty="0"/>
          </a:p>
          <a:p>
            <a:r>
              <a:rPr lang="en-GB" sz="1000" dirty="0"/>
              <a:t>[2] </a:t>
            </a:r>
            <a:r>
              <a:rPr lang="en-GB" sz="1000" dirty="0">
                <a:hlinkClick r:id="rId5"/>
              </a:rPr>
              <a:t>http://</a:t>
            </a:r>
            <a:r>
              <a:rPr lang="en-GB" sz="1000" dirty="0" smtClean="0">
                <a:hlinkClick r:id="rId5"/>
              </a:rPr>
              <a:t>adultmeducation.com/FacilitatingBehaviorChange.html</a:t>
            </a:r>
            <a:r>
              <a:rPr lang="en-GB" sz="1000" dirty="0" smtClean="0"/>
              <a:t> </a:t>
            </a:r>
            <a:endParaRPr lang="en-GB" sz="1000" dirty="0"/>
          </a:p>
          <a:p>
            <a:endParaRPr lang="en-GB" dirty="0"/>
          </a:p>
        </p:txBody>
      </p:sp>
      <p:sp>
        <p:nvSpPr>
          <p:cNvPr id="7" name="TextBox 6"/>
          <p:cNvSpPr txBox="1"/>
          <p:nvPr/>
        </p:nvSpPr>
        <p:spPr>
          <a:xfrm>
            <a:off x="7238742" y="5767485"/>
            <a:ext cx="576064" cy="369332"/>
          </a:xfrm>
          <a:prstGeom prst="rect">
            <a:avLst/>
          </a:prstGeom>
          <a:noFill/>
        </p:spPr>
        <p:txBody>
          <a:bodyPr wrap="square" rtlCol="0">
            <a:spAutoFit/>
          </a:bodyPr>
          <a:lstStyle/>
          <a:p>
            <a:r>
              <a:rPr lang="en-GB" dirty="0" smtClean="0"/>
              <a:t>[2]</a:t>
            </a:r>
            <a:endParaRPr lang="en-GB" dirty="0"/>
          </a:p>
        </p:txBody>
      </p:sp>
    </p:spTree>
    <p:extLst>
      <p:ext uri="{BB962C8B-B14F-4D97-AF65-F5344CB8AC3E}">
        <p14:creationId xmlns:p14="http://schemas.microsoft.com/office/powerpoint/2010/main" val="282129001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Emotional intelligence (EQ)</a:t>
            </a:r>
            <a:endParaRPr lang="en-GB" u="sng" dirty="0"/>
          </a:p>
        </p:txBody>
      </p:sp>
      <p:sp>
        <p:nvSpPr>
          <p:cNvPr id="3" name="Content Placeholder 2"/>
          <p:cNvSpPr>
            <a:spLocks noGrp="1"/>
          </p:cNvSpPr>
          <p:nvPr>
            <p:ph idx="1"/>
          </p:nvPr>
        </p:nvSpPr>
        <p:spPr/>
        <p:txBody>
          <a:bodyPr>
            <a:normAutofit/>
          </a:bodyPr>
          <a:lstStyle/>
          <a:p>
            <a:pPr marL="0" indent="0">
              <a:buNone/>
            </a:pPr>
            <a:r>
              <a:rPr lang="en-GB" sz="2800" dirty="0" smtClean="0"/>
              <a:t>Research document cite discuss:</a:t>
            </a:r>
          </a:p>
          <a:p>
            <a:pPr marL="514350" indent="-514350">
              <a:buFont typeface="+mj-lt"/>
              <a:buAutoNum type="arabicPeriod"/>
            </a:pPr>
            <a:r>
              <a:rPr lang="en-GB" sz="2800" dirty="0" smtClean="0"/>
              <a:t>What is </a:t>
            </a:r>
            <a:r>
              <a:rPr lang="en-GB" sz="2800" b="1" dirty="0" smtClean="0"/>
              <a:t>Emotional intelligence </a:t>
            </a:r>
            <a:r>
              <a:rPr lang="en-GB" sz="2800" b="1" dirty="0" smtClean="0"/>
              <a:t>(EQ)</a:t>
            </a:r>
            <a:r>
              <a:rPr lang="en-GB" sz="2800" dirty="0" smtClean="0"/>
              <a:t>?</a:t>
            </a:r>
            <a:endParaRPr lang="en-GB" sz="2800" dirty="0" smtClean="0"/>
          </a:p>
          <a:p>
            <a:pPr marL="514350" indent="-514350">
              <a:buFont typeface="+mj-lt"/>
              <a:buAutoNum type="arabicPeriod"/>
            </a:pPr>
            <a:r>
              <a:rPr lang="en-GB" sz="2800" dirty="0" smtClean="0"/>
              <a:t>What </a:t>
            </a:r>
            <a:r>
              <a:rPr lang="en-GB" sz="2800" dirty="0" smtClean="0"/>
              <a:t>are </a:t>
            </a:r>
            <a:r>
              <a:rPr lang="en-GB" sz="2800" dirty="0" smtClean="0"/>
              <a:t>the 4 / </a:t>
            </a:r>
            <a:r>
              <a:rPr lang="en-GB" sz="2800" dirty="0" smtClean="0"/>
              <a:t>5 </a:t>
            </a:r>
            <a:r>
              <a:rPr lang="en-GB" sz="2800" b="1" dirty="0" smtClean="0"/>
              <a:t>components of EQ</a:t>
            </a:r>
            <a:r>
              <a:rPr lang="en-GB" sz="2800" dirty="0" smtClean="0"/>
              <a:t>?</a:t>
            </a:r>
          </a:p>
          <a:p>
            <a:pPr marL="514350" indent="-514350">
              <a:buFont typeface="+mj-lt"/>
              <a:buAutoNum type="arabicPeriod"/>
            </a:pPr>
            <a:r>
              <a:rPr lang="en-GB" sz="2800" dirty="0" smtClean="0"/>
              <a:t>How is EQ relevant to </a:t>
            </a:r>
            <a:r>
              <a:rPr lang="en-GB" sz="2800" b="1" dirty="0" smtClean="0"/>
              <a:t>Change Management</a:t>
            </a:r>
            <a:r>
              <a:rPr lang="en-GB" sz="2800" dirty="0" smtClean="0"/>
              <a:t>?</a:t>
            </a:r>
            <a:endParaRPr lang="en-GB" sz="2800" dirty="0"/>
          </a:p>
        </p:txBody>
      </p:sp>
    </p:spTree>
    <p:extLst>
      <p:ext uri="{BB962C8B-B14F-4D97-AF65-F5344CB8AC3E}">
        <p14:creationId xmlns:p14="http://schemas.microsoft.com/office/powerpoint/2010/main" val="330089773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Overview: 21</a:t>
            </a:r>
            <a:r>
              <a:rPr lang="en-GB" u="sng" baseline="30000" dirty="0" smtClean="0"/>
              <a:t>st</a:t>
            </a:r>
            <a:r>
              <a:rPr lang="en-GB" u="sng" dirty="0" smtClean="0"/>
              <a:t> Century </a:t>
            </a:r>
            <a:r>
              <a:rPr lang="en-GB" u="sng" dirty="0" err="1" smtClean="0"/>
              <a:t>Mindset</a:t>
            </a:r>
            <a:endParaRPr lang="en-GB" u="sng" dirty="0"/>
          </a:p>
        </p:txBody>
      </p:sp>
      <p:sp>
        <p:nvSpPr>
          <p:cNvPr id="3" name="Content Placeholder 2"/>
          <p:cNvSpPr>
            <a:spLocks noGrp="1"/>
          </p:cNvSpPr>
          <p:nvPr>
            <p:ph idx="1"/>
          </p:nvPr>
        </p:nvSpPr>
        <p:spPr/>
        <p:txBody>
          <a:bodyPr>
            <a:normAutofit/>
          </a:bodyPr>
          <a:lstStyle/>
          <a:p>
            <a:pPr marL="0" indent="0">
              <a:buNone/>
            </a:pPr>
            <a:r>
              <a:rPr lang="en-GB" dirty="0" smtClean="0"/>
              <a:t>Example Models include:</a:t>
            </a:r>
          </a:p>
          <a:p>
            <a:r>
              <a:rPr lang="en-GB" b="1" dirty="0"/>
              <a:t>Mindfulness</a:t>
            </a:r>
            <a:r>
              <a:rPr lang="en-GB" dirty="0"/>
              <a:t> (Acceptance &amp; Understanding</a:t>
            </a:r>
            <a:r>
              <a:rPr lang="en-GB" dirty="0" smtClean="0"/>
              <a:t>)</a:t>
            </a:r>
          </a:p>
          <a:p>
            <a:r>
              <a:rPr lang="en-GB" b="1" dirty="0" smtClean="0"/>
              <a:t>Growth </a:t>
            </a:r>
            <a:r>
              <a:rPr lang="en-GB" b="1" dirty="0" err="1"/>
              <a:t>Mindset</a:t>
            </a:r>
            <a:r>
              <a:rPr lang="en-GB" b="1" dirty="0"/>
              <a:t> </a:t>
            </a:r>
            <a:r>
              <a:rPr lang="en-GB" dirty="0"/>
              <a:t>(You can learn anything</a:t>
            </a:r>
            <a:r>
              <a:rPr lang="en-GB" dirty="0" smtClean="0"/>
              <a:t>)</a:t>
            </a:r>
            <a:endParaRPr lang="en-GB" b="1" dirty="0" smtClean="0"/>
          </a:p>
          <a:p>
            <a:r>
              <a:rPr lang="en-GB" b="1" dirty="0" smtClean="0"/>
              <a:t>Self-Coaching</a:t>
            </a:r>
            <a:r>
              <a:rPr lang="en-GB" dirty="0" smtClean="0"/>
              <a:t> (Planning &amp; Personal Power)</a:t>
            </a:r>
            <a:endParaRPr lang="en-GB" dirty="0"/>
          </a:p>
          <a:p>
            <a:r>
              <a:rPr lang="en-GB" b="1" dirty="0" smtClean="0"/>
              <a:t>Grit</a:t>
            </a:r>
            <a:r>
              <a:rPr lang="en-GB" dirty="0"/>
              <a:t> </a:t>
            </a:r>
            <a:r>
              <a:rPr lang="en-GB" dirty="0" smtClean="0"/>
              <a:t>(Success = not giving up).</a:t>
            </a:r>
          </a:p>
          <a:p>
            <a:r>
              <a:rPr lang="en-GB" b="1" dirty="0"/>
              <a:t>Cognitive reframing </a:t>
            </a:r>
            <a:r>
              <a:rPr lang="en-GB" dirty="0"/>
              <a:t>(Self-regulation</a:t>
            </a:r>
            <a:r>
              <a:rPr lang="en-GB" dirty="0" smtClean="0"/>
              <a:t>).</a:t>
            </a:r>
          </a:p>
          <a:p>
            <a:endParaRPr lang="en-GB" dirty="0" smtClean="0"/>
          </a:p>
          <a:p>
            <a:endParaRPr lang="en-GB" dirty="0"/>
          </a:p>
        </p:txBody>
      </p:sp>
    </p:spTree>
    <p:extLst>
      <p:ext uri="{BB962C8B-B14F-4D97-AF65-F5344CB8AC3E}">
        <p14:creationId xmlns:p14="http://schemas.microsoft.com/office/powerpoint/2010/main" val="118286284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100" dirty="0" smtClean="0"/>
              <a:t>Bg: </a:t>
            </a:r>
            <a:r>
              <a:rPr lang="en-GB" u="sng" dirty="0" smtClean="0"/>
              <a:t>Cognitive &amp; Emotional regulation</a:t>
            </a:r>
            <a:endParaRPr lang="en-GB" u="sng" dirty="0"/>
          </a:p>
        </p:txBody>
      </p:sp>
      <p:sp>
        <p:nvSpPr>
          <p:cNvPr id="3" name="Content Placeholder 2"/>
          <p:cNvSpPr>
            <a:spLocks noGrp="1"/>
          </p:cNvSpPr>
          <p:nvPr>
            <p:ph idx="1"/>
          </p:nvPr>
        </p:nvSpPr>
        <p:spPr/>
        <p:txBody>
          <a:bodyPr>
            <a:normAutofit fontScale="85000" lnSpcReduction="10000"/>
          </a:bodyPr>
          <a:lstStyle/>
          <a:p>
            <a:pPr marL="0" indent="0">
              <a:buNone/>
            </a:pPr>
            <a:r>
              <a:rPr lang="en-GB" b="1" dirty="0" smtClean="0"/>
              <a:t>Additional methods:</a:t>
            </a:r>
          </a:p>
          <a:p>
            <a:r>
              <a:rPr lang="en-GB" b="1" dirty="0" smtClean="0"/>
              <a:t>Reframing</a:t>
            </a:r>
            <a:r>
              <a:rPr lang="en-GB" dirty="0"/>
              <a:t> is a way of viewing and experiencing events, ideas, concepts and emotions to find more positive alternatives. </a:t>
            </a:r>
            <a:r>
              <a:rPr lang="en-GB" sz="1300" dirty="0">
                <a:hlinkClick r:id="rId3"/>
              </a:rPr>
              <a:t>https://</a:t>
            </a:r>
            <a:r>
              <a:rPr lang="en-GB" sz="1300" dirty="0" smtClean="0">
                <a:hlinkClick r:id="rId3"/>
              </a:rPr>
              <a:t>www.psychologytoday.com/gb/blog/stronger-the-broken-places/201712/reframing</a:t>
            </a:r>
            <a:r>
              <a:rPr lang="en-GB" sz="1300" dirty="0" smtClean="0"/>
              <a:t> </a:t>
            </a:r>
            <a:endParaRPr lang="en-GB" sz="1300" b="1" dirty="0" smtClean="0"/>
          </a:p>
          <a:p>
            <a:r>
              <a:rPr lang="en-GB" b="1" dirty="0" smtClean="0"/>
              <a:t>CBT</a:t>
            </a:r>
            <a:r>
              <a:rPr lang="en-GB" dirty="0" smtClean="0"/>
              <a:t> </a:t>
            </a:r>
            <a:r>
              <a:rPr lang="en-GB" dirty="0"/>
              <a:t>focuses on challenging and changing unhelpful cognitive </a:t>
            </a:r>
            <a:r>
              <a:rPr lang="en-GB" dirty="0" smtClean="0"/>
              <a:t>behaviours, </a:t>
            </a:r>
            <a:r>
              <a:rPr lang="en-GB" dirty="0"/>
              <a:t>improving emotional regulation, and the development of personal coping strategies that target solving current problems</a:t>
            </a:r>
            <a:r>
              <a:rPr lang="en-GB" dirty="0" smtClean="0"/>
              <a:t>.</a:t>
            </a:r>
          </a:p>
          <a:p>
            <a:r>
              <a:rPr lang="en-GB" b="1" dirty="0" smtClean="0"/>
              <a:t>NLP </a:t>
            </a:r>
            <a:r>
              <a:rPr lang="en-GB" dirty="0" smtClean="0"/>
              <a:t>behavioural </a:t>
            </a:r>
            <a:r>
              <a:rPr lang="en-GB" dirty="0"/>
              <a:t>patterns learned through experience (</a:t>
            </a:r>
            <a:r>
              <a:rPr lang="en-GB" i="1" dirty="0"/>
              <a:t>programming</a:t>
            </a:r>
            <a:r>
              <a:rPr lang="en-GB" dirty="0"/>
              <a:t>) can be changed to achieve specific goals in life</a:t>
            </a:r>
            <a:r>
              <a:rPr lang="en-GB" dirty="0" smtClean="0"/>
              <a:t>. [1]</a:t>
            </a:r>
            <a:endParaRPr lang="en-GB" b="1" dirty="0"/>
          </a:p>
          <a:p>
            <a:endParaRPr lang="en-GB" dirty="0"/>
          </a:p>
          <a:p>
            <a:endParaRPr lang="en-GB" dirty="0"/>
          </a:p>
        </p:txBody>
      </p:sp>
    </p:spTree>
    <p:extLst>
      <p:ext uri="{BB962C8B-B14F-4D97-AF65-F5344CB8AC3E}">
        <p14:creationId xmlns:p14="http://schemas.microsoft.com/office/powerpoint/2010/main" val="193123225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04864"/>
            <a:ext cx="8229600" cy="1143000"/>
          </a:xfrm>
        </p:spPr>
        <p:txBody>
          <a:bodyPr/>
          <a:lstStyle/>
          <a:p>
            <a:r>
              <a:rPr lang="en-GB" b="1" u="sng" dirty="0" smtClean="0"/>
              <a:t>The End.</a:t>
            </a:r>
            <a:endParaRPr lang="en-GB" b="1" u="sng" dirty="0"/>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Recommended Online resources:</a:t>
            </a:r>
            <a:endParaRPr lang="en-GB" u="sng" dirty="0"/>
          </a:p>
        </p:txBody>
      </p:sp>
      <p:sp>
        <p:nvSpPr>
          <p:cNvPr id="3" name="Content Placeholder 2"/>
          <p:cNvSpPr>
            <a:spLocks noGrp="1"/>
          </p:cNvSpPr>
          <p:nvPr>
            <p:ph idx="1"/>
          </p:nvPr>
        </p:nvSpPr>
        <p:spPr>
          <a:xfrm>
            <a:off x="323528" y="1600200"/>
            <a:ext cx="8640960" cy="4525963"/>
          </a:xfrm>
        </p:spPr>
        <p:txBody>
          <a:bodyPr>
            <a:normAutofit/>
          </a:bodyPr>
          <a:lstStyle/>
          <a:p>
            <a:r>
              <a:rPr lang="en-GB" sz="2800" b="1" dirty="0" smtClean="0"/>
              <a:t>Introduction: </a:t>
            </a:r>
            <a:r>
              <a:rPr lang="en-GB" sz="1800" dirty="0" smtClean="0">
                <a:hlinkClick r:id="rId2"/>
              </a:rPr>
              <a:t>http://education-portal.com/academy/topic/organizational-change.html</a:t>
            </a:r>
            <a:endParaRPr lang="en-GB" sz="1800" b="1" dirty="0" smtClean="0"/>
          </a:p>
          <a:p>
            <a:r>
              <a:rPr lang="en-GB" sz="2800" b="1" dirty="0" smtClean="0"/>
              <a:t>Intermediate:  </a:t>
            </a:r>
            <a:r>
              <a:rPr lang="en-GB" sz="2000" dirty="0" smtClean="0">
                <a:hlinkClick r:id="rId2"/>
              </a:rPr>
              <a:t>http://www.change-management.com/tutorials.htm</a:t>
            </a:r>
            <a:endParaRPr lang="en-GB" sz="2000" dirty="0"/>
          </a:p>
        </p:txBody>
      </p:sp>
      <p:pic>
        <p:nvPicPr>
          <p:cNvPr id="2050" name="Picture 2" descr="Change Management Learning Center - managing change library"/>
          <p:cNvPicPr>
            <a:picLocks noChangeAspect="1" noChangeArrowheads="1"/>
          </p:cNvPicPr>
          <p:nvPr/>
        </p:nvPicPr>
        <p:blipFill>
          <a:blip r:embed="rId3" cstate="print"/>
          <a:srcRect/>
          <a:stretch>
            <a:fillRect/>
          </a:stretch>
        </p:blipFill>
        <p:spPr bwMode="auto">
          <a:xfrm>
            <a:off x="2707046" y="3501008"/>
            <a:ext cx="3873924" cy="2000264"/>
          </a:xfrm>
          <a:prstGeom prst="rect">
            <a:avLst/>
          </a:prstGeom>
          <a:noFill/>
        </p:spPr>
      </p:pic>
    </p:spTree>
    <p:extLst>
      <p:ext uri="{BB962C8B-B14F-4D97-AF65-F5344CB8AC3E}">
        <p14:creationId xmlns:p14="http://schemas.microsoft.com/office/powerpoint/2010/main" val="2356978416"/>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00609" y="2348880"/>
            <a:ext cx="8336129" cy="1200329"/>
          </a:xfrm>
          <a:prstGeom prst="rect">
            <a:avLst/>
          </a:prstGeom>
          <a:noFill/>
        </p:spPr>
        <p:txBody>
          <a:bodyPr wrap="none" lIns="91440" tIns="45720" rIns="91440" bIns="45720">
            <a:spAutoFit/>
          </a:bodyPr>
          <a:lstStyle/>
          <a:p>
            <a:pPr algn="ctr"/>
            <a:r>
              <a:rPr lang="en-GB" sz="3600" b="1" spc="50" dirty="0" smtClean="0">
                <a:ln w="12700" cmpd="sng">
                  <a:solidFill>
                    <a:schemeClr val="accent6">
                      <a:satMod val="120000"/>
                      <a:shade val="80000"/>
                    </a:schemeClr>
                  </a:solidFill>
                  <a:prstDash val="solid"/>
                </a:ln>
                <a:solidFill>
                  <a:srgbClr val="FFFF00"/>
                </a:solidFill>
                <a:effectLst>
                  <a:glow rad="53100">
                    <a:schemeClr val="accent6">
                      <a:satMod val="180000"/>
                      <a:alpha val="30000"/>
                    </a:schemeClr>
                  </a:glow>
                </a:effectLst>
              </a:rPr>
              <a:t>Change brings us what we want. </a:t>
            </a:r>
          </a:p>
          <a:p>
            <a:pPr algn="ctr"/>
            <a:r>
              <a:rPr lang="en-GB" sz="3600" b="1" spc="50" dirty="0" smtClean="0">
                <a:ln w="12700" cmpd="sng">
                  <a:solidFill>
                    <a:schemeClr val="accent6">
                      <a:satMod val="120000"/>
                      <a:shade val="80000"/>
                    </a:schemeClr>
                  </a:solidFill>
                  <a:prstDash val="solid"/>
                </a:ln>
                <a:solidFill>
                  <a:srgbClr val="FFFF00"/>
                </a:solidFill>
                <a:effectLst>
                  <a:glow rad="53100">
                    <a:schemeClr val="accent6">
                      <a:satMod val="180000"/>
                      <a:alpha val="30000"/>
                    </a:schemeClr>
                  </a:glow>
                </a:effectLst>
              </a:rPr>
              <a:t>We just need to learn to let go of the old.</a:t>
            </a: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4487" y="381000"/>
            <a:ext cx="5915025" cy="6096000"/>
          </a:xfrm>
          <a:prstGeom prst="rect">
            <a:avLst/>
          </a:prstGeom>
        </p:spPr>
      </p:pic>
    </p:spTree>
    <p:extLst>
      <p:ext uri="{BB962C8B-B14F-4D97-AF65-F5344CB8AC3E}">
        <p14:creationId xmlns:p14="http://schemas.microsoft.com/office/powerpoint/2010/main" val="3693292940"/>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3856" y="0"/>
            <a:ext cx="7196287" cy="6858000"/>
          </a:xfrm>
          <a:prstGeom prst="rect">
            <a:avLst/>
          </a:prstGeom>
        </p:spPr>
      </p:pic>
    </p:spTree>
    <p:extLst>
      <p:ext uri="{BB962C8B-B14F-4D97-AF65-F5344CB8AC3E}">
        <p14:creationId xmlns:p14="http://schemas.microsoft.com/office/powerpoint/2010/main" val="3743482445"/>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971" y="0"/>
            <a:ext cx="9106058" cy="6858000"/>
          </a:xfrm>
          <a:prstGeom prst="rect">
            <a:avLst/>
          </a:prstGeom>
        </p:spPr>
      </p:pic>
    </p:spTree>
    <p:extLst>
      <p:ext uri="{BB962C8B-B14F-4D97-AF65-F5344CB8AC3E}">
        <p14:creationId xmlns:p14="http://schemas.microsoft.com/office/powerpoint/2010/main" val="272744694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1232</TotalTime>
  <Words>2232</Words>
  <Application>Microsoft Office PowerPoint</Application>
  <PresentationFormat>On-screen Show (4:3)</PresentationFormat>
  <Paragraphs>255</Paragraphs>
  <Slides>49</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49</vt:i4>
      </vt:variant>
    </vt:vector>
  </HeadingPairs>
  <TitlesOfParts>
    <vt:vector size="53" baseType="lpstr">
      <vt:lpstr>Arial</vt:lpstr>
      <vt:lpstr>Calibri</vt:lpstr>
      <vt:lpstr>Courier New</vt:lpstr>
      <vt:lpstr>Office Theme</vt:lpstr>
      <vt:lpstr>Change Management Theories</vt:lpstr>
      <vt:lpstr>Warm-Up Activity Change Management?</vt:lpstr>
      <vt:lpstr>Bg: Change management</vt:lpstr>
      <vt:lpstr>Managing Change</vt:lpstr>
      <vt:lpstr>Bg: Managing Change</vt:lpstr>
      <vt:lpstr>Change Management Models</vt:lpstr>
      <vt:lpstr>Part 1</vt:lpstr>
      <vt:lpstr>Lewin's Freeze Phase Model</vt:lpstr>
      <vt:lpstr>Bg: (1) Lewin's Freeze Phases Model</vt:lpstr>
      <vt:lpstr>Bg: Lewin's 3 Stage Process for  Managing change</vt:lpstr>
      <vt:lpstr>Bg: Lewin's 3 Stage Model</vt:lpstr>
      <vt:lpstr>Bg: Summary of the 3 Stage Model</vt:lpstr>
      <vt:lpstr>Bg: Video: Lewin's 3 Stage Model</vt:lpstr>
      <vt:lpstr>Activity: The Prosci ADKAR Model</vt:lpstr>
      <vt:lpstr>Bg: (3) The Prosci ADKAR model</vt:lpstr>
      <vt:lpstr>Bg: Summary of the ADKAR model</vt:lpstr>
      <vt:lpstr>Bg: ADKAR Model &amp; People </vt:lpstr>
      <vt:lpstr>Activity: The Change Equation</vt:lpstr>
      <vt:lpstr>Bg: The Change Equation</vt:lpstr>
      <vt:lpstr>Bg: (4) The Beckhard Model </vt:lpstr>
      <vt:lpstr>Additional  Change Management Theories</vt:lpstr>
      <vt:lpstr>Activity: Conner &amp; Bridges</vt:lpstr>
      <vt:lpstr>Bg: Daryl Conner Model</vt:lpstr>
      <vt:lpstr>Bg: William Bridges Navigating the transitions of change </vt:lpstr>
      <vt:lpstr>Bg: William Bridge  -  3 Guidelines to Successful Change Management </vt:lpstr>
      <vt:lpstr>PowerPoint Presentation</vt:lpstr>
      <vt:lpstr>Part 2</vt:lpstr>
      <vt:lpstr>Activity: The Kübler-Ross Model</vt:lpstr>
      <vt:lpstr>Bg: (2) Kübler-Ross Model</vt:lpstr>
      <vt:lpstr>Bg: The Kübler-Ross grief cycle</vt:lpstr>
      <vt:lpstr>Bg: The Kübler-Ross grief cycle</vt:lpstr>
      <vt:lpstr>Bg: 5 stages of the Kubler-Ross model</vt:lpstr>
      <vt:lpstr>Bg: The Change Roller Coaster Model</vt:lpstr>
      <vt:lpstr>Bg: The Rollercoaster &amp; Change Management Strategies</vt:lpstr>
      <vt:lpstr>Activity: The Longaker Model</vt:lpstr>
      <vt:lpstr>Bg: Christine Longaker The 4 stages of major change </vt:lpstr>
      <vt:lpstr>PowerPoint Presentation</vt:lpstr>
      <vt:lpstr>Mindfulness &amp; Change Management</vt:lpstr>
      <vt:lpstr>Stages of Change Model</vt:lpstr>
      <vt:lpstr>Stages of Change Model</vt:lpstr>
      <vt:lpstr>Emotional intelligence (EQ)</vt:lpstr>
      <vt:lpstr>Overview: 21st Century Mindset</vt:lpstr>
      <vt:lpstr>Bg: Cognitive &amp; Emotional regulation</vt:lpstr>
      <vt:lpstr>The End.</vt:lpstr>
      <vt:lpstr>Recommended Online resources: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James Williams</dc:creator>
  <cp:lastModifiedBy>James Williams</cp:lastModifiedBy>
  <cp:revision>123</cp:revision>
  <dcterms:created xsi:type="dcterms:W3CDTF">2010-11-02T21:24:59Z</dcterms:created>
  <dcterms:modified xsi:type="dcterms:W3CDTF">2018-11-01T17:09:21Z</dcterms:modified>
</cp:coreProperties>
</file>