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sldIdLst>
    <p:sldId id="256" r:id="rId2"/>
    <p:sldId id="267" r:id="rId3"/>
    <p:sldId id="257" r:id="rId4"/>
    <p:sldId id="268" r:id="rId5"/>
    <p:sldId id="258" r:id="rId6"/>
    <p:sldId id="259" r:id="rId7"/>
    <p:sldId id="269" r:id="rId8"/>
    <p:sldId id="261" r:id="rId9"/>
    <p:sldId id="262" r:id="rId10"/>
    <p:sldId id="263" r:id="rId11"/>
    <p:sldId id="264"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8" autoAdjust="0"/>
    <p:restoredTop sz="79747" autoAdjust="0"/>
  </p:normalViewPr>
  <p:slideViewPr>
    <p:cSldViewPr snapToGrid="0">
      <p:cViewPr varScale="1">
        <p:scale>
          <a:sx n="54" d="100"/>
          <a:sy n="54" d="100"/>
        </p:scale>
        <p:origin x="1176"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289981-28B3-458F-82EE-1682ADE0ABA9}" type="datetimeFigureOut">
              <a:rPr lang="en-GB" smtClean="0"/>
              <a:pPr/>
              <a:t>18/10/2022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4D3EF4-A08F-441D-99AC-A68328B038E7}" type="slidenum">
              <a:rPr lang="en-GB" smtClean="0"/>
              <a:pPr/>
              <a:t>‹#›</a:t>
            </a:fld>
            <a:endParaRPr lang="en-GB"/>
          </a:p>
        </p:txBody>
      </p:sp>
    </p:spTree>
    <p:extLst>
      <p:ext uri="{BB962C8B-B14F-4D97-AF65-F5344CB8AC3E}">
        <p14:creationId xmlns:p14="http://schemas.microsoft.com/office/powerpoint/2010/main" val="2727636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Employee retention: </a:t>
            </a:r>
          </a:p>
          <a:p>
            <a:pPr marL="0" indent="0">
              <a:buNone/>
            </a:pPr>
            <a:r>
              <a:rPr lang="en-US" dirty="0"/>
              <a:t>Employee retention refers to an organizational goal through which positive steps are taken to improve the employment of productive and talented employees. By creating a positive work environment through employee retention, employees are given the opportunity to receive a certain amount of salary at the right time and try to improve their work performance (Parker et al. 2018).</a:t>
            </a:r>
          </a:p>
          <a:p>
            <a:pPr marL="0" indent="0">
              <a:buNone/>
            </a:pPr>
            <a:r>
              <a:rPr lang="en-US" dirty="0"/>
              <a:t>Employee motivation:</a:t>
            </a:r>
          </a:p>
          <a:p>
            <a:pPr marL="0" indent="0">
              <a:buNone/>
            </a:pPr>
            <a:r>
              <a:rPr lang="en-US" dirty="0"/>
              <a:t>Employee motivation refers to a method through which all the employees working in the company from small to big positions can be motivated to work. Employees are motivated by giving gifts and promotions in the company.</a:t>
            </a:r>
          </a:p>
          <a:p>
            <a:pPr marL="0" indent="0">
              <a:buNone/>
            </a:pPr>
            <a:r>
              <a:rPr lang="en-US" dirty="0"/>
              <a:t>Employee engagement:</a:t>
            </a:r>
          </a:p>
          <a:p>
            <a:pPr marL="0" indent="0">
              <a:buNone/>
            </a:pPr>
            <a:r>
              <a:rPr lang="en-US" dirty="0"/>
              <a:t>Employee engagement is an activity of human resource organization through which employees are encouraged to work and given ideas about the steps to achieve maximum performance through them.</a:t>
            </a:r>
          </a:p>
          <a:p>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3</a:t>
            </a:fld>
            <a:endParaRPr lang="en-GB"/>
          </a:p>
        </p:txBody>
      </p:sp>
    </p:spTree>
    <p:extLst>
      <p:ext uri="{BB962C8B-B14F-4D97-AF65-F5344CB8AC3E}">
        <p14:creationId xmlns:p14="http://schemas.microsoft.com/office/powerpoint/2010/main" val="3697227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Investing employees’ career</a:t>
            </a:r>
          </a:p>
          <a:p>
            <a:pPr marL="0" indent="0">
              <a:buNone/>
            </a:pPr>
            <a:r>
              <a:rPr lang="en-US" dirty="0"/>
              <a:t>One of the strategies in employee retention is to verify the career of the employees. By examining the careers of employees, it is possible to identify which employees are the most skilled and can perform well (Kumar et al. 2018).</a:t>
            </a:r>
            <a:endParaRPr lang="en-GB" dirty="0"/>
          </a:p>
          <a:p>
            <a:pPr marL="0" indent="0">
              <a:buNone/>
            </a:pPr>
            <a:endParaRPr lang="en-GB" dirty="0"/>
          </a:p>
          <a:p>
            <a:pPr marL="0" indent="0">
              <a:buNone/>
            </a:pPr>
            <a:r>
              <a:rPr lang="en-GB" dirty="0"/>
              <a:t>Focusing managers</a:t>
            </a:r>
          </a:p>
          <a:p>
            <a:pPr marL="0" indent="0">
              <a:buNone/>
            </a:pPr>
            <a:r>
              <a:rPr lang="en-US" dirty="0"/>
              <a:t>The manager should keep an eye on all the workers at all times so that no worker can evade the work. The manager is the most important means of eliciting employee tension because all employees are bound to obey his orders (Sharma et al. 2018).</a:t>
            </a:r>
          </a:p>
          <a:p>
            <a:pPr marL="0" indent="0">
              <a:buNone/>
            </a:pPr>
            <a:endParaRPr lang="en-GB" dirty="0"/>
          </a:p>
          <a:p>
            <a:pPr marL="0" indent="0">
              <a:buNone/>
            </a:pPr>
            <a:r>
              <a:rPr lang="en-GB" dirty="0"/>
              <a:t>Recognizing employees’ contribution</a:t>
            </a:r>
          </a:p>
          <a:p>
            <a:pPr marL="0" indent="0">
              <a:buNone/>
            </a:pPr>
            <a:r>
              <a:rPr lang="en-US" dirty="0"/>
              <a:t>Employees must find their contribution. Because not all employees work equally, there are many employees in the company who try to do a job to the best of their ability and many do it lazily.</a:t>
            </a:r>
          </a:p>
          <a:p>
            <a:pPr marL="0" indent="0">
              <a:buNone/>
            </a:pPr>
            <a:endParaRPr lang="en-GB" dirty="0"/>
          </a:p>
          <a:p>
            <a:pPr marL="0" indent="0">
              <a:buNone/>
            </a:pPr>
            <a:r>
              <a:rPr lang="en-GB" dirty="0"/>
              <a:t>Prioritizing work-life balance</a:t>
            </a:r>
          </a:p>
          <a:p>
            <a:pPr marL="0" indent="0">
              <a:buNone/>
            </a:pPr>
            <a:r>
              <a:rPr lang="en-US" dirty="0"/>
              <a:t>Employees need to strike a work-life balance because both work and life are equally important in employees' lives. So employees need to balance work life by creating a schedule.</a:t>
            </a:r>
          </a:p>
          <a:p>
            <a:pPr marL="0" indent="0">
              <a:buNone/>
            </a:pPr>
            <a:endParaRPr lang="en-GB" dirty="0"/>
          </a:p>
          <a:p>
            <a:pPr marL="0" indent="0">
              <a:buNone/>
            </a:pPr>
            <a:r>
              <a:rPr lang="en-GB" dirty="0"/>
              <a:t>Improving organizational culture</a:t>
            </a:r>
          </a:p>
          <a:p>
            <a:pPr marL="0" indent="0">
              <a:buNone/>
            </a:pPr>
            <a:r>
              <a:rPr lang="en-US" dirty="0"/>
              <a:t>Every organization has its own culture. Company culture helps in achieving workplace satisfaction.</a:t>
            </a:r>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4</a:t>
            </a:fld>
            <a:endParaRPr lang="en-GB"/>
          </a:p>
        </p:txBody>
      </p:sp>
    </p:spTree>
    <p:extLst>
      <p:ext uri="{BB962C8B-B14F-4D97-AF65-F5344CB8AC3E}">
        <p14:creationId xmlns:p14="http://schemas.microsoft.com/office/powerpoint/2010/main" val="119777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Keeping Trust</a:t>
            </a:r>
          </a:p>
          <a:p>
            <a:r>
              <a:rPr lang="en-US" dirty="0"/>
              <a:t>The most important thing to motivate employees is trust in employees. When employees are trusted to do all work ethically, employees can act appropriately to prove themselves.</a:t>
            </a:r>
          </a:p>
          <a:p>
            <a:endParaRPr lang="en-GB" dirty="0"/>
          </a:p>
          <a:p>
            <a:r>
              <a:rPr lang="en-GB" dirty="0"/>
              <a:t>Rewarding system</a:t>
            </a:r>
          </a:p>
          <a:p>
            <a:r>
              <a:rPr lang="en-US" dirty="0"/>
              <a:t>To motivate employees they should organize monthly and annual rewards (Watts et al. 2020).</a:t>
            </a:r>
          </a:p>
          <a:p>
            <a:endParaRPr lang="en-GB" dirty="0"/>
          </a:p>
          <a:p>
            <a:r>
              <a:rPr lang="en-GB" dirty="0"/>
              <a:t>Following career advancement</a:t>
            </a:r>
          </a:p>
          <a:p>
            <a:r>
              <a:rPr lang="en-US" dirty="0"/>
              <a:t>Employees who consistently perform well and perform ethically should be promoted. Otherwise the employees will be disinterested in the work.</a:t>
            </a:r>
          </a:p>
          <a:p>
            <a:endParaRPr lang="en-GB" dirty="0"/>
          </a:p>
          <a:p>
            <a:r>
              <a:rPr lang="en-GB" dirty="0"/>
              <a:t>Being transparent</a:t>
            </a:r>
          </a:p>
          <a:p>
            <a:r>
              <a:rPr lang="en-US" dirty="0"/>
              <a:t>In order to motivate the employees, there should be transparency between the superiors and subordinates so that everyone can work transparently by maintaining good relations among themselves.</a:t>
            </a:r>
            <a:endParaRPr lang="en-GB" dirty="0"/>
          </a:p>
          <a:p>
            <a:endParaRPr lang="en-GB" dirty="0"/>
          </a:p>
          <a:p>
            <a:r>
              <a:rPr lang="en-GB" dirty="0"/>
              <a:t>Sharing positive feedback</a:t>
            </a:r>
          </a:p>
          <a:p>
            <a:r>
              <a:rPr lang="en-US" dirty="0"/>
              <a:t>Employees who can do good work should be praised for good work. Employees will be more motivated to work when they are appreciated for their good work.</a:t>
            </a:r>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5</a:t>
            </a:fld>
            <a:endParaRPr lang="en-GB"/>
          </a:p>
        </p:txBody>
      </p:sp>
    </p:spTree>
    <p:extLst>
      <p:ext uri="{BB962C8B-B14F-4D97-AF65-F5344CB8AC3E}">
        <p14:creationId xmlns:p14="http://schemas.microsoft.com/office/powerpoint/2010/main" val="186782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sz="1200" b="1" kern="1200" dirty="0">
                <a:solidFill>
                  <a:schemeClr val="tx1"/>
                </a:solidFill>
                <a:effectLst/>
                <a:latin typeface="Times New Roman" panose="02020603050405020304" pitchFamily="18" charset="0"/>
                <a:ea typeface="+mn-ea"/>
                <a:cs typeface="Times New Roman" panose="02020603050405020304" pitchFamily="18" charset="0"/>
              </a:rPr>
              <a:t>Feasibilities study for super shop business</a:t>
            </a:r>
            <a:endParaRPr lang="en-GB"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mn-lt"/>
                <a:ea typeface="+mn-ea"/>
                <a:cs typeface="+mn-cs"/>
              </a:rPr>
              <a:t>There needs a feasibility study about the super shop business. A feasibility study is one of the analyses about products or services that may be critical analyses (Cano et al. 2015). Feasibility studies analyses depend on the economic, legality, technical, schedule.</a:t>
            </a: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r>
              <a:rPr lang="en-US" sz="1200" b="1" kern="1200" dirty="0">
                <a:solidFill>
                  <a:schemeClr val="tx1"/>
                </a:solidFill>
                <a:effectLst/>
                <a:latin typeface="Times New Roman" panose="02020603050405020304" pitchFamily="18" charset="0"/>
                <a:ea typeface="+mn-ea"/>
                <a:cs typeface="Times New Roman" panose="02020603050405020304" pitchFamily="18" charset="0"/>
              </a:rPr>
              <a:t>Economic</a:t>
            </a:r>
            <a:endParaRPr lang="en-GB"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mn-lt"/>
                <a:ea typeface="+mn-ea"/>
                <a:cs typeface="+mn-cs"/>
              </a:rPr>
              <a:t>The economic analyses should happen for any kind of business. To set the budget, to fix how much money needs on the starting and controlling the business. Super shop business needs economic support (Al</a:t>
            </a:r>
            <a:r>
              <a:rPr lang="en-US" sz="1200" kern="1200" baseline="0" dirty="0">
                <a:solidFill>
                  <a:schemeClr val="tx1"/>
                </a:solidFill>
                <a:effectLst/>
                <a:latin typeface="+mn-lt"/>
                <a:ea typeface="+mn-ea"/>
                <a:cs typeface="+mn-cs"/>
              </a:rPr>
              <a:t> </a:t>
            </a:r>
            <a:r>
              <a:rPr lang="en-US" sz="1200" kern="1200" baseline="0" dirty="0" err="1">
                <a:solidFill>
                  <a:schemeClr val="tx1"/>
                </a:solidFill>
                <a:effectLst/>
                <a:latin typeface="+mn-lt"/>
                <a:ea typeface="+mn-ea"/>
                <a:cs typeface="+mn-cs"/>
              </a:rPr>
              <a:t>Sammarie</a:t>
            </a:r>
            <a:r>
              <a:rPr lang="en-US" sz="1200" kern="1200" baseline="0" dirty="0">
                <a:solidFill>
                  <a:schemeClr val="tx1"/>
                </a:solidFill>
                <a:effectLst/>
                <a:latin typeface="+mn-lt"/>
                <a:ea typeface="+mn-ea"/>
                <a:cs typeface="+mn-cs"/>
              </a:rPr>
              <a:t> et al. 2018)</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r>
              <a:rPr lang="en-US" sz="1200" b="1" kern="1200" dirty="0">
                <a:solidFill>
                  <a:schemeClr val="tx1"/>
                </a:solidFill>
                <a:effectLst/>
                <a:latin typeface="Times New Roman" panose="02020603050405020304" pitchFamily="18" charset="0"/>
                <a:ea typeface="+mn-ea"/>
                <a:cs typeface="Times New Roman" panose="02020603050405020304" pitchFamily="18" charset="0"/>
              </a:rPr>
              <a:t>Legality</a:t>
            </a:r>
            <a:endParaRPr lang="en-GB"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mn-lt"/>
                <a:ea typeface="+mn-ea"/>
                <a:cs typeface="+mn-cs"/>
              </a:rPr>
              <a:t>There needs a legal document for starting a business. This is why legality for super shop business is a very important thing.</a:t>
            </a: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r>
              <a:rPr lang="en-US" sz="1200" b="1" kern="1200" dirty="0">
                <a:solidFill>
                  <a:schemeClr val="tx1"/>
                </a:solidFill>
                <a:effectLst/>
                <a:latin typeface="Times New Roman" panose="02020603050405020304" pitchFamily="18" charset="0"/>
                <a:ea typeface="+mn-ea"/>
                <a:cs typeface="Times New Roman" panose="02020603050405020304" pitchFamily="18" charset="0"/>
              </a:rPr>
              <a:t>Technical </a:t>
            </a:r>
            <a:endParaRPr lang="en-GB"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mn-lt"/>
                <a:ea typeface="+mn-ea"/>
                <a:cs typeface="+mn-cs"/>
              </a:rPr>
              <a:t>There needs a lot of facilities of technical knowledge. The technology should be like website, computer, calculator, ATM, etc.</a:t>
            </a: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r>
              <a:rPr lang="en-US" sz="1200" b="1" kern="1200" dirty="0">
                <a:solidFill>
                  <a:schemeClr val="tx1"/>
                </a:solidFill>
                <a:effectLst/>
                <a:latin typeface="Times New Roman" panose="02020603050405020304" pitchFamily="18" charset="0"/>
                <a:ea typeface="+mn-ea"/>
                <a:cs typeface="Times New Roman" panose="02020603050405020304" pitchFamily="18" charset="0"/>
              </a:rPr>
              <a:t>Schedule </a:t>
            </a:r>
            <a:endParaRPr lang="en-GB"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mn-lt"/>
                <a:ea typeface="+mn-ea"/>
                <a:cs typeface="+mn-cs"/>
              </a:rPr>
              <a:t>The schedule should be set for the break and vacation of the business. And set up the worker’s duty time for the super shop business.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6</a:t>
            </a:fld>
            <a:endParaRPr lang="en-GB"/>
          </a:p>
        </p:txBody>
      </p:sp>
    </p:spTree>
    <p:extLst>
      <p:ext uri="{BB962C8B-B14F-4D97-AF65-F5344CB8AC3E}">
        <p14:creationId xmlns:p14="http://schemas.microsoft.com/office/powerpoint/2010/main" val="800017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buFont typeface="Wingdings" panose="05000000000000000000" pitchFamily="2" charset="2"/>
              <a:buChar char="v"/>
            </a:pPr>
            <a:r>
              <a:rPr lang="en-US" b="1" dirty="0"/>
              <a:t>Physical</a:t>
            </a:r>
          </a:p>
          <a:p>
            <a:pPr>
              <a:buFont typeface="Wingdings" panose="05000000000000000000" pitchFamily="2" charset="2"/>
              <a:buNone/>
            </a:pPr>
            <a:r>
              <a:rPr lang="en-US" b="0" dirty="0"/>
              <a:t>According to Maslow's theory, workers need food, clothing and shelter at work. Physical issues can be monitored by paying fixed salaries to employees according to their work volume.</a:t>
            </a:r>
          </a:p>
          <a:p>
            <a:pPr>
              <a:buFont typeface="Wingdings" panose="05000000000000000000" pitchFamily="2" charset="2"/>
              <a:buChar char="v"/>
            </a:pPr>
            <a:r>
              <a:rPr lang="en-US" b="1" dirty="0"/>
              <a:t>Security</a:t>
            </a:r>
          </a:p>
          <a:p>
            <a:pPr>
              <a:buFont typeface="Wingdings" panose="05000000000000000000" pitchFamily="2" charset="2"/>
              <a:buNone/>
            </a:pPr>
            <a:r>
              <a:rPr lang="en-US" b="0" dirty="0"/>
              <a:t>According to the theory, employees should be provided with adequate safety in the workplace (Cano et al. 2015). Fires and earthquakes, among other disasters, can occur in the workplace. So employees need to be motivated by providing adequate security in such crisis moments.</a:t>
            </a:r>
          </a:p>
          <a:p>
            <a:pPr>
              <a:buFont typeface="Wingdings" panose="05000000000000000000" pitchFamily="2" charset="2"/>
              <a:buChar char="v"/>
            </a:pPr>
            <a:r>
              <a:rPr lang="en-US" b="1" dirty="0"/>
              <a:t>Social</a:t>
            </a:r>
          </a:p>
          <a:p>
            <a:pPr>
              <a:buFont typeface="Wingdings" panose="05000000000000000000" pitchFamily="2" charset="2"/>
              <a:buNone/>
            </a:pPr>
            <a:r>
              <a:rPr lang="en-US" b="0" dirty="0"/>
              <a:t>Man is a social being and the company he works for cannot be made to do anything that is anti-social.</a:t>
            </a:r>
          </a:p>
          <a:p>
            <a:pPr>
              <a:buFont typeface="Wingdings" panose="05000000000000000000" pitchFamily="2" charset="2"/>
              <a:buChar char="v"/>
            </a:pPr>
            <a:r>
              <a:rPr lang="en-US" b="1" dirty="0"/>
              <a:t>Ego</a:t>
            </a:r>
          </a:p>
          <a:p>
            <a:pPr>
              <a:buFont typeface="Wingdings" panose="05000000000000000000" pitchFamily="2" charset="2"/>
              <a:buNone/>
            </a:pPr>
            <a:r>
              <a:rPr lang="en-US" b="0" dirty="0"/>
              <a:t>No kind of ego attitude can be kept among the employees in the company because ego attitude spoils the work environment and does not allow to maintain good relations among the employees.</a:t>
            </a:r>
          </a:p>
          <a:p>
            <a:pPr>
              <a:buFont typeface="Wingdings" panose="05000000000000000000" pitchFamily="2" charset="2"/>
              <a:buChar char="v"/>
            </a:pPr>
            <a:r>
              <a:rPr lang="en-US" b="1" dirty="0"/>
              <a:t>Self-actualization</a:t>
            </a:r>
          </a:p>
          <a:p>
            <a:pPr>
              <a:buFont typeface="Wingdings" panose="05000000000000000000" pitchFamily="2" charset="2"/>
              <a:buNone/>
            </a:pPr>
            <a:r>
              <a:rPr lang="en-US" b="0" dirty="0"/>
              <a:t>Employees must always think about their own creativity and cannot be dependent on others. Employees have to rely on their own creativity to attract the attention of the authorities by performing tasks.</a:t>
            </a:r>
          </a:p>
          <a:p>
            <a:endParaRPr lang="en-US"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b="1" dirty="0"/>
              <a:t>Need for power</a:t>
            </a:r>
          </a:p>
          <a:p>
            <a:pPr>
              <a:buFont typeface="Wingdings" panose="05000000000000000000" pitchFamily="2" charset="2"/>
              <a:buNone/>
            </a:pPr>
            <a:r>
              <a:rPr lang="en-US" b="0" dirty="0"/>
              <a:t>Employees must use the power of their position properly and control their subordinates. Employees must acquire leadership skills to mentor everyone.</a:t>
            </a:r>
            <a:endParaRPr lang="en-GB" b="0" dirty="0"/>
          </a:p>
          <a:p>
            <a:pPr>
              <a:buFont typeface="Wingdings" panose="05000000000000000000" pitchFamily="2" charset="2"/>
              <a:buChar char="v"/>
            </a:pPr>
            <a:r>
              <a:rPr lang="en-GB" b="1" dirty="0"/>
              <a:t>Need for achievement</a:t>
            </a:r>
          </a:p>
          <a:p>
            <a:pPr>
              <a:buFont typeface="Wingdings" panose="05000000000000000000" pitchFamily="2" charset="2"/>
              <a:buNone/>
            </a:pPr>
            <a:r>
              <a:rPr lang="en-US" b="0" dirty="0"/>
              <a:t>Employees must prepare themselves in such a way that in all crisis moments it is possible to work and perform through their own intelligence and creativity.</a:t>
            </a:r>
            <a:endParaRPr lang="en-GB" b="0" dirty="0"/>
          </a:p>
          <a:p>
            <a:pPr>
              <a:buFont typeface="Wingdings" panose="05000000000000000000" pitchFamily="2" charset="2"/>
              <a:buChar char="v"/>
            </a:pPr>
            <a:r>
              <a:rPr lang="en-GB" b="1" dirty="0"/>
              <a:t>Need for affiliation</a:t>
            </a:r>
          </a:p>
          <a:p>
            <a:r>
              <a:rPr lang="en-US" dirty="0"/>
              <a:t>Employees have to perform tasks by interacting with everyone in their employment (</a:t>
            </a:r>
            <a:r>
              <a:rPr lang="en-US" dirty="0" err="1"/>
              <a:t>Giuztiziero</a:t>
            </a:r>
            <a:r>
              <a:rPr lang="en-US" baseline="0" dirty="0"/>
              <a:t> et al. 2021)</a:t>
            </a:r>
            <a:r>
              <a:rPr lang="en-US" dirty="0"/>
              <a:t>. An employee is able to perform well in an affiliated way by maintaining good relations with everyone in the workplace.</a:t>
            </a:r>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8</a:t>
            </a:fld>
            <a:endParaRPr lang="en-GB"/>
          </a:p>
        </p:txBody>
      </p:sp>
    </p:spTree>
    <p:extLst>
      <p:ext uri="{BB962C8B-B14F-4D97-AF65-F5344CB8AC3E}">
        <p14:creationId xmlns:p14="http://schemas.microsoft.com/office/powerpoint/2010/main" val="949579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itchFamily="2" charset="2"/>
              <a:buChar char="§"/>
            </a:pPr>
            <a:r>
              <a:rPr lang="en-GB" dirty="0"/>
              <a:t>Work Environment</a:t>
            </a:r>
          </a:p>
          <a:p>
            <a:pPr marL="0" indent="0">
              <a:buFont typeface="Wingdings" pitchFamily="2" charset="2"/>
              <a:buNone/>
            </a:pPr>
            <a:r>
              <a:rPr lang="en-US" dirty="0"/>
              <a:t>According to the theory, employees must create a safe workplace environment. Because the worker will never feel safe in an unsafe place and will not work attentively.</a:t>
            </a:r>
            <a:endParaRPr lang="en-GB" dirty="0"/>
          </a:p>
          <a:p>
            <a:pPr marL="0" indent="0">
              <a:buFont typeface="Wingdings" pitchFamily="2" charset="2"/>
              <a:buChar char="§"/>
            </a:pPr>
            <a:r>
              <a:rPr lang="en-GB" dirty="0"/>
              <a:t>Work Condition</a:t>
            </a:r>
          </a:p>
          <a:p>
            <a:r>
              <a:rPr lang="en-US" dirty="0"/>
              <a:t>Employees must be conditioned to work because without conditioning employees will feel free and will not work properly (Delgado</a:t>
            </a:r>
            <a:r>
              <a:rPr lang="en-US" baseline="0" dirty="0"/>
              <a:t> et al. 2020)</a:t>
            </a:r>
            <a:r>
              <a:rPr lang="en-US" dirty="0"/>
              <a:t>.</a:t>
            </a:r>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9</a:t>
            </a:fld>
            <a:endParaRPr lang="en-GB"/>
          </a:p>
        </p:txBody>
      </p:sp>
    </p:spTree>
    <p:extLst>
      <p:ext uri="{BB962C8B-B14F-4D97-AF65-F5344CB8AC3E}">
        <p14:creationId xmlns:p14="http://schemas.microsoft.com/office/powerpoint/2010/main" val="1998840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solidFill>
                  <a:schemeClr val="tx1"/>
                </a:solidFill>
                <a:latin typeface="Times New Roman" panose="02020603050405020304" pitchFamily="18" charset="0"/>
                <a:cs typeface="Times New Roman" panose="02020603050405020304" pitchFamily="18" charset="0"/>
              </a:rPr>
              <a:t>Job Recognition</a:t>
            </a:r>
          </a:p>
          <a:p>
            <a:pPr marL="171450" indent="-171450">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To complete the job recognition, the employees have to arrange discounts, events, tour gifts and vacations at various times.</a:t>
            </a:r>
            <a:endParaRPr lang="en-GB" dirty="0">
              <a:solidFill>
                <a:schemeClr val="tx1"/>
              </a:solidFill>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r>
              <a:rPr lang="en-GB" dirty="0">
                <a:solidFill>
                  <a:schemeClr val="tx1"/>
                </a:solidFill>
                <a:latin typeface="Times New Roman" panose="02020603050405020304" pitchFamily="18" charset="0"/>
                <a:cs typeface="Times New Roman" panose="02020603050405020304" pitchFamily="18" charset="0"/>
              </a:rPr>
              <a:t>Promotion</a:t>
            </a:r>
          </a:p>
          <a:p>
            <a:pPr marL="171450" indent="-171450">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Employees should arrange promotion at workplace so that employees can earn their own promotion through their good work. Employees will not be interested in work if they do not get promotion at work (</a:t>
            </a:r>
            <a:r>
              <a:rPr lang="en-US" dirty="0" err="1">
                <a:solidFill>
                  <a:schemeClr val="tx1"/>
                </a:solidFill>
                <a:latin typeface="Times New Roman" panose="02020603050405020304" pitchFamily="18" charset="0"/>
                <a:cs typeface="Times New Roman" panose="02020603050405020304" pitchFamily="18" charset="0"/>
              </a:rPr>
              <a:t>Bolon</a:t>
            </a:r>
            <a:r>
              <a:rPr lang="en-US" dirty="0">
                <a:solidFill>
                  <a:schemeClr val="tx1"/>
                </a:solidFill>
                <a:latin typeface="Times New Roman" panose="02020603050405020304" pitchFamily="18" charset="0"/>
                <a:cs typeface="Times New Roman" panose="02020603050405020304" pitchFamily="18" charset="0"/>
              </a:rPr>
              <a:t> et al. 2018).</a:t>
            </a:r>
            <a:endParaRPr lang="en-GB" dirty="0">
              <a:solidFill>
                <a:schemeClr val="tx1"/>
              </a:solidFill>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r>
              <a:rPr lang="en-GB" dirty="0">
                <a:solidFill>
                  <a:schemeClr val="tx1"/>
                </a:solidFill>
                <a:latin typeface="Times New Roman" panose="02020603050405020304" pitchFamily="18" charset="0"/>
                <a:cs typeface="Times New Roman" panose="02020603050405020304" pitchFamily="18" charset="0"/>
              </a:rPr>
              <a:t>Achievement</a:t>
            </a:r>
          </a:p>
          <a:p>
            <a:r>
              <a:rPr lang="en-US" dirty="0"/>
              <a:t>Employees in the workplace should disclose their achievements so that the employees will know their maximum strengths and weaknesses and will be able to perform better in the future (Song et al. 2017).</a:t>
            </a:r>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10</a:t>
            </a:fld>
            <a:endParaRPr lang="en-GB"/>
          </a:p>
        </p:txBody>
      </p:sp>
    </p:spTree>
    <p:extLst>
      <p:ext uri="{BB962C8B-B14F-4D97-AF65-F5344CB8AC3E}">
        <p14:creationId xmlns:p14="http://schemas.microsoft.com/office/powerpoint/2010/main" val="930848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endParaRPr lang="en-GB" dirty="0"/>
          </a:p>
        </p:txBody>
      </p:sp>
      <p:sp>
        <p:nvSpPr>
          <p:cNvPr id="4" name="Slide Number Placeholder 3"/>
          <p:cNvSpPr>
            <a:spLocks noGrp="1"/>
          </p:cNvSpPr>
          <p:nvPr>
            <p:ph type="sldNum" sz="quarter" idx="10"/>
          </p:nvPr>
        </p:nvSpPr>
        <p:spPr/>
        <p:txBody>
          <a:bodyPr/>
          <a:lstStyle/>
          <a:p>
            <a:fld id="{114D3EF4-A08F-441D-99AC-A68328B038E7}" type="slidenum">
              <a:rPr lang="en-GB" smtClean="0"/>
              <a:pPr/>
              <a:t>11</a:t>
            </a:fld>
            <a:endParaRPr lang="en-GB"/>
          </a:p>
        </p:txBody>
      </p:sp>
    </p:spTree>
    <p:extLst>
      <p:ext uri="{BB962C8B-B14F-4D97-AF65-F5344CB8AC3E}">
        <p14:creationId xmlns:p14="http://schemas.microsoft.com/office/powerpoint/2010/main" val="39740454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516D7B8-DAD1-4A81-B838-D9C30510BBAF}" type="slidenum">
              <a:rPr lang="en-GB" smtClean="0"/>
              <a:pPr/>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816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spTree>
    <p:extLst>
      <p:ext uri="{BB962C8B-B14F-4D97-AF65-F5344CB8AC3E}">
        <p14:creationId xmlns:p14="http://schemas.microsoft.com/office/powerpoint/2010/main" val="3694391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039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6D7B8-DAD1-4A81-B838-D9C30510BBAF}" type="slidenum">
              <a:rPr lang="en-GB" smtClean="0"/>
              <a:pPr/>
              <a:t>‹#›</a:t>
            </a:fld>
            <a:endParaRPr lang="en-GB"/>
          </a:p>
        </p:txBody>
      </p:sp>
    </p:spTree>
    <p:extLst>
      <p:ext uri="{BB962C8B-B14F-4D97-AF65-F5344CB8AC3E}">
        <p14:creationId xmlns:p14="http://schemas.microsoft.com/office/powerpoint/2010/main" val="559525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16D7B8-DAD1-4A81-B838-D9C30510BBAF}" type="slidenum">
              <a:rPr lang="en-GB" smtClean="0"/>
              <a:pPr/>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3437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16D7B8-DAD1-4A81-B838-D9C30510BBAF}"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4268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16D7B8-DAD1-4A81-B838-D9C30510BBAF}" type="slidenum">
              <a:rPr lang="en-GB" smtClean="0"/>
              <a:pPr/>
              <a:t>‹#›</a:t>
            </a:fld>
            <a:endParaRPr lang="en-GB"/>
          </a:p>
        </p:txBody>
      </p:sp>
    </p:spTree>
    <p:extLst>
      <p:ext uri="{BB962C8B-B14F-4D97-AF65-F5344CB8AC3E}">
        <p14:creationId xmlns:p14="http://schemas.microsoft.com/office/powerpoint/2010/main" val="3917273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6D7B8-DAD1-4A81-B838-D9C30510BBAF}" type="slidenum">
              <a:rPr lang="en-GB" smtClean="0"/>
              <a:pPr/>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5851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6D7B8-DAD1-4A81-B838-D9C30510BBAF}" type="slidenum">
              <a:rPr lang="en-GB" smtClean="0"/>
              <a:pPr/>
              <a:t>‹#›</a:t>
            </a:fld>
            <a:endParaRPr lang="en-GB"/>
          </a:p>
        </p:txBody>
      </p:sp>
    </p:spTree>
    <p:extLst>
      <p:ext uri="{BB962C8B-B14F-4D97-AF65-F5344CB8AC3E}">
        <p14:creationId xmlns:p14="http://schemas.microsoft.com/office/powerpoint/2010/main" val="3530097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6D7B8-DAD1-4A81-B838-D9C30510BBAF}" type="slidenum">
              <a:rPr lang="en-GB" smtClean="0"/>
              <a:pPr/>
              <a:t>‹#›</a:t>
            </a:fld>
            <a:endParaRPr lang="en-GB"/>
          </a:p>
        </p:txBody>
      </p:sp>
    </p:spTree>
    <p:extLst>
      <p:ext uri="{BB962C8B-B14F-4D97-AF65-F5344CB8AC3E}">
        <p14:creationId xmlns:p14="http://schemas.microsoft.com/office/powerpoint/2010/main" val="786754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8285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3460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spTree>
    <p:extLst>
      <p:ext uri="{BB962C8B-B14F-4D97-AF65-F5344CB8AC3E}">
        <p14:creationId xmlns:p14="http://schemas.microsoft.com/office/powerpoint/2010/main" val="3559966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4355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7809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31160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DA84E2-F10F-4D50-89C8-16E33B509CE4}" type="datetimeFigureOut">
              <a:rPr lang="en-GB" smtClean="0"/>
              <a:pPr/>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D7B8-DAD1-4A81-B838-D9C30510BBAF}" type="slidenum">
              <a:rPr lang="en-GB" smtClean="0"/>
              <a:pPr/>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7277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cstate="print">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cstate="print">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7DA84E2-F10F-4D50-89C8-16E33B509CE4}" type="datetimeFigureOut">
              <a:rPr lang="en-GB" smtClean="0"/>
              <a:pPr/>
              <a:t>18/10/2022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16D7B8-DAD1-4A81-B838-D9C30510BBAF}" type="slidenum">
              <a:rPr lang="en-GB" smtClean="0"/>
              <a:pPr/>
              <a:t>‹#›</a:t>
            </a:fld>
            <a:endParaRPr lang="en-GB"/>
          </a:p>
        </p:txBody>
      </p:sp>
    </p:spTree>
    <p:extLst>
      <p:ext uri="{BB962C8B-B14F-4D97-AF65-F5344CB8AC3E}">
        <p14:creationId xmlns:p14="http://schemas.microsoft.com/office/powerpoint/2010/main" val="76073610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77036" y="3538524"/>
            <a:ext cx="7559692" cy="1947876"/>
          </a:xfrm>
        </p:spPr>
        <p:txBody>
          <a:bodyPr>
            <a:normAutofit fontScale="70000" lnSpcReduction="20000"/>
          </a:bodyPr>
          <a:lstStyle/>
          <a:p>
            <a:pPr algn="just" rtl="0">
              <a:lnSpc>
                <a:spcPct val="150000"/>
              </a:lnSpc>
            </a:pPr>
            <a:r>
              <a:rPr lang="en-GB" sz="2400" b="0" dirty="0">
                <a:effectLst/>
                <a:latin typeface="Arial" panose="020B0604020202020204" pitchFamily="34" charset="0"/>
              </a:rPr>
              <a:t>Student Nedelin Mihalev                               Module</a:t>
            </a:r>
            <a:r>
              <a:rPr lang="en-GB" sz="1600" b="0" dirty="0">
                <a:effectLst/>
                <a:latin typeface="Arial" panose="020B0604020202020204" pitchFamily="34" charset="0"/>
              </a:rPr>
              <a:t>: </a:t>
            </a:r>
            <a:r>
              <a:rPr lang="en-GB" sz="2400" dirty="0">
                <a:latin typeface="Arial" panose="020B0604020202020204" pitchFamily="34" charset="0"/>
              </a:rPr>
              <a:t>Managing People</a:t>
            </a:r>
            <a:r>
              <a:rPr lang="en-GB" sz="2400" b="0" dirty="0">
                <a:effectLst/>
                <a:latin typeface="Arial" panose="020B0604020202020204" pitchFamily="34" charset="0"/>
              </a:rPr>
              <a:t>                                      </a:t>
            </a:r>
          </a:p>
          <a:p>
            <a:pPr algn="just" rtl="0">
              <a:lnSpc>
                <a:spcPct val="150000"/>
              </a:lnSpc>
            </a:pPr>
            <a:r>
              <a:rPr lang="en-GB" sz="1600" b="0" dirty="0">
                <a:effectLst/>
                <a:latin typeface="Arial" panose="020B0604020202020204" pitchFamily="34" charset="0"/>
              </a:rPr>
              <a:t> </a:t>
            </a:r>
            <a:r>
              <a:rPr lang="en-GB" sz="2400" b="0" dirty="0">
                <a:effectLst/>
                <a:latin typeface="Arial" panose="020B0604020202020204" pitchFamily="34" charset="0"/>
              </a:rPr>
              <a:t>Student</a:t>
            </a:r>
            <a:r>
              <a:rPr lang="en-GB" sz="1600" b="0" dirty="0">
                <a:effectLst/>
                <a:latin typeface="Arial" panose="020B0604020202020204" pitchFamily="34" charset="0"/>
              </a:rPr>
              <a:t> </a:t>
            </a:r>
            <a:r>
              <a:rPr lang="en-GB" sz="2400" b="0" dirty="0">
                <a:effectLst/>
                <a:latin typeface="Arial" panose="020B0604020202020204" pitchFamily="34" charset="0"/>
              </a:rPr>
              <a:t>ID</a:t>
            </a:r>
            <a:r>
              <a:rPr lang="en-GB" sz="1600" b="0" dirty="0">
                <a:effectLst/>
                <a:latin typeface="Arial" panose="020B0604020202020204" pitchFamily="34" charset="0"/>
              </a:rPr>
              <a:t>: </a:t>
            </a:r>
            <a:r>
              <a:rPr lang="en-GB" sz="2400" b="0" dirty="0">
                <a:effectLst/>
                <a:latin typeface="Arial" panose="020B0604020202020204" pitchFamily="34" charset="0"/>
              </a:rPr>
              <a:t>2029603                                Module code: </a:t>
            </a:r>
            <a:r>
              <a:rPr lang="en-GB" sz="2400" b="1" dirty="0">
                <a:effectLst/>
                <a:latin typeface="Arial" panose="020B0604020202020204" pitchFamily="34" charset="0"/>
                <a:ea typeface="Times New Roman" panose="02020603050405020304" pitchFamily="18" charset="0"/>
              </a:rPr>
              <a:t>LCBB5004 </a:t>
            </a:r>
            <a:endParaRPr lang="en-GB" sz="2400" dirty="0">
              <a:latin typeface="Arial" panose="020B0604020202020204" pitchFamily="34" charset="0"/>
            </a:endParaRPr>
          </a:p>
          <a:p>
            <a:pPr algn="just">
              <a:lnSpc>
                <a:spcPct val="150000"/>
              </a:lnSpc>
            </a:pPr>
            <a:r>
              <a:rPr lang="en-GB" sz="2400" b="0" dirty="0">
                <a:effectLst/>
                <a:latin typeface="Arial" panose="020B0604020202020204" pitchFamily="34" charset="0"/>
              </a:rPr>
              <a:t>                                                            </a:t>
            </a:r>
            <a:r>
              <a:rPr lang="en-GB" sz="2400" dirty="0">
                <a:effectLst/>
                <a:latin typeface="Arial" panose="020B0604020202020204" pitchFamily="34" charset="0"/>
                <a:cs typeface="Arial" panose="020B0604020202020204" pitchFamily="34" charset="0"/>
              </a:rPr>
              <a:t>Module Coordinator</a:t>
            </a:r>
            <a:r>
              <a:rPr lang="en-GB" sz="2400" dirty="0">
                <a:effectLst/>
              </a:rPr>
              <a:t>: </a:t>
            </a:r>
            <a:r>
              <a:rPr lang="en-GB" sz="2400" dirty="0">
                <a:effectLst/>
                <a:latin typeface="Arial" panose="020B0604020202020204" pitchFamily="34" charset="0"/>
                <a:cs typeface="Arial" panose="020B0604020202020204" pitchFamily="34" charset="0"/>
              </a:rPr>
              <a:t>Dr </a:t>
            </a:r>
            <a:r>
              <a:rPr lang="en-GB" sz="2400" dirty="0" err="1">
                <a:effectLst/>
                <a:latin typeface="Arial" panose="020B0604020202020204" pitchFamily="34" charset="0"/>
                <a:cs typeface="Arial" panose="020B0604020202020204" pitchFamily="34" charset="0"/>
              </a:rPr>
              <a:t>Uj</a:t>
            </a:r>
            <a:r>
              <a:rPr lang="en-GB" sz="2400" dirty="0">
                <a:effectLst/>
              </a:rPr>
              <a:t> </a:t>
            </a:r>
            <a:r>
              <a:rPr lang="en-GB" sz="2400" dirty="0">
                <a:effectLst/>
                <a:latin typeface="Arial" panose="020B0604020202020204" pitchFamily="34" charset="0"/>
                <a:cs typeface="Arial" panose="020B0604020202020204" pitchFamily="34" charset="0"/>
              </a:rPr>
              <a:t>Ugochukwu</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5" name="Title 4">
            <a:extLst>
              <a:ext uri="{FF2B5EF4-FFF2-40B4-BE49-F238E27FC236}">
                <a16:creationId xmlns:a16="http://schemas.microsoft.com/office/drawing/2014/main" id="{971BE74B-5CFF-4727-B080-5C7E9B0682B1}"/>
              </a:ext>
            </a:extLst>
          </p:cNvPr>
          <p:cNvSpPr>
            <a:spLocks noGrp="1"/>
          </p:cNvSpPr>
          <p:nvPr>
            <p:ph type="ctrTitle"/>
          </p:nvPr>
        </p:nvSpPr>
        <p:spPr/>
        <p:txBody>
          <a:bodyPr/>
          <a:lstStyle/>
          <a:p>
            <a:r>
              <a:rPr lang="en-US" dirty="0"/>
              <a:t>Managing People</a:t>
            </a:r>
          </a:p>
        </p:txBody>
      </p:sp>
    </p:spTree>
    <p:extLst>
      <p:ext uri="{BB962C8B-B14F-4D97-AF65-F5344CB8AC3E}">
        <p14:creationId xmlns:p14="http://schemas.microsoft.com/office/powerpoint/2010/main" val="1690072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55F7BC-2506-4277-B02B-9F4AF5D74BA7}"/>
              </a:ext>
            </a:extLst>
          </p:cNvPr>
          <p:cNvSpPr>
            <a:spLocks noGrp="1"/>
          </p:cNvSpPr>
          <p:nvPr>
            <p:ph idx="1"/>
          </p:nvPr>
        </p:nvSpPr>
        <p:spPr/>
        <p:txBody>
          <a:bodyPr>
            <a:normAutofit/>
          </a:bodyPr>
          <a:lstStyle/>
          <a:p>
            <a:pPr marL="0" indent="0" algn="just">
              <a:buNone/>
            </a:pPr>
            <a:r>
              <a:rPr lang="en-US" dirty="0"/>
              <a:t>This </a:t>
            </a:r>
            <a:r>
              <a:rPr lang="en-US" dirty="0">
                <a:latin typeface="Arial" panose="020B0604020202020204" pitchFamily="34" charset="0"/>
                <a:cs typeface="Arial" panose="020B0604020202020204" pitchFamily="34" charset="0"/>
              </a:rPr>
              <a:t>presentation</a:t>
            </a:r>
            <a:r>
              <a:rPr lang="en-US" dirty="0"/>
              <a:t> provides ideas on how companies can achieve maximum success by managing people in the workplace. Several theories have been </a:t>
            </a:r>
            <a:r>
              <a:rPr lang="en-US" dirty="0">
                <a:latin typeface="Arial" panose="020B0604020202020204" pitchFamily="34" charset="0"/>
                <a:cs typeface="Arial" panose="020B0604020202020204" pitchFamily="34" charset="0"/>
              </a:rPr>
              <a:t>discussed</a:t>
            </a:r>
            <a:r>
              <a:rPr lang="en-US" dirty="0"/>
              <a:t> to explain different strategies for companies including Herzberg's and McClelland's theories (Veblen et al. 2017).</a:t>
            </a:r>
          </a:p>
        </p:txBody>
      </p:sp>
      <p:sp>
        <p:nvSpPr>
          <p:cNvPr id="4" name="Title 1">
            <a:extLst>
              <a:ext uri="{FF2B5EF4-FFF2-40B4-BE49-F238E27FC236}">
                <a16:creationId xmlns:a16="http://schemas.microsoft.com/office/drawing/2014/main" id="{6CAA2049-2BB7-4112-99BB-D13C190272FE}"/>
              </a:ext>
            </a:extLst>
          </p:cNvPr>
          <p:cNvSpPr>
            <a:spLocks noGrp="1"/>
          </p:cNvSpPr>
          <p:nvPr>
            <p:ph type="title"/>
          </p:nvPr>
        </p:nvSpPr>
        <p:spPr>
          <a:xfrm>
            <a:off x="1295400" y="982663"/>
            <a:ext cx="9601200" cy="1303337"/>
          </a:xfrm>
        </p:spPr>
        <p:txBody>
          <a:bodyPr/>
          <a:lstStyle/>
          <a:p>
            <a:r>
              <a:rPr lang="en-US"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5648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People management</a:t>
            </a:r>
          </a:p>
        </p:txBody>
      </p:sp>
      <p:sp>
        <p:nvSpPr>
          <p:cNvPr id="3" name="Content Placeholder 2"/>
          <p:cNvSpPr>
            <a:spLocks noGrp="1"/>
          </p:cNvSpPr>
          <p:nvPr>
            <p:ph sz="half" idx="1"/>
          </p:nvPr>
        </p:nvSpPr>
        <p:spPr>
          <a:xfrm>
            <a:off x="1101225" y="2560542"/>
            <a:ext cx="4718304" cy="3310128"/>
          </a:xfrm>
        </p:spPr>
        <p:txBody>
          <a:bodyPr/>
          <a:lstStyle/>
          <a:p>
            <a:pPr marL="0" indent="0">
              <a:buNone/>
            </a:pPr>
            <a:r>
              <a:rPr lang="en-US" dirty="0">
                <a:latin typeface="Arial" panose="020B0604020202020204" pitchFamily="34" charset="0"/>
                <a:cs typeface="Arial" panose="020B0604020202020204" pitchFamily="34" charset="0"/>
              </a:rPr>
              <a:t>Employee retention</a:t>
            </a:r>
          </a:p>
          <a:p>
            <a:pPr marL="0" indent="0">
              <a:buNone/>
            </a:pPr>
            <a:r>
              <a:rPr lang="en-US" dirty="0">
                <a:latin typeface="Arial" panose="020B0604020202020204" pitchFamily="34" charset="0"/>
                <a:cs typeface="Arial" panose="020B0604020202020204" pitchFamily="34" charset="0"/>
              </a:rPr>
              <a:t>Employee motivation</a:t>
            </a:r>
          </a:p>
          <a:p>
            <a:pPr marL="0" indent="0">
              <a:buNone/>
            </a:pPr>
            <a:r>
              <a:rPr lang="en-US" dirty="0">
                <a:latin typeface="Arial" panose="020B0604020202020204" pitchFamily="34" charset="0"/>
                <a:cs typeface="Arial" panose="020B0604020202020204" pitchFamily="34" charset="0"/>
              </a:rPr>
              <a:t>Employee engagement (Parker et al. 2018)</a:t>
            </a:r>
          </a:p>
          <a:p>
            <a:endParaRPr lang="en-GB" dirty="0"/>
          </a:p>
        </p:txBody>
      </p:sp>
      <p:pic>
        <p:nvPicPr>
          <p:cNvPr id="5" name="Content Placeholder 4" descr="Employee-Retention Blog-12-14-21.jpg"/>
          <p:cNvPicPr>
            <a:picLocks noGrp="1" noChangeAspect="1"/>
          </p:cNvPicPr>
          <p:nvPr>
            <p:ph sz="half" idx="2"/>
          </p:nvPr>
        </p:nvPicPr>
        <p:blipFill>
          <a:blip r:embed="rId3" cstate="print"/>
          <a:stretch>
            <a:fillRect/>
          </a:stretch>
        </p:blipFill>
        <p:spPr>
          <a:xfrm>
            <a:off x="6181725" y="2643302"/>
            <a:ext cx="4718050" cy="3144608"/>
          </a:xfrm>
        </p:spPr>
      </p:pic>
    </p:spTree>
    <p:extLst>
      <p:ext uri="{BB962C8B-B14F-4D97-AF65-F5344CB8AC3E}">
        <p14:creationId xmlns:p14="http://schemas.microsoft.com/office/powerpoint/2010/main" val="4081090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Strategies of employee retention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pPr marL="0" indent="0">
              <a:buNone/>
            </a:pPr>
            <a:r>
              <a:rPr lang="en-GB" dirty="0">
                <a:latin typeface="Arial" panose="020B0604020202020204" pitchFamily="34" charset="0"/>
                <a:cs typeface="Arial" panose="020B0604020202020204" pitchFamily="34" charset="0"/>
              </a:rPr>
              <a:t>Investing employees’ career</a:t>
            </a:r>
          </a:p>
          <a:p>
            <a:pPr marL="0" indent="0">
              <a:buNone/>
            </a:pPr>
            <a:r>
              <a:rPr lang="en-GB" dirty="0">
                <a:latin typeface="Arial" panose="020B0604020202020204" pitchFamily="34" charset="0"/>
                <a:cs typeface="Arial" panose="020B0604020202020204" pitchFamily="34" charset="0"/>
              </a:rPr>
              <a:t>Focusing managers (Kumar et al. 2018)</a:t>
            </a:r>
          </a:p>
          <a:p>
            <a:pPr marL="0" indent="0">
              <a:buNone/>
            </a:pPr>
            <a:r>
              <a:rPr lang="en-GB" dirty="0">
                <a:latin typeface="Arial" panose="020B0604020202020204" pitchFamily="34" charset="0"/>
                <a:cs typeface="Arial" panose="020B0604020202020204" pitchFamily="34" charset="0"/>
              </a:rPr>
              <a:t>Recognizing employees’ contribution</a:t>
            </a:r>
          </a:p>
          <a:p>
            <a:pPr marL="0" indent="0">
              <a:buNone/>
            </a:pPr>
            <a:r>
              <a:rPr lang="en-GB" dirty="0">
                <a:latin typeface="Arial" panose="020B0604020202020204" pitchFamily="34" charset="0"/>
                <a:cs typeface="Arial" panose="020B0604020202020204" pitchFamily="34" charset="0"/>
              </a:rPr>
              <a:t>Prioritizing work-life balance</a:t>
            </a:r>
          </a:p>
          <a:p>
            <a:pPr marL="0" indent="0">
              <a:buNone/>
            </a:pPr>
            <a:r>
              <a:rPr lang="en-GB" dirty="0">
                <a:latin typeface="Arial" panose="020B0604020202020204" pitchFamily="34" charset="0"/>
                <a:cs typeface="Arial" panose="020B0604020202020204" pitchFamily="34" charset="0"/>
              </a:rPr>
              <a:t>Improving organizational culture</a:t>
            </a:r>
          </a:p>
        </p:txBody>
      </p:sp>
      <p:pic>
        <p:nvPicPr>
          <p:cNvPr id="6" name="Content Placeholder 5" descr="employee-retention-strategies_640x302.jpg"/>
          <p:cNvPicPr>
            <a:picLocks noGrp="1" noChangeAspect="1"/>
          </p:cNvPicPr>
          <p:nvPr>
            <p:ph sz="half" idx="2"/>
          </p:nvPr>
        </p:nvPicPr>
        <p:blipFill>
          <a:blip r:embed="rId3" cstate="print"/>
          <a:stretch>
            <a:fillRect/>
          </a:stretch>
        </p:blipFill>
        <p:spPr>
          <a:xfrm>
            <a:off x="6181725" y="3102441"/>
            <a:ext cx="4718050" cy="2226330"/>
          </a:xfrm>
        </p:spPr>
      </p:pic>
    </p:spTree>
    <p:extLst>
      <p:ext uri="{BB962C8B-B14F-4D97-AF65-F5344CB8AC3E}">
        <p14:creationId xmlns:p14="http://schemas.microsoft.com/office/powerpoint/2010/main" val="1851576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tx1"/>
                </a:solidFill>
                <a:latin typeface="Arial" panose="020B0604020202020204" pitchFamily="34" charset="0"/>
                <a:cs typeface="Arial" panose="020B0604020202020204" pitchFamily="34" charset="0"/>
              </a:rPr>
              <a:t>Strategies of employee motivation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r>
              <a:rPr lang="en-GB" dirty="0">
                <a:latin typeface="Arial" panose="020B0604020202020204" pitchFamily="34" charset="0"/>
                <a:cs typeface="Arial" panose="020B0604020202020204" pitchFamily="34" charset="0"/>
              </a:rPr>
              <a:t>Keeping Trust</a:t>
            </a:r>
          </a:p>
          <a:p>
            <a:r>
              <a:rPr lang="en-GB" dirty="0">
                <a:latin typeface="Arial" panose="020B0604020202020204" pitchFamily="34" charset="0"/>
                <a:cs typeface="Arial" panose="020B0604020202020204" pitchFamily="34" charset="0"/>
              </a:rPr>
              <a:t>Rewarding system</a:t>
            </a:r>
          </a:p>
          <a:p>
            <a:r>
              <a:rPr lang="en-GB" dirty="0">
                <a:latin typeface="Arial" panose="020B0604020202020204" pitchFamily="34" charset="0"/>
                <a:cs typeface="Arial" panose="020B0604020202020204" pitchFamily="34" charset="0"/>
              </a:rPr>
              <a:t>Following career advancement</a:t>
            </a:r>
          </a:p>
          <a:p>
            <a:r>
              <a:rPr lang="en-GB" dirty="0">
                <a:latin typeface="Arial" panose="020B0604020202020204" pitchFamily="34" charset="0"/>
                <a:cs typeface="Arial" panose="020B0604020202020204" pitchFamily="34" charset="0"/>
              </a:rPr>
              <a:t>Being transparent (Watts et al. 2020)</a:t>
            </a:r>
          </a:p>
          <a:p>
            <a:r>
              <a:rPr lang="en-GB" dirty="0">
                <a:latin typeface="Arial" panose="020B0604020202020204" pitchFamily="34" charset="0"/>
                <a:cs typeface="Arial" panose="020B0604020202020204" pitchFamily="34" charset="0"/>
              </a:rPr>
              <a:t>Sharing positive feedback</a:t>
            </a:r>
          </a:p>
        </p:txBody>
      </p:sp>
      <p:pic>
        <p:nvPicPr>
          <p:cNvPr id="5" name="Content Placeholder 4" descr="Employee-Engagement-Retention-Strategies_650.jpg"/>
          <p:cNvPicPr>
            <a:picLocks noGrp="1" noChangeAspect="1"/>
          </p:cNvPicPr>
          <p:nvPr>
            <p:ph sz="half" idx="2"/>
          </p:nvPr>
        </p:nvPicPr>
        <p:blipFill>
          <a:blip r:embed="rId3" cstate="print"/>
          <a:stretch>
            <a:fillRect/>
          </a:stretch>
        </p:blipFill>
        <p:spPr>
          <a:xfrm>
            <a:off x="6181725" y="2949408"/>
            <a:ext cx="4718050" cy="2532397"/>
          </a:xfrm>
        </p:spPr>
      </p:pic>
    </p:spTree>
    <p:extLst>
      <p:ext uri="{BB962C8B-B14F-4D97-AF65-F5344CB8AC3E}">
        <p14:creationId xmlns:p14="http://schemas.microsoft.com/office/powerpoint/2010/main" val="1333423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chemeClr val="tx1"/>
                </a:solidFill>
                <a:latin typeface="Arial" panose="020B0604020202020204" pitchFamily="34" charset="0"/>
                <a:cs typeface="Arial" panose="020B0604020202020204" pitchFamily="34" charset="0"/>
              </a:rPr>
              <a:t>Strategies of employee engagement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r>
              <a:rPr lang="en-GB" dirty="0">
                <a:latin typeface="Arial" panose="020B0604020202020204" pitchFamily="34" charset="0"/>
                <a:cs typeface="Arial" panose="020B0604020202020204" pitchFamily="34" charset="0"/>
              </a:rPr>
              <a:t>Opportunities for learning and development</a:t>
            </a:r>
          </a:p>
          <a:p>
            <a:r>
              <a:rPr lang="en-GB" dirty="0">
                <a:latin typeface="Arial" panose="020B0604020202020204" pitchFamily="34" charset="0"/>
                <a:cs typeface="Arial" panose="020B0604020202020204" pitchFamily="34" charset="0"/>
              </a:rPr>
              <a:t>Keeping relationships with works</a:t>
            </a:r>
          </a:p>
          <a:p>
            <a:r>
              <a:rPr lang="en-GB" dirty="0">
                <a:latin typeface="Arial" panose="020B0604020202020204" pitchFamily="34" charset="0"/>
                <a:cs typeface="Arial" panose="020B0604020202020204" pitchFamily="34" charset="0"/>
              </a:rPr>
              <a:t>Giving and receiving feedback</a:t>
            </a:r>
          </a:p>
          <a:p>
            <a:r>
              <a:rPr lang="en-GB" dirty="0">
                <a:latin typeface="Arial" panose="020B0604020202020204" pitchFamily="34" charset="0"/>
                <a:cs typeface="Arial" panose="020B0604020202020204" pitchFamily="34" charset="0"/>
              </a:rPr>
              <a:t>Having trust in leadership (Al </a:t>
            </a:r>
            <a:r>
              <a:rPr lang="en-GB" dirty="0" err="1">
                <a:latin typeface="Arial" panose="020B0604020202020204" pitchFamily="34" charset="0"/>
                <a:cs typeface="Arial" panose="020B0604020202020204" pitchFamily="34" charset="0"/>
              </a:rPr>
              <a:t>Samarraie</a:t>
            </a:r>
            <a:r>
              <a:rPr lang="en-GB" dirty="0">
                <a:latin typeface="Arial" panose="020B0604020202020204" pitchFamily="34" charset="0"/>
                <a:cs typeface="Arial" panose="020B0604020202020204" pitchFamily="34" charset="0"/>
              </a:rPr>
              <a:t> et al. 2018)</a:t>
            </a:r>
          </a:p>
        </p:txBody>
      </p:sp>
      <p:pic>
        <p:nvPicPr>
          <p:cNvPr id="5" name="Content Placeholder 4" descr="MicrosoftTeams-image (44)-2.png"/>
          <p:cNvPicPr>
            <a:picLocks noGrp="1" noChangeAspect="1"/>
          </p:cNvPicPr>
          <p:nvPr>
            <p:ph sz="half" idx="2"/>
          </p:nvPr>
        </p:nvPicPr>
        <p:blipFill>
          <a:blip r:embed="rId3" cstate="print"/>
          <a:stretch>
            <a:fillRect/>
          </a:stretch>
        </p:blipFill>
        <p:spPr>
          <a:xfrm>
            <a:off x="6181725" y="2885025"/>
            <a:ext cx="4718050" cy="2661163"/>
          </a:xfrm>
        </p:spPr>
      </p:pic>
    </p:spTree>
    <p:extLst>
      <p:ext uri="{BB962C8B-B14F-4D97-AF65-F5344CB8AC3E}">
        <p14:creationId xmlns:p14="http://schemas.microsoft.com/office/powerpoint/2010/main" val="1007614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B01AD-EADC-818B-C9F9-BE78BFF00BD4}"/>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Theoretical frameworks on employee motivation</a:t>
            </a:r>
          </a:p>
        </p:txBody>
      </p:sp>
      <p:sp>
        <p:nvSpPr>
          <p:cNvPr id="3" name="Content Placeholder 2">
            <a:extLst>
              <a:ext uri="{FF2B5EF4-FFF2-40B4-BE49-F238E27FC236}">
                <a16:creationId xmlns:a16="http://schemas.microsoft.com/office/drawing/2014/main" id="{F134B06F-21C1-30B7-4245-FB46A694B084}"/>
              </a:ext>
            </a:extLst>
          </p:cNvPr>
          <p:cNvSpPr>
            <a:spLocks noGrp="1"/>
          </p:cNvSpPr>
          <p:nvPr>
            <p:ph sz="half" idx="1"/>
          </p:nvPr>
        </p:nvSpPr>
        <p:spPr/>
        <p:txBody>
          <a:bodyPr/>
          <a:lstStyle/>
          <a:p>
            <a:pPr marL="0" indent="0">
              <a:buNone/>
            </a:pPr>
            <a:r>
              <a:rPr lang="en-US" b="1" dirty="0">
                <a:latin typeface="Arial" panose="020B0604020202020204" pitchFamily="34" charset="0"/>
                <a:cs typeface="Arial" panose="020B0604020202020204" pitchFamily="34" charset="0"/>
              </a:rPr>
              <a:t>Maslow’s Hierarchy of Needs</a:t>
            </a:r>
          </a:p>
          <a:p>
            <a:pPr>
              <a:buFont typeface="Wingdings" panose="05000000000000000000" pitchFamily="2" charset="2"/>
              <a:buChar char="v"/>
            </a:pPr>
            <a:r>
              <a:rPr lang="en-US" b="1" dirty="0">
                <a:latin typeface="Arial" panose="020B0604020202020204" pitchFamily="34" charset="0"/>
                <a:cs typeface="Arial" panose="020B0604020202020204" pitchFamily="34" charset="0"/>
              </a:rPr>
              <a:t>Physical</a:t>
            </a:r>
          </a:p>
          <a:p>
            <a:pPr>
              <a:buFont typeface="Wingdings" panose="05000000000000000000" pitchFamily="2" charset="2"/>
              <a:buChar char="v"/>
            </a:pPr>
            <a:r>
              <a:rPr lang="en-US" b="1" dirty="0">
                <a:latin typeface="Arial" panose="020B0604020202020204" pitchFamily="34" charset="0"/>
                <a:cs typeface="Arial" panose="020B0604020202020204" pitchFamily="34" charset="0"/>
              </a:rPr>
              <a:t>Security</a:t>
            </a:r>
          </a:p>
          <a:p>
            <a:pPr>
              <a:buFont typeface="Wingdings" panose="05000000000000000000" pitchFamily="2" charset="2"/>
              <a:buChar char="v"/>
            </a:pPr>
            <a:r>
              <a:rPr lang="en-US" b="1" dirty="0">
                <a:latin typeface="Arial" panose="020B0604020202020204" pitchFamily="34" charset="0"/>
                <a:cs typeface="Arial" panose="020B0604020202020204" pitchFamily="34" charset="0"/>
              </a:rPr>
              <a:t>Social</a:t>
            </a:r>
          </a:p>
          <a:p>
            <a:pPr>
              <a:buFont typeface="Wingdings" panose="05000000000000000000" pitchFamily="2" charset="2"/>
              <a:buChar char="v"/>
            </a:pPr>
            <a:r>
              <a:rPr lang="en-US" b="1" dirty="0">
                <a:latin typeface="Arial" panose="020B0604020202020204" pitchFamily="34" charset="0"/>
                <a:cs typeface="Arial" panose="020B0604020202020204" pitchFamily="34" charset="0"/>
              </a:rPr>
              <a:t>Ego (Cano et al. 2015)</a:t>
            </a:r>
          </a:p>
          <a:p>
            <a:pPr>
              <a:buFont typeface="Wingdings" panose="05000000000000000000" pitchFamily="2" charset="2"/>
              <a:buChar char="v"/>
            </a:pPr>
            <a:r>
              <a:rPr lang="en-US" b="1" dirty="0">
                <a:latin typeface="Arial" panose="020B0604020202020204" pitchFamily="34" charset="0"/>
                <a:cs typeface="Arial" panose="020B0604020202020204" pitchFamily="34" charset="0"/>
              </a:rPr>
              <a:t>Self-actualization</a:t>
            </a:r>
          </a:p>
        </p:txBody>
      </p:sp>
      <p:pic>
        <p:nvPicPr>
          <p:cNvPr id="5" name="Content Placeholder 4" descr="Employee-Data-Security-Training-78cab3-1-604x366.png"/>
          <p:cNvPicPr>
            <a:picLocks noGrp="1" noChangeAspect="1"/>
          </p:cNvPicPr>
          <p:nvPr>
            <p:ph sz="half" idx="2"/>
          </p:nvPr>
        </p:nvPicPr>
        <p:blipFill>
          <a:blip r:embed="rId3" cstate="print"/>
          <a:stretch>
            <a:fillRect/>
          </a:stretch>
        </p:blipFill>
        <p:spPr>
          <a:xfrm>
            <a:off x="6239510" y="2821146"/>
            <a:ext cx="4602480" cy="2788920"/>
          </a:xfrm>
        </p:spPr>
      </p:pic>
    </p:spTree>
    <p:extLst>
      <p:ext uri="{BB962C8B-B14F-4D97-AF65-F5344CB8AC3E}">
        <p14:creationId xmlns:p14="http://schemas.microsoft.com/office/powerpoint/2010/main" val="937516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McClelland’s Three Needs Theory of employee motivation</a:t>
            </a:r>
          </a:p>
        </p:txBody>
      </p:sp>
      <p:sp>
        <p:nvSpPr>
          <p:cNvPr id="3" name="Content Placeholder 2"/>
          <p:cNvSpPr>
            <a:spLocks noGrp="1"/>
          </p:cNvSpPr>
          <p:nvPr>
            <p:ph sz="half" idx="1"/>
          </p:nvPr>
        </p:nvSpPr>
        <p:spPr/>
        <p:txBody>
          <a:bodyPr/>
          <a:lstStyle/>
          <a:p>
            <a:pPr>
              <a:buFont typeface="Wingdings" panose="05000000000000000000" pitchFamily="2" charset="2"/>
              <a:buChar char="v"/>
            </a:pPr>
            <a:r>
              <a:rPr lang="en-GB" b="1" dirty="0">
                <a:latin typeface="Arial" panose="020B0604020202020204" pitchFamily="34" charset="0"/>
                <a:cs typeface="Arial" panose="020B0604020202020204" pitchFamily="34" charset="0"/>
              </a:rPr>
              <a:t>Need for power</a:t>
            </a:r>
          </a:p>
          <a:p>
            <a:pPr>
              <a:buFont typeface="Wingdings" panose="05000000000000000000" pitchFamily="2" charset="2"/>
              <a:buChar char="v"/>
            </a:pPr>
            <a:r>
              <a:rPr lang="en-GB" b="1" dirty="0">
                <a:latin typeface="Arial" panose="020B0604020202020204" pitchFamily="34" charset="0"/>
                <a:cs typeface="Arial" panose="020B0604020202020204" pitchFamily="34" charset="0"/>
              </a:rPr>
              <a:t>Need for achievement</a:t>
            </a:r>
          </a:p>
          <a:p>
            <a:pPr>
              <a:buFont typeface="Wingdings" panose="05000000000000000000" pitchFamily="2" charset="2"/>
              <a:buChar char="v"/>
            </a:pPr>
            <a:r>
              <a:rPr lang="en-GB" b="1" dirty="0">
                <a:latin typeface="Arial" panose="020B0604020202020204" pitchFamily="34" charset="0"/>
                <a:cs typeface="Arial" panose="020B0604020202020204" pitchFamily="34" charset="0"/>
              </a:rPr>
              <a:t>Need for affiliation (</a:t>
            </a:r>
            <a:r>
              <a:rPr lang="en-GB" b="1" dirty="0" err="1">
                <a:latin typeface="Arial" panose="020B0604020202020204" pitchFamily="34" charset="0"/>
                <a:cs typeface="Arial" panose="020B0604020202020204" pitchFamily="34" charset="0"/>
              </a:rPr>
              <a:t>Giustiziero</a:t>
            </a:r>
            <a:r>
              <a:rPr lang="en-GB" b="1" dirty="0">
                <a:latin typeface="Arial" panose="020B0604020202020204" pitchFamily="34" charset="0"/>
                <a:cs typeface="Arial" panose="020B0604020202020204" pitchFamily="34" charset="0"/>
              </a:rPr>
              <a:t> et al. 2021)</a:t>
            </a:r>
          </a:p>
        </p:txBody>
      </p:sp>
      <p:pic>
        <p:nvPicPr>
          <p:cNvPr id="6" name="Content Placeholder 5" descr="Need-for-Affiliation.jpg"/>
          <p:cNvPicPr>
            <a:picLocks noGrp="1" noChangeAspect="1"/>
          </p:cNvPicPr>
          <p:nvPr>
            <p:ph sz="half" idx="2"/>
          </p:nvPr>
        </p:nvPicPr>
        <p:blipFill>
          <a:blip r:embed="rId3" cstate="print"/>
          <a:stretch>
            <a:fillRect/>
          </a:stretch>
        </p:blipFill>
        <p:spPr>
          <a:xfrm>
            <a:off x="6217429" y="2560638"/>
            <a:ext cx="4646642" cy="3309937"/>
          </a:xfrm>
        </p:spPr>
      </p:pic>
    </p:spTree>
    <p:extLst>
      <p:ext uri="{BB962C8B-B14F-4D97-AF65-F5344CB8AC3E}">
        <p14:creationId xmlns:p14="http://schemas.microsoft.com/office/powerpoint/2010/main" val="282446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Herzberg's motivation theory</a:t>
            </a:r>
          </a:p>
        </p:txBody>
      </p:sp>
      <p:sp>
        <p:nvSpPr>
          <p:cNvPr id="3" name="Content Placeholder 2"/>
          <p:cNvSpPr>
            <a:spLocks noGrp="1"/>
          </p:cNvSpPr>
          <p:nvPr>
            <p:ph sz="half" idx="1"/>
          </p:nvPr>
        </p:nvSpPr>
        <p:spPr/>
        <p:txBody>
          <a:bodyPr/>
          <a:lstStyle/>
          <a:p>
            <a:pPr marL="0" indent="0">
              <a:buFont typeface="Wingdings" pitchFamily="2" charset="2"/>
              <a:buChar char="§"/>
            </a:pPr>
            <a:r>
              <a:rPr lang="en-GB" dirty="0">
                <a:latin typeface="Arial" panose="020B0604020202020204" pitchFamily="34" charset="0"/>
                <a:cs typeface="Arial" panose="020B0604020202020204" pitchFamily="34" charset="0"/>
              </a:rPr>
              <a:t>Work Environment</a:t>
            </a:r>
          </a:p>
          <a:p>
            <a:pPr marL="0" indent="0">
              <a:buFont typeface="Wingdings" pitchFamily="2" charset="2"/>
              <a:buChar char="§"/>
            </a:pPr>
            <a:r>
              <a:rPr lang="en-GB" dirty="0">
                <a:latin typeface="Arial" panose="020B0604020202020204" pitchFamily="34" charset="0"/>
                <a:cs typeface="Arial" panose="020B0604020202020204" pitchFamily="34" charset="0"/>
              </a:rPr>
              <a:t>Work Condition (Delgado et al. 2020)</a:t>
            </a:r>
          </a:p>
        </p:txBody>
      </p:sp>
      <p:pic>
        <p:nvPicPr>
          <p:cNvPr id="6" name="Content Placeholder 5" descr="working-conditions-post-illustration-design-over-white-background-40019319.jpg"/>
          <p:cNvPicPr>
            <a:picLocks noGrp="1" noChangeAspect="1"/>
          </p:cNvPicPr>
          <p:nvPr>
            <p:ph sz="half" idx="2"/>
          </p:nvPr>
        </p:nvPicPr>
        <p:blipFill>
          <a:blip r:embed="rId3" cstate="print"/>
          <a:stretch>
            <a:fillRect/>
          </a:stretch>
        </p:blipFill>
        <p:spPr>
          <a:xfrm>
            <a:off x="8279493" y="3046480"/>
            <a:ext cx="2438400" cy="2164080"/>
          </a:xfrm>
        </p:spPr>
      </p:pic>
    </p:spTree>
    <p:extLst>
      <p:ext uri="{BB962C8B-B14F-4D97-AF65-F5344CB8AC3E}">
        <p14:creationId xmlns:p14="http://schemas.microsoft.com/office/powerpoint/2010/main" val="4003783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Herzberg's motivation theory</a:t>
            </a:r>
          </a:p>
        </p:txBody>
      </p:sp>
      <p:sp>
        <p:nvSpPr>
          <p:cNvPr id="3" name="Content Placeholder 2"/>
          <p:cNvSpPr>
            <a:spLocks noGrp="1"/>
          </p:cNvSpPr>
          <p:nvPr>
            <p:ph sz="half" idx="1"/>
          </p:nvPr>
        </p:nvSpPr>
        <p:spPr>
          <a:xfrm>
            <a:off x="1292352" y="2560320"/>
            <a:ext cx="4718304" cy="3310128"/>
          </a:xfrm>
        </p:spPr>
        <p:txBody>
          <a:bodyPr>
            <a:normAutofit/>
          </a:bodyPr>
          <a:lstStyle/>
          <a:p>
            <a:pPr marL="171450" indent="-171450">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Job Recognition</a:t>
            </a:r>
          </a:p>
          <a:p>
            <a:pPr marL="171450" indent="-171450">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Promotion</a:t>
            </a:r>
          </a:p>
          <a:p>
            <a:pPr marL="171450" indent="-171450">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Achievement (</a:t>
            </a:r>
            <a:r>
              <a:rPr lang="en-GB" dirty="0" err="1">
                <a:solidFill>
                  <a:schemeClr val="tx1"/>
                </a:solidFill>
                <a:latin typeface="Arial" panose="020B0604020202020204" pitchFamily="34" charset="0"/>
                <a:cs typeface="Arial" panose="020B0604020202020204" pitchFamily="34" charset="0"/>
              </a:rPr>
              <a:t>Bolon</a:t>
            </a:r>
            <a:r>
              <a:rPr lang="en-GB" dirty="0">
                <a:solidFill>
                  <a:schemeClr val="tx1"/>
                </a:solidFill>
                <a:latin typeface="Arial" panose="020B0604020202020204" pitchFamily="34" charset="0"/>
                <a:cs typeface="Arial" panose="020B0604020202020204" pitchFamily="34" charset="0"/>
              </a:rPr>
              <a:t> et al. 2018)</a:t>
            </a:r>
          </a:p>
        </p:txBody>
      </p:sp>
      <p:pic>
        <p:nvPicPr>
          <p:cNvPr id="6" name="Content Placeholder 5" descr="promotion-at-work.jpg"/>
          <p:cNvPicPr>
            <a:picLocks noGrp="1" noChangeAspect="1"/>
          </p:cNvPicPr>
          <p:nvPr>
            <p:ph sz="half" idx="2"/>
          </p:nvPr>
        </p:nvPicPr>
        <p:blipFill>
          <a:blip r:embed="rId3" cstate="print"/>
          <a:stretch>
            <a:fillRect/>
          </a:stretch>
        </p:blipFill>
        <p:spPr>
          <a:xfrm>
            <a:off x="8321114" y="3081571"/>
            <a:ext cx="2564600" cy="2564600"/>
          </a:xfrm>
        </p:spPr>
      </p:pic>
    </p:spTree>
    <p:extLst>
      <p:ext uri="{BB962C8B-B14F-4D97-AF65-F5344CB8AC3E}">
        <p14:creationId xmlns:p14="http://schemas.microsoft.com/office/powerpoint/2010/main" val="2635663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Arial" panose="020B0604020202020204" pitchFamily="34" charset="0"/>
                <a:cs typeface="Arial" panose="020B0604020202020204" pitchFamily="34" charset="0"/>
              </a:rPr>
              <a:t>Conclusion</a:t>
            </a:r>
            <a:br>
              <a:rPr lang="en-GB" b="1" dirty="0"/>
            </a:br>
            <a:endParaRPr lang="en-GB" dirty="0"/>
          </a:p>
        </p:txBody>
      </p:sp>
      <p:sp>
        <p:nvSpPr>
          <p:cNvPr id="3" name="Content Placeholder 2"/>
          <p:cNvSpPr>
            <a:spLocks noGrp="1"/>
          </p:cNvSpPr>
          <p:nvPr>
            <p:ph sz="half" idx="1"/>
          </p:nvPr>
        </p:nvSpPr>
        <p:spPr>
          <a:xfrm>
            <a:off x="1298448" y="2560320"/>
            <a:ext cx="9992404" cy="3310128"/>
          </a:xfrm>
        </p:spPr>
        <p:txBody>
          <a:bodyPr>
            <a:normAutofit/>
          </a:bodyPr>
          <a:lstStyle/>
          <a:p>
            <a:pPr marL="0" indent="0" algn="just">
              <a:buNone/>
            </a:pPr>
            <a:r>
              <a:rPr lang="en-US" dirty="0">
                <a:solidFill>
                  <a:schemeClr val="tx1"/>
                </a:solidFill>
                <a:latin typeface="Arial" panose="020B0604020202020204" pitchFamily="34" charset="0"/>
                <a:cs typeface="Arial" panose="020B0604020202020204" pitchFamily="34" charset="0"/>
              </a:rPr>
              <a:t>This presentation discusses how companies can achieve maximum productivity by satisfying employees in various ways in the workplace. Several strategies are discussed in this presentation for steps that companies can take to satisfy employees.</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5204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177" y="795130"/>
            <a:ext cx="6778881" cy="646331"/>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Reference</a:t>
            </a:r>
            <a:endParaRPr lang="en-GB" sz="3600" b="1" dirty="0">
              <a:latin typeface="Arial" panose="020B0604020202020204" pitchFamily="34" charset="0"/>
              <a:cs typeface="Arial" panose="020B0604020202020204" pitchFamily="34" charset="0"/>
            </a:endParaRPr>
          </a:p>
        </p:txBody>
      </p:sp>
      <p:sp>
        <p:nvSpPr>
          <p:cNvPr id="3" name="TextBox 2"/>
          <p:cNvSpPr txBox="1"/>
          <p:nvPr/>
        </p:nvSpPr>
        <p:spPr>
          <a:xfrm>
            <a:off x="718776" y="1661665"/>
            <a:ext cx="10307781" cy="4616648"/>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Reference</a:t>
            </a:r>
          </a:p>
          <a:p>
            <a:r>
              <a:rPr lang="en-GB" sz="1400" dirty="0">
                <a:latin typeface="Arial" panose="020B0604020202020204" pitchFamily="34" charset="0"/>
                <a:cs typeface="Arial" panose="020B0604020202020204" pitchFamily="34" charset="0"/>
              </a:rPr>
              <a:t>Veblen, T. and Dowd, D., 2017. </a:t>
            </a:r>
            <a:r>
              <a:rPr lang="en-GB" sz="1400" i="1" dirty="0">
                <a:latin typeface="Arial" panose="020B0604020202020204" pitchFamily="34" charset="0"/>
                <a:cs typeface="Arial" panose="020B0604020202020204" pitchFamily="34" charset="0"/>
              </a:rPr>
              <a:t>The theory of business enterprise</a:t>
            </a:r>
            <a:r>
              <a:rPr lang="en-GB" sz="1400" dirty="0">
                <a:latin typeface="Arial" panose="020B0604020202020204" pitchFamily="34" charset="0"/>
                <a:cs typeface="Arial" panose="020B0604020202020204" pitchFamily="34" charset="0"/>
              </a:rPr>
              <a:t>. Routledge.</a:t>
            </a:r>
          </a:p>
          <a:p>
            <a:r>
              <a:rPr lang="en-GB" sz="1400" dirty="0">
                <a:latin typeface="Arial" panose="020B0604020202020204" pitchFamily="34" charset="0"/>
                <a:cs typeface="Arial" panose="020B0604020202020204" pitchFamily="34" charset="0"/>
              </a:rPr>
              <a:t>Parker, S.C., 2018. </a:t>
            </a:r>
            <a:r>
              <a:rPr lang="en-GB" sz="1400" i="1" dirty="0">
                <a:latin typeface="Arial" panose="020B0604020202020204" pitchFamily="34" charset="0"/>
                <a:cs typeface="Arial" panose="020B0604020202020204" pitchFamily="34" charset="0"/>
              </a:rPr>
              <a:t>The economics of entrepreneurship</a:t>
            </a:r>
            <a:r>
              <a:rPr lang="en-GB" sz="1400" dirty="0">
                <a:latin typeface="Arial" panose="020B0604020202020204" pitchFamily="34" charset="0"/>
                <a:cs typeface="Arial" panose="020B0604020202020204" pitchFamily="34" charset="0"/>
              </a:rPr>
              <a:t>. Cambridge University Press.</a:t>
            </a:r>
          </a:p>
          <a:p>
            <a:r>
              <a:rPr lang="en-GB" sz="1400" dirty="0">
                <a:latin typeface="Arial" panose="020B0604020202020204" pitchFamily="34" charset="0"/>
                <a:cs typeface="Arial" panose="020B0604020202020204" pitchFamily="34" charset="0"/>
              </a:rPr>
              <a:t>Kumar, V., </a:t>
            </a:r>
            <a:r>
              <a:rPr lang="en-GB" sz="1400" dirty="0" err="1">
                <a:latin typeface="Arial" panose="020B0604020202020204" pitchFamily="34" charset="0"/>
                <a:cs typeface="Arial" panose="020B0604020202020204" pitchFamily="34" charset="0"/>
              </a:rPr>
              <a:t>Lahiri</a:t>
            </a:r>
            <a:r>
              <a:rPr lang="en-GB" sz="1400" dirty="0">
                <a:latin typeface="Arial" panose="020B0604020202020204" pitchFamily="34" charset="0"/>
                <a:cs typeface="Arial" panose="020B0604020202020204" pitchFamily="34" charset="0"/>
              </a:rPr>
              <a:t>, A. and </a:t>
            </a:r>
            <a:r>
              <a:rPr lang="en-GB" sz="1400" dirty="0" err="1">
                <a:latin typeface="Arial" panose="020B0604020202020204" pitchFamily="34" charset="0"/>
                <a:cs typeface="Arial" panose="020B0604020202020204" pitchFamily="34" charset="0"/>
              </a:rPr>
              <a:t>Dogan</a:t>
            </a:r>
            <a:r>
              <a:rPr lang="en-GB" sz="1400" dirty="0">
                <a:latin typeface="Arial" panose="020B0604020202020204" pitchFamily="34" charset="0"/>
                <a:cs typeface="Arial" panose="020B0604020202020204" pitchFamily="34" charset="0"/>
              </a:rPr>
              <a:t>, O.B., 2018. A strategic framework for a profitable business model in the sharing economy. </a:t>
            </a:r>
            <a:r>
              <a:rPr lang="en-GB" sz="1400" i="1" dirty="0">
                <a:latin typeface="Arial" panose="020B0604020202020204" pitchFamily="34" charset="0"/>
                <a:cs typeface="Arial" panose="020B0604020202020204" pitchFamily="34" charset="0"/>
              </a:rPr>
              <a:t>Industrial Marketing Management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69</a:t>
            </a:r>
            <a:r>
              <a:rPr lang="en-GB" sz="1400" dirty="0">
                <a:latin typeface="Arial" panose="020B0604020202020204" pitchFamily="34" charset="0"/>
                <a:cs typeface="Arial" panose="020B0604020202020204" pitchFamily="34" charset="0"/>
              </a:rPr>
              <a:t>, pp.147-160.</a:t>
            </a:r>
          </a:p>
          <a:p>
            <a:r>
              <a:rPr lang="en-GB" sz="1400" dirty="0">
                <a:latin typeface="Arial" panose="020B0604020202020204" pitchFamily="34" charset="0"/>
                <a:cs typeface="Arial" panose="020B0604020202020204" pitchFamily="34" charset="0"/>
              </a:rPr>
              <a:t>Watts, K., </a:t>
            </a:r>
            <a:r>
              <a:rPr lang="en-GB" sz="1400" dirty="0" err="1">
                <a:latin typeface="Arial" panose="020B0604020202020204" pitchFamily="34" charset="0"/>
                <a:cs typeface="Arial" panose="020B0604020202020204" pitchFamily="34" charset="0"/>
              </a:rPr>
              <a:t>Whytock</a:t>
            </a:r>
            <a:r>
              <a:rPr lang="en-GB" sz="1400" dirty="0">
                <a:latin typeface="Arial" panose="020B0604020202020204" pitchFamily="34" charset="0"/>
                <a:cs typeface="Arial" panose="020B0604020202020204" pitchFamily="34" charset="0"/>
              </a:rPr>
              <a:t>, R.C., Park, K.J., Fuentes-</a:t>
            </a:r>
            <a:r>
              <a:rPr lang="en-GB" sz="1400" dirty="0" err="1">
                <a:latin typeface="Arial" panose="020B0604020202020204" pitchFamily="34" charset="0"/>
                <a:cs typeface="Arial" panose="020B0604020202020204" pitchFamily="34" charset="0"/>
              </a:rPr>
              <a:t>Montemayor</a:t>
            </a:r>
            <a:r>
              <a:rPr lang="en-GB" sz="1400" dirty="0">
                <a:latin typeface="Arial" panose="020B0604020202020204" pitchFamily="34" charset="0"/>
                <a:cs typeface="Arial" panose="020B0604020202020204" pitchFamily="34" charset="0"/>
              </a:rPr>
              <a:t>, E., Macgregor, N.A., Duffield, S. and McGowan, P.J., 2020. Ecological time lags and the journey towards conservation success. </a:t>
            </a:r>
            <a:r>
              <a:rPr lang="en-GB" sz="1400" i="1" dirty="0">
                <a:latin typeface="Arial" panose="020B0604020202020204" pitchFamily="34" charset="0"/>
                <a:cs typeface="Arial" panose="020B0604020202020204" pitchFamily="34" charset="0"/>
              </a:rPr>
              <a:t>Nature Ecology &amp; Evolution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a:t>
            </a:r>
            <a:r>
              <a:rPr lang="en-GB" sz="1400" dirty="0">
                <a:latin typeface="Arial" panose="020B0604020202020204" pitchFamily="34" charset="0"/>
                <a:cs typeface="Arial" panose="020B0604020202020204" pitchFamily="34" charset="0"/>
              </a:rPr>
              <a:t>(3), pp.304-311.</a:t>
            </a:r>
          </a:p>
          <a:p>
            <a:r>
              <a:rPr lang="en-GB" sz="1400" dirty="0">
                <a:latin typeface="Arial" panose="020B0604020202020204" pitchFamily="34" charset="0"/>
                <a:cs typeface="Arial" panose="020B0604020202020204" pitchFamily="34" charset="0"/>
              </a:rPr>
              <a:t>Al-</a:t>
            </a:r>
            <a:r>
              <a:rPr lang="en-GB" sz="1400" dirty="0" err="1">
                <a:latin typeface="Arial" panose="020B0604020202020204" pitchFamily="34" charset="0"/>
                <a:cs typeface="Arial" panose="020B0604020202020204" pitchFamily="34" charset="0"/>
              </a:rPr>
              <a:t>Samarraie</a:t>
            </a:r>
            <a:r>
              <a:rPr lang="en-GB" sz="1400" dirty="0">
                <a:latin typeface="Arial" panose="020B0604020202020204" pitchFamily="34" charset="0"/>
                <a:cs typeface="Arial" panose="020B0604020202020204" pitchFamily="34" charset="0"/>
              </a:rPr>
              <a:t>, H. and </a:t>
            </a:r>
            <a:r>
              <a:rPr lang="en-GB" sz="1400" dirty="0" err="1">
                <a:latin typeface="Arial" panose="020B0604020202020204" pitchFamily="34" charset="0"/>
                <a:cs typeface="Arial" panose="020B0604020202020204" pitchFamily="34" charset="0"/>
              </a:rPr>
              <a:t>Hurmuzan</a:t>
            </a:r>
            <a:r>
              <a:rPr lang="en-GB" sz="1400" dirty="0">
                <a:latin typeface="Arial" panose="020B0604020202020204" pitchFamily="34" charset="0"/>
                <a:cs typeface="Arial" panose="020B0604020202020204" pitchFamily="34" charset="0"/>
              </a:rPr>
              <a:t>, S., 2018. A review of brainstorming techniques in higher education. </a:t>
            </a:r>
            <a:r>
              <a:rPr lang="en-GB" sz="1400" i="1" dirty="0">
                <a:latin typeface="Arial" panose="020B0604020202020204" pitchFamily="34" charset="0"/>
                <a:cs typeface="Arial" panose="020B0604020202020204" pitchFamily="34" charset="0"/>
              </a:rPr>
              <a:t>Thinking Skills and Creativity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27</a:t>
            </a:r>
            <a:r>
              <a:rPr lang="en-GB" sz="1400" dirty="0">
                <a:latin typeface="Arial" panose="020B0604020202020204" pitchFamily="34" charset="0"/>
                <a:cs typeface="Arial" panose="020B0604020202020204" pitchFamily="34" charset="0"/>
              </a:rPr>
              <a:t>, pp.78-91.</a:t>
            </a:r>
          </a:p>
          <a:p>
            <a:r>
              <a:rPr lang="en-GB" sz="1400" dirty="0">
                <a:latin typeface="Arial" panose="020B0604020202020204" pitchFamily="34" charset="0"/>
                <a:cs typeface="Arial" panose="020B0604020202020204" pitchFamily="34" charset="0"/>
              </a:rPr>
              <a:t>Cano, R., Pérez-Elvira, S.I. and </a:t>
            </a:r>
            <a:r>
              <a:rPr lang="en-GB" sz="1400" dirty="0" err="1">
                <a:latin typeface="Arial" panose="020B0604020202020204" pitchFamily="34" charset="0"/>
                <a:cs typeface="Arial" panose="020B0604020202020204" pitchFamily="34" charset="0"/>
              </a:rPr>
              <a:t>Fdz</a:t>
            </a:r>
            <a:r>
              <a:rPr lang="en-GB" sz="1400" dirty="0">
                <a:latin typeface="Arial" panose="020B0604020202020204" pitchFamily="34" charset="0"/>
                <a:cs typeface="Arial" panose="020B0604020202020204" pitchFamily="34" charset="0"/>
              </a:rPr>
              <a:t>-Polanco, F., 2015. Energy feasibility study of sludge </a:t>
            </a:r>
            <a:r>
              <a:rPr lang="en-GB" sz="1400" dirty="0" err="1">
                <a:latin typeface="Arial" panose="020B0604020202020204" pitchFamily="34" charset="0"/>
                <a:cs typeface="Arial" panose="020B0604020202020204" pitchFamily="34" charset="0"/>
              </a:rPr>
              <a:t>pretreatments</a:t>
            </a:r>
            <a:r>
              <a:rPr lang="en-GB" sz="1400" dirty="0">
                <a:latin typeface="Arial" panose="020B0604020202020204" pitchFamily="34" charset="0"/>
                <a:cs typeface="Arial" panose="020B0604020202020204" pitchFamily="34" charset="0"/>
              </a:rPr>
              <a:t>: a review. </a:t>
            </a:r>
            <a:r>
              <a:rPr lang="en-GB" sz="1400" i="1" dirty="0">
                <a:latin typeface="Arial" panose="020B0604020202020204" pitchFamily="34" charset="0"/>
                <a:cs typeface="Arial" panose="020B0604020202020204" pitchFamily="34" charset="0"/>
              </a:rPr>
              <a:t>Applied Energy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149</a:t>
            </a:r>
            <a:r>
              <a:rPr lang="en-GB" sz="1400" dirty="0">
                <a:latin typeface="Arial" panose="020B0604020202020204" pitchFamily="34" charset="0"/>
                <a:cs typeface="Arial" panose="020B0604020202020204" pitchFamily="34" charset="0"/>
              </a:rPr>
              <a:t>, pp.176-185.</a:t>
            </a:r>
          </a:p>
          <a:p>
            <a:r>
              <a:rPr lang="en-GB" sz="1400" dirty="0" err="1">
                <a:latin typeface="Arial" panose="020B0604020202020204" pitchFamily="34" charset="0"/>
                <a:cs typeface="Arial" panose="020B0604020202020204" pitchFamily="34" charset="0"/>
              </a:rPr>
              <a:t>Giustiziero</a:t>
            </a:r>
            <a:r>
              <a:rPr lang="en-GB" sz="1400" dirty="0">
                <a:latin typeface="Arial" panose="020B0604020202020204" pitchFamily="34" charset="0"/>
                <a:cs typeface="Arial" panose="020B0604020202020204" pitchFamily="34" charset="0"/>
              </a:rPr>
              <a:t>, G., 2021. Is the division of </a:t>
            </a:r>
            <a:r>
              <a:rPr lang="en-GB" sz="1400" dirty="0" err="1">
                <a:latin typeface="Arial" panose="020B0604020202020204" pitchFamily="34" charset="0"/>
                <a:cs typeface="Arial" panose="020B0604020202020204" pitchFamily="34" charset="0"/>
              </a:rPr>
              <a:t>labor</a:t>
            </a:r>
            <a:r>
              <a:rPr lang="en-GB" sz="1400" dirty="0">
                <a:latin typeface="Arial" panose="020B0604020202020204" pitchFamily="34" charset="0"/>
                <a:cs typeface="Arial" panose="020B0604020202020204" pitchFamily="34" charset="0"/>
              </a:rPr>
              <a:t> limited by the extent of the market? Opportunity cost theory with evidence from the real estate brokerage industry. </a:t>
            </a:r>
            <a:r>
              <a:rPr lang="en-GB" sz="1400" i="1" dirty="0">
                <a:latin typeface="Arial" panose="020B0604020202020204" pitchFamily="34" charset="0"/>
                <a:cs typeface="Arial" panose="020B0604020202020204" pitchFamily="34" charset="0"/>
              </a:rPr>
              <a:t>Strategic Management Journal</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42</a:t>
            </a:r>
            <a:r>
              <a:rPr lang="en-GB" sz="1400" dirty="0">
                <a:latin typeface="Arial" panose="020B0604020202020204" pitchFamily="34" charset="0"/>
                <a:cs typeface="Arial" panose="020B0604020202020204" pitchFamily="34" charset="0"/>
              </a:rPr>
              <a:t>(7), pp.1344-1378.</a:t>
            </a:r>
          </a:p>
          <a:p>
            <a:r>
              <a:rPr lang="en-GB" sz="1400" dirty="0">
                <a:latin typeface="Arial" panose="020B0604020202020204" pitchFamily="34" charset="0"/>
                <a:cs typeface="Arial" panose="020B0604020202020204" pitchFamily="34" charset="0"/>
              </a:rPr>
              <a:t>Delgado, A. and </a:t>
            </a:r>
            <a:r>
              <a:rPr lang="en-GB" sz="1400" dirty="0" err="1">
                <a:latin typeface="Arial" panose="020B0604020202020204" pitchFamily="34" charset="0"/>
                <a:cs typeface="Arial" panose="020B0604020202020204" pitchFamily="34" charset="0"/>
              </a:rPr>
              <a:t>Calegari</a:t>
            </a:r>
            <a:r>
              <a:rPr lang="en-GB" sz="1400" dirty="0">
                <a:latin typeface="Arial" panose="020B0604020202020204" pitchFamily="34" charset="0"/>
                <a:cs typeface="Arial" panose="020B0604020202020204" pitchFamily="34" charset="0"/>
              </a:rPr>
              <a:t>, D., 2020, October. Towards a unified vision of business process and organizational data. In </a:t>
            </a:r>
            <a:r>
              <a:rPr lang="en-GB" sz="1400" i="1" dirty="0">
                <a:latin typeface="Arial" panose="020B0604020202020204" pitchFamily="34" charset="0"/>
                <a:cs typeface="Arial" panose="020B0604020202020204" pitchFamily="34" charset="0"/>
              </a:rPr>
              <a:t>2020 XLVI Latin American Computing Conference (CLEI)</a:t>
            </a:r>
            <a:r>
              <a:rPr lang="en-GB" sz="1400" dirty="0">
                <a:latin typeface="Arial" panose="020B0604020202020204" pitchFamily="34" charset="0"/>
                <a:cs typeface="Arial" panose="020B0604020202020204" pitchFamily="34" charset="0"/>
              </a:rPr>
              <a:t> (pp. 108-117). IEEE.</a:t>
            </a:r>
          </a:p>
          <a:p>
            <a:r>
              <a:rPr lang="en-GB" sz="1400" dirty="0">
                <a:latin typeface="Arial" panose="020B0604020202020204" pitchFamily="34" charset="0"/>
                <a:cs typeface="Arial" panose="020B0604020202020204" pitchFamily="34" charset="0"/>
              </a:rPr>
              <a:t>Bolon, B., </a:t>
            </a:r>
            <a:r>
              <a:rPr lang="en-GB" sz="1400" dirty="0" err="1">
                <a:latin typeface="Arial" panose="020B0604020202020204" pitchFamily="34" charset="0"/>
                <a:cs typeface="Arial" panose="020B0604020202020204" pitchFamily="34" charset="0"/>
              </a:rPr>
              <a:t>Krinke</a:t>
            </a:r>
            <a:r>
              <a:rPr lang="en-GB" sz="1400" dirty="0">
                <a:latin typeface="Arial" panose="020B0604020202020204" pitchFamily="34" charset="0"/>
                <a:cs typeface="Arial" panose="020B0604020202020204" pitchFamily="34" charset="0"/>
              </a:rPr>
              <a:t>, G., Butt, M.T., Rao, D.B., Pardo, I.D., </a:t>
            </a:r>
            <a:r>
              <a:rPr lang="en-GB" sz="1400" dirty="0" err="1">
                <a:latin typeface="Arial" panose="020B0604020202020204" pitchFamily="34" charset="0"/>
                <a:cs typeface="Arial" panose="020B0604020202020204" pitchFamily="34" charset="0"/>
              </a:rPr>
              <a:t>Jortner</a:t>
            </a:r>
            <a:r>
              <a:rPr lang="en-GB" sz="1400" dirty="0">
                <a:latin typeface="Arial" panose="020B0604020202020204" pitchFamily="34" charset="0"/>
                <a:cs typeface="Arial" panose="020B0604020202020204" pitchFamily="34" charset="0"/>
              </a:rPr>
              <a:t>, B.S., Garman, R.H., Jensen, K., Andrews-Jones, L., Morrison, J.P. and Sharma, A.K., 2018. STP position paper: recommended best practices for sampling, processing, and analysis of the peripheral nervous system (nerves and somatic and autonomic ganglia) during nonclinical toxicity studies. </a:t>
            </a:r>
            <a:r>
              <a:rPr lang="en-GB" sz="1400" i="1" dirty="0" err="1">
                <a:latin typeface="Arial" panose="020B0604020202020204" pitchFamily="34" charset="0"/>
                <a:cs typeface="Arial" panose="020B0604020202020204" pitchFamily="34" charset="0"/>
              </a:rPr>
              <a:t>Toxicologic</a:t>
            </a:r>
            <a:r>
              <a:rPr lang="en-GB" sz="1400" i="1" dirty="0">
                <a:latin typeface="Arial" panose="020B0604020202020204" pitchFamily="34" charset="0"/>
                <a:cs typeface="Arial" panose="020B0604020202020204" pitchFamily="34" charset="0"/>
              </a:rPr>
              <a:t> Pathology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46</a:t>
            </a:r>
            <a:r>
              <a:rPr lang="en-GB" sz="1400" dirty="0">
                <a:latin typeface="Arial" panose="020B0604020202020204" pitchFamily="34" charset="0"/>
                <a:cs typeface="Arial" panose="020B0604020202020204" pitchFamily="34" charset="0"/>
              </a:rPr>
              <a:t>(4), pp.372-402.</a:t>
            </a:r>
          </a:p>
          <a:p>
            <a:r>
              <a:rPr lang="en-GB" sz="1400" dirty="0">
                <a:latin typeface="Arial" panose="020B0604020202020204" pitchFamily="34" charset="0"/>
                <a:cs typeface="Arial" panose="020B0604020202020204" pitchFamily="34" charset="0"/>
              </a:rPr>
              <a:t>Song, J., Sun, Y. and </a:t>
            </a:r>
            <a:r>
              <a:rPr lang="en-GB" sz="1400" dirty="0" err="1">
                <a:latin typeface="Arial" panose="020B0604020202020204" pitchFamily="34" charset="0"/>
                <a:cs typeface="Arial" panose="020B0604020202020204" pitchFamily="34" charset="0"/>
              </a:rPr>
              <a:t>Jin</a:t>
            </a:r>
            <a:r>
              <a:rPr lang="en-GB" sz="1400" dirty="0">
                <a:latin typeface="Arial" panose="020B0604020202020204" pitchFamily="34" charset="0"/>
                <a:cs typeface="Arial" panose="020B0604020202020204" pitchFamily="34" charset="0"/>
              </a:rPr>
              <a:t>, L., 2017. PESTEL analysis of the development of the waste-to-energy incineration industry in China. </a:t>
            </a:r>
            <a:r>
              <a:rPr lang="en-GB" sz="1400" i="1" dirty="0">
                <a:latin typeface="Arial" panose="020B0604020202020204" pitchFamily="34" charset="0"/>
                <a:cs typeface="Arial" panose="020B0604020202020204" pitchFamily="34" charset="0"/>
              </a:rPr>
              <a:t>Renewable and Sustainable Energy Reviews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80</a:t>
            </a:r>
            <a:r>
              <a:rPr lang="en-GB" sz="1400" dirty="0">
                <a:latin typeface="Arial" panose="020B0604020202020204" pitchFamily="34" charset="0"/>
                <a:cs typeface="Arial" panose="020B0604020202020204" pitchFamily="34" charset="0"/>
              </a:rPr>
              <a:t>, pp.276-289.</a:t>
            </a:r>
          </a:p>
        </p:txBody>
      </p:sp>
    </p:spTree>
    <p:extLst>
      <p:ext uri="{BB962C8B-B14F-4D97-AF65-F5344CB8AC3E}">
        <p14:creationId xmlns:p14="http://schemas.microsoft.com/office/powerpoint/2010/main" val="29056444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155</TotalTime>
  <Words>1800</Words>
  <Application>Microsoft Office PowerPoint</Application>
  <PresentationFormat>Широк екран</PresentationFormat>
  <Paragraphs>138</Paragraphs>
  <Slides>12</Slides>
  <Notes>9</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12</vt:i4>
      </vt:variant>
    </vt:vector>
  </HeadingPairs>
  <TitlesOfParts>
    <vt:vector size="18" baseType="lpstr">
      <vt:lpstr>Arial</vt:lpstr>
      <vt:lpstr>Calibri</vt:lpstr>
      <vt:lpstr>Garamond</vt:lpstr>
      <vt:lpstr>Times New Roman</vt:lpstr>
      <vt:lpstr>Wingdings</vt:lpstr>
      <vt:lpstr>Organic</vt:lpstr>
      <vt:lpstr>Managing People</vt:lpstr>
      <vt:lpstr>Introduction</vt:lpstr>
      <vt:lpstr>People management</vt:lpstr>
      <vt:lpstr>Strategies of employee retention</vt:lpstr>
      <vt:lpstr>Strategies of employee motivation</vt:lpstr>
      <vt:lpstr>Strategies of employee engagement</vt:lpstr>
      <vt:lpstr>Theoretical frameworks on employee motivation</vt:lpstr>
      <vt:lpstr>McClelland’s Three Needs Theory of employee motivation</vt:lpstr>
      <vt:lpstr>Herzberg's motivation theory</vt:lpstr>
      <vt:lpstr>Herzberg's motivation theory</vt:lpstr>
      <vt:lpstr> Conclusion </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Penka</cp:lastModifiedBy>
  <cp:revision>25</cp:revision>
  <dcterms:created xsi:type="dcterms:W3CDTF">2022-03-17T11:34:25Z</dcterms:created>
  <dcterms:modified xsi:type="dcterms:W3CDTF">2022-10-18T00:34:44Z</dcterms:modified>
</cp:coreProperties>
</file>